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8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32"/>
  </p:notesMasterIdLst>
  <p:sldIdLst>
    <p:sldId id="12435" r:id="rId4"/>
    <p:sldId id="12442" r:id="rId5"/>
    <p:sldId id="12437" r:id="rId6"/>
    <p:sldId id="260" r:id="rId7"/>
    <p:sldId id="261" r:id="rId8"/>
    <p:sldId id="262" r:id="rId9"/>
    <p:sldId id="12438" r:id="rId10"/>
    <p:sldId id="264" r:id="rId11"/>
    <p:sldId id="265" r:id="rId12"/>
    <p:sldId id="266" r:id="rId13"/>
    <p:sldId id="267" r:id="rId14"/>
    <p:sldId id="268" r:id="rId15"/>
    <p:sldId id="269" r:id="rId16"/>
    <p:sldId id="12439" r:id="rId17"/>
    <p:sldId id="271" r:id="rId18"/>
    <p:sldId id="272" r:id="rId19"/>
    <p:sldId id="273" r:id="rId20"/>
    <p:sldId id="274" r:id="rId21"/>
    <p:sldId id="12440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12443" r:id="rId31"/>
  </p:sldIdLst>
  <p:sldSz cx="12192000" cy="6858000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566" userDrawn="1">
          <p15:clr>
            <a:srgbClr val="A4A3A4"/>
          </p15:clr>
        </p15:guide>
        <p15:guide id="4" orient="horz" pos="731" userDrawn="1">
          <p15:clr>
            <a:srgbClr val="A4A3A4"/>
          </p15:clr>
        </p15:guide>
        <p15:guide id="5" pos="778" userDrawn="1">
          <p15:clr>
            <a:srgbClr val="A4A3A4"/>
          </p15:clr>
        </p15:guide>
        <p15:guide id="6" pos="690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0000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55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732" y="72"/>
      </p:cViewPr>
      <p:guideLst>
        <p:guide orient="horz" pos="2160"/>
        <p:guide pos="3840"/>
        <p:guide orient="horz" pos="3566"/>
        <p:guide orient="horz" pos="731"/>
        <p:guide pos="778"/>
        <p:guide pos="690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6" Type="http://schemas.openxmlformats.org/officeDocument/2006/relationships/tags" Target="tags/tag1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notesMaster" Target="notesMasters/notesMaster1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0251BD-F1AC-4637-8867-065721E4725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3E748D-6EFF-43A2-841E-53DC4EC1A78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795490" y="652017"/>
            <a:ext cx="3598710" cy="461666"/>
            <a:chOff x="7461686" y="793625"/>
            <a:chExt cx="3598710" cy="461666"/>
          </a:xfrm>
        </p:grpSpPr>
        <p:sp>
          <p:nvSpPr>
            <p:cNvPr id="8" name="文本框 7"/>
            <p:cNvSpPr txBox="1"/>
            <p:nvPr/>
          </p:nvSpPr>
          <p:spPr>
            <a:xfrm>
              <a:off x="7461686" y="793626"/>
              <a:ext cx="1415772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none" rtlCol="0">
              <a:spAutoFit/>
            </a:bodyPr>
            <a:lstStyle/>
            <a:p>
              <a:pPr marL="0" marR="0" lvl="0" indent="0" algn="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400" b="1" kern="0">
                  <a:solidFill>
                    <a:schemeClr val="bg1"/>
                  </a:solidFill>
                  <a:cs typeface="+mn-ea"/>
                  <a:sym typeface="+mn-lt"/>
                </a:rPr>
                <a:t>第</a:t>
              </a:r>
              <a:r>
                <a:rPr lang="zh-CN" altLang="en-US" sz="2400" b="1" kern="0" dirty="0">
                  <a:solidFill>
                    <a:schemeClr val="bg1"/>
                  </a:solidFill>
                  <a:cs typeface="+mn-ea"/>
                  <a:sym typeface="+mn-lt"/>
                </a:rPr>
                <a:t>一部分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8972986" y="793625"/>
              <a:ext cx="208741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2400" b="1" dirty="0">
                  <a:cs typeface="+mn-ea"/>
                  <a:sym typeface="+mn-lt"/>
                </a:rPr>
                <a:t>火灾的危害</a:t>
              </a:r>
              <a:endParaRPr lang="en-US" altLang="zh-CN" sz="2400" b="1" dirty="0">
                <a:cs typeface="+mn-ea"/>
                <a:sym typeface="+mn-lt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EF31A-FAFE-41A5-A9E9-C3E097E92B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1C83E7-E1B1-445E-A60E-70F25C0684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EF31A-FAFE-41A5-A9E9-C3E097E92B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1C83E7-E1B1-445E-A60E-70F25C0684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 userDrawn="1"/>
        </p:nvGrpSpPr>
        <p:grpSpPr>
          <a:xfrm>
            <a:off x="0" y="-23813"/>
            <a:ext cx="12206102" cy="6881813"/>
            <a:chOff x="0" y="-23813"/>
            <a:chExt cx="12206102" cy="6881813"/>
          </a:xfrm>
        </p:grpSpPr>
        <p:pic>
          <p:nvPicPr>
            <p:cNvPr id="7" name="图片 6" descr="图片包含 大, 前, 飞机, 绿色&#10;&#10;描述已自动生成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847"/>
            <a:stretch>
              <a:fillRect/>
            </a:stretch>
          </p:blipFill>
          <p:spPr>
            <a:xfrm>
              <a:off x="0" y="-23813"/>
              <a:ext cx="12192000" cy="6092825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47" t="83906"/>
            <a:stretch>
              <a:fillRect/>
            </a:stretch>
          </p:blipFill>
          <p:spPr>
            <a:xfrm>
              <a:off x="0" y="5720626"/>
              <a:ext cx="12206102" cy="1137374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 userDrawn="1"/>
        </p:nvSpPr>
        <p:spPr>
          <a:xfrm>
            <a:off x="2432469" y="517250"/>
            <a:ext cx="7327062" cy="424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zh-CN" altLang="en-US" sz="1600" dirty="0">
                <a:cs typeface="+mn-ea"/>
                <a:sym typeface="+mn-lt"/>
              </a:rPr>
              <a:t>全</a:t>
            </a:r>
            <a:r>
              <a:rPr lang="en-US" altLang="zh-CN" sz="1600" dirty="0">
                <a:cs typeface="+mn-ea"/>
                <a:sym typeface="+mn-lt"/>
              </a:rPr>
              <a:t>/</a:t>
            </a:r>
            <a:r>
              <a:rPr lang="zh-CN" altLang="en-US" sz="1600" dirty="0">
                <a:cs typeface="+mn-ea"/>
                <a:sym typeface="+mn-lt"/>
              </a:rPr>
              <a:t>民</a:t>
            </a:r>
            <a:r>
              <a:rPr lang="en-US" altLang="zh-CN" sz="1600" dirty="0">
                <a:cs typeface="+mn-ea"/>
                <a:sym typeface="+mn-lt"/>
              </a:rPr>
              <a:t>/</a:t>
            </a:r>
            <a:r>
              <a:rPr lang="zh-CN" altLang="en-US" sz="1600" dirty="0">
                <a:cs typeface="+mn-ea"/>
                <a:sym typeface="+mn-lt"/>
              </a:rPr>
              <a:t>关</a:t>
            </a:r>
            <a:r>
              <a:rPr lang="en-US" altLang="zh-CN" sz="1600" dirty="0">
                <a:cs typeface="+mn-ea"/>
                <a:sym typeface="+mn-lt"/>
              </a:rPr>
              <a:t>/</a:t>
            </a:r>
            <a:r>
              <a:rPr lang="zh-CN" altLang="en-US" sz="1600" dirty="0">
                <a:cs typeface="+mn-ea"/>
                <a:sym typeface="+mn-lt"/>
              </a:rPr>
              <a:t>注</a:t>
            </a:r>
            <a:r>
              <a:rPr lang="en-US" altLang="zh-CN" sz="1600" dirty="0">
                <a:cs typeface="+mn-ea"/>
                <a:sym typeface="+mn-lt"/>
              </a:rPr>
              <a:t>/</a:t>
            </a:r>
            <a:r>
              <a:rPr lang="zh-CN" altLang="en-US" sz="1600" dirty="0">
                <a:cs typeface="+mn-ea"/>
                <a:sym typeface="+mn-lt"/>
              </a:rPr>
              <a:t>消</a:t>
            </a:r>
            <a:r>
              <a:rPr lang="en-US" altLang="zh-CN" sz="1600" dirty="0">
                <a:cs typeface="+mn-ea"/>
                <a:sym typeface="+mn-lt"/>
              </a:rPr>
              <a:t>/</a:t>
            </a:r>
            <a:r>
              <a:rPr lang="zh-CN" altLang="en-US" sz="1600" dirty="0">
                <a:cs typeface="+mn-ea"/>
                <a:sym typeface="+mn-lt"/>
              </a:rPr>
              <a:t>防  生</a:t>
            </a:r>
            <a:r>
              <a:rPr lang="en-US" altLang="zh-CN" sz="1600" dirty="0">
                <a:cs typeface="+mn-ea"/>
                <a:sym typeface="+mn-lt"/>
              </a:rPr>
              <a:t>/</a:t>
            </a:r>
            <a:r>
              <a:rPr lang="zh-CN" altLang="en-US" sz="1600" dirty="0">
                <a:cs typeface="+mn-ea"/>
                <a:sym typeface="+mn-lt"/>
              </a:rPr>
              <a:t>命</a:t>
            </a:r>
            <a:r>
              <a:rPr lang="en-US" altLang="zh-CN" sz="1600" dirty="0">
                <a:cs typeface="+mn-ea"/>
                <a:sym typeface="+mn-lt"/>
              </a:rPr>
              <a:t>/</a:t>
            </a:r>
            <a:r>
              <a:rPr lang="zh-CN" altLang="en-US" sz="1600" dirty="0">
                <a:cs typeface="+mn-ea"/>
                <a:sym typeface="+mn-lt"/>
              </a:rPr>
              <a:t>安</a:t>
            </a:r>
            <a:r>
              <a:rPr lang="en-US" altLang="zh-CN" sz="1600" dirty="0">
                <a:cs typeface="+mn-ea"/>
                <a:sym typeface="+mn-lt"/>
              </a:rPr>
              <a:t>/</a:t>
            </a:r>
            <a:r>
              <a:rPr lang="zh-CN" altLang="en-US" sz="1600" dirty="0">
                <a:cs typeface="+mn-ea"/>
                <a:sym typeface="+mn-lt"/>
              </a:rPr>
              <a:t>全</a:t>
            </a:r>
            <a:r>
              <a:rPr lang="en-US" altLang="zh-CN" sz="1600" dirty="0">
                <a:cs typeface="+mn-ea"/>
                <a:sym typeface="+mn-lt"/>
              </a:rPr>
              <a:t>/</a:t>
            </a:r>
            <a:r>
              <a:rPr lang="zh-CN" altLang="en-US" sz="1600" dirty="0">
                <a:cs typeface="+mn-ea"/>
                <a:sym typeface="+mn-lt"/>
              </a:rPr>
              <a:t>至</a:t>
            </a:r>
            <a:r>
              <a:rPr lang="en-US" altLang="zh-CN" sz="1600" dirty="0">
                <a:cs typeface="+mn-ea"/>
                <a:sym typeface="+mn-lt"/>
              </a:rPr>
              <a:t>/</a:t>
            </a:r>
            <a:r>
              <a:rPr lang="zh-CN" altLang="en-US" sz="1600" dirty="0">
                <a:cs typeface="+mn-ea"/>
                <a:sym typeface="+mn-lt"/>
              </a:rPr>
              <a:t>上 </a:t>
            </a:r>
            <a:endParaRPr lang="zh-CN" altLang="en-US" sz="1600" dirty="0">
              <a:cs typeface="+mn-ea"/>
              <a:sym typeface="+mn-lt"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8" t="7775" r="5833" b="56043"/>
          <a:stretch>
            <a:fillRect/>
          </a:stretch>
        </p:blipFill>
        <p:spPr>
          <a:xfrm>
            <a:off x="8842984" y="-298163"/>
            <a:ext cx="3349016" cy="2205720"/>
          </a:xfrm>
          <a:prstGeom prst="rect">
            <a:avLst/>
          </a:prstGeom>
        </p:spPr>
      </p:pic>
      <p:grpSp>
        <p:nvGrpSpPr>
          <p:cNvPr id="21" name="组合 20"/>
          <p:cNvGrpSpPr/>
          <p:nvPr userDrawn="1"/>
        </p:nvGrpSpPr>
        <p:grpSpPr>
          <a:xfrm>
            <a:off x="-60723" y="-96846"/>
            <a:ext cx="2442217" cy="2540219"/>
            <a:chOff x="-60723" y="-96846"/>
            <a:chExt cx="2442217" cy="2540219"/>
          </a:xfrm>
        </p:grpSpPr>
        <p:pic>
          <p:nvPicPr>
            <p:cNvPr id="10" name="图片 9"/>
            <p:cNvPicPr>
              <a:picLocks noChangeAspect="1"/>
            </p:cNvPicPr>
            <p:nvPr userDrawn="1"/>
          </p:nvPicPr>
          <p:blipFill rotWithShape="1">
            <a:blip r:embed="rId5"/>
            <a:srcRect t="32458" r="6010"/>
            <a:stretch>
              <a:fillRect/>
            </a:stretch>
          </p:blipFill>
          <p:spPr>
            <a:xfrm flipH="1">
              <a:off x="-44556" y="-96846"/>
              <a:ext cx="2426050" cy="2312354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 userDrawn="1"/>
          </p:nvPicPr>
          <p:blipFill rotWithShape="1">
            <a:blip r:embed="rId5"/>
            <a:srcRect t="32458" r="6010"/>
            <a:stretch>
              <a:fillRect/>
            </a:stretch>
          </p:blipFill>
          <p:spPr>
            <a:xfrm flipH="1">
              <a:off x="-60723" y="788988"/>
              <a:ext cx="1735729" cy="1654385"/>
            </a:xfrm>
            <a:prstGeom prst="rect">
              <a:avLst/>
            </a:prstGeom>
          </p:spPr>
        </p:pic>
      </p:grpSp>
      <p:pic>
        <p:nvPicPr>
          <p:cNvPr id="19" name="图片 18" descr="C:\Users\Administrator\Desktop\图片2.png图片2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6345184" y="1181099"/>
            <a:ext cx="6382385" cy="63799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15F76-9FF6-44A0-B32F-DA36C85A44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358E5-A8D4-49C6-B428-A9428187BA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15F76-9FF6-44A0-B32F-DA36C85A44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358E5-A8D4-49C6-B428-A9428187BA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15F76-9FF6-44A0-B32F-DA36C85A44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358E5-A8D4-49C6-B428-A9428187BA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15F76-9FF6-44A0-B32F-DA36C85A44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358E5-A8D4-49C6-B428-A9428187BA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15F76-9FF6-44A0-B32F-DA36C85A44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358E5-A8D4-49C6-B428-A9428187BA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795490" y="698147"/>
            <a:ext cx="5893960" cy="461665"/>
            <a:chOff x="7461686" y="793626"/>
            <a:chExt cx="5893960" cy="461665"/>
          </a:xfrm>
        </p:grpSpPr>
        <p:sp>
          <p:nvSpPr>
            <p:cNvPr id="8" name="文本框 7"/>
            <p:cNvSpPr txBox="1"/>
            <p:nvPr/>
          </p:nvSpPr>
          <p:spPr>
            <a:xfrm>
              <a:off x="7461686" y="793626"/>
              <a:ext cx="1415772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R="0" lvl="0" indent="0" algn="dist" defTabSz="4572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2400" b="1" kern="0">
                  <a:solidFill>
                    <a:schemeClr val="bg1"/>
                  </a:solidFill>
                  <a:cs typeface="+mn-ea"/>
                </a:defRPr>
              </a:lvl1pPr>
            </a:lstStyle>
            <a:p>
              <a:r>
                <a:rPr lang="zh-CN" altLang="en-US">
                  <a:sym typeface="+mn-lt"/>
                </a:rPr>
                <a:t>第二</a:t>
              </a:r>
              <a:r>
                <a:rPr lang="zh-CN" altLang="en-US" dirty="0">
                  <a:sym typeface="+mn-lt"/>
                </a:rPr>
                <a:t>部分</a:t>
              </a:r>
              <a:endParaRPr lang="zh-CN" altLang="en-US" dirty="0">
                <a:sym typeface="+mn-lt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8877458" y="793626"/>
              <a:ext cx="447818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2400" b="1" i="0" dirty="0">
                  <a:cs typeface="+mn-ea"/>
                  <a:sym typeface="+mn-lt"/>
                </a:rPr>
                <a:t>如何预防校园火灾事故的发生</a:t>
              </a:r>
              <a:endParaRPr lang="en-US" altLang="zh-CN" sz="2400" b="1" i="0" dirty="0"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15F76-9FF6-44A0-B32F-DA36C85A44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358E5-A8D4-49C6-B428-A9428187BA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15F76-9FF6-44A0-B32F-DA36C85A44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358E5-A8D4-49C6-B428-A9428187BA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15F76-9FF6-44A0-B32F-DA36C85A44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358E5-A8D4-49C6-B428-A9428187BA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15F76-9FF6-44A0-B32F-DA36C85A44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358E5-A8D4-49C6-B428-A9428187BA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813947" y="702817"/>
            <a:ext cx="4875445" cy="461666"/>
            <a:chOff x="7446557" y="793625"/>
            <a:chExt cx="4875445" cy="461666"/>
          </a:xfrm>
        </p:grpSpPr>
        <p:sp>
          <p:nvSpPr>
            <p:cNvPr id="8" name="文本框 7"/>
            <p:cNvSpPr txBox="1"/>
            <p:nvPr/>
          </p:nvSpPr>
          <p:spPr>
            <a:xfrm>
              <a:off x="7446557" y="793626"/>
              <a:ext cx="1415772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R="0" lvl="0" indent="0" algn="dist" defTabSz="4572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2400" b="1" kern="0">
                  <a:solidFill>
                    <a:schemeClr val="bg1"/>
                  </a:solidFill>
                  <a:cs typeface="+mn-ea"/>
                </a:defRPr>
              </a:lvl1pPr>
            </a:lstStyle>
            <a:p>
              <a:r>
                <a:rPr lang="zh-CN" altLang="en-US">
                  <a:sym typeface="+mn-lt"/>
                </a:rPr>
                <a:t>第三</a:t>
              </a:r>
              <a:r>
                <a:rPr lang="zh-CN" altLang="en-US" dirty="0">
                  <a:sym typeface="+mn-lt"/>
                </a:rPr>
                <a:t>部分</a:t>
              </a:r>
              <a:endParaRPr lang="zh-CN" altLang="en-US" dirty="0">
                <a:sym typeface="+mn-lt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8862329" y="793625"/>
              <a:ext cx="345967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2400" b="1" dirty="0">
                  <a:cs typeface="+mn-ea"/>
                  <a:sym typeface="+mn-lt"/>
                </a:rPr>
                <a:t>掌握火场逃生的技能</a:t>
              </a:r>
              <a:endParaRPr lang="en-US" altLang="zh-CN" sz="2400" b="1" dirty="0"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/>
        </p:nvGrpSpPr>
        <p:grpSpPr>
          <a:xfrm>
            <a:off x="788547" y="672747"/>
            <a:ext cx="4875445" cy="461665"/>
            <a:chOff x="7446557" y="830570"/>
            <a:chExt cx="4875445" cy="461665"/>
          </a:xfrm>
        </p:grpSpPr>
        <p:sp>
          <p:nvSpPr>
            <p:cNvPr id="9" name="文本框 8"/>
            <p:cNvSpPr txBox="1"/>
            <p:nvPr/>
          </p:nvSpPr>
          <p:spPr>
            <a:xfrm>
              <a:off x="7446557" y="830570"/>
              <a:ext cx="1415772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R="0" lvl="0" indent="0" algn="dist" defTabSz="4572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2400" b="1" kern="0">
                  <a:solidFill>
                    <a:schemeClr val="bg1"/>
                  </a:solidFill>
                  <a:cs typeface="+mn-ea"/>
                </a:defRPr>
              </a:lvl1pPr>
            </a:lstStyle>
            <a:p>
              <a:r>
                <a:rPr lang="zh-CN" altLang="en-US">
                  <a:sym typeface="+mn-lt"/>
                </a:rPr>
                <a:t>第四</a:t>
              </a:r>
              <a:r>
                <a:rPr lang="zh-CN" altLang="en-US" dirty="0">
                  <a:sym typeface="+mn-lt"/>
                </a:rPr>
                <a:t>部分</a:t>
              </a:r>
              <a:endParaRPr lang="zh-CN" altLang="en-US" dirty="0">
                <a:sym typeface="+mn-lt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8862329" y="830570"/>
              <a:ext cx="345967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2400" b="1" dirty="0">
                  <a:cs typeface="+mn-ea"/>
                  <a:sym typeface="+mn-lt"/>
                </a:rPr>
                <a:t>校园消防疏散演练</a:t>
              </a:r>
              <a:endParaRPr lang="zh-CN" altLang="en-US" sz="2400" b="1" dirty="0"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EF31A-FAFE-41A5-A9E9-C3E097E92B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1C83E7-E1B1-445E-A60E-70F25C0684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EF31A-FAFE-41A5-A9E9-C3E097E92B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1C83E7-E1B1-445E-A60E-70F25C0684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EF31A-FAFE-41A5-A9E9-C3E097E92B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1C83E7-E1B1-445E-A60E-70F25C0684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1.pn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501650" y="428625"/>
            <a:ext cx="11188700" cy="6000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15F76-9FF6-44A0-B32F-DA36C85A44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2358E5-A8D4-49C6-B428-A9428187BAB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audio" Target="NULL" TargetMode="External"/><Relationship Id="rId8" Type="http://schemas.openxmlformats.org/officeDocument/2006/relationships/image" Target="../media/image11.png"/><Relationship Id="rId7" Type="http://schemas.openxmlformats.org/officeDocument/2006/relationships/image" Target="../media/image10.png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2" Type="http://schemas.openxmlformats.org/officeDocument/2006/relationships/slideLayout" Target="../slideLayouts/slideLayout14.xml"/><Relationship Id="rId11" Type="http://schemas.openxmlformats.org/officeDocument/2006/relationships/image" Target="../media/image12.png"/><Relationship Id="rId10" Type="http://schemas.microsoft.com/office/2007/relationships/media" Target="../media/media1.mp3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4.xml"/><Relationship Id="rId5" Type="http://schemas.openxmlformats.org/officeDocument/2006/relationships/image" Target="../media/image5.png"/><Relationship Id="rId4" Type="http://schemas.openxmlformats.org/officeDocument/2006/relationships/image" Target="../media/image9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1.png"/><Relationship Id="rId7" Type="http://schemas.openxmlformats.org/officeDocument/2006/relationships/image" Target="../media/image10.png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7" t="83906"/>
          <a:stretch>
            <a:fillRect/>
          </a:stretch>
        </p:blipFill>
        <p:spPr>
          <a:xfrm>
            <a:off x="0" y="5720626"/>
            <a:ext cx="12206102" cy="1137374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2432469" y="517250"/>
            <a:ext cx="7327062" cy="424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全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/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民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/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关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/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注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/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/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防  生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/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命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/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安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/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全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/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至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/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上 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3"/>
          <a:srcRect t="32458" r="6010"/>
          <a:stretch>
            <a:fillRect/>
          </a:stretch>
        </p:blipFill>
        <p:spPr>
          <a:xfrm flipH="1">
            <a:off x="15199" y="-102283"/>
            <a:ext cx="2426050" cy="2312354"/>
          </a:xfrm>
          <a:prstGeom prst="rect">
            <a:avLst/>
          </a:prstGeom>
        </p:spPr>
      </p:pic>
      <p:pic>
        <p:nvPicPr>
          <p:cNvPr id="37" name="图片 36" descr="C:\Users\Administrator\Desktop\图片1.png图片1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76760" y="3283458"/>
            <a:ext cx="6833870" cy="3758283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8" t="7775" r="5833" b="56043"/>
          <a:stretch>
            <a:fillRect/>
          </a:stretch>
        </p:blipFill>
        <p:spPr>
          <a:xfrm>
            <a:off x="8842984" y="-298163"/>
            <a:ext cx="3349016" cy="2205720"/>
          </a:xfrm>
          <a:prstGeom prst="rect">
            <a:avLst/>
          </a:prstGeom>
        </p:spPr>
      </p:pic>
      <p:pic>
        <p:nvPicPr>
          <p:cNvPr id="52" name="图片 51" descr="图片包含 游戏机&#10;&#10;描述已自动生成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82" t="79942" r="12608" b="8546"/>
          <a:stretch>
            <a:fillRect/>
          </a:stretch>
        </p:blipFill>
        <p:spPr>
          <a:xfrm>
            <a:off x="7496640" y="5613400"/>
            <a:ext cx="4684247" cy="1308184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596176" y="1653167"/>
            <a:ext cx="9450515" cy="14452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 sz="2400">
                <a:blipFill>
                  <a:blip r:embed="rId7"/>
                  <a:stretch>
                    <a:fillRect/>
                  </a:stretch>
                </a:blipFill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algn="dist">
              <a:lnSpc>
                <a:spcPct val="100000"/>
              </a:lnSpc>
            </a:pPr>
            <a:r>
              <a:rPr lang="zh-CN" altLang="en-US" sz="8000" b="1" dirty="0">
                <a:blipFill>
                  <a:blip r:embed="rId8"/>
                  <a:stretch>
                    <a:fillRect/>
                  </a:stretch>
                </a:blipFill>
                <a:effectLst>
                  <a:outerShdw blurRad="38100" dist="25400" dir="4800000" algn="ctr" rotWithShape="0">
                    <a:srgbClr val="B7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校园</a:t>
            </a:r>
            <a:r>
              <a:rPr lang="zh-CN" altLang="en-US" sz="8800" b="1" dirty="0">
                <a:blipFill>
                  <a:blip r:embed="rId8"/>
                  <a:stretch>
                    <a:fillRect/>
                  </a:stretch>
                </a:blipFill>
                <a:effectLst>
                  <a:outerShdw blurRad="38100" dist="25400" dir="4800000" algn="ctr" rotWithShape="0">
                    <a:srgbClr val="B7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消防疏散</a:t>
            </a:r>
            <a:r>
              <a:rPr lang="zh-CN" altLang="en-US" sz="8000" b="1" dirty="0">
                <a:blipFill>
                  <a:blip r:embed="rId8"/>
                  <a:stretch>
                    <a:fillRect/>
                  </a:stretch>
                </a:blipFill>
                <a:effectLst>
                  <a:outerShdw blurRad="38100" dist="25400" dir="4800000" algn="ctr" rotWithShape="0">
                    <a:srgbClr val="B7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演练</a:t>
            </a:r>
            <a:endParaRPr lang="zh-CN" altLang="en-US" sz="8000" b="1" dirty="0">
              <a:blipFill>
                <a:blip r:embed="rId8"/>
                <a:stretch>
                  <a:fillRect/>
                </a:stretch>
              </a:blipFill>
              <a:effectLst>
                <a:outerShdw blurRad="38100" dist="25400" dir="4800000" algn="ctr" rotWithShape="0">
                  <a:srgbClr val="B7000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3571468" y="3172668"/>
            <a:ext cx="5012779" cy="462414"/>
            <a:chOff x="3509140" y="3685146"/>
            <a:chExt cx="5012779" cy="462414"/>
          </a:xfrm>
        </p:grpSpPr>
        <p:sp>
          <p:nvSpPr>
            <p:cNvPr id="17" name="椭圆 16"/>
            <p:cNvSpPr/>
            <p:nvPr/>
          </p:nvSpPr>
          <p:spPr>
            <a:xfrm>
              <a:off x="8069457" y="3693620"/>
              <a:ext cx="452462" cy="448619"/>
            </a:xfrm>
            <a:prstGeom prst="ellipse">
              <a:avLst/>
            </a:prstGeom>
            <a:solidFill>
              <a:srgbClr val="B70000"/>
            </a:solidFill>
            <a:ln w="28575">
              <a:solidFill>
                <a:srgbClr val="B7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责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6169257" y="3698941"/>
              <a:ext cx="452462" cy="448619"/>
            </a:xfrm>
            <a:prstGeom prst="ellipse">
              <a:avLst/>
            </a:prstGeom>
            <a:solidFill>
              <a:srgbClr val="B70000"/>
            </a:solidFill>
            <a:ln w="28575">
              <a:solidFill>
                <a:srgbClr val="B7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人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6845654" y="3685147"/>
              <a:ext cx="452462" cy="448619"/>
            </a:xfrm>
            <a:prstGeom prst="ellipse">
              <a:avLst/>
            </a:prstGeom>
            <a:solidFill>
              <a:srgbClr val="B70000"/>
            </a:solidFill>
            <a:ln w="28575">
              <a:solidFill>
                <a:srgbClr val="B7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人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7434313" y="3685146"/>
              <a:ext cx="452462" cy="448619"/>
            </a:xfrm>
            <a:prstGeom prst="ellipse">
              <a:avLst/>
            </a:prstGeom>
            <a:solidFill>
              <a:srgbClr val="B70000"/>
            </a:solidFill>
            <a:ln w="28575">
              <a:solidFill>
                <a:srgbClr val="B7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有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22" name="椭圆 21"/>
            <p:cNvSpPr/>
            <p:nvPr/>
          </p:nvSpPr>
          <p:spPr>
            <a:xfrm>
              <a:off x="5472724" y="3685148"/>
              <a:ext cx="452462" cy="448619"/>
            </a:xfrm>
            <a:prstGeom prst="ellipse">
              <a:avLst/>
            </a:prstGeom>
            <a:solidFill>
              <a:srgbClr val="B70000"/>
            </a:solidFill>
            <a:ln w="28575">
              <a:solidFill>
                <a:srgbClr val="B7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全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24" name="椭圆 23"/>
            <p:cNvSpPr/>
            <p:nvPr/>
          </p:nvSpPr>
          <p:spPr>
            <a:xfrm>
              <a:off x="3509140" y="3693620"/>
              <a:ext cx="452462" cy="448619"/>
            </a:xfrm>
            <a:prstGeom prst="ellipse">
              <a:avLst/>
            </a:prstGeom>
            <a:solidFill>
              <a:srgbClr val="B70000"/>
            </a:solidFill>
            <a:ln w="28575">
              <a:solidFill>
                <a:srgbClr val="B7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消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4187108" y="3697801"/>
              <a:ext cx="452462" cy="448619"/>
            </a:xfrm>
            <a:prstGeom prst="ellipse">
              <a:avLst/>
            </a:prstGeom>
            <a:solidFill>
              <a:srgbClr val="B70000"/>
            </a:solidFill>
            <a:ln w="28575">
              <a:solidFill>
                <a:srgbClr val="B7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防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4842812" y="3687171"/>
              <a:ext cx="452462" cy="448619"/>
            </a:xfrm>
            <a:prstGeom prst="ellipse">
              <a:avLst/>
            </a:prstGeom>
            <a:solidFill>
              <a:srgbClr val="B70000"/>
            </a:solidFill>
            <a:ln w="28575">
              <a:solidFill>
                <a:srgbClr val="B7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安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</p:grpSp>
      <p:pic>
        <p:nvPicPr>
          <p:cNvPr id="25" name="企业激进励志团结的配乐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>
                  <p14:trim st="18240.0000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24916" y="-165855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8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形用户界面&#10;&#10;描述已自动生成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02" y="1353639"/>
            <a:ext cx="4522505" cy="4522505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1235075" y="1709370"/>
            <a:ext cx="4869151" cy="1850635"/>
            <a:chOff x="1235075" y="1709370"/>
            <a:chExt cx="4869151" cy="1850635"/>
          </a:xfrm>
        </p:grpSpPr>
        <p:grpSp>
          <p:nvGrpSpPr>
            <p:cNvPr id="6" name="组合 5"/>
            <p:cNvGrpSpPr/>
            <p:nvPr/>
          </p:nvGrpSpPr>
          <p:grpSpPr>
            <a:xfrm>
              <a:off x="1235075" y="1709370"/>
              <a:ext cx="4852701" cy="1850635"/>
              <a:chOff x="1235075" y="1709370"/>
              <a:chExt cx="4852701" cy="1850635"/>
            </a:xfrm>
          </p:grpSpPr>
          <p:sp>
            <p:nvSpPr>
              <p:cNvPr id="10" name="文本框 9"/>
              <p:cNvSpPr txBox="1"/>
              <p:nvPr/>
            </p:nvSpPr>
            <p:spPr>
              <a:xfrm>
                <a:off x="1280772" y="1709370"/>
                <a:ext cx="4807004" cy="18506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2400" b="1" dirty="0">
                    <a:solidFill>
                      <a:schemeClr val="accent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一、</a:t>
                </a:r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火灾刚刚发生的时候</a:t>
                </a:r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,</a:t>
                </a:r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不要慌乱</a:t>
                </a:r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,</a:t>
                </a:r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要尽快利用室内外楼梯、自动</a:t>
                </a:r>
                <a:r>
                  <a:rPr lang="en-US" altLang="zh-CN" dirty="0" err="1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i</a:t>
                </a:r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扶梯、消防电梯等通道逃生</a:t>
                </a:r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, </a:t>
                </a:r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一般应</a:t>
                </a:r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!</a:t>
                </a:r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向下不向上，千万不要乘坐普通电梯。</a:t>
                </a:r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endParaRPr>
              </a:p>
            </p:txBody>
          </p:sp>
          <p:cxnSp>
            <p:nvCxnSpPr>
              <p:cNvPr id="4" name="直接连接符 3"/>
              <p:cNvCxnSpPr/>
              <p:nvPr/>
            </p:nvCxnSpPr>
            <p:spPr>
              <a:xfrm>
                <a:off x="1235075" y="1843790"/>
                <a:ext cx="0" cy="532151"/>
              </a:xfrm>
              <a:prstGeom prst="lin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" name="直接连接符 11"/>
            <p:cNvCxnSpPr/>
            <p:nvPr/>
          </p:nvCxnSpPr>
          <p:spPr>
            <a:xfrm flipH="1">
              <a:off x="1242806" y="1843790"/>
              <a:ext cx="4861420" cy="1"/>
            </a:xfrm>
            <a:prstGeom prst="lin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组合 10"/>
          <p:cNvGrpSpPr/>
          <p:nvPr/>
        </p:nvGrpSpPr>
        <p:grpSpPr>
          <a:xfrm>
            <a:off x="1250950" y="4007495"/>
            <a:ext cx="4864034" cy="1862176"/>
            <a:chOff x="1250950" y="4007495"/>
            <a:chExt cx="4864034" cy="1862176"/>
          </a:xfrm>
        </p:grpSpPr>
        <p:grpSp>
          <p:nvGrpSpPr>
            <p:cNvPr id="7" name="组合 6"/>
            <p:cNvGrpSpPr/>
            <p:nvPr/>
          </p:nvGrpSpPr>
          <p:grpSpPr>
            <a:xfrm>
              <a:off x="1250950" y="4007495"/>
              <a:ext cx="4845050" cy="1862176"/>
              <a:chOff x="1250950" y="4007495"/>
              <a:chExt cx="4845050" cy="1862176"/>
            </a:xfrm>
          </p:grpSpPr>
          <p:sp>
            <p:nvSpPr>
              <p:cNvPr id="13" name="文本框 12"/>
              <p:cNvSpPr txBox="1"/>
              <p:nvPr/>
            </p:nvSpPr>
            <p:spPr>
              <a:xfrm>
                <a:off x="1288996" y="4007495"/>
                <a:ext cx="4807004" cy="18621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zh-CN" altLang="en-US" sz="2400" b="1" dirty="0">
                    <a:solidFill>
                      <a:schemeClr val="accent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二、</a:t>
                </a:r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为躲避烟雾，要尽量俯下身体</a:t>
                </a:r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,</a:t>
                </a:r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采用低姿势靠右前进。可以用湿衣服或湿毛巾捂住口鼻</a:t>
                </a:r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,</a:t>
                </a:r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不要做深呼</a:t>
                </a:r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I</a:t>
                </a:r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吸。</a:t>
                </a:r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endParaRPr>
              </a:p>
            </p:txBody>
          </p:sp>
          <p:cxnSp>
            <p:nvCxnSpPr>
              <p:cNvPr id="9" name="直接连接符 8"/>
              <p:cNvCxnSpPr/>
              <p:nvPr/>
            </p:nvCxnSpPr>
            <p:spPr>
              <a:xfrm>
                <a:off x="1250950" y="4244715"/>
                <a:ext cx="0" cy="532151"/>
              </a:xfrm>
              <a:prstGeom prst="lin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" name="直接连接符 13"/>
            <p:cNvCxnSpPr/>
            <p:nvPr/>
          </p:nvCxnSpPr>
          <p:spPr>
            <a:xfrm flipH="1">
              <a:off x="1253564" y="4244714"/>
              <a:ext cx="4861420" cy="1"/>
            </a:xfrm>
            <a:prstGeom prst="lin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5946491" y="2070956"/>
            <a:ext cx="5206191" cy="1862176"/>
            <a:chOff x="5946491" y="2070956"/>
            <a:chExt cx="5206191" cy="1862176"/>
          </a:xfrm>
        </p:grpSpPr>
        <p:grpSp>
          <p:nvGrpSpPr>
            <p:cNvPr id="2" name="组合 1"/>
            <p:cNvGrpSpPr/>
            <p:nvPr/>
          </p:nvGrpSpPr>
          <p:grpSpPr>
            <a:xfrm>
              <a:off x="5946491" y="2070956"/>
              <a:ext cx="5206191" cy="1862176"/>
              <a:chOff x="5946491" y="2070956"/>
              <a:chExt cx="5206191" cy="1862176"/>
            </a:xfrm>
          </p:grpSpPr>
          <p:sp>
            <p:nvSpPr>
              <p:cNvPr id="10" name="文本框 9"/>
              <p:cNvSpPr txBox="1"/>
              <p:nvPr/>
            </p:nvSpPr>
            <p:spPr>
              <a:xfrm>
                <a:off x="5983760" y="2070956"/>
                <a:ext cx="5168922" cy="18621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zh-CN" altLang="en-US" sz="2400" b="1" dirty="0">
                    <a:solidFill>
                      <a:schemeClr val="accent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三、</a:t>
                </a:r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如果烟火封锁楼道无法逃离</a:t>
                </a:r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,</a:t>
                </a:r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应退回到阳台或浴室等安全的地方并通过呼喊、掷物、灯光等方式向营救人员示警求救。</a:t>
                </a:r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endParaRPr>
              </a:p>
            </p:txBody>
          </p:sp>
          <p:cxnSp>
            <p:nvCxnSpPr>
              <p:cNvPr id="5" name="直接连接符 4"/>
              <p:cNvCxnSpPr/>
              <p:nvPr/>
            </p:nvCxnSpPr>
            <p:spPr>
              <a:xfrm>
                <a:off x="5946491" y="2323475"/>
                <a:ext cx="0" cy="532151"/>
              </a:xfrm>
              <a:prstGeom prst="lin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" name="直接连接符 8"/>
            <p:cNvCxnSpPr/>
            <p:nvPr/>
          </p:nvCxnSpPr>
          <p:spPr>
            <a:xfrm flipH="1">
              <a:off x="5946491" y="2323475"/>
              <a:ext cx="4861420" cy="1"/>
            </a:xfrm>
            <a:prstGeom prst="lin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组合 6"/>
          <p:cNvGrpSpPr/>
          <p:nvPr/>
        </p:nvGrpSpPr>
        <p:grpSpPr>
          <a:xfrm>
            <a:off x="5946490" y="4225889"/>
            <a:ext cx="5168923" cy="1435136"/>
            <a:chOff x="5946490" y="4225889"/>
            <a:chExt cx="5168923" cy="1435136"/>
          </a:xfrm>
        </p:grpSpPr>
        <p:grpSp>
          <p:nvGrpSpPr>
            <p:cNvPr id="3" name="组合 2"/>
            <p:cNvGrpSpPr/>
            <p:nvPr/>
          </p:nvGrpSpPr>
          <p:grpSpPr>
            <a:xfrm>
              <a:off x="5946491" y="4225889"/>
              <a:ext cx="5168922" cy="1435136"/>
              <a:chOff x="5946491" y="4225889"/>
              <a:chExt cx="5168922" cy="1435136"/>
            </a:xfrm>
          </p:grpSpPr>
          <p:sp>
            <p:nvSpPr>
              <p:cNvPr id="13" name="文本框 12"/>
              <p:cNvSpPr txBox="1"/>
              <p:nvPr/>
            </p:nvSpPr>
            <p:spPr>
              <a:xfrm>
                <a:off x="5946491" y="4225889"/>
                <a:ext cx="5168922" cy="14351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2400" b="1" dirty="0">
                    <a:solidFill>
                      <a:schemeClr val="accent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四、</a:t>
                </a:r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一旦身受火灾威胁，千万不要惊慌失措</a:t>
                </a:r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,</a:t>
                </a:r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要冷静地确定自己所处位置</a:t>
                </a:r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,</a:t>
                </a:r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根据周围的烟、火光、温度等分析判断火势</a:t>
                </a:r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,</a:t>
                </a:r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不要盲目采取行动。</a:t>
                </a:r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endParaRPr>
              </a:p>
            </p:txBody>
          </p:sp>
          <p:cxnSp>
            <p:nvCxnSpPr>
              <p:cNvPr id="6" name="直接连接符 5"/>
              <p:cNvCxnSpPr/>
              <p:nvPr/>
            </p:nvCxnSpPr>
            <p:spPr>
              <a:xfrm>
                <a:off x="5946491" y="4334655"/>
                <a:ext cx="0" cy="532151"/>
              </a:xfrm>
              <a:prstGeom prst="lin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直接连接符 10"/>
            <p:cNvCxnSpPr/>
            <p:nvPr/>
          </p:nvCxnSpPr>
          <p:spPr>
            <a:xfrm flipH="1">
              <a:off x="5946490" y="4330241"/>
              <a:ext cx="4861420" cy="1"/>
            </a:xfrm>
            <a:prstGeom prst="lin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图片 14" descr="卡通人物&#10;&#10;描述已自动生成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87" y="1416570"/>
            <a:ext cx="4751882" cy="47518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234580" y="1872195"/>
            <a:ext cx="5031305" cy="1308179"/>
            <a:chOff x="1234580" y="1872195"/>
            <a:chExt cx="5031305" cy="1308179"/>
          </a:xfrm>
        </p:grpSpPr>
        <p:sp>
          <p:nvSpPr>
            <p:cNvPr id="10" name="文本框 9"/>
            <p:cNvSpPr txBox="1"/>
            <p:nvPr/>
          </p:nvSpPr>
          <p:spPr>
            <a:xfrm>
              <a:off x="1235075" y="1872195"/>
              <a:ext cx="5030810" cy="1308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zh-CN" altLang="en-US" sz="2400" b="1" dirty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五、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不要向有光亮的地方跑。在火场中</a:t>
              </a: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,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大部分电源已经断掉</a:t>
              </a: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,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光亮之处正是火势猛烈之地。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1234580" y="2054530"/>
              <a:ext cx="4861420" cy="532151"/>
              <a:chOff x="5946491" y="2323475"/>
              <a:chExt cx="4861420" cy="532151"/>
            </a:xfrm>
          </p:grpSpPr>
          <p:cxnSp>
            <p:nvCxnSpPr>
              <p:cNvPr id="5" name="直接连接符 4"/>
              <p:cNvCxnSpPr/>
              <p:nvPr/>
            </p:nvCxnSpPr>
            <p:spPr>
              <a:xfrm>
                <a:off x="5946491" y="2323475"/>
                <a:ext cx="0" cy="532151"/>
              </a:xfrm>
              <a:prstGeom prst="lin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直接连接符 5"/>
              <p:cNvCxnSpPr/>
              <p:nvPr/>
            </p:nvCxnSpPr>
            <p:spPr>
              <a:xfrm flipH="1">
                <a:off x="5946491" y="2323475"/>
                <a:ext cx="4861420" cy="1"/>
              </a:xfrm>
              <a:prstGeom prst="lin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" name="组合 2"/>
          <p:cNvGrpSpPr/>
          <p:nvPr/>
        </p:nvGrpSpPr>
        <p:grpSpPr>
          <a:xfrm>
            <a:off x="1234580" y="3821762"/>
            <a:ext cx="5031295" cy="1308179"/>
            <a:chOff x="1234580" y="3821762"/>
            <a:chExt cx="5031295" cy="1308179"/>
          </a:xfrm>
        </p:grpSpPr>
        <p:sp>
          <p:nvSpPr>
            <p:cNvPr id="13" name="文本框 12"/>
            <p:cNvSpPr txBox="1"/>
            <p:nvPr/>
          </p:nvSpPr>
          <p:spPr>
            <a:xfrm>
              <a:off x="1235075" y="3821762"/>
              <a:ext cx="5030800" cy="1308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zh-CN" altLang="en-US" sz="2400" b="1" dirty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六、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如果火已及身</a:t>
              </a: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,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切勿奔跑可采取脱掉衣物、就地打滚等方法灭火。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1234580" y="3943701"/>
              <a:ext cx="4861420" cy="532151"/>
              <a:chOff x="5946491" y="2323475"/>
              <a:chExt cx="4861420" cy="532151"/>
            </a:xfrm>
          </p:grpSpPr>
          <p:cxnSp>
            <p:nvCxnSpPr>
              <p:cNvPr id="11" name="直接连接符 10"/>
              <p:cNvCxnSpPr/>
              <p:nvPr/>
            </p:nvCxnSpPr>
            <p:spPr>
              <a:xfrm>
                <a:off x="5946491" y="2323475"/>
                <a:ext cx="0" cy="532151"/>
              </a:xfrm>
              <a:prstGeom prst="lin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/>
              <p:cNvCxnSpPr/>
              <p:nvPr/>
            </p:nvCxnSpPr>
            <p:spPr>
              <a:xfrm flipH="1">
                <a:off x="5946491" y="2323475"/>
                <a:ext cx="4861420" cy="1"/>
              </a:xfrm>
              <a:prstGeom prst="lin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4" name="图片 13" descr="卡通人物&#10;&#10;描述已自动生成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957" y="810093"/>
            <a:ext cx="5237814" cy="52378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729453" y="1336393"/>
            <a:ext cx="3884428" cy="854439"/>
            <a:chOff x="4099812" y="1244184"/>
            <a:chExt cx="3884428" cy="854439"/>
          </a:xfrm>
        </p:grpSpPr>
        <p:sp>
          <p:nvSpPr>
            <p:cNvPr id="2" name="矩形 1"/>
            <p:cNvSpPr/>
            <p:nvPr/>
          </p:nvSpPr>
          <p:spPr>
            <a:xfrm>
              <a:off x="4099812" y="1244184"/>
              <a:ext cx="3884428" cy="85443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4207762" y="1461353"/>
              <a:ext cx="377647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火场逃生自救</a:t>
              </a:r>
              <a:r>
                <a:rPr lang="en-US" altLang="zh-CN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72</a:t>
              </a:r>
              <a:r>
                <a:rPr lang="zh-CN" alt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字口诀</a:t>
              </a:r>
              <a:endParaRPr lang="en-US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084374" y="1284236"/>
            <a:ext cx="4139476" cy="1536801"/>
            <a:chOff x="6084374" y="1284236"/>
            <a:chExt cx="4139476" cy="1536801"/>
          </a:xfrm>
        </p:grpSpPr>
        <p:sp>
          <p:nvSpPr>
            <p:cNvPr id="17" name="文本框 16"/>
            <p:cNvSpPr txBox="1"/>
            <p:nvPr/>
          </p:nvSpPr>
          <p:spPr>
            <a:xfrm>
              <a:off x="6554868" y="1284236"/>
              <a:ext cx="3198489" cy="14304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>
                <a:lnSpc>
                  <a:spcPct val="150000"/>
                </a:lnSpc>
              </a:pPr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熟悉环境出口易找</a:t>
              </a:r>
              <a:endPara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  <a:p>
              <a:pPr algn="dist">
                <a:lnSpc>
                  <a:spcPct val="150000"/>
                </a:lnSpc>
              </a:pPr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发现火情报警要早</a:t>
              </a:r>
              <a:endPara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  <a:p>
              <a:pPr algn="dist">
                <a:lnSpc>
                  <a:spcPct val="150000"/>
                </a:lnSpc>
              </a:pPr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保持镇定有序外逃</a:t>
              </a:r>
              <a:endPara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6084374" y="1336393"/>
              <a:ext cx="4139476" cy="1484644"/>
            </a:xfrm>
            <a:prstGeom prst="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6084374" y="2897006"/>
            <a:ext cx="4139476" cy="1484644"/>
            <a:chOff x="6084374" y="2897006"/>
            <a:chExt cx="4139476" cy="1484644"/>
          </a:xfrm>
        </p:grpSpPr>
        <p:sp>
          <p:nvSpPr>
            <p:cNvPr id="23" name="文本框 22"/>
            <p:cNvSpPr txBox="1"/>
            <p:nvPr/>
          </p:nvSpPr>
          <p:spPr>
            <a:xfrm>
              <a:off x="6554868" y="2927382"/>
              <a:ext cx="3198489" cy="14304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>
                <a:lnSpc>
                  <a:spcPct val="150000"/>
                </a:lnSpc>
              </a:pPr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简易防护匍匐弯腰</a:t>
              </a:r>
              <a:endPara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  <a:p>
              <a:pPr algn="dist">
                <a:lnSpc>
                  <a:spcPct val="150000"/>
                </a:lnSpc>
              </a:pPr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慎入电梯改走楼道</a:t>
              </a:r>
              <a:endPara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  <a:p>
              <a:pPr algn="dist">
                <a:lnSpc>
                  <a:spcPct val="150000"/>
                </a:lnSpc>
              </a:pPr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缓降逃生不等不靠</a:t>
              </a:r>
              <a:endPara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6084374" y="2897006"/>
              <a:ext cx="4139476" cy="1484644"/>
            </a:xfrm>
            <a:prstGeom prst="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6096000" y="4424043"/>
            <a:ext cx="4139476" cy="1530236"/>
            <a:chOff x="6084374" y="4412026"/>
            <a:chExt cx="4139476" cy="1530236"/>
          </a:xfrm>
        </p:grpSpPr>
        <p:sp>
          <p:nvSpPr>
            <p:cNvPr id="25" name="文本框 24"/>
            <p:cNvSpPr txBox="1"/>
            <p:nvPr/>
          </p:nvSpPr>
          <p:spPr>
            <a:xfrm>
              <a:off x="6554868" y="4412026"/>
              <a:ext cx="3198489" cy="14304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>
                <a:lnSpc>
                  <a:spcPct val="150000"/>
                </a:lnSpc>
              </a:pPr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火已及身切勿惊跑</a:t>
              </a:r>
              <a:endPara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  <a:p>
              <a:pPr algn="dist">
                <a:lnSpc>
                  <a:spcPct val="150000"/>
                </a:lnSpc>
              </a:pPr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被困室内固守为妙</a:t>
              </a:r>
              <a:endPara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  <a:p>
              <a:pPr algn="dist">
                <a:lnSpc>
                  <a:spcPct val="150000"/>
                </a:lnSpc>
              </a:pPr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远离险地不贪不闹</a:t>
              </a:r>
              <a:endPara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6084374" y="4457618"/>
              <a:ext cx="4139476" cy="1484644"/>
            </a:xfrm>
            <a:prstGeom prst="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pic>
        <p:nvPicPr>
          <p:cNvPr id="16" name="图片 15" descr="卡通人物&#10;&#10;描述已自动生成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019" y="2232396"/>
            <a:ext cx="4116224" cy="41162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4003705" y="1325563"/>
            <a:ext cx="4184591" cy="798923"/>
            <a:chOff x="4104868" y="1777514"/>
            <a:chExt cx="2416046" cy="461272"/>
          </a:xfrm>
        </p:grpSpPr>
        <p:sp>
          <p:nvSpPr>
            <p:cNvPr id="35" name="椭圆 34"/>
            <p:cNvSpPr/>
            <p:nvPr/>
          </p:nvSpPr>
          <p:spPr>
            <a:xfrm>
              <a:off x="6068452" y="1777514"/>
              <a:ext cx="452462" cy="448619"/>
            </a:xfrm>
            <a:prstGeom prst="ellipse">
              <a:avLst/>
            </a:prstGeom>
            <a:solidFill>
              <a:srgbClr val="B70000"/>
            </a:solidFill>
            <a:ln w="28575">
              <a:solidFill>
                <a:srgbClr val="B7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40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分</a:t>
              </a:r>
              <a:endParaRPr lang="zh-CN" altLang="en-US" sz="4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4104868" y="1785986"/>
              <a:ext cx="452462" cy="448619"/>
            </a:xfrm>
            <a:prstGeom prst="ellipse">
              <a:avLst/>
            </a:prstGeom>
            <a:solidFill>
              <a:srgbClr val="B70000"/>
            </a:solidFill>
            <a:ln w="28575">
              <a:solidFill>
                <a:srgbClr val="B7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40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第</a:t>
              </a:r>
              <a:endPara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4782836" y="1790167"/>
              <a:ext cx="452462" cy="448619"/>
            </a:xfrm>
            <a:prstGeom prst="ellipse">
              <a:avLst/>
            </a:prstGeom>
            <a:solidFill>
              <a:srgbClr val="B70000"/>
            </a:solidFill>
            <a:ln w="28575">
              <a:solidFill>
                <a:srgbClr val="B7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4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三</a:t>
              </a:r>
              <a:endPara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5438540" y="1779537"/>
              <a:ext cx="452462" cy="448619"/>
            </a:xfrm>
            <a:prstGeom prst="ellipse">
              <a:avLst/>
            </a:prstGeom>
            <a:solidFill>
              <a:srgbClr val="B70000"/>
            </a:solidFill>
            <a:ln w="28575">
              <a:solidFill>
                <a:srgbClr val="B7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40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部</a:t>
              </a:r>
              <a:endPara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</p:grpSp>
      <p:sp>
        <p:nvSpPr>
          <p:cNvPr id="41" name="TextBox 48"/>
          <p:cNvSpPr txBox="1"/>
          <p:nvPr/>
        </p:nvSpPr>
        <p:spPr>
          <a:xfrm>
            <a:off x="2161309" y="2380608"/>
            <a:ext cx="7782792" cy="92333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dist"/>
            <a:r>
              <a:rPr lang="zh-CN" altLang="en-US" sz="6000" b="1" dirty="0">
                <a:ln w="254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掌握火场逃生的技能</a:t>
            </a:r>
            <a:endParaRPr lang="zh-CN" altLang="en-US" sz="6000" b="1" dirty="0">
              <a:ln w="25400">
                <a:solidFill>
                  <a:srgbClr val="C00000"/>
                </a:solidFill>
              </a:ln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6531964" y="1700686"/>
            <a:ext cx="4372448" cy="3973794"/>
            <a:chOff x="6531964" y="1700686"/>
            <a:chExt cx="4372448" cy="3973794"/>
          </a:xfrm>
        </p:grpSpPr>
        <p:grpSp>
          <p:nvGrpSpPr>
            <p:cNvPr id="9" name="组合 8"/>
            <p:cNvGrpSpPr/>
            <p:nvPr/>
          </p:nvGrpSpPr>
          <p:grpSpPr>
            <a:xfrm>
              <a:off x="6531964" y="1700686"/>
              <a:ext cx="4372448" cy="3973794"/>
              <a:chOff x="6531964" y="1700686"/>
              <a:chExt cx="4372448" cy="3973794"/>
            </a:xfrm>
          </p:grpSpPr>
          <p:sp>
            <p:nvSpPr>
              <p:cNvPr id="15" name="矩形: 对角圆角 14"/>
              <p:cNvSpPr/>
              <p:nvPr/>
            </p:nvSpPr>
            <p:spPr>
              <a:xfrm>
                <a:off x="7634994" y="1700686"/>
                <a:ext cx="1951220" cy="936885"/>
              </a:xfrm>
              <a:prstGeom prst="round2Diag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9" name="矩形 18"/>
              <p:cNvSpPr/>
              <p:nvPr/>
            </p:nvSpPr>
            <p:spPr>
              <a:xfrm>
                <a:off x="6531964" y="1704073"/>
                <a:ext cx="4372448" cy="3970407"/>
              </a:xfrm>
              <a:prstGeom prst="rect">
                <a:avLst/>
              </a:prstGeom>
              <a:noFill/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sp>
          <p:nvSpPr>
            <p:cNvPr id="18" name="Text Box 3"/>
            <p:cNvSpPr txBox="1">
              <a:spLocks noChangeArrowheads="1"/>
            </p:cNvSpPr>
            <p:nvPr/>
          </p:nvSpPr>
          <p:spPr bwMode="auto">
            <a:xfrm>
              <a:off x="6861126" y="2763272"/>
              <a:ext cx="3714122" cy="27855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200000"/>
                </a:lnSpc>
                <a:spcBef>
                  <a:spcPct val="5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None/>
              </a:pPr>
              <a:r>
                <a:rPr lang="zh-CN" altLang="en-US" sz="18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确定逃生路线后，可用浸湿的棉被或毛毯、棉大衣盖在身上，以最快的速度钻过火场并冲到安全区域。不能用塑料或化纤等类物品来保护身体，否则会适得其反。</a:t>
              </a:r>
              <a:endPara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7776618" y="2007645"/>
              <a:ext cx="188313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厚物护身法</a:t>
              </a:r>
              <a:endPara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1244023" y="1687231"/>
            <a:ext cx="4372448" cy="3973794"/>
            <a:chOff x="1229189" y="1687230"/>
            <a:chExt cx="4372448" cy="3973794"/>
          </a:xfrm>
        </p:grpSpPr>
        <p:sp>
          <p:nvSpPr>
            <p:cNvPr id="16" name="Text Box 3"/>
            <p:cNvSpPr txBox="1">
              <a:spLocks noChangeArrowheads="1"/>
            </p:cNvSpPr>
            <p:nvPr/>
          </p:nvSpPr>
          <p:spPr bwMode="auto">
            <a:xfrm>
              <a:off x="1496518" y="2620726"/>
              <a:ext cx="3892447" cy="27508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>
                <a:lnSpc>
                  <a:spcPct val="250000"/>
                </a:lnSpc>
                <a:spcBef>
                  <a:spcPct val="5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None/>
              </a:pPr>
              <a:r>
                <a:rPr lang="zh-CN" altLang="en-US" sz="18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火场上的烟气温度高、毒性大，吸入后很容易引起呼吸系统灼伤或人体中毒。疏散中应用浸湿的毛巾、口罩等捂住口鼻，以起到降温及过滤的作用。</a:t>
              </a:r>
              <a:endPara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grpSp>
          <p:nvGrpSpPr>
            <p:cNvPr id="7" name="组合 6"/>
            <p:cNvGrpSpPr/>
            <p:nvPr/>
          </p:nvGrpSpPr>
          <p:grpSpPr>
            <a:xfrm>
              <a:off x="2332219" y="1687230"/>
              <a:ext cx="2052403" cy="936885"/>
              <a:chOff x="2467131" y="1690618"/>
              <a:chExt cx="2052403" cy="936885"/>
            </a:xfrm>
          </p:grpSpPr>
          <p:sp>
            <p:nvSpPr>
              <p:cNvPr id="4" name="矩形: 对角圆角 3"/>
              <p:cNvSpPr/>
              <p:nvPr/>
            </p:nvSpPr>
            <p:spPr>
              <a:xfrm>
                <a:off x="2467131" y="1690618"/>
                <a:ext cx="1951220" cy="936885"/>
              </a:xfrm>
              <a:prstGeom prst="round2Diag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6" name="文本框 5"/>
              <p:cNvSpPr txBox="1"/>
              <p:nvPr/>
            </p:nvSpPr>
            <p:spPr>
              <a:xfrm>
                <a:off x="2493989" y="1928229"/>
                <a:ext cx="202554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毛巾捂鼻法</a:t>
                </a:r>
                <a:endPara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sp>
          <p:nvSpPr>
            <p:cNvPr id="5" name="矩形 4"/>
            <p:cNvSpPr/>
            <p:nvPr/>
          </p:nvSpPr>
          <p:spPr>
            <a:xfrm>
              <a:off x="1229189" y="1690617"/>
              <a:ext cx="4372448" cy="3970407"/>
            </a:xfrm>
            <a:prstGeom prst="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244023" y="1687231"/>
            <a:ext cx="4372448" cy="3973794"/>
            <a:chOff x="1244023" y="1687231"/>
            <a:chExt cx="4372448" cy="3973794"/>
          </a:xfrm>
        </p:grpSpPr>
        <p:grpSp>
          <p:nvGrpSpPr>
            <p:cNvPr id="5" name="组合 4"/>
            <p:cNvGrpSpPr/>
            <p:nvPr/>
          </p:nvGrpSpPr>
          <p:grpSpPr>
            <a:xfrm>
              <a:off x="1244023" y="1687231"/>
              <a:ext cx="4372448" cy="3973794"/>
              <a:chOff x="1229189" y="1687230"/>
              <a:chExt cx="4372448" cy="3973794"/>
            </a:xfrm>
          </p:grpSpPr>
          <p:sp>
            <p:nvSpPr>
              <p:cNvPr id="9" name="矩形: 对角圆角 8"/>
              <p:cNvSpPr/>
              <p:nvPr/>
            </p:nvSpPr>
            <p:spPr>
              <a:xfrm>
                <a:off x="2332219" y="1687230"/>
                <a:ext cx="1951220" cy="936885"/>
              </a:xfrm>
              <a:prstGeom prst="round2Diag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1229189" y="1690617"/>
                <a:ext cx="4372448" cy="3970407"/>
              </a:xfrm>
              <a:prstGeom prst="rect">
                <a:avLst/>
              </a:prstGeom>
              <a:noFill/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sp>
          <p:nvSpPr>
            <p:cNvPr id="12" name="Text Box 3"/>
            <p:cNvSpPr txBox="1">
              <a:spLocks noChangeArrowheads="1"/>
            </p:cNvSpPr>
            <p:nvPr/>
          </p:nvSpPr>
          <p:spPr bwMode="auto">
            <a:xfrm>
              <a:off x="1301587" y="2802771"/>
              <a:ext cx="4257320" cy="2231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200000"/>
                </a:lnSpc>
                <a:spcBef>
                  <a:spcPct val="5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None/>
              </a:pPr>
              <a:r>
                <a:rPr lang="zh-CN" altLang="en-US" sz="18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可以在阳台上、窗台、屋顶平台等处用木板、木桩、竹竿等有承受力的物体，搭至相邻单元或相邻建筑，以此作为跳板转移到相对安全的区域。</a:t>
              </a:r>
              <a:endPara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2492425" y="1924840"/>
              <a:ext cx="187564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跳板转移法</a:t>
              </a:r>
              <a:endPara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575529" y="1687231"/>
            <a:ext cx="4372448" cy="3973794"/>
            <a:chOff x="6575529" y="1687231"/>
            <a:chExt cx="4372448" cy="3973794"/>
          </a:xfrm>
        </p:grpSpPr>
        <p:grpSp>
          <p:nvGrpSpPr>
            <p:cNvPr id="17" name="组合 16"/>
            <p:cNvGrpSpPr/>
            <p:nvPr/>
          </p:nvGrpSpPr>
          <p:grpSpPr>
            <a:xfrm>
              <a:off x="6575529" y="1687231"/>
              <a:ext cx="4372448" cy="3973794"/>
              <a:chOff x="1229189" y="1687230"/>
              <a:chExt cx="4372448" cy="3973794"/>
            </a:xfrm>
          </p:grpSpPr>
          <p:sp>
            <p:nvSpPr>
              <p:cNvPr id="18" name="矩形: 对角圆角 17"/>
              <p:cNvSpPr/>
              <p:nvPr/>
            </p:nvSpPr>
            <p:spPr>
              <a:xfrm>
                <a:off x="2332219" y="1687230"/>
                <a:ext cx="1951220" cy="936885"/>
              </a:xfrm>
              <a:prstGeom prst="round2Diag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9" name="矩形 18"/>
              <p:cNvSpPr/>
              <p:nvPr/>
            </p:nvSpPr>
            <p:spPr>
              <a:xfrm>
                <a:off x="1229189" y="1690617"/>
                <a:ext cx="4372448" cy="3970407"/>
              </a:xfrm>
              <a:prstGeom prst="rect">
                <a:avLst/>
              </a:prstGeom>
              <a:noFill/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sp>
          <p:nvSpPr>
            <p:cNvPr id="14" name="Text Box 3"/>
            <p:cNvSpPr txBox="1">
              <a:spLocks noChangeArrowheads="1"/>
            </p:cNvSpPr>
            <p:nvPr/>
          </p:nvSpPr>
          <p:spPr bwMode="auto">
            <a:xfrm>
              <a:off x="6765608" y="2693446"/>
              <a:ext cx="4182369" cy="27855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200000"/>
                </a:lnSpc>
                <a:spcBef>
                  <a:spcPct val="5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None/>
              </a:pPr>
              <a:r>
                <a:rPr lang="zh-CN" altLang="en-US" sz="18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当建筑物外墙或阳台边上有落水管、电线杆、避雷针引线等竖直管线时，可借助其下滑至地面，同时应注意一次下滑时人数不宜过多，以防止逃生途中因管线损坏而致人坠落。</a:t>
              </a:r>
              <a:endPara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7791298" y="1924839"/>
              <a:ext cx="172574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管线下滑法</a:t>
              </a:r>
              <a:endPara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244023" y="1687231"/>
            <a:ext cx="4372448" cy="4095571"/>
            <a:chOff x="1244023" y="1687231"/>
            <a:chExt cx="4372448" cy="4095571"/>
          </a:xfrm>
        </p:grpSpPr>
        <p:grpSp>
          <p:nvGrpSpPr>
            <p:cNvPr id="5" name="组合 4"/>
            <p:cNvGrpSpPr/>
            <p:nvPr/>
          </p:nvGrpSpPr>
          <p:grpSpPr>
            <a:xfrm>
              <a:off x="1244023" y="1687231"/>
              <a:ext cx="4372448" cy="3973794"/>
              <a:chOff x="1229189" y="1687230"/>
              <a:chExt cx="4372448" cy="3973794"/>
            </a:xfrm>
          </p:grpSpPr>
          <p:sp>
            <p:nvSpPr>
              <p:cNvPr id="6" name="矩形: 对角圆角 5"/>
              <p:cNvSpPr/>
              <p:nvPr/>
            </p:nvSpPr>
            <p:spPr>
              <a:xfrm>
                <a:off x="2332219" y="1687230"/>
                <a:ext cx="1951220" cy="936885"/>
              </a:xfrm>
              <a:prstGeom prst="round2Diag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1229189" y="1690617"/>
                <a:ext cx="4372448" cy="3970407"/>
              </a:xfrm>
              <a:prstGeom prst="rect">
                <a:avLst/>
              </a:prstGeom>
              <a:noFill/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sp>
          <p:nvSpPr>
            <p:cNvPr id="10" name="Text Box 3"/>
            <p:cNvSpPr txBox="1">
              <a:spLocks noChangeArrowheads="1"/>
            </p:cNvSpPr>
            <p:nvPr/>
          </p:nvSpPr>
          <p:spPr bwMode="auto">
            <a:xfrm>
              <a:off x="1244023" y="2443298"/>
              <a:ext cx="4191364" cy="3339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200000"/>
                </a:lnSpc>
                <a:spcBef>
                  <a:spcPct val="5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None/>
              </a:pPr>
              <a:r>
                <a:rPr lang="zh-CN" altLang="en-US" sz="18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家中有绳索的（或将床单、被罩、窗帘等撕成条，拧成麻花状），可直接将其一端拴在门、窗档或重物上，沿另一端爬下。逃生过程中，脚要成绞状夹紧绳子，双手交替往下爬，并尽量用手套、毛巾将手保护好。</a:t>
              </a:r>
              <a:endPara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2476341" y="1924840"/>
              <a:ext cx="195122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结绳自救法</a:t>
              </a:r>
              <a:endPara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6508069" y="1624342"/>
            <a:ext cx="4372448" cy="3976185"/>
            <a:chOff x="6508069" y="1624342"/>
            <a:chExt cx="4372448" cy="3976185"/>
          </a:xfrm>
        </p:grpSpPr>
        <p:grpSp>
          <p:nvGrpSpPr>
            <p:cNvPr id="15" name="组合 14"/>
            <p:cNvGrpSpPr/>
            <p:nvPr/>
          </p:nvGrpSpPr>
          <p:grpSpPr>
            <a:xfrm>
              <a:off x="6508069" y="1624342"/>
              <a:ext cx="4372448" cy="3973794"/>
              <a:chOff x="6508069" y="1624342"/>
              <a:chExt cx="4372448" cy="3973794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6508069" y="1624342"/>
                <a:ext cx="4372448" cy="3973794"/>
                <a:chOff x="1229189" y="1687230"/>
                <a:chExt cx="4372448" cy="3973794"/>
              </a:xfrm>
            </p:grpSpPr>
            <p:sp>
              <p:nvSpPr>
                <p:cNvPr id="9" name="矩形: 对角圆角 8"/>
                <p:cNvSpPr/>
                <p:nvPr/>
              </p:nvSpPr>
              <p:spPr>
                <a:xfrm>
                  <a:off x="2332219" y="1687230"/>
                  <a:ext cx="1951220" cy="936885"/>
                </a:xfrm>
                <a:prstGeom prst="round2Diag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11" name="矩形 10"/>
                <p:cNvSpPr/>
                <p:nvPr/>
              </p:nvSpPr>
              <p:spPr>
                <a:xfrm>
                  <a:off x="1229189" y="1690617"/>
                  <a:ext cx="4372448" cy="3970407"/>
                </a:xfrm>
                <a:prstGeom prst="rect">
                  <a:avLst/>
                </a:prstGeom>
                <a:noFill/>
                <a:ln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16" name="Text Box 3"/>
              <p:cNvSpPr txBox="1">
                <a:spLocks noChangeArrowheads="1"/>
              </p:cNvSpPr>
              <p:nvPr/>
            </p:nvSpPr>
            <p:spPr bwMode="auto">
              <a:xfrm>
                <a:off x="6828137" y="2747163"/>
                <a:ext cx="3732312" cy="1365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dist" eaLnBrk="1" hangingPunct="1">
                  <a:lnSpc>
                    <a:spcPct val="250000"/>
                  </a:lnSpc>
                  <a:spcBef>
                    <a:spcPct val="5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None/>
                </a:pPr>
                <a:r>
                  <a:rPr lang="zh-CN" altLang="en-US" sz="18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有条件的家庭可以利用平时准备的家用缓降器等专用救生设备逃生。</a:t>
                </a:r>
                <a:endParaRPr lang="zh-CN" altLang="en-US" sz="18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4" name="文本框 13"/>
              <p:cNvSpPr txBox="1"/>
              <p:nvPr/>
            </p:nvSpPr>
            <p:spPr>
              <a:xfrm>
                <a:off x="7741839" y="1924840"/>
                <a:ext cx="201805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器械逃生法</a:t>
                </a:r>
                <a:endParaRPr lang="zh-CN" alt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endParaRPr>
              </a:p>
            </p:txBody>
          </p:sp>
        </p:grpSp>
        <p:sp>
          <p:nvSpPr>
            <p:cNvPr id="18" name="矩形: 对角圆角 17"/>
            <p:cNvSpPr/>
            <p:nvPr/>
          </p:nvSpPr>
          <p:spPr>
            <a:xfrm>
              <a:off x="6508070" y="4705870"/>
              <a:ext cx="4372447" cy="894657"/>
            </a:xfrm>
            <a:prstGeom prst="round2DiagRect">
              <a:avLst>
                <a:gd name="adj1" fmla="val 5311"/>
                <a:gd name="adj2" fmla="val 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6545458" y="1687231"/>
            <a:ext cx="4439910" cy="3973794"/>
            <a:chOff x="6545458" y="1687231"/>
            <a:chExt cx="4439910" cy="3973794"/>
          </a:xfrm>
        </p:grpSpPr>
        <p:grpSp>
          <p:nvGrpSpPr>
            <p:cNvPr id="18" name="组合 17"/>
            <p:cNvGrpSpPr/>
            <p:nvPr/>
          </p:nvGrpSpPr>
          <p:grpSpPr>
            <a:xfrm>
              <a:off x="6579189" y="1687231"/>
              <a:ext cx="4372448" cy="3973794"/>
              <a:chOff x="1229189" y="1687230"/>
              <a:chExt cx="4372448" cy="3973794"/>
            </a:xfrm>
          </p:grpSpPr>
          <p:sp>
            <p:nvSpPr>
              <p:cNvPr id="19" name="矩形: 对角圆角 18"/>
              <p:cNvSpPr/>
              <p:nvPr/>
            </p:nvSpPr>
            <p:spPr>
              <a:xfrm>
                <a:off x="2332219" y="1687230"/>
                <a:ext cx="1951220" cy="936885"/>
              </a:xfrm>
              <a:prstGeom prst="round2Diag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20" name="矩形 19"/>
              <p:cNvSpPr/>
              <p:nvPr/>
            </p:nvSpPr>
            <p:spPr>
              <a:xfrm>
                <a:off x="1229189" y="1690617"/>
                <a:ext cx="4372448" cy="3970407"/>
              </a:xfrm>
              <a:prstGeom prst="rect">
                <a:avLst/>
              </a:prstGeom>
              <a:noFill/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sp>
          <p:nvSpPr>
            <p:cNvPr id="14" name="Text Box 3"/>
            <p:cNvSpPr txBox="1">
              <a:spLocks noChangeArrowheads="1"/>
            </p:cNvSpPr>
            <p:nvPr/>
          </p:nvSpPr>
          <p:spPr bwMode="auto">
            <a:xfrm>
              <a:off x="6545458" y="2821809"/>
              <a:ext cx="4439910" cy="2543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50000"/>
                </a:lnSpc>
                <a:spcBef>
                  <a:spcPct val="5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None/>
              </a:pPr>
              <a:r>
                <a:rPr lang="zh-CN" altLang="en-US" sz="18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在暂时无法向外疏散时，可选择卫生间、厨房等空间小且有水源和新鲜空气的地方暂时避难。将毛巾等棉织物塞进门缝阻挡烟气，在地面上泼水降温，等待救援。在消防队员到来后，可通过搭乘消防云梯、救生直升机或利用救生气垫逃生。</a:t>
              </a:r>
              <a:endPara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7757795" y="1939021"/>
              <a:ext cx="187564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空间避难法</a:t>
              </a:r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1193509" y="1672936"/>
            <a:ext cx="4406179" cy="3973794"/>
            <a:chOff x="1193509" y="1672936"/>
            <a:chExt cx="4406179" cy="3973794"/>
          </a:xfrm>
        </p:grpSpPr>
        <p:grpSp>
          <p:nvGrpSpPr>
            <p:cNvPr id="8" name="组合 7"/>
            <p:cNvGrpSpPr/>
            <p:nvPr/>
          </p:nvGrpSpPr>
          <p:grpSpPr>
            <a:xfrm>
              <a:off x="1193509" y="1672936"/>
              <a:ext cx="4372448" cy="3973794"/>
              <a:chOff x="1229189" y="1687230"/>
              <a:chExt cx="4372448" cy="3973794"/>
            </a:xfrm>
          </p:grpSpPr>
          <p:sp>
            <p:nvSpPr>
              <p:cNvPr id="11" name="矩形: 对角圆角 10"/>
              <p:cNvSpPr/>
              <p:nvPr/>
            </p:nvSpPr>
            <p:spPr>
              <a:xfrm>
                <a:off x="2332219" y="1687230"/>
                <a:ext cx="1951220" cy="936885"/>
              </a:xfrm>
              <a:prstGeom prst="round2Diag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1229189" y="1690617"/>
                <a:ext cx="4372448" cy="3970407"/>
              </a:xfrm>
              <a:prstGeom prst="rect">
                <a:avLst/>
              </a:prstGeom>
              <a:noFill/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sp>
          <p:nvSpPr>
            <p:cNvPr id="12" name="Text Box 3"/>
            <p:cNvSpPr txBox="1">
              <a:spLocks noChangeArrowheads="1"/>
            </p:cNvSpPr>
            <p:nvPr/>
          </p:nvSpPr>
          <p:spPr bwMode="auto">
            <a:xfrm>
              <a:off x="1227240" y="2836151"/>
              <a:ext cx="4372448" cy="2231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200000"/>
                </a:lnSpc>
                <a:spcBef>
                  <a:spcPct val="5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None/>
              </a:pPr>
              <a:r>
                <a:rPr lang="zh-CN" altLang="en-US" sz="18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在等待救援的过程中，应通过大声呼救、挥动布条、敲击金属物品、投掷软物品等方式引起救援人员的注意；夜间可用手电筒、应急灯等能发光的物品发出信号。</a:t>
              </a:r>
              <a:endPara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2418308" y="1902653"/>
              <a:ext cx="170768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信号求救法</a:t>
              </a:r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4003705" y="1325563"/>
            <a:ext cx="4184591" cy="798923"/>
            <a:chOff x="4104868" y="1777514"/>
            <a:chExt cx="2416046" cy="461272"/>
          </a:xfrm>
        </p:grpSpPr>
        <p:sp>
          <p:nvSpPr>
            <p:cNvPr id="35" name="椭圆 34"/>
            <p:cNvSpPr/>
            <p:nvPr/>
          </p:nvSpPr>
          <p:spPr>
            <a:xfrm>
              <a:off x="6068452" y="1777514"/>
              <a:ext cx="452462" cy="448619"/>
            </a:xfrm>
            <a:prstGeom prst="ellipse">
              <a:avLst/>
            </a:prstGeom>
            <a:solidFill>
              <a:srgbClr val="B70000"/>
            </a:solidFill>
            <a:ln w="28575">
              <a:solidFill>
                <a:srgbClr val="B7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40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分</a:t>
              </a:r>
              <a:endPara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4104868" y="1785986"/>
              <a:ext cx="452462" cy="448619"/>
            </a:xfrm>
            <a:prstGeom prst="ellipse">
              <a:avLst/>
            </a:prstGeom>
            <a:solidFill>
              <a:srgbClr val="B70000"/>
            </a:solidFill>
            <a:ln w="28575">
              <a:solidFill>
                <a:srgbClr val="B7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40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第</a:t>
              </a:r>
              <a:endPara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4782836" y="1790167"/>
              <a:ext cx="452462" cy="448619"/>
            </a:xfrm>
            <a:prstGeom prst="ellipse">
              <a:avLst/>
            </a:prstGeom>
            <a:solidFill>
              <a:srgbClr val="B70000"/>
            </a:solidFill>
            <a:ln w="28575">
              <a:solidFill>
                <a:srgbClr val="B7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40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四</a:t>
              </a:r>
              <a:endPara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5438540" y="1779537"/>
              <a:ext cx="452462" cy="448619"/>
            </a:xfrm>
            <a:prstGeom prst="ellipse">
              <a:avLst/>
            </a:prstGeom>
            <a:solidFill>
              <a:srgbClr val="B70000"/>
            </a:solidFill>
            <a:ln w="28575">
              <a:solidFill>
                <a:srgbClr val="B7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40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部</a:t>
              </a:r>
              <a:endPara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</p:grpSp>
      <p:sp>
        <p:nvSpPr>
          <p:cNvPr id="41" name="TextBox 48"/>
          <p:cNvSpPr txBox="1"/>
          <p:nvPr/>
        </p:nvSpPr>
        <p:spPr>
          <a:xfrm>
            <a:off x="2409473" y="2380608"/>
            <a:ext cx="7373054" cy="92333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dist"/>
            <a:r>
              <a:rPr lang="zh-CN" altLang="en-US" sz="6000" b="1" dirty="0">
                <a:ln w="254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校园消防疏散演练</a:t>
            </a:r>
            <a:endParaRPr lang="zh-CN" altLang="en-US" sz="6000" b="1" dirty="0">
              <a:ln w="25400">
                <a:solidFill>
                  <a:srgbClr val="C00000"/>
                </a:solidFill>
              </a:ln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0"/>
            <a:ext cx="12206102" cy="6858000"/>
            <a:chOff x="0" y="0"/>
            <a:chExt cx="12206102" cy="6858000"/>
          </a:xfrm>
        </p:grpSpPr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096000"/>
            </a:xfrm>
            <a:prstGeom prst="rect">
              <a:avLst/>
            </a:prstGeom>
          </p:spPr>
        </p:pic>
        <p:pic>
          <p:nvPicPr>
            <p:cNvPr id="44" name="图片 4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47" t="83906"/>
            <a:stretch>
              <a:fillRect/>
            </a:stretch>
          </p:blipFill>
          <p:spPr>
            <a:xfrm>
              <a:off x="0" y="5720626"/>
              <a:ext cx="12206102" cy="1137374"/>
            </a:xfrm>
            <a:prstGeom prst="rect">
              <a:avLst/>
            </a:prstGeom>
          </p:spPr>
        </p:pic>
      </p:grpSp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8" t="7775" r="5833" b="56043"/>
          <a:stretch>
            <a:fillRect/>
          </a:stretch>
        </p:blipFill>
        <p:spPr>
          <a:xfrm flipH="1">
            <a:off x="-152400" y="-501363"/>
            <a:ext cx="3349016" cy="2205720"/>
          </a:xfrm>
          <a:prstGeom prst="rect">
            <a:avLst/>
          </a:prstGeom>
        </p:spPr>
      </p:pic>
      <p:sp>
        <p:nvSpPr>
          <p:cNvPr id="2" name="矩形: 圆角 11"/>
          <p:cNvSpPr/>
          <p:nvPr/>
        </p:nvSpPr>
        <p:spPr>
          <a:xfrm flipH="1">
            <a:off x="1174103" y="955290"/>
            <a:ext cx="9843795" cy="5140710"/>
          </a:xfrm>
          <a:custGeom>
            <a:avLst/>
            <a:gdLst>
              <a:gd name="connsiteX0" fmla="*/ 0 w 8851900"/>
              <a:gd name="connsiteY0" fmla="*/ 209576 h 4991100"/>
              <a:gd name="connsiteX1" fmla="*/ 209576 w 8851900"/>
              <a:gd name="connsiteY1" fmla="*/ 0 h 4991100"/>
              <a:gd name="connsiteX2" fmla="*/ 8642324 w 8851900"/>
              <a:gd name="connsiteY2" fmla="*/ 0 h 4991100"/>
              <a:gd name="connsiteX3" fmla="*/ 8851900 w 8851900"/>
              <a:gd name="connsiteY3" fmla="*/ 209576 h 4991100"/>
              <a:gd name="connsiteX4" fmla="*/ 8851900 w 8851900"/>
              <a:gd name="connsiteY4" fmla="*/ 4781524 h 4991100"/>
              <a:gd name="connsiteX5" fmla="*/ 8642324 w 8851900"/>
              <a:gd name="connsiteY5" fmla="*/ 4991100 h 4991100"/>
              <a:gd name="connsiteX6" fmla="*/ 209576 w 8851900"/>
              <a:gd name="connsiteY6" fmla="*/ 4991100 h 4991100"/>
              <a:gd name="connsiteX7" fmla="*/ 0 w 8851900"/>
              <a:gd name="connsiteY7" fmla="*/ 4781524 h 4991100"/>
              <a:gd name="connsiteX8" fmla="*/ 0 w 8851900"/>
              <a:gd name="connsiteY8" fmla="*/ 209576 h 4991100"/>
              <a:gd name="connsiteX0-1" fmla="*/ 0 w 8851900"/>
              <a:gd name="connsiteY0-2" fmla="*/ 222276 h 5003800"/>
              <a:gd name="connsiteX1-3" fmla="*/ 209576 w 8851900"/>
              <a:gd name="connsiteY1-4" fmla="*/ 12700 h 5003800"/>
              <a:gd name="connsiteX2-5" fmla="*/ 190500 w 8851900"/>
              <a:gd name="connsiteY2-6" fmla="*/ 0 h 5003800"/>
              <a:gd name="connsiteX3-7" fmla="*/ 8642324 w 8851900"/>
              <a:gd name="connsiteY3-8" fmla="*/ 12700 h 5003800"/>
              <a:gd name="connsiteX4-9" fmla="*/ 8851900 w 8851900"/>
              <a:gd name="connsiteY4-10" fmla="*/ 222276 h 5003800"/>
              <a:gd name="connsiteX5-11" fmla="*/ 8851900 w 8851900"/>
              <a:gd name="connsiteY5-12" fmla="*/ 4794224 h 5003800"/>
              <a:gd name="connsiteX6-13" fmla="*/ 8642324 w 8851900"/>
              <a:gd name="connsiteY6-14" fmla="*/ 5003800 h 5003800"/>
              <a:gd name="connsiteX7-15" fmla="*/ 209576 w 8851900"/>
              <a:gd name="connsiteY7-16" fmla="*/ 5003800 h 5003800"/>
              <a:gd name="connsiteX8-17" fmla="*/ 0 w 8851900"/>
              <a:gd name="connsiteY8-18" fmla="*/ 4794224 h 5003800"/>
              <a:gd name="connsiteX9" fmla="*/ 0 w 8851900"/>
              <a:gd name="connsiteY9" fmla="*/ 222276 h 5003800"/>
              <a:gd name="connsiteX0-19" fmla="*/ 0 w 8851900"/>
              <a:gd name="connsiteY0-20" fmla="*/ 209576 h 4991100"/>
              <a:gd name="connsiteX1-21" fmla="*/ 209576 w 8851900"/>
              <a:gd name="connsiteY1-22" fmla="*/ 0 h 4991100"/>
              <a:gd name="connsiteX2-23" fmla="*/ 4584700 w 8851900"/>
              <a:gd name="connsiteY2-24" fmla="*/ 876300 h 4991100"/>
              <a:gd name="connsiteX3-25" fmla="*/ 8642324 w 8851900"/>
              <a:gd name="connsiteY3-26" fmla="*/ 0 h 4991100"/>
              <a:gd name="connsiteX4-27" fmla="*/ 8851900 w 8851900"/>
              <a:gd name="connsiteY4-28" fmla="*/ 209576 h 4991100"/>
              <a:gd name="connsiteX5-29" fmla="*/ 8851900 w 8851900"/>
              <a:gd name="connsiteY5-30" fmla="*/ 4781524 h 4991100"/>
              <a:gd name="connsiteX6-31" fmla="*/ 8642324 w 8851900"/>
              <a:gd name="connsiteY6-32" fmla="*/ 4991100 h 4991100"/>
              <a:gd name="connsiteX7-33" fmla="*/ 209576 w 8851900"/>
              <a:gd name="connsiteY7-34" fmla="*/ 4991100 h 4991100"/>
              <a:gd name="connsiteX8-35" fmla="*/ 0 w 8851900"/>
              <a:gd name="connsiteY8-36" fmla="*/ 4781524 h 4991100"/>
              <a:gd name="connsiteX9-37" fmla="*/ 0 w 8851900"/>
              <a:gd name="connsiteY9-38" fmla="*/ 209576 h 4991100"/>
              <a:gd name="connsiteX0-39" fmla="*/ 0 w 8851900"/>
              <a:gd name="connsiteY0-40" fmla="*/ 209576 h 4991100"/>
              <a:gd name="connsiteX1-41" fmla="*/ 209576 w 8851900"/>
              <a:gd name="connsiteY1-42" fmla="*/ 0 h 4991100"/>
              <a:gd name="connsiteX2-43" fmla="*/ 4356100 w 8851900"/>
              <a:gd name="connsiteY2-44" fmla="*/ 635000 h 4991100"/>
              <a:gd name="connsiteX3-45" fmla="*/ 8642324 w 8851900"/>
              <a:gd name="connsiteY3-46" fmla="*/ 0 h 4991100"/>
              <a:gd name="connsiteX4-47" fmla="*/ 8851900 w 8851900"/>
              <a:gd name="connsiteY4-48" fmla="*/ 209576 h 4991100"/>
              <a:gd name="connsiteX5-49" fmla="*/ 8851900 w 8851900"/>
              <a:gd name="connsiteY5-50" fmla="*/ 4781524 h 4991100"/>
              <a:gd name="connsiteX6-51" fmla="*/ 8642324 w 8851900"/>
              <a:gd name="connsiteY6-52" fmla="*/ 4991100 h 4991100"/>
              <a:gd name="connsiteX7-53" fmla="*/ 209576 w 8851900"/>
              <a:gd name="connsiteY7-54" fmla="*/ 4991100 h 4991100"/>
              <a:gd name="connsiteX8-55" fmla="*/ 0 w 8851900"/>
              <a:gd name="connsiteY8-56" fmla="*/ 4781524 h 4991100"/>
              <a:gd name="connsiteX9-57" fmla="*/ 0 w 8851900"/>
              <a:gd name="connsiteY9-58" fmla="*/ 209576 h 4991100"/>
              <a:gd name="connsiteX0-59" fmla="*/ 0 w 8851900"/>
              <a:gd name="connsiteY0-60" fmla="*/ 209576 h 4991100"/>
              <a:gd name="connsiteX1-61" fmla="*/ 209576 w 8851900"/>
              <a:gd name="connsiteY1-62" fmla="*/ 0 h 4991100"/>
              <a:gd name="connsiteX2-63" fmla="*/ 4356100 w 8851900"/>
              <a:gd name="connsiteY2-64" fmla="*/ 635000 h 4991100"/>
              <a:gd name="connsiteX3-65" fmla="*/ 8642324 w 8851900"/>
              <a:gd name="connsiteY3-66" fmla="*/ 0 h 4991100"/>
              <a:gd name="connsiteX4-67" fmla="*/ 8851900 w 8851900"/>
              <a:gd name="connsiteY4-68" fmla="*/ 209576 h 4991100"/>
              <a:gd name="connsiteX5-69" fmla="*/ 8851900 w 8851900"/>
              <a:gd name="connsiteY5-70" fmla="*/ 4781524 h 4991100"/>
              <a:gd name="connsiteX6-71" fmla="*/ 8642324 w 8851900"/>
              <a:gd name="connsiteY6-72" fmla="*/ 4991100 h 4991100"/>
              <a:gd name="connsiteX7-73" fmla="*/ 3962400 w 8851900"/>
              <a:gd name="connsiteY7-74" fmla="*/ 4991100 h 4991100"/>
              <a:gd name="connsiteX8-75" fmla="*/ 209576 w 8851900"/>
              <a:gd name="connsiteY8-76" fmla="*/ 4991100 h 4991100"/>
              <a:gd name="connsiteX9-77" fmla="*/ 0 w 8851900"/>
              <a:gd name="connsiteY9-78" fmla="*/ 4781524 h 4991100"/>
              <a:gd name="connsiteX10" fmla="*/ 0 w 8851900"/>
              <a:gd name="connsiteY10" fmla="*/ 209576 h 4991100"/>
              <a:gd name="connsiteX0-79" fmla="*/ 0 w 8851900"/>
              <a:gd name="connsiteY0-80" fmla="*/ 209576 h 4991100"/>
              <a:gd name="connsiteX1-81" fmla="*/ 209576 w 8851900"/>
              <a:gd name="connsiteY1-82" fmla="*/ 0 h 4991100"/>
              <a:gd name="connsiteX2-83" fmla="*/ 4356100 w 8851900"/>
              <a:gd name="connsiteY2-84" fmla="*/ 635000 h 4991100"/>
              <a:gd name="connsiteX3-85" fmla="*/ 8642324 w 8851900"/>
              <a:gd name="connsiteY3-86" fmla="*/ 0 h 4991100"/>
              <a:gd name="connsiteX4-87" fmla="*/ 8851900 w 8851900"/>
              <a:gd name="connsiteY4-88" fmla="*/ 209576 h 4991100"/>
              <a:gd name="connsiteX5-89" fmla="*/ 8851900 w 8851900"/>
              <a:gd name="connsiteY5-90" fmla="*/ 4781524 h 4991100"/>
              <a:gd name="connsiteX6-91" fmla="*/ 8642324 w 8851900"/>
              <a:gd name="connsiteY6-92" fmla="*/ 4991100 h 4991100"/>
              <a:gd name="connsiteX7-93" fmla="*/ 4356100 w 8851900"/>
              <a:gd name="connsiteY7-94" fmla="*/ 4610100 h 4991100"/>
              <a:gd name="connsiteX8-95" fmla="*/ 209576 w 8851900"/>
              <a:gd name="connsiteY8-96" fmla="*/ 4991100 h 4991100"/>
              <a:gd name="connsiteX9-97" fmla="*/ 0 w 8851900"/>
              <a:gd name="connsiteY9-98" fmla="*/ 4781524 h 4991100"/>
              <a:gd name="connsiteX10-99" fmla="*/ 0 w 8851900"/>
              <a:gd name="connsiteY10-100" fmla="*/ 209576 h 4991100"/>
              <a:gd name="connsiteX0-101" fmla="*/ 0 w 8851900"/>
              <a:gd name="connsiteY0-102" fmla="*/ 209576 h 4991100"/>
              <a:gd name="connsiteX1-103" fmla="*/ 209576 w 8851900"/>
              <a:gd name="connsiteY1-104" fmla="*/ 0 h 4991100"/>
              <a:gd name="connsiteX2-105" fmla="*/ 4356100 w 8851900"/>
              <a:gd name="connsiteY2-106" fmla="*/ 635000 h 4991100"/>
              <a:gd name="connsiteX3-107" fmla="*/ 8642324 w 8851900"/>
              <a:gd name="connsiteY3-108" fmla="*/ 0 h 4991100"/>
              <a:gd name="connsiteX4-109" fmla="*/ 8851900 w 8851900"/>
              <a:gd name="connsiteY4-110" fmla="*/ 209576 h 4991100"/>
              <a:gd name="connsiteX5-111" fmla="*/ 8851900 w 8851900"/>
              <a:gd name="connsiteY5-112" fmla="*/ 4781524 h 4991100"/>
              <a:gd name="connsiteX6-113" fmla="*/ 8642324 w 8851900"/>
              <a:gd name="connsiteY6-114" fmla="*/ 4991100 h 4991100"/>
              <a:gd name="connsiteX7-115" fmla="*/ 4356100 w 8851900"/>
              <a:gd name="connsiteY7-116" fmla="*/ 4610100 h 4991100"/>
              <a:gd name="connsiteX8-117" fmla="*/ 209576 w 8851900"/>
              <a:gd name="connsiteY8-118" fmla="*/ 4991100 h 4991100"/>
              <a:gd name="connsiteX9-119" fmla="*/ 0 w 8851900"/>
              <a:gd name="connsiteY9-120" fmla="*/ 4781524 h 4991100"/>
              <a:gd name="connsiteX10-121" fmla="*/ 0 w 8851900"/>
              <a:gd name="connsiteY10-122" fmla="*/ 209576 h 4991100"/>
              <a:gd name="connsiteX0-123" fmla="*/ 0 w 8851900"/>
              <a:gd name="connsiteY0-124" fmla="*/ 209576 h 4991100"/>
              <a:gd name="connsiteX1-125" fmla="*/ 209576 w 8851900"/>
              <a:gd name="connsiteY1-126" fmla="*/ 0 h 4991100"/>
              <a:gd name="connsiteX2-127" fmla="*/ 4356100 w 8851900"/>
              <a:gd name="connsiteY2-128" fmla="*/ 635000 h 4991100"/>
              <a:gd name="connsiteX3-129" fmla="*/ 8642324 w 8851900"/>
              <a:gd name="connsiteY3-130" fmla="*/ 0 h 4991100"/>
              <a:gd name="connsiteX4-131" fmla="*/ 8851900 w 8851900"/>
              <a:gd name="connsiteY4-132" fmla="*/ 209576 h 4991100"/>
              <a:gd name="connsiteX5-133" fmla="*/ 8851900 w 8851900"/>
              <a:gd name="connsiteY5-134" fmla="*/ 4781524 h 4991100"/>
              <a:gd name="connsiteX6-135" fmla="*/ 8642324 w 8851900"/>
              <a:gd name="connsiteY6-136" fmla="*/ 4991100 h 4991100"/>
              <a:gd name="connsiteX7-137" fmla="*/ 4356100 w 8851900"/>
              <a:gd name="connsiteY7-138" fmla="*/ 4610100 h 4991100"/>
              <a:gd name="connsiteX8-139" fmla="*/ 209576 w 8851900"/>
              <a:gd name="connsiteY8-140" fmla="*/ 4991100 h 4991100"/>
              <a:gd name="connsiteX9-141" fmla="*/ 0 w 8851900"/>
              <a:gd name="connsiteY9-142" fmla="*/ 4781524 h 4991100"/>
              <a:gd name="connsiteX10-143" fmla="*/ 0 w 8851900"/>
              <a:gd name="connsiteY10-144" fmla="*/ 209576 h 4991100"/>
              <a:gd name="connsiteX0-145" fmla="*/ 0 w 8851900"/>
              <a:gd name="connsiteY0-146" fmla="*/ 209576 h 4991100"/>
              <a:gd name="connsiteX1-147" fmla="*/ 209576 w 8851900"/>
              <a:gd name="connsiteY1-148" fmla="*/ 0 h 4991100"/>
              <a:gd name="connsiteX2-149" fmla="*/ 4356100 w 8851900"/>
              <a:gd name="connsiteY2-150" fmla="*/ 635000 h 4991100"/>
              <a:gd name="connsiteX3-151" fmla="*/ 8642324 w 8851900"/>
              <a:gd name="connsiteY3-152" fmla="*/ 0 h 4991100"/>
              <a:gd name="connsiteX4-153" fmla="*/ 8851900 w 8851900"/>
              <a:gd name="connsiteY4-154" fmla="*/ 209576 h 4991100"/>
              <a:gd name="connsiteX5-155" fmla="*/ 8851900 w 8851900"/>
              <a:gd name="connsiteY5-156" fmla="*/ 4781524 h 4991100"/>
              <a:gd name="connsiteX6-157" fmla="*/ 8642324 w 8851900"/>
              <a:gd name="connsiteY6-158" fmla="*/ 4991100 h 4991100"/>
              <a:gd name="connsiteX7-159" fmla="*/ 4584700 w 8851900"/>
              <a:gd name="connsiteY7-160" fmla="*/ 4787900 h 4991100"/>
              <a:gd name="connsiteX8-161" fmla="*/ 209576 w 8851900"/>
              <a:gd name="connsiteY8-162" fmla="*/ 4991100 h 4991100"/>
              <a:gd name="connsiteX9-163" fmla="*/ 0 w 8851900"/>
              <a:gd name="connsiteY9-164" fmla="*/ 4781524 h 4991100"/>
              <a:gd name="connsiteX10-165" fmla="*/ 0 w 8851900"/>
              <a:gd name="connsiteY10-166" fmla="*/ 209576 h 4991100"/>
              <a:gd name="connsiteX0-167" fmla="*/ 0 w 8851900"/>
              <a:gd name="connsiteY0-168" fmla="*/ 209576 h 4991100"/>
              <a:gd name="connsiteX1-169" fmla="*/ 209576 w 8851900"/>
              <a:gd name="connsiteY1-170" fmla="*/ 0 h 4991100"/>
              <a:gd name="connsiteX2-171" fmla="*/ 4533900 w 8851900"/>
              <a:gd name="connsiteY2-172" fmla="*/ 406400 h 4991100"/>
              <a:gd name="connsiteX3-173" fmla="*/ 8642324 w 8851900"/>
              <a:gd name="connsiteY3-174" fmla="*/ 0 h 4991100"/>
              <a:gd name="connsiteX4-175" fmla="*/ 8851900 w 8851900"/>
              <a:gd name="connsiteY4-176" fmla="*/ 209576 h 4991100"/>
              <a:gd name="connsiteX5-177" fmla="*/ 8851900 w 8851900"/>
              <a:gd name="connsiteY5-178" fmla="*/ 4781524 h 4991100"/>
              <a:gd name="connsiteX6-179" fmla="*/ 8642324 w 8851900"/>
              <a:gd name="connsiteY6-180" fmla="*/ 4991100 h 4991100"/>
              <a:gd name="connsiteX7-181" fmla="*/ 4584700 w 8851900"/>
              <a:gd name="connsiteY7-182" fmla="*/ 4787900 h 4991100"/>
              <a:gd name="connsiteX8-183" fmla="*/ 209576 w 8851900"/>
              <a:gd name="connsiteY8-184" fmla="*/ 4991100 h 4991100"/>
              <a:gd name="connsiteX9-185" fmla="*/ 0 w 8851900"/>
              <a:gd name="connsiteY9-186" fmla="*/ 4781524 h 4991100"/>
              <a:gd name="connsiteX10-187" fmla="*/ 0 w 8851900"/>
              <a:gd name="connsiteY10-188" fmla="*/ 209576 h 4991100"/>
              <a:gd name="connsiteX0-189" fmla="*/ 0 w 8851900"/>
              <a:gd name="connsiteY0-190" fmla="*/ 209576 h 4991100"/>
              <a:gd name="connsiteX1-191" fmla="*/ 209576 w 8851900"/>
              <a:gd name="connsiteY1-192" fmla="*/ 0 h 4991100"/>
              <a:gd name="connsiteX2-193" fmla="*/ 4533900 w 8851900"/>
              <a:gd name="connsiteY2-194" fmla="*/ 406400 h 4991100"/>
              <a:gd name="connsiteX3-195" fmla="*/ 8642324 w 8851900"/>
              <a:gd name="connsiteY3-196" fmla="*/ 0 h 4991100"/>
              <a:gd name="connsiteX4-197" fmla="*/ 8851900 w 8851900"/>
              <a:gd name="connsiteY4-198" fmla="*/ 209576 h 4991100"/>
              <a:gd name="connsiteX5-199" fmla="*/ 8851900 w 8851900"/>
              <a:gd name="connsiteY5-200" fmla="*/ 4781524 h 4991100"/>
              <a:gd name="connsiteX6-201" fmla="*/ 8642324 w 8851900"/>
              <a:gd name="connsiteY6-202" fmla="*/ 4991100 h 4991100"/>
              <a:gd name="connsiteX7-203" fmla="*/ 4584700 w 8851900"/>
              <a:gd name="connsiteY7-204" fmla="*/ 4787900 h 4991100"/>
              <a:gd name="connsiteX8-205" fmla="*/ 209576 w 8851900"/>
              <a:gd name="connsiteY8-206" fmla="*/ 4991100 h 4991100"/>
              <a:gd name="connsiteX9-207" fmla="*/ 0 w 8851900"/>
              <a:gd name="connsiteY9-208" fmla="*/ 4781524 h 4991100"/>
              <a:gd name="connsiteX10-209" fmla="*/ 0 w 8851900"/>
              <a:gd name="connsiteY10-210" fmla="*/ 209576 h 4991100"/>
              <a:gd name="connsiteX0-211" fmla="*/ 191675 w 9043575"/>
              <a:gd name="connsiteY0-212" fmla="*/ 210154 h 4991678"/>
              <a:gd name="connsiteX1-213" fmla="*/ 401251 w 9043575"/>
              <a:gd name="connsiteY1-214" fmla="*/ 578 h 4991678"/>
              <a:gd name="connsiteX2-215" fmla="*/ 4738275 w 9043575"/>
              <a:gd name="connsiteY2-216" fmla="*/ 140278 h 4991678"/>
              <a:gd name="connsiteX3-217" fmla="*/ 8833999 w 9043575"/>
              <a:gd name="connsiteY3-218" fmla="*/ 578 h 4991678"/>
              <a:gd name="connsiteX4-219" fmla="*/ 9043575 w 9043575"/>
              <a:gd name="connsiteY4-220" fmla="*/ 210154 h 4991678"/>
              <a:gd name="connsiteX5-221" fmla="*/ 9043575 w 9043575"/>
              <a:gd name="connsiteY5-222" fmla="*/ 4782102 h 4991678"/>
              <a:gd name="connsiteX6-223" fmla="*/ 8833999 w 9043575"/>
              <a:gd name="connsiteY6-224" fmla="*/ 4991678 h 4991678"/>
              <a:gd name="connsiteX7-225" fmla="*/ 4776375 w 9043575"/>
              <a:gd name="connsiteY7-226" fmla="*/ 4788478 h 4991678"/>
              <a:gd name="connsiteX8-227" fmla="*/ 401251 w 9043575"/>
              <a:gd name="connsiteY8-228" fmla="*/ 4991678 h 4991678"/>
              <a:gd name="connsiteX9-229" fmla="*/ 191675 w 9043575"/>
              <a:gd name="connsiteY9-230" fmla="*/ 4782102 h 4991678"/>
              <a:gd name="connsiteX10-231" fmla="*/ 191675 w 9043575"/>
              <a:gd name="connsiteY10-232" fmla="*/ 210154 h 4991678"/>
              <a:gd name="connsiteX0-233" fmla="*/ 191675 w 9043575"/>
              <a:gd name="connsiteY0-234" fmla="*/ 217200 h 4998724"/>
              <a:gd name="connsiteX1-235" fmla="*/ 401251 w 9043575"/>
              <a:gd name="connsiteY1-236" fmla="*/ 7624 h 4998724"/>
              <a:gd name="connsiteX2-237" fmla="*/ 4738275 w 9043575"/>
              <a:gd name="connsiteY2-238" fmla="*/ 33024 h 4998724"/>
              <a:gd name="connsiteX3-239" fmla="*/ 8833999 w 9043575"/>
              <a:gd name="connsiteY3-240" fmla="*/ 7624 h 4998724"/>
              <a:gd name="connsiteX4-241" fmla="*/ 9043575 w 9043575"/>
              <a:gd name="connsiteY4-242" fmla="*/ 217200 h 4998724"/>
              <a:gd name="connsiteX5-243" fmla="*/ 9043575 w 9043575"/>
              <a:gd name="connsiteY5-244" fmla="*/ 4789148 h 4998724"/>
              <a:gd name="connsiteX6-245" fmla="*/ 8833999 w 9043575"/>
              <a:gd name="connsiteY6-246" fmla="*/ 4998724 h 4998724"/>
              <a:gd name="connsiteX7-247" fmla="*/ 4776375 w 9043575"/>
              <a:gd name="connsiteY7-248" fmla="*/ 4795524 h 4998724"/>
              <a:gd name="connsiteX8-249" fmla="*/ 401251 w 9043575"/>
              <a:gd name="connsiteY8-250" fmla="*/ 4998724 h 4998724"/>
              <a:gd name="connsiteX9-251" fmla="*/ 191675 w 9043575"/>
              <a:gd name="connsiteY9-252" fmla="*/ 4789148 h 4998724"/>
              <a:gd name="connsiteX10-253" fmla="*/ 191675 w 9043575"/>
              <a:gd name="connsiteY10-254" fmla="*/ 217200 h 499872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99" y="connsiteY10-100"/>
              </a:cxn>
            </a:cxnLst>
            <a:rect l="l" t="t" r="r" b="b"/>
            <a:pathLst>
              <a:path w="9043575" h="4998724">
                <a:moveTo>
                  <a:pt x="191675" y="217200"/>
                </a:moveTo>
                <a:cubicBezTo>
                  <a:pt x="191675" y="101454"/>
                  <a:pt x="-356516" y="38320"/>
                  <a:pt x="401251" y="7624"/>
                </a:cubicBezTo>
                <a:cubicBezTo>
                  <a:pt x="1159018" y="-23072"/>
                  <a:pt x="3203700" y="49957"/>
                  <a:pt x="4738275" y="33024"/>
                </a:cubicBezTo>
                <a:lnTo>
                  <a:pt x="8833999" y="7624"/>
                </a:lnTo>
                <a:cubicBezTo>
                  <a:pt x="8949745" y="7624"/>
                  <a:pt x="9043575" y="101454"/>
                  <a:pt x="9043575" y="217200"/>
                </a:cubicBezTo>
                <a:lnTo>
                  <a:pt x="9043575" y="4789148"/>
                </a:lnTo>
                <a:cubicBezTo>
                  <a:pt x="9043575" y="4904894"/>
                  <a:pt x="8949745" y="4998724"/>
                  <a:pt x="8833999" y="4998724"/>
                </a:cubicBezTo>
                <a:lnTo>
                  <a:pt x="4776375" y="4795524"/>
                </a:lnTo>
                <a:cubicBezTo>
                  <a:pt x="3347634" y="4668524"/>
                  <a:pt x="1127268" y="4970153"/>
                  <a:pt x="401251" y="4998724"/>
                </a:cubicBezTo>
                <a:cubicBezTo>
                  <a:pt x="285505" y="4998724"/>
                  <a:pt x="191675" y="4904894"/>
                  <a:pt x="191675" y="4789148"/>
                </a:cubicBezTo>
                <a:lnTo>
                  <a:pt x="191675" y="217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52" name="图片 51" descr="图片包含 游戏机&#10;&#10;描述已自动生成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82" t="79942" r="12608" b="8546"/>
          <a:stretch>
            <a:fillRect/>
          </a:stretch>
        </p:blipFill>
        <p:spPr>
          <a:xfrm>
            <a:off x="7496640" y="5575300"/>
            <a:ext cx="4684247" cy="1308184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/>
          <a:srcRect t="32458" r="6010"/>
          <a:stretch>
            <a:fillRect/>
          </a:stretch>
        </p:blipFill>
        <p:spPr>
          <a:xfrm>
            <a:off x="9765950" y="0"/>
            <a:ext cx="2426050" cy="2312354"/>
          </a:xfrm>
          <a:prstGeom prst="rect">
            <a:avLst/>
          </a:prstGeom>
        </p:spPr>
      </p:pic>
      <p:sp>
        <p:nvSpPr>
          <p:cNvPr id="30" name="椭圆 29"/>
          <p:cNvSpPr/>
          <p:nvPr/>
        </p:nvSpPr>
        <p:spPr>
          <a:xfrm>
            <a:off x="3922714" y="243858"/>
            <a:ext cx="4346571" cy="316411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目录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CONTENTS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2020463" y="2904158"/>
            <a:ext cx="2834582" cy="990964"/>
            <a:chOff x="7461686" y="793626"/>
            <a:chExt cx="2834582" cy="990964"/>
          </a:xfrm>
        </p:grpSpPr>
        <p:sp>
          <p:nvSpPr>
            <p:cNvPr id="51" name="文本框 50"/>
            <p:cNvSpPr txBox="1"/>
            <p:nvPr/>
          </p:nvSpPr>
          <p:spPr>
            <a:xfrm>
              <a:off x="7461686" y="793626"/>
              <a:ext cx="1415772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none" rtlCol="0">
              <a:spAutoFit/>
            </a:bodyPr>
            <a:lstStyle/>
            <a:p>
              <a:pPr marL="0" marR="0" lvl="0" indent="0" algn="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400" b="1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第一部分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7461686" y="1322925"/>
              <a:ext cx="283458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火灾的危害</a:t>
              </a:r>
              <a:endParaRPr lang="en-US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1995063" y="4207587"/>
            <a:ext cx="4478188" cy="1012988"/>
            <a:chOff x="7436286" y="793626"/>
            <a:chExt cx="4478188" cy="1012988"/>
          </a:xfrm>
        </p:grpSpPr>
        <p:sp>
          <p:nvSpPr>
            <p:cNvPr id="49" name="文本框 48"/>
            <p:cNvSpPr txBox="1"/>
            <p:nvPr/>
          </p:nvSpPr>
          <p:spPr>
            <a:xfrm>
              <a:off x="7461686" y="793626"/>
              <a:ext cx="1415772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R="0" lvl="0" indent="0" algn="dist" defTabSz="4572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2400" b="1" kern="0">
                  <a:solidFill>
                    <a:schemeClr val="bg1"/>
                  </a:solidFill>
                  <a:cs typeface="+mn-ea"/>
                </a:defRPr>
              </a:lvl1pPr>
            </a:lstStyle>
            <a:p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第二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部分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7436286" y="1344949"/>
              <a:ext cx="447818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如何预防校园火灾事故的发生</a:t>
              </a:r>
              <a:endParaRPr lang="en-US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7004620" y="2904158"/>
            <a:ext cx="3459673" cy="981382"/>
            <a:chOff x="7446557" y="793626"/>
            <a:chExt cx="3459673" cy="981382"/>
          </a:xfrm>
        </p:grpSpPr>
        <p:sp>
          <p:nvSpPr>
            <p:cNvPr id="47" name="文本框 46"/>
            <p:cNvSpPr txBox="1"/>
            <p:nvPr/>
          </p:nvSpPr>
          <p:spPr>
            <a:xfrm>
              <a:off x="7446557" y="793626"/>
              <a:ext cx="1415772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R="0" lvl="0" indent="0" algn="dist" defTabSz="4572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2400" b="1" kern="0">
                  <a:solidFill>
                    <a:schemeClr val="bg1"/>
                  </a:solidFill>
                  <a:cs typeface="+mn-ea"/>
                </a:defRPr>
              </a:lvl1pPr>
            </a:lstStyle>
            <a:p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第三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部分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7446557" y="1313343"/>
              <a:ext cx="345967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掌握火场逃生的技能</a:t>
              </a:r>
              <a:endParaRPr lang="en-US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7004620" y="4207587"/>
            <a:ext cx="3459673" cy="1027560"/>
            <a:chOff x="7446557" y="830570"/>
            <a:chExt cx="3459673" cy="1027560"/>
          </a:xfrm>
        </p:grpSpPr>
        <p:sp>
          <p:nvSpPr>
            <p:cNvPr id="45" name="文本框 44"/>
            <p:cNvSpPr txBox="1"/>
            <p:nvPr/>
          </p:nvSpPr>
          <p:spPr>
            <a:xfrm>
              <a:off x="7446557" y="830570"/>
              <a:ext cx="1415772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R="0" lvl="0" indent="0" algn="dist" defTabSz="4572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2400" b="1" kern="0">
                  <a:solidFill>
                    <a:schemeClr val="bg1"/>
                  </a:solidFill>
                  <a:cs typeface="+mn-ea"/>
                </a:defRPr>
              </a:lvl1pPr>
            </a:lstStyle>
            <a:p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第四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部分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7446557" y="1396465"/>
              <a:ext cx="345967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校园消防疏散演练</a:t>
              </a:r>
              <a:endPara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</p:grpSp>
      <p:pic>
        <p:nvPicPr>
          <p:cNvPr id="55" name="图片 54" descr="图片包含 游戏机&#10;&#10;描述已自动生成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82" t="79942" r="12608" b="8546"/>
          <a:stretch>
            <a:fillRect/>
          </a:stretch>
        </p:blipFill>
        <p:spPr>
          <a:xfrm flipH="1">
            <a:off x="0" y="5549816"/>
            <a:ext cx="4684247" cy="13081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Administrator\Desktop\图片4.png图片4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895914" y="1099524"/>
            <a:ext cx="3496368" cy="223710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107180" y="3253105"/>
            <a:ext cx="4201795" cy="706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学习过了校园火灾预防和逃生技巧</a:t>
            </a: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,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快来实践一下吧</a:t>
            </a: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!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43" t="55623" r="5142"/>
          <a:stretch>
            <a:fillRect/>
          </a:stretch>
        </p:blipFill>
        <p:spPr>
          <a:xfrm>
            <a:off x="7634432" y="3750736"/>
            <a:ext cx="3504811" cy="28608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21" t="9024" b="45185"/>
          <a:stretch>
            <a:fillRect/>
          </a:stretch>
        </p:blipFill>
        <p:spPr>
          <a:xfrm>
            <a:off x="1052757" y="3644334"/>
            <a:ext cx="2830556" cy="291044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07" r="54434"/>
          <a:stretch>
            <a:fillRect/>
          </a:stretch>
        </p:blipFill>
        <p:spPr>
          <a:xfrm>
            <a:off x="8308686" y="944418"/>
            <a:ext cx="2763790" cy="28994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48"/>
          <p:cNvGrpSpPr/>
          <p:nvPr/>
        </p:nvGrpSpPr>
        <p:grpSpPr>
          <a:xfrm>
            <a:off x="2510853" y="1405365"/>
            <a:ext cx="1954737" cy="722647"/>
            <a:chOff x="1878990" y="2971723"/>
            <a:chExt cx="2628922" cy="807490"/>
          </a:xfrm>
          <a:solidFill>
            <a:schemeClr val="accent4"/>
          </a:solidFill>
        </p:grpSpPr>
        <p:sp>
          <p:nvSpPr>
            <p:cNvPr id="36" name="Rectangle 49"/>
            <p:cNvSpPr/>
            <p:nvPr/>
          </p:nvSpPr>
          <p:spPr>
            <a:xfrm>
              <a:off x="1878990" y="3072224"/>
              <a:ext cx="2628922" cy="70698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37" name="TextBox 51"/>
            <p:cNvSpPr txBox="1"/>
            <p:nvPr/>
          </p:nvSpPr>
          <p:spPr>
            <a:xfrm>
              <a:off x="2186775" y="2971723"/>
              <a:ext cx="1985993" cy="740342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指 挥 部</a:t>
              </a:r>
              <a:endPara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2603804" y="2158660"/>
            <a:ext cx="1723550" cy="3502365"/>
            <a:chOff x="2169089" y="2158660"/>
            <a:chExt cx="1723550" cy="3502365"/>
          </a:xfrm>
        </p:grpSpPr>
        <p:grpSp>
          <p:nvGrpSpPr>
            <p:cNvPr id="8" name="Group 53"/>
            <p:cNvGrpSpPr/>
            <p:nvPr/>
          </p:nvGrpSpPr>
          <p:grpSpPr>
            <a:xfrm>
              <a:off x="2169089" y="2353753"/>
              <a:ext cx="1723549" cy="651243"/>
              <a:chOff x="1912955" y="3072224"/>
              <a:chExt cx="2570837" cy="727702"/>
            </a:xfrm>
            <a:solidFill>
              <a:schemeClr val="accent4"/>
            </a:solidFill>
          </p:grpSpPr>
          <p:sp>
            <p:nvSpPr>
              <p:cNvPr id="12" name="Rectangle 54"/>
              <p:cNvSpPr/>
              <p:nvPr/>
            </p:nvSpPr>
            <p:spPr>
              <a:xfrm>
                <a:off x="2020773" y="3072224"/>
                <a:ext cx="2317998" cy="70698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lvl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600" kern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4" name="TextBox 56"/>
              <p:cNvSpPr txBox="1"/>
              <p:nvPr/>
            </p:nvSpPr>
            <p:spPr>
              <a:xfrm>
                <a:off x="1912955" y="3140620"/>
                <a:ext cx="2570837" cy="659306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义务消防队</a:t>
                </a:r>
                <a:endParaRPr 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15" name="Group 71"/>
            <p:cNvGrpSpPr/>
            <p:nvPr/>
          </p:nvGrpSpPr>
          <p:grpSpPr>
            <a:xfrm>
              <a:off x="2169089" y="3232670"/>
              <a:ext cx="1723550" cy="661293"/>
              <a:chOff x="1919494" y="3072224"/>
              <a:chExt cx="2570836" cy="738932"/>
            </a:xfrm>
            <a:solidFill>
              <a:schemeClr val="accent4"/>
            </a:solidFill>
          </p:grpSpPr>
          <p:sp>
            <p:nvSpPr>
              <p:cNvPr id="16" name="Rectangle 72"/>
              <p:cNvSpPr/>
              <p:nvPr/>
            </p:nvSpPr>
            <p:spPr>
              <a:xfrm>
                <a:off x="2020773" y="3072224"/>
                <a:ext cx="2317998" cy="70698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lvl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600" kern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7" name="TextBox 74"/>
              <p:cNvSpPr txBox="1"/>
              <p:nvPr/>
            </p:nvSpPr>
            <p:spPr>
              <a:xfrm>
                <a:off x="1919494" y="3151850"/>
                <a:ext cx="2570836" cy="659306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疏散引导组</a:t>
                </a:r>
                <a:endParaRPr 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18" name="Group 76"/>
            <p:cNvGrpSpPr/>
            <p:nvPr/>
          </p:nvGrpSpPr>
          <p:grpSpPr>
            <a:xfrm>
              <a:off x="2169089" y="4121637"/>
              <a:ext cx="1723549" cy="651242"/>
              <a:chOff x="1919434" y="3072224"/>
              <a:chExt cx="2570835" cy="727701"/>
            </a:xfrm>
            <a:solidFill>
              <a:schemeClr val="accent4"/>
            </a:solidFill>
          </p:grpSpPr>
          <p:sp>
            <p:nvSpPr>
              <p:cNvPr id="19" name="Rectangle 77"/>
              <p:cNvSpPr/>
              <p:nvPr/>
            </p:nvSpPr>
            <p:spPr>
              <a:xfrm>
                <a:off x="2020773" y="3072224"/>
                <a:ext cx="2317998" cy="70698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lvl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600" kern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endParaRPr>
              </a:p>
            </p:txBody>
          </p:sp>
          <p:sp>
            <p:nvSpPr>
              <p:cNvPr id="20" name="TextBox 79"/>
              <p:cNvSpPr txBox="1"/>
              <p:nvPr/>
            </p:nvSpPr>
            <p:spPr>
              <a:xfrm>
                <a:off x="1919434" y="3140619"/>
                <a:ext cx="2570835" cy="659306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后勤保障组</a:t>
                </a:r>
                <a:endParaRPr 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21" name="Group 81"/>
            <p:cNvGrpSpPr/>
            <p:nvPr/>
          </p:nvGrpSpPr>
          <p:grpSpPr>
            <a:xfrm>
              <a:off x="2169089" y="5000552"/>
              <a:ext cx="1723549" cy="660473"/>
              <a:chOff x="1907673" y="3072224"/>
              <a:chExt cx="2570835" cy="738016"/>
            </a:xfrm>
            <a:solidFill>
              <a:schemeClr val="accent4"/>
            </a:solidFill>
          </p:grpSpPr>
          <p:sp>
            <p:nvSpPr>
              <p:cNvPr id="22" name="Rectangle 82"/>
              <p:cNvSpPr/>
              <p:nvPr/>
            </p:nvSpPr>
            <p:spPr>
              <a:xfrm>
                <a:off x="2020773" y="3072224"/>
                <a:ext cx="2317998" cy="70698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lvl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600" kern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endParaRPr>
              </a:p>
            </p:txBody>
          </p:sp>
          <p:sp>
            <p:nvSpPr>
              <p:cNvPr id="23" name="TextBox 84"/>
              <p:cNvSpPr txBox="1"/>
              <p:nvPr/>
            </p:nvSpPr>
            <p:spPr>
              <a:xfrm>
                <a:off x="1907673" y="3150934"/>
                <a:ext cx="2570835" cy="659306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抢救护理组</a:t>
                </a:r>
                <a:endParaRPr 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2995008" y="2158660"/>
              <a:ext cx="0" cy="2905898"/>
              <a:chOff x="2995008" y="2158660"/>
              <a:chExt cx="0" cy="2905898"/>
            </a:xfrm>
          </p:grpSpPr>
          <p:cxnSp>
            <p:nvCxnSpPr>
              <p:cNvPr id="3" name="直接箭头连接符 2"/>
              <p:cNvCxnSpPr/>
              <p:nvPr/>
            </p:nvCxnSpPr>
            <p:spPr>
              <a:xfrm>
                <a:off x="2995008" y="2158660"/>
                <a:ext cx="0" cy="256303"/>
              </a:xfrm>
              <a:prstGeom prst="straightConnector1">
                <a:avLst/>
              </a:prstGeom>
              <a:ln w="57150"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箭头连接符 37"/>
              <p:cNvCxnSpPr/>
              <p:nvPr/>
            </p:nvCxnSpPr>
            <p:spPr>
              <a:xfrm>
                <a:off x="2995008" y="3004996"/>
                <a:ext cx="0" cy="256303"/>
              </a:xfrm>
              <a:prstGeom prst="straightConnector1">
                <a:avLst/>
              </a:prstGeom>
              <a:ln w="57150"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接箭头连接符 38"/>
              <p:cNvCxnSpPr/>
              <p:nvPr/>
            </p:nvCxnSpPr>
            <p:spPr>
              <a:xfrm>
                <a:off x="2995008" y="3926543"/>
                <a:ext cx="0" cy="256303"/>
              </a:xfrm>
              <a:prstGeom prst="straightConnector1">
                <a:avLst/>
              </a:prstGeom>
              <a:ln w="57150"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接箭头连接符 39"/>
              <p:cNvCxnSpPr/>
              <p:nvPr/>
            </p:nvCxnSpPr>
            <p:spPr>
              <a:xfrm>
                <a:off x="2995008" y="4808255"/>
                <a:ext cx="0" cy="256303"/>
              </a:xfrm>
              <a:prstGeom prst="straightConnector1">
                <a:avLst/>
              </a:prstGeom>
              <a:ln w="57150"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1" name="图片 10" descr="C:\Users\Administrator\Desktop\图片8.png图片8"/>
          <p:cNvPicPr>
            <a:picLocks noChangeAspect="1"/>
          </p:cNvPicPr>
          <p:nvPr/>
        </p:nvPicPr>
        <p:blipFill>
          <a:blip r:embed="rId1"/>
          <a:srcRect l="6704"/>
          <a:stretch>
            <a:fillRect/>
          </a:stretch>
        </p:blipFill>
        <p:spPr>
          <a:xfrm>
            <a:off x="4988560" y="1092200"/>
            <a:ext cx="6459855" cy="55397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卡通人物&#10;&#10;描述已自动生成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89" y="1798675"/>
            <a:ext cx="3500211" cy="3500211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3986435" y="1498156"/>
            <a:ext cx="6970490" cy="4162869"/>
            <a:chOff x="3986435" y="1837218"/>
            <a:chExt cx="6970490" cy="4162869"/>
          </a:xfrm>
        </p:grpSpPr>
        <p:sp>
          <p:nvSpPr>
            <p:cNvPr id="2" name="矩形 1"/>
            <p:cNvSpPr/>
            <p:nvPr/>
          </p:nvSpPr>
          <p:spPr>
            <a:xfrm>
              <a:off x="5057695" y="1837218"/>
              <a:ext cx="5899230" cy="41012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300000"/>
                </a:lnSpc>
              </a:pP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1 )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平时指导全校灭火和应急疏散的宣传教育，培训演练</a:t>
              </a: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;V 2 )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战时指挥协调各职能小组和义务消防队开展工作，迅速果断将火灾扑灭在初始阶段</a:t>
              </a: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;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协调配合到达火场的公安消防队开展各项灭火行动</a:t>
              </a:r>
              <a:endPara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  <a:p>
              <a:pPr>
                <a:lnSpc>
                  <a:spcPct val="300000"/>
                </a:lnSpc>
              </a:pP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3 )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配合协助公安消防机构做好火灾事故调查等善后工作。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3986435" y="2368743"/>
              <a:ext cx="876932" cy="3292282"/>
              <a:chOff x="3986435" y="2368743"/>
              <a:chExt cx="876932" cy="3292282"/>
            </a:xfrm>
          </p:grpSpPr>
          <p:sp>
            <p:nvSpPr>
              <p:cNvPr id="4" name="Rectangle 54"/>
              <p:cNvSpPr/>
              <p:nvPr/>
            </p:nvSpPr>
            <p:spPr>
              <a:xfrm>
                <a:off x="3986435" y="2368743"/>
                <a:ext cx="876932" cy="3292282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lvl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600" kern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endParaRPr>
              </a:p>
            </p:txBody>
          </p:sp>
          <p:sp>
            <p:nvSpPr>
              <p:cNvPr id="3" name="文本框 2"/>
              <p:cNvSpPr txBox="1"/>
              <p:nvPr/>
            </p:nvSpPr>
            <p:spPr>
              <a:xfrm>
                <a:off x="4117124" y="2905523"/>
                <a:ext cx="615553" cy="2028761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lang="zh-CN" altLang="en-US" sz="2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指    挥    部</a:t>
                </a:r>
                <a:endParaRPr lang="zh-CN" alt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endParaRPr>
              </a:p>
            </p:txBody>
          </p:sp>
        </p:grpSp>
        <p:sp>
          <p:nvSpPr>
            <p:cNvPr id="7" name="矩形 6"/>
            <p:cNvSpPr/>
            <p:nvPr/>
          </p:nvSpPr>
          <p:spPr>
            <a:xfrm>
              <a:off x="3986435" y="2029680"/>
              <a:ext cx="6970490" cy="3970407"/>
            </a:xfrm>
            <a:prstGeom prst="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235073" y="3083255"/>
            <a:ext cx="4372451" cy="1037880"/>
            <a:chOff x="1235073" y="3083255"/>
            <a:chExt cx="4372451" cy="1037880"/>
          </a:xfrm>
        </p:grpSpPr>
        <p:grpSp>
          <p:nvGrpSpPr>
            <p:cNvPr id="17" name="组合 16"/>
            <p:cNvGrpSpPr/>
            <p:nvPr/>
          </p:nvGrpSpPr>
          <p:grpSpPr>
            <a:xfrm>
              <a:off x="1235075" y="3083255"/>
              <a:ext cx="4372449" cy="1036411"/>
              <a:chOff x="1235074" y="1541897"/>
              <a:chExt cx="4372449" cy="1036411"/>
            </a:xfrm>
          </p:grpSpPr>
          <p:sp>
            <p:nvSpPr>
              <p:cNvPr id="19" name="矩形: 圆角 18"/>
              <p:cNvSpPr/>
              <p:nvPr/>
            </p:nvSpPr>
            <p:spPr>
              <a:xfrm>
                <a:off x="1235074" y="1749056"/>
                <a:ext cx="1467068" cy="622092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1235075" y="1541897"/>
                <a:ext cx="4372448" cy="1036411"/>
              </a:xfrm>
              <a:prstGeom prst="rect">
                <a:avLst/>
              </a:prstGeom>
              <a:noFill/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sp>
          <p:nvSpPr>
            <p:cNvPr id="6" name="文本框 5"/>
            <p:cNvSpPr txBox="1"/>
            <p:nvPr/>
          </p:nvSpPr>
          <p:spPr>
            <a:xfrm>
              <a:off x="1235073" y="3454918"/>
              <a:ext cx="14670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后勤保障组</a:t>
              </a:r>
              <a:endPara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2777587" y="3197805"/>
              <a:ext cx="2519825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负责通讯联络，车辆调配、道路畅通、电路控制、水源保障。</a:t>
              </a:r>
              <a:endPara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1235073" y="4624614"/>
            <a:ext cx="4372451" cy="1036411"/>
            <a:chOff x="1235073" y="4624614"/>
            <a:chExt cx="4372451" cy="1036411"/>
          </a:xfrm>
        </p:grpSpPr>
        <p:grpSp>
          <p:nvGrpSpPr>
            <p:cNvPr id="24" name="组合 23"/>
            <p:cNvGrpSpPr/>
            <p:nvPr/>
          </p:nvGrpSpPr>
          <p:grpSpPr>
            <a:xfrm>
              <a:off x="1235075" y="4624614"/>
              <a:ext cx="4372449" cy="1036411"/>
              <a:chOff x="1235074" y="1541897"/>
              <a:chExt cx="4372449" cy="1036411"/>
            </a:xfrm>
          </p:grpSpPr>
          <p:sp>
            <p:nvSpPr>
              <p:cNvPr id="25" name="矩形: 圆角 24"/>
              <p:cNvSpPr/>
              <p:nvPr/>
            </p:nvSpPr>
            <p:spPr>
              <a:xfrm>
                <a:off x="1235074" y="1749056"/>
                <a:ext cx="1467068" cy="622092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26" name="矩形 25"/>
              <p:cNvSpPr/>
              <p:nvPr/>
            </p:nvSpPr>
            <p:spPr>
              <a:xfrm>
                <a:off x="1235075" y="1541897"/>
                <a:ext cx="4372448" cy="1036411"/>
              </a:xfrm>
              <a:prstGeom prst="rect">
                <a:avLst/>
              </a:prstGeom>
              <a:noFill/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sp>
          <p:nvSpPr>
            <p:cNvPr id="8" name="文本框 7"/>
            <p:cNvSpPr txBox="1"/>
            <p:nvPr/>
          </p:nvSpPr>
          <p:spPr>
            <a:xfrm>
              <a:off x="1235073" y="4977548"/>
              <a:ext cx="14670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抢救护理组</a:t>
              </a:r>
              <a:endPara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2833101" y="4715938"/>
              <a:ext cx="2675783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平时进行培训和演练。实战时现场灭火、抢救被困学生和救护伤员。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096000" y="1541896"/>
            <a:ext cx="4916356" cy="2577770"/>
            <a:chOff x="6096000" y="1541896"/>
            <a:chExt cx="4916356" cy="2577770"/>
          </a:xfrm>
        </p:grpSpPr>
        <p:grpSp>
          <p:nvGrpSpPr>
            <p:cNvPr id="27" name="组合 26"/>
            <p:cNvGrpSpPr/>
            <p:nvPr/>
          </p:nvGrpSpPr>
          <p:grpSpPr>
            <a:xfrm>
              <a:off x="6096000" y="1541896"/>
              <a:ext cx="4860925" cy="2577770"/>
              <a:chOff x="1235074" y="1541897"/>
              <a:chExt cx="4860925" cy="2577770"/>
            </a:xfrm>
          </p:grpSpPr>
          <p:sp>
            <p:nvSpPr>
              <p:cNvPr id="28" name="矩形: 圆角 27"/>
              <p:cNvSpPr/>
              <p:nvPr/>
            </p:nvSpPr>
            <p:spPr>
              <a:xfrm>
                <a:off x="1235074" y="1749056"/>
                <a:ext cx="806084" cy="1998486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1235075" y="1541897"/>
                <a:ext cx="4860924" cy="2577770"/>
              </a:xfrm>
              <a:prstGeom prst="rect">
                <a:avLst/>
              </a:prstGeom>
              <a:noFill/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2" name="组合 1"/>
            <p:cNvGrpSpPr/>
            <p:nvPr/>
          </p:nvGrpSpPr>
          <p:grpSpPr>
            <a:xfrm>
              <a:off x="6206353" y="1684481"/>
              <a:ext cx="4806003" cy="2127634"/>
              <a:chOff x="2316405" y="2229144"/>
              <a:chExt cx="4806003" cy="2127634"/>
            </a:xfrm>
          </p:grpSpPr>
          <p:sp>
            <p:nvSpPr>
              <p:cNvPr id="5" name="文本框 4"/>
              <p:cNvSpPr txBox="1"/>
              <p:nvPr/>
            </p:nvSpPr>
            <p:spPr>
              <a:xfrm>
                <a:off x="2316405" y="2464529"/>
                <a:ext cx="492443" cy="1682512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lang="zh-CN" altLang="en-US" sz="2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疏 散 引 导 组</a:t>
                </a:r>
                <a:endPara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endParaRPr>
              </a:p>
            </p:txBody>
          </p:sp>
          <p:sp>
            <p:nvSpPr>
              <p:cNvPr id="20" name="矩形 19"/>
              <p:cNvSpPr/>
              <p:nvPr/>
            </p:nvSpPr>
            <p:spPr>
              <a:xfrm>
                <a:off x="3012136" y="2229144"/>
                <a:ext cx="4110272" cy="21276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平时负责全校火场自救、应急疏散的宣传教育、培训演练的具体事务</a:t>
                </a:r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;</a:t>
                </a:r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战时指挥火灾单位的领导做好</a:t>
                </a:r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.</a:t>
                </a:r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人员和物资的疏散自救工作。引导学生有序下撤，以防发生学生挤倒踩踏等恶性事件的发生。</a:t>
                </a:r>
                <a:endPara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>
            <a:off x="1235073" y="1541897"/>
            <a:ext cx="4372450" cy="1036411"/>
            <a:chOff x="1235073" y="1541897"/>
            <a:chExt cx="4372450" cy="1036411"/>
          </a:xfrm>
        </p:grpSpPr>
        <p:sp>
          <p:nvSpPr>
            <p:cNvPr id="22" name="矩形 21"/>
            <p:cNvSpPr/>
            <p:nvPr/>
          </p:nvSpPr>
          <p:spPr>
            <a:xfrm>
              <a:off x="2897016" y="1837265"/>
              <a:ext cx="203132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进行医疗救护等。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1235073" y="1541897"/>
              <a:ext cx="4372450" cy="1036411"/>
              <a:chOff x="1235073" y="1541897"/>
              <a:chExt cx="4372450" cy="1036411"/>
            </a:xfrm>
          </p:grpSpPr>
          <p:sp>
            <p:nvSpPr>
              <p:cNvPr id="7" name="矩形: 圆角 6"/>
              <p:cNvSpPr/>
              <p:nvPr/>
            </p:nvSpPr>
            <p:spPr>
              <a:xfrm>
                <a:off x="1235074" y="1749056"/>
                <a:ext cx="1467068" cy="622092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4" name="文本框 3"/>
              <p:cNvSpPr txBox="1"/>
              <p:nvPr/>
            </p:nvSpPr>
            <p:spPr>
              <a:xfrm>
                <a:off x="1235073" y="1860047"/>
                <a:ext cx="146706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义务消防队</a:t>
                </a:r>
                <a:endPara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endParaRPr>
              </a:p>
            </p:txBody>
          </p:sp>
          <p:sp>
            <p:nvSpPr>
              <p:cNvPr id="3" name="矩形 2"/>
              <p:cNvSpPr/>
              <p:nvPr/>
            </p:nvSpPr>
            <p:spPr>
              <a:xfrm>
                <a:off x="1235075" y="1541897"/>
                <a:ext cx="4372448" cy="1036411"/>
              </a:xfrm>
              <a:prstGeom prst="rect">
                <a:avLst/>
              </a:prstGeom>
              <a:noFill/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</p:grpSp>
      <p:pic>
        <p:nvPicPr>
          <p:cNvPr id="31" name="图片 30" descr="C:\Users\Administrator\Desktop\图片1.png图片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 flipH="1">
            <a:off x="6587156" y="3711607"/>
            <a:ext cx="3917477" cy="21558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2720713" y="1290703"/>
            <a:ext cx="6446899" cy="842614"/>
            <a:chOff x="2720713" y="1290703"/>
            <a:chExt cx="6446899" cy="842614"/>
          </a:xfrm>
        </p:grpSpPr>
        <p:sp>
          <p:nvSpPr>
            <p:cNvPr id="21" name="缺角矩形 20"/>
            <p:cNvSpPr/>
            <p:nvPr/>
          </p:nvSpPr>
          <p:spPr>
            <a:xfrm>
              <a:off x="2720713" y="1290703"/>
              <a:ext cx="6446899" cy="842614"/>
            </a:xfrm>
            <a:prstGeom prst="plaqu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" name="矩形 1"/>
            <p:cNvSpPr/>
            <p:nvPr/>
          </p:nvSpPr>
          <p:spPr>
            <a:xfrm>
              <a:off x="3041110" y="1358067"/>
              <a:ext cx="586993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校园消防疏散演练总原则一靠近出口和最不利疏散的区域内的学生 可先安排疏散</a:t>
              </a:r>
              <a:endPara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1235074" y="2336376"/>
            <a:ext cx="4741003" cy="3397362"/>
            <a:chOff x="1235074" y="2336376"/>
            <a:chExt cx="4741003" cy="3397362"/>
          </a:xfrm>
        </p:grpSpPr>
        <p:sp>
          <p:nvSpPr>
            <p:cNvPr id="17" name="文本框 16"/>
            <p:cNvSpPr txBox="1"/>
            <p:nvPr/>
          </p:nvSpPr>
          <p:spPr>
            <a:xfrm>
              <a:off x="1493016" y="2347992"/>
              <a:ext cx="4483061" cy="33741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   演练开始时，班主任及搭班教师立即到达自己班级，指挥学生撤离。班主任老师是该班的最直接负责人，教育学生首先要冷静，稳定学生情绪，同时指挥学生开启前后</a:t>
              </a: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[ ]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，有序的组织学生分别从两扇们迅速撤离。一楼 人员就近在教室前后出口处离开教学楼，二楼以上的班级按照指定的路线逃生。</a:t>
              </a:r>
              <a:endPara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1235074" y="2336376"/>
              <a:ext cx="4671051" cy="3397362"/>
              <a:chOff x="1235074" y="2336376"/>
              <a:chExt cx="4671051" cy="3397362"/>
            </a:xfrm>
          </p:grpSpPr>
          <p:sp>
            <p:nvSpPr>
              <p:cNvPr id="4" name="矩形 3"/>
              <p:cNvSpPr/>
              <p:nvPr/>
            </p:nvSpPr>
            <p:spPr>
              <a:xfrm>
                <a:off x="1235074" y="2336376"/>
                <a:ext cx="4671051" cy="3397362"/>
              </a:xfrm>
              <a:prstGeom prst="rect">
                <a:avLst/>
              </a:prstGeom>
              <a:noFill/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grpSp>
            <p:nvGrpSpPr>
              <p:cNvPr id="9" name="组合 8"/>
              <p:cNvGrpSpPr/>
              <p:nvPr/>
            </p:nvGrpSpPr>
            <p:grpSpPr>
              <a:xfrm>
                <a:off x="1235075" y="2350025"/>
                <a:ext cx="464696" cy="464696"/>
                <a:chOff x="1235075" y="2350025"/>
                <a:chExt cx="464696" cy="464696"/>
              </a:xfrm>
            </p:grpSpPr>
            <p:sp>
              <p:nvSpPr>
                <p:cNvPr id="5" name="缺角矩形 4"/>
                <p:cNvSpPr/>
                <p:nvPr/>
              </p:nvSpPr>
              <p:spPr>
                <a:xfrm>
                  <a:off x="1235075" y="2350025"/>
                  <a:ext cx="464696" cy="464696"/>
                </a:xfrm>
                <a:prstGeom prst="plaqu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8" name="文本框 7"/>
                <p:cNvSpPr txBox="1"/>
                <p:nvPr/>
              </p:nvSpPr>
              <p:spPr>
                <a:xfrm>
                  <a:off x="1268803" y="2351540"/>
                  <a:ext cx="39723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4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rPr>
                    <a:t>1</a:t>
                  </a:r>
                  <a:endParaRPr lang="zh-CN" altLang="en-US" sz="2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</p:grpSp>
        </p:grpSp>
      </p:grpSp>
      <p:grpSp>
        <p:nvGrpSpPr>
          <p:cNvPr id="12" name="组合 11"/>
          <p:cNvGrpSpPr/>
          <p:nvPr/>
        </p:nvGrpSpPr>
        <p:grpSpPr>
          <a:xfrm>
            <a:off x="6285874" y="2217646"/>
            <a:ext cx="4671051" cy="3527708"/>
            <a:chOff x="6285874" y="2217646"/>
            <a:chExt cx="4671051" cy="3527708"/>
          </a:xfrm>
        </p:grpSpPr>
        <p:sp>
          <p:nvSpPr>
            <p:cNvPr id="6" name="文本框 5"/>
            <p:cNvSpPr txBox="1"/>
            <p:nvPr/>
          </p:nvSpPr>
          <p:spPr>
            <a:xfrm>
              <a:off x="6530954" y="2217646"/>
              <a:ext cx="4180890" cy="34433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   每一楼层以及楼梯拐角处的负责老师站在楼梯口旁边指挥学生，负责引导学生有序撤离，杜绝拥挤踩踏事故，直至最后一名学生 离开后才能离开，离开前还要检查所负责楼层及教室是否有人。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6285874" y="2347992"/>
              <a:ext cx="4671051" cy="3397362"/>
              <a:chOff x="1235074" y="2336376"/>
              <a:chExt cx="4671051" cy="3397362"/>
            </a:xfrm>
          </p:grpSpPr>
          <p:sp>
            <p:nvSpPr>
              <p:cNvPr id="15" name="矩形 14"/>
              <p:cNvSpPr/>
              <p:nvPr/>
            </p:nvSpPr>
            <p:spPr>
              <a:xfrm>
                <a:off x="1235074" y="2336376"/>
                <a:ext cx="4671051" cy="3397362"/>
              </a:xfrm>
              <a:prstGeom prst="rect">
                <a:avLst/>
              </a:prstGeom>
              <a:noFill/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grpSp>
            <p:nvGrpSpPr>
              <p:cNvPr id="16" name="组合 15"/>
              <p:cNvGrpSpPr/>
              <p:nvPr/>
            </p:nvGrpSpPr>
            <p:grpSpPr>
              <a:xfrm>
                <a:off x="1235075" y="2350025"/>
                <a:ext cx="464696" cy="464696"/>
                <a:chOff x="1235075" y="2350025"/>
                <a:chExt cx="464696" cy="464696"/>
              </a:xfrm>
            </p:grpSpPr>
            <p:sp>
              <p:nvSpPr>
                <p:cNvPr id="18" name="缺角矩形 17"/>
                <p:cNvSpPr/>
                <p:nvPr/>
              </p:nvSpPr>
              <p:spPr>
                <a:xfrm>
                  <a:off x="1235075" y="2350025"/>
                  <a:ext cx="464696" cy="464696"/>
                </a:xfrm>
                <a:prstGeom prst="plaqu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19" name="文本框 18"/>
                <p:cNvSpPr txBox="1"/>
                <p:nvPr/>
              </p:nvSpPr>
              <p:spPr>
                <a:xfrm>
                  <a:off x="1268803" y="2351540"/>
                  <a:ext cx="39723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4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rPr>
                    <a:t>2</a:t>
                  </a:r>
                  <a:endParaRPr lang="zh-CN" altLang="en-US" sz="2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1314047" y="1934961"/>
            <a:ext cx="6264686" cy="1212974"/>
            <a:chOff x="1305347" y="2766915"/>
            <a:chExt cx="6264686" cy="1212974"/>
          </a:xfrm>
        </p:grpSpPr>
        <p:grpSp>
          <p:nvGrpSpPr>
            <p:cNvPr id="11" name="组合 10"/>
            <p:cNvGrpSpPr/>
            <p:nvPr/>
          </p:nvGrpSpPr>
          <p:grpSpPr>
            <a:xfrm>
              <a:off x="1305347" y="2766915"/>
              <a:ext cx="6264686" cy="1212974"/>
              <a:chOff x="1235074" y="2336376"/>
              <a:chExt cx="6264686" cy="1212974"/>
            </a:xfrm>
          </p:grpSpPr>
          <p:sp>
            <p:nvSpPr>
              <p:cNvPr id="12" name="矩形 11"/>
              <p:cNvSpPr/>
              <p:nvPr/>
            </p:nvSpPr>
            <p:spPr>
              <a:xfrm>
                <a:off x="1235074" y="2336376"/>
                <a:ext cx="6264686" cy="1212974"/>
              </a:xfrm>
              <a:prstGeom prst="rect">
                <a:avLst/>
              </a:prstGeom>
              <a:noFill/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grpSp>
            <p:nvGrpSpPr>
              <p:cNvPr id="14" name="组合 13"/>
              <p:cNvGrpSpPr/>
              <p:nvPr/>
            </p:nvGrpSpPr>
            <p:grpSpPr>
              <a:xfrm>
                <a:off x="1235075" y="2350025"/>
                <a:ext cx="464696" cy="464696"/>
                <a:chOff x="1235075" y="2350025"/>
                <a:chExt cx="464696" cy="464696"/>
              </a:xfrm>
            </p:grpSpPr>
            <p:sp>
              <p:nvSpPr>
                <p:cNvPr id="15" name="缺角矩形 14"/>
                <p:cNvSpPr/>
                <p:nvPr/>
              </p:nvSpPr>
              <p:spPr>
                <a:xfrm>
                  <a:off x="1235075" y="2350025"/>
                  <a:ext cx="464696" cy="464696"/>
                </a:xfrm>
                <a:prstGeom prst="plaqu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16" name="文本框 15"/>
                <p:cNvSpPr txBox="1"/>
                <p:nvPr/>
              </p:nvSpPr>
              <p:spPr>
                <a:xfrm>
                  <a:off x="1268803" y="2351540"/>
                  <a:ext cx="39723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4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rPr>
                    <a:t>3</a:t>
                  </a:r>
                  <a:endParaRPr lang="zh-CN" altLang="en-US" sz="2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</p:grpSp>
        </p:grpSp>
        <p:sp>
          <p:nvSpPr>
            <p:cNvPr id="17" name="文本框 16"/>
            <p:cNvSpPr txBox="1"/>
            <p:nvPr/>
          </p:nvSpPr>
          <p:spPr>
            <a:xfrm>
              <a:off x="1831878" y="2766915"/>
              <a:ext cx="5676321" cy="11235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学生撤离教室后，要服从学校的统</a:t>
              </a: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-</a:t>
              </a: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指挥安排 ，到学校的操场集中。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305347" y="4195672"/>
            <a:ext cx="6264686" cy="1296637"/>
            <a:chOff x="1305347" y="4195672"/>
            <a:chExt cx="6264686" cy="1296637"/>
          </a:xfrm>
        </p:grpSpPr>
        <p:sp>
          <p:nvSpPr>
            <p:cNvPr id="10" name="文本框 9"/>
            <p:cNvSpPr txBox="1"/>
            <p:nvPr/>
          </p:nvSpPr>
          <p:spPr>
            <a:xfrm>
              <a:off x="1803772" y="4195672"/>
              <a:ext cx="5666932" cy="12966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要求各班在疏散时按指定的路线行走，防止出现无序的局面，所有参加演练的老师要牢记行走的路线，并清楚的告知学生，让学生明白如何行走。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1305347" y="4237504"/>
              <a:ext cx="6264686" cy="1212974"/>
              <a:chOff x="1235074" y="2336376"/>
              <a:chExt cx="6264686" cy="1212974"/>
            </a:xfrm>
          </p:grpSpPr>
          <p:sp>
            <p:nvSpPr>
              <p:cNvPr id="19" name="矩形 18"/>
              <p:cNvSpPr/>
              <p:nvPr/>
            </p:nvSpPr>
            <p:spPr>
              <a:xfrm>
                <a:off x="1235074" y="2336376"/>
                <a:ext cx="6264686" cy="1212974"/>
              </a:xfrm>
              <a:prstGeom prst="rect">
                <a:avLst/>
              </a:prstGeom>
              <a:noFill/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grpSp>
            <p:nvGrpSpPr>
              <p:cNvPr id="20" name="组合 19"/>
              <p:cNvGrpSpPr/>
              <p:nvPr/>
            </p:nvGrpSpPr>
            <p:grpSpPr>
              <a:xfrm>
                <a:off x="1235075" y="2350025"/>
                <a:ext cx="464696" cy="464696"/>
                <a:chOff x="1235075" y="2350025"/>
                <a:chExt cx="464696" cy="464696"/>
              </a:xfrm>
            </p:grpSpPr>
            <p:sp>
              <p:nvSpPr>
                <p:cNvPr id="21" name="缺角矩形 20"/>
                <p:cNvSpPr/>
                <p:nvPr/>
              </p:nvSpPr>
              <p:spPr>
                <a:xfrm>
                  <a:off x="1235075" y="2350025"/>
                  <a:ext cx="464696" cy="464696"/>
                </a:xfrm>
                <a:prstGeom prst="plaqu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22" name="文本框 21"/>
                <p:cNvSpPr txBox="1"/>
                <p:nvPr/>
              </p:nvSpPr>
              <p:spPr>
                <a:xfrm>
                  <a:off x="1268803" y="2351540"/>
                  <a:ext cx="39723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4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rPr>
                    <a:t>4</a:t>
                  </a:r>
                  <a:endParaRPr lang="zh-CN" altLang="en-US" sz="2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</p:grpSp>
        </p:grpSp>
      </p:grpSp>
      <p:pic>
        <p:nvPicPr>
          <p:cNvPr id="25" name="图片 24" descr="卡通人物&#10;&#10;描述已自动生成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851" y="1917155"/>
            <a:ext cx="3575154" cy="35751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6038272" y="4217101"/>
            <a:ext cx="4918653" cy="1161737"/>
            <a:chOff x="1609075" y="3962269"/>
            <a:chExt cx="4918653" cy="1161737"/>
          </a:xfrm>
        </p:grpSpPr>
        <p:sp>
          <p:nvSpPr>
            <p:cNvPr id="3" name="矩形 2"/>
            <p:cNvSpPr/>
            <p:nvPr/>
          </p:nvSpPr>
          <p:spPr>
            <a:xfrm>
              <a:off x="2013753" y="4156424"/>
              <a:ext cx="410929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用一只手捂住口鼻，另一只手保护头部，身体尽量弯曲。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1609075" y="3962269"/>
              <a:ext cx="4918653" cy="1161737"/>
              <a:chOff x="1100837" y="1731364"/>
              <a:chExt cx="4918653" cy="1161737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1100837" y="1731364"/>
                <a:ext cx="4895229" cy="1161737"/>
                <a:chOff x="1096752" y="1655489"/>
                <a:chExt cx="4895229" cy="1161737"/>
              </a:xfrm>
            </p:grpSpPr>
            <p:sp>
              <p:nvSpPr>
                <p:cNvPr id="2" name="流程图: 存储数据 1"/>
                <p:cNvSpPr/>
                <p:nvPr/>
              </p:nvSpPr>
              <p:spPr>
                <a:xfrm>
                  <a:off x="1096752" y="1655489"/>
                  <a:ext cx="495615" cy="1161737"/>
                </a:xfrm>
                <a:prstGeom prst="flowChartOnlineStorag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4" name="矩形 3"/>
                <p:cNvSpPr/>
                <p:nvPr/>
              </p:nvSpPr>
              <p:spPr>
                <a:xfrm>
                  <a:off x="1120176" y="1655489"/>
                  <a:ext cx="4871805" cy="1161737"/>
                </a:xfrm>
                <a:prstGeom prst="rect">
                  <a:avLst/>
                </a:prstGeom>
                <a:noFill/>
                <a:ln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8" name="流程图: 存储数据 7"/>
              <p:cNvSpPr/>
              <p:nvPr/>
            </p:nvSpPr>
            <p:spPr>
              <a:xfrm flipH="1">
                <a:off x="5523875" y="1731364"/>
                <a:ext cx="495615" cy="1161737"/>
              </a:xfrm>
              <a:prstGeom prst="flowChartOnlineStorag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28" name="组合 27"/>
          <p:cNvGrpSpPr/>
          <p:nvPr/>
        </p:nvGrpSpPr>
        <p:grpSpPr>
          <a:xfrm>
            <a:off x="6014848" y="2011179"/>
            <a:ext cx="4912322" cy="1161738"/>
            <a:chOff x="1253237" y="1883763"/>
            <a:chExt cx="4912322" cy="1161738"/>
          </a:xfrm>
        </p:grpSpPr>
        <p:grpSp>
          <p:nvGrpSpPr>
            <p:cNvPr id="21" name="组合 20"/>
            <p:cNvGrpSpPr/>
            <p:nvPr/>
          </p:nvGrpSpPr>
          <p:grpSpPr>
            <a:xfrm>
              <a:off x="1253237" y="1883764"/>
              <a:ext cx="4895229" cy="1161737"/>
              <a:chOff x="1100837" y="1731364"/>
              <a:chExt cx="4895229" cy="1161737"/>
            </a:xfrm>
          </p:grpSpPr>
          <p:sp>
            <p:nvSpPr>
              <p:cNvPr id="22" name="矩形 21"/>
              <p:cNvSpPr/>
              <p:nvPr/>
            </p:nvSpPr>
            <p:spPr>
              <a:xfrm>
                <a:off x="1697279" y="2127566"/>
                <a:ext cx="410881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紧跟老师，分别从前后门小跑出教室。</a:t>
                </a:r>
                <a:endPara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endParaRPr>
              </a:p>
            </p:txBody>
          </p:sp>
          <p:grpSp>
            <p:nvGrpSpPr>
              <p:cNvPr id="23" name="组合 22"/>
              <p:cNvGrpSpPr/>
              <p:nvPr/>
            </p:nvGrpSpPr>
            <p:grpSpPr>
              <a:xfrm>
                <a:off x="1100837" y="1731364"/>
                <a:ext cx="4895229" cy="1161737"/>
                <a:chOff x="1096752" y="1655489"/>
                <a:chExt cx="4895229" cy="1161737"/>
              </a:xfrm>
            </p:grpSpPr>
            <p:sp>
              <p:nvSpPr>
                <p:cNvPr id="24" name="流程图: 存储数据 23"/>
                <p:cNvSpPr/>
                <p:nvPr/>
              </p:nvSpPr>
              <p:spPr>
                <a:xfrm>
                  <a:off x="1096752" y="1655489"/>
                  <a:ext cx="495615" cy="1161737"/>
                </a:xfrm>
                <a:prstGeom prst="flowChartOnlineStorag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25" name="矩形 24"/>
                <p:cNvSpPr/>
                <p:nvPr/>
              </p:nvSpPr>
              <p:spPr>
                <a:xfrm>
                  <a:off x="1120176" y="1655489"/>
                  <a:ext cx="4871805" cy="1161737"/>
                </a:xfrm>
                <a:prstGeom prst="rect">
                  <a:avLst/>
                </a:prstGeom>
                <a:noFill/>
                <a:ln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</p:grpSp>
        </p:grpSp>
        <p:sp>
          <p:nvSpPr>
            <p:cNvPr id="27" name="流程图: 存储数据 26"/>
            <p:cNvSpPr/>
            <p:nvPr/>
          </p:nvSpPr>
          <p:spPr>
            <a:xfrm flipH="1">
              <a:off x="5669944" y="1883763"/>
              <a:ext cx="495615" cy="1161737"/>
            </a:xfrm>
            <a:prstGeom prst="flowChartOnlineStorag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pic>
        <p:nvPicPr>
          <p:cNvPr id="36" name="图片 3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81" y="1510945"/>
            <a:ext cx="4587065" cy="39754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27374" y="4190987"/>
            <a:ext cx="4918653" cy="1161737"/>
            <a:chOff x="1227374" y="4190987"/>
            <a:chExt cx="4918653" cy="1161737"/>
          </a:xfrm>
        </p:grpSpPr>
        <p:sp>
          <p:nvSpPr>
            <p:cNvPr id="3" name="矩形 2"/>
            <p:cNvSpPr/>
            <p:nvPr/>
          </p:nvSpPr>
          <p:spPr>
            <a:xfrm>
              <a:off x="1848117" y="4448689"/>
              <a:ext cx="369256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出教学楼后，迅速到操场的各班指定地点集合。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1227374" y="4190987"/>
              <a:ext cx="4918653" cy="1161737"/>
              <a:chOff x="1100837" y="1731364"/>
              <a:chExt cx="4918653" cy="1161737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1100837" y="1731364"/>
                <a:ext cx="4895229" cy="1161737"/>
                <a:chOff x="1096752" y="1655489"/>
                <a:chExt cx="4895229" cy="1161737"/>
              </a:xfrm>
            </p:grpSpPr>
            <p:sp>
              <p:nvSpPr>
                <p:cNvPr id="9" name="流程图: 存储数据 8"/>
                <p:cNvSpPr/>
                <p:nvPr/>
              </p:nvSpPr>
              <p:spPr>
                <a:xfrm>
                  <a:off x="1096752" y="1655489"/>
                  <a:ext cx="495615" cy="1161737"/>
                </a:xfrm>
                <a:prstGeom prst="flowChartOnlineStorag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10" name="矩形 9"/>
                <p:cNvSpPr/>
                <p:nvPr/>
              </p:nvSpPr>
              <p:spPr>
                <a:xfrm>
                  <a:off x="1120176" y="1655489"/>
                  <a:ext cx="4871805" cy="1161737"/>
                </a:xfrm>
                <a:prstGeom prst="rect">
                  <a:avLst/>
                </a:prstGeom>
                <a:noFill/>
                <a:ln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8" name="流程图: 存储数据 7"/>
              <p:cNvSpPr/>
              <p:nvPr/>
            </p:nvSpPr>
            <p:spPr>
              <a:xfrm flipH="1">
                <a:off x="5523875" y="1731364"/>
                <a:ext cx="495615" cy="1161737"/>
              </a:xfrm>
              <a:prstGeom prst="flowChartOnlineStorag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4" name="组合 3"/>
          <p:cNvGrpSpPr/>
          <p:nvPr/>
        </p:nvGrpSpPr>
        <p:grpSpPr>
          <a:xfrm>
            <a:off x="1235075" y="1817223"/>
            <a:ext cx="4918653" cy="1161737"/>
            <a:chOff x="1235075" y="1817223"/>
            <a:chExt cx="4918653" cy="1161737"/>
          </a:xfrm>
        </p:grpSpPr>
        <p:sp>
          <p:nvSpPr>
            <p:cNvPr id="5" name="矩形 4"/>
            <p:cNvSpPr/>
            <p:nvPr/>
          </p:nvSpPr>
          <p:spPr>
            <a:xfrm>
              <a:off x="1722989" y="2213425"/>
              <a:ext cx="410881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下楼梯时，保持靠右行，不推挤打闹。</a:t>
              </a:r>
              <a:endPara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1235075" y="1817223"/>
              <a:ext cx="4918653" cy="1161737"/>
              <a:chOff x="1100837" y="1731364"/>
              <a:chExt cx="4918653" cy="1161737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1100837" y="1731364"/>
                <a:ext cx="4895229" cy="1161737"/>
                <a:chOff x="1096752" y="1655489"/>
                <a:chExt cx="4895229" cy="1161737"/>
              </a:xfrm>
            </p:grpSpPr>
            <p:sp>
              <p:nvSpPr>
                <p:cNvPr id="15" name="流程图: 存储数据 14"/>
                <p:cNvSpPr/>
                <p:nvPr/>
              </p:nvSpPr>
              <p:spPr>
                <a:xfrm>
                  <a:off x="1096752" y="1655489"/>
                  <a:ext cx="495615" cy="1161737"/>
                </a:xfrm>
                <a:prstGeom prst="flowChartOnlineStorag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16" name="矩形 15"/>
                <p:cNvSpPr/>
                <p:nvPr/>
              </p:nvSpPr>
              <p:spPr>
                <a:xfrm>
                  <a:off x="1120176" y="1655489"/>
                  <a:ext cx="4871805" cy="1161737"/>
                </a:xfrm>
                <a:prstGeom prst="rect">
                  <a:avLst/>
                </a:prstGeom>
                <a:noFill/>
                <a:ln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14" name="流程图: 存储数据 13"/>
              <p:cNvSpPr/>
              <p:nvPr/>
            </p:nvSpPr>
            <p:spPr>
              <a:xfrm flipH="1">
                <a:off x="5523875" y="1731364"/>
                <a:ext cx="495615" cy="1161737"/>
              </a:xfrm>
              <a:prstGeom prst="flowChartOnlineStorag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</p:grpSp>
      <p:pic>
        <p:nvPicPr>
          <p:cNvPr id="18" name="图片 17" descr="卡通人物&#10;&#10;描述已自动生成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047" y="663940"/>
            <a:ext cx="5530120" cy="55301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7" t="83906"/>
          <a:stretch>
            <a:fillRect/>
          </a:stretch>
        </p:blipFill>
        <p:spPr>
          <a:xfrm>
            <a:off x="0" y="5720626"/>
            <a:ext cx="12206102" cy="1137374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2432469" y="517250"/>
            <a:ext cx="7327062" cy="424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全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/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民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/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关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/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注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/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/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防  生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/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命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/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安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/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全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/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至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/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上 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3"/>
          <a:srcRect t="32458" r="6010"/>
          <a:stretch>
            <a:fillRect/>
          </a:stretch>
        </p:blipFill>
        <p:spPr>
          <a:xfrm flipH="1">
            <a:off x="15199" y="-102283"/>
            <a:ext cx="2426050" cy="2312354"/>
          </a:xfrm>
          <a:prstGeom prst="rect">
            <a:avLst/>
          </a:prstGeom>
        </p:spPr>
      </p:pic>
      <p:pic>
        <p:nvPicPr>
          <p:cNvPr id="37" name="图片 36" descr="C:\Users\Administrator\Desktop\图片1.png图片1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08510" y="3292348"/>
            <a:ext cx="6833870" cy="3758283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8" t="7775" r="5833" b="56043"/>
          <a:stretch>
            <a:fillRect/>
          </a:stretch>
        </p:blipFill>
        <p:spPr>
          <a:xfrm>
            <a:off x="8842984" y="-298163"/>
            <a:ext cx="3349016" cy="2205720"/>
          </a:xfrm>
          <a:prstGeom prst="rect">
            <a:avLst/>
          </a:prstGeom>
        </p:spPr>
      </p:pic>
      <p:pic>
        <p:nvPicPr>
          <p:cNvPr id="52" name="图片 51" descr="图片包含 游戏机&#10;&#10;描述已自动生成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82" t="79942" r="12608" b="8546"/>
          <a:stretch>
            <a:fillRect/>
          </a:stretch>
        </p:blipFill>
        <p:spPr>
          <a:xfrm>
            <a:off x="7496640" y="5613400"/>
            <a:ext cx="4684247" cy="1308184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596176" y="1653167"/>
            <a:ext cx="945051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 sz="2400">
                <a:blipFill>
                  <a:blip r:embed="rId7"/>
                  <a:stretch>
                    <a:fillRect/>
                  </a:stretch>
                </a:blipFill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algn="dist">
              <a:lnSpc>
                <a:spcPct val="100000"/>
              </a:lnSpc>
            </a:pPr>
            <a:r>
              <a:rPr lang="zh-CN" altLang="en-US" sz="8000" b="1" dirty="0">
                <a:blipFill>
                  <a:blip r:embed="rId8"/>
                  <a:stretch>
                    <a:fillRect/>
                  </a:stretch>
                </a:blipFill>
                <a:effectLst>
                  <a:outerShdw blurRad="38100" dist="25400" dir="4800000" algn="ctr" rotWithShape="0">
                    <a:srgbClr val="B7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校园</a:t>
            </a:r>
            <a:r>
              <a:rPr lang="zh-CN" altLang="en-US" sz="8800" b="1" dirty="0">
                <a:blipFill>
                  <a:blip r:embed="rId8"/>
                  <a:stretch>
                    <a:fillRect/>
                  </a:stretch>
                </a:blipFill>
                <a:effectLst>
                  <a:outerShdw blurRad="38100" dist="25400" dir="4800000" algn="ctr" rotWithShape="0">
                    <a:srgbClr val="B7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消防疏散</a:t>
            </a:r>
            <a:r>
              <a:rPr lang="zh-CN" altLang="en-US" sz="8000" b="1" dirty="0">
                <a:blipFill>
                  <a:blip r:embed="rId8"/>
                  <a:stretch>
                    <a:fillRect/>
                  </a:stretch>
                </a:blipFill>
                <a:effectLst>
                  <a:outerShdw blurRad="38100" dist="25400" dir="4800000" algn="ctr" rotWithShape="0">
                    <a:srgbClr val="B7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演习</a:t>
            </a:r>
            <a:endParaRPr lang="zh-CN" altLang="en-US" sz="8000" b="1" dirty="0">
              <a:blipFill>
                <a:blip r:embed="rId8"/>
                <a:stretch>
                  <a:fillRect/>
                </a:stretch>
              </a:blipFill>
              <a:effectLst>
                <a:outerShdw blurRad="38100" dist="25400" dir="4800000" algn="ctr" rotWithShape="0">
                  <a:srgbClr val="B7000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3571468" y="3172668"/>
            <a:ext cx="5012779" cy="462414"/>
            <a:chOff x="3509140" y="3685146"/>
            <a:chExt cx="5012779" cy="462414"/>
          </a:xfrm>
        </p:grpSpPr>
        <p:sp>
          <p:nvSpPr>
            <p:cNvPr id="17" name="椭圆 16"/>
            <p:cNvSpPr/>
            <p:nvPr/>
          </p:nvSpPr>
          <p:spPr>
            <a:xfrm>
              <a:off x="8069457" y="3693620"/>
              <a:ext cx="452462" cy="448619"/>
            </a:xfrm>
            <a:prstGeom prst="ellipse">
              <a:avLst/>
            </a:prstGeom>
            <a:solidFill>
              <a:srgbClr val="B70000"/>
            </a:solidFill>
            <a:ln w="28575">
              <a:solidFill>
                <a:srgbClr val="B7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看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6169257" y="3698941"/>
              <a:ext cx="452462" cy="448619"/>
            </a:xfrm>
            <a:prstGeom prst="ellipse">
              <a:avLst/>
            </a:prstGeom>
            <a:solidFill>
              <a:srgbClr val="B70000"/>
            </a:solidFill>
            <a:ln w="28575">
              <a:solidFill>
                <a:srgbClr val="B7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感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6845654" y="3685147"/>
              <a:ext cx="452462" cy="448619"/>
            </a:xfrm>
            <a:prstGeom prst="ellipse">
              <a:avLst/>
            </a:prstGeom>
            <a:solidFill>
              <a:srgbClr val="B70000"/>
            </a:solidFill>
            <a:ln w="28575">
              <a:solidFill>
                <a:srgbClr val="B7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谢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7434313" y="3685146"/>
              <a:ext cx="452462" cy="448619"/>
            </a:xfrm>
            <a:prstGeom prst="ellipse">
              <a:avLst/>
            </a:prstGeom>
            <a:solidFill>
              <a:srgbClr val="B70000"/>
            </a:solidFill>
            <a:ln w="28575">
              <a:solidFill>
                <a:srgbClr val="B7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观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22" name="椭圆 21"/>
            <p:cNvSpPr/>
            <p:nvPr/>
          </p:nvSpPr>
          <p:spPr>
            <a:xfrm>
              <a:off x="5472724" y="3685148"/>
              <a:ext cx="452462" cy="448619"/>
            </a:xfrm>
            <a:prstGeom prst="ellipse">
              <a:avLst/>
            </a:prstGeom>
            <a:solidFill>
              <a:srgbClr val="B70000"/>
            </a:solidFill>
            <a:ln w="28575">
              <a:solidFill>
                <a:srgbClr val="B7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毕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24" name="椭圆 23"/>
            <p:cNvSpPr/>
            <p:nvPr/>
          </p:nvSpPr>
          <p:spPr>
            <a:xfrm>
              <a:off x="3509140" y="3693620"/>
              <a:ext cx="452462" cy="448619"/>
            </a:xfrm>
            <a:prstGeom prst="ellipse">
              <a:avLst/>
            </a:prstGeom>
            <a:solidFill>
              <a:srgbClr val="B70000"/>
            </a:solidFill>
            <a:ln w="28575">
              <a:solidFill>
                <a:srgbClr val="B7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演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4187108" y="3697801"/>
              <a:ext cx="452462" cy="448619"/>
            </a:xfrm>
            <a:prstGeom prst="ellipse">
              <a:avLst/>
            </a:prstGeom>
            <a:solidFill>
              <a:srgbClr val="B70000"/>
            </a:solidFill>
            <a:ln w="28575">
              <a:solidFill>
                <a:srgbClr val="B7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讲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4842812" y="3687171"/>
              <a:ext cx="452462" cy="448619"/>
            </a:xfrm>
            <a:prstGeom prst="ellipse">
              <a:avLst/>
            </a:prstGeom>
            <a:solidFill>
              <a:srgbClr val="B70000"/>
            </a:solidFill>
            <a:ln w="28575">
              <a:solidFill>
                <a:srgbClr val="B7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完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4003705" y="1325563"/>
            <a:ext cx="4184591" cy="798923"/>
            <a:chOff x="4104868" y="1777514"/>
            <a:chExt cx="2416046" cy="461272"/>
          </a:xfrm>
        </p:grpSpPr>
        <p:sp>
          <p:nvSpPr>
            <p:cNvPr id="35" name="椭圆 34"/>
            <p:cNvSpPr/>
            <p:nvPr/>
          </p:nvSpPr>
          <p:spPr>
            <a:xfrm>
              <a:off x="6068452" y="1777514"/>
              <a:ext cx="452462" cy="448619"/>
            </a:xfrm>
            <a:prstGeom prst="ellipse">
              <a:avLst/>
            </a:prstGeom>
            <a:solidFill>
              <a:srgbClr val="B70000"/>
            </a:solidFill>
            <a:ln w="28575">
              <a:solidFill>
                <a:srgbClr val="B7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40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分</a:t>
              </a:r>
              <a:endParaRPr lang="zh-CN" altLang="en-US" sz="4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4104868" y="1785986"/>
              <a:ext cx="452462" cy="448619"/>
            </a:xfrm>
            <a:prstGeom prst="ellipse">
              <a:avLst/>
            </a:prstGeom>
            <a:solidFill>
              <a:srgbClr val="B70000"/>
            </a:solidFill>
            <a:ln w="28575">
              <a:solidFill>
                <a:srgbClr val="B7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40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第</a:t>
              </a:r>
              <a:endPara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4782836" y="1790167"/>
              <a:ext cx="452462" cy="448619"/>
            </a:xfrm>
            <a:prstGeom prst="ellipse">
              <a:avLst/>
            </a:prstGeom>
            <a:solidFill>
              <a:srgbClr val="B70000"/>
            </a:solidFill>
            <a:ln w="28575">
              <a:solidFill>
                <a:srgbClr val="B7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40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一</a:t>
              </a:r>
              <a:endPara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5438540" y="1779537"/>
              <a:ext cx="452462" cy="448619"/>
            </a:xfrm>
            <a:prstGeom prst="ellipse">
              <a:avLst/>
            </a:prstGeom>
            <a:solidFill>
              <a:srgbClr val="B70000"/>
            </a:solidFill>
            <a:ln w="28575">
              <a:solidFill>
                <a:srgbClr val="B7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40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部</a:t>
              </a:r>
              <a:endPara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</p:grpSp>
      <p:sp>
        <p:nvSpPr>
          <p:cNvPr id="41" name="TextBox 48"/>
          <p:cNvSpPr txBox="1"/>
          <p:nvPr/>
        </p:nvSpPr>
        <p:spPr>
          <a:xfrm>
            <a:off x="3577232" y="2362135"/>
            <a:ext cx="5037536" cy="92333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dist"/>
            <a:r>
              <a:rPr lang="zh-CN" altLang="en-US" sz="6000" b="1" dirty="0">
                <a:ln w="254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火灾的危害</a:t>
            </a:r>
            <a:endParaRPr lang="en-US" altLang="zh-CN" sz="6000" b="1" dirty="0">
              <a:ln w="25400">
                <a:solidFill>
                  <a:srgbClr val="C00000"/>
                </a:solidFill>
              </a:ln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798862" y="1724449"/>
            <a:ext cx="3297138" cy="582588"/>
            <a:chOff x="1633588" y="1661144"/>
            <a:chExt cx="3297138" cy="582588"/>
          </a:xfrm>
        </p:grpSpPr>
        <p:sp>
          <p:nvSpPr>
            <p:cNvPr id="2" name="矩形 1"/>
            <p:cNvSpPr/>
            <p:nvPr/>
          </p:nvSpPr>
          <p:spPr>
            <a:xfrm>
              <a:off x="1633588" y="1661144"/>
              <a:ext cx="3297138" cy="58258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709833" y="1721606"/>
              <a:ext cx="308898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生活中的火灾事故</a:t>
              </a:r>
              <a:endParaRPr lang="en-US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285977" y="2229059"/>
            <a:ext cx="7573197" cy="3496491"/>
            <a:chOff x="1285977" y="2229059"/>
            <a:chExt cx="7573197" cy="3496491"/>
          </a:xfrm>
        </p:grpSpPr>
        <p:sp>
          <p:nvSpPr>
            <p:cNvPr id="12" name="矩形 11"/>
            <p:cNvSpPr/>
            <p:nvPr/>
          </p:nvSpPr>
          <p:spPr>
            <a:xfrm>
              <a:off x="1489959" y="2521704"/>
              <a:ext cx="7369215" cy="31393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上海商学院徐汇 区校区学生宿舍发生火灾</a:t>
              </a: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.4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名女生遇难。</a:t>
              </a:r>
              <a:endPara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中央民族大学女生宿舍发生火灾</a:t>
              </a: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,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近千人被紧急疏散。</a:t>
              </a:r>
              <a:endPara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北京林业大学宿舍爆炸</a:t>
              </a: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,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两名研究生当场遇难。</a:t>
              </a:r>
              <a:endPara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 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武汉大学男生宿舍大火</a:t>
              </a: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, 8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死</a:t>
              </a: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25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伤。</a:t>
              </a:r>
              <a:endPara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广州一寄宿学校火灾</a:t>
              </a: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, 19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名学生遇难。</a:t>
              </a:r>
              <a:endPara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吉林松原扶余县中学平房发生火灾</a:t>
              </a: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, 4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名</a:t>
              </a: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: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学生遇难</a:t>
              </a: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, 11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名重伤。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1285977" y="2229059"/>
              <a:ext cx="6628765" cy="3496491"/>
            </a:xfrm>
            <a:prstGeom prst="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309" y="1511535"/>
            <a:ext cx="5040877" cy="43687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5414254" y="1479635"/>
            <a:ext cx="5542671" cy="4063037"/>
            <a:chOff x="3516923" y="1486669"/>
            <a:chExt cx="5542671" cy="4063037"/>
          </a:xfrm>
        </p:grpSpPr>
        <p:sp>
          <p:nvSpPr>
            <p:cNvPr id="3" name="矩形 2"/>
            <p:cNvSpPr/>
            <p:nvPr/>
          </p:nvSpPr>
          <p:spPr>
            <a:xfrm>
              <a:off x="4564357" y="1771113"/>
              <a:ext cx="3297138" cy="58258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3580317" y="2796834"/>
              <a:ext cx="5479277" cy="20583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250000"/>
                </a:lnSpc>
                <a:buFont typeface="Wingdings" panose="05000000000000000000" pitchFamily="2" charset="2"/>
                <a:buChar char="Ø"/>
              </a:pP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火灾对人类的生命和财产安全造成了巨大的威胁。</a:t>
              </a:r>
              <a:endPara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  <a:p>
              <a:pPr marL="285750" indent="-285750">
                <a:lnSpc>
                  <a:spcPct val="250000"/>
                </a:lnSpc>
                <a:buFont typeface="Wingdings" panose="05000000000000000000" pitchFamily="2" charset="2"/>
                <a:buChar char="Ø"/>
              </a:pP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当火灾发生时，如果我们能够保持清醒的头脑、机智冷静地应对，就能减少火灾造成的损失。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5421379" y="1486669"/>
              <a:ext cx="2313506" cy="8670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同 学 们 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: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3516923" y="2353702"/>
              <a:ext cx="5542671" cy="3196004"/>
            </a:xfrm>
            <a:prstGeom prst="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pic>
        <p:nvPicPr>
          <p:cNvPr id="11" name="图片 10" descr="卡通人物&#10;&#10;描述已自动生成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25"/>
          <a:stretch>
            <a:fillRect/>
          </a:stretch>
        </p:blipFill>
        <p:spPr>
          <a:xfrm flipH="1">
            <a:off x="-1" y="1479635"/>
            <a:ext cx="5853333" cy="49211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798862" y="1766871"/>
            <a:ext cx="3297138" cy="582588"/>
            <a:chOff x="2798862" y="1766871"/>
            <a:chExt cx="3297138" cy="582588"/>
          </a:xfrm>
        </p:grpSpPr>
        <p:sp>
          <p:nvSpPr>
            <p:cNvPr id="3" name="矩形 2"/>
            <p:cNvSpPr/>
            <p:nvPr/>
          </p:nvSpPr>
          <p:spPr>
            <a:xfrm>
              <a:off x="2798862" y="1766871"/>
              <a:ext cx="3297138" cy="58258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" name="矩形 1"/>
            <p:cNvSpPr/>
            <p:nvPr/>
          </p:nvSpPr>
          <p:spPr>
            <a:xfrm>
              <a:off x="2862426" y="1827332"/>
              <a:ext cx="317000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火灾的危害有哪些</a:t>
              </a:r>
              <a:r>
                <a:rPr lang="en-US" altLang="zh-CN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?</a:t>
              </a:r>
              <a:endParaRPr lang="en-US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1235075" y="2288997"/>
            <a:ext cx="8287473" cy="3263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30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火灾对人类的危害是巨大的。火能烧掉茂密的森林和广阔的草原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,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还会污染大气，破坏生态环境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;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火能烧掉人们辛勤劳动创造的房屋、财富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,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使大量的生产、生活资料化为灰烬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;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火能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i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毁灭人类的历史文化遗产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,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造成无法挽回和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  <a:p>
            <a:pPr marL="285750" indent="-285750">
              <a:lnSpc>
                <a:spcPct val="30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弥补的损失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;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火甚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\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至还会夺去人们的健康和生命。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235075" y="2356707"/>
            <a:ext cx="9721850" cy="3263714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11" name="图片 10" descr="C:\Users\Administrator\Desktop\图片1.png图片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 flipH="1">
            <a:off x="6760699" y="3279246"/>
            <a:ext cx="4649372" cy="25584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4003705" y="1325563"/>
            <a:ext cx="4184591" cy="798923"/>
            <a:chOff x="4104868" y="1777514"/>
            <a:chExt cx="2416046" cy="461272"/>
          </a:xfrm>
        </p:grpSpPr>
        <p:sp>
          <p:nvSpPr>
            <p:cNvPr id="35" name="椭圆 34"/>
            <p:cNvSpPr/>
            <p:nvPr/>
          </p:nvSpPr>
          <p:spPr>
            <a:xfrm>
              <a:off x="6068452" y="1777514"/>
              <a:ext cx="452462" cy="448619"/>
            </a:xfrm>
            <a:prstGeom prst="ellipse">
              <a:avLst/>
            </a:prstGeom>
            <a:solidFill>
              <a:srgbClr val="B70000"/>
            </a:solidFill>
            <a:ln w="28575">
              <a:solidFill>
                <a:srgbClr val="B7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40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分</a:t>
              </a:r>
              <a:endParaRPr lang="zh-CN" altLang="en-US" sz="4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4104868" y="1785986"/>
              <a:ext cx="452462" cy="448619"/>
            </a:xfrm>
            <a:prstGeom prst="ellipse">
              <a:avLst/>
            </a:prstGeom>
            <a:solidFill>
              <a:srgbClr val="B70000"/>
            </a:solidFill>
            <a:ln w="28575">
              <a:solidFill>
                <a:srgbClr val="B7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40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第</a:t>
              </a:r>
              <a:endPara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4782836" y="1790167"/>
              <a:ext cx="452462" cy="448619"/>
            </a:xfrm>
            <a:prstGeom prst="ellipse">
              <a:avLst/>
            </a:prstGeom>
            <a:solidFill>
              <a:srgbClr val="B70000"/>
            </a:solidFill>
            <a:ln w="28575">
              <a:solidFill>
                <a:srgbClr val="B7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40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二</a:t>
              </a:r>
              <a:endPara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5438540" y="1779537"/>
              <a:ext cx="452462" cy="448619"/>
            </a:xfrm>
            <a:prstGeom prst="ellipse">
              <a:avLst/>
            </a:prstGeom>
            <a:solidFill>
              <a:srgbClr val="B70000"/>
            </a:solidFill>
            <a:ln w="28575">
              <a:solidFill>
                <a:srgbClr val="B7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40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部</a:t>
              </a:r>
              <a:endPara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</p:grpSp>
      <p:sp>
        <p:nvSpPr>
          <p:cNvPr id="41" name="TextBox 48"/>
          <p:cNvSpPr txBox="1"/>
          <p:nvPr/>
        </p:nvSpPr>
        <p:spPr>
          <a:xfrm>
            <a:off x="2550095" y="2311767"/>
            <a:ext cx="7091810" cy="92333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dist"/>
            <a:r>
              <a:rPr lang="zh-CN" altLang="en-US" sz="6000" b="1" dirty="0">
                <a:ln w="254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如何预防校园火灾</a:t>
            </a:r>
            <a:endParaRPr lang="zh-CN" altLang="en-US" sz="6000" b="1" dirty="0">
              <a:ln w="25400">
                <a:solidFill>
                  <a:srgbClr val="C00000"/>
                </a:solidFill>
              </a:ln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235075" y="1722676"/>
            <a:ext cx="9721849" cy="1268061"/>
            <a:chOff x="1235075" y="1812355"/>
            <a:chExt cx="9721849" cy="1268061"/>
          </a:xfrm>
        </p:grpSpPr>
        <p:sp>
          <p:nvSpPr>
            <p:cNvPr id="7" name="矩形 6"/>
            <p:cNvSpPr/>
            <p:nvPr/>
          </p:nvSpPr>
          <p:spPr>
            <a:xfrm>
              <a:off x="2990102" y="2199277"/>
              <a:ext cx="7775725" cy="8811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你们知道了如何预防校园火灾，但是在火场中该如何正确逃生</a:t>
              </a: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,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你们知道吗</a:t>
              </a: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?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说一说自己的想法吧</a:t>
              </a: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!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1235075" y="1812355"/>
              <a:ext cx="1704607" cy="1085354"/>
              <a:chOff x="3317559" y="1247245"/>
              <a:chExt cx="1704607" cy="1085354"/>
            </a:xfrm>
          </p:grpSpPr>
          <p:sp>
            <p:nvSpPr>
              <p:cNvPr id="2" name="矩形 1"/>
              <p:cNvSpPr/>
              <p:nvPr/>
            </p:nvSpPr>
            <p:spPr>
              <a:xfrm>
                <a:off x="3317559" y="1750011"/>
                <a:ext cx="1704607" cy="582588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9" name="文本框 8"/>
              <p:cNvSpPr txBox="1"/>
              <p:nvPr/>
            </p:nvSpPr>
            <p:spPr>
              <a:xfrm>
                <a:off x="3567918" y="1247245"/>
                <a:ext cx="1313571" cy="10055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3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同学们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:</a:t>
                </a: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endParaRPr>
              </a:p>
            </p:txBody>
          </p:sp>
        </p:grpSp>
        <p:sp>
          <p:nvSpPr>
            <p:cNvPr id="6" name="矩形 5"/>
            <p:cNvSpPr/>
            <p:nvPr/>
          </p:nvSpPr>
          <p:spPr>
            <a:xfrm>
              <a:off x="1485434" y="2180861"/>
              <a:ext cx="9471490" cy="881139"/>
            </a:xfrm>
            <a:prstGeom prst="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pic>
        <p:nvPicPr>
          <p:cNvPr id="13" name="图片 12" descr="卡通人物&#10;&#10;描述已自动生成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298" y="2356707"/>
            <a:ext cx="6025671" cy="4101473"/>
          </a:xfrm>
          <a:prstGeom prst="rect">
            <a:avLst/>
          </a:prstGeom>
        </p:spPr>
      </p:pic>
      <p:pic>
        <p:nvPicPr>
          <p:cNvPr id="15" name="图片 14" descr="图形用户界面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292" y="3127993"/>
            <a:ext cx="2827261" cy="28272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1173008" y="2122681"/>
            <a:ext cx="6451681" cy="3538344"/>
            <a:chOff x="1173008" y="2122681"/>
            <a:chExt cx="6451681" cy="3538344"/>
          </a:xfrm>
        </p:grpSpPr>
        <p:sp>
          <p:nvSpPr>
            <p:cNvPr id="2" name="矩形 1"/>
            <p:cNvSpPr/>
            <p:nvPr/>
          </p:nvSpPr>
          <p:spPr>
            <a:xfrm>
              <a:off x="1748546" y="2579881"/>
              <a:ext cx="5503350" cy="27508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250000"/>
                </a:lnSpc>
              </a:pP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听从工作人员指挥有序、快速地逃离火灾现场；火灾逃生时不要乘电梯</a:t>
              </a: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,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要采取弯腰捂鼻前进；身上着火</a:t>
              </a: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,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可就地打滚或用厚重的衣物压灭火苗；可以躲在有水源的卫生间切忌盲目跳楼逃生。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1235075" y="2147452"/>
              <a:ext cx="6389614" cy="3513573"/>
            </a:xfrm>
            <a:prstGeom prst="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pic>
          <p:nvPicPr>
            <p:cNvPr id="5" name="图形 4" descr="指向右边的反手食指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173008" y="2122681"/>
              <a:ext cx="914400" cy="914400"/>
            </a:xfrm>
            <a:prstGeom prst="rect">
              <a:avLst/>
            </a:prstGeom>
          </p:spPr>
        </p:pic>
      </p:grpSp>
      <p:pic>
        <p:nvPicPr>
          <p:cNvPr id="10" name="图片 9" descr="C:\Users\Administrator\Desktop\图片3.png图片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307612" y="2271018"/>
            <a:ext cx="3595287" cy="32664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commondata" val="eyJoZGlkIjoiNDI1NGQ4MDY4NjMxYWVlMzc3ODM2NDE0MmU1ODUxYzYifQ=="/>
</p:tagLst>
</file>

<file path=ppt/theme/theme1.xml><?xml version="1.0" encoding="utf-8"?>
<a:theme xmlns:a="http://schemas.openxmlformats.org/drawingml/2006/main" name="Office 主题​​">
  <a:themeElements>
    <a:clrScheme name="自定义 9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FFC000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2466</Words>
  <Application>WPS 演示</Application>
  <PresentationFormat>宽屏</PresentationFormat>
  <Paragraphs>245</Paragraphs>
  <Slides>28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28</vt:i4>
      </vt:variant>
    </vt:vector>
  </HeadingPairs>
  <TitlesOfParts>
    <vt:vector size="40" baseType="lpstr">
      <vt:lpstr>Arial</vt:lpstr>
      <vt:lpstr>宋体</vt:lpstr>
      <vt:lpstr>Wingdings</vt:lpstr>
      <vt:lpstr>微软雅黑</vt:lpstr>
      <vt:lpstr>思源黑体 CN Heavy</vt:lpstr>
      <vt:lpstr>黑体</vt:lpstr>
      <vt:lpstr>Arial Unicode MS</vt:lpstr>
      <vt:lpstr>等线 Light</vt:lpstr>
      <vt:lpstr>等线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滕 理者</dc:creator>
  <cp:lastModifiedBy>梦庆</cp:lastModifiedBy>
  <cp:revision>35</cp:revision>
  <dcterms:created xsi:type="dcterms:W3CDTF">2020-11-06T10:17:00Z</dcterms:created>
  <dcterms:modified xsi:type="dcterms:W3CDTF">2024-04-29T04:33:04Z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2052-12.1.0.16729</vt:lpwstr>
  </property>
  <property fmtid="{D5CDD505-2E9C-101B-9397-08002B2CF9AE}" pid="3" name="ICV">
    <vt:lpwstr>252BF8FBC46B4F0BA617665EECF5F473_13</vt:lpwstr>
  </property>
</Properties>
</file>