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9"/>
  </p:notesMasterIdLst>
  <p:handoutMasterIdLst>
    <p:handoutMasterId r:id="rId20"/>
  </p:handoutMasterIdLst>
  <p:sldIdLst>
    <p:sldId id="295" r:id="rId4"/>
    <p:sldId id="381" r:id="rId5"/>
    <p:sldId id="382" r:id="rId6"/>
    <p:sldId id="384" r:id="rId7"/>
    <p:sldId id="383" r:id="rId8"/>
    <p:sldId id="385" r:id="rId9"/>
    <p:sldId id="429" r:id="rId10"/>
    <p:sldId id="386" r:id="rId11"/>
    <p:sldId id="453" r:id="rId12"/>
    <p:sldId id="454" r:id="rId13"/>
    <p:sldId id="460" r:id="rId14"/>
    <p:sldId id="432" r:id="rId15"/>
    <p:sldId id="392" r:id="rId16"/>
    <p:sldId id="464" r:id="rId17"/>
    <p:sldId id="433" r:id="rId18"/>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1" userDrawn="1">
          <p15:clr>
            <a:srgbClr val="A4A3A4"/>
          </p15:clr>
        </p15:guide>
        <p15:guide id="2" pos="412" userDrawn="1">
          <p15:clr>
            <a:srgbClr val="A4A3A4"/>
          </p15:clr>
        </p15:guide>
        <p15:guide id="3" orient="horz" pos="3974" userDrawn="1">
          <p15:clr>
            <a:srgbClr val="A4A3A4"/>
          </p15:clr>
        </p15:guide>
        <p15:guide id="4" pos="71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5" name="作者" initials="A" lastIdx="0" clrIdx="24"/>
  <p:cmAuthor id="1" name="幸全" initials="幸全"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27" autoAdjust="0"/>
    <p:restoredTop sz="94660"/>
  </p:normalViewPr>
  <p:slideViewPr>
    <p:cSldViewPr snapToGrid="0" showGuides="1">
      <p:cViewPr varScale="1">
        <p:scale>
          <a:sx n="121" d="100"/>
          <a:sy n="121" d="100"/>
        </p:scale>
        <p:origin x="773" y="72"/>
      </p:cViewPr>
      <p:guideLst>
        <p:guide orient="horz" pos="351"/>
        <p:guide pos="412"/>
        <p:guide orient="horz" pos="3974"/>
        <p:guide pos="7188"/>
      </p:guideLst>
    </p:cSldViewPr>
  </p:slideViewPr>
  <p:notesTextViewPr>
    <p:cViewPr>
      <p:scale>
        <a:sx n="1" d="1"/>
        <a:sy n="1" d="1"/>
      </p:scale>
      <p:origin x="0" y="0"/>
    </p:cViewPr>
  </p:notesTextViewPr>
  <p:sorterViewPr>
    <p:cViewPr>
      <p:scale>
        <a:sx n="139" d="100"/>
        <a:sy n="139" d="100"/>
      </p:scale>
      <p:origin x="0" y="0"/>
    </p:cViewPr>
  </p:sorter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gs" Target="tags/tag31.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E7781C-BC08-471F-A698-9E5DC0DEC9B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262ADF-1AE6-4CB2-BE6B-9CA60BF7F9C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6" Type="http://schemas.openxmlformats.org/officeDocument/2006/relationships/tags" Target="../tags/tag25.xml"/><Relationship Id="rId25" Type="http://schemas.openxmlformats.org/officeDocument/2006/relationships/tags" Target="../tags/tag24.xml"/><Relationship Id="rId24" Type="http://schemas.openxmlformats.org/officeDocument/2006/relationships/tags" Target="../tags/tag23.xml"/><Relationship Id="rId23" Type="http://schemas.openxmlformats.org/officeDocument/2006/relationships/tags" Target="../tags/tag22.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16E51BE-5CA8-4BA0-B6F8-68EAC0F902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932D87-E7E8-4A46-AF83-33EBEF90B987}"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16E51BE-5CA8-4BA0-B6F8-68EAC0F902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932D87-E7E8-4A46-AF83-33EBEF90B987}"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16E51BE-5CA8-4BA0-B6F8-68EAC0F902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932D87-E7E8-4A46-AF83-33EBEF90B987}"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16E51BE-5CA8-4BA0-B6F8-68EAC0F902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932D87-E7E8-4A46-AF83-33EBEF90B987}" type="slidenum">
              <a:rPr lang="zh-CN" altLang="en-US" smtClean="0"/>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16E51BE-5CA8-4BA0-B6F8-68EAC0F902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932D87-E7E8-4A46-AF83-33EBEF90B987}" type="slidenum">
              <a:rPr lang="zh-CN" altLang="en-US" smtClean="0"/>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16E51BE-5CA8-4BA0-B6F8-68EAC0F902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932D87-E7E8-4A46-AF83-33EBEF90B987}" type="slidenum">
              <a:rPr lang="zh-CN" altLang="en-US" smtClean="0"/>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16E51BE-5CA8-4BA0-B6F8-68EAC0F902E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932D87-E7E8-4A46-AF83-33EBEF90B987}" type="slidenum">
              <a:rPr lang="zh-CN" altLang="en-US" smtClean="0"/>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16E51BE-5CA8-4BA0-B6F8-68EAC0F902E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7932D87-E7E8-4A46-AF83-33EBEF90B987}" type="slidenum">
              <a:rPr lang="zh-CN" altLang="en-US" smtClean="0"/>
            </a:fld>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16E51BE-5CA8-4BA0-B6F8-68EAC0F902E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7932D87-E7E8-4A46-AF83-33EBEF90B987}" type="slidenum">
              <a:rPr lang="zh-CN" altLang="en-US" smtClean="0"/>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16E51BE-5CA8-4BA0-B6F8-68EAC0F902E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7932D87-E7E8-4A46-AF83-33EBEF90B987}" type="slidenum">
              <a:rPr lang="zh-CN" altLang="en-US" smtClean="0"/>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16E51BE-5CA8-4BA0-B6F8-68EAC0F902E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932D87-E7E8-4A46-AF83-33EBEF90B987}"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16E51BE-5CA8-4BA0-B6F8-68EAC0F902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932D87-E7E8-4A46-AF83-33EBEF90B987}" type="slidenum">
              <a:rPr lang="zh-CN" altLang="en-US" smtClean="0"/>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16E51BE-5CA8-4BA0-B6F8-68EAC0F902E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932D87-E7E8-4A46-AF83-33EBEF90B987}" type="slidenum">
              <a:rPr lang="zh-CN" altLang="en-US" smtClean="0"/>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16E51BE-5CA8-4BA0-B6F8-68EAC0F902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932D87-E7E8-4A46-AF83-33EBEF90B987}" type="slidenum">
              <a:rPr lang="zh-CN" altLang="en-US" smtClean="0"/>
            </a:fld>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16E51BE-5CA8-4BA0-B6F8-68EAC0F902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932D87-E7E8-4A46-AF83-33EBEF90B987}" type="slidenum">
              <a:rPr lang="zh-CN" altLang="en-US" smtClean="0"/>
            </a:fld>
            <a:endParaRPr lang="zh-CN"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C764DE79-268F-4C1A-8933-263129D2AF90}" type="datetimeFigureOut">
              <a:rPr lang="en-US" smtClean="0"/>
            </a:fld>
            <a:endParaRPr lang="en-US"/>
          </a:p>
        </p:txBody>
      </p:sp>
      <p:sp>
        <p:nvSpPr>
          <p:cNvPr id="4" name="页脚占位符 3"/>
          <p:cNvSpPr>
            <a:spLocks noGrp="1"/>
          </p:cNvSpPr>
          <p:nvPr>
            <p:ph type="ftr" sz="quarter" idx="11"/>
            <p:custDataLst>
              <p:tags r:id="rId3"/>
            </p:custDataLst>
          </p:nvPr>
        </p:nvSpPr>
        <p:spPr/>
        <p:txBody>
          <a:bodyPr/>
          <a:lstStyle/>
          <a:p>
            <a:endParaRPr lang="en-US"/>
          </a:p>
        </p:txBody>
      </p:sp>
      <p:sp>
        <p:nvSpPr>
          <p:cNvPr id="5" name="灯片编号占位符 4"/>
          <p:cNvSpPr>
            <a:spLocks noGrp="1"/>
          </p:cNvSpPr>
          <p:nvPr>
            <p:ph type="sldNum" sz="quarter" idx="12"/>
            <p:custDataLst>
              <p:tags r:id="rId4"/>
            </p:custDataLst>
          </p:nvPr>
        </p:nvSpPr>
        <p:spPr/>
        <p:txBody>
          <a:bodyPr/>
          <a:lstStyle/>
          <a:p>
            <a:fld id="{48F63A3B-78C7-47BE-AE5E-E10140E04643}" type="slidenum">
              <a:rPr lang="en-US" smtClean="0"/>
            </a:fld>
            <a:endParaRPr lang="en-US"/>
          </a:p>
        </p:txBody>
      </p:sp>
      <p:sp>
        <p:nvSpPr>
          <p:cNvPr id="6" name="文本框 5"/>
          <p:cNvSpPr txBox="1"/>
          <p:nvPr userDrawn="1">
            <p:custDataLst>
              <p:tags r:id="rId5"/>
            </p:custDataLst>
          </p:nvPr>
        </p:nvSpPr>
        <p:spPr>
          <a:xfrm>
            <a:off x="1185701" y="410583"/>
            <a:ext cx="2231209" cy="583565"/>
          </a:xfrm>
          <a:prstGeom prst="rect">
            <a:avLst/>
          </a:prstGeom>
          <a:noFill/>
        </p:spPr>
        <p:txBody>
          <a:bodyPr wrap="square" rtlCol="0">
            <a:spAutoFit/>
          </a:bodyPr>
          <a:lstStyle/>
          <a:p>
            <a:r>
              <a:rPr lang="zh-CN" altLang="en-US" sz="3200">
                <a:solidFill>
                  <a:srgbClr val="00A1E6"/>
                </a:solidFill>
                <a:latin typeface="微软雅黑" panose="020B0503020204020204" charset="-122"/>
                <a:ea typeface="微软雅黑" panose="020B0503020204020204" charset="-122"/>
              </a:rPr>
              <a:t>自主学习</a:t>
            </a:r>
            <a:endParaRPr lang="zh-CN" altLang="en-US" sz="3200">
              <a:solidFill>
                <a:srgbClr val="00A1E6"/>
              </a:solidFill>
              <a:latin typeface="微软雅黑" panose="020B0503020204020204" charset="-122"/>
              <a:ea typeface="微软雅黑" panose="020B0503020204020204" charset="-122"/>
            </a:endParaRPr>
          </a:p>
        </p:txBody>
      </p:sp>
      <p:grpSp>
        <p:nvGrpSpPr>
          <p:cNvPr id="2" name="组合 1"/>
          <p:cNvGrpSpPr/>
          <p:nvPr userDrawn="1">
            <p:custDataLst>
              <p:tags r:id="rId6"/>
            </p:custDataLst>
          </p:nvPr>
        </p:nvGrpSpPr>
        <p:grpSpPr>
          <a:xfrm>
            <a:off x="558655" y="-72178"/>
            <a:ext cx="11054417" cy="1300764"/>
            <a:chOff x="558800" y="-72191"/>
            <a:chExt cx="11057296" cy="1301005"/>
          </a:xfrm>
        </p:grpSpPr>
        <p:cxnSp>
          <p:nvCxnSpPr>
            <p:cNvPr id="8" name="直接连接符 7"/>
            <p:cNvCxnSpPr/>
            <p:nvPr userDrawn="1">
              <p:custDataLst>
                <p:tags r:id="rId7"/>
              </p:custDataLst>
            </p:nvPr>
          </p:nvCxnSpPr>
          <p:spPr>
            <a:xfrm>
              <a:off x="558800" y="994173"/>
              <a:ext cx="1105729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 name="Group 65"/>
            <p:cNvGrpSpPr/>
            <p:nvPr userDrawn="1">
              <p:custDataLst>
                <p:tags r:id="rId8"/>
              </p:custDataLst>
            </p:nvPr>
          </p:nvGrpSpPr>
          <p:grpSpPr>
            <a:xfrm>
              <a:off x="558800" y="430201"/>
              <a:ext cx="634640" cy="543546"/>
              <a:chOff x="1639410" y="2159094"/>
              <a:chExt cx="4906041" cy="3050911"/>
            </a:xfrm>
          </p:grpSpPr>
          <p:grpSp>
            <p:nvGrpSpPr>
              <p:cNvPr id="10" name="Group 43"/>
              <p:cNvGrpSpPr/>
              <p:nvPr>
                <p:custDataLst>
                  <p:tags r:id="rId9"/>
                </p:custDataLst>
              </p:nvPr>
            </p:nvGrpSpPr>
            <p:grpSpPr>
              <a:xfrm>
                <a:off x="1639410" y="3166362"/>
                <a:ext cx="3921089" cy="2043643"/>
                <a:chOff x="596179" y="3246993"/>
                <a:chExt cx="3921089" cy="2043643"/>
              </a:xfrm>
            </p:grpSpPr>
            <p:sp>
              <p:nvSpPr>
                <p:cNvPr id="23" name="Freeform 24"/>
                <p:cNvSpPr/>
                <p:nvPr>
                  <p:custDataLst>
                    <p:tags r:id="rId10"/>
                  </p:custDataLst>
                </p:nvPr>
              </p:nvSpPr>
              <p:spPr bwMode="auto">
                <a:xfrm>
                  <a:off x="596179" y="3622941"/>
                  <a:ext cx="3921089" cy="1667695"/>
                </a:xfrm>
                <a:custGeom>
                  <a:avLst/>
                  <a:gdLst>
                    <a:gd name="T0" fmla="*/ 0 w 3421"/>
                    <a:gd name="T1" fmla="*/ 2147483647 h 1455"/>
                    <a:gd name="T2" fmla="*/ 2147483647 w 3421"/>
                    <a:gd name="T3" fmla="*/ 2147483647 h 1455"/>
                    <a:gd name="T4" fmla="*/ 2147483647 w 3421"/>
                    <a:gd name="T5" fmla="*/ 2147483647 h 1455"/>
                    <a:gd name="T6" fmla="*/ 2147483647 w 3421"/>
                    <a:gd name="T7" fmla="*/ 0 h 1455"/>
                    <a:gd name="T8" fmla="*/ 0 w 3421"/>
                    <a:gd name="T9" fmla="*/ 2147483647 h 1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1" h="1455">
                      <a:moveTo>
                        <a:pt x="0" y="398"/>
                      </a:moveTo>
                      <a:lnTo>
                        <a:pt x="1644" y="1455"/>
                      </a:lnTo>
                      <a:lnTo>
                        <a:pt x="3421" y="986"/>
                      </a:lnTo>
                      <a:lnTo>
                        <a:pt x="1788" y="0"/>
                      </a:lnTo>
                      <a:lnTo>
                        <a:pt x="0" y="398"/>
                      </a:lnTo>
                      <a:close/>
                    </a:path>
                  </a:pathLst>
                </a:custGeom>
                <a:solidFill>
                  <a:srgbClr val="CFBEA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Light" panose="020B0502040204020203" pitchFamily="34" charset="-122"/>
                  </a:endParaRPr>
                </a:p>
              </p:txBody>
            </p:sp>
            <p:grpSp>
              <p:nvGrpSpPr>
                <p:cNvPr id="24" name="Group 39"/>
                <p:cNvGrpSpPr/>
                <p:nvPr>
                  <p:custDataLst>
                    <p:tags r:id="rId11"/>
                  </p:custDataLst>
                </p:nvPr>
              </p:nvGrpSpPr>
              <p:grpSpPr>
                <a:xfrm>
                  <a:off x="596179" y="3246993"/>
                  <a:ext cx="3921089" cy="2043643"/>
                  <a:chOff x="596179" y="3246993"/>
                  <a:chExt cx="3921089" cy="2043643"/>
                </a:xfrm>
              </p:grpSpPr>
              <p:sp>
                <p:nvSpPr>
                  <p:cNvPr id="25" name="Freeform 25"/>
                  <p:cNvSpPr/>
                  <p:nvPr>
                    <p:custDataLst>
                      <p:tags r:id="rId12"/>
                    </p:custDataLst>
                  </p:nvPr>
                </p:nvSpPr>
                <p:spPr bwMode="auto">
                  <a:xfrm>
                    <a:off x="596536" y="3703306"/>
                    <a:ext cx="1884482" cy="1587397"/>
                  </a:xfrm>
                  <a:custGeom>
                    <a:avLst/>
                    <a:gdLst>
                      <a:gd name="T0" fmla="*/ 0 w 1644"/>
                      <a:gd name="T1" fmla="*/ 0 h 1385"/>
                      <a:gd name="T2" fmla="*/ 0 w 1644"/>
                      <a:gd name="T3" fmla="*/ 328 h 1385"/>
                      <a:gd name="T4" fmla="*/ 1644 w 1644"/>
                      <a:gd name="T5" fmla="*/ 1385 h 1385"/>
                      <a:gd name="T6" fmla="*/ 1644 w 1644"/>
                      <a:gd name="T7" fmla="*/ 1057 h 1385"/>
                      <a:gd name="T8" fmla="*/ 0 w 1644"/>
                      <a:gd name="T9" fmla="*/ 0 h 1385"/>
                    </a:gdLst>
                    <a:ahLst/>
                    <a:cxnLst>
                      <a:cxn ang="0">
                        <a:pos x="T0" y="T1"/>
                      </a:cxn>
                      <a:cxn ang="0">
                        <a:pos x="T2" y="T3"/>
                      </a:cxn>
                      <a:cxn ang="0">
                        <a:pos x="T4" y="T5"/>
                      </a:cxn>
                      <a:cxn ang="0">
                        <a:pos x="T6" y="T7"/>
                      </a:cxn>
                      <a:cxn ang="0">
                        <a:pos x="T8" y="T9"/>
                      </a:cxn>
                    </a:cxnLst>
                    <a:rect l="0" t="0" r="r" b="b"/>
                    <a:pathLst>
                      <a:path w="1644" h="1385">
                        <a:moveTo>
                          <a:pt x="0" y="0"/>
                        </a:moveTo>
                        <a:lnTo>
                          <a:pt x="0" y="328"/>
                        </a:lnTo>
                        <a:lnTo>
                          <a:pt x="1644" y="1385"/>
                        </a:lnTo>
                        <a:lnTo>
                          <a:pt x="1644" y="1057"/>
                        </a:lnTo>
                        <a:lnTo>
                          <a:pt x="0"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26" name="Freeform 26"/>
                  <p:cNvSpPr/>
                  <p:nvPr>
                    <p:custDataLst>
                      <p:tags r:id="rId13"/>
                    </p:custDataLst>
                  </p:nvPr>
                </p:nvSpPr>
                <p:spPr bwMode="auto">
                  <a:xfrm>
                    <a:off x="2480503" y="4398906"/>
                    <a:ext cx="1922147" cy="848175"/>
                  </a:xfrm>
                  <a:custGeom>
                    <a:avLst/>
                    <a:gdLst>
                      <a:gd name="T0" fmla="*/ 2147483647 w 1677"/>
                      <a:gd name="T1" fmla="*/ 2147483647 h 740"/>
                      <a:gd name="T2" fmla="*/ 2147483647 w 1677"/>
                      <a:gd name="T3" fmla="*/ 0 h 740"/>
                      <a:gd name="T4" fmla="*/ 0 w 1677"/>
                      <a:gd name="T5" fmla="*/ 2147483647 h 740"/>
                      <a:gd name="T6" fmla="*/ 0 w 1677"/>
                      <a:gd name="T7" fmla="*/ 2147483647 h 740"/>
                      <a:gd name="T8" fmla="*/ 2147483647 w 1677"/>
                      <a:gd name="T9" fmla="*/ 2147483647 h 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 h="740">
                        <a:moveTo>
                          <a:pt x="1677" y="287"/>
                        </a:moveTo>
                        <a:lnTo>
                          <a:pt x="1677" y="0"/>
                        </a:lnTo>
                        <a:lnTo>
                          <a:pt x="0" y="450"/>
                        </a:lnTo>
                        <a:lnTo>
                          <a:pt x="0" y="740"/>
                        </a:lnTo>
                        <a:lnTo>
                          <a:pt x="1677" y="287"/>
                        </a:lnTo>
                        <a:close/>
                      </a:path>
                    </a:pathLst>
                  </a:custGeom>
                  <a:solidFill>
                    <a:srgbClr val="EDE2D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Light" panose="020B0502040204020203" pitchFamily="34" charset="-122"/>
                    </a:endParaRPr>
                  </a:p>
                </p:txBody>
              </p:sp>
              <p:sp>
                <p:nvSpPr>
                  <p:cNvPr id="27" name="Freeform 27"/>
                  <p:cNvSpPr/>
                  <p:nvPr>
                    <p:custDataLst>
                      <p:tags r:id="rId14"/>
                    </p:custDataLst>
                  </p:nvPr>
                </p:nvSpPr>
                <p:spPr bwMode="auto">
                  <a:xfrm>
                    <a:off x="596179" y="3246993"/>
                    <a:ext cx="3921089" cy="1667695"/>
                  </a:xfrm>
                  <a:custGeom>
                    <a:avLst/>
                    <a:gdLst>
                      <a:gd name="T0" fmla="*/ 0 w 3421"/>
                      <a:gd name="T1" fmla="*/ 2147483647 h 1455"/>
                      <a:gd name="T2" fmla="*/ 2147483647 w 3421"/>
                      <a:gd name="T3" fmla="*/ 2147483647 h 1455"/>
                      <a:gd name="T4" fmla="*/ 2147483647 w 3421"/>
                      <a:gd name="T5" fmla="*/ 2147483647 h 1455"/>
                      <a:gd name="T6" fmla="*/ 2147483647 w 3421"/>
                      <a:gd name="T7" fmla="*/ 0 h 1455"/>
                      <a:gd name="T8" fmla="*/ 0 w 3421"/>
                      <a:gd name="T9" fmla="*/ 2147483647 h 1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1" h="1455">
                        <a:moveTo>
                          <a:pt x="0" y="398"/>
                        </a:moveTo>
                        <a:lnTo>
                          <a:pt x="1644" y="1455"/>
                        </a:lnTo>
                        <a:lnTo>
                          <a:pt x="3421" y="985"/>
                        </a:lnTo>
                        <a:lnTo>
                          <a:pt x="1788" y="0"/>
                        </a:lnTo>
                        <a:lnTo>
                          <a:pt x="0" y="39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Light" panose="020B0502040204020203" pitchFamily="34" charset="-122"/>
                    </a:endParaRPr>
                  </a:p>
                </p:txBody>
              </p:sp>
            </p:grpSp>
          </p:grpSp>
          <p:grpSp>
            <p:nvGrpSpPr>
              <p:cNvPr id="11" name="Group 44"/>
              <p:cNvGrpSpPr/>
              <p:nvPr>
                <p:custDataLst>
                  <p:tags r:id="rId15"/>
                </p:custDataLst>
              </p:nvPr>
            </p:nvGrpSpPr>
            <p:grpSpPr>
              <a:xfrm>
                <a:off x="2117163" y="2636564"/>
                <a:ext cx="3921089" cy="2045935"/>
                <a:chOff x="827708" y="2824052"/>
                <a:chExt cx="3921089" cy="2045935"/>
              </a:xfrm>
            </p:grpSpPr>
            <p:sp>
              <p:nvSpPr>
                <p:cNvPr id="18" name="Freeform 28"/>
                <p:cNvSpPr/>
                <p:nvPr>
                  <p:custDataLst>
                    <p:tags r:id="rId16"/>
                  </p:custDataLst>
                </p:nvPr>
              </p:nvSpPr>
              <p:spPr bwMode="auto">
                <a:xfrm>
                  <a:off x="827708" y="3201146"/>
                  <a:ext cx="3921089" cy="1668841"/>
                </a:xfrm>
                <a:custGeom>
                  <a:avLst/>
                  <a:gdLst>
                    <a:gd name="T0" fmla="*/ 0 w 3421"/>
                    <a:gd name="T1" fmla="*/ 2147483647 h 1456"/>
                    <a:gd name="T2" fmla="*/ 2147483647 w 3421"/>
                    <a:gd name="T3" fmla="*/ 2147483647 h 1456"/>
                    <a:gd name="T4" fmla="*/ 2147483647 w 3421"/>
                    <a:gd name="T5" fmla="*/ 2147483647 h 1456"/>
                    <a:gd name="T6" fmla="*/ 2147483647 w 3421"/>
                    <a:gd name="T7" fmla="*/ 0 h 1456"/>
                    <a:gd name="T8" fmla="*/ 0 w 3421"/>
                    <a:gd name="T9" fmla="*/ 2147483647 h 14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1" h="1456">
                      <a:moveTo>
                        <a:pt x="0" y="398"/>
                      </a:moveTo>
                      <a:lnTo>
                        <a:pt x="1644" y="1456"/>
                      </a:lnTo>
                      <a:lnTo>
                        <a:pt x="3421" y="987"/>
                      </a:lnTo>
                      <a:lnTo>
                        <a:pt x="1789" y="0"/>
                      </a:lnTo>
                      <a:lnTo>
                        <a:pt x="0" y="398"/>
                      </a:lnTo>
                      <a:close/>
                    </a:path>
                  </a:pathLst>
                </a:custGeom>
                <a:solidFill>
                  <a:srgbClr val="CFBEA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Light" panose="020B0502040204020203" pitchFamily="34" charset="-122"/>
                  </a:endParaRPr>
                </a:p>
              </p:txBody>
            </p:sp>
            <p:grpSp>
              <p:nvGrpSpPr>
                <p:cNvPr id="19" name="Group 40"/>
                <p:cNvGrpSpPr/>
                <p:nvPr>
                  <p:custDataLst>
                    <p:tags r:id="rId17"/>
                  </p:custDataLst>
                </p:nvPr>
              </p:nvGrpSpPr>
              <p:grpSpPr>
                <a:xfrm>
                  <a:off x="827708" y="2824052"/>
                  <a:ext cx="3921089" cy="2045935"/>
                  <a:chOff x="827708" y="2824052"/>
                  <a:chExt cx="3921089" cy="2045935"/>
                </a:xfrm>
              </p:grpSpPr>
              <p:sp>
                <p:nvSpPr>
                  <p:cNvPr id="20" name="Freeform 29"/>
                  <p:cNvSpPr/>
                  <p:nvPr>
                    <p:custDataLst>
                      <p:tags r:id="rId18"/>
                    </p:custDataLst>
                  </p:nvPr>
                </p:nvSpPr>
                <p:spPr bwMode="auto">
                  <a:xfrm>
                    <a:off x="828180" y="3281559"/>
                    <a:ext cx="1884481" cy="1588984"/>
                  </a:xfrm>
                  <a:custGeom>
                    <a:avLst/>
                    <a:gdLst>
                      <a:gd name="T0" fmla="*/ 0 w 1644"/>
                      <a:gd name="T1" fmla="*/ 0 h 1386"/>
                      <a:gd name="T2" fmla="*/ 0 w 1644"/>
                      <a:gd name="T3" fmla="*/ 328 h 1386"/>
                      <a:gd name="T4" fmla="*/ 1644 w 1644"/>
                      <a:gd name="T5" fmla="*/ 1386 h 1386"/>
                      <a:gd name="T6" fmla="*/ 1644 w 1644"/>
                      <a:gd name="T7" fmla="*/ 1056 h 1386"/>
                      <a:gd name="T8" fmla="*/ 0 w 1644"/>
                      <a:gd name="T9" fmla="*/ 0 h 1386"/>
                    </a:gdLst>
                    <a:ahLst/>
                    <a:cxnLst>
                      <a:cxn ang="0">
                        <a:pos x="T0" y="T1"/>
                      </a:cxn>
                      <a:cxn ang="0">
                        <a:pos x="T2" y="T3"/>
                      </a:cxn>
                      <a:cxn ang="0">
                        <a:pos x="T4" y="T5"/>
                      </a:cxn>
                      <a:cxn ang="0">
                        <a:pos x="T6" y="T7"/>
                      </a:cxn>
                      <a:cxn ang="0">
                        <a:pos x="T8" y="T9"/>
                      </a:cxn>
                    </a:cxnLst>
                    <a:rect l="0" t="0" r="r" b="b"/>
                    <a:pathLst>
                      <a:path w="1644" h="1386">
                        <a:moveTo>
                          <a:pt x="0" y="0"/>
                        </a:moveTo>
                        <a:lnTo>
                          <a:pt x="0" y="328"/>
                        </a:lnTo>
                        <a:lnTo>
                          <a:pt x="1644" y="1386"/>
                        </a:lnTo>
                        <a:lnTo>
                          <a:pt x="1644" y="1056"/>
                        </a:lnTo>
                        <a:lnTo>
                          <a:pt x="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21" name="Freeform 30"/>
                  <p:cNvSpPr/>
                  <p:nvPr>
                    <p:custDataLst>
                      <p:tags r:id="rId19"/>
                    </p:custDataLst>
                  </p:nvPr>
                </p:nvSpPr>
                <p:spPr bwMode="auto">
                  <a:xfrm>
                    <a:off x="2712031" y="3978258"/>
                    <a:ext cx="1923294" cy="848175"/>
                  </a:xfrm>
                  <a:custGeom>
                    <a:avLst/>
                    <a:gdLst>
                      <a:gd name="T0" fmla="*/ 2147483647 w 1678"/>
                      <a:gd name="T1" fmla="*/ 2147483647 h 740"/>
                      <a:gd name="T2" fmla="*/ 2147483647 w 1678"/>
                      <a:gd name="T3" fmla="*/ 0 h 740"/>
                      <a:gd name="T4" fmla="*/ 0 w 1678"/>
                      <a:gd name="T5" fmla="*/ 2147483647 h 740"/>
                      <a:gd name="T6" fmla="*/ 0 w 1678"/>
                      <a:gd name="T7" fmla="*/ 2147483647 h 740"/>
                      <a:gd name="T8" fmla="*/ 2147483647 w 1678"/>
                      <a:gd name="T9" fmla="*/ 2147483647 h 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8" h="740">
                        <a:moveTo>
                          <a:pt x="1678" y="287"/>
                        </a:moveTo>
                        <a:lnTo>
                          <a:pt x="1678" y="0"/>
                        </a:lnTo>
                        <a:lnTo>
                          <a:pt x="0" y="448"/>
                        </a:lnTo>
                        <a:lnTo>
                          <a:pt x="0" y="740"/>
                        </a:lnTo>
                        <a:lnTo>
                          <a:pt x="1678" y="287"/>
                        </a:lnTo>
                        <a:close/>
                      </a:path>
                    </a:pathLst>
                  </a:custGeom>
                  <a:solidFill>
                    <a:srgbClr val="EDE2D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Light" panose="020B0502040204020203" pitchFamily="34" charset="-122"/>
                    </a:endParaRPr>
                  </a:p>
                </p:txBody>
              </p:sp>
              <p:sp>
                <p:nvSpPr>
                  <p:cNvPr id="22" name="Freeform 31"/>
                  <p:cNvSpPr/>
                  <p:nvPr>
                    <p:custDataLst>
                      <p:tags r:id="rId20"/>
                    </p:custDataLst>
                  </p:nvPr>
                </p:nvSpPr>
                <p:spPr bwMode="auto">
                  <a:xfrm>
                    <a:off x="827708" y="2824052"/>
                    <a:ext cx="3921089" cy="1667695"/>
                  </a:xfrm>
                  <a:custGeom>
                    <a:avLst/>
                    <a:gdLst>
                      <a:gd name="T0" fmla="*/ 0 w 3421"/>
                      <a:gd name="T1" fmla="*/ 2147483647 h 1455"/>
                      <a:gd name="T2" fmla="*/ 2147483647 w 3421"/>
                      <a:gd name="T3" fmla="*/ 2147483647 h 1455"/>
                      <a:gd name="T4" fmla="*/ 2147483647 w 3421"/>
                      <a:gd name="T5" fmla="*/ 2147483647 h 1455"/>
                      <a:gd name="T6" fmla="*/ 2147483647 w 3421"/>
                      <a:gd name="T7" fmla="*/ 0 h 1455"/>
                      <a:gd name="T8" fmla="*/ 0 w 3421"/>
                      <a:gd name="T9" fmla="*/ 2147483647 h 1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1" h="1455">
                        <a:moveTo>
                          <a:pt x="0" y="399"/>
                        </a:moveTo>
                        <a:lnTo>
                          <a:pt x="1644" y="1455"/>
                        </a:lnTo>
                        <a:lnTo>
                          <a:pt x="3421" y="987"/>
                        </a:lnTo>
                        <a:lnTo>
                          <a:pt x="1789" y="0"/>
                        </a:lnTo>
                        <a:lnTo>
                          <a:pt x="0" y="39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Light" panose="020B0502040204020203" pitchFamily="34" charset="-122"/>
                    </a:endParaRPr>
                  </a:p>
                </p:txBody>
              </p:sp>
            </p:grpSp>
          </p:grpSp>
          <p:grpSp>
            <p:nvGrpSpPr>
              <p:cNvPr id="12" name="Group 45"/>
              <p:cNvGrpSpPr/>
              <p:nvPr>
                <p:custDataLst>
                  <p:tags r:id="rId21"/>
                </p:custDataLst>
              </p:nvPr>
            </p:nvGrpSpPr>
            <p:grpSpPr>
              <a:xfrm>
                <a:off x="2626654" y="2159094"/>
                <a:ext cx="3918797" cy="2043643"/>
                <a:chOff x="1101645" y="2520314"/>
                <a:chExt cx="3918797" cy="2043643"/>
              </a:xfrm>
            </p:grpSpPr>
            <p:sp>
              <p:nvSpPr>
                <p:cNvPr id="13" name="Freeform 32"/>
                <p:cNvSpPr/>
                <p:nvPr>
                  <p:custDataLst>
                    <p:tags r:id="rId22"/>
                  </p:custDataLst>
                </p:nvPr>
              </p:nvSpPr>
              <p:spPr bwMode="auto">
                <a:xfrm>
                  <a:off x="1101645" y="2896262"/>
                  <a:ext cx="3918797" cy="1667695"/>
                </a:xfrm>
                <a:custGeom>
                  <a:avLst/>
                  <a:gdLst>
                    <a:gd name="T0" fmla="*/ 0 w 3419"/>
                    <a:gd name="T1" fmla="*/ 2147483647 h 1455"/>
                    <a:gd name="T2" fmla="*/ 2147483647 w 3419"/>
                    <a:gd name="T3" fmla="*/ 2147483647 h 1455"/>
                    <a:gd name="T4" fmla="*/ 2147483647 w 3419"/>
                    <a:gd name="T5" fmla="*/ 2147483647 h 1455"/>
                    <a:gd name="T6" fmla="*/ 2147483647 w 3419"/>
                    <a:gd name="T7" fmla="*/ 0 h 1455"/>
                    <a:gd name="T8" fmla="*/ 0 w 3419"/>
                    <a:gd name="T9" fmla="*/ 2147483647 h 1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19" h="1455">
                      <a:moveTo>
                        <a:pt x="0" y="399"/>
                      </a:moveTo>
                      <a:lnTo>
                        <a:pt x="1643" y="1455"/>
                      </a:lnTo>
                      <a:lnTo>
                        <a:pt x="3419" y="988"/>
                      </a:lnTo>
                      <a:lnTo>
                        <a:pt x="1787" y="0"/>
                      </a:lnTo>
                      <a:lnTo>
                        <a:pt x="0" y="399"/>
                      </a:lnTo>
                      <a:close/>
                    </a:path>
                  </a:pathLst>
                </a:custGeom>
                <a:solidFill>
                  <a:srgbClr val="CFBEA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Light" panose="020B0502040204020203" pitchFamily="34" charset="-122"/>
                  </a:endParaRPr>
                </a:p>
              </p:txBody>
            </p:sp>
            <p:grpSp>
              <p:nvGrpSpPr>
                <p:cNvPr id="14" name="Group 41"/>
                <p:cNvGrpSpPr/>
                <p:nvPr>
                  <p:custDataLst>
                    <p:tags r:id="rId23"/>
                  </p:custDataLst>
                </p:nvPr>
              </p:nvGrpSpPr>
              <p:grpSpPr>
                <a:xfrm>
                  <a:off x="1101645" y="2520314"/>
                  <a:ext cx="3918797" cy="2043642"/>
                  <a:chOff x="1101645" y="2520314"/>
                  <a:chExt cx="3918797" cy="2043642"/>
                </a:xfrm>
              </p:grpSpPr>
              <p:sp>
                <p:nvSpPr>
                  <p:cNvPr id="15" name="Freeform 33"/>
                  <p:cNvSpPr/>
                  <p:nvPr>
                    <p:custDataLst>
                      <p:tags r:id="rId24"/>
                    </p:custDataLst>
                  </p:nvPr>
                </p:nvSpPr>
                <p:spPr bwMode="auto">
                  <a:xfrm>
                    <a:off x="1102245" y="2975898"/>
                    <a:ext cx="1882894" cy="1587397"/>
                  </a:xfrm>
                  <a:custGeom>
                    <a:avLst/>
                    <a:gdLst>
                      <a:gd name="T0" fmla="*/ 0 w 1643"/>
                      <a:gd name="T1" fmla="*/ 0 h 1385"/>
                      <a:gd name="T2" fmla="*/ 0 w 1643"/>
                      <a:gd name="T3" fmla="*/ 329 h 1385"/>
                      <a:gd name="T4" fmla="*/ 1643 w 1643"/>
                      <a:gd name="T5" fmla="*/ 1385 h 1385"/>
                      <a:gd name="T6" fmla="*/ 1643 w 1643"/>
                      <a:gd name="T7" fmla="*/ 1057 h 1385"/>
                      <a:gd name="T8" fmla="*/ 0 w 1643"/>
                      <a:gd name="T9" fmla="*/ 0 h 1385"/>
                    </a:gdLst>
                    <a:ahLst/>
                    <a:cxnLst>
                      <a:cxn ang="0">
                        <a:pos x="T0" y="T1"/>
                      </a:cxn>
                      <a:cxn ang="0">
                        <a:pos x="T2" y="T3"/>
                      </a:cxn>
                      <a:cxn ang="0">
                        <a:pos x="T4" y="T5"/>
                      </a:cxn>
                      <a:cxn ang="0">
                        <a:pos x="T6" y="T7"/>
                      </a:cxn>
                      <a:cxn ang="0">
                        <a:pos x="T8" y="T9"/>
                      </a:cxn>
                    </a:cxnLst>
                    <a:rect l="0" t="0" r="r" b="b"/>
                    <a:pathLst>
                      <a:path w="1643" h="1385">
                        <a:moveTo>
                          <a:pt x="0" y="0"/>
                        </a:moveTo>
                        <a:lnTo>
                          <a:pt x="0" y="329"/>
                        </a:lnTo>
                        <a:lnTo>
                          <a:pt x="1643" y="1385"/>
                        </a:lnTo>
                        <a:lnTo>
                          <a:pt x="1643" y="1057"/>
                        </a:lnTo>
                        <a:lnTo>
                          <a:pt x="0"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16" name="Freeform 34"/>
                  <p:cNvSpPr/>
                  <p:nvPr>
                    <p:custDataLst>
                      <p:tags r:id="rId25"/>
                    </p:custDataLst>
                  </p:nvPr>
                </p:nvSpPr>
                <p:spPr bwMode="auto">
                  <a:xfrm>
                    <a:off x="2984823" y="3672227"/>
                    <a:ext cx="1923294" cy="848175"/>
                  </a:xfrm>
                  <a:custGeom>
                    <a:avLst/>
                    <a:gdLst>
                      <a:gd name="T0" fmla="*/ 2147483647 w 1678"/>
                      <a:gd name="T1" fmla="*/ 2147483647 h 740"/>
                      <a:gd name="T2" fmla="*/ 2147483647 w 1678"/>
                      <a:gd name="T3" fmla="*/ 0 h 740"/>
                      <a:gd name="T4" fmla="*/ 0 w 1678"/>
                      <a:gd name="T5" fmla="*/ 2147483647 h 740"/>
                      <a:gd name="T6" fmla="*/ 0 w 1678"/>
                      <a:gd name="T7" fmla="*/ 2147483647 h 740"/>
                      <a:gd name="T8" fmla="*/ 2147483647 w 1678"/>
                      <a:gd name="T9" fmla="*/ 2147483647 h 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8" h="740">
                        <a:moveTo>
                          <a:pt x="1678" y="287"/>
                        </a:moveTo>
                        <a:lnTo>
                          <a:pt x="1678" y="0"/>
                        </a:lnTo>
                        <a:lnTo>
                          <a:pt x="0" y="450"/>
                        </a:lnTo>
                        <a:lnTo>
                          <a:pt x="0" y="740"/>
                        </a:lnTo>
                        <a:lnTo>
                          <a:pt x="1678" y="287"/>
                        </a:lnTo>
                        <a:close/>
                      </a:path>
                    </a:pathLst>
                  </a:custGeom>
                  <a:solidFill>
                    <a:srgbClr val="EDE2D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Light" panose="020B0502040204020203" pitchFamily="34" charset="-122"/>
                    </a:endParaRPr>
                  </a:p>
                </p:txBody>
              </p:sp>
              <p:sp>
                <p:nvSpPr>
                  <p:cNvPr id="17" name="Freeform 35"/>
                  <p:cNvSpPr/>
                  <p:nvPr>
                    <p:custDataLst>
                      <p:tags r:id="rId26"/>
                    </p:custDataLst>
                  </p:nvPr>
                </p:nvSpPr>
                <p:spPr bwMode="auto">
                  <a:xfrm>
                    <a:off x="1102245" y="2520314"/>
                    <a:ext cx="3918197" cy="1666767"/>
                  </a:xfrm>
                  <a:custGeom>
                    <a:avLst/>
                    <a:gdLst>
                      <a:gd name="T0" fmla="*/ 0 w 3419"/>
                      <a:gd name="T1" fmla="*/ 398 h 1455"/>
                      <a:gd name="T2" fmla="*/ 1643 w 3419"/>
                      <a:gd name="T3" fmla="*/ 1455 h 1455"/>
                      <a:gd name="T4" fmla="*/ 3419 w 3419"/>
                      <a:gd name="T5" fmla="*/ 987 h 1455"/>
                      <a:gd name="T6" fmla="*/ 1787 w 3419"/>
                      <a:gd name="T7" fmla="*/ 0 h 1455"/>
                      <a:gd name="T8" fmla="*/ 0 w 3419"/>
                      <a:gd name="T9" fmla="*/ 398 h 1455"/>
                    </a:gdLst>
                    <a:ahLst/>
                    <a:cxnLst>
                      <a:cxn ang="0">
                        <a:pos x="T0" y="T1"/>
                      </a:cxn>
                      <a:cxn ang="0">
                        <a:pos x="T2" y="T3"/>
                      </a:cxn>
                      <a:cxn ang="0">
                        <a:pos x="T4" y="T5"/>
                      </a:cxn>
                      <a:cxn ang="0">
                        <a:pos x="T6" y="T7"/>
                      </a:cxn>
                      <a:cxn ang="0">
                        <a:pos x="T8" y="T9"/>
                      </a:cxn>
                    </a:cxnLst>
                    <a:rect l="0" t="0" r="r" b="b"/>
                    <a:pathLst>
                      <a:path w="3419" h="1455">
                        <a:moveTo>
                          <a:pt x="0" y="398"/>
                        </a:moveTo>
                        <a:lnTo>
                          <a:pt x="1643" y="1455"/>
                        </a:lnTo>
                        <a:lnTo>
                          <a:pt x="3419" y="987"/>
                        </a:lnTo>
                        <a:lnTo>
                          <a:pt x="1787" y="0"/>
                        </a:lnTo>
                        <a:lnTo>
                          <a:pt x="0" y="398"/>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grpSp>
          </p:grpSp>
        </p:grpSp>
      </p:gr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16E51BE-5CA8-4BA0-B6F8-68EAC0F902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932D87-E7E8-4A46-AF83-33EBEF90B987}"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16E51BE-5CA8-4BA0-B6F8-68EAC0F902E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932D87-E7E8-4A46-AF83-33EBEF90B987}"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16E51BE-5CA8-4BA0-B6F8-68EAC0F902E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7932D87-E7E8-4A46-AF83-33EBEF90B987}"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16E51BE-5CA8-4BA0-B6F8-68EAC0F902E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7932D87-E7E8-4A46-AF83-33EBEF90B987}"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16E51BE-5CA8-4BA0-B6F8-68EAC0F902E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7932D87-E7E8-4A46-AF83-33EBEF90B987}"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16E51BE-5CA8-4BA0-B6F8-68EAC0F902E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932D87-E7E8-4A46-AF83-33EBEF90B987}"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16E51BE-5CA8-4BA0-B6F8-68EAC0F902E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932D87-E7E8-4A46-AF83-33EBEF90B987}"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image" Target="file:///D:\qq&#25991;&#20214;\712321467\Image\C2C\Image2\%7b75232B38-A165-1FB7-499C-2E1C792CACB5%7d.png" TargetMode="Externa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6" Type="http://schemas.openxmlformats.org/officeDocument/2006/relationships/theme" Target="../theme/theme2.xml"/><Relationship Id="rId15" Type="http://schemas.openxmlformats.org/officeDocument/2006/relationships/image" Target="../media/image2.png"/><Relationship Id="rId14" Type="http://schemas.openxmlformats.org/officeDocument/2006/relationships/image" Target="file:///D:\qq&#25991;&#20214;\712321467\Image\C2C\Image2\%7b75232B38-A165-1FB7-499C-2E1C792CACB5%7d.png" TargetMode="External"/><Relationship Id="rId13" Type="http://schemas.openxmlformats.org/officeDocument/2006/relationships/image" Target="../media/image1.png"/><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E51BE-5CA8-4BA0-B6F8-68EAC0F902E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32D87-E7E8-4A46-AF83-33EBEF90B987}" type="slidenum">
              <a:rPr lang="zh-CN" altLang="en-US" smtClean="0"/>
            </a:fld>
            <a:endParaRPr lang="zh-CN" altLang="en-US"/>
          </a:p>
        </p:txBody>
      </p:sp>
      <p:pic>
        <p:nvPicPr>
          <p:cNvPr id="7" name="图片 1073743875" descr="学科网 zxxk.com"/>
          <p:cNvPicPr>
            <a:picLocks noChangeAspect="1"/>
          </p:cNvPicPr>
          <p:nvPr/>
        </p:nvPicPr>
        <p:blipFill>
          <a:blip r:embed="rId12" r:link="rId13"/>
          <a:stretch>
            <a:fillRect/>
          </a:stretch>
        </p:blipFill>
        <p:spPr>
          <a:xfrm>
            <a:off x="838200" y="365125"/>
            <a:ext cx="9525" cy="9525"/>
          </a:xfrm>
          <a:prstGeom prst="rect">
            <a:avLst/>
          </a:prstGeom>
          <a:noFill/>
          <a:ln>
            <a:noFill/>
            <a:miter lim="800000"/>
            <a:headEnd/>
            <a:tailEnd/>
          </a:ln>
        </p:spPr>
      </p:pic>
      <p:pic>
        <p:nvPicPr>
          <p:cNvPr id="8" name="图片 1073743875" descr="学科网 zxxk.com"/>
          <p:cNvPicPr>
            <a:picLocks noChangeAspect="1"/>
          </p:cNvPicPr>
          <p:nvPr/>
        </p:nvPicPr>
        <p:blipFill>
          <a:blip r:embed="rId14" r:link="rId13"/>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E51BE-5CA8-4BA0-B6F8-68EAC0F902E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32D87-E7E8-4A46-AF83-33EBEF90B987}" type="slidenum">
              <a:rPr lang="zh-CN" altLang="en-US" smtClean="0"/>
            </a:fld>
            <a:endParaRPr lang="zh-CN" altLang="en-US"/>
          </a:p>
        </p:txBody>
      </p:sp>
      <p:pic>
        <p:nvPicPr>
          <p:cNvPr id="7" name="图片 1073743875" descr="学科网 zxxk.com"/>
          <p:cNvPicPr>
            <a:picLocks noChangeAspect="1"/>
          </p:cNvPicPr>
          <p:nvPr/>
        </p:nvPicPr>
        <p:blipFill>
          <a:blip r:embed="rId13" r:link="rId14"/>
          <a:stretch>
            <a:fillRect/>
          </a:stretch>
        </p:blipFill>
        <p:spPr>
          <a:xfrm>
            <a:off x="838200" y="365125"/>
            <a:ext cx="9525" cy="9525"/>
          </a:xfrm>
          <a:prstGeom prst="rect">
            <a:avLst/>
          </a:prstGeom>
          <a:noFill/>
          <a:ln>
            <a:noFill/>
            <a:miter lim="800000"/>
            <a:headEnd/>
            <a:tailEnd/>
          </a:ln>
        </p:spPr>
      </p:pic>
      <p:pic>
        <p:nvPicPr>
          <p:cNvPr id="8" name="图片 1073743875" descr="学科网 zxxk.com"/>
          <p:cNvPicPr>
            <a:picLocks noChangeAspect="1"/>
          </p:cNvPicPr>
          <p:nvPr/>
        </p:nvPicPr>
        <p:blipFill>
          <a:blip r:embed="rId15" r:link="rId14"/>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image6.wdp"/><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tags" Target="../tags/tag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3.png"/><Relationship Id="rId1" Type="http://schemas.openxmlformats.org/officeDocument/2006/relationships/tags" Target="../tags/tag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4.png"/><Relationship Id="rId1" Type="http://schemas.openxmlformats.org/officeDocument/2006/relationships/tags" Target="../tags/tag2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5.jpeg"/><Relationship Id="rId1" Type="http://schemas.openxmlformats.org/officeDocument/2006/relationships/tags" Target="../tags/tag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1">
            <a:clrChange>
              <a:clrFrom>
                <a:srgbClr val="FFFFFF"/>
              </a:clrFrom>
              <a:clrTo>
                <a:srgbClr val="FFFFFF">
                  <a:alpha val="0"/>
                </a:srgbClr>
              </a:clrTo>
            </a:clrChange>
          </a:blip>
          <a:stretch>
            <a:fillRect/>
          </a:stretch>
        </p:blipFill>
        <p:spPr>
          <a:xfrm>
            <a:off x="6884704" y="4404382"/>
            <a:ext cx="1371429" cy="1130159"/>
          </a:xfrm>
          <a:prstGeom prst="rect">
            <a:avLst/>
          </a:prstGeom>
        </p:spPr>
      </p:pic>
      <p:pic>
        <p:nvPicPr>
          <p:cNvPr id="32" name="图片 31"/>
          <p:cNvPicPr>
            <a:picLocks noChangeAspect="1"/>
          </p:cNvPicPr>
          <p:nvPr/>
        </p:nvPicPr>
        <p:blipFill>
          <a:blip r:embed="rId2">
            <a:clrChange>
              <a:clrFrom>
                <a:srgbClr val="FFFFFF"/>
              </a:clrFrom>
              <a:clrTo>
                <a:srgbClr val="FFFFFF">
                  <a:alpha val="0"/>
                </a:srgbClr>
              </a:clrTo>
            </a:clrChange>
          </a:blip>
          <a:stretch>
            <a:fillRect/>
          </a:stretch>
        </p:blipFill>
        <p:spPr>
          <a:xfrm>
            <a:off x="11023746" y="5229200"/>
            <a:ext cx="1168255" cy="1155556"/>
          </a:xfrm>
          <a:prstGeom prst="rect">
            <a:avLst/>
          </a:prstGeom>
        </p:spPr>
      </p:pic>
      <p:pic>
        <p:nvPicPr>
          <p:cNvPr id="13" name="图片 1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flipH="1">
            <a:off x="993414" y="818725"/>
            <a:ext cx="1152687" cy="571580"/>
          </a:xfrm>
          <a:prstGeom prst="rect">
            <a:avLst/>
          </a:prstGeom>
        </p:spPr>
      </p:pic>
      <p:pic>
        <p:nvPicPr>
          <p:cNvPr id="14" name="图片 13"/>
          <p:cNvPicPr>
            <a:picLocks noChangeAspect="1"/>
          </p:cNvPicPr>
          <p:nvPr/>
        </p:nvPicPr>
        <p:blipFill>
          <a:blip r:embed="rId5">
            <a:clrChange>
              <a:clrFrom>
                <a:srgbClr val="FFFFFF"/>
              </a:clrFrom>
              <a:clrTo>
                <a:srgbClr val="FFFFFF">
                  <a:alpha val="0"/>
                </a:srgbClr>
              </a:clrTo>
            </a:clrChange>
          </a:blip>
          <a:stretch>
            <a:fillRect/>
          </a:stretch>
        </p:blipFill>
        <p:spPr>
          <a:xfrm flipH="1">
            <a:off x="1849822" y="953637"/>
            <a:ext cx="1152687" cy="571580"/>
          </a:xfrm>
          <a:prstGeom prst="rect">
            <a:avLst/>
          </a:prstGeom>
        </p:spPr>
      </p:pic>
      <p:pic>
        <p:nvPicPr>
          <p:cNvPr id="7" name="图片 6"/>
          <p:cNvPicPr>
            <a:picLocks noChangeAspect="1"/>
          </p:cNvPicPr>
          <p:nvPr/>
        </p:nvPicPr>
        <p:blipFill>
          <a:blip r:embed="rId6"/>
          <a:stretch>
            <a:fillRect/>
          </a:stretch>
        </p:blipFill>
        <p:spPr>
          <a:xfrm>
            <a:off x="-28576" y="2966303"/>
            <a:ext cx="4722125" cy="3920141"/>
          </a:xfrm>
          <a:prstGeom prst="rect">
            <a:avLst/>
          </a:prstGeom>
          <a:effectLst>
            <a:softEdge rad="38100"/>
          </a:effectLst>
        </p:spPr>
      </p:pic>
      <p:sp>
        <p:nvSpPr>
          <p:cNvPr id="17" name="文本框 16"/>
          <p:cNvSpPr txBox="1"/>
          <p:nvPr/>
        </p:nvSpPr>
        <p:spPr>
          <a:xfrm>
            <a:off x="142240" y="2769870"/>
            <a:ext cx="11978640" cy="1445260"/>
          </a:xfrm>
          <a:prstGeom prst="rect">
            <a:avLst/>
          </a:prstGeom>
          <a:noFill/>
        </p:spPr>
        <p:txBody>
          <a:bodyPr wrap="square" rtlCol="0">
            <a:spAutoFit/>
          </a:bodyPr>
          <a:lstStyle/>
          <a:p>
            <a:pPr algn="ctr"/>
            <a:r>
              <a:rPr lang="zh-CN" altLang="en-US" sz="8800" b="1">
                <a:latin typeface="隶书" panose="02010509060101010101" pitchFamily="49" charset="-122"/>
                <a:ea typeface="隶书" panose="02010509060101010101" pitchFamily="49" charset="-122"/>
              </a:rPr>
              <a:t>唐雎不辱使命</a:t>
            </a:r>
            <a:endParaRPr lang="zh-CN" altLang="en-US" sz="8800" b="1">
              <a:latin typeface="隶书" panose="02010509060101010101" pitchFamily="49" charset="-122"/>
              <a:ea typeface="隶书" panose="02010509060101010101" pitchFamily="49" charset="-122"/>
            </a:endParaRPr>
          </a:p>
        </p:txBody>
      </p:sp>
      <p:pic>
        <p:nvPicPr>
          <p:cNvPr id="6" name="图片 5"/>
          <p:cNvPicPr>
            <a:picLocks noChangeAspect="1"/>
          </p:cNvPicPr>
          <p:nvPr/>
        </p:nvPicPr>
        <p:blipFill>
          <a:blip r:embed="rId7">
            <a:clrChange>
              <a:clrFrom>
                <a:srgbClr val="FFFFFF"/>
              </a:clrFrom>
              <a:clrTo>
                <a:srgbClr val="FFFFFF">
                  <a:alpha val="0"/>
                </a:srgbClr>
              </a:clrTo>
            </a:clrChange>
          </a:blip>
          <a:stretch>
            <a:fillRect/>
          </a:stretch>
        </p:blipFill>
        <p:spPr>
          <a:xfrm>
            <a:off x="7639049" y="1196484"/>
            <a:ext cx="4558731" cy="1663492"/>
          </a:xfrm>
          <a:prstGeom prst="rect">
            <a:avLst/>
          </a:prstGeom>
        </p:spPr>
      </p:pic>
      <p:pic>
        <p:nvPicPr>
          <p:cNvPr id="5" name="图片 4"/>
          <p:cNvPicPr>
            <a:picLocks noChangeAspect="1"/>
          </p:cNvPicPr>
          <p:nvPr/>
        </p:nvPicPr>
        <p:blipFill>
          <a:blip r:embed="rId8">
            <a:clrChange>
              <a:clrFrom>
                <a:srgbClr val="FFFFFF"/>
              </a:clrFrom>
              <a:clrTo>
                <a:srgbClr val="FFFFFF">
                  <a:alpha val="0"/>
                </a:srgbClr>
              </a:clrTo>
            </a:clrChange>
          </a:blip>
          <a:stretch>
            <a:fillRect/>
          </a:stretch>
        </p:blipFill>
        <p:spPr>
          <a:xfrm>
            <a:off x="5510421" y="1944266"/>
            <a:ext cx="3746032" cy="82539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375 -0.04537 L 0.22917 -0.02037 L 0.13724 -0.03287 L -4.375E-06 -0.00023 L -4.375E-06 1.11111E-06" pathEditMode="relative" rAng="0" ptsTypes="AAAAA">
                                      <p:cBhvr>
                                        <p:cTn id="6" dur="3750" fill="hold"/>
                                        <p:tgtEl>
                                          <p:spTgt spid="33"/>
                                        </p:tgtEl>
                                        <p:attrNameLst>
                                          <p:attrName>ppt_x</p:attrName>
                                          <p:attrName>ppt_y</p:attrName>
                                        </p:attrNameLst>
                                      </p:cBhvr>
                                      <p:rCtr x="-18750" y="2269"/>
                                    </p:animMotion>
                                  </p:childTnLst>
                                </p:cTn>
                              </p:par>
                              <p:par>
                                <p:cTn id="7" presetID="0" presetClass="path" presetSubtype="0" accel="50000" decel="50000" fill="hold" nodeType="withEffect">
                                  <p:stCondLst>
                                    <p:cond delay="100"/>
                                  </p:stCondLst>
                                  <p:childTnLst>
                                    <p:animMotion origin="layout" path="M 0.37501 -0.04537 L 0.22917 -0.02037 L 0.13724 -0.03287 L 5E-06 -0.00023 L 5E-06 -4.07407E-06" pathEditMode="relative" rAng="0" ptsTypes="AAAAA">
                                      <p:cBhvr>
                                        <p:cTn id="8" dur="3750" fill="hold"/>
                                        <p:tgtEl>
                                          <p:spTgt spid="32"/>
                                        </p:tgtEl>
                                        <p:attrNameLst>
                                          <p:attrName>ppt_x</p:attrName>
                                          <p:attrName>ppt_y</p:attrName>
                                        </p:attrNameLst>
                                      </p:cBhvr>
                                      <p:rCtr x="-18750" y="2269"/>
                                    </p:animMotion>
                                  </p:childTnLst>
                                </p:cTn>
                              </p:par>
                              <p:par>
                                <p:cTn id="9" presetID="0" presetClass="path" presetSubtype="0" accel="50000" decel="50000" fill="hold" nodeType="withEffect">
                                  <p:stCondLst>
                                    <p:cond delay="100"/>
                                  </p:stCondLst>
                                  <p:childTnLst>
                                    <p:animMotion origin="layout" path="M -0.26354 -0.13843 L -0.00443 -0.01204 L 2.40693E-17 2.96296E-06" pathEditMode="relative" rAng="0" ptsTypes="AAA">
                                      <p:cBhvr>
                                        <p:cTn id="10" dur="2000" fill="hold"/>
                                        <p:tgtEl>
                                          <p:spTgt spid="14"/>
                                        </p:tgtEl>
                                        <p:attrNameLst>
                                          <p:attrName>ppt_x</p:attrName>
                                          <p:attrName>ppt_y</p:attrName>
                                        </p:attrNameLst>
                                      </p:cBhvr>
                                      <p:rCtr x="13177" y="6921"/>
                                    </p:animMotion>
                                  </p:childTnLst>
                                </p:cTn>
                              </p:par>
                              <p:par>
                                <p:cTn id="11" presetID="0" presetClass="path" presetSubtype="0" accel="50000" decel="50000" fill="hold" nodeType="withEffect">
                                  <p:stCondLst>
                                    <p:cond delay="300"/>
                                  </p:stCondLst>
                                  <p:childTnLst>
                                    <p:animMotion origin="layout" path="M -0.20521 -0.03055 L -0.03269 0.04977 L -0.02982 0.05741" pathEditMode="relative" rAng="0" ptsTypes="AAA">
                                      <p:cBhvr>
                                        <p:cTn id="12" dur="2000" fill="hold"/>
                                        <p:tgtEl>
                                          <p:spTgt spid="13"/>
                                        </p:tgtEl>
                                        <p:attrNameLst>
                                          <p:attrName>ppt_x</p:attrName>
                                          <p:attrName>ppt_y</p:attrName>
                                        </p:attrNameLst>
                                      </p:cBhvr>
                                      <p:rCtr x="8763" y="4398"/>
                                    </p:animMotion>
                                  </p:childTnLst>
                                </p:cTn>
                              </p:par>
                              <p:par>
                                <p:cTn id="13" presetID="42" presetClass="entr" presetSubtype="0" fill="hold" grpId="0" nodeType="withEffect">
                                  <p:stCondLst>
                                    <p:cond delay="23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34340" y="142875"/>
            <a:ext cx="4156710" cy="829945"/>
          </a:xfrm>
          <a:prstGeom prst="rect">
            <a:avLst/>
          </a:prstGeom>
          <a:noFill/>
        </p:spPr>
        <p:txBody>
          <a:bodyPr wrap="square" rtlCol="0">
            <a:spAutoFit/>
          </a:bodyPr>
          <a:p>
            <a:r>
              <a:rPr lang="zh-CN" altLang="en-US" sz="4800" b="1">
                <a:latin typeface="楷体" panose="02010609060101010101" pitchFamily="49" charset="-122"/>
                <a:ea typeface="楷体" panose="02010609060101010101" pitchFamily="49" charset="-122"/>
              </a:rPr>
              <a:t>资料助读二</a:t>
            </a:r>
            <a:endParaRPr lang="zh-CN" altLang="en-US" sz="4800" b="1">
              <a:latin typeface="楷体" panose="02010609060101010101" pitchFamily="49" charset="-122"/>
              <a:ea typeface="楷体" panose="02010609060101010101" pitchFamily="49" charset="-122"/>
            </a:endParaRPr>
          </a:p>
        </p:txBody>
      </p:sp>
      <p:sp>
        <p:nvSpPr>
          <p:cNvPr id="3" name="文本框 2"/>
          <p:cNvSpPr txBox="1"/>
          <p:nvPr/>
        </p:nvSpPr>
        <p:spPr>
          <a:xfrm>
            <a:off x="577850" y="1098550"/>
            <a:ext cx="11036935" cy="5591175"/>
          </a:xfrm>
          <a:prstGeom prst="rect">
            <a:avLst/>
          </a:prstGeom>
          <a:noFill/>
        </p:spPr>
        <p:txBody>
          <a:bodyPr wrap="square" rtlCol="0" anchor="t">
            <a:noAutofit/>
          </a:bodyPr>
          <a:p>
            <a:r>
              <a:rPr lang="zh-CN" altLang="en-US" sz="2800" b="1">
                <a:latin typeface="楷体" panose="02010609060101010101" pitchFamily="49" charset="-122"/>
                <a:ea typeface="楷体" panose="02010609060101010101" pitchFamily="49" charset="-122"/>
              </a:rPr>
              <a:t>主父偃（汉武帝时的大臣）:</a:t>
            </a:r>
            <a:endParaRPr lang="zh-CN" altLang="en-US" sz="2800" b="1">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rPr>
              <a:t>①秦皇帝任战胜之威，蚕食天下，并吞战国，海内为一，功齐三代。②务胜不休，欲攻匈奴，男子疾耕不足于粮镶，女子纺绩不足于帷幕。百姓靡敝，孤寡老弱不能相养，道路死者相望，盖天下始畔秦也。</a:t>
            </a:r>
            <a:endParaRPr lang="zh-CN" altLang="en-US" sz="2800">
              <a:latin typeface="楷体" panose="02010609060101010101" pitchFamily="49" charset="-122"/>
              <a:ea typeface="楷体" panose="02010609060101010101" pitchFamily="49" charset="-122"/>
            </a:endParaRPr>
          </a:p>
          <a:p>
            <a:r>
              <a:rPr lang="zh-CN" altLang="en-US" sz="2800" b="1">
                <a:latin typeface="楷体" panose="02010609060101010101" pitchFamily="49" charset="-122"/>
                <a:ea typeface="楷体" panose="02010609060101010101" pitchFamily="49" charset="-122"/>
              </a:rPr>
              <a:t>鲁迅:</a:t>
            </a:r>
            <a:endParaRPr lang="zh-CN" altLang="en-US" sz="2800" b="1">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rPr>
              <a:t>①不错，秦始皇烧过书，烧书是为了统一思想。但他没有烧掉农书和医书，而秦以前的这一类书，现却偏偏一部也不剩;他并不专重“秦的思想”，倒是博采各种的思想的……</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rPr>
              <a:t>②历代王朝，统治时间长的，评论者都是本朝的人，对他们本朝的皇帝多半是歌功颂德;统治时间短的，那朝代的皇帝就很容易被贬为</a:t>
            </a:r>
            <a:r>
              <a:rPr lang="en-US" altLang="zh-CN" sz="2800">
                <a:latin typeface="楷体" panose="02010609060101010101" pitchFamily="49" charset="-122"/>
                <a:ea typeface="楷体" panose="02010609060101010101" pitchFamily="49" charset="-122"/>
              </a:rPr>
              <a:t>“</a:t>
            </a:r>
            <a:r>
              <a:rPr lang="zh-CN" altLang="en-US" sz="2800">
                <a:latin typeface="楷体" panose="02010609060101010101" pitchFamily="49" charset="-122"/>
                <a:ea typeface="楷体" panose="02010609060101010101" pitchFamily="49" charset="-122"/>
              </a:rPr>
              <a:t>暴君</a:t>
            </a:r>
            <a:r>
              <a:rPr lang="en-US" altLang="zh-CN" sz="2800">
                <a:latin typeface="楷体" panose="02010609060101010101" pitchFamily="49" charset="-122"/>
                <a:ea typeface="楷体" panose="02010609060101010101" pitchFamily="49" charset="-122"/>
              </a:rPr>
              <a:t>”</a:t>
            </a:r>
            <a:r>
              <a:rPr lang="zh-CN" altLang="en-US" sz="2800">
                <a:latin typeface="楷体" panose="02010609060101010101" pitchFamily="49" charset="-122"/>
                <a:ea typeface="楷体" panose="02010609060101010101" pitchFamily="49" charset="-122"/>
              </a:rPr>
              <a:t>，因为评论者是另一个朝代的人。秦始皇在历史上有贡献，但是吃了秦朝年代太短的亏。</a:t>
            </a:r>
            <a:endParaRPr lang="zh-CN" altLang="en-US" sz="2800">
              <a:latin typeface="楷体" panose="02010609060101010101" pitchFamily="49" charset="-122"/>
              <a:ea typeface="楷体" panose="02010609060101010101" pitchFamily="49"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单圆角矩形 5"/>
          <p:cNvSpPr/>
          <p:nvPr>
            <p:custDataLst>
              <p:tags r:id="rId1"/>
            </p:custDataLst>
          </p:nvPr>
        </p:nvSpPr>
        <p:spPr>
          <a:xfrm>
            <a:off x="-6350" y="144780"/>
            <a:ext cx="6101715" cy="1139825"/>
          </a:xfrm>
          <a:custGeom>
            <a:avLst/>
            <a:gdLst>
              <a:gd name="txL" fmla="*/ 0 w 3816424"/>
              <a:gd name="txT" fmla="*/ 0 h 1263290"/>
              <a:gd name="txR" fmla="*/ 3816424 w 3816424"/>
              <a:gd name="txB" fmla="*/ 1263290 h 1263290"/>
            </a:gdLst>
            <a:ahLst/>
            <a:cxnLst>
              <a:cxn ang="0">
                <a:pos x="0" y="0"/>
              </a:cxn>
              <a:cxn ang="0">
                <a:pos x="3402671" y="0"/>
              </a:cxn>
              <a:cxn ang="0">
                <a:pos x="3816424" y="413753"/>
              </a:cxn>
              <a:cxn ang="0">
                <a:pos x="3816424" y="1263290"/>
              </a:cxn>
              <a:cxn ang="0">
                <a:pos x="0" y="1263290"/>
              </a:cxn>
              <a:cxn ang="0">
                <a:pos x="0" y="0"/>
              </a:cxn>
            </a:cxnLst>
            <a:rect l="txL" t="txT" r="txR" b="txB"/>
            <a:pathLst>
              <a:path w="3816423" h="1263290">
                <a:moveTo>
                  <a:pt x="0" y="0"/>
                </a:moveTo>
                <a:lnTo>
                  <a:pt x="3402671" y="0"/>
                </a:lnTo>
                <a:cubicBezTo>
                  <a:pt x="3631180" y="0"/>
                  <a:pt x="3816424" y="185244"/>
                  <a:pt x="3816424" y="413753"/>
                </a:cubicBezTo>
                <a:lnTo>
                  <a:pt x="3816424" y="1263290"/>
                </a:lnTo>
                <a:lnTo>
                  <a:pt x="0" y="1263290"/>
                </a:lnTo>
                <a:lnTo>
                  <a:pt x="0" y="0"/>
                </a:lnTo>
                <a:close/>
              </a:path>
            </a:pathLst>
          </a:custGeom>
          <a:solidFill>
            <a:schemeClr val="accent6">
              <a:lumMod val="50000"/>
            </a:schemeClr>
          </a:solidFill>
          <a:ln w="9525">
            <a:noFill/>
          </a:ln>
        </p:spPr>
        <p:txBody>
          <a:bodyPr anchor="ctr"/>
          <a:lstStyle/>
          <a:p>
            <a:pPr algn="ctr">
              <a:defRPr/>
            </a:pPr>
            <a:endParaRPr lang="zh-CN" altLang="en-US">
              <a:solidFill>
                <a:srgbClr val="FFFFFF"/>
              </a:solidFill>
              <a:latin typeface="微软雅黑" panose="020B0503020204020204" charset="-122"/>
              <a:ea typeface="微软雅黑" panose="020B0503020204020204" charset="-122"/>
            </a:endParaRPr>
          </a:p>
        </p:txBody>
      </p:sp>
      <p:sp>
        <p:nvSpPr>
          <p:cNvPr id="2" name="标题 1"/>
          <p:cNvSpPr>
            <a:spLocks noGrp="1"/>
          </p:cNvSpPr>
          <p:nvPr>
            <p:ph type="title"/>
          </p:nvPr>
        </p:nvSpPr>
        <p:spPr>
          <a:xfrm>
            <a:off x="-6350" y="144780"/>
            <a:ext cx="10515600" cy="1325563"/>
          </a:xfrm>
        </p:spPr>
        <p:txBody>
          <a:bodyPr/>
          <a:lstStyle/>
          <a:p>
            <a:r>
              <a:rPr lang="zh-CN" altLang="en-US" sz="360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n-cs"/>
              </a:rPr>
              <a:t>活动三：虚构手法之辨</a:t>
            </a:r>
            <a:endParaRPr lang="zh-CN" altLang="en-US" sz="360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n-cs"/>
            </a:endParaRPr>
          </a:p>
        </p:txBody>
      </p:sp>
      <p:sp>
        <p:nvSpPr>
          <p:cNvPr id="3" name="文本框 2"/>
          <p:cNvSpPr txBox="1"/>
          <p:nvPr/>
        </p:nvSpPr>
        <p:spPr>
          <a:xfrm>
            <a:off x="415290" y="1982470"/>
            <a:ext cx="11129645" cy="2750185"/>
          </a:xfrm>
          <a:prstGeom prst="rect">
            <a:avLst/>
          </a:prstGeom>
          <a:noFill/>
        </p:spPr>
        <p:txBody>
          <a:bodyPr wrap="square" rtlCol="0">
            <a:noAutofit/>
          </a:bodyPr>
          <a:p>
            <a:r>
              <a:rPr lang="en-US" altLang="zh-CN" sz="3600">
                <a:latin typeface="楷体" panose="02010609060101010101" pitchFamily="49" charset="-122"/>
                <a:ea typeface="楷体" panose="02010609060101010101" pitchFamily="49" charset="-122"/>
                <a:cs typeface="楷体" panose="02010609060101010101" pitchFamily="49" charset="-122"/>
              </a:rPr>
              <a:t>    </a:t>
            </a:r>
            <a:r>
              <a:rPr lang="zh-CN" altLang="en-US" sz="3600">
                <a:latin typeface="楷体" panose="02010609060101010101" pitchFamily="49" charset="-122"/>
                <a:ea typeface="楷体" panose="02010609060101010101" pitchFamily="49" charset="-122"/>
                <a:cs typeface="楷体" panose="02010609060101010101" pitchFamily="49" charset="-122"/>
              </a:rPr>
              <a:t>荆轲逐秦王，秦王还柱而走。群臣惊愕，卒起不意，尽失其度。而秦法，群臣侍殿上者，不得持尺兵;诸郎中执兵，皆陈殿下，非有诏不得上。</a:t>
            </a:r>
            <a:endParaRPr lang="zh-CN" altLang="en-US" sz="3600">
              <a:latin typeface="楷体" panose="02010609060101010101" pitchFamily="49" charset="-122"/>
              <a:ea typeface="楷体" panose="02010609060101010101" pitchFamily="49" charset="-122"/>
              <a:cs typeface="楷体" panose="02010609060101010101" pitchFamily="49" charset="-122"/>
            </a:endParaRPr>
          </a:p>
          <a:p>
            <a:pPr algn="r"/>
            <a:r>
              <a:rPr lang="zh-CN" altLang="en-US" sz="3200">
                <a:latin typeface="楷体" panose="02010609060101010101" pitchFamily="49" charset="-122"/>
                <a:ea typeface="楷体" panose="02010609060101010101" pitchFamily="49" charset="-122"/>
                <a:cs typeface="楷体" panose="02010609060101010101" pitchFamily="49" charset="-122"/>
              </a:rPr>
              <a:t>(《史记·刺客列传》)</a:t>
            </a:r>
            <a:endParaRPr lang="zh-CN" altLang="en-US" sz="3200">
              <a:latin typeface="楷体" panose="02010609060101010101" pitchFamily="49" charset="-122"/>
              <a:ea typeface="楷体" panose="02010609060101010101" pitchFamily="49" charset="-122"/>
              <a:cs typeface="楷体" panose="02010609060101010101" pitchFamily="49" charset="-122"/>
            </a:endParaRPr>
          </a:p>
        </p:txBody>
      </p:sp>
      <p:sp>
        <p:nvSpPr>
          <p:cNvPr id="5" name="文本框 4"/>
          <p:cNvSpPr txBox="1"/>
          <p:nvPr/>
        </p:nvSpPr>
        <p:spPr>
          <a:xfrm>
            <a:off x="163830" y="5478145"/>
            <a:ext cx="11247120" cy="829945"/>
          </a:xfrm>
          <a:prstGeom prst="rect">
            <a:avLst/>
          </a:prstGeom>
          <a:noFill/>
        </p:spPr>
        <p:txBody>
          <a:bodyPr wrap="square" rtlCol="0" anchor="t">
            <a:spAutoFit/>
          </a:bodyPr>
          <a:p>
            <a:r>
              <a:rPr lang="zh-CN" altLang="en-US" sz="3600">
                <a:latin typeface="方正小标宋_GBK" panose="03000509000000000000" charset="-122"/>
                <a:ea typeface="方正小标宋_GBK" panose="03000509000000000000" charset="-122"/>
                <a:cs typeface="方正小标宋_GBK" panose="03000509000000000000" charset="-122"/>
              </a:rPr>
              <a:t>思考:虚构这样一柄剑,</a:t>
            </a:r>
            <a:r>
              <a:rPr lang="zh-CN" altLang="en-US" sz="4800">
                <a:ln w="22225">
                  <a:solidFill>
                    <a:schemeClr val="accent2"/>
                  </a:solidFill>
                  <a:prstDash val="solid"/>
                </a:ln>
                <a:solidFill>
                  <a:srgbClr val="C00000"/>
                </a:solidFill>
                <a:effectLst/>
                <a:latin typeface="方正小标宋_GBK" panose="03000509000000000000" charset="-122"/>
                <a:ea typeface="方正小标宋_GBK" panose="03000509000000000000" charset="-122"/>
                <a:cs typeface="方正小标宋_GBK" panose="03000509000000000000" charset="-122"/>
              </a:rPr>
              <a:t>作者的目的</a:t>
            </a:r>
            <a:r>
              <a:rPr lang="zh-CN" altLang="en-US" sz="3600">
                <a:latin typeface="方正小标宋_GBK" panose="03000509000000000000" charset="-122"/>
                <a:ea typeface="方正小标宋_GBK" panose="03000509000000000000" charset="-122"/>
                <a:cs typeface="方正小标宋_GBK" panose="03000509000000000000" charset="-122"/>
              </a:rPr>
              <a:t>是什么?</a:t>
            </a:r>
            <a:endParaRPr lang="zh-CN" altLang="en-US" sz="3600">
              <a:latin typeface="方正小标宋_GBK" panose="03000509000000000000" charset="-122"/>
              <a:ea typeface="方正小标宋_GBK" panose="03000509000000000000" charset="-122"/>
              <a:cs typeface="方正小标宋_GBK" panose="03000509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87375" y="1051560"/>
            <a:ext cx="11120755" cy="5692775"/>
          </a:xfrm>
          <a:prstGeom prst="rect">
            <a:avLst/>
          </a:prstGeom>
          <a:noFill/>
        </p:spPr>
        <p:txBody>
          <a:bodyPr wrap="square" rtlCol="0">
            <a:spAutoFit/>
          </a:bodyPr>
          <a:p>
            <a:r>
              <a:rPr lang="en-US" altLang="zh-CN" sz="2800" b="1">
                <a:latin typeface="楷体" panose="02010609060101010101" pitchFamily="49" charset="-122"/>
                <a:ea typeface="楷体" panose="02010609060101010101" pitchFamily="49" charset="-122"/>
                <a:cs typeface="楷体" panose="02010609060101010101" pitchFamily="49" charset="-122"/>
              </a:rPr>
              <a:t>1.</a:t>
            </a:r>
            <a:r>
              <a:rPr lang="zh-CN" altLang="en-US" sz="2800" b="1">
                <a:latin typeface="楷体" panose="02010609060101010101" pitchFamily="49" charset="-122"/>
                <a:ea typeface="楷体" panose="02010609060101010101" pitchFamily="49" charset="-122"/>
                <a:cs typeface="楷体" panose="02010609060101010101" pitchFamily="49" charset="-122"/>
              </a:rPr>
              <a:t>唐雎（</a:t>
            </a:r>
            <a:r>
              <a:rPr lang="en-US" altLang="zh-CN" sz="2800" b="1">
                <a:latin typeface="楷体" panose="02010609060101010101" pitchFamily="49" charset="-122"/>
                <a:ea typeface="楷体" panose="02010609060101010101" pitchFamily="49" charset="-122"/>
                <a:cs typeface="楷体" panose="02010609060101010101" pitchFamily="49" charset="-122"/>
              </a:rPr>
              <a:t>                              </a:t>
            </a:r>
            <a:r>
              <a:rPr lang="zh-CN" altLang="en-US" sz="2800" b="1">
                <a:latin typeface="楷体" panose="02010609060101010101" pitchFamily="49" charset="-122"/>
                <a:ea typeface="楷体" panose="02010609060101010101" pitchFamily="49" charset="-122"/>
                <a:cs typeface="楷体" panose="02010609060101010101" pitchFamily="49" charset="-122"/>
              </a:rPr>
              <a:t>）</a:t>
            </a:r>
            <a:r>
              <a:rPr lang="en-US" altLang="zh-CN" sz="2800" b="1">
                <a:latin typeface="楷体" panose="02010609060101010101" pitchFamily="49" charset="-122"/>
                <a:ea typeface="楷体" panose="02010609060101010101" pitchFamily="49" charset="-122"/>
                <a:cs typeface="楷体" panose="02010609060101010101" pitchFamily="49" charset="-122"/>
              </a:rPr>
              <a:t>对曰：</a:t>
            </a:r>
            <a:r>
              <a:rPr lang="en-US" altLang="zh-CN" sz="2800" b="1">
                <a:solidFill>
                  <a:srgbClr val="FF0000"/>
                </a:solidFill>
                <a:latin typeface="楷体" panose="02010609060101010101" pitchFamily="49" charset="-122"/>
                <a:ea typeface="楷体" panose="02010609060101010101" pitchFamily="49" charset="-122"/>
                <a:cs typeface="楷体" panose="02010609060101010101" pitchFamily="49" charset="-122"/>
              </a:rPr>
              <a:t>“否，非若是也。安陵君受地于先王而守之，虽千里不敢易也，岂直五百里哉？”</a:t>
            </a:r>
            <a:endParaRPr lang="en-US" altLang="zh-CN" sz="2800" b="1">
              <a:latin typeface="楷体" panose="02010609060101010101" pitchFamily="49" charset="-122"/>
              <a:ea typeface="楷体" panose="02010609060101010101" pitchFamily="49" charset="-122"/>
              <a:cs typeface="楷体" panose="02010609060101010101" pitchFamily="49" charset="-122"/>
            </a:endParaRPr>
          </a:p>
          <a:p>
            <a:endParaRPr lang="en-US" altLang="zh-CN" sz="2800" b="1">
              <a:latin typeface="楷体" panose="02010609060101010101" pitchFamily="49" charset="-122"/>
              <a:ea typeface="楷体" panose="02010609060101010101" pitchFamily="49" charset="-122"/>
              <a:cs typeface="楷体" panose="02010609060101010101" pitchFamily="49" charset="-122"/>
            </a:endParaRPr>
          </a:p>
          <a:p>
            <a:r>
              <a:rPr lang="en-US" altLang="zh-CN" sz="2800" b="1">
                <a:latin typeface="楷体" panose="02010609060101010101" pitchFamily="49" charset="-122"/>
                <a:ea typeface="楷体" panose="02010609060101010101" pitchFamily="49" charset="-122"/>
                <a:cs typeface="楷体" panose="02010609060101010101" pitchFamily="49" charset="-122"/>
              </a:rPr>
              <a:t>2.</a:t>
            </a:r>
            <a:r>
              <a:rPr lang="zh-CN" altLang="en-US" sz="2800" b="1">
                <a:latin typeface="楷体" panose="02010609060101010101" pitchFamily="49" charset="-122"/>
                <a:ea typeface="楷体" panose="02010609060101010101" pitchFamily="49" charset="-122"/>
                <a:cs typeface="楷体" panose="02010609060101010101" pitchFamily="49" charset="-122"/>
              </a:rPr>
              <a:t>唐雎（</a:t>
            </a:r>
            <a:r>
              <a:rPr lang="en-US" altLang="zh-CN" sz="2800" b="1">
                <a:latin typeface="楷体" panose="02010609060101010101" pitchFamily="49" charset="-122"/>
                <a:ea typeface="楷体" panose="02010609060101010101" pitchFamily="49" charset="-122"/>
                <a:cs typeface="楷体" panose="02010609060101010101" pitchFamily="49" charset="-122"/>
              </a:rPr>
              <a:t>                               </a:t>
            </a:r>
            <a:r>
              <a:rPr lang="zh-CN" altLang="en-US" sz="2800" b="1">
                <a:latin typeface="楷体" panose="02010609060101010101" pitchFamily="49" charset="-122"/>
                <a:ea typeface="楷体" panose="02010609060101010101" pitchFamily="49" charset="-122"/>
                <a:cs typeface="楷体" panose="02010609060101010101" pitchFamily="49" charset="-122"/>
              </a:rPr>
              <a:t>）对曰：</a:t>
            </a:r>
            <a:r>
              <a:rPr lang="en-US" altLang="zh-CN" sz="2800" b="1">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臣未尝闻也。</a:t>
            </a:r>
            <a:r>
              <a:rPr lang="en-US" altLang="zh-CN" sz="2800" b="1">
                <a:solidFill>
                  <a:srgbClr val="FF0000"/>
                </a:solidFill>
                <a:latin typeface="楷体" panose="02010609060101010101" pitchFamily="49" charset="-122"/>
                <a:ea typeface="楷体" panose="02010609060101010101" pitchFamily="49" charset="-122"/>
                <a:cs typeface="楷体" panose="02010609060101010101" pitchFamily="49" charset="-122"/>
              </a:rPr>
              <a:t>”</a:t>
            </a:r>
            <a:endParaRPr lang="en-US" altLang="zh-CN" sz="2800" b="1">
              <a:solidFill>
                <a:srgbClr val="FF0000"/>
              </a:solidFill>
              <a:latin typeface="楷体" panose="02010609060101010101" pitchFamily="49" charset="-122"/>
              <a:ea typeface="楷体" panose="02010609060101010101" pitchFamily="49" charset="-122"/>
              <a:cs typeface="楷体" panose="02010609060101010101" pitchFamily="49" charset="-122"/>
            </a:endParaRPr>
          </a:p>
          <a:p>
            <a:endParaRPr lang="en-US" altLang="zh-CN" sz="2800" b="1">
              <a:solidFill>
                <a:srgbClr val="FF0000"/>
              </a:solidFill>
              <a:latin typeface="楷体" panose="02010609060101010101" pitchFamily="49" charset="-122"/>
              <a:ea typeface="楷体" panose="02010609060101010101" pitchFamily="49" charset="-122"/>
              <a:cs typeface="楷体" panose="02010609060101010101" pitchFamily="49" charset="-122"/>
            </a:endParaRPr>
          </a:p>
          <a:p>
            <a:r>
              <a:rPr lang="en-US" altLang="zh-CN" sz="2800" b="1">
                <a:latin typeface="楷体" panose="02010609060101010101" pitchFamily="49" charset="-122"/>
                <a:ea typeface="楷体" panose="02010609060101010101" pitchFamily="49" charset="-122"/>
                <a:cs typeface="楷体" panose="02010609060101010101" pitchFamily="49" charset="-122"/>
              </a:rPr>
              <a:t>3.</a:t>
            </a:r>
            <a:r>
              <a:rPr lang="zh-CN" altLang="en-US" sz="2800" b="1">
                <a:latin typeface="楷体" panose="02010609060101010101" pitchFamily="49" charset="-122"/>
                <a:ea typeface="楷体" panose="02010609060101010101" pitchFamily="49" charset="-122"/>
                <a:cs typeface="楷体" panose="02010609060101010101" pitchFamily="49" charset="-122"/>
              </a:rPr>
              <a:t>唐雎（</a:t>
            </a:r>
            <a:r>
              <a:rPr lang="en-US" altLang="zh-CN" sz="2800" b="1">
                <a:latin typeface="楷体" panose="02010609060101010101" pitchFamily="49" charset="-122"/>
                <a:ea typeface="楷体" panose="02010609060101010101" pitchFamily="49" charset="-122"/>
                <a:cs typeface="楷体" panose="02010609060101010101" pitchFamily="49" charset="-122"/>
              </a:rPr>
              <a:t>                               </a:t>
            </a:r>
            <a:r>
              <a:rPr lang="zh-CN" altLang="en-US" sz="2800" b="1">
                <a:latin typeface="楷体" panose="02010609060101010101" pitchFamily="49" charset="-122"/>
                <a:ea typeface="楷体" panose="02010609060101010101" pitchFamily="49" charset="-122"/>
                <a:cs typeface="楷体" panose="02010609060101010101" pitchFamily="49" charset="-122"/>
              </a:rPr>
              <a:t>）曰：</a:t>
            </a:r>
            <a:r>
              <a:rPr lang="en-US" altLang="zh-CN" sz="2800" b="1">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大王尝闻布衣之怒乎？</a:t>
            </a:r>
            <a:r>
              <a:rPr lang="en-US" altLang="zh-CN" sz="2800" b="1">
                <a:solidFill>
                  <a:srgbClr val="FF0000"/>
                </a:solidFill>
                <a:latin typeface="楷体" panose="02010609060101010101" pitchFamily="49" charset="-122"/>
                <a:ea typeface="楷体" panose="02010609060101010101" pitchFamily="49" charset="-122"/>
                <a:cs typeface="楷体" panose="02010609060101010101" pitchFamily="49" charset="-122"/>
              </a:rPr>
              <a:t>”</a:t>
            </a:r>
            <a:endParaRPr lang="en-US" altLang="zh-CN" sz="2800" b="1">
              <a:solidFill>
                <a:srgbClr val="FF0000"/>
              </a:solidFill>
              <a:latin typeface="楷体" panose="02010609060101010101" pitchFamily="49" charset="-122"/>
              <a:ea typeface="楷体" panose="02010609060101010101" pitchFamily="49" charset="-122"/>
              <a:cs typeface="楷体" panose="02010609060101010101" pitchFamily="49" charset="-122"/>
            </a:endParaRPr>
          </a:p>
          <a:p>
            <a:endParaRPr lang="en-US" altLang="zh-CN" sz="2800" b="1">
              <a:latin typeface="楷体" panose="02010609060101010101" pitchFamily="49" charset="-122"/>
              <a:ea typeface="楷体" panose="02010609060101010101" pitchFamily="49" charset="-122"/>
              <a:cs typeface="楷体" panose="02010609060101010101" pitchFamily="49" charset="-122"/>
            </a:endParaRPr>
          </a:p>
          <a:p>
            <a:r>
              <a:rPr lang="en-US" altLang="zh-CN" sz="2800" b="1">
                <a:latin typeface="楷体" panose="02010609060101010101" pitchFamily="49" charset="-122"/>
                <a:ea typeface="楷体" panose="02010609060101010101" pitchFamily="49" charset="-122"/>
                <a:cs typeface="楷体" panose="02010609060101010101" pitchFamily="49" charset="-122"/>
              </a:rPr>
              <a:t>4.</a:t>
            </a:r>
            <a:r>
              <a:rPr lang="zh-CN" altLang="en-US" sz="2800" b="1">
                <a:latin typeface="楷体" panose="02010609060101010101" pitchFamily="49" charset="-122"/>
                <a:ea typeface="楷体" panose="02010609060101010101" pitchFamily="49" charset="-122"/>
                <a:cs typeface="楷体" panose="02010609060101010101" pitchFamily="49" charset="-122"/>
              </a:rPr>
              <a:t>唐雎（</a:t>
            </a:r>
            <a:r>
              <a:rPr lang="en-US" altLang="zh-CN" sz="2800" b="1">
                <a:latin typeface="楷体" panose="02010609060101010101" pitchFamily="49" charset="-122"/>
                <a:ea typeface="楷体" panose="02010609060101010101" pitchFamily="49" charset="-122"/>
                <a:cs typeface="楷体" panose="02010609060101010101" pitchFamily="49" charset="-122"/>
              </a:rPr>
              <a:t>                                 </a:t>
            </a:r>
            <a:r>
              <a:rPr lang="zh-CN" altLang="en-US" sz="2800" b="1">
                <a:latin typeface="楷体" panose="02010609060101010101" pitchFamily="49" charset="-122"/>
                <a:ea typeface="楷体" panose="02010609060101010101" pitchFamily="49" charset="-122"/>
                <a:cs typeface="楷体" panose="02010609060101010101" pitchFamily="49" charset="-122"/>
              </a:rPr>
              <a:t>）曰：</a:t>
            </a:r>
            <a:r>
              <a:rPr lang="en-US" altLang="zh-CN" sz="2800" b="1">
                <a:solidFill>
                  <a:srgbClr val="FF0000"/>
                </a:solidFill>
                <a:latin typeface="楷体" panose="02010609060101010101" pitchFamily="49" charset="-122"/>
                <a:ea typeface="楷体" panose="02010609060101010101" pitchFamily="49" charset="-122"/>
                <a:cs typeface="楷体" panose="02010609060101010101" pitchFamily="49" charset="-122"/>
              </a:rPr>
              <a:t>“此庸夫之怒也，非士之怒也。夫专诸之刺王僚也，彗星袭月；聂政之刺韩傀也，白虹贯日；要离之刺庆忌也，仓鹰击于殿上。此三子者，皆布衣之士也，怀怒未发，休祲降于天，与臣而将四矣。若士必怒，伏尸二人，流血五步，天下缟素，今日是也。”</a:t>
            </a:r>
            <a:endParaRPr lang="en-US" altLang="zh-CN" sz="2800" b="1">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3" name="文本框 2"/>
          <p:cNvSpPr txBox="1"/>
          <p:nvPr/>
        </p:nvSpPr>
        <p:spPr>
          <a:xfrm>
            <a:off x="2386965" y="979170"/>
            <a:ext cx="5162550" cy="460375"/>
          </a:xfrm>
          <a:prstGeom prst="rect">
            <a:avLst/>
          </a:prstGeom>
          <a:noFill/>
        </p:spPr>
        <p:txBody>
          <a:bodyPr wrap="square" rtlCol="0">
            <a:spAutoFit/>
          </a:bodyPr>
          <a:p>
            <a:r>
              <a:rPr lang="zh-CN" altLang="en-US" sz="2400" b="1">
                <a:solidFill>
                  <a:srgbClr val="FF0000"/>
                </a:solidFill>
              </a:rPr>
              <a:t>镇定自若、不卑不亢</a:t>
            </a:r>
            <a:endParaRPr lang="zh-CN" altLang="en-US" sz="2400" b="1">
              <a:solidFill>
                <a:srgbClr val="FF0000"/>
              </a:solidFill>
            </a:endParaRPr>
          </a:p>
        </p:txBody>
      </p:sp>
      <p:sp>
        <p:nvSpPr>
          <p:cNvPr id="4" name="文本框 3"/>
          <p:cNvSpPr txBox="1"/>
          <p:nvPr/>
        </p:nvSpPr>
        <p:spPr>
          <a:xfrm>
            <a:off x="2505710" y="2298700"/>
            <a:ext cx="5153025" cy="460375"/>
          </a:xfrm>
          <a:prstGeom prst="rect">
            <a:avLst/>
          </a:prstGeom>
          <a:noFill/>
        </p:spPr>
        <p:txBody>
          <a:bodyPr wrap="square" rtlCol="0">
            <a:spAutoFit/>
          </a:bodyPr>
          <a:p>
            <a:r>
              <a:rPr lang="zh-CN" altLang="en-US" sz="2400" b="1">
                <a:solidFill>
                  <a:srgbClr val="FF0000"/>
                </a:solidFill>
              </a:rPr>
              <a:t>面不改色</a:t>
            </a:r>
            <a:endParaRPr lang="zh-CN" altLang="en-US" sz="2400" b="1">
              <a:solidFill>
                <a:srgbClr val="FF0000"/>
              </a:solidFill>
            </a:endParaRPr>
          </a:p>
        </p:txBody>
      </p:sp>
      <p:sp>
        <p:nvSpPr>
          <p:cNvPr id="5" name="文本框 4"/>
          <p:cNvSpPr txBox="1"/>
          <p:nvPr/>
        </p:nvSpPr>
        <p:spPr>
          <a:xfrm>
            <a:off x="2386965" y="3199130"/>
            <a:ext cx="5105400" cy="460375"/>
          </a:xfrm>
          <a:prstGeom prst="rect">
            <a:avLst/>
          </a:prstGeom>
          <a:noFill/>
        </p:spPr>
        <p:txBody>
          <a:bodyPr wrap="square" rtlCol="0">
            <a:spAutoFit/>
          </a:bodyPr>
          <a:p>
            <a:r>
              <a:rPr lang="zh-CN" altLang="en-US" sz="2400" b="1">
                <a:solidFill>
                  <a:srgbClr val="FF0000"/>
                </a:solidFill>
              </a:rPr>
              <a:t>针锋相对</a:t>
            </a:r>
            <a:endParaRPr lang="zh-CN" altLang="en-US" sz="2400" b="1">
              <a:solidFill>
                <a:srgbClr val="FF0000"/>
              </a:solidFill>
            </a:endParaRPr>
          </a:p>
        </p:txBody>
      </p:sp>
      <p:sp>
        <p:nvSpPr>
          <p:cNvPr id="6" name="文本框 5"/>
          <p:cNvSpPr txBox="1"/>
          <p:nvPr/>
        </p:nvSpPr>
        <p:spPr>
          <a:xfrm>
            <a:off x="2386965" y="4357370"/>
            <a:ext cx="4932680" cy="460375"/>
          </a:xfrm>
          <a:prstGeom prst="rect">
            <a:avLst/>
          </a:prstGeom>
          <a:noFill/>
        </p:spPr>
        <p:txBody>
          <a:bodyPr wrap="square" rtlCol="0">
            <a:spAutoFit/>
          </a:bodyPr>
          <a:p>
            <a:r>
              <a:rPr lang="zh-CN" altLang="en-US" sz="2400" b="1">
                <a:solidFill>
                  <a:srgbClr val="FF0000"/>
                </a:solidFill>
              </a:rPr>
              <a:t>正气凛然、不畏强暴</a:t>
            </a:r>
            <a:endParaRPr lang="zh-CN" altLang="en-US" sz="2400" b="1">
              <a:solidFill>
                <a:srgbClr val="FF0000"/>
              </a:solidFill>
            </a:endParaRPr>
          </a:p>
        </p:txBody>
      </p:sp>
      <p:sp>
        <p:nvSpPr>
          <p:cNvPr id="7" name="文本框 6"/>
          <p:cNvSpPr txBox="1"/>
          <p:nvPr/>
        </p:nvSpPr>
        <p:spPr>
          <a:xfrm>
            <a:off x="493395" y="238760"/>
            <a:ext cx="11215370" cy="521970"/>
          </a:xfrm>
          <a:prstGeom prst="rect">
            <a:avLst/>
          </a:prstGeom>
          <a:noFill/>
        </p:spPr>
        <p:txBody>
          <a:bodyPr wrap="square" rtlCol="0">
            <a:spAutoFit/>
          </a:bodyPr>
          <a:p>
            <a:r>
              <a:rPr lang="zh-CN" altLang="en-US" sz="2800" b="1"/>
              <a:t>思考唐雎说话时的语气</a:t>
            </a:r>
            <a:endParaRPr lang="zh-CN" altLang="en-US" sz="28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5" grpId="0"/>
      <p:bldP spid="5" grpId="1"/>
      <p:bldP spid="6" grpId="0"/>
      <p:bldP spid="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6375" y="5734050"/>
            <a:ext cx="11984990" cy="645160"/>
          </a:xfrm>
          <a:prstGeom prst="rect">
            <a:avLst/>
          </a:prstGeom>
          <a:noFill/>
        </p:spPr>
        <p:txBody>
          <a:bodyPr wrap="square" rtlCol="0" anchor="t">
            <a:spAutoFit/>
          </a:bodyPr>
          <a:lstStyle/>
          <a:p>
            <a:r>
              <a:rPr lang="zh-CN" altLang="en-US" sz="3600" b="1">
                <a:latin typeface="方正小标宋_GBK" panose="03000509000000000000" charset="-122"/>
                <a:ea typeface="方正小标宋_GBK" panose="03000509000000000000" charset="-122"/>
              </a:rPr>
              <a:t>唐雎形象的多样性：策士的智、刺客的勇、侠士的忠、义。</a:t>
            </a:r>
            <a:endParaRPr lang="zh-CN" altLang="en-US" sz="3600" b="1">
              <a:latin typeface="方正小标宋_GBK" panose="03000509000000000000" charset="-122"/>
              <a:ea typeface="方正小标宋_GBK" panose="03000509000000000000" charset="-122"/>
            </a:endParaRPr>
          </a:p>
        </p:txBody>
      </p:sp>
      <p:sp>
        <p:nvSpPr>
          <p:cNvPr id="3" name="文本框 2"/>
          <p:cNvSpPr txBox="1"/>
          <p:nvPr/>
        </p:nvSpPr>
        <p:spPr>
          <a:xfrm>
            <a:off x="643255" y="1896110"/>
            <a:ext cx="11110595" cy="1753235"/>
          </a:xfrm>
          <a:prstGeom prst="rect">
            <a:avLst/>
          </a:prstGeom>
          <a:noFill/>
        </p:spPr>
        <p:txBody>
          <a:bodyPr wrap="square" rtlCol="0">
            <a:spAutoFit/>
          </a:bodyPr>
          <a:p>
            <a:r>
              <a:rPr lang="en-US" altLang="zh-CN" sz="3600">
                <a:latin typeface="楷体" panose="02010609060101010101" pitchFamily="49" charset="-122"/>
                <a:ea typeface="楷体" panose="02010609060101010101" pitchFamily="49" charset="-122"/>
                <a:cs typeface="楷体" panose="02010609060101010101" pitchFamily="49" charset="-122"/>
              </a:rPr>
              <a:t>    </a:t>
            </a:r>
            <a:r>
              <a:rPr lang="zh-CN" altLang="en-US" sz="3600">
                <a:latin typeface="楷体" panose="02010609060101010101" pitchFamily="49" charset="-122"/>
                <a:ea typeface="楷体" panose="02010609060101010101" pitchFamily="49" charset="-122"/>
                <a:cs typeface="楷体" panose="02010609060101010101" pitchFamily="49" charset="-122"/>
              </a:rPr>
              <a:t>在《史记·游侠列传》中记载了一些布衣之侠:“侠”之追求是“其言必行，其行必果，已诺必诚，不爱其躯，赴士之厄困……不矜其能，不伐其德”。</a:t>
            </a:r>
            <a:endParaRPr lang="zh-CN" altLang="en-US" sz="3600">
              <a:latin typeface="楷体" panose="02010609060101010101" pitchFamily="49" charset="-122"/>
              <a:ea typeface="楷体" panose="02010609060101010101" pitchFamily="49" charset="-122"/>
              <a:cs typeface="楷体" panose="02010609060101010101" pitchFamily="49" charset="-122"/>
            </a:endParaRPr>
          </a:p>
        </p:txBody>
      </p:sp>
      <p:sp>
        <p:nvSpPr>
          <p:cNvPr id="4" name="文本框 3"/>
          <p:cNvSpPr txBox="1"/>
          <p:nvPr/>
        </p:nvSpPr>
        <p:spPr>
          <a:xfrm>
            <a:off x="434340" y="142875"/>
            <a:ext cx="4156710" cy="829945"/>
          </a:xfrm>
          <a:prstGeom prst="rect">
            <a:avLst/>
          </a:prstGeom>
          <a:noFill/>
        </p:spPr>
        <p:txBody>
          <a:bodyPr wrap="square" rtlCol="0">
            <a:spAutoFit/>
          </a:bodyPr>
          <a:p>
            <a:r>
              <a:rPr lang="zh-CN" altLang="en-US" sz="4800" b="1">
                <a:latin typeface="楷体" panose="02010609060101010101" pitchFamily="49" charset="-122"/>
                <a:ea typeface="楷体" panose="02010609060101010101" pitchFamily="49" charset="-122"/>
              </a:rPr>
              <a:t>资料助读三</a:t>
            </a:r>
            <a:endParaRPr lang="zh-CN" altLang="en-US" sz="4800" b="1">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63600" y="784225"/>
            <a:ext cx="10628630" cy="1445260"/>
          </a:xfrm>
          <a:prstGeom prst="rect">
            <a:avLst/>
          </a:prstGeom>
          <a:noFill/>
        </p:spPr>
        <p:txBody>
          <a:bodyPr wrap="square" rtlCol="0">
            <a:spAutoFit/>
          </a:bodyPr>
          <a:p>
            <a:r>
              <a:rPr lang="zh-CN" altLang="en-US" sz="4800">
                <a:latin typeface="楷体" panose="02010609060101010101" pitchFamily="49" charset="-122"/>
                <a:ea typeface="楷体" panose="02010609060101010101" pitchFamily="49" charset="-122"/>
              </a:rPr>
              <a:t>思考</a:t>
            </a:r>
            <a:r>
              <a:rPr lang="zh-CN" altLang="en-US" sz="4000">
                <a:latin typeface="楷体" panose="02010609060101010101" pitchFamily="49" charset="-122"/>
                <a:ea typeface="楷体" panose="02010609060101010101" pitchFamily="49" charset="-122"/>
              </a:rPr>
              <a:t>：作者在文中虚构这些充满争议的细节，着力刻画唐雎这一人物形象，意在表达什么？</a:t>
            </a:r>
            <a:endParaRPr lang="zh-CN" altLang="en-US" sz="4000">
              <a:latin typeface="楷体" panose="02010609060101010101" pitchFamily="49" charset="-122"/>
              <a:ea typeface="楷体" panose="02010609060101010101" pitchFamily="49"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54050" y="295275"/>
            <a:ext cx="11698605" cy="6400165"/>
          </a:xfrm>
          <a:prstGeom prst="rect">
            <a:avLst/>
          </a:prstGeom>
          <a:noFill/>
        </p:spPr>
        <p:txBody>
          <a:bodyPr wrap="square" rtlCol="0" anchor="t">
            <a:noAutofit/>
          </a:bodyPr>
          <a:p>
            <a:r>
              <a:rPr lang="zh-CN" altLang="en-US" sz="2400">
                <a:latin typeface="楷体" panose="02010609060101010101" pitchFamily="49" charset="-122"/>
                <a:ea typeface="楷体" panose="02010609060101010101" pitchFamily="49" charset="-122"/>
                <a:cs typeface="楷体" panose="02010609060101010101" pitchFamily="49" charset="-122"/>
              </a:rPr>
              <a:t>亲爱的小新同学:</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en-US" altLang="zh-CN" sz="2400">
                <a:latin typeface="楷体" panose="02010609060101010101" pitchFamily="49" charset="-122"/>
                <a:ea typeface="楷体" panose="02010609060101010101" pitchFamily="49" charset="-122"/>
                <a:cs typeface="楷体" panose="02010609060101010101" pitchFamily="49" charset="-122"/>
              </a:rPr>
              <a:t>    </a:t>
            </a:r>
            <a:r>
              <a:rPr lang="zh-CN" altLang="en-US" sz="2400">
                <a:latin typeface="楷体" panose="02010609060101010101" pitchFamily="49" charset="-122"/>
                <a:ea typeface="楷体" panose="02010609060101010101" pitchFamily="49" charset="-122"/>
                <a:cs typeface="楷体" panose="02010609060101010101" pitchFamily="49" charset="-122"/>
              </a:rPr>
              <a:t>你好!我是编辑部的成员___</a:t>
            </a:r>
            <a:r>
              <a:rPr lang="en-US" altLang="zh-CN" sz="2400">
                <a:latin typeface="楷体" panose="02010609060101010101" pitchFamily="49" charset="-122"/>
                <a:ea typeface="楷体" panose="02010609060101010101" pitchFamily="49" charset="-122"/>
                <a:cs typeface="楷体" panose="02010609060101010101" pitchFamily="49" charset="-122"/>
              </a:rPr>
              <a:t>_____</a:t>
            </a:r>
            <a:r>
              <a:rPr lang="zh-CN" altLang="en-US" sz="2400">
                <a:latin typeface="楷体" panose="02010609060101010101" pitchFamily="49" charset="-122"/>
                <a:ea typeface="楷体" panose="02010609060101010101" pitchFamily="49" charset="-122"/>
                <a:cs typeface="楷体" panose="02010609060101010101" pitchFamily="49" charset="-122"/>
              </a:rPr>
              <a:t>。非常感谢你对本报的信任和历史求真精神的探索，关于你对我们正在学习的《唐雎不辱使命》这篇课文的质疑，以及认为它不适合选入教科书的观点，经编辑部内部的讨论，我们想和你交流以下的见解:</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en-US" altLang="zh-CN" sz="2400">
                <a:latin typeface="楷体" panose="02010609060101010101" pitchFamily="49" charset="-122"/>
                <a:ea typeface="楷体" panose="02010609060101010101" pitchFamily="49" charset="-122"/>
                <a:cs typeface="楷体" panose="02010609060101010101" pitchFamily="49" charset="-122"/>
              </a:rPr>
              <a:t>    </a:t>
            </a:r>
            <a:r>
              <a:rPr lang="zh-CN" altLang="en-US" sz="2400">
                <a:latin typeface="楷体" panose="02010609060101010101" pitchFamily="49" charset="-122"/>
                <a:ea typeface="楷体" panose="02010609060101010101" pitchFamily="49" charset="-122"/>
                <a:cs typeface="楷体" panose="02010609060101010101" pitchFamily="49" charset="-122"/>
              </a:rPr>
              <a:t>首先，你认为课文中的情节太假，提出“安陵君为什么不答应秦王的易地请求?的疑问。我认为</a:t>
            </a:r>
            <a:r>
              <a:rPr lang="en-US" altLang="zh-CN" sz="2400">
                <a:latin typeface="楷体" panose="02010609060101010101" pitchFamily="49" charset="-122"/>
                <a:ea typeface="楷体" panose="02010609060101010101" pitchFamily="49" charset="-122"/>
                <a:cs typeface="楷体" panose="02010609060101010101" pitchFamily="49" charset="-122"/>
              </a:rPr>
              <a:t>____________________________________________________________</a:t>
            </a:r>
            <a:r>
              <a:rPr lang="zh-CN" altLang="en-US" sz="2400">
                <a:latin typeface="楷体" panose="02010609060101010101" pitchFamily="49" charset="-122"/>
                <a:ea typeface="楷体" panose="02010609060101010101" pitchFamily="49" charset="-122"/>
                <a:cs typeface="楷体" panose="02010609060101010101" pitchFamily="49" charset="-122"/>
              </a:rPr>
              <a:t>。</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en-US" altLang="zh-CN" sz="2400">
                <a:latin typeface="楷体" panose="02010609060101010101" pitchFamily="49" charset="-122"/>
                <a:ea typeface="楷体" panose="02010609060101010101" pitchFamily="49" charset="-122"/>
                <a:cs typeface="楷体" panose="02010609060101010101" pitchFamily="49" charset="-122"/>
              </a:rPr>
              <a:t>    </a:t>
            </a:r>
            <a:r>
              <a:rPr lang="zh-CN" altLang="en-US" sz="2400">
                <a:latin typeface="楷体" panose="02010609060101010101" pitchFamily="49" charset="-122"/>
                <a:ea typeface="楷体" panose="02010609060101010101" pitchFamily="49" charset="-122"/>
                <a:cs typeface="楷体" panose="02010609060101010101" pitchFamily="49" charset="-122"/>
              </a:rPr>
              <a:t>其次，你认为文中秦王的人设太假，我倒觉得_____</a:t>
            </a:r>
            <a:r>
              <a:rPr lang="en-US" altLang="zh-CN" sz="2400">
                <a:latin typeface="楷体" panose="02010609060101010101" pitchFamily="49" charset="-122"/>
                <a:ea typeface="楷体" panose="02010609060101010101" pitchFamily="49" charset="-122"/>
                <a:cs typeface="楷体" panose="02010609060101010101" pitchFamily="49" charset="-122"/>
              </a:rPr>
              <a:t>_______________________</a:t>
            </a:r>
            <a:r>
              <a:rPr lang="zh-CN" altLang="en-US" sz="2400">
                <a:latin typeface="楷体" panose="02010609060101010101" pitchFamily="49" charset="-122"/>
                <a:ea typeface="楷体" panose="02010609060101010101" pitchFamily="49" charset="-122"/>
                <a:cs typeface="楷体" panose="02010609060101010101" pitchFamily="49" charset="-122"/>
              </a:rPr>
              <a:t>。</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en-US" altLang="zh-CN" sz="2400">
                <a:latin typeface="楷体" panose="02010609060101010101" pitchFamily="49" charset="-122"/>
                <a:ea typeface="楷体" panose="02010609060101010101" pitchFamily="49" charset="-122"/>
                <a:cs typeface="楷体" panose="02010609060101010101" pitchFamily="49" charset="-122"/>
              </a:rPr>
              <a:t>    </a:t>
            </a:r>
            <a:r>
              <a:rPr lang="zh-CN" altLang="en-US" sz="2400">
                <a:latin typeface="楷体" panose="02010609060101010101" pitchFamily="49" charset="-122"/>
                <a:ea typeface="楷体" panose="02010609060101010101" pitchFamily="49" charset="-122"/>
                <a:cs typeface="楷体" panose="02010609060101010101" pitchFamily="49" charset="-122"/>
              </a:rPr>
              <a:t>最后，你对唐雎之剑从何而来的质疑，我非常_</a:t>
            </a:r>
            <a:r>
              <a:rPr lang="en-US" altLang="zh-CN" sz="2400">
                <a:latin typeface="楷体" panose="02010609060101010101" pitchFamily="49" charset="-122"/>
                <a:ea typeface="楷体" panose="02010609060101010101" pitchFamily="49" charset="-122"/>
                <a:cs typeface="楷体" panose="02010609060101010101" pitchFamily="49" charset="-122"/>
              </a:rPr>
              <a:t>____________________</a:t>
            </a:r>
            <a:r>
              <a:rPr lang="zh-CN" altLang="en-US" sz="2400">
                <a:latin typeface="楷体" panose="02010609060101010101" pitchFamily="49" charset="-122"/>
                <a:ea typeface="楷体" panose="02010609060101010101" pitchFamily="49" charset="-122"/>
                <a:cs typeface="楷体" panose="02010609060101010101" pitchFamily="49" charset="-122"/>
              </a:rPr>
              <a:t>。不过我们在研读文本的时候__________</a:t>
            </a:r>
            <a:r>
              <a:rPr lang="en-US" altLang="zh-CN" sz="2400">
                <a:latin typeface="楷体" panose="02010609060101010101" pitchFamily="49" charset="-122"/>
                <a:ea typeface="楷体" panose="02010609060101010101" pitchFamily="49" charset="-122"/>
                <a:cs typeface="楷体" panose="02010609060101010101" pitchFamily="49" charset="-122"/>
              </a:rPr>
              <a:t>______________________________________________</a:t>
            </a:r>
            <a:r>
              <a:rPr lang="zh-CN" altLang="en-US" sz="2400">
                <a:latin typeface="楷体" panose="02010609060101010101" pitchFamily="49" charset="-122"/>
                <a:ea typeface="楷体" panose="02010609060101010101" pitchFamily="49" charset="-122"/>
                <a:cs typeface="楷体" panose="02010609060101010101" pitchFamily="49" charset="-122"/>
              </a:rPr>
              <a:t>。</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en-US" altLang="zh-CN" sz="2400">
                <a:latin typeface="楷体" panose="02010609060101010101" pitchFamily="49" charset="-122"/>
                <a:ea typeface="楷体" panose="02010609060101010101" pitchFamily="49" charset="-122"/>
                <a:cs typeface="楷体" panose="02010609060101010101" pitchFamily="49" charset="-122"/>
              </a:rPr>
              <a:t>    </a:t>
            </a:r>
            <a:r>
              <a:rPr lang="zh-CN" altLang="en-US" sz="2400">
                <a:latin typeface="楷体" panose="02010609060101010101" pitchFamily="49" charset="-122"/>
                <a:ea typeface="楷体" panose="02010609060101010101" pitchFamily="49" charset="-122"/>
                <a:cs typeface="楷体" panose="02010609060101010101" pitchFamily="49" charset="-122"/>
              </a:rPr>
              <a:t>把这样的内容选入中学生语文课本，我认为是源自编者可贵的深意。唐雎这一人物的多重特征和他高贵的精神品质解读有助于让我们更深刻地理解文本，达到思想和情感的最佳影响效果。</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en-US" altLang="zh-CN" sz="2400">
                <a:latin typeface="楷体" panose="02010609060101010101" pitchFamily="49" charset="-122"/>
                <a:ea typeface="楷体" panose="02010609060101010101" pitchFamily="49" charset="-122"/>
                <a:cs typeface="楷体" panose="02010609060101010101" pitchFamily="49" charset="-122"/>
              </a:rPr>
              <a:t>    </a:t>
            </a:r>
            <a:r>
              <a:rPr lang="zh-CN" altLang="en-US" sz="2400">
                <a:latin typeface="楷体" panose="02010609060101010101" pitchFamily="49" charset="-122"/>
                <a:ea typeface="楷体" panose="02010609060101010101" pitchFamily="49" charset="-122"/>
                <a:cs typeface="楷体" panose="02010609060101010101" pitchFamily="49" charset="-122"/>
              </a:rPr>
              <a:t>再次感谢你的来稿，也对你敢于质疑的可贵精神点赞!</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sp>
        <p:nvSpPr>
          <p:cNvPr id="3" name="文本框 2"/>
          <p:cNvSpPr txBox="1"/>
          <p:nvPr/>
        </p:nvSpPr>
        <p:spPr>
          <a:xfrm>
            <a:off x="3971290" y="-346710"/>
            <a:ext cx="4064000" cy="368300"/>
          </a:xfrm>
          <a:prstGeom prst="rect">
            <a:avLst/>
          </a:prstGeom>
          <a:noFill/>
        </p:spPr>
        <p:txBody>
          <a:bodyPr wrap="square" rtlCol="0">
            <a:spAutoFit/>
          </a:bodyPr>
          <a:p>
            <a:endParaRPr lang="zh-CN"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8135" y="73660"/>
            <a:ext cx="11767185" cy="1325880"/>
          </a:xfrm>
        </p:spPr>
        <p:txBody>
          <a:bodyPr/>
          <a:lstStyle/>
          <a:p>
            <a:r>
              <a:rPr lang="zh-CN" altLang="en-US">
                <a:latin typeface="华文新魏" panose="02010800040101010101" pitchFamily="2" charset="-122"/>
                <a:ea typeface="华文新魏" panose="02010800040101010101" pitchFamily="2" charset="-122"/>
                <a:sym typeface="+mn-ea"/>
              </a:rPr>
              <a:t>《唐雎不辱使命》就是一场彻头彻尾的骗局</a:t>
            </a:r>
            <a:endParaRPr lang="zh-CN" altLang="en-US">
              <a:latin typeface="华文新魏" panose="02010800040101010101" pitchFamily="2" charset="-122"/>
              <a:ea typeface="华文新魏" panose="02010800040101010101" pitchFamily="2" charset="-122"/>
              <a:sym typeface="+mn-ea"/>
            </a:endParaRPr>
          </a:p>
        </p:txBody>
      </p:sp>
      <p:sp>
        <p:nvSpPr>
          <p:cNvPr id="4" name="文本框 3"/>
          <p:cNvSpPr txBox="1"/>
          <p:nvPr/>
        </p:nvSpPr>
        <p:spPr>
          <a:xfrm>
            <a:off x="647700" y="1311275"/>
            <a:ext cx="10556240" cy="5123180"/>
          </a:xfrm>
          <a:prstGeom prst="rect">
            <a:avLst/>
          </a:prstGeom>
          <a:noFill/>
        </p:spPr>
        <p:txBody>
          <a:bodyPr wrap="square" rtlCol="0" anchor="t">
            <a:spAutoFit/>
          </a:bodyPr>
          <a:lstStyle/>
          <a:p>
            <a:pPr indent="0" fontAlgn="auto">
              <a:spcBef>
                <a:spcPts val="600"/>
              </a:spcBef>
            </a:pPr>
            <a:r>
              <a:rPr lang="en-US" altLang="zh-CN"/>
              <a:t>        </a:t>
            </a:r>
            <a:r>
              <a:rPr lang="en-US" altLang="zh-CN">
                <a:latin typeface="华文楷体" panose="02010600040101010101" charset="-122"/>
                <a:ea typeface="华文楷体" panose="02010600040101010101" charset="-122"/>
                <a:cs typeface="华文楷体" panose="02010600040101010101" charset="-122"/>
              </a:rPr>
              <a:t> </a:t>
            </a:r>
            <a:r>
              <a:rPr lang="zh-CN" altLang="en-US" sz="2400">
                <a:latin typeface="华文楷体" panose="02010600040101010101" charset="-122"/>
                <a:ea typeface="华文楷体" panose="02010600040101010101" charset="-122"/>
                <a:cs typeface="华文楷体" panose="02010600040101010101" charset="-122"/>
              </a:rPr>
              <a:t>关于我们正在学习的《唐雎不辱使命》这篇课文，我本人非常不赞同它选入语文教科书。我认为，这就是一场彻头彻尾的骗局，是灌给我们中学生的一碗假鸡汤。我有以下的几个理由:</a:t>
            </a:r>
            <a:endParaRPr lang="zh-CN" altLang="en-US" sz="2400">
              <a:latin typeface="华文楷体" panose="02010600040101010101" charset="-122"/>
              <a:ea typeface="华文楷体" panose="02010600040101010101" charset="-122"/>
              <a:cs typeface="华文楷体" panose="02010600040101010101" charset="-122"/>
            </a:endParaRPr>
          </a:p>
          <a:p>
            <a:pPr indent="0" fontAlgn="auto">
              <a:spcBef>
                <a:spcPts val="600"/>
              </a:spcBef>
            </a:pPr>
            <a:r>
              <a:rPr lang="en-US" altLang="zh-CN" sz="2400">
                <a:latin typeface="华文楷体" panose="02010600040101010101" charset="-122"/>
                <a:ea typeface="华文楷体" panose="02010600040101010101" charset="-122"/>
                <a:cs typeface="华文楷体" panose="02010600040101010101" charset="-122"/>
              </a:rPr>
              <a:t>      </a:t>
            </a:r>
            <a:r>
              <a:rPr lang="zh-CN" altLang="en-US" sz="2400">
                <a:latin typeface="华文楷体" panose="02010600040101010101" charset="-122"/>
                <a:ea typeface="华文楷体" panose="02010600040101010101" charset="-122"/>
                <a:cs typeface="华文楷体" panose="02010600040101010101" charset="-122"/>
              </a:rPr>
              <a:t>首先,</a:t>
            </a:r>
            <a:r>
              <a:rPr lang="zh-CN" altLang="en-US" sz="2400" b="1" u="sng">
                <a:solidFill>
                  <a:srgbClr val="FF0000"/>
                </a:solidFill>
                <a:latin typeface="华文楷体" panose="02010600040101010101" charset="-122"/>
                <a:ea typeface="华文楷体" panose="02010600040101010101" charset="-122"/>
                <a:cs typeface="华文楷体" panose="02010600040101010101" charset="-122"/>
              </a:rPr>
              <a:t>情节太假</a:t>
            </a:r>
            <a:r>
              <a:rPr lang="zh-CN" altLang="en-US" sz="2400">
                <a:latin typeface="华文楷体" panose="02010600040101010101" charset="-122"/>
                <a:ea typeface="华文楷体" panose="02010600040101010101" charset="-122"/>
                <a:cs typeface="华文楷体" panose="02010600040101010101" charset="-122"/>
              </a:rPr>
              <a:t>!课文中提到，</a:t>
            </a:r>
            <a:r>
              <a:rPr lang="zh-CN" altLang="en-US" sz="2400" b="1" u="sng">
                <a:solidFill>
                  <a:srgbClr val="FF0000"/>
                </a:solidFill>
                <a:latin typeface="华文楷体" panose="02010600040101010101" charset="-122"/>
                <a:ea typeface="华文楷体" panose="02010600040101010101" charset="-122"/>
                <a:cs typeface="华文楷体" panose="02010600040101010101" charset="-122"/>
              </a:rPr>
              <a:t>秦王想要用五百里之地来和安陵君交换五十里之地，这么划算的买卖，安陵君却不接受，</a:t>
            </a:r>
            <a:r>
              <a:rPr lang="zh-CN" altLang="en-US" sz="2400">
                <a:latin typeface="华文楷体" panose="02010600040101010101" charset="-122"/>
                <a:ea typeface="华文楷体" panose="02010600040101010101" charset="-122"/>
                <a:cs typeface="华文楷体" panose="02010600040101010101" charset="-122"/>
              </a:rPr>
              <a:t>这是傻子的行为!据我调查，当时的安陵国只是魏国下面的附属国。魏国已经被秦国所灭，安陵国坚守下去有何必要?为什么不直接答应秦王的要求?</a:t>
            </a:r>
            <a:endParaRPr lang="zh-CN" altLang="en-US" sz="2400">
              <a:latin typeface="华文楷体" panose="02010600040101010101" charset="-122"/>
              <a:ea typeface="华文楷体" panose="02010600040101010101" charset="-122"/>
              <a:cs typeface="华文楷体" panose="02010600040101010101" charset="-122"/>
            </a:endParaRPr>
          </a:p>
          <a:p>
            <a:pPr indent="0" fontAlgn="auto">
              <a:spcBef>
                <a:spcPts val="600"/>
              </a:spcBef>
            </a:pPr>
            <a:r>
              <a:rPr lang="en-US" altLang="zh-CN" sz="2400">
                <a:latin typeface="华文楷体" panose="02010600040101010101" charset="-122"/>
                <a:ea typeface="华文楷体" panose="02010600040101010101" charset="-122"/>
                <a:cs typeface="华文楷体" panose="02010600040101010101" charset="-122"/>
              </a:rPr>
              <a:t>       </a:t>
            </a:r>
            <a:r>
              <a:rPr lang="zh-CN" altLang="en-US" sz="2400">
                <a:latin typeface="华文楷体" panose="02010600040101010101" charset="-122"/>
                <a:ea typeface="华文楷体" panose="02010600040101010101" charset="-122"/>
                <a:cs typeface="华文楷体" panose="02010600040101010101" charset="-122"/>
              </a:rPr>
              <a:t>其次，</a:t>
            </a:r>
            <a:r>
              <a:rPr lang="zh-CN" altLang="en-US" sz="2400" b="1" u="sng">
                <a:solidFill>
                  <a:srgbClr val="FF0000"/>
                </a:solidFill>
                <a:latin typeface="华文楷体" panose="02010600040101010101" charset="-122"/>
                <a:ea typeface="华文楷体" panose="02010600040101010101" charset="-122"/>
                <a:cs typeface="华文楷体" panose="02010600040101010101" charset="-122"/>
              </a:rPr>
              <a:t>人物太假</a:t>
            </a:r>
            <a:r>
              <a:rPr lang="zh-CN" altLang="en-US" sz="2400" b="1" u="sng">
                <a:latin typeface="华文楷体" panose="02010600040101010101" charset="-122"/>
                <a:ea typeface="华文楷体" panose="02010600040101010101" charset="-122"/>
                <a:cs typeface="华文楷体" panose="02010600040101010101" charset="-122"/>
              </a:rPr>
              <a:t>!</a:t>
            </a:r>
            <a:r>
              <a:rPr lang="zh-CN" altLang="en-US" sz="2400">
                <a:latin typeface="华文楷体" panose="02010600040101010101" charset="-122"/>
                <a:ea typeface="华文楷体" panose="02010600040101010101" charset="-122"/>
                <a:cs typeface="华文楷体" panose="02010600040101010101" charset="-122"/>
              </a:rPr>
              <a:t>一向强悍的秦王居然对小小的一位谋臣“跪而谢之”，不符合历史上对秦王的评价。</a:t>
            </a:r>
            <a:r>
              <a:rPr lang="zh-CN" altLang="en-US" sz="2400" b="1" u="sng">
                <a:solidFill>
                  <a:srgbClr val="FF0000"/>
                </a:solidFill>
                <a:latin typeface="华文楷体" panose="02010600040101010101" charset="-122"/>
                <a:ea typeface="华文楷体" panose="02010600040101010101" charset="-122"/>
                <a:cs typeface="华文楷体" panose="02010600040101010101" charset="-122"/>
              </a:rPr>
              <a:t>横扫六国的秦王为何如此胆小</a:t>
            </a:r>
            <a:r>
              <a:rPr lang="zh-CN" altLang="en-US" sz="2400" b="1" u="sng">
                <a:latin typeface="华文楷体" panose="02010600040101010101" charset="-122"/>
                <a:ea typeface="华文楷体" panose="02010600040101010101" charset="-122"/>
                <a:cs typeface="华文楷体" panose="02010600040101010101" charset="-122"/>
              </a:rPr>
              <a:t>?</a:t>
            </a:r>
            <a:endParaRPr lang="zh-CN" altLang="en-US" sz="2400" b="1" u="sng">
              <a:latin typeface="华文楷体" panose="02010600040101010101" charset="-122"/>
              <a:ea typeface="华文楷体" panose="02010600040101010101" charset="-122"/>
              <a:cs typeface="华文楷体" panose="02010600040101010101" charset="-122"/>
            </a:endParaRPr>
          </a:p>
          <a:p>
            <a:pPr indent="0" fontAlgn="auto">
              <a:spcBef>
                <a:spcPts val="600"/>
              </a:spcBef>
            </a:pPr>
            <a:r>
              <a:rPr lang="en-US" altLang="zh-CN" sz="2400">
                <a:latin typeface="华文楷体" panose="02010600040101010101" charset="-122"/>
                <a:ea typeface="华文楷体" panose="02010600040101010101" charset="-122"/>
                <a:cs typeface="华文楷体" panose="02010600040101010101" charset="-122"/>
              </a:rPr>
              <a:t>       </a:t>
            </a:r>
            <a:r>
              <a:rPr lang="zh-CN" altLang="en-US" sz="2400">
                <a:latin typeface="华文楷体" panose="02010600040101010101" charset="-122"/>
                <a:ea typeface="华文楷体" panose="02010600040101010101" charset="-122"/>
                <a:cs typeface="华文楷体" panose="02010600040101010101" charset="-122"/>
              </a:rPr>
              <a:t>最后，</a:t>
            </a:r>
            <a:r>
              <a:rPr lang="zh-CN" altLang="en-US" sz="2400" b="1" u="sng">
                <a:solidFill>
                  <a:srgbClr val="FF0000"/>
                </a:solidFill>
                <a:latin typeface="华文楷体" panose="02010600040101010101" charset="-122"/>
                <a:ea typeface="华文楷体" panose="02010600040101010101" charset="-122"/>
                <a:cs typeface="华文楷体" panose="02010600040101010101" charset="-122"/>
              </a:rPr>
              <a:t>细节太假</a:t>
            </a:r>
            <a:r>
              <a:rPr lang="zh-CN" altLang="en-US" sz="2400" b="1" u="sng">
                <a:latin typeface="华文楷体" panose="02010600040101010101" charset="-122"/>
                <a:ea typeface="华文楷体" panose="02010600040101010101" charset="-122"/>
                <a:cs typeface="华文楷体" panose="02010600040101010101" charset="-122"/>
              </a:rPr>
              <a:t>!</a:t>
            </a:r>
            <a:r>
              <a:rPr lang="zh-CN" altLang="en-US" sz="2400">
                <a:latin typeface="华文楷体" panose="02010600040101010101" charset="-122"/>
                <a:ea typeface="华文楷体" panose="02010600040101010101" charset="-122"/>
                <a:cs typeface="华文楷体" panose="02010600040101010101" charset="-122"/>
              </a:rPr>
              <a:t>前有荆轲刺秦，荆轲把匕首藏在地图里，秦王绕柱，没有刺杀成功就被侍卫杀了。秦王为什么会近距离接触一个附属国的使臣，还允许唐雎佩剑?根据秦法，唐雎是不能佩剑上殿的，</a:t>
            </a:r>
            <a:r>
              <a:rPr lang="zh-CN" altLang="en-US" sz="2400" b="1" u="sng">
                <a:solidFill>
                  <a:srgbClr val="FF0000"/>
                </a:solidFill>
                <a:latin typeface="华文楷体" panose="02010600040101010101" charset="-122"/>
                <a:ea typeface="华文楷体" panose="02010600040101010101" charset="-122"/>
                <a:cs typeface="华文楷体" panose="02010600040101010101" charset="-122"/>
              </a:rPr>
              <a:t>唐雎之剑从何而来?</a:t>
            </a:r>
            <a:r>
              <a:rPr lang="zh-CN" altLang="en-US" sz="2400">
                <a:latin typeface="华文楷体" panose="02010600040101010101" charset="-122"/>
                <a:ea typeface="华文楷体" panose="02010600040101010101" charset="-122"/>
                <a:cs typeface="华文楷体" panose="02010600040101010101" charset="-122"/>
              </a:rPr>
              <a:t>把这样的内容选入中学生语文课本，我认为是滑稽又搞笑的行为。</a:t>
            </a:r>
            <a:endParaRPr lang="zh-CN" altLang="en-US" sz="2400">
              <a:latin typeface="华文楷体" panose="02010600040101010101" charset="-122"/>
              <a:ea typeface="华文楷体" panose="02010600040101010101" charset="-122"/>
              <a:cs typeface="华文楷体" panose="02010600040101010101"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单圆角矩形 5"/>
          <p:cNvSpPr/>
          <p:nvPr>
            <p:custDataLst>
              <p:tags r:id="rId1"/>
            </p:custDataLst>
          </p:nvPr>
        </p:nvSpPr>
        <p:spPr>
          <a:xfrm>
            <a:off x="-6350" y="144780"/>
            <a:ext cx="6101715" cy="1139825"/>
          </a:xfrm>
          <a:custGeom>
            <a:avLst/>
            <a:gdLst>
              <a:gd name="txL" fmla="*/ 0 w 3816424"/>
              <a:gd name="txT" fmla="*/ 0 h 1263290"/>
              <a:gd name="txR" fmla="*/ 3816424 w 3816424"/>
              <a:gd name="txB" fmla="*/ 1263290 h 1263290"/>
            </a:gdLst>
            <a:ahLst/>
            <a:cxnLst>
              <a:cxn ang="0">
                <a:pos x="0" y="0"/>
              </a:cxn>
              <a:cxn ang="0">
                <a:pos x="3402671" y="0"/>
              </a:cxn>
              <a:cxn ang="0">
                <a:pos x="3816424" y="413753"/>
              </a:cxn>
              <a:cxn ang="0">
                <a:pos x="3816424" y="1263290"/>
              </a:cxn>
              <a:cxn ang="0">
                <a:pos x="0" y="1263290"/>
              </a:cxn>
              <a:cxn ang="0">
                <a:pos x="0" y="0"/>
              </a:cxn>
            </a:cxnLst>
            <a:rect l="txL" t="txT" r="txR" b="txB"/>
            <a:pathLst>
              <a:path w="3816423" h="1263290">
                <a:moveTo>
                  <a:pt x="0" y="0"/>
                </a:moveTo>
                <a:lnTo>
                  <a:pt x="3402671" y="0"/>
                </a:lnTo>
                <a:cubicBezTo>
                  <a:pt x="3631180" y="0"/>
                  <a:pt x="3816424" y="185244"/>
                  <a:pt x="3816424" y="413753"/>
                </a:cubicBezTo>
                <a:lnTo>
                  <a:pt x="3816424" y="1263290"/>
                </a:lnTo>
                <a:lnTo>
                  <a:pt x="0" y="1263290"/>
                </a:lnTo>
                <a:lnTo>
                  <a:pt x="0" y="0"/>
                </a:lnTo>
                <a:close/>
              </a:path>
            </a:pathLst>
          </a:custGeom>
          <a:solidFill>
            <a:schemeClr val="accent6">
              <a:lumMod val="50000"/>
            </a:schemeClr>
          </a:solidFill>
          <a:ln w="9525">
            <a:noFill/>
          </a:ln>
        </p:spPr>
        <p:txBody>
          <a:bodyPr anchor="ctr"/>
          <a:lstStyle/>
          <a:p>
            <a:pPr algn="ctr">
              <a:defRPr/>
            </a:pPr>
            <a:endParaRPr lang="zh-CN" altLang="en-US">
              <a:solidFill>
                <a:srgbClr val="FFFFFF"/>
              </a:solidFill>
              <a:latin typeface="微软雅黑" panose="020B0503020204020204" charset="-122"/>
              <a:ea typeface="微软雅黑" panose="020B0503020204020204" charset="-122"/>
            </a:endParaRPr>
          </a:p>
        </p:txBody>
      </p:sp>
      <p:sp>
        <p:nvSpPr>
          <p:cNvPr id="2" name="标题 1"/>
          <p:cNvSpPr>
            <a:spLocks noGrp="1"/>
          </p:cNvSpPr>
          <p:nvPr>
            <p:ph type="title"/>
          </p:nvPr>
        </p:nvSpPr>
        <p:spPr>
          <a:xfrm>
            <a:off x="-6350" y="144780"/>
            <a:ext cx="10515600" cy="1325563"/>
          </a:xfrm>
        </p:spPr>
        <p:txBody>
          <a:bodyPr/>
          <a:lstStyle/>
          <a:p>
            <a:r>
              <a:rPr lang="zh-CN" altLang="en-US" sz="360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n-cs"/>
              </a:rPr>
              <a:t>活动一：真话假话之辨</a:t>
            </a:r>
            <a:endParaRPr lang="zh-CN" altLang="en-US" sz="360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n-cs"/>
            </a:endParaRPr>
          </a:p>
        </p:txBody>
      </p:sp>
      <p:sp>
        <p:nvSpPr>
          <p:cNvPr id="4" name="文本框 3"/>
          <p:cNvSpPr txBox="1"/>
          <p:nvPr/>
        </p:nvSpPr>
        <p:spPr>
          <a:xfrm>
            <a:off x="967740" y="1470660"/>
            <a:ext cx="8567420" cy="706755"/>
          </a:xfrm>
          <a:prstGeom prst="rect">
            <a:avLst/>
          </a:prstGeom>
          <a:noFill/>
        </p:spPr>
        <p:txBody>
          <a:bodyPr wrap="square" rtlCol="0" anchor="t">
            <a:spAutoFit/>
          </a:bodyPr>
          <a:lstStyle/>
          <a:p>
            <a:pPr>
              <a:spcBef>
                <a:spcPct val="50000"/>
              </a:spcBef>
              <a:buClrTx/>
              <a:buSzTx/>
              <a:buFontTx/>
            </a:pPr>
            <a:r>
              <a:rPr lang="zh-CN" altLang="en-US" sz="4000" b="1">
                <a:solidFill>
                  <a:srgbClr val="CC0000"/>
                </a:solidFill>
                <a:latin typeface="Times New Roman" panose="02020603050405020304" pitchFamily="18" charset="0"/>
                <a:ea typeface="隶书" panose="02010509060101010101" pitchFamily="49" charset="-122"/>
              </a:rPr>
              <a:t>本文中，双方争论的核心事件是什么？</a:t>
            </a:r>
            <a:endParaRPr lang="zh-CN" altLang="en-US" sz="4000" b="1">
              <a:solidFill>
                <a:srgbClr val="CC0000"/>
              </a:solidFill>
              <a:latin typeface="Times New Roman" panose="02020603050405020304" pitchFamily="18" charset="0"/>
              <a:ea typeface="隶书" panose="02010509060101010101" pitchFamily="49" charset="-122"/>
            </a:endParaRPr>
          </a:p>
        </p:txBody>
      </p:sp>
      <p:sp>
        <p:nvSpPr>
          <p:cNvPr id="5" name="文本框 4"/>
          <p:cNvSpPr txBox="1"/>
          <p:nvPr/>
        </p:nvSpPr>
        <p:spPr>
          <a:xfrm>
            <a:off x="967740" y="2363470"/>
            <a:ext cx="6096000" cy="829945"/>
          </a:xfrm>
          <a:prstGeom prst="rect">
            <a:avLst/>
          </a:prstGeom>
          <a:noFill/>
        </p:spPr>
        <p:txBody>
          <a:bodyPr wrap="square" rtlCol="0" anchor="t">
            <a:spAutoFit/>
          </a:bodyPr>
          <a:lstStyle/>
          <a:p>
            <a:r>
              <a:rPr lang="zh-CN" altLang="en-US" sz="4800" b="1"/>
              <a:t>“易地</a:t>
            </a:r>
            <a:r>
              <a:rPr lang="en-US" altLang="zh-CN" sz="4800" b="1"/>
              <a:t>”</a:t>
            </a:r>
            <a:endParaRPr lang="en-US" altLang="zh-CN" sz="4800" b="1"/>
          </a:p>
        </p:txBody>
      </p:sp>
      <p:pic>
        <p:nvPicPr>
          <p:cNvPr id="100" name="图片 99"/>
          <p:cNvPicPr/>
          <p:nvPr/>
        </p:nvPicPr>
        <p:blipFill>
          <a:blip r:embed="rId2"/>
          <a:srcRect l="14154" r="14716" b="15276"/>
          <a:stretch>
            <a:fillRect/>
          </a:stretch>
        </p:blipFill>
        <p:spPr>
          <a:xfrm>
            <a:off x="967740" y="2122805"/>
            <a:ext cx="8275955" cy="4419600"/>
          </a:xfrm>
          <a:prstGeom prst="rect">
            <a:avLst/>
          </a:prstGeom>
          <a:noFill/>
          <a:ln w="9525">
            <a:noFill/>
          </a:ln>
        </p:spPr>
      </p:pic>
      <p:pic>
        <p:nvPicPr>
          <p:cNvPr id="3" name="Picture 3"/>
          <p:cNvPicPr>
            <a:picLocks noChangeAspect="1"/>
          </p:cNvPicPr>
          <p:nvPr/>
        </p:nvPicPr>
        <p:blipFill>
          <a:blip r:embed="rId3"/>
          <a:stretch>
            <a:fillRect/>
          </a:stretch>
        </p:blipFill>
        <p:spPr>
          <a:xfrm flipH="1">
            <a:off x="11176000" y="111887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 to="" calcmode="lin" valueType="num">
                                      <p:cBhvr>
                                        <p:cTn id="12" dur="1" fill="hold"/>
                                        <p:tgtEl>
                                          <p:spTgt spid="10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4975" y="1404620"/>
            <a:ext cx="11399520" cy="4935220"/>
          </a:xfrm>
          <a:prstGeom prst="rect">
            <a:avLst/>
          </a:prstGeom>
          <a:noFill/>
        </p:spPr>
        <p:txBody>
          <a:bodyPr wrap="square" rtlCol="0" anchor="t">
            <a:noAutofit/>
          </a:bodyPr>
          <a:lstStyle/>
          <a:p>
            <a:r>
              <a:rPr lang="en-US" altLang="zh-CN" sz="3200"/>
              <a:t>    </a:t>
            </a:r>
            <a:r>
              <a:rPr lang="en-US" altLang="zh-CN" sz="3200" b="1">
                <a:latin typeface="+mn-ea"/>
                <a:cs typeface="+mn-ea"/>
              </a:rPr>
              <a:t> </a:t>
            </a:r>
            <a:r>
              <a:rPr lang="zh-CN" altLang="en-US" sz="3200" b="1">
                <a:latin typeface="楷体" panose="02010609060101010101" pitchFamily="49" charset="-122"/>
                <a:ea typeface="楷体" panose="02010609060101010101" pitchFamily="49" charset="-122"/>
                <a:cs typeface="楷体" panose="02010609060101010101" pitchFamily="49" charset="-122"/>
              </a:rPr>
              <a:t>齐楚同盟时,秦国以“献</a:t>
            </a:r>
            <a:r>
              <a:rPr lang="zh-CN" altLang="en-US" sz="3200" b="1">
                <a:ln w="22225">
                  <a:solidFill>
                    <a:schemeClr val="accent2"/>
                  </a:solidFill>
                  <a:prstDash val="solid"/>
                </a:ln>
                <a:solidFill>
                  <a:schemeClr val="accent2">
                    <a:lumMod val="40000"/>
                    <a:lumOff val="60000"/>
                  </a:schemeClr>
                </a:solidFill>
                <a:effectLst/>
                <a:latin typeface="楷体" panose="02010609060101010101" pitchFamily="49" charset="-122"/>
                <a:ea typeface="楷体" panose="02010609060101010101" pitchFamily="49" charset="-122"/>
                <a:cs typeface="楷体" panose="02010609060101010101" pitchFamily="49" charset="-122"/>
              </a:rPr>
              <a:t>商於之地六百里</a:t>
            </a:r>
            <a:r>
              <a:rPr lang="zh-CN" altLang="en-US" sz="3200" b="1">
                <a:latin typeface="楷体" panose="02010609060101010101" pitchFamily="49" charset="-122"/>
                <a:ea typeface="楷体" panose="02010609060101010101" pitchFamily="49" charset="-122"/>
                <a:cs typeface="楷体" panose="02010609060101010101" pitchFamily="49" charset="-122"/>
              </a:rPr>
              <a:t>”给楚国为交换条件,要求楚国与齐国绝交。楚怀王当即同意,并派人随张仪到秦国办交割手续。张仪假装称病不朝三个月，来拖延。而当时的楚怀王以为秦国认为自己还没有彻底与齐国绝交，于是派勇士去辱骂齐王，齐王大怒，与楚国彻底闹翻了,倒过来和秦国联盟。</a:t>
            </a:r>
            <a:endParaRPr lang="zh-CN" altLang="en-US" sz="3200" b="1">
              <a:latin typeface="楷体" panose="02010609060101010101" pitchFamily="49" charset="-122"/>
              <a:ea typeface="楷体" panose="02010609060101010101" pitchFamily="49" charset="-122"/>
              <a:cs typeface="楷体" panose="02010609060101010101" pitchFamily="49" charset="-122"/>
            </a:endParaRPr>
          </a:p>
          <a:p>
            <a:r>
              <a:rPr lang="en-US" altLang="zh-CN" sz="3200" b="1">
                <a:latin typeface="楷体" panose="02010609060101010101" pitchFamily="49" charset="-122"/>
                <a:ea typeface="楷体" panose="02010609060101010101" pitchFamily="49" charset="-122"/>
                <a:cs typeface="楷体" panose="02010609060101010101" pitchFamily="49" charset="-122"/>
              </a:rPr>
              <a:t>    </a:t>
            </a:r>
            <a:r>
              <a:rPr lang="zh-CN" altLang="en-US" sz="3200" b="1">
                <a:latin typeface="楷体" panose="02010609060101010101" pitchFamily="49" charset="-122"/>
                <a:ea typeface="楷体" panose="02010609060101010101" pitchFamily="49" charset="-122"/>
                <a:cs typeface="楷体" panose="02010609060101010101" pitchFamily="49" charset="-122"/>
              </a:rPr>
              <a:t>等秦齐联盟后，张仪乃上朝，却讳疾忌医告诉前来交割的楚将军:“我有自己的</a:t>
            </a:r>
            <a:r>
              <a:rPr lang="zh-CN" altLang="en-US" sz="3200" b="1">
                <a:ln w="22225">
                  <a:solidFill>
                    <a:schemeClr val="accent2"/>
                  </a:solidFill>
                  <a:prstDash val="solid"/>
                </a:ln>
                <a:solidFill>
                  <a:schemeClr val="accent2">
                    <a:lumMod val="40000"/>
                    <a:lumOff val="60000"/>
                  </a:schemeClr>
                </a:solidFill>
                <a:effectLst/>
                <a:latin typeface="楷体" panose="02010609060101010101" pitchFamily="49" charset="-122"/>
                <a:ea typeface="楷体" panose="02010609060101010101" pitchFamily="49" charset="-122"/>
                <a:cs typeface="楷体" panose="02010609060101010101" pitchFamily="49" charset="-122"/>
              </a:rPr>
              <a:t>俸邑六里</a:t>
            </a:r>
            <a:r>
              <a:rPr lang="zh-CN" altLang="en-US" sz="3200" b="1">
                <a:latin typeface="楷体" panose="02010609060101010101" pitchFamily="49" charset="-122"/>
                <a:ea typeface="楷体" panose="02010609060101010101" pitchFamily="49" charset="-122"/>
                <a:cs typeface="楷体" panose="02010609060101010101" pitchFamily="49" charset="-122"/>
              </a:rPr>
              <a:t>,愿意送给楚王。”楚怀王得知被骗,发兵攻秦。但此时秦齐已经联盟,秦国索性改变攻齐的方针，与齐国合兵共击楚，楚国大败，割两城给秦国。</a:t>
            </a:r>
            <a:endParaRPr lang="zh-CN" altLang="en-US" sz="3200" b="1">
              <a:latin typeface="楷体" panose="02010609060101010101" pitchFamily="49" charset="-122"/>
              <a:ea typeface="楷体" panose="02010609060101010101" pitchFamily="49" charset="-122"/>
              <a:cs typeface="楷体" panose="02010609060101010101" pitchFamily="49" charset="-122"/>
            </a:endParaRPr>
          </a:p>
        </p:txBody>
      </p:sp>
      <p:sp>
        <p:nvSpPr>
          <p:cNvPr id="5" name="文本框 4"/>
          <p:cNvSpPr txBox="1"/>
          <p:nvPr/>
        </p:nvSpPr>
        <p:spPr>
          <a:xfrm>
            <a:off x="434340" y="142875"/>
            <a:ext cx="4156710" cy="829945"/>
          </a:xfrm>
          <a:prstGeom prst="rect">
            <a:avLst/>
          </a:prstGeom>
          <a:noFill/>
        </p:spPr>
        <p:txBody>
          <a:bodyPr wrap="square" rtlCol="0">
            <a:spAutoFit/>
          </a:bodyPr>
          <a:p>
            <a:r>
              <a:rPr lang="zh-CN" altLang="en-US" sz="4800" b="1">
                <a:latin typeface="楷体" panose="02010609060101010101" pitchFamily="49" charset="-122"/>
                <a:ea typeface="楷体" panose="02010609060101010101" pitchFamily="49" charset="-122"/>
              </a:rPr>
              <a:t>资料助读一</a:t>
            </a:r>
            <a:endParaRPr lang="zh-CN" altLang="en-US" sz="4800" b="1">
              <a:latin typeface="楷体" panose="02010609060101010101" pitchFamily="49" charset="-122"/>
              <a:ea typeface="楷体" panose="02010609060101010101" pitchFamily="49"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单圆角矩形 5"/>
          <p:cNvSpPr/>
          <p:nvPr>
            <p:custDataLst>
              <p:tags r:id="rId1"/>
            </p:custDataLst>
          </p:nvPr>
        </p:nvSpPr>
        <p:spPr>
          <a:xfrm>
            <a:off x="-6350" y="144780"/>
            <a:ext cx="6101715" cy="1139825"/>
          </a:xfrm>
          <a:custGeom>
            <a:avLst/>
            <a:gdLst>
              <a:gd name="txL" fmla="*/ 0 w 3816424"/>
              <a:gd name="txT" fmla="*/ 0 h 1263290"/>
              <a:gd name="txR" fmla="*/ 3816424 w 3816424"/>
              <a:gd name="txB" fmla="*/ 1263290 h 1263290"/>
            </a:gdLst>
            <a:ahLst/>
            <a:cxnLst>
              <a:cxn ang="0">
                <a:pos x="0" y="0"/>
              </a:cxn>
              <a:cxn ang="0">
                <a:pos x="3402671" y="0"/>
              </a:cxn>
              <a:cxn ang="0">
                <a:pos x="3816424" y="413753"/>
              </a:cxn>
              <a:cxn ang="0">
                <a:pos x="3816424" y="1263290"/>
              </a:cxn>
              <a:cxn ang="0">
                <a:pos x="0" y="1263290"/>
              </a:cxn>
              <a:cxn ang="0">
                <a:pos x="0" y="0"/>
              </a:cxn>
            </a:cxnLst>
            <a:rect l="txL" t="txT" r="txR" b="txB"/>
            <a:pathLst>
              <a:path w="3816423" h="1263290">
                <a:moveTo>
                  <a:pt x="0" y="0"/>
                </a:moveTo>
                <a:lnTo>
                  <a:pt x="3402671" y="0"/>
                </a:lnTo>
                <a:cubicBezTo>
                  <a:pt x="3631180" y="0"/>
                  <a:pt x="3816424" y="185244"/>
                  <a:pt x="3816424" y="413753"/>
                </a:cubicBezTo>
                <a:lnTo>
                  <a:pt x="3816424" y="1263290"/>
                </a:lnTo>
                <a:lnTo>
                  <a:pt x="0" y="1263290"/>
                </a:lnTo>
                <a:lnTo>
                  <a:pt x="0" y="0"/>
                </a:lnTo>
                <a:close/>
              </a:path>
            </a:pathLst>
          </a:custGeom>
          <a:solidFill>
            <a:schemeClr val="accent6">
              <a:lumMod val="50000"/>
            </a:schemeClr>
          </a:solidFill>
          <a:ln w="9525">
            <a:noFill/>
          </a:ln>
        </p:spPr>
        <p:txBody>
          <a:bodyPr anchor="ctr"/>
          <a:lstStyle/>
          <a:p>
            <a:pPr algn="ctr">
              <a:defRPr/>
            </a:pPr>
            <a:endParaRPr lang="zh-CN" altLang="en-US">
              <a:solidFill>
                <a:srgbClr val="FFFFFF"/>
              </a:solidFill>
              <a:latin typeface="微软雅黑" panose="020B0503020204020204" charset="-122"/>
              <a:ea typeface="微软雅黑" panose="020B0503020204020204" charset="-122"/>
            </a:endParaRPr>
          </a:p>
        </p:txBody>
      </p:sp>
      <p:sp>
        <p:nvSpPr>
          <p:cNvPr id="2" name="标题 1"/>
          <p:cNvSpPr>
            <a:spLocks noGrp="1"/>
          </p:cNvSpPr>
          <p:nvPr>
            <p:ph type="title"/>
          </p:nvPr>
        </p:nvSpPr>
        <p:spPr>
          <a:xfrm>
            <a:off x="-6350" y="144780"/>
            <a:ext cx="10515600" cy="1325563"/>
          </a:xfrm>
        </p:spPr>
        <p:txBody>
          <a:bodyPr/>
          <a:lstStyle/>
          <a:p>
            <a:r>
              <a:rPr lang="zh-CN" altLang="en-US" sz="360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n-cs"/>
              </a:rPr>
              <a:t>（一）真话假话之辨</a:t>
            </a:r>
            <a:endParaRPr lang="zh-CN" altLang="en-US" sz="360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n-cs"/>
            </a:endParaRPr>
          </a:p>
        </p:txBody>
      </p:sp>
      <p:sp>
        <p:nvSpPr>
          <p:cNvPr id="4" name="文本框 3"/>
          <p:cNvSpPr txBox="1"/>
          <p:nvPr/>
        </p:nvSpPr>
        <p:spPr>
          <a:xfrm>
            <a:off x="715645" y="1284605"/>
            <a:ext cx="10551160" cy="1845310"/>
          </a:xfrm>
          <a:prstGeom prst="rect">
            <a:avLst/>
          </a:prstGeom>
          <a:noFill/>
        </p:spPr>
        <p:txBody>
          <a:bodyPr wrap="square" rtlCol="0" anchor="t">
            <a:spAutoFit/>
          </a:bodyPr>
          <a:lstStyle/>
          <a:p>
            <a:pPr>
              <a:spcBef>
                <a:spcPct val="50000"/>
              </a:spcBef>
              <a:buClrTx/>
              <a:buSzTx/>
              <a:buFontTx/>
            </a:pPr>
            <a:r>
              <a:rPr lang="zh-CN" altLang="en-US" sz="4000" b="1">
                <a:solidFill>
                  <a:srgbClr val="CC0000"/>
                </a:solidFill>
                <a:latin typeface="Times New Roman" panose="02020603050405020304" pitchFamily="18" charset="0"/>
                <a:ea typeface="隶书" panose="02010509060101010101" pitchFamily="49" charset="-122"/>
              </a:rPr>
              <a:t>秦王想“</a:t>
            </a:r>
            <a:r>
              <a:rPr lang="zh-CN" altLang="en-US" sz="5400" b="1">
                <a:gradFill>
                  <a:gsLst>
                    <a:gs pos="50000">
                      <a:schemeClr val="accent2"/>
                    </a:gs>
                    <a:gs pos="0">
                      <a:schemeClr val="accent2">
                        <a:lumMod val="25000"/>
                        <a:lumOff val="75000"/>
                      </a:schemeClr>
                    </a:gs>
                    <a:gs pos="100000">
                      <a:schemeClr val="accent2">
                        <a:lumMod val="85000"/>
                      </a:schemeClr>
                    </a:gs>
                  </a:gsLst>
                  <a:lin ang="5400000" scaled="1"/>
                </a:gradFill>
                <a:latin typeface="Times New Roman" panose="02020603050405020304" pitchFamily="18" charset="0"/>
                <a:ea typeface="隶书" panose="02010509060101010101" pitchFamily="49" charset="-122"/>
              </a:rPr>
              <a:t>以五百里之地易安陵</a:t>
            </a:r>
            <a:r>
              <a:rPr lang="zh-CN" altLang="en-US" sz="4000" b="1">
                <a:solidFill>
                  <a:srgbClr val="CC0000"/>
                </a:solidFill>
                <a:latin typeface="Times New Roman" panose="02020603050405020304" pitchFamily="18" charset="0"/>
                <a:ea typeface="隶书" panose="02010509060101010101" pitchFamily="49" charset="-122"/>
              </a:rPr>
              <a:t>”，</a:t>
            </a:r>
            <a:endParaRPr lang="zh-CN" altLang="en-US" sz="4000" b="1">
              <a:solidFill>
                <a:srgbClr val="CC0000"/>
              </a:solidFill>
              <a:latin typeface="Times New Roman" panose="02020603050405020304" pitchFamily="18" charset="0"/>
              <a:ea typeface="隶书" panose="02010509060101010101" pitchFamily="49" charset="-122"/>
            </a:endParaRPr>
          </a:p>
          <a:p>
            <a:pPr>
              <a:spcBef>
                <a:spcPct val="50000"/>
              </a:spcBef>
              <a:buClrTx/>
              <a:buSzTx/>
              <a:buFontTx/>
            </a:pPr>
            <a:r>
              <a:rPr lang="zh-CN" altLang="en-US" sz="4000" b="1">
                <a:solidFill>
                  <a:srgbClr val="CC0000"/>
                </a:solidFill>
                <a:latin typeface="Times New Roman" panose="02020603050405020304" pitchFamily="18" charset="0"/>
                <a:ea typeface="隶书" panose="02010509060101010101" pitchFamily="49" charset="-122"/>
              </a:rPr>
              <a:t>这是真话还是假话？</a:t>
            </a:r>
            <a:endParaRPr lang="zh-CN" altLang="en-US" sz="4000" b="1">
              <a:solidFill>
                <a:srgbClr val="CC0000"/>
              </a:solidFill>
              <a:latin typeface="Times New Roman" panose="02020603050405020304" pitchFamily="18" charset="0"/>
              <a:ea typeface="隶书" panose="02010509060101010101" pitchFamily="49" charset="-122"/>
            </a:endParaRPr>
          </a:p>
        </p:txBody>
      </p:sp>
      <p:pic>
        <p:nvPicPr>
          <p:cNvPr id="101" name="图片 100"/>
          <p:cNvPicPr/>
          <p:nvPr/>
        </p:nvPicPr>
        <p:blipFill>
          <a:blip r:embed="rId2"/>
          <a:srcRect t="7328" b="23802"/>
          <a:stretch>
            <a:fillRect/>
          </a:stretch>
        </p:blipFill>
        <p:spPr>
          <a:xfrm>
            <a:off x="715645" y="2233295"/>
            <a:ext cx="10287000" cy="396875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 to="" calcmode="lin" valueType="num">
                                      <p:cBhvr>
                                        <p:cTn id="7" dur="1" fill="hold"/>
                                        <p:tgtEl>
                                          <p:spTgt spid="101"/>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a:solidFill>
                  <a:schemeClr val="accent2">
                    <a:lumMod val="75000"/>
                  </a:schemeClr>
                </a:solidFill>
                <a:latin typeface="方正小标宋_GBK" panose="03000509000000000000" charset="-122"/>
                <a:ea typeface="方正小标宋_GBK" panose="03000509000000000000" charset="-122"/>
              </a:rPr>
              <a:t>说一说</a:t>
            </a:r>
            <a:endParaRPr lang="zh-CN" altLang="en-US" b="1">
              <a:solidFill>
                <a:schemeClr val="accent2">
                  <a:lumMod val="75000"/>
                </a:schemeClr>
              </a:solidFill>
              <a:latin typeface="方正小标宋_GBK" panose="03000509000000000000" charset="-122"/>
              <a:ea typeface="方正小标宋_GBK" panose="03000509000000000000" charset="-122"/>
            </a:endParaRPr>
          </a:p>
        </p:txBody>
      </p:sp>
      <p:sp>
        <p:nvSpPr>
          <p:cNvPr id="3" name="内容占位符 2"/>
          <p:cNvSpPr>
            <a:spLocks noGrp="1"/>
          </p:cNvSpPr>
          <p:nvPr>
            <p:ph idx="1"/>
          </p:nvPr>
        </p:nvSpPr>
        <p:spPr>
          <a:xfrm>
            <a:off x="838200" y="1825625"/>
            <a:ext cx="10515600" cy="1056005"/>
          </a:xfrm>
        </p:spPr>
        <p:txBody>
          <a:bodyPr/>
          <a:lstStyle/>
          <a:p>
            <a:pPr marL="0" indent="0">
              <a:buNone/>
            </a:pPr>
            <a:r>
              <a:rPr lang="en-US" altLang="zh-CN" sz="3600">
                <a:latin typeface="方正小标宋_GBK" panose="03000509000000000000" charset="-122"/>
                <a:ea typeface="方正小标宋_GBK" panose="03000509000000000000" charset="-122"/>
                <a:cs typeface="方正小标宋_GBK" panose="03000509000000000000" charset="-122"/>
              </a:rPr>
              <a:t>“</a:t>
            </a:r>
            <a:r>
              <a:rPr lang="zh-CN" altLang="en-US" sz="3600">
                <a:latin typeface="方正小标宋_GBK" panose="03000509000000000000" charset="-122"/>
                <a:ea typeface="方正小标宋_GBK" panose="03000509000000000000" charset="-122"/>
                <a:cs typeface="方正小标宋_GBK" panose="03000509000000000000" charset="-122"/>
              </a:rPr>
              <a:t>寡人欲以五百里之地易安陵</a:t>
            </a:r>
            <a:r>
              <a:rPr lang="en-US" altLang="zh-CN" sz="3600">
                <a:latin typeface="方正小标宋_GBK" panose="03000509000000000000" charset="-122"/>
                <a:ea typeface="方正小标宋_GBK" panose="03000509000000000000" charset="-122"/>
                <a:cs typeface="方正小标宋_GBK" panose="03000509000000000000" charset="-122"/>
              </a:rPr>
              <a:t>”</a:t>
            </a:r>
            <a:r>
              <a:rPr lang="zh-CN" altLang="en-US" sz="3600">
                <a:latin typeface="方正小标宋_GBK" panose="03000509000000000000" charset="-122"/>
                <a:ea typeface="方正小标宋_GBK" panose="03000509000000000000" charset="-122"/>
                <a:cs typeface="方正小标宋_GBK" panose="03000509000000000000" charset="-122"/>
              </a:rPr>
              <a:t>的</a:t>
            </a:r>
            <a:r>
              <a:rPr lang="zh-CN" altLang="en-US" sz="4800">
                <a:solidFill>
                  <a:schemeClr val="accent2">
                    <a:lumMod val="75000"/>
                  </a:schemeClr>
                </a:solidFill>
                <a:latin typeface="方正小标宋_GBK" panose="03000509000000000000" charset="-122"/>
                <a:ea typeface="方正小标宋_GBK" panose="03000509000000000000" charset="-122"/>
                <a:cs typeface="方正小标宋_GBK" panose="03000509000000000000" charset="-122"/>
              </a:rPr>
              <a:t>潜台词</a:t>
            </a:r>
            <a:r>
              <a:rPr lang="zh-CN" altLang="en-US" sz="3600">
                <a:latin typeface="方正小标宋_GBK" panose="03000509000000000000" charset="-122"/>
                <a:ea typeface="方正小标宋_GBK" panose="03000509000000000000" charset="-122"/>
                <a:cs typeface="方正小标宋_GBK" panose="03000509000000000000" charset="-122"/>
              </a:rPr>
              <a:t>是？</a:t>
            </a:r>
            <a:endParaRPr lang="zh-CN" altLang="en-US" sz="3600">
              <a:latin typeface="方正小标宋_GBK" panose="03000509000000000000" charset="-122"/>
              <a:ea typeface="方正小标宋_GBK" panose="03000509000000000000" charset="-122"/>
              <a:cs typeface="方正小标宋_GBK" panose="03000509000000000000" charset="-122"/>
            </a:endParaRPr>
          </a:p>
        </p:txBody>
      </p:sp>
      <p:sp>
        <p:nvSpPr>
          <p:cNvPr id="4" name="文本框 3"/>
          <p:cNvSpPr txBox="1"/>
          <p:nvPr/>
        </p:nvSpPr>
        <p:spPr>
          <a:xfrm>
            <a:off x="838200" y="3106420"/>
            <a:ext cx="10631170" cy="2122805"/>
          </a:xfrm>
          <a:prstGeom prst="rect">
            <a:avLst/>
          </a:prstGeom>
          <a:noFill/>
        </p:spPr>
        <p:txBody>
          <a:bodyPr wrap="square" rtlCol="0" anchor="t">
            <a:spAutoFit/>
          </a:bodyPr>
          <a:lstStyle/>
          <a:p>
            <a:r>
              <a:rPr lang="en-US" altLang="zh-CN" sz="4400">
                <a:latin typeface="方正小标宋_GBK" panose="03000509000000000000" charset="-122"/>
                <a:ea typeface="方正小标宋_GBK" panose="03000509000000000000" charset="-122"/>
                <a:cs typeface="方正小标宋_GBK" panose="03000509000000000000" charset="-122"/>
              </a:rPr>
              <a:t>    </a:t>
            </a:r>
            <a:r>
              <a:rPr lang="zh-CN" altLang="en-US" sz="4400">
                <a:latin typeface="方正小标宋_GBK" panose="03000509000000000000" charset="-122"/>
                <a:ea typeface="方正小标宋_GBK" panose="03000509000000000000" charset="-122"/>
                <a:cs typeface="方正小标宋_GBK" panose="03000509000000000000" charset="-122"/>
              </a:rPr>
              <a:t>寡人想</a:t>
            </a:r>
            <a:r>
              <a:rPr lang="zh-CN" altLang="en-US" sz="4400" u="sng">
                <a:latin typeface="方正小标宋_GBK" panose="03000509000000000000" charset="-122"/>
                <a:ea typeface="方正小标宋_GBK" panose="03000509000000000000" charset="-122"/>
                <a:cs typeface="方正小标宋_GBK" panose="03000509000000000000" charset="-122"/>
              </a:rPr>
              <a:t> </a:t>
            </a:r>
            <a:r>
              <a:rPr lang="en-US" altLang="zh-CN" sz="4400" u="sng">
                <a:latin typeface="方正小标宋_GBK" panose="03000509000000000000" charset="-122"/>
                <a:ea typeface="方正小标宋_GBK" panose="03000509000000000000" charset="-122"/>
                <a:cs typeface="方正小标宋_GBK" panose="03000509000000000000" charset="-122"/>
              </a:rPr>
              <a:t>                                    </a:t>
            </a:r>
            <a:r>
              <a:rPr lang="zh-CN" altLang="en-US" sz="4400">
                <a:latin typeface="方正小标宋_GBK" panose="03000509000000000000" charset="-122"/>
                <a:ea typeface="方正小标宋_GBK" panose="03000509000000000000" charset="-122"/>
                <a:cs typeface="方正小标宋_GBK" panose="03000509000000000000" charset="-122"/>
              </a:rPr>
              <a:t>以五百里之地</a:t>
            </a:r>
            <a:endParaRPr lang="zh-CN" altLang="en-US" sz="4400">
              <a:latin typeface="方正小标宋_GBK" panose="03000509000000000000" charset="-122"/>
              <a:ea typeface="方正小标宋_GBK" panose="03000509000000000000" charset="-122"/>
              <a:cs typeface="方正小标宋_GBK" panose="03000509000000000000" charset="-122"/>
            </a:endParaRPr>
          </a:p>
          <a:p>
            <a:r>
              <a:rPr lang="en-US" altLang="zh-CN" sz="4400" u="sng">
                <a:latin typeface="方正小标宋_GBK" panose="03000509000000000000" charset="-122"/>
                <a:ea typeface="方正小标宋_GBK" panose="03000509000000000000" charset="-122"/>
                <a:cs typeface="方正小标宋_GBK" panose="03000509000000000000" charset="-122"/>
              </a:rPr>
              <a:t>  </a:t>
            </a:r>
            <a:r>
              <a:rPr lang="zh-CN" altLang="en-US" sz="4400" u="sng">
                <a:latin typeface="方正小标宋_GBK" panose="03000509000000000000" charset="-122"/>
                <a:ea typeface="方正小标宋_GBK" panose="03000509000000000000" charset="-122"/>
                <a:cs typeface="方正小标宋_GBK" panose="03000509000000000000" charset="-122"/>
              </a:rPr>
              <a:t> </a:t>
            </a:r>
            <a:r>
              <a:rPr lang="en-US" altLang="zh-CN" sz="4400" u="sng">
                <a:latin typeface="方正小标宋_GBK" panose="03000509000000000000" charset="-122"/>
                <a:ea typeface="方正小标宋_GBK" panose="03000509000000000000" charset="-122"/>
                <a:cs typeface="方正小标宋_GBK" panose="03000509000000000000" charset="-122"/>
              </a:rPr>
              <a:t>                        </a:t>
            </a:r>
            <a:r>
              <a:rPr lang="en-US" altLang="zh-CN" sz="4400">
                <a:latin typeface="方正小标宋_GBK" panose="03000509000000000000" charset="-122"/>
                <a:ea typeface="方正小标宋_GBK" panose="03000509000000000000" charset="-122"/>
                <a:cs typeface="方正小标宋_GBK" panose="03000509000000000000" charset="-122"/>
              </a:rPr>
              <a:t> </a:t>
            </a:r>
            <a:r>
              <a:rPr lang="zh-CN" altLang="en-US" sz="4400">
                <a:latin typeface="方正小标宋_GBK" panose="03000509000000000000" charset="-122"/>
                <a:ea typeface="方正小标宋_GBK" panose="03000509000000000000" charset="-122"/>
                <a:cs typeface="方正小标宋_GBK" panose="03000509000000000000" charset="-122"/>
              </a:rPr>
              <a:t>安陵</a:t>
            </a:r>
            <a:r>
              <a:rPr lang="en-US" altLang="zh-CN" sz="4400" u="sng">
                <a:latin typeface="方正小标宋_GBK" panose="03000509000000000000" charset="-122"/>
                <a:ea typeface="方正小标宋_GBK" panose="03000509000000000000" charset="-122"/>
                <a:cs typeface="方正小标宋_GBK" panose="03000509000000000000" charset="-122"/>
                <a:sym typeface="+mn-ea"/>
              </a:rPr>
              <a:t>                 </a:t>
            </a:r>
            <a:r>
              <a:rPr lang="zh-CN" altLang="en-US" sz="4400">
                <a:latin typeface="方正小标宋_GBK" panose="03000509000000000000" charset="-122"/>
                <a:ea typeface="方正小标宋_GBK" panose="03000509000000000000" charset="-122"/>
                <a:cs typeface="方正小标宋_GBK" panose="03000509000000000000" charset="-122"/>
              </a:rPr>
              <a:t> </a:t>
            </a:r>
            <a:r>
              <a:rPr lang="en-US" altLang="zh-CN" sz="4400">
                <a:latin typeface="方正小标宋_GBK" panose="03000509000000000000" charset="-122"/>
                <a:ea typeface="方正小标宋_GBK" panose="03000509000000000000" charset="-122"/>
                <a:cs typeface="方正小标宋_GBK" panose="03000509000000000000" charset="-122"/>
              </a:rPr>
              <a:t>                  </a:t>
            </a:r>
            <a:r>
              <a:rPr lang="zh-CN" altLang="en-US" sz="4400">
                <a:latin typeface="方正小标宋_GBK" panose="03000509000000000000" charset="-122"/>
                <a:ea typeface="方正小标宋_GBK" panose="03000509000000000000" charset="-122"/>
                <a:cs typeface="方正小标宋_GBK" panose="03000509000000000000" charset="-122"/>
              </a:rPr>
              <a:t> </a:t>
            </a:r>
            <a:r>
              <a:rPr lang="en-US" altLang="zh-CN" sz="4400">
                <a:latin typeface="方正小标宋_GBK" panose="03000509000000000000" charset="-122"/>
                <a:ea typeface="方正小标宋_GBK" panose="03000509000000000000" charset="-122"/>
                <a:cs typeface="方正小标宋_GBK" panose="03000509000000000000" charset="-122"/>
              </a:rPr>
              <a:t>                         </a:t>
            </a:r>
            <a:endParaRPr lang="zh-CN" altLang="en-US" sz="4400">
              <a:latin typeface="方正小标宋_GBK" panose="03000509000000000000" charset="-122"/>
              <a:ea typeface="方正小标宋_GBK" panose="03000509000000000000" charset="-122"/>
              <a:cs typeface="方正小标宋_GBK" panose="03000509000000000000" charset="-122"/>
            </a:endParaRPr>
          </a:p>
        </p:txBody>
      </p:sp>
      <p:sp>
        <p:nvSpPr>
          <p:cNvPr id="5" name="文本框 4"/>
          <p:cNvSpPr txBox="1"/>
          <p:nvPr/>
        </p:nvSpPr>
        <p:spPr>
          <a:xfrm>
            <a:off x="3105785" y="3244850"/>
            <a:ext cx="6096000" cy="645160"/>
          </a:xfrm>
          <a:prstGeom prst="rect">
            <a:avLst/>
          </a:prstGeom>
          <a:noFill/>
        </p:spPr>
        <p:txBody>
          <a:bodyPr wrap="square" rtlCol="0" anchor="t">
            <a:spAutoFit/>
          </a:bodyPr>
          <a:lstStyle/>
          <a:p>
            <a:r>
              <a:rPr lang="zh-CN" altLang="en-US">
                <a:sym typeface="+mn-ea"/>
              </a:rPr>
              <a:t>（</a:t>
            </a:r>
            <a:r>
              <a:rPr lang="zh-CN" altLang="en-US" sz="3600">
                <a:solidFill>
                  <a:srgbClr val="FF0000"/>
                </a:solidFill>
                <a:sym typeface="+mn-ea"/>
              </a:rPr>
              <a:t>不费一兵一卒）（假装)</a:t>
            </a:r>
            <a:endParaRPr lang="zh-CN" altLang="en-US" sz="3600">
              <a:solidFill>
                <a:srgbClr val="FF0000"/>
              </a:solidFill>
              <a:sym typeface="+mn-ea"/>
            </a:endParaRPr>
          </a:p>
        </p:txBody>
      </p:sp>
      <p:sp>
        <p:nvSpPr>
          <p:cNvPr id="6" name="文本框 5"/>
          <p:cNvSpPr txBox="1"/>
          <p:nvPr/>
        </p:nvSpPr>
        <p:spPr>
          <a:xfrm>
            <a:off x="3105785" y="4023995"/>
            <a:ext cx="6096000" cy="645160"/>
          </a:xfrm>
          <a:prstGeom prst="rect">
            <a:avLst/>
          </a:prstGeom>
          <a:noFill/>
        </p:spPr>
        <p:txBody>
          <a:bodyPr wrap="square" rtlCol="0" anchor="t">
            <a:spAutoFit/>
          </a:bodyPr>
          <a:lstStyle/>
          <a:p>
            <a:r>
              <a:rPr lang="zh-CN" altLang="en-US" sz="3600" b="1">
                <a:solidFill>
                  <a:srgbClr val="C00000"/>
                </a:solidFill>
                <a:latin typeface="华文琥珀" panose="02010800040101010101" charset="-122"/>
                <a:ea typeface="华文琥珀" panose="02010800040101010101" charset="-122"/>
                <a:sym typeface="+mn-ea"/>
              </a:rPr>
              <a:t>巧夺</a:t>
            </a:r>
            <a:endParaRPr lang="zh-CN" altLang="en-US" sz="3600" b="1">
              <a:solidFill>
                <a:srgbClr val="C00000"/>
              </a:solidFill>
              <a:latin typeface="华文琥珀" panose="02010800040101010101" charset="-122"/>
              <a:ea typeface="华文琥珀" panose="02010800040101010101" charset="-122"/>
              <a:sym typeface="+mn-ea"/>
            </a:endParaRPr>
          </a:p>
        </p:txBody>
      </p:sp>
      <p:sp>
        <p:nvSpPr>
          <p:cNvPr id="7" name="文本框 6"/>
          <p:cNvSpPr txBox="1"/>
          <p:nvPr/>
        </p:nvSpPr>
        <p:spPr>
          <a:xfrm>
            <a:off x="1635760" y="5443855"/>
            <a:ext cx="6096000" cy="645160"/>
          </a:xfrm>
          <a:prstGeom prst="rect">
            <a:avLst/>
          </a:prstGeom>
          <a:noFill/>
        </p:spPr>
        <p:txBody>
          <a:bodyPr wrap="square" rtlCol="0" anchor="t">
            <a:spAutoFit/>
          </a:bodyPr>
          <a:lstStyle/>
          <a:p>
            <a:r>
              <a:rPr lang="zh-CN" altLang="en-US" sz="3600">
                <a:ln w="22225">
                  <a:solidFill>
                    <a:schemeClr val="accent2"/>
                  </a:solidFill>
                  <a:prstDash val="solid"/>
                </a:ln>
                <a:solidFill>
                  <a:srgbClr val="C00000"/>
                </a:solidFill>
                <a:effectLst/>
                <a:latin typeface="华文琥珀" panose="02010800040101010101" charset="-122"/>
                <a:ea typeface="华文琥珀" panose="02010800040101010101" charset="-122"/>
                <a:cs typeface="华文琥珀" panose="02010800040101010101" charset="-122"/>
              </a:rPr>
              <a:t>秦王</a:t>
            </a:r>
            <a:r>
              <a:rPr lang="zh-CN" altLang="en-US" sz="3600">
                <a:latin typeface="华文琥珀" panose="02010800040101010101" charset="-122"/>
                <a:ea typeface="华文琥珀" panose="02010800040101010101" charset="-122"/>
                <a:cs typeface="华文琥珀" panose="02010800040101010101" charset="-122"/>
              </a:rPr>
              <a:t>是一个怎样的人?</a:t>
            </a:r>
            <a:endParaRPr lang="zh-CN" altLang="en-US" sz="3600">
              <a:latin typeface="华文琥珀" panose="02010800040101010101" charset="-122"/>
              <a:ea typeface="华文琥珀" panose="02010800040101010101" charset="-122"/>
              <a:cs typeface="华文琥珀" panose="02010800040101010101" charset="-122"/>
            </a:endParaRPr>
          </a:p>
        </p:txBody>
      </p:sp>
      <p:sp>
        <p:nvSpPr>
          <p:cNvPr id="8" name="文本框 7"/>
          <p:cNvSpPr txBox="1"/>
          <p:nvPr/>
        </p:nvSpPr>
        <p:spPr>
          <a:xfrm>
            <a:off x="7062470" y="5535295"/>
            <a:ext cx="4894580" cy="645160"/>
          </a:xfrm>
          <a:prstGeom prst="rect">
            <a:avLst/>
          </a:prstGeom>
          <a:noFill/>
        </p:spPr>
        <p:txBody>
          <a:bodyPr wrap="square" rtlCol="0">
            <a:spAutoFit/>
          </a:bodyPr>
          <a:p>
            <a:r>
              <a:rPr lang="zh-CN" altLang="en-US" sz="3600" b="1">
                <a:latin typeface="楷体" panose="02010609060101010101" pitchFamily="49" charset="-122"/>
                <a:ea typeface="楷体" panose="02010609060101010101" pitchFamily="49" charset="-122"/>
                <a:cs typeface="楷体" panose="02010609060101010101" pitchFamily="49" charset="-122"/>
              </a:rPr>
              <a:t>强硬蛮横</a:t>
            </a:r>
            <a:r>
              <a:rPr lang="en-US" altLang="zh-CN" sz="3600" b="1">
                <a:latin typeface="楷体" panose="02010609060101010101" pitchFamily="49" charset="-122"/>
                <a:ea typeface="楷体" panose="02010609060101010101" pitchFamily="49" charset="-122"/>
                <a:cs typeface="楷体" panose="02010609060101010101" pitchFamily="49" charset="-122"/>
              </a:rPr>
              <a:t> </a:t>
            </a:r>
            <a:r>
              <a:rPr lang="zh-CN" altLang="en-US" sz="3600" b="1">
                <a:latin typeface="楷体" panose="02010609060101010101" pitchFamily="49" charset="-122"/>
                <a:ea typeface="楷体" panose="02010609060101010101" pitchFamily="49" charset="-122"/>
                <a:cs typeface="楷体" panose="02010609060101010101" pitchFamily="49" charset="-122"/>
              </a:rPr>
              <a:t>阴险狡诈</a:t>
            </a:r>
            <a:endParaRPr lang="zh-CN" altLang="en-US" sz="3600" b="1">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cBhvr>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777875" y="544830"/>
            <a:ext cx="10904220" cy="5380990"/>
          </a:xfrm>
          <a:prstGeom prst="rect">
            <a:avLst/>
          </a:prstGeom>
          <a:noFill/>
        </p:spPr>
        <p:txBody>
          <a:bodyPr wrap="square" rtlCol="0" anchor="t">
            <a:noAutofit/>
          </a:bodyPr>
          <a:p>
            <a:r>
              <a:rPr lang="en-US" altLang="zh-CN" sz="2800" b="1">
                <a:latin typeface="楷体" panose="02010609060101010101" pitchFamily="49" charset="-122"/>
                <a:ea typeface="楷体" panose="02010609060101010101" pitchFamily="49" charset="-122"/>
                <a:cs typeface="楷体" panose="02010609060101010101" pitchFamily="49" charset="-122"/>
              </a:rPr>
              <a:t>1.</a:t>
            </a:r>
            <a:r>
              <a:rPr lang="zh-CN" altLang="en-US" sz="2800" b="1">
                <a:latin typeface="楷体" panose="02010609060101010101" pitchFamily="49" charset="-122"/>
                <a:ea typeface="楷体" panose="02010609060101010101" pitchFamily="49" charset="-122"/>
                <a:cs typeface="楷体" panose="02010609060101010101" pitchFamily="49" charset="-122"/>
              </a:rPr>
              <a:t>秦王（                       ）谓唐雎曰：“</a:t>
            </a:r>
            <a:r>
              <a:rPr lang="zh-CN" alt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寡人欲以五百里之地易安陵，安陵君不听寡人，何也？且秦灭韩亡魏，而君以五十里之地存者，以君为长者，故不错意也。今吾以十倍之地，请广于君，而君逆寡人者，轻寡人与？”</a:t>
            </a:r>
            <a:endParaRPr lang="zh-CN" altLang="en-US" sz="2800" b="1">
              <a:solidFill>
                <a:srgbClr val="FF0000"/>
              </a:solidFill>
              <a:latin typeface="楷体" panose="02010609060101010101" pitchFamily="49" charset="-122"/>
              <a:ea typeface="楷体" panose="02010609060101010101" pitchFamily="49" charset="-122"/>
              <a:cs typeface="楷体" panose="02010609060101010101" pitchFamily="49" charset="-122"/>
            </a:endParaRPr>
          </a:p>
          <a:p>
            <a:r>
              <a:rPr lang="en-US" altLang="zh-CN" sz="2800" b="1">
                <a:latin typeface="楷体" panose="02010609060101010101" pitchFamily="49" charset="-122"/>
                <a:ea typeface="楷体" panose="02010609060101010101" pitchFamily="49" charset="-122"/>
                <a:cs typeface="楷体" panose="02010609060101010101" pitchFamily="49" charset="-122"/>
              </a:rPr>
              <a:t>2.</a:t>
            </a:r>
            <a:r>
              <a:rPr lang="zh-CN" altLang="en-US" sz="2800" b="1">
                <a:latin typeface="楷体" panose="02010609060101010101" pitchFamily="49" charset="-122"/>
                <a:ea typeface="楷体" panose="02010609060101010101" pitchFamily="49" charset="-122"/>
                <a:cs typeface="楷体" panose="02010609060101010101" pitchFamily="49" charset="-122"/>
              </a:rPr>
              <a:t>秦王（</a:t>
            </a:r>
            <a:r>
              <a:rPr lang="en-US" altLang="zh-CN" sz="2800" b="1">
                <a:latin typeface="楷体" panose="02010609060101010101" pitchFamily="49" charset="-122"/>
                <a:ea typeface="楷体" panose="02010609060101010101" pitchFamily="49" charset="-122"/>
                <a:cs typeface="楷体" panose="02010609060101010101" pitchFamily="49" charset="-122"/>
              </a:rPr>
              <a:t>                      </a:t>
            </a:r>
            <a:r>
              <a:rPr lang="zh-CN" altLang="en-US" sz="2800" b="1">
                <a:latin typeface="楷体" panose="02010609060101010101" pitchFamily="49" charset="-122"/>
                <a:ea typeface="楷体" panose="02010609060101010101" pitchFamily="49" charset="-122"/>
                <a:cs typeface="楷体" panose="02010609060101010101" pitchFamily="49" charset="-122"/>
              </a:rPr>
              <a:t>）谓唐雎曰：</a:t>
            </a:r>
            <a:r>
              <a:rPr lang="en-US" altLang="zh-CN" sz="2800" b="1">
                <a:latin typeface="楷体" panose="02010609060101010101" pitchFamily="49" charset="-122"/>
                <a:ea typeface="楷体" panose="02010609060101010101" pitchFamily="49" charset="-122"/>
                <a:cs typeface="楷体" panose="02010609060101010101" pitchFamily="49" charset="-122"/>
              </a:rPr>
              <a:t>“</a:t>
            </a:r>
            <a:r>
              <a:rPr lang="zh-CN" alt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公亦尝闻天子之怒乎？</a:t>
            </a:r>
            <a:r>
              <a:rPr lang="en-US" altLang="zh-CN" sz="2800" b="1">
                <a:solidFill>
                  <a:srgbClr val="FF0000"/>
                </a:solidFill>
                <a:latin typeface="楷体" panose="02010609060101010101" pitchFamily="49" charset="-122"/>
                <a:ea typeface="楷体" panose="02010609060101010101" pitchFamily="49" charset="-122"/>
                <a:cs typeface="楷体" panose="02010609060101010101" pitchFamily="49" charset="-122"/>
              </a:rPr>
              <a:t>”</a:t>
            </a:r>
            <a:endParaRPr lang="en-US" altLang="zh-CN" sz="2800" b="1">
              <a:solidFill>
                <a:srgbClr val="FF0000"/>
              </a:solidFill>
              <a:latin typeface="楷体" panose="02010609060101010101" pitchFamily="49" charset="-122"/>
              <a:ea typeface="楷体" panose="02010609060101010101" pitchFamily="49" charset="-122"/>
              <a:cs typeface="楷体" panose="02010609060101010101" pitchFamily="49" charset="-122"/>
            </a:endParaRPr>
          </a:p>
          <a:p>
            <a:r>
              <a:rPr lang="en-US" altLang="zh-CN" sz="2800" b="1">
                <a:latin typeface="楷体" panose="02010609060101010101" pitchFamily="49" charset="-122"/>
                <a:ea typeface="楷体" panose="02010609060101010101" pitchFamily="49" charset="-122"/>
                <a:cs typeface="楷体" panose="02010609060101010101" pitchFamily="49" charset="-122"/>
              </a:rPr>
              <a:t>3.</a:t>
            </a:r>
            <a:r>
              <a:rPr lang="zh-CN" altLang="en-US" sz="2800" b="1">
                <a:latin typeface="楷体" panose="02010609060101010101" pitchFamily="49" charset="-122"/>
                <a:ea typeface="楷体" panose="02010609060101010101" pitchFamily="49" charset="-122"/>
                <a:cs typeface="楷体" panose="02010609060101010101" pitchFamily="49" charset="-122"/>
              </a:rPr>
              <a:t>秦王（</a:t>
            </a:r>
            <a:r>
              <a:rPr lang="en-US" altLang="zh-CN" sz="2800" b="1">
                <a:latin typeface="楷体" panose="02010609060101010101" pitchFamily="49" charset="-122"/>
                <a:ea typeface="楷体" panose="02010609060101010101" pitchFamily="49" charset="-122"/>
                <a:cs typeface="楷体" panose="02010609060101010101" pitchFamily="49" charset="-122"/>
              </a:rPr>
              <a:t>                      </a:t>
            </a:r>
            <a:r>
              <a:rPr lang="zh-CN" altLang="en-US" sz="2800" b="1">
                <a:latin typeface="楷体" panose="02010609060101010101" pitchFamily="49" charset="-122"/>
                <a:ea typeface="楷体" panose="02010609060101010101" pitchFamily="49" charset="-122"/>
                <a:cs typeface="楷体" panose="02010609060101010101" pitchFamily="49" charset="-122"/>
              </a:rPr>
              <a:t>）曰：</a:t>
            </a:r>
            <a:r>
              <a:rPr lang="en-US" altLang="zh-CN" sz="2800" b="1">
                <a:latin typeface="楷体" panose="02010609060101010101" pitchFamily="49" charset="-122"/>
                <a:ea typeface="楷体" panose="02010609060101010101" pitchFamily="49" charset="-122"/>
                <a:cs typeface="楷体" panose="02010609060101010101" pitchFamily="49" charset="-122"/>
              </a:rPr>
              <a:t>“</a:t>
            </a:r>
            <a:r>
              <a:rPr lang="zh-CN" alt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天子之怒，伏尸百万，流血千里。</a:t>
            </a:r>
            <a:r>
              <a:rPr lang="en-US" altLang="zh-CN" sz="2800" b="1">
                <a:solidFill>
                  <a:srgbClr val="FF0000"/>
                </a:solidFill>
                <a:latin typeface="楷体" panose="02010609060101010101" pitchFamily="49" charset="-122"/>
                <a:ea typeface="楷体" panose="02010609060101010101" pitchFamily="49" charset="-122"/>
                <a:cs typeface="楷体" panose="02010609060101010101" pitchFamily="49" charset="-122"/>
              </a:rPr>
              <a:t>”</a:t>
            </a:r>
            <a:endParaRPr lang="zh-CN" altLang="en-US" sz="2800" b="1">
              <a:solidFill>
                <a:srgbClr val="FF0000"/>
              </a:solidFill>
              <a:latin typeface="楷体" panose="02010609060101010101" pitchFamily="49" charset="-122"/>
              <a:ea typeface="楷体" panose="02010609060101010101" pitchFamily="49" charset="-122"/>
              <a:cs typeface="楷体" panose="02010609060101010101" pitchFamily="49" charset="-122"/>
            </a:endParaRPr>
          </a:p>
          <a:p>
            <a:r>
              <a:rPr lang="en-US" altLang="zh-CN" sz="2800" b="1">
                <a:latin typeface="楷体" panose="02010609060101010101" pitchFamily="49" charset="-122"/>
                <a:ea typeface="楷体" panose="02010609060101010101" pitchFamily="49" charset="-122"/>
                <a:cs typeface="楷体" panose="02010609060101010101" pitchFamily="49" charset="-122"/>
              </a:rPr>
              <a:t>4.</a:t>
            </a:r>
            <a:r>
              <a:rPr lang="zh-CN" altLang="en-US" sz="2800" b="1">
                <a:latin typeface="楷体" panose="02010609060101010101" pitchFamily="49" charset="-122"/>
                <a:ea typeface="楷体" panose="02010609060101010101" pitchFamily="49" charset="-122"/>
                <a:cs typeface="楷体" panose="02010609060101010101" pitchFamily="49" charset="-122"/>
              </a:rPr>
              <a:t>秦王（</a:t>
            </a:r>
            <a:r>
              <a:rPr lang="en-US" altLang="zh-CN" sz="2800" b="1">
                <a:latin typeface="楷体" panose="02010609060101010101" pitchFamily="49" charset="-122"/>
                <a:ea typeface="楷体" panose="02010609060101010101" pitchFamily="49" charset="-122"/>
                <a:cs typeface="楷体" panose="02010609060101010101" pitchFamily="49" charset="-122"/>
              </a:rPr>
              <a:t>                      </a:t>
            </a:r>
            <a:r>
              <a:rPr lang="zh-CN" altLang="en-US" sz="2800" b="1">
                <a:latin typeface="楷体" panose="02010609060101010101" pitchFamily="49" charset="-122"/>
                <a:ea typeface="楷体" panose="02010609060101010101" pitchFamily="49" charset="-122"/>
                <a:cs typeface="楷体" panose="02010609060101010101" pitchFamily="49" charset="-122"/>
              </a:rPr>
              <a:t>）曰：</a:t>
            </a:r>
            <a:r>
              <a:rPr lang="en-US" altLang="zh-CN" sz="2800" b="1">
                <a:latin typeface="楷体" panose="02010609060101010101" pitchFamily="49" charset="-122"/>
                <a:ea typeface="楷体" panose="02010609060101010101" pitchFamily="49" charset="-122"/>
                <a:cs typeface="楷体" panose="02010609060101010101" pitchFamily="49" charset="-122"/>
              </a:rPr>
              <a:t>“</a:t>
            </a:r>
            <a:r>
              <a:rPr lang="zh-CN" alt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布衣之怒，亦免冠徒跣，以头抢地尔。</a:t>
            </a:r>
            <a:r>
              <a:rPr lang="en-US" altLang="zh-CN" sz="2800" b="1">
                <a:solidFill>
                  <a:srgbClr val="FF0000"/>
                </a:solidFill>
                <a:latin typeface="楷体" panose="02010609060101010101" pitchFamily="49" charset="-122"/>
                <a:ea typeface="楷体" panose="02010609060101010101" pitchFamily="49" charset="-122"/>
                <a:cs typeface="楷体" panose="02010609060101010101" pitchFamily="49" charset="-122"/>
              </a:rPr>
              <a:t>”</a:t>
            </a:r>
            <a:endParaRPr lang="en-US" altLang="zh-CN" sz="2800" b="1">
              <a:solidFill>
                <a:srgbClr val="FF0000"/>
              </a:solidFill>
              <a:latin typeface="楷体" panose="02010609060101010101" pitchFamily="49" charset="-122"/>
              <a:ea typeface="楷体" panose="02010609060101010101" pitchFamily="49" charset="-122"/>
              <a:cs typeface="楷体" panose="02010609060101010101" pitchFamily="49" charset="-122"/>
            </a:endParaRPr>
          </a:p>
          <a:p>
            <a:r>
              <a:rPr lang="en-US" altLang="zh-CN" sz="2800" b="1">
                <a:solidFill>
                  <a:schemeClr val="tx1"/>
                </a:solidFill>
                <a:latin typeface="楷体" panose="02010609060101010101" pitchFamily="49" charset="-122"/>
                <a:ea typeface="楷体" panose="02010609060101010101" pitchFamily="49" charset="-122"/>
                <a:cs typeface="楷体" panose="02010609060101010101" pitchFamily="49" charset="-122"/>
              </a:rPr>
              <a:t>5.</a:t>
            </a:r>
            <a:r>
              <a:rPr lang="zh-CN" altLang="en-US" sz="2800" b="1">
                <a:solidFill>
                  <a:schemeClr val="tx1"/>
                </a:solidFill>
                <a:latin typeface="楷体" panose="02010609060101010101" pitchFamily="49" charset="-122"/>
                <a:ea typeface="楷体" panose="02010609060101010101" pitchFamily="49" charset="-122"/>
                <a:cs typeface="楷体" panose="02010609060101010101" pitchFamily="49" charset="-122"/>
              </a:rPr>
              <a:t>秦王</a:t>
            </a:r>
            <a:r>
              <a:rPr lang="zh-CN" alt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色挠，长跪而谢之</a:t>
            </a:r>
            <a:r>
              <a:rPr lang="zh-CN" altLang="en-US" sz="2800" b="1">
                <a:solidFill>
                  <a:schemeClr val="tx1"/>
                </a:solidFill>
                <a:latin typeface="楷体" panose="02010609060101010101" pitchFamily="49" charset="-122"/>
                <a:ea typeface="楷体" panose="02010609060101010101" pitchFamily="49" charset="-122"/>
                <a:cs typeface="楷体" panose="02010609060101010101" pitchFamily="49" charset="-122"/>
              </a:rPr>
              <a:t>曰：</a:t>
            </a:r>
            <a:r>
              <a:rPr lang="en-US" altLang="zh-CN" sz="2800" b="1">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先生坐！何至于此！寡人谕矣：夫韩、魏灭亡，而安陵以五十里之地存者，徒以有先生也。</a:t>
            </a:r>
            <a:r>
              <a:rPr lang="en-US" altLang="zh-CN" sz="2800" b="1">
                <a:solidFill>
                  <a:srgbClr val="FF0000"/>
                </a:solidFill>
                <a:latin typeface="楷体" panose="02010609060101010101" pitchFamily="49" charset="-122"/>
                <a:ea typeface="楷体" panose="02010609060101010101" pitchFamily="49" charset="-122"/>
                <a:cs typeface="楷体" panose="02010609060101010101" pitchFamily="49" charset="-122"/>
              </a:rPr>
              <a:t>”</a:t>
            </a:r>
            <a:endParaRPr lang="en-US" altLang="zh-CN" sz="2800" b="1">
              <a:solidFill>
                <a:srgbClr val="FF0000"/>
              </a:solidFill>
              <a:latin typeface="楷体" panose="02010609060101010101" pitchFamily="49" charset="-122"/>
              <a:ea typeface="楷体" panose="02010609060101010101" pitchFamily="49" charset="-122"/>
              <a:cs typeface="楷体" panose="02010609060101010101" pitchFamily="49" charset="-122"/>
            </a:endParaRPr>
          </a:p>
          <a:p>
            <a:endParaRPr lang="en-US" altLang="zh-CN" sz="2800" b="1">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6" name="文本框 5"/>
          <p:cNvSpPr txBox="1"/>
          <p:nvPr/>
        </p:nvSpPr>
        <p:spPr>
          <a:xfrm>
            <a:off x="2423160" y="544830"/>
            <a:ext cx="3860165" cy="460375"/>
          </a:xfrm>
          <a:prstGeom prst="rect">
            <a:avLst/>
          </a:prstGeom>
          <a:noFill/>
        </p:spPr>
        <p:txBody>
          <a:bodyPr wrap="square" rtlCol="0">
            <a:spAutoFit/>
          </a:bodyPr>
          <a:p>
            <a:r>
              <a:rPr lang="zh-CN" altLang="en-US" sz="2400" b="1">
                <a:solidFill>
                  <a:srgbClr val="FF0000"/>
                </a:solidFill>
              </a:rPr>
              <a:t>盛气凌人、质问</a:t>
            </a:r>
            <a:endParaRPr lang="zh-CN" altLang="en-US" sz="2400" b="1">
              <a:solidFill>
                <a:srgbClr val="FF0000"/>
              </a:solidFill>
            </a:endParaRPr>
          </a:p>
        </p:txBody>
      </p:sp>
      <p:sp>
        <p:nvSpPr>
          <p:cNvPr id="7" name="文本框 6"/>
          <p:cNvSpPr txBox="1"/>
          <p:nvPr/>
        </p:nvSpPr>
        <p:spPr>
          <a:xfrm>
            <a:off x="2432685" y="2239645"/>
            <a:ext cx="3956050" cy="460375"/>
          </a:xfrm>
          <a:prstGeom prst="rect">
            <a:avLst/>
          </a:prstGeom>
          <a:noFill/>
        </p:spPr>
        <p:txBody>
          <a:bodyPr wrap="square" rtlCol="0">
            <a:spAutoFit/>
          </a:bodyPr>
          <a:p>
            <a:r>
              <a:rPr lang="zh-CN" altLang="en-US" sz="2400" b="1">
                <a:solidFill>
                  <a:srgbClr val="FF0000"/>
                </a:solidFill>
              </a:rPr>
              <a:t>骄横狂妄</a:t>
            </a:r>
            <a:endParaRPr lang="zh-CN" altLang="en-US" sz="2400" b="1">
              <a:solidFill>
                <a:srgbClr val="FF0000"/>
              </a:solidFill>
            </a:endParaRPr>
          </a:p>
        </p:txBody>
      </p:sp>
      <p:sp>
        <p:nvSpPr>
          <p:cNvPr id="9" name="文本框 8"/>
          <p:cNvSpPr txBox="1"/>
          <p:nvPr/>
        </p:nvSpPr>
        <p:spPr>
          <a:xfrm>
            <a:off x="2442210" y="3101975"/>
            <a:ext cx="3841115" cy="460375"/>
          </a:xfrm>
          <a:prstGeom prst="rect">
            <a:avLst/>
          </a:prstGeom>
          <a:noFill/>
        </p:spPr>
        <p:txBody>
          <a:bodyPr wrap="square" rtlCol="0">
            <a:spAutoFit/>
          </a:bodyPr>
          <a:p>
            <a:r>
              <a:rPr lang="zh-CN" altLang="en-US" sz="2400" b="1">
                <a:solidFill>
                  <a:srgbClr val="FF0000"/>
                </a:solidFill>
              </a:rPr>
              <a:t>高傲、不可一世</a:t>
            </a:r>
            <a:endParaRPr lang="zh-CN" altLang="en-US" sz="2400" b="1">
              <a:solidFill>
                <a:srgbClr val="FF0000"/>
              </a:solidFill>
            </a:endParaRPr>
          </a:p>
        </p:txBody>
      </p:sp>
      <p:sp>
        <p:nvSpPr>
          <p:cNvPr id="10" name="文本框 9"/>
          <p:cNvSpPr txBox="1"/>
          <p:nvPr/>
        </p:nvSpPr>
        <p:spPr>
          <a:xfrm>
            <a:off x="2442210" y="3934460"/>
            <a:ext cx="3438525" cy="460375"/>
          </a:xfrm>
          <a:prstGeom prst="rect">
            <a:avLst/>
          </a:prstGeom>
          <a:noFill/>
        </p:spPr>
        <p:txBody>
          <a:bodyPr wrap="square" rtlCol="0">
            <a:spAutoFit/>
          </a:bodyPr>
          <a:p>
            <a:r>
              <a:rPr lang="zh-CN" altLang="en-US" sz="2400" b="1">
                <a:solidFill>
                  <a:srgbClr val="FF0000"/>
                </a:solidFill>
              </a:rPr>
              <a:t>轻视、鄙夷</a:t>
            </a:r>
            <a:endParaRPr lang="zh-CN" altLang="en-US" sz="2400" b="1">
              <a:solidFill>
                <a:srgbClr val="FF0000"/>
              </a:solidFill>
            </a:endParaRPr>
          </a:p>
        </p:txBody>
      </p:sp>
      <p:sp>
        <p:nvSpPr>
          <p:cNvPr id="3" name="文本框 2"/>
          <p:cNvSpPr txBox="1"/>
          <p:nvPr/>
        </p:nvSpPr>
        <p:spPr>
          <a:xfrm>
            <a:off x="777875" y="6065520"/>
            <a:ext cx="11005185" cy="706755"/>
          </a:xfrm>
          <a:prstGeom prst="rect">
            <a:avLst/>
          </a:prstGeom>
          <a:noFill/>
        </p:spPr>
        <p:txBody>
          <a:bodyPr wrap="square" rtlCol="0">
            <a:spAutoFit/>
          </a:bodyPr>
          <a:p>
            <a:pPr algn="ctr"/>
            <a:r>
              <a:rPr lang="zh-CN" altLang="en-US" sz="4000">
                <a:latin typeface="楷体" panose="02010609060101010101" pitchFamily="49" charset="-122"/>
                <a:ea typeface="楷体" panose="02010609060101010101" pitchFamily="49" charset="-122"/>
                <a:cs typeface="楷体" panose="02010609060101010101" pitchFamily="49" charset="-122"/>
              </a:rPr>
              <a:t>骄横狂妄</a:t>
            </a:r>
            <a:r>
              <a:rPr lang="en-US" altLang="zh-CN" sz="4000">
                <a:latin typeface="楷体" panose="02010609060101010101" pitchFamily="49" charset="-122"/>
                <a:ea typeface="楷体" panose="02010609060101010101" pitchFamily="49" charset="-122"/>
                <a:cs typeface="楷体" panose="02010609060101010101" pitchFamily="49" charset="-122"/>
              </a:rPr>
              <a:t>  </a:t>
            </a:r>
            <a:r>
              <a:rPr lang="zh-CN" altLang="en-US" sz="4000">
                <a:latin typeface="楷体" panose="02010609060101010101" pitchFamily="49" charset="-122"/>
                <a:ea typeface="楷体" panose="02010609060101010101" pitchFamily="49" charset="-122"/>
                <a:cs typeface="楷体" panose="02010609060101010101" pitchFamily="49" charset="-122"/>
              </a:rPr>
              <a:t>不可一世</a:t>
            </a:r>
            <a:r>
              <a:rPr lang="en-US" altLang="zh-CN" sz="4000">
                <a:latin typeface="楷体" panose="02010609060101010101" pitchFamily="49" charset="-122"/>
                <a:ea typeface="楷体" panose="02010609060101010101" pitchFamily="49" charset="-122"/>
                <a:cs typeface="楷体" panose="02010609060101010101" pitchFamily="49" charset="-122"/>
              </a:rPr>
              <a:t> </a:t>
            </a:r>
            <a:r>
              <a:rPr lang="zh-CN" altLang="en-US" sz="4000">
                <a:latin typeface="楷体" panose="02010609060101010101" pitchFamily="49" charset="-122"/>
                <a:ea typeface="楷体" panose="02010609060101010101" pitchFamily="49" charset="-122"/>
                <a:cs typeface="楷体" panose="02010609060101010101" pitchFamily="49" charset="-122"/>
              </a:rPr>
              <a:t>外强中干</a:t>
            </a:r>
            <a:endParaRPr lang="zh-CN" altLang="en-US" sz="40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9" grpId="0"/>
      <p:bldP spid="9" grpId="1"/>
      <p:bldP spid="10" grpId="0"/>
      <p:bldP spid="10" grpId="1"/>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单圆角矩形 5"/>
          <p:cNvSpPr/>
          <p:nvPr>
            <p:custDataLst>
              <p:tags r:id="rId1"/>
            </p:custDataLst>
          </p:nvPr>
        </p:nvSpPr>
        <p:spPr>
          <a:xfrm>
            <a:off x="-6350" y="144780"/>
            <a:ext cx="6101715" cy="1139825"/>
          </a:xfrm>
          <a:custGeom>
            <a:avLst/>
            <a:gdLst>
              <a:gd name="txL" fmla="*/ 0 w 3816424"/>
              <a:gd name="txT" fmla="*/ 0 h 1263290"/>
              <a:gd name="txR" fmla="*/ 3816424 w 3816424"/>
              <a:gd name="txB" fmla="*/ 1263290 h 1263290"/>
            </a:gdLst>
            <a:ahLst/>
            <a:cxnLst>
              <a:cxn ang="0">
                <a:pos x="0" y="0"/>
              </a:cxn>
              <a:cxn ang="0">
                <a:pos x="3402671" y="0"/>
              </a:cxn>
              <a:cxn ang="0">
                <a:pos x="3816424" y="413753"/>
              </a:cxn>
              <a:cxn ang="0">
                <a:pos x="3816424" y="1263290"/>
              </a:cxn>
              <a:cxn ang="0">
                <a:pos x="0" y="1263290"/>
              </a:cxn>
              <a:cxn ang="0">
                <a:pos x="0" y="0"/>
              </a:cxn>
            </a:cxnLst>
            <a:rect l="txL" t="txT" r="txR" b="txB"/>
            <a:pathLst>
              <a:path w="3816423" h="1263290">
                <a:moveTo>
                  <a:pt x="0" y="0"/>
                </a:moveTo>
                <a:lnTo>
                  <a:pt x="3402671" y="0"/>
                </a:lnTo>
                <a:cubicBezTo>
                  <a:pt x="3631180" y="0"/>
                  <a:pt x="3816424" y="185244"/>
                  <a:pt x="3816424" y="413753"/>
                </a:cubicBezTo>
                <a:lnTo>
                  <a:pt x="3816424" y="1263290"/>
                </a:lnTo>
                <a:lnTo>
                  <a:pt x="0" y="1263290"/>
                </a:lnTo>
                <a:lnTo>
                  <a:pt x="0" y="0"/>
                </a:lnTo>
                <a:close/>
              </a:path>
            </a:pathLst>
          </a:custGeom>
          <a:solidFill>
            <a:schemeClr val="accent6">
              <a:lumMod val="50000"/>
            </a:schemeClr>
          </a:solidFill>
          <a:ln w="9525">
            <a:noFill/>
          </a:ln>
        </p:spPr>
        <p:txBody>
          <a:bodyPr anchor="ctr"/>
          <a:lstStyle/>
          <a:p>
            <a:pPr algn="ctr">
              <a:defRPr/>
            </a:pPr>
            <a:endParaRPr lang="zh-CN" altLang="en-US">
              <a:solidFill>
                <a:srgbClr val="FFFFFF"/>
              </a:solidFill>
              <a:latin typeface="微软雅黑" panose="020B0503020204020204" charset="-122"/>
              <a:ea typeface="微软雅黑" panose="020B0503020204020204" charset="-122"/>
            </a:endParaRPr>
          </a:p>
        </p:txBody>
      </p:sp>
      <p:sp>
        <p:nvSpPr>
          <p:cNvPr id="2" name="标题 1"/>
          <p:cNvSpPr>
            <a:spLocks noGrp="1"/>
          </p:cNvSpPr>
          <p:nvPr>
            <p:ph type="title"/>
          </p:nvPr>
        </p:nvSpPr>
        <p:spPr>
          <a:xfrm>
            <a:off x="-6350" y="144780"/>
            <a:ext cx="10515600" cy="1325563"/>
          </a:xfrm>
        </p:spPr>
        <p:txBody>
          <a:bodyPr/>
          <a:lstStyle/>
          <a:p>
            <a:r>
              <a:rPr lang="zh-CN" altLang="en-US" sz="360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n-cs"/>
              </a:rPr>
              <a:t>活动二：真假秦王之辨</a:t>
            </a:r>
            <a:endParaRPr lang="zh-CN" altLang="en-US" sz="360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n-cs"/>
            </a:endParaRPr>
          </a:p>
        </p:txBody>
      </p:sp>
      <p:sp>
        <p:nvSpPr>
          <p:cNvPr id="4" name="文本框 3"/>
          <p:cNvSpPr txBox="1"/>
          <p:nvPr/>
        </p:nvSpPr>
        <p:spPr>
          <a:xfrm>
            <a:off x="244475" y="1470660"/>
            <a:ext cx="10921365" cy="1322070"/>
          </a:xfrm>
          <a:prstGeom prst="rect">
            <a:avLst/>
          </a:prstGeom>
          <a:noFill/>
        </p:spPr>
        <p:txBody>
          <a:bodyPr wrap="square" rtlCol="0" anchor="t">
            <a:spAutoFit/>
          </a:bodyPr>
          <a:lstStyle/>
          <a:p>
            <a:pPr>
              <a:spcBef>
                <a:spcPct val="50000"/>
              </a:spcBef>
              <a:buClrTx/>
              <a:buSzTx/>
              <a:buFontTx/>
            </a:pPr>
            <a:r>
              <a:rPr lang="zh-CN" altLang="en-US" sz="4000" b="1">
                <a:solidFill>
                  <a:srgbClr val="CC0000"/>
                </a:solidFill>
                <a:latin typeface="Times New Roman" panose="02020603050405020304" pitchFamily="18" charset="0"/>
                <a:ea typeface="隶书" panose="02010509060101010101" pitchFamily="49" charset="-122"/>
              </a:rPr>
              <a:t>小组讨论思辨：关于“秦王形象不符合历史”的质疑，你怎么看？</a:t>
            </a:r>
            <a:endParaRPr lang="zh-CN" altLang="en-US" sz="4000" b="1">
              <a:solidFill>
                <a:srgbClr val="CC0000"/>
              </a:solidFill>
              <a:latin typeface="Times New Roman" panose="02020603050405020304" pitchFamily="18" charset="0"/>
              <a:ea typeface="隶书" panose="02010509060101010101" pitchFamily="49" charset="-122"/>
            </a:endParaRPr>
          </a:p>
        </p:txBody>
      </p:sp>
      <p:pic>
        <p:nvPicPr>
          <p:cNvPr id="102" name="图片 101"/>
          <p:cNvPicPr/>
          <p:nvPr/>
        </p:nvPicPr>
        <p:blipFill>
          <a:blip r:embed="rId2"/>
          <a:srcRect l="16772" t="18377" r="15389" b="17031"/>
          <a:stretch>
            <a:fillRect/>
          </a:stretch>
        </p:blipFill>
        <p:spPr>
          <a:xfrm>
            <a:off x="469900" y="2792730"/>
            <a:ext cx="10240645" cy="371602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 to="" calcmode="lin" valueType="num">
                                      <p:cBhvr>
                                        <p:cTn id="7" dur="1" fill="hold"/>
                                        <p:tgtEl>
                                          <p:spTgt spid="10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34340" y="142875"/>
            <a:ext cx="4156710" cy="829945"/>
          </a:xfrm>
          <a:prstGeom prst="rect">
            <a:avLst/>
          </a:prstGeom>
          <a:noFill/>
        </p:spPr>
        <p:txBody>
          <a:bodyPr wrap="square" rtlCol="0">
            <a:spAutoFit/>
          </a:bodyPr>
          <a:p>
            <a:r>
              <a:rPr lang="zh-CN" altLang="en-US" sz="4800" b="1">
                <a:latin typeface="楷体" panose="02010609060101010101" pitchFamily="49" charset="-122"/>
                <a:ea typeface="楷体" panose="02010609060101010101" pitchFamily="49" charset="-122"/>
              </a:rPr>
              <a:t>资料助读二</a:t>
            </a:r>
            <a:endParaRPr lang="zh-CN" altLang="en-US" sz="4800" b="1">
              <a:latin typeface="楷体" panose="02010609060101010101" pitchFamily="49" charset="-122"/>
              <a:ea typeface="楷体" panose="02010609060101010101" pitchFamily="49" charset="-122"/>
            </a:endParaRPr>
          </a:p>
        </p:txBody>
      </p:sp>
      <p:sp>
        <p:nvSpPr>
          <p:cNvPr id="3" name="文本框 2"/>
          <p:cNvSpPr txBox="1"/>
          <p:nvPr/>
        </p:nvSpPr>
        <p:spPr>
          <a:xfrm>
            <a:off x="3949065" y="1098550"/>
            <a:ext cx="7665720" cy="5591175"/>
          </a:xfrm>
          <a:prstGeom prst="rect">
            <a:avLst/>
          </a:prstGeom>
          <a:noFill/>
        </p:spPr>
        <p:txBody>
          <a:bodyPr wrap="square" rtlCol="0" anchor="t">
            <a:noAutofit/>
          </a:bodyPr>
          <a:p>
            <a:r>
              <a:rPr lang="zh-CN" altLang="en-US" sz="2800">
                <a:latin typeface="楷体" panose="02010609060101010101" pitchFamily="49" charset="-122"/>
                <a:ea typeface="楷体" panose="02010609060101010101" pitchFamily="49" charset="-122"/>
              </a:rPr>
              <a:t>《战国策》，又称《国策》，为西汉刘向编订的国别体史书。</a:t>
            </a:r>
            <a:endParaRPr lang="zh-CN" altLang="en-US" sz="2800">
              <a:latin typeface="楷体" panose="02010609060101010101" pitchFamily="49" charset="-122"/>
              <a:ea typeface="楷体" panose="02010609060101010101" pitchFamily="49" charset="-122"/>
            </a:endParaRPr>
          </a:p>
          <a:p>
            <a:endParaRPr lang="zh-CN" altLang="en-US" sz="2800">
              <a:latin typeface="楷体" panose="02010609060101010101" pitchFamily="49" charset="-122"/>
              <a:ea typeface="楷体" panose="02010609060101010101" pitchFamily="49" charset="-122"/>
            </a:endParaRPr>
          </a:p>
          <a:p>
            <a:r>
              <a:rPr lang="zh-CN" altLang="en-US" sz="2800" b="1">
                <a:latin typeface="楷体" panose="02010609060101010101" pitchFamily="49" charset="-122"/>
                <a:ea typeface="楷体" panose="02010609060101010101" pitchFamily="49" charset="-122"/>
              </a:rPr>
              <a:t>内容和特点：</a:t>
            </a:r>
            <a:endParaRPr lang="zh-CN" altLang="en-US" sz="2800" b="1">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rPr>
              <a:t>本书以战国时期策士的游说活动为中心，同时反应了战国时期的一些历史特点和社会风貌。包括策士的著作和史料的记载。</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rPr>
              <a:t>传统上把《战国策》归为历史著作，但书中不少篇章内容缺乏历史依据，说是历史，其实更多是文学故事。书中大量运用寓言、譬喻、语言生动，富于文采，无论是个人陈述，或是双方辩论都有很强的说服力。</a:t>
            </a:r>
            <a:endParaRPr lang="zh-CN" altLang="en-US" sz="2800">
              <a:latin typeface="楷体" panose="02010609060101010101" pitchFamily="49" charset="-122"/>
              <a:ea typeface="楷体" panose="02010609060101010101" pitchFamily="49" charset="-122"/>
            </a:endParaRPr>
          </a:p>
        </p:txBody>
      </p:sp>
      <p:pic>
        <p:nvPicPr>
          <p:cNvPr id="11" name="Picture 5"/>
          <p:cNvPicPr>
            <a:picLocks noChangeAspect="1"/>
          </p:cNvPicPr>
          <p:nvPr>
            <p:custDataLst>
              <p:tags r:id="rId1"/>
            </p:custDataLst>
          </p:nvPr>
        </p:nvPicPr>
        <p:blipFill>
          <a:blip r:embed="rId2"/>
          <a:stretch>
            <a:fillRect/>
          </a:stretch>
        </p:blipFill>
        <p:spPr>
          <a:xfrm>
            <a:off x="814274" y="1712595"/>
            <a:ext cx="2282306" cy="323829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ld>
</file>

<file path=ppt/tags/tag1.xml><?xml version="1.0" encoding="utf-8"?>
<p:tagLst xmlns:p="http://schemas.openxmlformats.org/presentationml/2006/main">
  <p:tag name="AS_UNIQUEID" val="204"/>
</p:tagLst>
</file>

<file path=ppt/tags/tag10.xml><?xml version="1.0" encoding="utf-8"?>
<p:tagLst xmlns:p="http://schemas.openxmlformats.org/presentationml/2006/main">
  <p:tag name="AS_UNIQUEID" val="213"/>
</p:tagLst>
</file>

<file path=ppt/tags/tag11.xml><?xml version="1.0" encoding="utf-8"?>
<p:tagLst xmlns:p="http://schemas.openxmlformats.org/presentationml/2006/main">
  <p:tag name="AS_UNIQUEID" val="214"/>
</p:tagLst>
</file>

<file path=ppt/tags/tag12.xml><?xml version="1.0" encoding="utf-8"?>
<p:tagLst xmlns:p="http://schemas.openxmlformats.org/presentationml/2006/main">
  <p:tag name="AS_UNIQUEID" val="215"/>
</p:tagLst>
</file>

<file path=ppt/tags/tag13.xml><?xml version="1.0" encoding="utf-8"?>
<p:tagLst xmlns:p="http://schemas.openxmlformats.org/presentationml/2006/main">
  <p:tag name="AS_UNIQUEID" val="216"/>
</p:tagLst>
</file>

<file path=ppt/tags/tag14.xml><?xml version="1.0" encoding="utf-8"?>
<p:tagLst xmlns:p="http://schemas.openxmlformats.org/presentationml/2006/main">
  <p:tag name="AS_UNIQUEID" val="217"/>
</p:tagLst>
</file>

<file path=ppt/tags/tag15.xml><?xml version="1.0" encoding="utf-8"?>
<p:tagLst xmlns:p="http://schemas.openxmlformats.org/presentationml/2006/main">
  <p:tag name="AS_UNIQUEID" val="218"/>
</p:tagLst>
</file>

<file path=ppt/tags/tag16.xml><?xml version="1.0" encoding="utf-8"?>
<p:tagLst xmlns:p="http://schemas.openxmlformats.org/presentationml/2006/main">
  <p:tag name="AS_UNIQUEID" val="219"/>
</p:tagLst>
</file>

<file path=ppt/tags/tag17.xml><?xml version="1.0" encoding="utf-8"?>
<p:tagLst xmlns:p="http://schemas.openxmlformats.org/presentationml/2006/main">
  <p:tag name="AS_UNIQUEID" val="220"/>
</p:tagLst>
</file>

<file path=ppt/tags/tag18.xml><?xml version="1.0" encoding="utf-8"?>
<p:tagLst xmlns:p="http://schemas.openxmlformats.org/presentationml/2006/main">
  <p:tag name="AS_UNIQUEID" val="221"/>
</p:tagLst>
</file>

<file path=ppt/tags/tag19.xml><?xml version="1.0" encoding="utf-8"?>
<p:tagLst xmlns:p="http://schemas.openxmlformats.org/presentationml/2006/main">
  <p:tag name="AS_UNIQUEID" val="222"/>
</p:tagLst>
</file>

<file path=ppt/tags/tag2.xml><?xml version="1.0" encoding="utf-8"?>
<p:tagLst xmlns:p="http://schemas.openxmlformats.org/presentationml/2006/main">
  <p:tag name="AS_UNIQUEID" val="205"/>
</p:tagLst>
</file>

<file path=ppt/tags/tag20.xml><?xml version="1.0" encoding="utf-8"?>
<p:tagLst xmlns:p="http://schemas.openxmlformats.org/presentationml/2006/main">
  <p:tag name="AS_UNIQUEID" val="223"/>
</p:tagLst>
</file>

<file path=ppt/tags/tag21.xml><?xml version="1.0" encoding="utf-8"?>
<p:tagLst xmlns:p="http://schemas.openxmlformats.org/presentationml/2006/main">
  <p:tag name="AS_UNIQUEID" val="224"/>
</p:tagLst>
</file>

<file path=ppt/tags/tag22.xml><?xml version="1.0" encoding="utf-8"?>
<p:tagLst xmlns:p="http://schemas.openxmlformats.org/presentationml/2006/main">
  <p:tag name="AS_UNIQUEID" val="225"/>
</p:tagLst>
</file>

<file path=ppt/tags/tag23.xml><?xml version="1.0" encoding="utf-8"?>
<p:tagLst xmlns:p="http://schemas.openxmlformats.org/presentationml/2006/main">
  <p:tag name="AS_UNIQUEID" val="226"/>
</p:tagLst>
</file>

<file path=ppt/tags/tag24.xml><?xml version="1.0" encoding="utf-8"?>
<p:tagLst xmlns:p="http://schemas.openxmlformats.org/presentationml/2006/main">
  <p:tag name="AS_UNIQUEID" val="227"/>
</p:tagLst>
</file>

<file path=ppt/tags/tag25.xml><?xml version="1.0" encoding="utf-8"?>
<p:tagLst xmlns:p="http://schemas.openxmlformats.org/presentationml/2006/main">
  <p:tag name="AS_UNIQUEID" val="228"/>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AS_UNIQUEID" val="382"/>
</p:tagLst>
</file>

<file path=ppt/tags/tag3.xml><?xml version="1.0" encoding="utf-8"?>
<p:tagLst xmlns:p="http://schemas.openxmlformats.org/presentationml/2006/main">
  <p:tag name="AS_UNIQUEID" val="206"/>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AS_OS" val="Unix 3.10 unknown"/>
  <p:tag name="AS_RELEASE_DATE" val="2023.03.31"/>
  <p:tag name="AS_TITLE" val="Aspose.Slides for Java"/>
  <p:tag name="AS_VERSION" val="23.3"/>
  <p:tag name="COMMONDATA" val="eyJoZGlkIjoiNzA1ZTY0ZjQ1ZmNmMGRjYTk5NDg1MDFmZmUxM2NmOTQifQ=="/>
  <p:tag name="commondata" val="eyJoZGlkIjoiN2YzNjBkOTgyNWQ1YTMxYzM3MzMwNWFiODNmOWIzYWMifQ=="/>
</p:tagLst>
</file>

<file path=ppt/tags/tag4.xml><?xml version="1.0" encoding="utf-8"?>
<p:tagLst xmlns:p="http://schemas.openxmlformats.org/presentationml/2006/main">
  <p:tag name="AS_UNIQUEID" val="207"/>
</p:tagLst>
</file>

<file path=ppt/tags/tag5.xml><?xml version="1.0" encoding="utf-8"?>
<p:tagLst xmlns:p="http://schemas.openxmlformats.org/presentationml/2006/main">
  <p:tag name="AS_UNIQUEID" val="208"/>
</p:tagLst>
</file>

<file path=ppt/tags/tag6.xml><?xml version="1.0" encoding="utf-8"?>
<p:tagLst xmlns:p="http://schemas.openxmlformats.org/presentationml/2006/main">
  <p:tag name="AS_UNIQUEID" val="209"/>
</p:tagLst>
</file>

<file path=ppt/tags/tag7.xml><?xml version="1.0" encoding="utf-8"?>
<p:tagLst xmlns:p="http://schemas.openxmlformats.org/presentationml/2006/main">
  <p:tag name="AS_UNIQUEID" val="210"/>
</p:tagLst>
</file>

<file path=ppt/tags/tag8.xml><?xml version="1.0" encoding="utf-8"?>
<p:tagLst xmlns:p="http://schemas.openxmlformats.org/presentationml/2006/main">
  <p:tag name="AS_UNIQUEID" val="211"/>
</p:tagLst>
</file>

<file path=ppt/tags/tag9.xml><?xml version="1.0" encoding="utf-8"?>
<p:tagLst xmlns:p="http://schemas.openxmlformats.org/presentationml/2006/main">
  <p:tag name="AS_UNIQUEID" val="212"/>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2942</Words>
  <Application>WPS 演示</Application>
  <PresentationFormat/>
  <Paragraphs>118</Paragraphs>
  <Slides>15</Slides>
  <Notes>2</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15</vt:i4>
      </vt:variant>
    </vt:vector>
  </HeadingPairs>
  <TitlesOfParts>
    <vt:vector size="34" baseType="lpstr">
      <vt:lpstr>Arial</vt:lpstr>
      <vt:lpstr>宋体</vt:lpstr>
      <vt:lpstr>Wingdings</vt:lpstr>
      <vt:lpstr>微软雅黑</vt:lpstr>
      <vt:lpstr>微软雅黑 Light</vt:lpstr>
      <vt:lpstr>隶书</vt:lpstr>
      <vt:lpstr>华文新魏</vt:lpstr>
      <vt:lpstr>华文楷体</vt:lpstr>
      <vt:lpstr>黑体</vt:lpstr>
      <vt:lpstr>Times New Roman</vt:lpstr>
      <vt:lpstr>楷体</vt:lpstr>
      <vt:lpstr>方正小标宋_GBK</vt:lpstr>
      <vt:lpstr>华文琥珀</vt:lpstr>
      <vt:lpstr>Arial Unicode MS</vt:lpstr>
      <vt:lpstr>等线 Light</vt:lpstr>
      <vt:lpstr>等线</vt:lpstr>
      <vt:lpstr>Calibri</vt:lpstr>
      <vt:lpstr>自定义设计方案</vt:lpstr>
      <vt:lpstr>1_自定义设计方案</vt:lpstr>
      <vt:lpstr>PowerPoint 演示文稿</vt:lpstr>
      <vt:lpstr>《唐雎不辱使命》就是一场彻头彻尾的骗局</vt:lpstr>
      <vt:lpstr>活动一：真话假话之辨</vt:lpstr>
      <vt:lpstr>PowerPoint 演示文稿</vt:lpstr>
      <vt:lpstr>（一）真话假话之辨</vt:lpstr>
      <vt:lpstr>说一说</vt:lpstr>
      <vt:lpstr>PowerPoint 演示文稿</vt:lpstr>
      <vt:lpstr>活动二：真假秦王之辨</vt:lpstr>
      <vt:lpstr>PowerPoint 演示文稿</vt:lpstr>
      <vt:lpstr>PowerPoint 演示文稿</vt:lpstr>
      <vt:lpstr>活动三：虚构手法之辨</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厂长的F6</cp:lastModifiedBy>
  <cp:revision>20</cp:revision>
  <cp:lastPrinted>2023-11-27T16:57:00Z</cp:lastPrinted>
  <dcterms:created xsi:type="dcterms:W3CDTF">2023-11-27T16:57:00Z</dcterms:created>
  <dcterms:modified xsi:type="dcterms:W3CDTF">2024-03-14T03:58:53Z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C5E4CCDAC7AF4D09B6405832DB4BED96_12</vt:lpwstr>
  </property>
  <property fmtid="{D5CDD505-2E9C-101B-9397-08002B2CF9AE}" pid="7" name="KSOProductBuildVer">
    <vt:lpwstr>2052-12.1.0.16388</vt:lpwstr>
  </property>
</Properties>
</file>