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fonts/font1.fntdata" ContentType="application/x-fontdata"/>
  <Override PartName="/ppt/fonts/font2.fntdata" ContentType="application/x-fontdata"/>
  <Override PartName="/ppt/fonts/font3.fntdata" ContentType="application/x-fontdata"/>
  <Override PartName="/ppt/fonts/font4.fntdata" ContentType="application/x-fontdata"/>
  <Override PartName="/ppt/fonts/font5.fntdata" ContentType="application/x-fontdata"/>
  <Override PartName="/ppt/fonts/font6.fntdata" ContentType="application/x-fontdata"/>
  <Override PartName="/ppt/fonts/font7.fntdata" ContentType="application/x-fontdata"/>
  <Override PartName="/ppt/fonts/font8.fntdata" ContentType="application/x-fontdata"/>
  <Override PartName="/ppt/fonts/font9.fntdata" ContentType="application/x-fontdata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4"/>
  </p:notesMasterIdLst>
  <p:sldIdLst>
    <p:sldId id="473" r:id="rId3"/>
    <p:sldId id="408" r:id="rId5"/>
    <p:sldId id="588" r:id="rId6"/>
    <p:sldId id="532" r:id="rId7"/>
    <p:sldId id="592" r:id="rId8"/>
    <p:sldId id="591" r:id="rId9"/>
    <p:sldId id="590" r:id="rId10"/>
    <p:sldId id="650" r:id="rId11"/>
    <p:sldId id="589" r:id="rId12"/>
    <p:sldId id="646" r:id="rId13"/>
    <p:sldId id="645" r:id="rId14"/>
    <p:sldId id="641" r:id="rId15"/>
    <p:sldId id="474" r:id="rId16"/>
  </p:sldIdLst>
  <p:sldSz cx="12192000" cy="6858000"/>
  <p:notesSz cx="6858000" cy="9144000"/>
  <p:embeddedFontLst>
    <p:embeddedFont>
      <p:font typeface="微软雅黑" panose="020B0503020204020204" charset="-122"/>
      <p:regular r:id="rId20"/>
    </p:embeddedFont>
    <p:embeddedFont>
      <p:font typeface="华文中宋" panose="02010600040101010101" charset="-122"/>
      <p:regular r:id="rId21"/>
    </p:embeddedFont>
    <p:embeddedFont>
      <p:font typeface="方正粗黑宋简体" panose="02000000000000000000" charset="-122"/>
      <p:regular r:id="rId22"/>
    </p:embeddedFont>
    <p:embeddedFont>
      <p:font typeface="华文楷体" panose="02010600040101010101" charset="-122"/>
      <p:regular r:id="rId23"/>
    </p:embeddedFont>
    <p:embeddedFont>
      <p:font typeface="楷体" panose="02010609060101010101" charset="-122"/>
      <p:regular r:id="rId24"/>
    </p:embeddedFont>
    <p:embeddedFont>
      <p:font typeface="Calibri" panose="020F0502020204030204" charset="0"/>
      <p:regular r:id="rId25"/>
      <p:bold r:id="rId26"/>
      <p:italic r:id="rId27"/>
      <p:boldItalic r:id="rId28"/>
    </p:embeddedFont>
  </p:embeddedFontLst>
  <p:custDataLst>
    <p:tags r:id="rId29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9D6D7"/>
    <a:srgbClr val="E04236"/>
    <a:srgbClr val="E0427F"/>
    <a:srgbClr val="CC8287"/>
    <a:srgbClr val="C37F86"/>
    <a:srgbClr val="FF8810"/>
    <a:srgbClr val="FB9E13"/>
    <a:srgbClr val="FFD800"/>
    <a:srgbClr val="C3C3C3"/>
    <a:srgbClr val="D1E1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 snapToGrid="0" showGuides="1">
      <p:cViewPr varScale="1">
        <p:scale>
          <a:sx n="81" d="100"/>
          <a:sy n="81" d="100"/>
        </p:scale>
        <p:origin x="648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9" Type="http://schemas.openxmlformats.org/officeDocument/2006/relationships/tags" Target="tags/tag3.xml"/><Relationship Id="rId28" Type="http://schemas.openxmlformats.org/officeDocument/2006/relationships/font" Target="fonts/font9.fntdata"/><Relationship Id="rId27" Type="http://schemas.openxmlformats.org/officeDocument/2006/relationships/font" Target="fonts/font8.fntdata"/><Relationship Id="rId26" Type="http://schemas.openxmlformats.org/officeDocument/2006/relationships/font" Target="fonts/font7.fntdata"/><Relationship Id="rId25" Type="http://schemas.openxmlformats.org/officeDocument/2006/relationships/font" Target="fonts/font6.fntdata"/><Relationship Id="rId24" Type="http://schemas.openxmlformats.org/officeDocument/2006/relationships/font" Target="fonts/font5.fntdata"/><Relationship Id="rId23" Type="http://schemas.openxmlformats.org/officeDocument/2006/relationships/font" Target="fonts/font4.fntdata"/><Relationship Id="rId22" Type="http://schemas.openxmlformats.org/officeDocument/2006/relationships/font" Target="fonts/font3.fntdata"/><Relationship Id="rId21" Type="http://schemas.openxmlformats.org/officeDocument/2006/relationships/font" Target="fonts/font2.fntdata"/><Relationship Id="rId20" Type="http://schemas.openxmlformats.org/officeDocument/2006/relationships/font" Target="fonts/font1.fntdata"/><Relationship Id="rId2" Type="http://schemas.openxmlformats.org/officeDocument/2006/relationships/theme" Target="theme/theme1.xml"/><Relationship Id="rId19" Type="http://schemas.openxmlformats.org/officeDocument/2006/relationships/tableStyles" Target="tableStyles.xml"/><Relationship Id="rId18" Type="http://schemas.openxmlformats.org/officeDocument/2006/relationships/viewProps" Target="viewProps.xml"/><Relationship Id="rId17" Type="http://schemas.openxmlformats.org/officeDocument/2006/relationships/presProps" Target="presProps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EAF039-AB69-4C4E-B352-C973400BBE8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4E5803-944E-4CCB-A36B-5BBC78F81D1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4E5803-944E-4CCB-A36B-5BBC78F81D1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4E5803-944E-4CCB-A36B-5BBC78F81D1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自定义版式">
    <p:bg>
      <p:bgPr>
        <a:solidFill>
          <a:srgbClr val="FBFB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7" Type="http://schemas.openxmlformats.org/officeDocument/2006/relationships/theme" Target="../theme/theme1.xml"/><Relationship Id="rId6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组合 17"/>
          <p:cNvGrpSpPr/>
          <p:nvPr userDrawn="1"/>
        </p:nvGrpSpPr>
        <p:grpSpPr>
          <a:xfrm>
            <a:off x="0" y="1"/>
            <a:ext cx="12192000" cy="6858000"/>
            <a:chOff x="0" y="0"/>
            <a:chExt cx="12192000" cy="7912535"/>
          </a:xfrm>
        </p:grpSpPr>
        <p:grpSp>
          <p:nvGrpSpPr>
            <p:cNvPr id="7" name="组合 6"/>
            <p:cNvGrpSpPr/>
            <p:nvPr userDrawn="1"/>
          </p:nvGrpSpPr>
          <p:grpSpPr>
            <a:xfrm>
              <a:off x="0" y="0"/>
              <a:ext cx="12192000" cy="2667000"/>
              <a:chOff x="0" y="0"/>
              <a:chExt cx="9715500" cy="2667000"/>
            </a:xfrm>
          </p:grpSpPr>
          <p:pic>
            <p:nvPicPr>
              <p:cNvPr id="2" name="图形 1"/>
              <p:cNvPicPr>
                <a:picLocks noChangeAspect="1"/>
              </p:cNvPicPr>
              <p:nvPr userDrawn="1"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0312" r="10000" b="90278"/>
              <a:stretch>
                <a:fillRect/>
              </a:stretch>
            </p:blipFill>
            <p:spPr>
              <a:xfrm>
                <a:off x="0" y="0"/>
                <a:ext cx="9715500" cy="666750"/>
              </a:xfrm>
              <a:prstGeom prst="rect">
                <a:avLst/>
              </a:prstGeom>
            </p:spPr>
          </p:pic>
          <p:pic>
            <p:nvPicPr>
              <p:cNvPr id="4" name="图形 1"/>
              <p:cNvPicPr>
                <a:picLocks noChangeAspect="1"/>
              </p:cNvPicPr>
              <p:nvPr userDrawn="1"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0312" r="10000" b="90278"/>
              <a:stretch>
                <a:fillRect/>
              </a:stretch>
            </p:blipFill>
            <p:spPr>
              <a:xfrm>
                <a:off x="0" y="666750"/>
                <a:ext cx="9715500" cy="666750"/>
              </a:xfrm>
              <a:prstGeom prst="rect">
                <a:avLst/>
              </a:prstGeom>
            </p:spPr>
          </p:pic>
          <p:pic>
            <p:nvPicPr>
              <p:cNvPr id="5" name="图形 1"/>
              <p:cNvPicPr>
                <a:picLocks noChangeAspect="1"/>
              </p:cNvPicPr>
              <p:nvPr userDrawn="1"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0312" r="10000" b="90278"/>
              <a:stretch>
                <a:fillRect/>
              </a:stretch>
            </p:blipFill>
            <p:spPr>
              <a:xfrm>
                <a:off x="0" y="1333500"/>
                <a:ext cx="9715500" cy="666750"/>
              </a:xfrm>
              <a:prstGeom prst="rect">
                <a:avLst/>
              </a:prstGeom>
            </p:spPr>
          </p:pic>
          <p:pic>
            <p:nvPicPr>
              <p:cNvPr id="6" name="图形 1"/>
              <p:cNvPicPr>
                <a:picLocks noChangeAspect="1"/>
              </p:cNvPicPr>
              <p:nvPr userDrawn="1"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0312" r="10000" b="90278"/>
              <a:stretch>
                <a:fillRect/>
              </a:stretch>
            </p:blipFill>
            <p:spPr>
              <a:xfrm>
                <a:off x="0" y="2000250"/>
                <a:ext cx="9715500" cy="666750"/>
              </a:xfrm>
              <a:prstGeom prst="rect">
                <a:avLst/>
              </a:prstGeom>
            </p:spPr>
          </p:pic>
        </p:grpSp>
        <p:grpSp>
          <p:nvGrpSpPr>
            <p:cNvPr id="8" name="组合 7"/>
            <p:cNvGrpSpPr/>
            <p:nvPr userDrawn="1"/>
          </p:nvGrpSpPr>
          <p:grpSpPr>
            <a:xfrm>
              <a:off x="0" y="2667000"/>
              <a:ext cx="12192000" cy="2667000"/>
              <a:chOff x="0" y="0"/>
              <a:chExt cx="9715500" cy="2667000"/>
            </a:xfrm>
          </p:grpSpPr>
          <p:pic>
            <p:nvPicPr>
              <p:cNvPr id="9" name="图形 1"/>
              <p:cNvPicPr>
                <a:picLocks noChangeAspect="1"/>
              </p:cNvPicPr>
              <p:nvPr userDrawn="1"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0312" r="10000" b="90278"/>
              <a:stretch>
                <a:fillRect/>
              </a:stretch>
            </p:blipFill>
            <p:spPr>
              <a:xfrm>
                <a:off x="0" y="0"/>
                <a:ext cx="9715500" cy="666750"/>
              </a:xfrm>
              <a:prstGeom prst="rect">
                <a:avLst/>
              </a:prstGeom>
            </p:spPr>
          </p:pic>
          <p:pic>
            <p:nvPicPr>
              <p:cNvPr id="10" name="图形 1"/>
              <p:cNvPicPr>
                <a:picLocks noChangeAspect="1"/>
              </p:cNvPicPr>
              <p:nvPr userDrawn="1"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0312" r="10000" b="90278"/>
              <a:stretch>
                <a:fillRect/>
              </a:stretch>
            </p:blipFill>
            <p:spPr>
              <a:xfrm>
                <a:off x="0" y="666750"/>
                <a:ext cx="9715500" cy="666750"/>
              </a:xfrm>
              <a:prstGeom prst="rect">
                <a:avLst/>
              </a:prstGeom>
            </p:spPr>
          </p:pic>
          <p:pic>
            <p:nvPicPr>
              <p:cNvPr id="11" name="图形 1"/>
              <p:cNvPicPr>
                <a:picLocks noChangeAspect="1"/>
              </p:cNvPicPr>
              <p:nvPr userDrawn="1"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0312" r="10000" b="90278"/>
              <a:stretch>
                <a:fillRect/>
              </a:stretch>
            </p:blipFill>
            <p:spPr>
              <a:xfrm>
                <a:off x="0" y="1333500"/>
                <a:ext cx="9715500" cy="666750"/>
              </a:xfrm>
              <a:prstGeom prst="rect">
                <a:avLst/>
              </a:prstGeom>
            </p:spPr>
          </p:pic>
          <p:pic>
            <p:nvPicPr>
              <p:cNvPr id="12" name="图形 1"/>
              <p:cNvPicPr>
                <a:picLocks noChangeAspect="1"/>
              </p:cNvPicPr>
              <p:nvPr userDrawn="1"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0312" r="10000" b="90278"/>
              <a:stretch>
                <a:fillRect/>
              </a:stretch>
            </p:blipFill>
            <p:spPr>
              <a:xfrm>
                <a:off x="0" y="2000250"/>
                <a:ext cx="9715500" cy="666750"/>
              </a:xfrm>
              <a:prstGeom prst="rect">
                <a:avLst/>
              </a:prstGeom>
            </p:spPr>
          </p:pic>
        </p:grpSp>
        <p:grpSp>
          <p:nvGrpSpPr>
            <p:cNvPr id="13" name="组合 12"/>
            <p:cNvGrpSpPr/>
            <p:nvPr userDrawn="1"/>
          </p:nvGrpSpPr>
          <p:grpSpPr>
            <a:xfrm>
              <a:off x="0" y="5245535"/>
              <a:ext cx="12192000" cy="2667000"/>
              <a:chOff x="0" y="0"/>
              <a:chExt cx="9715500" cy="2667000"/>
            </a:xfrm>
          </p:grpSpPr>
          <p:pic>
            <p:nvPicPr>
              <p:cNvPr id="14" name="图形 1"/>
              <p:cNvPicPr>
                <a:picLocks noChangeAspect="1"/>
              </p:cNvPicPr>
              <p:nvPr userDrawn="1"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0312" r="10000" b="90278"/>
              <a:stretch>
                <a:fillRect/>
              </a:stretch>
            </p:blipFill>
            <p:spPr>
              <a:xfrm>
                <a:off x="0" y="0"/>
                <a:ext cx="9715500" cy="666750"/>
              </a:xfrm>
              <a:prstGeom prst="rect">
                <a:avLst/>
              </a:prstGeom>
            </p:spPr>
          </p:pic>
          <p:pic>
            <p:nvPicPr>
              <p:cNvPr id="15" name="图形 1"/>
              <p:cNvPicPr>
                <a:picLocks noChangeAspect="1"/>
              </p:cNvPicPr>
              <p:nvPr userDrawn="1"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0312" r="10000" b="90278"/>
              <a:stretch>
                <a:fillRect/>
              </a:stretch>
            </p:blipFill>
            <p:spPr>
              <a:xfrm>
                <a:off x="0" y="666750"/>
                <a:ext cx="9715500" cy="666750"/>
              </a:xfrm>
              <a:prstGeom prst="rect">
                <a:avLst/>
              </a:prstGeom>
            </p:spPr>
          </p:pic>
          <p:pic>
            <p:nvPicPr>
              <p:cNvPr id="16" name="图形 1"/>
              <p:cNvPicPr>
                <a:picLocks noChangeAspect="1"/>
              </p:cNvPicPr>
              <p:nvPr userDrawn="1"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0312" r="10000" b="90278"/>
              <a:stretch>
                <a:fillRect/>
              </a:stretch>
            </p:blipFill>
            <p:spPr>
              <a:xfrm>
                <a:off x="0" y="1333500"/>
                <a:ext cx="9715500" cy="666750"/>
              </a:xfrm>
              <a:prstGeom prst="rect">
                <a:avLst/>
              </a:prstGeom>
            </p:spPr>
          </p:pic>
          <p:pic>
            <p:nvPicPr>
              <p:cNvPr id="17" name="图形 1"/>
              <p:cNvPicPr>
                <a:picLocks noChangeAspect="1"/>
              </p:cNvPicPr>
              <p:nvPr userDrawn="1"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0312" r="10000" b="90278"/>
              <a:stretch>
                <a:fillRect/>
              </a:stretch>
            </p:blipFill>
            <p:spPr>
              <a:xfrm>
                <a:off x="0" y="2000250"/>
                <a:ext cx="9715500" cy="666750"/>
              </a:xfrm>
              <a:prstGeom prst="rect">
                <a:avLst/>
              </a:prstGeom>
            </p:spPr>
          </p:pic>
        </p:grpSp>
      </p:grpSp>
      <p:sp>
        <p:nvSpPr>
          <p:cNvPr id="3" name="矩形 2"/>
          <p:cNvSpPr/>
          <p:nvPr userDrawn="1"/>
        </p:nvSpPr>
        <p:spPr>
          <a:xfrm>
            <a:off x="496865" y="486002"/>
            <a:ext cx="11173217" cy="591228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5.xml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2.xml"/><Relationship Id="rId3" Type="http://schemas.openxmlformats.org/officeDocument/2006/relationships/slideLayout" Target="../slideLayouts/slideLayout5.xml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形 1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80365"/>
            <a:ext cx="12192000" cy="6096000"/>
          </a:xfrm>
          <a:prstGeom prst="rect">
            <a:avLst/>
          </a:prstGeom>
        </p:spPr>
      </p:pic>
      <p:sp>
        <p:nvSpPr>
          <p:cNvPr id="7" name="文本框 6"/>
          <p:cNvSpPr txBox="1"/>
          <p:nvPr/>
        </p:nvSpPr>
        <p:spPr>
          <a:xfrm>
            <a:off x="1581785" y="1754505"/>
            <a:ext cx="5405120" cy="18611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11500" dirty="0">
                <a:latin typeface="微软雅黑" panose="020B0503020204020204" charset="-122"/>
                <a:ea typeface="微软雅黑" panose="020B0503020204020204" charset="-122"/>
              </a:rPr>
              <a:t>卖油翁</a:t>
            </a:r>
            <a:endParaRPr lang="zh-CN" altLang="en-US" sz="11500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7" name="文本框 26"/>
          <p:cNvSpPr txBox="1"/>
          <p:nvPr/>
        </p:nvSpPr>
        <p:spPr>
          <a:xfrm>
            <a:off x="1491615" y="3768725"/>
            <a:ext cx="5586095" cy="7683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4400" b="1" dirty="0">
                <a:latin typeface="微软雅黑" panose="020B0503020204020204" charset="-122"/>
                <a:ea typeface="微软雅黑" panose="020B0503020204020204" charset="-122"/>
              </a:rPr>
              <a:t>七下第三单元第</a:t>
            </a:r>
            <a:r>
              <a:rPr lang="en-US" altLang="zh-CN" sz="4400" b="1" dirty="0">
                <a:latin typeface="微软雅黑" panose="020B0503020204020204" charset="-122"/>
                <a:ea typeface="微软雅黑" panose="020B0503020204020204" charset="-122"/>
              </a:rPr>
              <a:t>13</a:t>
            </a:r>
            <a:r>
              <a:rPr lang="zh-CN" altLang="en-US" sz="4400" b="1" dirty="0">
                <a:latin typeface="微软雅黑" panose="020B0503020204020204" charset="-122"/>
                <a:ea typeface="微软雅黑" panose="020B0503020204020204" charset="-122"/>
              </a:rPr>
              <a:t>课</a:t>
            </a:r>
            <a:endParaRPr lang="zh-CN" altLang="en-US" sz="4400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345"/>
          <a:stretch>
            <a:fillRect/>
          </a:stretch>
        </p:blipFill>
        <p:spPr>
          <a:xfrm>
            <a:off x="7288815" y="1496565"/>
            <a:ext cx="3383316" cy="386394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859155" y="653415"/>
            <a:ext cx="9935210" cy="45231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3600" b="1"/>
              <a:t>欧阳修的文章之道</a:t>
            </a:r>
            <a:r>
              <a:rPr lang="en-US" altLang="zh-CN" sz="3600" b="1"/>
              <a:t>——“</a:t>
            </a:r>
            <a:r>
              <a:rPr lang="zh-CN" altLang="en-US" sz="3600" b="1"/>
              <a:t>熟能生巧</a:t>
            </a:r>
            <a:r>
              <a:rPr lang="en-US" altLang="zh-CN" sz="3600" b="1"/>
              <a:t>”</a:t>
            </a:r>
            <a:endParaRPr lang="en-US" altLang="zh-CN" sz="3600" b="1"/>
          </a:p>
          <a:p>
            <a:r>
              <a:rPr lang="zh-CN" altLang="en-US" sz="3600" b="1"/>
              <a:t>欧阳修喜欢把文章写好后贴在墙上，一遍又一遍修改到几乎苛刻的地步，</a:t>
            </a:r>
            <a:r>
              <a:rPr lang="en-US" altLang="zh-CN" sz="3600" b="1"/>
              <a:t>64</a:t>
            </a:r>
            <a:r>
              <a:rPr lang="zh-CN" altLang="en-US" sz="3600" b="1"/>
              <a:t>岁还要修改自己</a:t>
            </a:r>
            <a:r>
              <a:rPr lang="en-US" altLang="zh-CN" sz="3600" b="1"/>
              <a:t>47</a:t>
            </a:r>
            <a:r>
              <a:rPr lang="zh-CN" altLang="en-US" sz="3600" b="1"/>
              <a:t>岁写的文章，以求达到文章和人格合一</a:t>
            </a:r>
            <a:r>
              <a:rPr lang="en-US" altLang="zh-CN" sz="3600" b="1"/>
              <a:t> </a:t>
            </a:r>
            <a:r>
              <a:rPr lang="zh-CN" altLang="en-US" sz="3600" b="1"/>
              <a:t>的境界。我们现在读到的欧阳修的文章简练传神，说理清晰，抒情委婉，这些文章都是欧阳修一点一点呕心沥血修改出来的。</a:t>
            </a:r>
            <a:endParaRPr lang="zh-CN" altLang="en-US" sz="3600" b="1"/>
          </a:p>
          <a:p>
            <a:r>
              <a:rPr lang="zh-CN" altLang="en-US" sz="3600" b="1"/>
              <a:t>所以欧阳修的文章之道也是</a:t>
            </a:r>
            <a:r>
              <a:rPr lang="en-US" altLang="zh-CN" sz="3600" b="1"/>
              <a:t>“</a:t>
            </a:r>
            <a:r>
              <a:rPr lang="zh-CN" altLang="en-US" sz="3600" b="1"/>
              <a:t>熟能生巧</a:t>
            </a:r>
            <a:r>
              <a:rPr lang="en-US" altLang="zh-CN" sz="3600" b="1"/>
              <a:t>”</a:t>
            </a:r>
            <a:r>
              <a:rPr lang="zh-CN" altLang="en-US" sz="3600" b="1"/>
              <a:t>。</a:t>
            </a:r>
            <a:endParaRPr lang="zh-CN" altLang="en-US" sz="3600" b="1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655955" y="1306195"/>
            <a:ext cx="10915015" cy="2799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44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3.</a:t>
            </a:r>
            <a:r>
              <a:rPr lang="zh-CN" sz="44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欧阳修笔下卖油翁的技艺相比陈康肃射箭的技术，谁更高一筹？谈谈你的观点。</a:t>
            </a:r>
            <a:endParaRPr lang="zh-CN" sz="4400" b="1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indent="0"/>
            <a:endParaRPr lang="zh-CN" sz="4400" b="1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indent="0"/>
            <a:r>
              <a:rPr lang="zh-CN" sz="44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思考卖油翁轻视的到底是什么？</a:t>
            </a:r>
            <a:endParaRPr lang="zh-CN" altLang="en-US" sz="4400" b="1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802005" y="2268220"/>
            <a:ext cx="10587355" cy="82994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zh-CN" sz="4800" b="0">
                <a:latin typeface="楷体" panose="02010609060101010101" charset="-122"/>
                <a:ea typeface="楷体" panose="02010609060101010101" charset="-122"/>
              </a:rPr>
              <a:t>比技术高超更为高深的境界的人是谦虚。</a:t>
            </a:r>
            <a:endParaRPr lang="zh-CN" altLang="en-US" sz="4800" b="0">
              <a:latin typeface="楷体" panose="02010609060101010101" charset="-122"/>
              <a:ea typeface="楷体" panose="02010609060101010101" charset="-122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形 1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81000"/>
            <a:ext cx="12192000" cy="6096000"/>
          </a:xfrm>
          <a:prstGeom prst="rect">
            <a:avLst/>
          </a:prstGeom>
        </p:spPr>
      </p:pic>
      <p:sp>
        <p:nvSpPr>
          <p:cNvPr id="7" name="文本框 6"/>
          <p:cNvSpPr txBox="1"/>
          <p:nvPr/>
        </p:nvSpPr>
        <p:spPr>
          <a:xfrm>
            <a:off x="1507490" y="2612390"/>
            <a:ext cx="6083300" cy="15684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9600" b="1" dirty="0" smtClean="0">
                <a:latin typeface="微软雅黑" panose="020B0503020204020204" charset="-122"/>
                <a:ea typeface="微软雅黑" panose="020B0503020204020204" charset="-122"/>
              </a:rPr>
              <a:t>谢谢观看</a:t>
            </a:r>
            <a:endParaRPr lang="zh-CN" altLang="en-US" sz="9600" b="1" dirty="0" smtClean="0"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345"/>
          <a:stretch>
            <a:fillRect/>
          </a:stretch>
        </p:blipFill>
        <p:spPr>
          <a:xfrm>
            <a:off x="7111015" y="1464815"/>
            <a:ext cx="3383316" cy="386394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636270" y="64770"/>
            <a:ext cx="11044555" cy="59969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720090" algn="ctr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3200" b="1" dirty="0" smtClean="0"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《卖油翁》欧阳修</a:t>
            </a:r>
            <a:endParaRPr lang="zh-CN" altLang="en-US" sz="3200" b="1" dirty="0" smtClean="0">
              <a:latin typeface="华文中宋" panose="02010600040101010101" charset="-122"/>
              <a:ea typeface="华文中宋" panose="02010600040101010101" charset="-122"/>
              <a:cs typeface="华文中宋" panose="02010600040101010101" charset="-122"/>
            </a:endParaRPr>
          </a:p>
          <a:p>
            <a:pPr indent="720090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3200" b="1" dirty="0" smtClean="0"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陈康肃公</a:t>
            </a:r>
            <a:r>
              <a:rPr lang="en-US" altLang="zh-CN" sz="3200" b="1" dirty="0" smtClean="0">
                <a:solidFill>
                  <a:srgbClr val="E04236"/>
                </a:solidFill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/</a:t>
            </a:r>
            <a:r>
              <a:rPr lang="zh-CN" altLang="en-US" sz="3200" b="1" dirty="0" smtClean="0"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善射，当世无双，公</a:t>
            </a:r>
            <a:r>
              <a:rPr lang="en-US" altLang="zh-CN" sz="3200" b="1" dirty="0" smtClean="0">
                <a:solidFill>
                  <a:srgbClr val="E04236"/>
                </a:solidFill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/</a:t>
            </a:r>
            <a:r>
              <a:rPr lang="zh-CN" altLang="en-US" sz="3200" b="1" dirty="0" smtClean="0"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亦</a:t>
            </a:r>
            <a:r>
              <a:rPr lang="en-US" altLang="zh-CN" sz="3200" b="1" dirty="0" smtClean="0">
                <a:solidFill>
                  <a:srgbClr val="E04236"/>
                </a:solidFill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/</a:t>
            </a:r>
            <a:r>
              <a:rPr lang="zh-CN" altLang="en-US" sz="3200" b="1" dirty="0" smtClean="0"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以此</a:t>
            </a:r>
            <a:r>
              <a:rPr lang="en-US" altLang="zh-CN" sz="3200" b="1" dirty="0" smtClean="0">
                <a:solidFill>
                  <a:srgbClr val="E04236"/>
                </a:solidFill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/</a:t>
            </a:r>
            <a:r>
              <a:rPr lang="zh-CN" altLang="en-US" sz="3200" b="1" dirty="0" smtClean="0"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自</a:t>
            </a:r>
            <a:r>
              <a:rPr lang="zh-CN" altLang="en-US" sz="3200" b="1" dirty="0" smtClean="0">
                <a:solidFill>
                  <a:srgbClr val="FF0000"/>
                </a:solidFill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矜（jīn）</a:t>
            </a:r>
            <a:r>
              <a:rPr lang="zh-CN" altLang="en-US" sz="3200" b="1" dirty="0" smtClean="0"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。尝</a:t>
            </a:r>
            <a:r>
              <a:rPr lang="en-US" altLang="zh-CN" sz="3200" b="1" dirty="0" smtClean="0">
                <a:solidFill>
                  <a:srgbClr val="E04236"/>
                </a:solidFill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/</a:t>
            </a:r>
            <a:r>
              <a:rPr lang="zh-CN" altLang="en-US" sz="3200" b="1" dirty="0" smtClean="0"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射于家</a:t>
            </a:r>
            <a:r>
              <a:rPr lang="zh-CN" altLang="en-US" sz="3200" b="1" dirty="0" smtClean="0">
                <a:solidFill>
                  <a:srgbClr val="FF0000"/>
                </a:solidFill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圃（pǔ）</a:t>
            </a:r>
            <a:r>
              <a:rPr lang="zh-CN" altLang="en-US" sz="3200" b="1" dirty="0" smtClean="0"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，有卖油翁</a:t>
            </a:r>
            <a:r>
              <a:rPr lang="en-US" altLang="zh-CN" sz="3200" b="1" dirty="0" smtClean="0">
                <a:solidFill>
                  <a:srgbClr val="E04236"/>
                </a:solidFill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/</a:t>
            </a:r>
            <a:r>
              <a:rPr lang="zh-CN" altLang="en-US" sz="3200" b="1" dirty="0" smtClean="0"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释担而立，</a:t>
            </a:r>
            <a:r>
              <a:rPr lang="zh-CN" altLang="en-US" sz="3200" b="1" dirty="0" smtClean="0">
                <a:solidFill>
                  <a:srgbClr val="FF0000"/>
                </a:solidFill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睨（nì）</a:t>
            </a:r>
            <a:r>
              <a:rPr lang="zh-CN" altLang="en-US" sz="3200" b="1" dirty="0" smtClean="0"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之</a:t>
            </a:r>
            <a:r>
              <a:rPr lang="en-US" altLang="zh-CN" sz="3200" b="1" dirty="0" smtClean="0">
                <a:solidFill>
                  <a:srgbClr val="E04236"/>
                </a:solidFill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/</a:t>
            </a:r>
            <a:r>
              <a:rPr lang="zh-CN" altLang="en-US" sz="3200" b="1" dirty="0" smtClean="0"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久而不去。见其发</a:t>
            </a:r>
            <a:r>
              <a:rPr lang="zh-CN" altLang="en-US" sz="3200" b="1" dirty="0" smtClean="0">
                <a:solidFill>
                  <a:srgbClr val="FF0000"/>
                </a:solidFill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矢（shǐ）</a:t>
            </a:r>
            <a:r>
              <a:rPr lang="en-US" altLang="zh-CN" sz="3200" b="1" dirty="0" smtClean="0">
                <a:solidFill>
                  <a:srgbClr val="E04236"/>
                </a:solidFill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/</a:t>
            </a:r>
            <a:r>
              <a:rPr lang="zh-CN" altLang="en-US" sz="3200" b="1" dirty="0" smtClean="0"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十中八九，但</a:t>
            </a:r>
            <a:r>
              <a:rPr lang="en-US" altLang="zh-CN" sz="3200" b="1" dirty="0" smtClean="0">
                <a:solidFill>
                  <a:srgbClr val="E04236"/>
                </a:solidFill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/</a:t>
            </a:r>
            <a:r>
              <a:rPr lang="zh-CN" altLang="en-US" sz="3200" b="1" dirty="0" smtClean="0"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微</a:t>
            </a:r>
            <a:r>
              <a:rPr lang="zh-CN" altLang="en-US" sz="3200" b="1" dirty="0" smtClean="0">
                <a:solidFill>
                  <a:srgbClr val="FF0000"/>
                </a:solidFill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颔（hàn）</a:t>
            </a:r>
            <a:r>
              <a:rPr lang="zh-CN" altLang="en-US" sz="3200" b="1" dirty="0" smtClean="0"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之。</a:t>
            </a:r>
            <a:endParaRPr lang="zh-CN" altLang="en-US" sz="3200" b="1" dirty="0" smtClean="0">
              <a:latin typeface="华文中宋" panose="02010600040101010101" charset="-122"/>
              <a:ea typeface="华文中宋" panose="02010600040101010101" charset="-122"/>
              <a:cs typeface="华文中宋" panose="02010600040101010101" charset="-122"/>
            </a:endParaRPr>
          </a:p>
          <a:p>
            <a:pPr indent="720090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3200" b="1" dirty="0" smtClean="0"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康肃问曰</a:t>
            </a:r>
            <a:r>
              <a:rPr lang="en-US" altLang="zh-CN" sz="3200" b="1" dirty="0" smtClean="0"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:“</a:t>
            </a:r>
            <a:r>
              <a:rPr lang="zh-CN" altLang="en-US" sz="3200" b="1" dirty="0" smtClean="0">
                <a:solidFill>
                  <a:srgbClr val="FF0000"/>
                </a:solidFill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汝（rǔ）</a:t>
            </a:r>
            <a:r>
              <a:rPr lang="en-US" altLang="zh-CN" sz="3200" b="1" dirty="0" smtClean="0">
                <a:solidFill>
                  <a:srgbClr val="E04236"/>
                </a:solidFill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/</a:t>
            </a:r>
            <a:r>
              <a:rPr lang="zh-CN" altLang="en-US" sz="3200" b="1" dirty="0" smtClean="0"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亦知射乎？</a:t>
            </a:r>
            <a:r>
              <a:rPr lang="zh-CN" altLang="en-US" sz="3200" b="1" dirty="0" smtClean="0">
                <a:solidFill>
                  <a:srgbClr val="FF0000"/>
                </a:solidFill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吾（wú）</a:t>
            </a:r>
            <a:r>
              <a:rPr lang="zh-CN" altLang="en-US" sz="3200" b="1" dirty="0" smtClean="0"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射</a:t>
            </a:r>
            <a:r>
              <a:rPr lang="en-US" altLang="zh-CN" sz="3200" b="1" dirty="0" smtClean="0">
                <a:solidFill>
                  <a:srgbClr val="E04236"/>
                </a:solidFill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/</a:t>
            </a:r>
            <a:r>
              <a:rPr lang="zh-CN" altLang="en-US" sz="3200" b="1" dirty="0" smtClean="0"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不亦精乎？</a:t>
            </a:r>
            <a:r>
              <a:rPr lang="en-US" altLang="zh-CN" sz="3200" b="1" dirty="0" smtClean="0"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”</a:t>
            </a:r>
            <a:r>
              <a:rPr lang="zh-CN" altLang="en-US" sz="3200" b="1" dirty="0" smtClean="0"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翁</a:t>
            </a:r>
            <a:r>
              <a:rPr lang="zh-CN" altLang="en-US" sz="3200" b="1" dirty="0" smtClean="0"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  <a:sym typeface="+mn-ea"/>
              </a:rPr>
              <a:t>曰</a:t>
            </a:r>
            <a:r>
              <a:rPr lang="en-US" altLang="zh-CN" sz="3200" b="1" dirty="0" smtClean="0"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:“</a:t>
            </a:r>
            <a:r>
              <a:rPr lang="zh-CN" altLang="en-US" sz="3200" b="1" dirty="0" smtClean="0"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无他，但手</a:t>
            </a:r>
            <a:r>
              <a:rPr lang="zh-CN" altLang="en-US" sz="3200" b="1" dirty="0" smtClean="0">
                <a:solidFill>
                  <a:srgbClr val="FF0000"/>
                </a:solidFill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熟（shú）</a:t>
            </a:r>
            <a:r>
              <a:rPr lang="zh-CN" altLang="en-US" sz="3200" b="1" dirty="0" smtClean="0"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尔。”康肃</a:t>
            </a:r>
            <a:r>
              <a:rPr lang="zh-CN" altLang="en-US" sz="3200" b="1" dirty="0" smtClean="0">
                <a:solidFill>
                  <a:srgbClr val="FF0000"/>
                </a:solidFill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忿（fèn）</a:t>
            </a:r>
            <a:r>
              <a:rPr lang="zh-CN" altLang="en-US" sz="3200" b="1" dirty="0" smtClean="0"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然曰</a:t>
            </a:r>
            <a:r>
              <a:rPr lang="en-US" altLang="zh-CN" sz="3200" b="1" dirty="0" smtClean="0"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:“</a:t>
            </a:r>
            <a:r>
              <a:rPr lang="zh-CN" altLang="en-US" sz="3200" b="1" dirty="0" smtClean="0"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尔</a:t>
            </a:r>
            <a:r>
              <a:rPr lang="en-US" altLang="zh-CN" sz="3200" b="1" dirty="0" smtClean="0">
                <a:solidFill>
                  <a:srgbClr val="E04236"/>
                </a:solidFill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/</a:t>
            </a:r>
            <a:r>
              <a:rPr lang="zh-CN" altLang="en-US" sz="3200" b="1" dirty="0" smtClean="0"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安敢轻吾射！</a:t>
            </a:r>
            <a:r>
              <a:rPr lang="en-US" altLang="zh-CN" sz="3200" b="1" dirty="0" smtClean="0"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”</a:t>
            </a:r>
            <a:r>
              <a:rPr lang="zh-CN" altLang="en-US" sz="3200" b="1" dirty="0" smtClean="0"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翁曰</a:t>
            </a:r>
            <a:r>
              <a:rPr lang="en-US" altLang="zh-CN" sz="3200" b="1" dirty="0" smtClean="0"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“</a:t>
            </a:r>
            <a:r>
              <a:rPr lang="zh-CN" altLang="en-US" sz="3200" b="1" dirty="0" smtClean="0"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以我</a:t>
            </a:r>
            <a:r>
              <a:rPr lang="zh-CN" altLang="en-US" sz="3200" b="1" dirty="0" smtClean="0">
                <a:solidFill>
                  <a:srgbClr val="FF0000"/>
                </a:solidFill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酌（zhuó）</a:t>
            </a:r>
            <a:r>
              <a:rPr lang="zh-CN" altLang="en-US" sz="3200" b="1" dirty="0" smtClean="0"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油</a:t>
            </a:r>
            <a:r>
              <a:rPr lang="en-US" altLang="zh-CN" sz="3200" b="1" dirty="0" smtClean="0">
                <a:solidFill>
                  <a:srgbClr val="E04236"/>
                </a:solidFill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/</a:t>
            </a:r>
            <a:r>
              <a:rPr lang="zh-CN" altLang="en-US" sz="3200" b="1" dirty="0" smtClean="0"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知之。”乃取一葫芦</a:t>
            </a:r>
            <a:r>
              <a:rPr lang="en-US" altLang="zh-CN" sz="3200" b="1" dirty="0" smtClean="0">
                <a:solidFill>
                  <a:srgbClr val="E04236"/>
                </a:solidFill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/</a:t>
            </a:r>
            <a:r>
              <a:rPr lang="zh-CN" altLang="en-US" sz="3200" b="1" dirty="0" smtClean="0"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置于地，以钱</a:t>
            </a:r>
            <a:r>
              <a:rPr lang="en-US" altLang="zh-CN" sz="3200" b="1" dirty="0" smtClean="0">
                <a:solidFill>
                  <a:srgbClr val="E04236"/>
                </a:solidFill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/</a:t>
            </a:r>
            <a:r>
              <a:rPr lang="zh-CN" altLang="en-US" sz="3200" b="1" dirty="0" smtClean="0"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覆其口，徐</a:t>
            </a:r>
            <a:r>
              <a:rPr lang="en-US" altLang="zh-CN" sz="3200" b="1" dirty="0" smtClean="0">
                <a:solidFill>
                  <a:srgbClr val="E04236"/>
                </a:solidFill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/</a:t>
            </a:r>
            <a:r>
              <a:rPr lang="zh-CN" altLang="en-US" sz="3200" b="1" dirty="0" smtClean="0"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以</a:t>
            </a:r>
            <a:r>
              <a:rPr lang="zh-CN" altLang="en-US" sz="3200" b="1" dirty="0" smtClean="0">
                <a:solidFill>
                  <a:srgbClr val="FF0000"/>
                </a:solidFill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杓（sháo）</a:t>
            </a:r>
            <a:r>
              <a:rPr lang="en-US" altLang="zh-CN" sz="3200" b="1" dirty="0" smtClean="0">
                <a:solidFill>
                  <a:srgbClr val="E04236"/>
                </a:solidFill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/</a:t>
            </a:r>
            <a:r>
              <a:rPr lang="zh-CN" altLang="en-US" sz="3200" b="1" dirty="0" smtClean="0"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酌油</a:t>
            </a:r>
            <a:r>
              <a:rPr lang="zh-CN" altLang="en-US" sz="3200" b="1" dirty="0" smtClean="0">
                <a:solidFill>
                  <a:srgbClr val="FF0000"/>
                </a:solidFill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沥（lì）</a:t>
            </a:r>
            <a:r>
              <a:rPr lang="zh-CN" altLang="en-US" sz="3200" b="1" dirty="0" smtClean="0"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之，自钱孔入，而</a:t>
            </a:r>
            <a:r>
              <a:rPr lang="en-US" altLang="zh-CN" sz="3200" b="1" dirty="0" smtClean="0">
                <a:solidFill>
                  <a:srgbClr val="E04236"/>
                </a:solidFill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/</a:t>
            </a:r>
            <a:r>
              <a:rPr lang="zh-CN" altLang="en-US" sz="3200" b="1" dirty="0" smtClean="0"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钱不湿。因曰</a:t>
            </a:r>
            <a:r>
              <a:rPr lang="en-US" altLang="zh-CN" sz="3200" b="1" dirty="0" smtClean="0"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:“</a:t>
            </a:r>
            <a:r>
              <a:rPr lang="zh-CN" altLang="en-US" sz="3200" b="1" dirty="0" smtClean="0"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我亦无他，惟</a:t>
            </a:r>
            <a:r>
              <a:rPr lang="en-US" altLang="zh-CN" sz="3200" b="1" dirty="0" smtClean="0">
                <a:solidFill>
                  <a:srgbClr val="E04236"/>
                </a:solidFill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/</a:t>
            </a:r>
            <a:r>
              <a:rPr lang="zh-CN" altLang="en-US" sz="3200" b="1" dirty="0" smtClean="0"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手</a:t>
            </a:r>
            <a:r>
              <a:rPr lang="zh-CN" altLang="en-US" sz="3200" b="1" dirty="0" smtClean="0">
                <a:solidFill>
                  <a:srgbClr val="FF0000"/>
                </a:solidFill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熟（shú）</a:t>
            </a:r>
            <a:r>
              <a:rPr lang="zh-CN" altLang="en-US" sz="3200" b="1" dirty="0" smtClean="0"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尔。”康肃</a:t>
            </a:r>
            <a:r>
              <a:rPr lang="en-US" altLang="zh-CN" sz="3200" b="1" dirty="0" smtClean="0">
                <a:solidFill>
                  <a:srgbClr val="E04236"/>
                </a:solidFill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/</a:t>
            </a:r>
            <a:r>
              <a:rPr lang="zh-CN" altLang="en-US" sz="3200" b="1" dirty="0" smtClean="0"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笑而遣之。</a:t>
            </a:r>
            <a:endParaRPr lang="zh-CN" altLang="en-US" sz="3200" b="1" dirty="0" smtClean="0">
              <a:latin typeface="华文中宋" panose="02010600040101010101" charset="-122"/>
              <a:ea typeface="华文中宋" panose="02010600040101010101" charset="-122"/>
              <a:cs typeface="华文中宋" panose="0201060004010101010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599440" y="494665"/>
            <a:ext cx="10689590" cy="50158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>
                <a:latin typeface="方正粗黑宋简体" panose="02000000000000000000" charset="-122"/>
                <a:ea typeface="方正粗黑宋简体" panose="02000000000000000000" charset="-122"/>
                <a:cs typeface="方正粗黑宋简体" panose="02000000000000000000" charset="-122"/>
              </a:rPr>
              <a:t>一、检测预习</a:t>
            </a:r>
            <a:endParaRPr lang="zh-CN" altLang="en-US" sz="3200">
              <a:latin typeface="方正粗黑宋简体" panose="02000000000000000000" charset="-122"/>
              <a:ea typeface="方正粗黑宋简体" panose="02000000000000000000" charset="-122"/>
              <a:cs typeface="方正粗黑宋简体" panose="02000000000000000000" charset="-122"/>
            </a:endParaRPr>
          </a:p>
          <a:p>
            <a:r>
              <a:rPr lang="en-US" altLang="zh-CN" sz="3200">
                <a:latin typeface="方正粗黑宋简体" panose="02000000000000000000" charset="-122"/>
                <a:ea typeface="方正粗黑宋简体" panose="02000000000000000000" charset="-122"/>
                <a:cs typeface="方正粗黑宋简体" panose="02000000000000000000" charset="-122"/>
              </a:rPr>
              <a:t>1.</a:t>
            </a:r>
            <a:r>
              <a:rPr lang="zh-CN" altLang="en-US" sz="3200">
                <a:latin typeface="方正粗黑宋简体" panose="02000000000000000000" charset="-122"/>
                <a:ea typeface="方正粗黑宋简体" panose="02000000000000000000" charset="-122"/>
                <a:cs typeface="方正粗黑宋简体" panose="02000000000000000000" charset="-122"/>
              </a:rPr>
              <a:t>实词解释</a:t>
            </a:r>
            <a:endParaRPr lang="zh-CN" altLang="en-US" sz="3200">
              <a:latin typeface="方正粗黑宋简体" panose="02000000000000000000" charset="-122"/>
              <a:ea typeface="方正粗黑宋简体" panose="02000000000000000000" charset="-122"/>
              <a:cs typeface="方正粗黑宋简体" panose="02000000000000000000" charset="-122"/>
            </a:endParaRPr>
          </a:p>
          <a:p>
            <a:r>
              <a:rPr lang="zh-CN" altLang="en-US" sz="3200">
                <a:solidFill>
                  <a:srgbClr val="FF0000"/>
                </a:solidFill>
                <a:latin typeface="方正粗黑宋简体" panose="02000000000000000000" charset="-122"/>
                <a:ea typeface="方正粗黑宋简体" panose="02000000000000000000" charset="-122"/>
                <a:cs typeface="方正粗黑宋简体" panose="02000000000000000000" charset="-122"/>
                <a:sym typeface="+mn-ea"/>
              </a:rPr>
              <a:t>忿然</a:t>
            </a:r>
            <a:r>
              <a:rPr lang="zh-CN" altLang="en-US" sz="3200">
                <a:latin typeface="方正粗黑宋简体" panose="02000000000000000000" charset="-122"/>
                <a:ea typeface="方正粗黑宋简体" panose="02000000000000000000" charset="-122"/>
                <a:cs typeface="方正粗黑宋简体" panose="02000000000000000000" charset="-122"/>
                <a:sym typeface="+mn-ea"/>
              </a:rPr>
              <a:t>           </a:t>
            </a:r>
            <a:endParaRPr lang="zh-CN" altLang="en-US" sz="3200">
              <a:latin typeface="方正粗黑宋简体" panose="02000000000000000000" charset="-122"/>
              <a:ea typeface="方正粗黑宋简体" panose="02000000000000000000" charset="-122"/>
              <a:cs typeface="方正粗黑宋简体" panose="02000000000000000000" charset="-122"/>
            </a:endParaRPr>
          </a:p>
          <a:p>
            <a:r>
              <a:rPr lang="zh-CN" altLang="en-US" sz="3200">
                <a:solidFill>
                  <a:srgbClr val="FF0000"/>
                </a:solidFill>
                <a:latin typeface="方正粗黑宋简体" panose="02000000000000000000" charset="-122"/>
                <a:ea typeface="方正粗黑宋简体" panose="02000000000000000000" charset="-122"/>
                <a:cs typeface="方正粗黑宋简体" panose="02000000000000000000" charset="-122"/>
                <a:sym typeface="+mn-ea"/>
              </a:rPr>
              <a:t>徐</a:t>
            </a:r>
            <a:r>
              <a:rPr lang="zh-CN" altLang="en-US" sz="3200">
                <a:latin typeface="方正粗黑宋简体" panose="02000000000000000000" charset="-122"/>
                <a:ea typeface="方正粗黑宋简体" panose="02000000000000000000" charset="-122"/>
                <a:cs typeface="方正粗黑宋简体" panose="02000000000000000000" charset="-122"/>
                <a:sym typeface="+mn-ea"/>
              </a:rPr>
              <a:t>以杓酌油沥之 </a:t>
            </a:r>
            <a:endParaRPr lang="zh-CN" altLang="en-US" sz="3200">
              <a:latin typeface="方正粗黑宋简体" panose="02000000000000000000" charset="-122"/>
              <a:ea typeface="方正粗黑宋简体" panose="02000000000000000000" charset="-122"/>
              <a:cs typeface="方正粗黑宋简体" panose="02000000000000000000" charset="-122"/>
            </a:endParaRPr>
          </a:p>
          <a:p>
            <a:r>
              <a:rPr lang="zh-CN" altLang="en-US" sz="3200">
                <a:latin typeface="方正粗黑宋简体" panose="02000000000000000000" charset="-122"/>
                <a:ea typeface="方正粗黑宋简体" panose="02000000000000000000" charset="-122"/>
                <a:cs typeface="方正粗黑宋简体" panose="02000000000000000000" charset="-122"/>
              </a:rPr>
              <a:t>陈康肃公善射，当世无双，公亦以此</a:t>
            </a:r>
            <a:r>
              <a:rPr lang="zh-CN" altLang="en-US" sz="3200">
                <a:solidFill>
                  <a:srgbClr val="FF0000"/>
                </a:solidFill>
                <a:latin typeface="方正粗黑宋简体" panose="02000000000000000000" charset="-122"/>
                <a:ea typeface="方正粗黑宋简体" panose="02000000000000000000" charset="-122"/>
                <a:cs typeface="方正粗黑宋简体" panose="02000000000000000000" charset="-122"/>
              </a:rPr>
              <a:t>自矜</a:t>
            </a:r>
            <a:r>
              <a:rPr lang="zh-CN" altLang="en-US" sz="3200">
                <a:latin typeface="方正粗黑宋简体" panose="02000000000000000000" charset="-122"/>
                <a:ea typeface="方正粗黑宋简体" panose="02000000000000000000" charset="-122"/>
                <a:cs typeface="方正粗黑宋简体" panose="02000000000000000000" charset="-122"/>
              </a:rPr>
              <a:t>。                           </a:t>
            </a:r>
            <a:endParaRPr lang="zh-CN" altLang="en-US" sz="3200">
              <a:latin typeface="方正粗黑宋简体" panose="02000000000000000000" charset="-122"/>
              <a:ea typeface="方正粗黑宋简体" panose="02000000000000000000" charset="-122"/>
              <a:cs typeface="方正粗黑宋简体" panose="02000000000000000000" charset="-122"/>
            </a:endParaRPr>
          </a:p>
          <a:p>
            <a:r>
              <a:rPr lang="zh-CN" altLang="en-US" sz="3200">
                <a:latin typeface="方正粗黑宋简体" panose="02000000000000000000" charset="-122"/>
                <a:ea typeface="方正粗黑宋简体" panose="02000000000000000000" charset="-122"/>
                <a:cs typeface="方正粗黑宋简体" panose="02000000000000000000" charset="-122"/>
              </a:rPr>
              <a:t>有卖油翁释担而立，</a:t>
            </a:r>
            <a:r>
              <a:rPr lang="zh-CN" altLang="en-US" sz="3200">
                <a:solidFill>
                  <a:srgbClr val="FF0000"/>
                </a:solidFill>
                <a:latin typeface="方正粗黑宋简体" panose="02000000000000000000" charset="-122"/>
                <a:ea typeface="方正粗黑宋简体" panose="02000000000000000000" charset="-122"/>
                <a:cs typeface="方正粗黑宋简体" panose="02000000000000000000" charset="-122"/>
              </a:rPr>
              <a:t>睨之</a:t>
            </a:r>
            <a:r>
              <a:rPr lang="zh-CN" altLang="en-US" sz="3200">
                <a:latin typeface="方正粗黑宋简体" panose="02000000000000000000" charset="-122"/>
                <a:ea typeface="方正粗黑宋简体" panose="02000000000000000000" charset="-122"/>
                <a:cs typeface="方正粗黑宋简体" panose="02000000000000000000" charset="-122"/>
              </a:rPr>
              <a:t>久而不去             </a:t>
            </a:r>
            <a:endParaRPr lang="zh-CN" altLang="en-US" sz="3200">
              <a:latin typeface="方正粗黑宋简体" panose="02000000000000000000" charset="-122"/>
              <a:ea typeface="方正粗黑宋简体" panose="02000000000000000000" charset="-122"/>
              <a:cs typeface="方正粗黑宋简体" panose="02000000000000000000" charset="-122"/>
            </a:endParaRPr>
          </a:p>
          <a:p>
            <a:r>
              <a:rPr lang="zh-CN" altLang="en-US" sz="3200">
                <a:latin typeface="方正粗黑宋简体" panose="02000000000000000000" charset="-122"/>
                <a:ea typeface="方正粗黑宋简体" panose="02000000000000000000" charset="-122"/>
                <a:cs typeface="方正粗黑宋简体" panose="02000000000000000000" charset="-122"/>
              </a:rPr>
              <a:t>见其发矢十中八九，但微</a:t>
            </a:r>
            <a:r>
              <a:rPr lang="zh-CN" altLang="en-US" sz="3200">
                <a:solidFill>
                  <a:srgbClr val="FF0000"/>
                </a:solidFill>
                <a:latin typeface="方正粗黑宋简体" panose="02000000000000000000" charset="-122"/>
                <a:ea typeface="方正粗黑宋简体" panose="02000000000000000000" charset="-122"/>
                <a:cs typeface="方正粗黑宋简体" panose="02000000000000000000" charset="-122"/>
              </a:rPr>
              <a:t>颔</a:t>
            </a:r>
            <a:r>
              <a:rPr lang="zh-CN" altLang="en-US" sz="3200">
                <a:latin typeface="方正粗黑宋简体" panose="02000000000000000000" charset="-122"/>
                <a:ea typeface="方正粗黑宋简体" panose="02000000000000000000" charset="-122"/>
                <a:cs typeface="方正粗黑宋简体" panose="02000000000000000000" charset="-122"/>
              </a:rPr>
              <a:t>之。             </a:t>
            </a:r>
            <a:endParaRPr lang="zh-CN" altLang="en-US" sz="3200">
              <a:latin typeface="方正粗黑宋简体" panose="02000000000000000000" charset="-122"/>
              <a:ea typeface="方正粗黑宋简体" panose="02000000000000000000" charset="-122"/>
              <a:cs typeface="方正粗黑宋简体" panose="02000000000000000000" charset="-122"/>
            </a:endParaRPr>
          </a:p>
          <a:p>
            <a:r>
              <a:rPr lang="zh-CN" altLang="en-US" sz="3200">
                <a:latin typeface="方正粗黑宋简体" panose="02000000000000000000" charset="-122"/>
                <a:ea typeface="方正粗黑宋简体" panose="02000000000000000000" charset="-122"/>
                <a:cs typeface="方正粗黑宋简体" panose="02000000000000000000" charset="-122"/>
              </a:rPr>
              <a:t>   </a:t>
            </a:r>
            <a:endParaRPr lang="zh-CN" altLang="en-US" sz="3200">
              <a:latin typeface="方正粗黑宋简体" panose="02000000000000000000" charset="-122"/>
              <a:ea typeface="方正粗黑宋简体" panose="02000000000000000000" charset="-122"/>
              <a:cs typeface="方正粗黑宋简体" panose="02000000000000000000" charset="-122"/>
            </a:endParaRPr>
          </a:p>
          <a:p>
            <a:r>
              <a:rPr lang="en-US" altLang="zh-CN" sz="3200">
                <a:latin typeface="方正粗黑宋简体" panose="02000000000000000000" charset="-122"/>
                <a:ea typeface="方正粗黑宋简体" panose="02000000000000000000" charset="-122"/>
                <a:cs typeface="方正粗黑宋简体" panose="02000000000000000000" charset="-122"/>
              </a:rPr>
              <a:t>2.</a:t>
            </a:r>
            <a:r>
              <a:rPr lang="zh-CN" altLang="en-US" sz="3200">
                <a:latin typeface="方正粗黑宋简体" panose="02000000000000000000" charset="-122"/>
                <a:ea typeface="方正粗黑宋简体" panose="02000000000000000000" charset="-122"/>
                <a:cs typeface="方正粗黑宋简体" panose="02000000000000000000" charset="-122"/>
              </a:rPr>
              <a:t>复述故事，要求要素完整，</a:t>
            </a:r>
            <a:r>
              <a:rPr lang="zh-CN" altLang="en-US" sz="3200">
                <a:latin typeface="方正粗黑宋简体" panose="02000000000000000000" charset="-122"/>
                <a:ea typeface="方正粗黑宋简体" panose="02000000000000000000" charset="-122"/>
                <a:cs typeface="方正粗黑宋简体" panose="02000000000000000000" charset="-122"/>
                <a:sym typeface="+mn-ea"/>
              </a:rPr>
              <a:t>表述简洁。</a:t>
            </a:r>
            <a:r>
              <a:rPr lang="zh-CN" altLang="en-US" sz="3200">
                <a:latin typeface="方正粗黑宋简体" panose="02000000000000000000" charset="-122"/>
                <a:ea typeface="方正粗黑宋简体" panose="02000000000000000000" charset="-122"/>
                <a:cs typeface="方正粗黑宋简体" panose="02000000000000000000" charset="-122"/>
              </a:rPr>
              <a:t>(时间，地 点，人物，事件的起因、经过、结果等要素)         </a:t>
            </a:r>
            <a:endParaRPr lang="zh-CN" altLang="en-US" sz="3200">
              <a:latin typeface="方正粗黑宋简体" panose="02000000000000000000" charset="-122"/>
              <a:ea typeface="方正粗黑宋简体" panose="02000000000000000000" charset="-122"/>
              <a:cs typeface="方正粗黑宋简体" panose="02000000000000000000" charset="-122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/>
        </p:nvSpPr>
        <p:spPr>
          <a:xfrm>
            <a:off x="800735" y="2409825"/>
            <a:ext cx="10589895" cy="869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auto">
              <a:lnSpc>
                <a:spcPct val="115000"/>
              </a:lnSpc>
            </a:pPr>
            <a:r>
              <a:rPr kumimoji="1" lang="en-US" altLang="zh-CN" sz="3600" dirty="0" smtClean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        </a:t>
            </a:r>
            <a:r>
              <a:rPr kumimoji="1" sz="4400" b="1" dirty="0" smtClean="0">
                <a:latin typeface="华文楷体" panose="02010600040101010101" charset="-122"/>
                <a:ea typeface="华文楷体" panose="02010600040101010101" charset="-122"/>
                <a:sym typeface="+mn-ea"/>
              </a:rPr>
              <a:t>《归田录》是欧阳修所写的笔记小说</a:t>
            </a:r>
            <a:endParaRPr kumimoji="1" lang="zh-CN" sz="4400" b="1" dirty="0" smtClean="0">
              <a:latin typeface="华文楷体" panose="02010600040101010101" charset="-122"/>
              <a:ea typeface="华文楷体" panose="02010600040101010101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654050" y="0"/>
            <a:ext cx="10884535" cy="107632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zh-CN" sz="3200" b="0">
                <a:latin typeface="微软雅黑" panose="020B0503020204020204" charset="-122"/>
                <a:ea typeface="微软雅黑" panose="020B0503020204020204" charset="-122"/>
              </a:rPr>
              <a:t>二、</a:t>
            </a:r>
            <a:r>
              <a:rPr lang="zh-CN" sz="3200" b="1">
                <a:latin typeface="微软雅黑" panose="020B0503020204020204" charset="-122"/>
                <a:ea typeface="微软雅黑" panose="020B0503020204020204" charset="-122"/>
              </a:rPr>
              <a:t>原稿比读，领悟深意。</a:t>
            </a:r>
            <a:endParaRPr lang="zh-CN" sz="3200" b="1">
              <a:latin typeface="微软雅黑" panose="020B0503020204020204" charset="-122"/>
              <a:ea typeface="微软雅黑" panose="020B0503020204020204" charset="-122"/>
            </a:endParaRPr>
          </a:p>
          <a:p>
            <a:pPr indent="0"/>
            <a:endParaRPr lang="zh-CN" altLang="en-US" sz="3200" b="1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488950" y="720725"/>
            <a:ext cx="5189855" cy="612394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p>
            <a:r>
              <a:rPr lang="zh-CN" altLang="en-US" sz="2800" b="1">
                <a:highlight>
                  <a:srgbClr val="FFFF00"/>
                </a:highlight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原稿：</a:t>
            </a:r>
            <a:endParaRPr lang="zh-CN" altLang="en-US" sz="2800" b="1">
              <a:highlight>
                <a:srgbClr val="FFFF00"/>
              </a:highlight>
              <a:latin typeface="华文中宋" panose="02010600040101010101" charset="-122"/>
              <a:ea typeface="华文中宋" panose="02010600040101010101" charset="-122"/>
              <a:cs typeface="华文中宋" panose="02010600040101010101" charset="-122"/>
            </a:endParaRPr>
          </a:p>
          <a:p>
            <a:r>
              <a:rPr lang="zh-CN" altLang="en-US" sz="2800" b="1"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往时陈尧咨以射艺自高，尝射于家圃。有一卖油翁释担而看，射多中。陈问：“尔知射乎？吾射精乎？”翁对曰：“无它能，但手熟尔。”陈忿然说：“汝何敢轻吾射！”翁曰：“不然，以吾酌油可知也。”乃取一葫芦，设于地，置一钱，以勺酌油，沥钱眼中入葫芦，钱不湿。曰：“此无它，亦熟耳。”陈笑而释之。</a:t>
            </a:r>
            <a:endParaRPr lang="zh-CN" altLang="en-US" sz="2800" b="1">
              <a:latin typeface="华文中宋" panose="02010600040101010101" charset="-122"/>
              <a:ea typeface="华文中宋" panose="02010600040101010101" charset="-122"/>
              <a:cs typeface="华文中宋" panose="02010600040101010101" charset="-122"/>
            </a:endParaRPr>
          </a:p>
          <a:p>
            <a:r>
              <a:rPr lang="zh-CN" sz="2800"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  <a:sym typeface="+mn-ea"/>
              </a:rPr>
              <a:t>此与庄生所谓解牛、斫（zhuó）轮者何异？</a:t>
            </a:r>
            <a:endParaRPr lang="zh-CN" altLang="en-US" sz="2800" b="0">
              <a:latin typeface="华文中宋" panose="02010600040101010101" charset="-122"/>
              <a:ea typeface="华文中宋" panose="02010600040101010101" charset="-122"/>
              <a:cs typeface="华文中宋" panose="02010600040101010101" charset="-122"/>
            </a:endParaRPr>
          </a:p>
          <a:p>
            <a:endParaRPr lang="zh-CN" altLang="en-US" sz="2800" b="1">
              <a:latin typeface="华文中宋" panose="02010600040101010101" charset="-122"/>
              <a:ea typeface="华文中宋" panose="02010600040101010101" charset="-122"/>
              <a:cs typeface="华文中宋" panose="02010600040101010101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6004560" y="410845"/>
            <a:ext cx="5621655" cy="588962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pPr indent="0"/>
            <a:r>
              <a:rPr lang="zh-CN" sz="2800" b="1">
                <a:highlight>
                  <a:srgbClr val="FFFF00"/>
                </a:highlight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课本：</a:t>
            </a:r>
            <a:r>
              <a:rPr lang="zh-CN" sz="2800" b="0"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陈康肃公尧咨善射，当世无双，公亦以此自矜。尝射于家圃，有卖油翁释担而立，睨之久而不去，见其发矢十中八九，但微颔之。问曰：“汝亦知射乎？吾射不亦精乎？”翁曰：“无他，但手熟尔。”康肃忿然曰：“尔安敢轻吾射！”翁曰：“以我酌油知之。”乃取一葫芦置于地，以钱覆其口，徐以杓酌油沥之，自钱孔入，而钱不湿。因曰：“我亦无他，惟手熟耳。”康肃笑而遣之。</a:t>
            </a:r>
            <a:endParaRPr lang="zh-CN" altLang="en-US" sz="2800" b="0">
              <a:latin typeface="华文中宋" panose="02010600040101010101" charset="-122"/>
              <a:ea typeface="华文中宋" panose="02010600040101010101" charset="-122"/>
              <a:cs typeface="华文中宋" panose="02010600040101010101" charset="-122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459740" y="63500"/>
            <a:ext cx="11082655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zh-CN" sz="2800" b="1">
                <a:latin typeface="方正粗黑宋简体" panose="02000000000000000000" charset="-122"/>
                <a:ea typeface="方正粗黑宋简体" panose="02000000000000000000" charset="-122"/>
              </a:rPr>
              <a:t>字词的变化，研读课文语句。</a:t>
            </a:r>
            <a:endParaRPr lang="zh-CN" altLang="en-US" sz="2800" b="1">
              <a:latin typeface="方正粗黑宋简体" panose="02000000000000000000" charset="-122"/>
              <a:ea typeface="方正粗黑宋简体" panose="02000000000000000000" charset="-122"/>
            </a:endParaRPr>
          </a:p>
        </p:txBody>
      </p:sp>
      <p:graphicFrame>
        <p:nvGraphicFramePr>
          <p:cNvPr id="4" name="表格 3"/>
          <p:cNvGraphicFramePr/>
          <p:nvPr>
            <p:custDataLst>
              <p:tags r:id="rId1"/>
            </p:custDataLst>
          </p:nvPr>
        </p:nvGraphicFramePr>
        <p:xfrm>
          <a:off x="521335" y="524510"/>
          <a:ext cx="11146790" cy="6026150"/>
        </p:xfrm>
        <a:graphic>
          <a:graphicData uri="http://schemas.openxmlformats.org/drawingml/2006/table">
            <a:tbl>
              <a:tblPr/>
              <a:tblGrid>
                <a:gridCol w="467995"/>
                <a:gridCol w="556260"/>
                <a:gridCol w="2821940"/>
                <a:gridCol w="3274060"/>
                <a:gridCol w="4026535"/>
              </a:tblGrid>
              <a:tr h="109728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400" b="1">
                          <a:latin typeface="微软雅黑" panose="020B0503020204020204" charset="-122"/>
                          <a:ea typeface="微软雅黑" panose="020B0503020204020204" charset="-122"/>
                          <a:cs typeface="宋体" panose="02010600030101010101" pitchFamily="2" charset="-122"/>
                        </a:rPr>
                        <a:t>人</a:t>
                      </a:r>
                      <a:endParaRPr lang="en-US" sz="2400" b="1">
                        <a:latin typeface="微软雅黑" panose="020B0503020204020204" charset="-122"/>
                        <a:ea typeface="微软雅黑" panose="020B0503020204020204" charset="-122"/>
                        <a:cs typeface="宋体" panose="02010600030101010101" pitchFamily="2" charset="-122"/>
                      </a:endParaRPr>
                    </a:p>
                    <a:p>
                      <a:pPr indent="0">
                        <a:buNone/>
                      </a:pPr>
                      <a:r>
                        <a:rPr lang="en-US" sz="2400" b="1">
                          <a:latin typeface="微软雅黑" panose="020B0503020204020204" charset="-122"/>
                          <a:ea typeface="微软雅黑" panose="020B0503020204020204" charset="-122"/>
                          <a:cs typeface="宋体" panose="02010600030101010101" pitchFamily="2" charset="-122"/>
                        </a:rPr>
                        <a:t>物</a:t>
                      </a:r>
                      <a:endParaRPr lang="en-US" altLang="en-US" sz="2400" b="1">
                        <a:latin typeface="微软雅黑" panose="020B0503020204020204" charset="-122"/>
                        <a:ea typeface="微软雅黑" panose="020B0503020204020204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400" b="1">
                          <a:latin typeface="微软雅黑" panose="020B0503020204020204" charset="-122"/>
                          <a:ea typeface="微软雅黑" panose="020B0503020204020204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2400" b="1">
                        <a:latin typeface="微软雅黑" panose="020B0503020204020204" charset="-122"/>
                        <a:ea typeface="微软雅黑" panose="020B0503020204020204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400" b="1">
                          <a:latin typeface="微软雅黑" panose="020B0503020204020204" charset="-122"/>
                          <a:ea typeface="微软雅黑" panose="020B0503020204020204" charset="-122"/>
                          <a:cs typeface="宋体" panose="02010600030101010101" pitchFamily="2" charset="-122"/>
                        </a:rPr>
                        <a:t>原稿</a:t>
                      </a:r>
                      <a:endParaRPr lang="en-US" altLang="en-US" sz="2400" b="1">
                        <a:latin typeface="微软雅黑" panose="020B0503020204020204" charset="-122"/>
                        <a:ea typeface="微软雅黑" panose="020B0503020204020204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400" b="1">
                          <a:latin typeface="微软雅黑" panose="020B0503020204020204" charset="-122"/>
                          <a:ea typeface="微软雅黑" panose="020B0503020204020204" charset="-122"/>
                          <a:cs typeface="宋体" panose="02010600030101010101" pitchFamily="2" charset="-122"/>
                        </a:rPr>
                        <a:t>课文</a:t>
                      </a:r>
                      <a:endParaRPr lang="en-US" altLang="en-US" sz="2400" b="1">
                        <a:latin typeface="微软雅黑" panose="020B0503020204020204" charset="-122"/>
                        <a:ea typeface="微软雅黑" panose="020B0503020204020204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400" b="1">
                          <a:latin typeface="微软雅黑" panose="020B0503020204020204" charset="-122"/>
                          <a:ea typeface="微软雅黑" panose="020B0503020204020204" charset="-122"/>
                          <a:cs typeface="宋体" panose="02010600030101010101" pitchFamily="2" charset="-122"/>
                        </a:rPr>
                        <a:t>改动好处（可从改动字词的含义、语气、态度、人物形象等角度进行探究）</a:t>
                      </a:r>
                      <a:endParaRPr lang="en-US" sz="2400" b="1">
                        <a:latin typeface="微软雅黑" panose="020B0503020204020204" charset="-122"/>
                        <a:ea typeface="微软雅黑" panose="020B0503020204020204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1520">
                <a:tc rowSpan="5">
                  <a:txBody>
                    <a:bodyPr/>
                    <a:p>
                      <a:pPr indent="0">
                        <a:buNone/>
                      </a:pPr>
                      <a:r>
                        <a:rPr lang="en-US" sz="24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 </a:t>
                      </a:r>
                      <a:endParaRPr lang="en-US" sz="24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  <a:p>
                      <a:pPr indent="0">
                        <a:buNone/>
                      </a:pPr>
                      <a:endParaRPr lang="en-US" sz="24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  <a:p>
                      <a:pPr indent="0">
                        <a:buNone/>
                      </a:pPr>
                      <a:endParaRPr lang="en-US" sz="24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  <a:p>
                      <a:pPr indent="0">
                        <a:buNone/>
                      </a:pPr>
                      <a:endParaRPr lang="en-US" sz="24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  <a:p>
                      <a:pPr indent="0">
                        <a:buNone/>
                      </a:pPr>
                      <a:endParaRPr lang="en-US" sz="24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  <a:p>
                      <a:pPr indent="0">
                        <a:buNone/>
                      </a:pPr>
                      <a:endParaRPr lang="en-US" sz="24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  <a:p>
                      <a:pPr indent="0">
                        <a:buNone/>
                      </a:pPr>
                      <a:r>
                        <a:rPr lang="en-US" sz="24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陈</a:t>
                      </a:r>
                      <a:endParaRPr lang="en-US" sz="24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  <a:p>
                      <a:pPr indent="0">
                        <a:buNone/>
                      </a:pPr>
                      <a:r>
                        <a:rPr lang="en-US" sz="24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尧</a:t>
                      </a:r>
                      <a:endParaRPr lang="en-US" sz="24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  <a:p>
                      <a:pPr indent="0">
                        <a:buNone/>
                      </a:pPr>
                      <a:r>
                        <a:rPr lang="en-US" sz="24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咨</a:t>
                      </a:r>
                      <a:endParaRPr lang="en-US" sz="24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  <a:p>
                      <a:pPr indent="0">
                        <a:buNone/>
                      </a:pPr>
                      <a:r>
                        <a:rPr lang="en-US" altLang="zh-CN" sz="24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 </a:t>
                      </a:r>
                      <a:endParaRPr lang="en-US" altLang="zh-CN" sz="24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  <a:p>
                      <a:pPr indent="0">
                        <a:buNone/>
                      </a:pPr>
                      <a:r>
                        <a:rPr lang="en-US" altLang="zh-CN" sz="24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 </a:t>
                      </a:r>
                      <a:endParaRPr lang="en-US" altLang="zh-CN" sz="24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  <a:p>
                      <a:pPr indent="0">
                        <a:buNone/>
                      </a:pPr>
                      <a:r>
                        <a:rPr lang="en-US" altLang="zh-CN" sz="24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 </a:t>
                      </a:r>
                      <a:endParaRPr lang="en-US" altLang="zh-CN" sz="24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  <a:p>
                      <a:pPr indent="0">
                        <a:buNone/>
                      </a:pPr>
                      <a:r>
                        <a:rPr lang="en-US" altLang="zh-CN" sz="24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 </a:t>
                      </a:r>
                      <a:endParaRPr lang="en-US" altLang="zh-CN" sz="24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400" b="1">
                          <a:latin typeface="微软雅黑" panose="020B0503020204020204" charset="-122"/>
                          <a:ea typeface="微软雅黑" panose="020B0503020204020204" charset="-122"/>
                          <a:cs typeface="宋体" panose="02010600030101010101" pitchFamily="2" charset="-122"/>
                        </a:rPr>
                        <a:t>名</a:t>
                      </a:r>
                      <a:endParaRPr lang="en-US" sz="2400" b="1">
                        <a:latin typeface="微软雅黑" panose="020B0503020204020204" charset="-122"/>
                        <a:ea typeface="微软雅黑" panose="020B0503020204020204" charset="-122"/>
                        <a:cs typeface="宋体" panose="02010600030101010101" pitchFamily="2" charset="-122"/>
                      </a:endParaRPr>
                    </a:p>
                    <a:p>
                      <a:pPr indent="0">
                        <a:buNone/>
                      </a:pPr>
                      <a:r>
                        <a:rPr lang="en-US" sz="2400" b="1">
                          <a:latin typeface="微软雅黑" panose="020B0503020204020204" charset="-122"/>
                          <a:ea typeface="微软雅黑" panose="020B0503020204020204" charset="-122"/>
                          <a:cs typeface="宋体" panose="02010600030101010101" pitchFamily="2" charset="-122"/>
                        </a:rPr>
                        <a:t>字</a:t>
                      </a:r>
                      <a:endParaRPr lang="en-US" altLang="en-US" sz="2400" b="1">
                        <a:latin typeface="微软雅黑" panose="020B0503020204020204" charset="-122"/>
                        <a:ea typeface="微软雅黑" panose="020B0503020204020204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400" b="1">
                          <a:latin typeface="微软雅黑" panose="020B0503020204020204" charset="-122"/>
                          <a:ea typeface="微软雅黑" panose="020B0503020204020204" charset="-122"/>
                          <a:cs typeface="宋体" panose="02010600030101010101" pitchFamily="2" charset="-122"/>
                        </a:rPr>
                        <a:t>陈尧咨</a:t>
                      </a:r>
                      <a:endParaRPr lang="en-US" altLang="en-US" sz="2400" b="1">
                        <a:latin typeface="微软雅黑" panose="020B0503020204020204" charset="-122"/>
                        <a:ea typeface="微软雅黑" panose="020B0503020204020204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400" b="1">
                          <a:latin typeface="微软雅黑" panose="020B0503020204020204" charset="-122"/>
                          <a:ea typeface="微软雅黑" panose="020B0503020204020204" charset="-122"/>
                          <a:cs typeface="宋体" panose="02010600030101010101" pitchFamily="2" charset="-122"/>
                        </a:rPr>
                        <a:t>陈</a:t>
                      </a:r>
                      <a:r>
                        <a:rPr lang="en-US" sz="2400" b="1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宋体" panose="02010600030101010101" pitchFamily="2" charset="-122"/>
                        </a:rPr>
                        <a:t>康肃公</a:t>
                      </a:r>
                      <a:endParaRPr lang="en-US" altLang="en-US" sz="2400" b="1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400" b="1">
                          <a:latin typeface="微软雅黑" panose="020B0503020204020204" charset="-122"/>
                          <a:ea typeface="微软雅黑" panose="020B0503020204020204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2400" b="1">
                        <a:latin typeface="微软雅黑" panose="020B0503020204020204" charset="-122"/>
                        <a:ea typeface="微软雅黑" panose="020B0503020204020204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1205">
                <a:tc vMerge="1"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p>
                      <a:pPr indent="0">
                        <a:buNone/>
                      </a:pPr>
                      <a:r>
                        <a:rPr lang="en-US" sz="2400" b="1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射</a:t>
                      </a:r>
                      <a:endParaRPr lang="en-US" sz="2400" b="1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  <a:p>
                      <a:pPr indent="0">
                        <a:buNone/>
                      </a:pPr>
                      <a:r>
                        <a:rPr lang="en-US" sz="2400" b="1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箭</a:t>
                      </a:r>
                      <a:endParaRPr lang="en-US" sz="2400" b="1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  <a:p>
                      <a:pPr indent="0">
                        <a:buNone/>
                      </a:pPr>
                      <a:endParaRPr lang="en-US" altLang="zh-CN" sz="2400" b="1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  <a:p>
                      <a:pPr indent="0">
                        <a:buNone/>
                      </a:pPr>
                      <a:r>
                        <a:rPr lang="en-US" altLang="zh-CN" sz="2400" b="1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 </a:t>
                      </a:r>
                      <a:endParaRPr lang="en-US" altLang="zh-CN" sz="24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400" b="1">
                          <a:latin typeface="微软雅黑" panose="020B0503020204020204" charset="-122"/>
                          <a:ea typeface="微软雅黑" panose="020B0503020204020204" charset="-122"/>
                          <a:cs typeface="宋体" panose="02010600030101010101" pitchFamily="2" charset="-122"/>
                        </a:rPr>
                        <a:t>往时陈尧咨</a:t>
                      </a:r>
                      <a:r>
                        <a:rPr lang="en-US" sz="2400" b="1">
                          <a:solidFill>
                            <a:srgbClr val="00B05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宋体" panose="02010600030101010101" pitchFamily="2" charset="-122"/>
                        </a:rPr>
                        <a:t>以射艺自高</a:t>
                      </a:r>
                      <a:endParaRPr lang="en-US" altLang="en-US" sz="2400" b="1">
                        <a:solidFill>
                          <a:srgbClr val="00B05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400" b="1">
                          <a:latin typeface="微软雅黑" panose="020B0503020204020204" charset="-122"/>
                          <a:ea typeface="微软雅黑" panose="020B0503020204020204" charset="-122"/>
                          <a:cs typeface="宋体" panose="02010600030101010101" pitchFamily="2" charset="-122"/>
                        </a:rPr>
                        <a:t>陈康肃公</a:t>
                      </a:r>
                      <a:r>
                        <a:rPr lang="en-US" sz="2400" b="1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宋体" panose="02010600030101010101" pitchFamily="2" charset="-122"/>
                        </a:rPr>
                        <a:t>善射，当世无双</a:t>
                      </a:r>
                      <a:r>
                        <a:rPr lang="zh-CN" altLang="en-US" sz="24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宋体" panose="02010600030101010101" pitchFamily="2" charset="-122"/>
                        </a:rPr>
                        <a:t>，</a:t>
                      </a:r>
                      <a:r>
                        <a:rPr lang="zh-CN" sz="2400">
                          <a:latin typeface="方正粗黑宋简体" panose="02000000000000000000" charset="-122"/>
                          <a:ea typeface="方正粗黑宋简体" panose="02000000000000000000" charset="-122"/>
                          <a:cs typeface="方正粗黑宋简体" panose="02000000000000000000" charset="-122"/>
                          <a:sym typeface="+mn-ea"/>
                        </a:rPr>
                        <a:t>公亦以此</a:t>
                      </a:r>
                      <a:r>
                        <a:rPr lang="zh-CN" sz="2400">
                          <a:solidFill>
                            <a:srgbClr val="FF0000"/>
                          </a:solidFill>
                          <a:latin typeface="方正粗黑宋简体" panose="02000000000000000000" charset="-122"/>
                          <a:ea typeface="方正粗黑宋简体" panose="02000000000000000000" charset="-122"/>
                          <a:cs typeface="方正粗黑宋简体" panose="02000000000000000000" charset="-122"/>
                          <a:sym typeface="+mn-ea"/>
                        </a:rPr>
                        <a:t>自矜</a:t>
                      </a:r>
                      <a:r>
                        <a:rPr lang="zh-CN" sz="2400">
                          <a:latin typeface="方正粗黑宋简体" panose="02000000000000000000" charset="-122"/>
                          <a:ea typeface="方正粗黑宋简体" panose="02000000000000000000" charset="-122"/>
                          <a:cs typeface="方正粗黑宋简体" panose="02000000000000000000" charset="-122"/>
                          <a:sym typeface="+mn-ea"/>
                        </a:rPr>
                        <a:t>。</a:t>
                      </a:r>
                      <a:endParaRPr lang="en-US" altLang="en-US" sz="2400" b="1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400" b="1">
                          <a:latin typeface="微软雅黑" panose="020B0503020204020204" charset="-122"/>
                          <a:ea typeface="微软雅黑" panose="020B0503020204020204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2400" b="1">
                        <a:latin typeface="微软雅黑" panose="020B0503020204020204" charset="-122"/>
                        <a:ea typeface="微软雅黑" panose="020B0503020204020204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1520">
                <a:tc vMerge="1"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4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宋体" panose="02010600030101010101" pitchFamily="2" charset="-122"/>
                        </a:rPr>
                        <a:t>有一卖油翁释担而看，</a:t>
                      </a:r>
                      <a:r>
                        <a:rPr lang="en-US" sz="2400" b="1">
                          <a:solidFill>
                            <a:srgbClr val="00B05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宋体" panose="02010600030101010101" pitchFamily="2" charset="-122"/>
                        </a:rPr>
                        <a:t>射多中</a:t>
                      </a:r>
                      <a:r>
                        <a:rPr lang="en-US" sz="24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宋体" panose="02010600030101010101" pitchFamily="2" charset="-122"/>
                        </a:rPr>
                        <a:t>。</a:t>
                      </a:r>
                      <a:endParaRPr lang="en-US" altLang="en-US" sz="24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4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宋体" panose="02010600030101010101" pitchFamily="2" charset="-122"/>
                        </a:rPr>
                        <a:t>见其发矢</a:t>
                      </a:r>
                      <a:r>
                        <a:rPr lang="en-US" sz="2400" b="1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宋体" panose="02010600030101010101" pitchFamily="2" charset="-122"/>
                        </a:rPr>
                        <a:t>十中八九</a:t>
                      </a:r>
                      <a:r>
                        <a:rPr lang="zh-CN" altLang="en-US" sz="2400" b="1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宋体" panose="02010600030101010101" pitchFamily="2" charset="-122"/>
                        </a:rPr>
                        <a:t>，</a:t>
                      </a:r>
                      <a:r>
                        <a:rPr lang="en-US" sz="24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宋体" panose="02010600030101010101" pitchFamily="2" charset="-122"/>
                        </a:rPr>
                        <a:t>但</a:t>
                      </a:r>
                      <a:r>
                        <a:rPr lang="en-US" sz="2400" b="1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宋体" panose="02010600030101010101" pitchFamily="2" charset="-122"/>
                        </a:rPr>
                        <a:t>微颔</a:t>
                      </a:r>
                      <a:r>
                        <a:rPr lang="en-US" sz="24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宋体" panose="02010600030101010101" pitchFamily="2" charset="-122"/>
                        </a:rPr>
                        <a:t>之。</a:t>
                      </a:r>
                      <a:endParaRPr lang="en-US" sz="24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4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24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63040">
                <a:tc vMerge="1"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p>
                      <a:pPr indent="0">
                        <a:buNone/>
                      </a:pPr>
                      <a:endParaRPr lang="en-US" sz="24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  <a:p>
                      <a:pPr indent="0">
                        <a:buNone/>
                      </a:pPr>
                      <a:r>
                        <a:rPr lang="en-US" sz="24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语</a:t>
                      </a:r>
                      <a:endParaRPr lang="en-US" sz="24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  <a:p>
                      <a:pPr indent="0">
                        <a:buNone/>
                      </a:pPr>
                      <a:endParaRPr lang="en-US" sz="24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  <a:p>
                      <a:pPr indent="0">
                        <a:buNone/>
                      </a:pPr>
                      <a:r>
                        <a:rPr lang="en-US" sz="24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言</a:t>
                      </a:r>
                      <a:endParaRPr lang="en-US" sz="24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  <a:p>
                      <a:pPr indent="0">
                        <a:buNone/>
                      </a:pPr>
                      <a:r>
                        <a:rPr lang="en-US" altLang="zh-CN" sz="2400" b="1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 </a:t>
                      </a:r>
                      <a:endParaRPr lang="en-US" altLang="zh-CN" sz="24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24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  <a:p>
                      <a:pPr indent="0">
                        <a:buNone/>
                      </a:pPr>
                      <a:endParaRPr lang="en-US" sz="24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  <a:p>
                      <a:pPr indent="0">
                        <a:buNone/>
                      </a:pPr>
                      <a:r>
                        <a:rPr lang="en-US" sz="24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陈问：“尔知射乎？吾射精乎？”</a:t>
                      </a:r>
                      <a:endParaRPr lang="en-US" altLang="en-US" sz="24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2800" b="1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  <a:p>
                      <a:pPr indent="0">
                        <a:buNone/>
                      </a:pPr>
                      <a:r>
                        <a:rPr lang="en-US" sz="2800" b="1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问曰：“汝</a:t>
                      </a:r>
                      <a:r>
                        <a:rPr lang="en-US" sz="2800" b="1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亦</a:t>
                      </a:r>
                      <a:r>
                        <a:rPr lang="en-US" sz="2800" b="1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知射乎？吾射</a:t>
                      </a:r>
                      <a:r>
                        <a:rPr lang="en-US" sz="2800" b="1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不亦</a:t>
                      </a:r>
                      <a:r>
                        <a:rPr lang="en-US" sz="2800" b="1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精</a:t>
                      </a:r>
                      <a:r>
                        <a:rPr lang="en-US" sz="2800" b="1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乎</a:t>
                      </a:r>
                      <a:r>
                        <a:rPr lang="en-US" sz="2800" b="1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？”</a:t>
                      </a:r>
                      <a:endParaRPr lang="en-US" altLang="en-US" sz="2800" b="1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4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24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51585">
                <a:tc vMerge="1"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4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陈</a:t>
                      </a:r>
                      <a:r>
                        <a:rPr lang="en-US" sz="2400" b="1">
                          <a:solidFill>
                            <a:srgbClr val="00B05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忿然</a:t>
                      </a:r>
                      <a:r>
                        <a:rPr lang="en-US" sz="24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说：“</a:t>
                      </a:r>
                      <a:r>
                        <a:rPr lang="en-US" sz="2400" b="1">
                          <a:solidFill>
                            <a:srgbClr val="00B05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汝</a:t>
                      </a:r>
                      <a:r>
                        <a:rPr lang="en-US" sz="24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何敢轻吾射！”</a:t>
                      </a:r>
                      <a:endParaRPr lang="en-US" altLang="en-US" sz="24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800" b="1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康肃</a:t>
                      </a:r>
                      <a:r>
                        <a:rPr lang="en-US" sz="2800" b="1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忿然</a:t>
                      </a:r>
                      <a:r>
                        <a:rPr lang="en-US" sz="2800" b="1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曰：“</a:t>
                      </a:r>
                      <a:r>
                        <a:rPr lang="en-US" sz="2800" b="1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尔</a:t>
                      </a:r>
                      <a:r>
                        <a:rPr lang="en-US" sz="2800" b="1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安敢轻吾射！”</a:t>
                      </a:r>
                      <a:endParaRPr lang="en-US" altLang="en-US" sz="2800" b="1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altLang="en-US" sz="24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文本框 1"/>
          <p:cNvSpPr txBox="1"/>
          <p:nvPr/>
        </p:nvSpPr>
        <p:spPr>
          <a:xfrm>
            <a:off x="8824595" y="3989705"/>
            <a:ext cx="2095500" cy="217360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zh-CN" altLang="en-US" sz="13800">
                <a:solidFill>
                  <a:srgbClr val="FF0000"/>
                </a:solidFill>
                <a:highlight>
                  <a:srgbClr val="FFFF00"/>
                </a:highlight>
              </a:rPr>
              <a:t>读</a:t>
            </a:r>
            <a:endParaRPr lang="zh-CN" altLang="en-US" sz="13800">
              <a:solidFill>
                <a:srgbClr val="FF0000"/>
              </a:solidFill>
              <a:highlight>
                <a:srgbClr val="FFFF00"/>
              </a:highligh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2" name="表格 1"/>
          <p:cNvGraphicFramePr/>
          <p:nvPr>
            <p:custDataLst>
              <p:tags r:id="rId1"/>
            </p:custDataLst>
          </p:nvPr>
        </p:nvGraphicFramePr>
        <p:xfrm>
          <a:off x="498475" y="452755"/>
          <a:ext cx="11220450" cy="6217920"/>
        </p:xfrm>
        <a:graphic>
          <a:graphicData uri="http://schemas.openxmlformats.org/drawingml/2006/table">
            <a:tbl>
              <a:tblPr/>
              <a:tblGrid>
                <a:gridCol w="471805"/>
                <a:gridCol w="558800"/>
                <a:gridCol w="2840990"/>
                <a:gridCol w="4199255"/>
                <a:gridCol w="3149600"/>
              </a:tblGrid>
              <a:tr h="73152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400" b="1">
                          <a:latin typeface="微软雅黑" panose="020B0503020204020204" charset="-122"/>
                          <a:ea typeface="微软雅黑" panose="020B0503020204020204" charset="-122"/>
                          <a:cs typeface="宋体" panose="02010600030101010101" pitchFamily="2" charset="-122"/>
                        </a:rPr>
                        <a:t>人</a:t>
                      </a:r>
                      <a:endParaRPr lang="en-US" sz="2400" b="1">
                        <a:latin typeface="微软雅黑" panose="020B0503020204020204" charset="-122"/>
                        <a:ea typeface="微软雅黑" panose="020B0503020204020204" charset="-122"/>
                        <a:cs typeface="宋体" panose="02010600030101010101" pitchFamily="2" charset="-122"/>
                      </a:endParaRPr>
                    </a:p>
                    <a:p>
                      <a:pPr indent="0">
                        <a:buNone/>
                      </a:pPr>
                      <a:r>
                        <a:rPr lang="en-US" sz="2400" b="1">
                          <a:latin typeface="微软雅黑" panose="020B0503020204020204" charset="-122"/>
                          <a:ea typeface="微软雅黑" panose="020B0503020204020204" charset="-122"/>
                          <a:cs typeface="宋体" panose="02010600030101010101" pitchFamily="2" charset="-122"/>
                        </a:rPr>
                        <a:t>物</a:t>
                      </a:r>
                      <a:endParaRPr lang="en-US" altLang="en-US" sz="2400" b="1">
                        <a:latin typeface="微软雅黑" panose="020B0503020204020204" charset="-122"/>
                        <a:ea typeface="微软雅黑" panose="020B0503020204020204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400" b="1">
                          <a:latin typeface="微软雅黑" panose="020B0503020204020204" charset="-122"/>
                          <a:ea typeface="微软雅黑" panose="020B0503020204020204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2400" b="1">
                        <a:latin typeface="微软雅黑" panose="020B0503020204020204" charset="-122"/>
                        <a:ea typeface="微软雅黑" panose="020B0503020204020204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400" b="1">
                          <a:latin typeface="微软雅黑" panose="020B0503020204020204" charset="-122"/>
                          <a:ea typeface="微软雅黑" panose="020B0503020204020204" charset="-122"/>
                          <a:cs typeface="宋体" panose="02010600030101010101" pitchFamily="2" charset="-122"/>
                        </a:rPr>
                        <a:t>原稿</a:t>
                      </a:r>
                      <a:endParaRPr lang="en-US" altLang="en-US" sz="2400" b="1">
                        <a:latin typeface="微软雅黑" panose="020B0503020204020204" charset="-122"/>
                        <a:ea typeface="微软雅黑" panose="020B0503020204020204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400" b="1">
                          <a:latin typeface="微软雅黑" panose="020B0503020204020204" charset="-122"/>
                          <a:ea typeface="微软雅黑" panose="020B0503020204020204" charset="-122"/>
                          <a:cs typeface="宋体" panose="02010600030101010101" pitchFamily="2" charset="-122"/>
                        </a:rPr>
                        <a:t>课文</a:t>
                      </a:r>
                      <a:endParaRPr lang="en-US" altLang="en-US" sz="2400" b="1">
                        <a:latin typeface="微软雅黑" panose="020B0503020204020204" charset="-122"/>
                        <a:ea typeface="微软雅黑" panose="020B0503020204020204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400" b="1">
                          <a:latin typeface="微软雅黑" panose="020B0503020204020204" charset="-122"/>
                          <a:ea typeface="微软雅黑" panose="020B0503020204020204" charset="-122"/>
                          <a:cs typeface="宋体" panose="02010600030101010101" pitchFamily="2" charset="-122"/>
                        </a:rPr>
                        <a:t>改动好处</a:t>
                      </a:r>
                      <a:endParaRPr lang="en-US" altLang="en-US" sz="2400" b="1">
                        <a:latin typeface="微软雅黑" panose="020B0503020204020204" charset="-122"/>
                        <a:ea typeface="微软雅黑" panose="020B0503020204020204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97280">
                <a:tc rowSpan="4">
                  <a:txBody>
                    <a:bodyPr/>
                    <a:p>
                      <a:pPr indent="0">
                        <a:buNone/>
                      </a:pPr>
                      <a:endParaRPr lang="en-US" sz="2400" b="1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  <a:p>
                      <a:pPr indent="0">
                        <a:buNone/>
                      </a:pPr>
                      <a:endParaRPr lang="en-US" sz="2400" b="1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  <a:p>
                      <a:pPr indent="0">
                        <a:buNone/>
                      </a:pPr>
                      <a:endParaRPr lang="en-US" sz="2400" b="1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  <a:p>
                      <a:pPr indent="0">
                        <a:buNone/>
                      </a:pPr>
                      <a:endParaRPr lang="en-US" sz="2400" b="1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  <a:p>
                      <a:pPr indent="0">
                        <a:buNone/>
                      </a:pPr>
                      <a:endParaRPr lang="en-US" sz="2400" b="1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  <a:p>
                      <a:pPr indent="0">
                        <a:buNone/>
                      </a:pPr>
                      <a:endParaRPr lang="en-US" sz="2400" b="1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  <a:p>
                      <a:pPr indent="0">
                        <a:buNone/>
                      </a:pPr>
                      <a:endParaRPr lang="en-US" sz="2400" b="1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  <a:p>
                      <a:pPr indent="0">
                        <a:buNone/>
                      </a:pPr>
                      <a:endParaRPr lang="en-US" sz="2400" b="1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  <a:p>
                      <a:pPr indent="0">
                        <a:buNone/>
                      </a:pPr>
                      <a:endParaRPr lang="en-US" sz="2400" b="1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  <a:p>
                      <a:pPr indent="0">
                        <a:buNone/>
                      </a:pPr>
                      <a:r>
                        <a:rPr lang="en-US" sz="2400" b="1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卖</a:t>
                      </a:r>
                      <a:endParaRPr lang="en-US" sz="2400" b="1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  <a:p>
                      <a:pPr indent="0">
                        <a:buNone/>
                      </a:pPr>
                      <a:r>
                        <a:rPr lang="en-US" sz="2400" b="1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油</a:t>
                      </a:r>
                      <a:endParaRPr lang="en-US" sz="2400" b="1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  <a:p>
                      <a:pPr indent="0">
                        <a:buNone/>
                      </a:pPr>
                      <a:r>
                        <a:rPr lang="en-US" sz="2400" b="1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翁</a:t>
                      </a:r>
                      <a:endParaRPr lang="en-US" sz="2400" b="1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  <a:p>
                      <a:pPr indent="0">
                        <a:buNone/>
                      </a:pPr>
                      <a:r>
                        <a:rPr lang="en-US" altLang="zh-CN" sz="2400" b="1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 </a:t>
                      </a:r>
                      <a:endParaRPr lang="en-US" altLang="zh-CN" sz="2400" b="1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  <a:p>
                      <a:pPr indent="0">
                        <a:buNone/>
                      </a:pPr>
                      <a:r>
                        <a:rPr lang="en-US" altLang="zh-CN" sz="2400" b="1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 </a:t>
                      </a:r>
                      <a:endParaRPr lang="en-US" altLang="zh-CN" sz="2400" b="1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  <a:p>
                      <a:pPr indent="0">
                        <a:buNone/>
                      </a:pPr>
                      <a:r>
                        <a:rPr lang="en-US" altLang="zh-CN" sz="2400" b="1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 </a:t>
                      </a:r>
                      <a:endParaRPr lang="en-US" altLang="zh-CN" sz="2400" b="1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400" b="1">
                          <a:latin typeface="微软雅黑" panose="020B0503020204020204" charset="-122"/>
                          <a:ea typeface="微软雅黑" panose="020B0503020204020204" charset="-122"/>
                          <a:cs typeface="宋体" panose="02010600030101010101" pitchFamily="2" charset="-122"/>
                        </a:rPr>
                        <a:t>神</a:t>
                      </a:r>
                      <a:endParaRPr lang="en-US" sz="2400" b="1">
                        <a:latin typeface="微软雅黑" panose="020B0503020204020204" charset="-122"/>
                        <a:ea typeface="微软雅黑" panose="020B0503020204020204" charset="-122"/>
                        <a:cs typeface="宋体" panose="02010600030101010101" pitchFamily="2" charset="-122"/>
                      </a:endParaRPr>
                    </a:p>
                    <a:p>
                      <a:pPr indent="0">
                        <a:buNone/>
                      </a:pPr>
                      <a:endParaRPr lang="en-US" sz="2400" b="1">
                        <a:latin typeface="微软雅黑" panose="020B0503020204020204" charset="-122"/>
                        <a:ea typeface="微软雅黑" panose="020B0503020204020204" charset="-122"/>
                        <a:cs typeface="宋体" panose="02010600030101010101" pitchFamily="2" charset="-122"/>
                      </a:endParaRPr>
                    </a:p>
                    <a:p>
                      <a:pPr indent="0">
                        <a:buNone/>
                      </a:pPr>
                      <a:r>
                        <a:rPr lang="en-US" sz="2400" b="1">
                          <a:latin typeface="微软雅黑" panose="020B0503020204020204" charset="-122"/>
                          <a:ea typeface="微软雅黑" panose="020B0503020204020204" charset="-122"/>
                          <a:cs typeface="宋体" panose="02010600030101010101" pitchFamily="2" charset="-122"/>
                        </a:rPr>
                        <a:t>态</a:t>
                      </a:r>
                      <a:endParaRPr lang="en-US" altLang="en-US" sz="2400" b="1">
                        <a:latin typeface="微软雅黑" panose="020B0503020204020204" charset="-122"/>
                        <a:ea typeface="微软雅黑" panose="020B0503020204020204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400" b="1">
                          <a:latin typeface="微软雅黑" panose="020B0503020204020204" charset="-122"/>
                          <a:ea typeface="微软雅黑" panose="020B0503020204020204" charset="-122"/>
                          <a:cs typeface="宋体" panose="02010600030101010101" pitchFamily="2" charset="-122"/>
                        </a:rPr>
                        <a:t>有一卖油翁释担而</a:t>
                      </a:r>
                      <a:r>
                        <a:rPr lang="en-US" sz="2400" b="1">
                          <a:solidFill>
                            <a:srgbClr val="00B05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宋体" panose="02010600030101010101" pitchFamily="2" charset="-122"/>
                        </a:rPr>
                        <a:t>看</a:t>
                      </a:r>
                      <a:endParaRPr lang="en-US" altLang="en-US" sz="2400" b="1">
                        <a:solidFill>
                          <a:srgbClr val="00B05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400" b="1">
                          <a:latin typeface="微软雅黑" panose="020B0503020204020204" charset="-122"/>
                          <a:ea typeface="微软雅黑" panose="020B0503020204020204" charset="-122"/>
                          <a:cs typeface="宋体" panose="02010600030101010101" pitchFamily="2" charset="-122"/>
                        </a:rPr>
                        <a:t>有卖油翁释担而立，</a:t>
                      </a:r>
                      <a:r>
                        <a:rPr lang="en-US" sz="2400" b="1">
                          <a:solidFill>
                            <a:srgbClr val="0000FF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宋体" panose="02010600030101010101" pitchFamily="2" charset="-122"/>
                        </a:rPr>
                        <a:t>睨之</a:t>
                      </a:r>
                      <a:r>
                        <a:rPr lang="en-US" sz="2400" b="1">
                          <a:latin typeface="微软雅黑" panose="020B0503020204020204" charset="-122"/>
                          <a:ea typeface="微软雅黑" panose="020B0503020204020204" charset="-122"/>
                          <a:cs typeface="宋体" panose="02010600030101010101" pitchFamily="2" charset="-122"/>
                        </a:rPr>
                        <a:t>久而不去。</a:t>
                      </a:r>
                      <a:endParaRPr lang="en-US" altLang="en-US" sz="2400" b="1">
                        <a:latin typeface="微软雅黑" panose="020B0503020204020204" charset="-122"/>
                        <a:ea typeface="微软雅黑" panose="020B0503020204020204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400" b="1">
                          <a:latin typeface="微软雅黑" panose="020B0503020204020204" charset="-122"/>
                          <a:ea typeface="微软雅黑" panose="020B0503020204020204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2400" b="1">
                        <a:latin typeface="微软雅黑" panose="020B0503020204020204" charset="-122"/>
                        <a:ea typeface="微软雅黑" panose="020B0503020204020204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63040">
                <a:tc vMerge="1"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2400" b="1">
                        <a:latin typeface="微软雅黑" panose="020B0503020204020204" charset="-122"/>
                        <a:ea typeface="微软雅黑" panose="020B0503020204020204" charset="-122"/>
                        <a:cs typeface="宋体" panose="02010600030101010101" pitchFamily="2" charset="-122"/>
                      </a:endParaRPr>
                    </a:p>
                    <a:p>
                      <a:pPr indent="0">
                        <a:buNone/>
                      </a:pPr>
                      <a:r>
                        <a:rPr lang="en-US" sz="2400" b="1">
                          <a:latin typeface="微软雅黑" panose="020B0503020204020204" charset="-122"/>
                          <a:ea typeface="微软雅黑" panose="020B0503020204020204" charset="-122"/>
                          <a:cs typeface="宋体" panose="02010600030101010101" pitchFamily="2" charset="-122"/>
                        </a:rPr>
                        <a:t>动</a:t>
                      </a:r>
                      <a:endParaRPr lang="en-US" sz="2400" b="1">
                        <a:latin typeface="微软雅黑" panose="020B0503020204020204" charset="-122"/>
                        <a:ea typeface="微软雅黑" panose="020B0503020204020204" charset="-122"/>
                        <a:cs typeface="宋体" panose="02010600030101010101" pitchFamily="2" charset="-122"/>
                      </a:endParaRPr>
                    </a:p>
                    <a:p>
                      <a:pPr indent="0">
                        <a:buNone/>
                      </a:pPr>
                      <a:endParaRPr lang="en-US" sz="2400" b="1">
                        <a:latin typeface="微软雅黑" panose="020B0503020204020204" charset="-122"/>
                        <a:ea typeface="微软雅黑" panose="020B0503020204020204" charset="-122"/>
                        <a:cs typeface="宋体" panose="02010600030101010101" pitchFamily="2" charset="-122"/>
                      </a:endParaRPr>
                    </a:p>
                    <a:p>
                      <a:pPr indent="0">
                        <a:buNone/>
                      </a:pPr>
                      <a:r>
                        <a:rPr lang="en-US" sz="2400" b="1">
                          <a:latin typeface="微软雅黑" panose="020B0503020204020204" charset="-122"/>
                          <a:ea typeface="微软雅黑" panose="020B0503020204020204" charset="-122"/>
                          <a:cs typeface="宋体" panose="02010600030101010101" pitchFamily="2" charset="-122"/>
                        </a:rPr>
                        <a:t>作</a:t>
                      </a:r>
                      <a:endParaRPr lang="en-US" altLang="en-US" sz="2400" b="1">
                        <a:latin typeface="微软雅黑" panose="020B0503020204020204" charset="-122"/>
                        <a:ea typeface="微软雅黑" panose="020B0503020204020204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400" b="1">
                          <a:latin typeface="微软雅黑" panose="020B0503020204020204" charset="-122"/>
                          <a:ea typeface="微软雅黑" panose="020B0503020204020204" charset="-122"/>
                          <a:cs typeface="宋体" panose="02010600030101010101" pitchFamily="2" charset="-122"/>
                        </a:rPr>
                        <a:t>乃取一葫芦，设于地，</a:t>
                      </a:r>
                      <a:r>
                        <a:rPr lang="en-US" sz="2400" b="1">
                          <a:solidFill>
                            <a:srgbClr val="00B05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宋体" panose="02010600030101010101" pitchFamily="2" charset="-122"/>
                        </a:rPr>
                        <a:t>置一钱</a:t>
                      </a:r>
                      <a:r>
                        <a:rPr lang="en-US" sz="2400" b="1">
                          <a:latin typeface="微软雅黑" panose="020B0503020204020204" charset="-122"/>
                          <a:ea typeface="微软雅黑" panose="020B0503020204020204" charset="-122"/>
                          <a:cs typeface="宋体" panose="02010600030101010101" pitchFamily="2" charset="-122"/>
                        </a:rPr>
                        <a:t>，以勺酌油，沥钱眼中入葫芦，钱不湿。</a:t>
                      </a:r>
                      <a:endParaRPr lang="en-US" altLang="en-US" sz="2400" b="1">
                        <a:latin typeface="微软雅黑" panose="020B0503020204020204" charset="-122"/>
                        <a:ea typeface="微软雅黑" panose="020B0503020204020204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400" b="1">
                          <a:latin typeface="微软雅黑" panose="020B0503020204020204" charset="-122"/>
                          <a:ea typeface="微软雅黑" panose="020B0503020204020204" charset="-122"/>
                          <a:cs typeface="宋体" panose="02010600030101010101" pitchFamily="2" charset="-122"/>
                        </a:rPr>
                        <a:t>乃</a:t>
                      </a:r>
                      <a:r>
                        <a:rPr lang="en-US" sz="2400" b="1">
                          <a:solidFill>
                            <a:srgbClr val="0000FF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宋体" panose="02010600030101010101" pitchFamily="2" charset="-122"/>
                        </a:rPr>
                        <a:t>取</a:t>
                      </a:r>
                      <a:r>
                        <a:rPr lang="en-US" sz="2400" b="1">
                          <a:latin typeface="微软雅黑" panose="020B0503020204020204" charset="-122"/>
                          <a:ea typeface="微软雅黑" panose="020B0503020204020204" charset="-122"/>
                          <a:cs typeface="宋体" panose="02010600030101010101" pitchFamily="2" charset="-122"/>
                        </a:rPr>
                        <a:t>一葫芦</a:t>
                      </a:r>
                      <a:r>
                        <a:rPr lang="en-US" sz="2400" b="1">
                          <a:solidFill>
                            <a:srgbClr val="0000FF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宋体" panose="02010600030101010101" pitchFamily="2" charset="-122"/>
                        </a:rPr>
                        <a:t>置</a:t>
                      </a:r>
                      <a:r>
                        <a:rPr lang="en-US" sz="2400" b="1">
                          <a:latin typeface="微软雅黑" panose="020B0503020204020204" charset="-122"/>
                          <a:ea typeface="微软雅黑" panose="020B0503020204020204" charset="-122"/>
                          <a:cs typeface="宋体" panose="02010600030101010101" pitchFamily="2" charset="-122"/>
                        </a:rPr>
                        <a:t>于地，以钱</a:t>
                      </a:r>
                      <a:r>
                        <a:rPr lang="en-US" sz="2400" b="1">
                          <a:solidFill>
                            <a:srgbClr val="0000FF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宋体" panose="02010600030101010101" pitchFamily="2" charset="-122"/>
                        </a:rPr>
                        <a:t>覆</a:t>
                      </a:r>
                      <a:r>
                        <a:rPr lang="en-US" sz="2400" b="1">
                          <a:latin typeface="微软雅黑" panose="020B0503020204020204" charset="-122"/>
                          <a:ea typeface="微软雅黑" panose="020B0503020204020204" charset="-122"/>
                          <a:cs typeface="宋体" panose="02010600030101010101" pitchFamily="2" charset="-122"/>
                        </a:rPr>
                        <a:t>其口，</a:t>
                      </a:r>
                      <a:r>
                        <a:rPr lang="en-US" sz="2400" b="1">
                          <a:solidFill>
                            <a:srgbClr val="0000FF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宋体" panose="02010600030101010101" pitchFamily="2" charset="-122"/>
                        </a:rPr>
                        <a:t>徐</a:t>
                      </a:r>
                      <a:r>
                        <a:rPr lang="en-US" sz="2400" b="1">
                          <a:latin typeface="微软雅黑" panose="020B0503020204020204" charset="-122"/>
                          <a:ea typeface="微软雅黑" panose="020B0503020204020204" charset="-122"/>
                          <a:cs typeface="宋体" panose="02010600030101010101" pitchFamily="2" charset="-122"/>
                        </a:rPr>
                        <a:t>以杓</a:t>
                      </a:r>
                      <a:r>
                        <a:rPr lang="en-US" sz="2400" b="1">
                          <a:solidFill>
                            <a:srgbClr val="0000FF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宋体" panose="02010600030101010101" pitchFamily="2" charset="-122"/>
                        </a:rPr>
                        <a:t>酌</a:t>
                      </a:r>
                      <a:r>
                        <a:rPr lang="en-US" sz="2400" b="1">
                          <a:latin typeface="微软雅黑" panose="020B0503020204020204" charset="-122"/>
                          <a:ea typeface="微软雅黑" panose="020B0503020204020204" charset="-122"/>
                          <a:cs typeface="宋体" panose="02010600030101010101" pitchFamily="2" charset="-122"/>
                        </a:rPr>
                        <a:t>油</a:t>
                      </a:r>
                      <a:r>
                        <a:rPr lang="en-US" sz="2400" b="1">
                          <a:solidFill>
                            <a:srgbClr val="0000FF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宋体" panose="02010600030101010101" pitchFamily="2" charset="-122"/>
                        </a:rPr>
                        <a:t>沥</a:t>
                      </a:r>
                      <a:r>
                        <a:rPr lang="en-US" sz="2400" b="1">
                          <a:latin typeface="微软雅黑" panose="020B0503020204020204" charset="-122"/>
                          <a:ea typeface="微软雅黑" panose="020B0503020204020204" charset="-122"/>
                          <a:cs typeface="宋体" panose="02010600030101010101" pitchFamily="2" charset="-122"/>
                        </a:rPr>
                        <a:t>之，自钱孔入，而钱不湿。</a:t>
                      </a:r>
                      <a:endParaRPr lang="en-US" altLang="en-US" sz="2400" b="1">
                        <a:latin typeface="微软雅黑" panose="020B0503020204020204" charset="-122"/>
                        <a:ea typeface="微软雅黑" panose="020B0503020204020204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400" b="1">
                          <a:latin typeface="微软雅黑" panose="020B0503020204020204" charset="-122"/>
                          <a:ea typeface="微软雅黑" panose="020B0503020204020204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2400" b="1">
                        <a:latin typeface="微软雅黑" panose="020B0503020204020204" charset="-122"/>
                        <a:ea typeface="微软雅黑" panose="020B0503020204020204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63040">
                <a:tc vMerge="1"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p>
                      <a:pPr indent="0">
                        <a:buNone/>
                      </a:pPr>
                      <a:endParaRPr lang="en-US" sz="2400" b="1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  <a:p>
                      <a:pPr indent="0">
                        <a:buNone/>
                      </a:pPr>
                      <a:endParaRPr lang="en-US" sz="2400" b="1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  <a:p>
                      <a:pPr indent="0">
                        <a:buNone/>
                      </a:pPr>
                      <a:r>
                        <a:rPr lang="en-US" sz="2400" b="1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语</a:t>
                      </a:r>
                      <a:endParaRPr lang="en-US" sz="2400" b="1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  <a:p>
                      <a:pPr indent="0">
                        <a:buNone/>
                      </a:pPr>
                      <a:endParaRPr lang="en-US" sz="2400" b="1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  <a:p>
                      <a:pPr indent="0">
                        <a:buNone/>
                      </a:pPr>
                      <a:r>
                        <a:rPr lang="en-US" sz="2400" b="1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言</a:t>
                      </a:r>
                      <a:endParaRPr lang="en-US" sz="2400" b="1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  <a:p>
                      <a:pPr indent="0">
                        <a:buNone/>
                      </a:pPr>
                      <a:r>
                        <a:rPr lang="en-US" altLang="zh-CN" sz="2400" b="1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 </a:t>
                      </a:r>
                      <a:endParaRPr lang="en-US" altLang="zh-CN" sz="2400" b="1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400" b="1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①翁对曰：“无它</a:t>
                      </a:r>
                      <a:r>
                        <a:rPr lang="en-US" sz="2400" b="1">
                          <a:solidFill>
                            <a:srgbClr val="00B05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能</a:t>
                      </a:r>
                      <a:r>
                        <a:rPr lang="en-US" sz="2400" b="1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，但手熟尔。”</a:t>
                      </a:r>
                      <a:endParaRPr lang="en-US" sz="2400" b="1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  <a:p>
                      <a:pPr indent="0">
                        <a:buNone/>
                      </a:pPr>
                      <a:r>
                        <a:rPr lang="en-US" sz="2400" b="1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②翁曰：“</a:t>
                      </a:r>
                      <a:r>
                        <a:rPr lang="en-US" sz="2400" b="1">
                          <a:solidFill>
                            <a:srgbClr val="00B05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不然</a:t>
                      </a:r>
                      <a:r>
                        <a:rPr lang="en-US" sz="2400" b="1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，以吾酌油可知也。”</a:t>
                      </a:r>
                      <a:endParaRPr lang="en-US" altLang="en-US" sz="2400" b="1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800" b="1">
                          <a:highlight>
                            <a:srgbClr val="FFFF00"/>
                          </a:highlight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①翁曰：“无他，但手熟尔。”</a:t>
                      </a:r>
                      <a:endParaRPr lang="en-US" sz="2800" b="1">
                        <a:highlight>
                          <a:srgbClr val="FFFF00"/>
                        </a:highlight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  <a:p>
                      <a:pPr indent="0">
                        <a:buNone/>
                      </a:pPr>
                      <a:r>
                        <a:rPr lang="en-US" sz="2800" b="1">
                          <a:highlight>
                            <a:srgbClr val="FFFF00"/>
                          </a:highlight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②翁曰：“以我酌油知之。”</a:t>
                      </a:r>
                      <a:endParaRPr lang="en-US" altLang="en-US" sz="2800" b="1">
                        <a:highlight>
                          <a:srgbClr val="FFFF00"/>
                        </a:highlight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400" b="1">
                          <a:latin typeface="微软雅黑" panose="020B0503020204020204" charset="-122"/>
                          <a:ea typeface="微软雅黑" panose="020B0503020204020204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2400" b="1">
                        <a:latin typeface="微软雅黑" panose="020B0503020204020204" charset="-122"/>
                        <a:ea typeface="微软雅黑" panose="020B0503020204020204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63040">
                <a:tc vMerge="1"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400" b="1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“此无它，亦熟耳。”</a:t>
                      </a:r>
                      <a:endParaRPr lang="en-US" altLang="en-US" sz="2400" b="1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800" b="1">
                          <a:highlight>
                            <a:srgbClr val="FFFF00"/>
                          </a:highlight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“我</a:t>
                      </a:r>
                      <a:r>
                        <a:rPr lang="en-US" sz="2800" b="1">
                          <a:solidFill>
                            <a:srgbClr val="0000FF"/>
                          </a:solidFill>
                          <a:highlight>
                            <a:srgbClr val="FFFF00"/>
                          </a:highlight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亦</a:t>
                      </a:r>
                      <a:r>
                        <a:rPr lang="en-US" sz="2800" b="1">
                          <a:highlight>
                            <a:srgbClr val="FFFF00"/>
                          </a:highlight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无他，</a:t>
                      </a:r>
                      <a:r>
                        <a:rPr lang="en-US" sz="2800" b="1">
                          <a:solidFill>
                            <a:srgbClr val="0000FF"/>
                          </a:solidFill>
                          <a:highlight>
                            <a:srgbClr val="FFFF00"/>
                          </a:highlight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惟</a:t>
                      </a:r>
                      <a:r>
                        <a:rPr lang="en-US" sz="2800" b="1">
                          <a:highlight>
                            <a:srgbClr val="FFFF00"/>
                          </a:highlight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手熟</a:t>
                      </a:r>
                      <a:r>
                        <a:rPr lang="en-US" sz="2800" b="1">
                          <a:solidFill>
                            <a:srgbClr val="0000FF"/>
                          </a:solidFill>
                          <a:highlight>
                            <a:srgbClr val="FFFF00"/>
                          </a:highlight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耳</a:t>
                      </a:r>
                      <a:r>
                        <a:rPr lang="en-US" sz="2800" b="1">
                          <a:highlight>
                            <a:srgbClr val="FFFF00"/>
                          </a:highlight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。”</a:t>
                      </a:r>
                      <a:endParaRPr lang="en-US" altLang="en-US" sz="2800" b="1">
                        <a:highlight>
                          <a:srgbClr val="FFFF00"/>
                        </a:highlight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altLang="en-US" sz="2400" b="1">
                        <a:latin typeface="微软雅黑" panose="020B0503020204020204" charset="-122"/>
                        <a:ea typeface="微软雅黑" panose="020B0503020204020204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文本框 2"/>
          <p:cNvSpPr txBox="1"/>
          <p:nvPr/>
        </p:nvSpPr>
        <p:spPr>
          <a:xfrm>
            <a:off x="9326880" y="4065905"/>
            <a:ext cx="1852930" cy="2214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3800">
                <a:solidFill>
                  <a:srgbClr val="FF0000"/>
                </a:solidFill>
                <a:highlight>
                  <a:srgbClr val="FFFF00"/>
                </a:highlight>
              </a:rPr>
              <a:t>读</a:t>
            </a:r>
            <a:endParaRPr lang="zh-CN" altLang="en-US" sz="13800">
              <a:solidFill>
                <a:srgbClr val="FF0000"/>
              </a:solidFill>
              <a:highlight>
                <a:srgbClr val="FFFF00"/>
              </a:highligh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513715" y="620395"/>
            <a:ext cx="11301095" cy="52622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indent="0" algn="just" fontAlgn="auto">
              <a:lnSpc>
                <a:spcPct val="150000"/>
              </a:lnSpc>
            </a:pPr>
            <a:r>
              <a:rPr kumimoji="1" sz="3200" b="1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康肃公</a:t>
            </a:r>
            <a:r>
              <a:rPr kumimoji="1" sz="3200" b="1" u="sng" dirty="0" smtClean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( 语气轻蔑  )</a:t>
            </a:r>
            <a:r>
              <a:rPr kumimoji="1" sz="3200" b="1" dirty="0" smtClean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:</a:t>
            </a:r>
            <a:r>
              <a:rPr kumimoji="1" sz="3200" b="1" dirty="0" smtClean="0">
                <a:solidFill>
                  <a:srgbClr val="00B0F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汝亦知射乎?吾射不亦精乎?</a:t>
            </a:r>
            <a:endParaRPr kumimoji="1" sz="3200" b="1" dirty="0" smtClean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indent="0" algn="just" fontAlgn="auto">
              <a:lnSpc>
                <a:spcPct val="150000"/>
              </a:lnSpc>
            </a:pPr>
            <a:r>
              <a:rPr kumimoji="1" sz="3200" b="1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卖油翁</a:t>
            </a:r>
            <a:r>
              <a:rPr kumimoji="1" sz="3200" b="1" u="sng" dirty="0" smtClean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(  从容淡定 )</a:t>
            </a:r>
            <a:r>
              <a:rPr kumimoji="1" sz="3200" b="1" dirty="0" smtClean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:</a:t>
            </a:r>
            <a:r>
              <a:rPr kumimoji="1" sz="3200" b="1" dirty="0" smtClean="0">
                <a:solidFill>
                  <a:srgbClr val="7030A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无他，但手熟尔。</a:t>
            </a:r>
            <a:endParaRPr kumimoji="1" sz="3200" b="1" dirty="0" smtClean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indent="0" algn="just" fontAlgn="auto">
              <a:lnSpc>
                <a:spcPct val="150000"/>
              </a:lnSpc>
            </a:pPr>
            <a:r>
              <a:rPr kumimoji="1" sz="3200" b="1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康 肃 公 </a:t>
            </a:r>
            <a:r>
              <a:rPr kumimoji="1" sz="3200" b="1" u="sng" dirty="0" smtClean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( 愤怒地、声音高亢地说 ) </a:t>
            </a:r>
            <a:r>
              <a:rPr kumimoji="1" sz="3200" b="1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:</a:t>
            </a:r>
            <a:r>
              <a:rPr kumimoji="1" sz="3200" b="1" dirty="0" smtClean="0">
                <a:solidFill>
                  <a:srgbClr val="00B0F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尔安敢轻吾射!</a:t>
            </a:r>
            <a:endParaRPr kumimoji="1" sz="3200" b="1" dirty="0" smtClean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indent="0" algn="just" fontAlgn="auto">
              <a:lnSpc>
                <a:spcPct val="150000"/>
              </a:lnSpc>
            </a:pPr>
            <a:r>
              <a:rPr kumimoji="1" sz="3200" b="1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卖油翁</a:t>
            </a:r>
            <a:r>
              <a:rPr kumimoji="1" sz="3200" b="1" u="sng" dirty="0" smtClean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(  镇定自如，胸有成竹 )</a:t>
            </a:r>
            <a:r>
              <a:rPr kumimoji="1" sz="3200" b="1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:</a:t>
            </a:r>
            <a:r>
              <a:rPr kumimoji="1" sz="3200" b="1" dirty="0" smtClean="0">
                <a:solidFill>
                  <a:srgbClr val="7030A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以我酌油知之</a:t>
            </a:r>
            <a:r>
              <a:rPr kumimoji="1" lang="zh-CN" sz="3200" b="1" dirty="0" smtClean="0">
                <a:solidFill>
                  <a:srgbClr val="7030A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。</a:t>
            </a:r>
            <a:endParaRPr kumimoji="1" sz="3200" b="1" dirty="0" smtClean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indent="0" algn="just" fontAlgn="auto">
              <a:lnSpc>
                <a:spcPct val="150000"/>
              </a:lnSpc>
            </a:pPr>
            <a:r>
              <a:rPr kumimoji="1" sz="3200" b="1" dirty="0" smtClean="0">
                <a:solidFill>
                  <a:srgbClr val="7030A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乃取一葫芦置于地，以钱覆其口，徐以杓酌油沥之，自钱孔 入，而钱不湿。</a:t>
            </a:r>
            <a:endParaRPr kumimoji="1" sz="3200" b="1" dirty="0" smtClean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indent="0" algn="just" fontAlgn="auto">
              <a:lnSpc>
                <a:spcPct val="150000"/>
              </a:lnSpc>
            </a:pPr>
            <a:r>
              <a:rPr kumimoji="1" sz="3200" b="1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卖油翁</a:t>
            </a:r>
            <a:r>
              <a:rPr kumimoji="1" sz="3200" b="1" u="sng" dirty="0" smtClean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( 淡然)</a:t>
            </a:r>
            <a:r>
              <a:rPr kumimoji="1" sz="3200" b="1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:</a:t>
            </a:r>
            <a:r>
              <a:rPr kumimoji="1" sz="3200" b="1" dirty="0" smtClean="0">
                <a:solidFill>
                  <a:srgbClr val="7030A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我亦无他，惟手熟尔。</a:t>
            </a:r>
            <a:endParaRPr kumimoji="1" lang="zh-CN" altLang="en-US" sz="3200" b="1" dirty="0" smtClean="0">
              <a:solidFill>
                <a:srgbClr val="7030A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487680" y="620395"/>
            <a:ext cx="10998835" cy="563118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153035"/>
            <a:r>
              <a:rPr lang="zh-CN" altLang="en-US" sz="36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三、思维碰撞，提炼主旨</a:t>
            </a:r>
            <a:endParaRPr lang="zh-CN" altLang="en-US" sz="3600" b="1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indent="153035" fontAlgn="auto">
              <a:lnSpc>
                <a:spcPct val="150000"/>
              </a:lnSpc>
            </a:pPr>
            <a:r>
              <a:rPr lang="en-US" altLang="zh-CN" sz="36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1.</a:t>
            </a:r>
            <a:r>
              <a:rPr lang="zh-CN" sz="36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人物形象陈尧咨：</a:t>
            </a:r>
            <a:r>
              <a:rPr lang="en-US" sz="3600" b="1" u="sng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                                                              </a:t>
            </a:r>
            <a:r>
              <a:rPr lang="zh-CN" sz="36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卖油翁：</a:t>
            </a:r>
            <a:endParaRPr lang="zh-CN" sz="3600" b="1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indent="153035" fontAlgn="auto">
              <a:lnSpc>
                <a:spcPct val="150000"/>
              </a:lnSpc>
            </a:pPr>
            <a:r>
              <a:rPr lang="en-US" altLang="zh-CN" sz="36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2.</a:t>
            </a:r>
            <a:r>
              <a:rPr lang="zh-CN" altLang="en-US" sz="36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高超技术怎么得来的？</a:t>
            </a:r>
            <a:endParaRPr lang="zh-CN" sz="3600" b="1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indent="153035"/>
            <a:r>
              <a:rPr lang="en-US" sz="36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endParaRPr lang="en-US" sz="3600" b="1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indent="153035"/>
            <a:r>
              <a:rPr lang="en-US" sz="3600" b="1" u="sng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endParaRPr lang="en-US" sz="3600" b="1" u="sng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indent="153035"/>
            <a:r>
              <a:rPr lang="en-US" sz="3600" b="1" u="sng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                                                 </a:t>
            </a:r>
            <a:endParaRPr lang="en-US" altLang="en-US" sz="3600" b="1" u="sng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TABLE_ENDDRAG_ORIGIN_RECT" val="877*457"/>
  <p:tag name="TABLE_ENDDRAG_RECT" val="41*41*877*457"/>
</p:tagLst>
</file>

<file path=ppt/tags/tag2.xml><?xml version="1.0" encoding="utf-8"?>
<p:tagLst xmlns:p="http://schemas.openxmlformats.org/presentationml/2006/main">
  <p:tag name="TABLE_ENDDRAG_ORIGIN_RECT" val="883*464"/>
  <p:tag name="TABLE_ENDDRAG_RECT" val="39*35*883*464"/>
</p:tagLst>
</file>

<file path=ppt/tags/tag3.xml><?xml version="1.0" encoding="utf-8"?>
<p:tagLst xmlns:p="http://schemas.openxmlformats.org/presentationml/2006/main">
  <p:tag name="commondata" val="eyJjb3VudCI6OSwiaGRpZCI6ImE3MWYzM2I3NmUyNGNmMGJkODBhYzA5Y2JjODA5ODEyIiwidXNlckNvdW50Ijo5fQ=="/>
</p:tagLst>
</file>

<file path=ppt/theme/theme1.xml><?xml version="1.0" encoding="utf-8"?>
<a:theme xmlns:a="http://schemas.openxmlformats.org/drawingml/2006/main" name="1_Office 主题">
  <a:themeElements>
    <a:clrScheme name="自定义 1">
      <a:dk1>
        <a:sysClr val="windowText" lastClr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微软雅黑">
      <a:majorFont>
        <a:latin typeface="微软雅黑"/>
        <a:ea typeface="微软雅黑"/>
        <a:cs typeface=""/>
      </a:majorFont>
      <a:minorFont>
        <a:latin typeface="微软雅黑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1854</Words>
  <Application>WPS 演示</Application>
  <PresentationFormat>宽屏</PresentationFormat>
  <Paragraphs>314</Paragraphs>
  <Slides>13</Slides>
  <Notes>6</Notes>
  <HiddenSlides>0</HiddenSlides>
  <MMClips>1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24" baseType="lpstr">
      <vt:lpstr>Arial</vt:lpstr>
      <vt:lpstr>宋体</vt:lpstr>
      <vt:lpstr>Wingdings</vt:lpstr>
      <vt:lpstr>微软雅黑</vt:lpstr>
      <vt:lpstr>华文中宋</vt:lpstr>
      <vt:lpstr>方正粗黑宋简体</vt:lpstr>
      <vt:lpstr>华文楷体</vt:lpstr>
      <vt:lpstr>楷体</vt:lpstr>
      <vt:lpstr>Arial Unicode MS</vt:lpstr>
      <vt:lpstr>Calibri</vt:lpstr>
      <vt:lpstr>1_Office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1</dc:creator>
  <cp:lastModifiedBy>**</cp:lastModifiedBy>
  <cp:revision>779</cp:revision>
  <dcterms:created xsi:type="dcterms:W3CDTF">2023-01-02T08:58:00Z</dcterms:created>
  <dcterms:modified xsi:type="dcterms:W3CDTF">2024-03-28T04:02:57Z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2052-12.1.0.16412</vt:lpwstr>
  </property>
  <property fmtid="{D5CDD505-2E9C-101B-9397-08002B2CF9AE}" pid="3" name="KSOTemplateUUID">
    <vt:lpwstr>v1.0_library_4yIcyZcTl2Z/q0Y1bL9rIg==</vt:lpwstr>
  </property>
  <property fmtid="{D5CDD505-2E9C-101B-9397-08002B2CF9AE}" pid="4" name="ICV">
    <vt:lpwstr>9A40EFB876FE430AB4B681A5F7A125D4_13</vt:lpwstr>
  </property>
</Properties>
</file>