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66" r:id="rId3"/>
  </p:sldMasterIdLst>
  <p:notesMasterIdLst>
    <p:notesMasterId r:id="rId18"/>
  </p:notesMasterIdLst>
  <p:handoutMasterIdLst>
    <p:handoutMasterId r:id="rId19"/>
  </p:handoutMasterIdLst>
  <p:sldIdLst>
    <p:sldId id="351" r:id="rId4"/>
    <p:sldId id="280" r:id="rId5"/>
    <p:sldId id="256" r:id="rId6"/>
    <p:sldId id="347" r:id="rId7"/>
    <p:sldId id="349" r:id="rId8"/>
    <p:sldId id="350" r:id="rId9"/>
    <p:sldId id="359" r:id="rId10"/>
    <p:sldId id="360" r:id="rId11"/>
    <p:sldId id="348" r:id="rId12"/>
    <p:sldId id="358" r:id="rId13"/>
    <p:sldId id="362" r:id="rId14"/>
    <p:sldId id="361" r:id="rId15"/>
    <p:sldId id="369" r:id="rId16"/>
    <p:sldId id="365" r:id="rId17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6" userDrawn="1">
          <p15:clr>
            <a:srgbClr val="A4A3A4"/>
          </p15:clr>
        </p15:guide>
        <p15:guide id="2" pos="1105" userDrawn="1">
          <p15:clr>
            <a:srgbClr val="A4A3A4"/>
          </p15:clr>
        </p15:guide>
        <p15:guide id="3" pos="3619" userDrawn="1">
          <p15:clr>
            <a:srgbClr val="A4A3A4"/>
          </p15:clr>
        </p15:guide>
        <p15:guide id="4" pos="2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67C"/>
    <a:srgbClr val="B8D6D5"/>
    <a:srgbClr val="F7D6D2"/>
    <a:srgbClr val="C9E2E1"/>
    <a:srgbClr val="E8B898"/>
    <a:srgbClr val="FFFFFF"/>
    <a:srgbClr val="A17375"/>
    <a:srgbClr val="F4A897"/>
    <a:srgbClr val="9DC4C3"/>
    <a:srgbClr val="FBE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5" autoAdjust="0"/>
    <p:restoredTop sz="90538" autoAdjust="0"/>
  </p:normalViewPr>
  <p:slideViewPr>
    <p:cSldViewPr snapToGrid="0" showGuides="1">
      <p:cViewPr>
        <p:scale>
          <a:sx n="100" d="100"/>
          <a:sy n="100" d="100"/>
        </p:scale>
        <p:origin x="-72" y="-72"/>
      </p:cViewPr>
      <p:guideLst>
        <p:guide orient="horz" pos="1976"/>
        <p:guide pos="1105"/>
        <p:guide pos="3619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069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9392A-C105-4710-8001-B3A67B059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52076-D047-429E-A09B-4DB35F59F1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67A1-7AD5-42DF-97CC-D5DA309A03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57629" y="203200"/>
            <a:ext cx="8628743" cy="4738913"/>
          </a:xfrm>
          <a:prstGeom prst="rect">
            <a:avLst/>
          </a:prstGeom>
          <a:noFill/>
          <a:ln w="19050">
            <a:solidFill>
              <a:srgbClr val="A17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51972" y="297543"/>
            <a:ext cx="8440057" cy="4551021"/>
          </a:xfrm>
          <a:prstGeom prst="rect">
            <a:avLst/>
          </a:prstGeom>
          <a:noFill/>
          <a:ln w="9525">
            <a:solidFill>
              <a:srgbClr val="A17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2" b="26069"/>
          <a:stretch>
            <a:fillRect/>
          </a:stretch>
        </p:blipFill>
        <p:spPr>
          <a:xfrm>
            <a:off x="-114113" y="-1091816"/>
            <a:ext cx="4686113" cy="22028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2" b="26069"/>
          <a:stretch>
            <a:fillRect/>
          </a:stretch>
        </p:blipFill>
        <p:spPr>
          <a:xfrm>
            <a:off x="4631055" y="-1134996"/>
            <a:ext cx="4686113" cy="2202872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257629" y="203200"/>
            <a:ext cx="8628743" cy="473891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351972" y="297543"/>
            <a:ext cx="8440057" cy="455102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14515" y="-1340922"/>
            <a:ext cx="9144000" cy="2149229"/>
            <a:chOff x="-114113" y="-1101436"/>
            <a:chExt cx="9372226" cy="2202872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6069"/>
            <a:stretch>
              <a:fillRect/>
            </a:stretch>
          </p:blipFill>
          <p:spPr>
            <a:xfrm>
              <a:off x="-114113" y="-1101436"/>
              <a:ext cx="4686113" cy="220287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6069"/>
            <a:stretch>
              <a:fillRect/>
            </a:stretch>
          </p:blipFill>
          <p:spPr>
            <a:xfrm>
              <a:off x="4572000" y="-1101436"/>
              <a:ext cx="4686113" cy="2202872"/>
            </a:xfrm>
            <a:prstGeom prst="rect">
              <a:avLst/>
            </a:prstGeom>
          </p:spPr>
        </p:pic>
      </p:grp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.xml"/><Relationship Id="rId89" Type="http://schemas.openxmlformats.org/officeDocument/2006/relationships/slideLayout" Target="../slideLayouts/slideLayout89.xml"/><Relationship Id="rId88" Type="http://schemas.openxmlformats.org/officeDocument/2006/relationships/slideLayout" Target="../slideLayouts/slideLayout88.xml"/><Relationship Id="rId87" Type="http://schemas.openxmlformats.org/officeDocument/2006/relationships/slideLayout" Target="../slideLayouts/slideLayout87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80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8" Type="http://schemas.openxmlformats.org/officeDocument/2006/relationships/theme" Target="../theme/theme1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Relationship Id="rId110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</p:sldLayoutIdLst>
  <p:hf sldNum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4560" y="82423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校园读书节</a:t>
            </a:r>
            <a:endParaRPr lang="zh-CN" altLang="en-US" sz="3600">
              <a:solidFill>
                <a:schemeClr val="accent1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90" y="1716405"/>
            <a:ext cx="3121025" cy="2343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295" y="1636395"/>
            <a:ext cx="3318510" cy="2503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60245"/>
            <a:ext cx="2586355" cy="1856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844" r="6393" b="13123"/>
          <a:stretch>
            <a:fillRect/>
          </a:stretch>
        </p:blipFill>
        <p:spPr>
          <a:xfrm>
            <a:off x="1508760" y="578485"/>
            <a:ext cx="6316980" cy="3357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973195" y="159321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任务二</a:t>
            </a:r>
            <a:endParaRPr lang="zh-CN" altLang="en-US" sz="3600">
              <a:solidFill>
                <a:schemeClr val="accent1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07920" y="2238375"/>
            <a:ext cx="4692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sz="24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小组合作，创建在线读书活动的思维导图。</a:t>
            </a:r>
            <a:endParaRPr lang="zh-CN" sz="2400"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  <p:pic>
        <p:nvPicPr>
          <p:cNvPr id="141" name="图片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80" y="3137535"/>
            <a:ext cx="1897380" cy="15119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" y="2929255"/>
            <a:ext cx="2312670" cy="23126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844" r="6393" b="13123"/>
          <a:stretch>
            <a:fillRect/>
          </a:stretch>
        </p:blipFill>
        <p:spPr>
          <a:xfrm>
            <a:off x="1508760" y="483870"/>
            <a:ext cx="6316980" cy="3564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973195" y="159321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任务三</a:t>
            </a:r>
            <a:endParaRPr lang="zh-CN" altLang="en-US" sz="3600">
              <a:solidFill>
                <a:schemeClr val="accent1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69490" y="2238375"/>
            <a:ext cx="5133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sz="24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任选方案中的一项，细化活动方案。</a:t>
            </a:r>
            <a:endParaRPr lang="zh-CN" sz="2400"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  <p:pic>
        <p:nvPicPr>
          <p:cNvPr id="141" name="图片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80" y="3137535"/>
            <a:ext cx="1897380" cy="15119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" y="2929255"/>
            <a:ext cx="2312670" cy="23126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6335" y="706120"/>
            <a:ext cx="7537450" cy="4168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西游记》这部小说以“唐僧取经”这一历史事件为蓝本，通过作者的艺术加工，深刻地描绘了当时的社会现实。全书主要描写了孙悟空出世及大闹天宫后，遇见了唐僧、猪八戒和沙僧三人，西行取经，一路降妖伏魔，经历了九九八十一难，终于到达西天见到如来佛祖，最终五圣成真的故事。《西游记》是中国古代第一部浪漫主义章回体长篇神魔小说。现存明刊百回本《西游记》均无作者署名。清代学者吴玉搢等首先提出《西游记》作者是明代吴承恩。</a:t>
            </a:r>
            <a:endParaRPr lang="zh-CN" altLang="en-US" sz="13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唐僧，也叫唐三藏，唐僧为中国四大名著之一《西游记》中的人物，前世为如来二弟子金蝉子，原型为唐代高僧玄奘。玄奘，生于今河南洛阳，俗家姓名“陈祎”，法号“玄奘”，被尊称为“三藏法师”，后世俗称“唐僧”。</a:t>
            </a:r>
            <a:endParaRPr lang="zh-CN" altLang="en-US" sz="13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孙悟空，祖籍东胜神州，由开天辟地以来的仙石孕育而生，因带领群猴进入水帘洞而成为众猴之王，尊为 “美猴王”。后经千山万水拜须菩提祖师为师学艺，得名孙悟空，学会地煞数七十二变、筋斗云、长生不老等高超的法术。</a:t>
            </a:r>
            <a:endParaRPr lang="zh-CN" altLang="en-US" sz="13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猪八戒，法号悟能，是唐僧的二徒弟，原来是玉皇大帝的天蓬元帅，因调戏霓裳仙子（属于嫦娥中的一员，《西游记》中“嫦娥”意指月府仙女。并非民间传说里的后羿之妻姮娥。 ）被逐出天界，却又错投猪胎。</a:t>
            </a:r>
            <a:endParaRPr lang="zh-CN" altLang="en-US" sz="13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沙悟净，又叫沙僧、沙和尚，是中国古典小说《西游记》中的主要人物。他是唐僧在流沙河收的徒弟。原是天庭中的卷帘大将，失手打碎琉璃盏被贬下凡，盘踞在流沙河，杀人吃人为业。成为唐僧徒弟之后与师傅、师兄孙悟空、猪八戒以及白龙马一起赴西天取经。</a:t>
            </a:r>
            <a:endParaRPr lang="zh-CN" altLang="en-US" sz="13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160" y="1811020"/>
            <a:ext cx="4438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试一试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_pic_merged_17153043877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0975" y="708025"/>
            <a:ext cx="6241415" cy="40855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844" r="6393" b="13123"/>
          <a:stretch>
            <a:fillRect/>
          </a:stretch>
        </p:blipFill>
        <p:spPr>
          <a:xfrm>
            <a:off x="1508760" y="561340"/>
            <a:ext cx="6316980" cy="3262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824605" y="159321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课后作业</a:t>
            </a:r>
            <a:endParaRPr lang="zh-CN" altLang="en-US" sz="3600">
              <a:solidFill>
                <a:schemeClr val="accent1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9165" y="2185670"/>
            <a:ext cx="5072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sz="24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完善在线读书活动方案。</a:t>
            </a:r>
            <a:endParaRPr lang="zh-CN" sz="2400"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  <p:pic>
        <p:nvPicPr>
          <p:cNvPr id="141" name="图片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80" y="3137535"/>
            <a:ext cx="1897380" cy="15119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" y="2929255"/>
            <a:ext cx="2312670" cy="2312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02840" y="1633220"/>
            <a:ext cx="43726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0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阅读过程中没有同伴交流,</a:t>
            </a:r>
            <a:r>
              <a:rPr lang="zh-CN" altLang="en-US" sz="20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缺乏趣味</a:t>
            </a:r>
            <a:endParaRPr lang="zh-CN" altLang="en-US" sz="2000"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432" t="21568" r="20741" b="-111"/>
          <a:stretch>
            <a:fillRect/>
          </a:stretch>
        </p:blipFill>
        <p:spPr>
          <a:xfrm>
            <a:off x="871855" y="1205865"/>
            <a:ext cx="1209040" cy="1561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9044" t="15463" r="15525" b="1056"/>
          <a:stretch>
            <a:fillRect/>
          </a:stretch>
        </p:blipFill>
        <p:spPr>
          <a:xfrm>
            <a:off x="7002780" y="2809875"/>
            <a:ext cx="1255395" cy="1601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408555" y="3103245"/>
            <a:ext cx="43726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sz="20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一个人完成阅读分享</a:t>
            </a:r>
            <a:r>
              <a:rPr lang="zh-CN" sz="20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作品</a:t>
            </a:r>
            <a:r>
              <a:rPr sz="20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耗费时间太多</a:t>
            </a:r>
            <a:r>
              <a:rPr lang="zh-CN" sz="20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，工作量太大</a:t>
            </a:r>
            <a:endParaRPr lang="zh-CN" sz="2000"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70760" y="1395095"/>
            <a:ext cx="4636770" cy="1029335"/>
          </a:xfrm>
          <a:prstGeom prst="round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276475" y="3088640"/>
            <a:ext cx="4636770" cy="1124585"/>
          </a:xfrm>
          <a:prstGeom prst="round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-776513" y="1364680"/>
            <a:ext cx="533383" cy="533383"/>
          </a:xfrm>
          <a:prstGeom prst="ellipse">
            <a:avLst/>
          </a:prstGeom>
          <a:solidFill>
            <a:srgbClr val="FBE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sym typeface="Arial" panose="020B0604020202020204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-776514" y="2025406"/>
            <a:ext cx="533383" cy="533383"/>
          </a:xfrm>
          <a:prstGeom prst="ellipse">
            <a:avLst/>
          </a:prstGeom>
          <a:solidFill>
            <a:srgbClr val="9D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sym typeface="Arial" panose="020B0604020202020204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776515" y="2686132"/>
            <a:ext cx="533383" cy="533383"/>
          </a:xfrm>
          <a:prstGeom prst="ellipse">
            <a:avLst/>
          </a:prstGeom>
          <a:solidFill>
            <a:srgbClr val="F4A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sym typeface="Arial" panose="020B0604020202020204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776516" y="3346858"/>
            <a:ext cx="533383" cy="533383"/>
          </a:xfrm>
          <a:prstGeom prst="ellipse">
            <a:avLst/>
          </a:prstGeom>
          <a:solidFill>
            <a:srgbClr val="A17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-776517" y="4007584"/>
            <a:ext cx="533383" cy="533383"/>
          </a:xfrm>
          <a:prstGeom prst="ellipse">
            <a:avLst/>
          </a:prstGeom>
          <a:solidFill>
            <a:srgbClr val="749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大宋简"/>
              <a:sym typeface="Arial" panose="020B0604020202020204"/>
            </a:endParaRPr>
          </a:p>
        </p:txBody>
      </p:sp>
      <p:pic>
        <p:nvPicPr>
          <p:cNvPr id="141" name="图片 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2880" y="3137535"/>
            <a:ext cx="1897380" cy="15119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" y="2929255"/>
            <a:ext cx="2312670" cy="2312670"/>
          </a:xfrm>
          <a:prstGeom prst="rect">
            <a:avLst/>
          </a:prstGeom>
        </p:spPr>
      </p:pic>
      <p:sp>
        <p:nvSpPr>
          <p:cNvPr id="4" name="矩形 3" descr="7b0a2020202022776f7264617274223a2022220a7d0a"/>
          <p:cNvSpPr/>
          <p:nvPr/>
        </p:nvSpPr>
        <p:spPr>
          <a:xfrm>
            <a:off x="1930083" y="1621155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</a:sp3d>
          </a:bodyPr>
          <a:p>
            <a:pPr algn="ctr"/>
            <a:r>
              <a:rPr lang="zh-CN" altLang="en-US" sz="6600" b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规划</a:t>
            </a:r>
            <a:endParaRPr lang="zh-CN" altLang="en-US" sz="6600" b="1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 descr="7b0a2020202022776f7264617274223a2022220a7d0a"/>
          <p:cNvSpPr/>
          <p:nvPr/>
        </p:nvSpPr>
        <p:spPr>
          <a:xfrm>
            <a:off x="3802063" y="2268855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</a:sp3d>
          </a:bodyPr>
          <a:p>
            <a:pPr algn="ctr"/>
            <a:r>
              <a:rPr lang="zh-CN" altLang="en-US" sz="6600" b="1">
                <a:ln>
                  <a:solidFill>
                    <a:schemeClr val="accent1">
                      <a:lumMod val="50000"/>
                      <a:alpha val="55000"/>
                    </a:schemeClr>
                  </a:solidFill>
                </a:ln>
                <a:solidFill>
                  <a:srgbClr val="E8B898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协作</a:t>
            </a:r>
            <a:endParaRPr lang="zh-CN" altLang="en-US" sz="6600" b="1">
              <a:ln>
                <a:solidFill>
                  <a:schemeClr val="accent1">
                    <a:lumMod val="50000"/>
                    <a:alpha val="55000"/>
                  </a:schemeClr>
                </a:solidFill>
              </a:ln>
              <a:solidFill>
                <a:srgbClr val="E8B898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 descr="7b0a2020202022776f7264617274223a2022220a7d0a"/>
          <p:cNvSpPr/>
          <p:nvPr/>
        </p:nvSpPr>
        <p:spPr>
          <a:xfrm>
            <a:off x="5653723" y="1621155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</a:sp3d>
          </a:bodyPr>
          <a:p>
            <a:pPr algn="ctr"/>
            <a:r>
              <a:rPr lang="zh-CN" altLang="en-US" sz="6600" b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  <a:alpha val="48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endParaRPr lang="zh-CN" altLang="en-US" sz="6600" b="1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50000"/>
                  <a:alpha val="48000"/>
                </a:schemeClr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72779" b="74315"/>
          <a:stretch>
            <a:fillRect/>
          </a:stretch>
        </p:blipFill>
        <p:spPr>
          <a:xfrm>
            <a:off x="4306570" y="1418590"/>
            <a:ext cx="1052830" cy="1010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图片 103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844" r="6393" b="13123"/>
          <a:stretch>
            <a:fillRect/>
          </a:stretch>
        </p:blipFill>
        <p:spPr>
          <a:xfrm>
            <a:off x="1508760" y="370840"/>
            <a:ext cx="6316980" cy="421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973195" y="159321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1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任务一</a:t>
            </a:r>
            <a:endParaRPr lang="zh-CN" altLang="en-US" sz="3600">
              <a:solidFill>
                <a:schemeClr val="accent1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2535" y="2299335"/>
            <a:ext cx="4692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sz="24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小组规划在线读书活动，</a:t>
            </a:r>
            <a:endParaRPr lang="zh-CN" sz="2400"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sz="2400"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</a:rPr>
              <a:t>填写在任务单上。</a:t>
            </a:r>
            <a:endParaRPr lang="zh-CN" sz="2400"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1591bb5dc7f8f6d280d67618213815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4364" b="6941"/>
          <a:stretch>
            <a:fillRect/>
          </a:stretch>
        </p:blipFill>
        <p:spPr>
          <a:xfrm>
            <a:off x="840105" y="861695"/>
            <a:ext cx="3536950" cy="362267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509260" y="1166495"/>
            <a:ext cx="1565910" cy="512445"/>
          </a:xfrm>
          <a:prstGeom prst="rect">
            <a:avLst/>
          </a:prstGeom>
          <a:solidFill>
            <a:schemeClr val="bg1"/>
          </a:solidFill>
          <a:ln w="25400">
            <a:solidFill>
              <a:srgbClr val="78AB1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845223">
            <a:off x="6833520" y="748791"/>
            <a:ext cx="802554" cy="79199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78805" y="1163955"/>
            <a:ext cx="1517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气泡图</a:t>
            </a:r>
            <a:endParaRPr lang="zh-CN" altLang="en-US" sz="2800">
              <a:solidFill>
                <a:schemeClr val="accent5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53305" y="2192655"/>
            <a:ext cx="3463290" cy="1579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发散思维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可以分析、解释、描述任何事物，拓展问题，向外发散。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 descr="edb1c00fb5d90a75acb4caa72375067"/>
          <p:cNvPicPr>
            <a:picLocks noChangeAspect="1"/>
          </p:cNvPicPr>
          <p:nvPr/>
        </p:nvPicPr>
        <p:blipFill>
          <a:blip r:embed="rId1"/>
          <a:srcRect l="6568" t="9849" r="5170" b="12277"/>
          <a:stretch>
            <a:fillRect/>
          </a:stretch>
        </p:blipFill>
        <p:spPr>
          <a:xfrm>
            <a:off x="543560" y="1387475"/>
            <a:ext cx="4467225" cy="274066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881370" y="1244600"/>
            <a:ext cx="1565910" cy="512445"/>
          </a:xfrm>
          <a:prstGeom prst="rect">
            <a:avLst/>
          </a:prstGeom>
          <a:solidFill>
            <a:schemeClr val="bg1"/>
          </a:solidFill>
          <a:ln w="25400">
            <a:solidFill>
              <a:srgbClr val="78AB1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845223">
            <a:off x="7205630" y="826896"/>
            <a:ext cx="802554" cy="7919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50915" y="1242060"/>
            <a:ext cx="1517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流程图</a:t>
            </a:r>
            <a:endParaRPr lang="zh-CN" altLang="en-US" sz="2800">
              <a:solidFill>
                <a:schemeClr val="accent5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40325" y="2150110"/>
            <a:ext cx="3048000" cy="1666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顺序思维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帮助我们理解一项活动的流程或故事的情节发展，便于记忆。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 descr="f5efb192009b674e7679ce973e1c8c3"/>
          <p:cNvPicPr>
            <a:picLocks noChangeAspect="1"/>
          </p:cNvPicPr>
          <p:nvPr/>
        </p:nvPicPr>
        <p:blipFill>
          <a:blip r:embed="rId1"/>
          <a:srcRect l="10475" t="17059" r="10198" b="10124"/>
          <a:stretch>
            <a:fillRect/>
          </a:stretch>
        </p:blipFill>
        <p:spPr>
          <a:xfrm>
            <a:off x="529590" y="1358900"/>
            <a:ext cx="4691380" cy="2425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881370" y="1244600"/>
            <a:ext cx="1565910" cy="512445"/>
          </a:xfrm>
          <a:prstGeom prst="rect">
            <a:avLst/>
          </a:prstGeom>
          <a:solidFill>
            <a:schemeClr val="bg1"/>
          </a:solidFill>
          <a:ln w="25400">
            <a:solidFill>
              <a:srgbClr val="78AB1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845223">
            <a:off x="7205630" y="826896"/>
            <a:ext cx="802554" cy="7919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50915" y="1242060"/>
            <a:ext cx="1517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树形图</a:t>
            </a:r>
            <a:endParaRPr lang="zh-CN" altLang="en-US" sz="2800">
              <a:solidFill>
                <a:schemeClr val="accent5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20970" y="2162175"/>
            <a:ext cx="3048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buClrTx/>
              <a:buSzTx/>
              <a:buNone/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分类思维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  <a:buClrTx/>
              <a:buSzTx/>
              <a:buNone/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通常用来对事物进行分类或分组。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 descr="bc26abe04d1d1d667bbe684f97771d0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C">
                  <a:alpha val="100000"/>
                </a:srgbClr>
              </a:clrFrom>
              <a:clrTo>
                <a:srgbClr val="FEFEFC">
                  <a:alpha val="100000"/>
                  <a:alpha val="0"/>
                </a:srgbClr>
              </a:clrTo>
            </a:clrChange>
          </a:blip>
          <a:srcRect t="15846" r="-576" b="5105"/>
          <a:stretch>
            <a:fillRect/>
          </a:stretch>
        </p:blipFill>
        <p:spPr>
          <a:xfrm>
            <a:off x="994410" y="829310"/>
            <a:ext cx="3476625" cy="364172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881370" y="1244600"/>
            <a:ext cx="1565910" cy="512445"/>
          </a:xfrm>
          <a:prstGeom prst="rect">
            <a:avLst/>
          </a:prstGeom>
          <a:solidFill>
            <a:schemeClr val="bg1"/>
          </a:solidFill>
          <a:ln w="25400">
            <a:solidFill>
              <a:srgbClr val="78AB1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845223">
            <a:off x="7205630" y="826896"/>
            <a:ext cx="802554" cy="7919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50915" y="1242060"/>
            <a:ext cx="1517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括号图</a:t>
            </a:r>
            <a:endParaRPr lang="zh-CN" altLang="en-US" sz="2800">
              <a:solidFill>
                <a:schemeClr val="accent5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0135" y="2111375"/>
            <a:ext cx="35490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整分思维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体现整体和部分之间的关系，客观、全面地认识事物。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32651a64f99a8dbbaf1aa50c88d36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545" t="36827" r="51992" b="41642"/>
          <a:stretch>
            <a:fillRect/>
          </a:stretch>
        </p:blipFill>
        <p:spPr>
          <a:xfrm>
            <a:off x="181610" y="1766570"/>
            <a:ext cx="2555875" cy="1859915"/>
          </a:xfrm>
          <a:prstGeom prst="rect">
            <a:avLst/>
          </a:prstGeom>
        </p:spPr>
      </p:pic>
      <p:pic>
        <p:nvPicPr>
          <p:cNvPr id="4" name="图片 3" descr="832651a64f99a8dbbaf1aa50c88d36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2224" t="28410" r="8313" b="50059"/>
          <a:stretch>
            <a:fillRect/>
          </a:stretch>
        </p:blipFill>
        <p:spPr>
          <a:xfrm>
            <a:off x="6468110" y="1863090"/>
            <a:ext cx="2555875" cy="1859915"/>
          </a:xfrm>
          <a:prstGeom prst="rect">
            <a:avLst/>
          </a:prstGeom>
        </p:spPr>
      </p:pic>
      <p:pic>
        <p:nvPicPr>
          <p:cNvPr id="5" name="图片 4" descr="832651a64f99a8dbbaf1aa50c88d36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6587" t="10922" r="10686" b="75758"/>
          <a:stretch>
            <a:fillRect/>
          </a:stretch>
        </p:blipFill>
        <p:spPr>
          <a:xfrm>
            <a:off x="2573655" y="2316480"/>
            <a:ext cx="2119630" cy="1150620"/>
          </a:xfrm>
          <a:prstGeom prst="rect">
            <a:avLst/>
          </a:prstGeom>
        </p:spPr>
      </p:pic>
      <p:pic>
        <p:nvPicPr>
          <p:cNvPr id="6" name="图片 5" descr="832651a64f99a8dbbaf1aa50c88d36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5714" t="56285" r="11559" b="23456"/>
          <a:stretch>
            <a:fillRect/>
          </a:stretch>
        </p:blipFill>
        <p:spPr>
          <a:xfrm>
            <a:off x="4713605" y="1989455"/>
            <a:ext cx="2119630" cy="175006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683635" y="1097915"/>
            <a:ext cx="1565910" cy="512445"/>
          </a:xfrm>
          <a:prstGeom prst="rect">
            <a:avLst/>
          </a:prstGeom>
          <a:solidFill>
            <a:schemeClr val="bg1"/>
          </a:solidFill>
          <a:ln w="25400">
            <a:solidFill>
              <a:srgbClr val="78AB1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845223">
            <a:off x="5007895" y="680211"/>
            <a:ext cx="802554" cy="79199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45865" y="1095375"/>
            <a:ext cx="1517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5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选哪个？</a:t>
            </a:r>
            <a:endParaRPr lang="zh-CN" altLang="en-US" sz="2800">
              <a:solidFill>
                <a:schemeClr val="accent5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9620" y="3871595"/>
            <a:ext cx="1517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5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气泡图</a:t>
            </a:r>
            <a:endParaRPr lang="zh-CN" altLang="en-US" sz="2400">
              <a:solidFill>
                <a:schemeClr val="accent5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8000" y="3871595"/>
            <a:ext cx="1517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5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流程图</a:t>
            </a:r>
            <a:endParaRPr lang="zh-CN" altLang="en-US" sz="2400">
              <a:solidFill>
                <a:schemeClr val="accent5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61280" y="3871595"/>
            <a:ext cx="1517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5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树形图</a:t>
            </a:r>
            <a:endParaRPr lang="zh-CN" altLang="en-US" sz="2400">
              <a:solidFill>
                <a:schemeClr val="accent5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58050" y="3871595"/>
            <a:ext cx="1517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5">
                    <a:lumMod val="50000"/>
                  </a:schemeClr>
                </a:solidFill>
                <a:latin typeface="汉仪行楷简" panose="02010600000101010101" charset="-122"/>
                <a:ea typeface="汉仪行楷简" panose="02010600000101010101" charset="-122"/>
              </a:rPr>
              <a:t>括号图</a:t>
            </a:r>
            <a:endParaRPr lang="zh-CN" altLang="en-US" sz="2400">
              <a:solidFill>
                <a:schemeClr val="accent5">
                  <a:lumMod val="50000"/>
                </a:schemeClr>
              </a:solidFill>
              <a:latin typeface="汉仪行楷简" panose="02010600000101010101" charset="-122"/>
              <a:ea typeface="汉仪行楷简" panose="0201060000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78295" y="1571625"/>
            <a:ext cx="2033905" cy="29051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tags/tag1.xml><?xml version="1.0" encoding="utf-8"?>
<p:tagLst xmlns:p="http://schemas.openxmlformats.org/presentationml/2006/main">
  <p:tag name="KSO_WPP_MARK_KEY" val="6395be8a-803e-45cd-bbd3-fb67b22e581f"/>
  <p:tag name="COMMONDATA" val="eyJjb3VudCI6MSwiaGRpZCI6IjgwMTEzOTMxYTllMDgyYmY3MGViZDIyZjNkZWMzYTdkIiwidXNlckNvdW50IjoxfQ=="/>
  <p:tag name="commondata" val="eyJjb3VudCI6MS4wLCJoZGlkIjoiM2FiZDIzMjBhYjY3YjcwYmIxYWI1NjM4YzVmYjEyMDMiLCJ1c2VyQ291bnQiOjEuMH0="/>
</p:tagLst>
</file>

<file path=ppt/theme/theme1.xml><?xml version="1.0" encoding="utf-8"?>
<a:theme xmlns:a="http://schemas.openxmlformats.org/drawingml/2006/main" name="第一PPT，www.1ppt.com">
  <a:themeElements>
    <a:clrScheme name="日系教学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DC4C3"/>
      </a:accent1>
      <a:accent2>
        <a:srgbClr val="F4A897"/>
      </a:accent2>
      <a:accent3>
        <a:srgbClr val="FBE0C0"/>
      </a:accent3>
      <a:accent4>
        <a:srgbClr val="A17375"/>
      </a:accent4>
      <a:accent5>
        <a:srgbClr val="74967C"/>
      </a:accent5>
      <a:accent6>
        <a:srgbClr val="70AD47"/>
      </a:accent6>
      <a:hlink>
        <a:srgbClr val="000000"/>
      </a:hlink>
      <a:folHlink>
        <a:srgbClr val="954F72"/>
      </a:folHlink>
    </a:clrScheme>
    <a:fontScheme name="方正清刻本悦宋简体">
      <a:majorFont>
        <a:latin typeface="方正清刻本悦宋简体"/>
        <a:ea typeface="方正清刻本悦宋简体"/>
        <a:cs typeface=""/>
      </a:majorFont>
      <a:minorFont>
        <a:latin typeface="Calibri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877</Words>
  <Application>WPS 演示</Application>
  <PresentationFormat>全屏显示(16:9)</PresentationFormat>
  <Paragraphs>67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汉仪行楷简</vt:lpstr>
      <vt:lpstr>Arial</vt:lpstr>
      <vt:lpstr>汉仪大宋简</vt:lpstr>
      <vt:lpstr>楷体</vt:lpstr>
      <vt:lpstr>Calibri Light</vt:lpstr>
      <vt:lpstr>Arial Unicode MS</vt:lpstr>
      <vt:lpstr>方正清刻本悦宋简体</vt:lpstr>
      <vt:lpstr>微软雅黑 Light</vt:lpstr>
      <vt:lpstr>等线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教育说课</dc:title>
  <dc:creator>第一PPT</dc:creator>
  <cp:keywords>www.1ppt.com</cp:keywords>
  <dc:description>www.1ppt.com</dc:description>
  <cp:lastModifiedBy>WPS_1692432565</cp:lastModifiedBy>
  <cp:revision>18</cp:revision>
  <dcterms:created xsi:type="dcterms:W3CDTF">2022-04-18T13:21:00Z</dcterms:created>
  <dcterms:modified xsi:type="dcterms:W3CDTF">2024-05-16T00:27:43Z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C01BEE215D424CB8BBD3ACDEB015298E_13</vt:lpwstr>
  </property>
  <property fmtid="{D5CDD505-2E9C-101B-9397-08002B2CF9AE}" pid="3" name="KSOProductBuildVer">
    <vt:lpwstr>2052-12.1.0.16729</vt:lpwstr>
  </property>
</Properties>
</file>