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3"/>
    <p:sldId id="325" r:id="rId4"/>
    <p:sldId id="270" r:id="rId5"/>
    <p:sldId id="323" r:id="rId6"/>
    <p:sldId id="302" r:id="rId7"/>
    <p:sldId id="303" r:id="rId8"/>
    <p:sldId id="313" r:id="rId9"/>
    <p:sldId id="304" r:id="rId10"/>
    <p:sldId id="305" r:id="rId11"/>
    <p:sldId id="307" r:id="rId12"/>
    <p:sldId id="308" r:id="rId13"/>
    <p:sldId id="340" r:id="rId14"/>
    <p:sldId id="309" r:id="rId15"/>
    <p:sldId id="310" r:id="rId16"/>
    <p:sldId id="311" r:id="rId17"/>
    <p:sldId id="312" r:id="rId18"/>
    <p:sldId id="346" r:id="rId19"/>
  </p:sldIdLst>
  <p:sldSz cx="12192000" cy="6858000"/>
  <p:notesSz cx="6858000" cy="9144000"/>
  <p:embeddedFontLst>
    <p:embeddedFont>
      <p:font typeface="雅痞-繁" panose="020F0603040207020204" charset="-122"/>
      <p:regular r:id="rId23"/>
    </p:embeddedFont>
    <p:embeddedFont>
      <p:font typeface="潮字社曾玉波手书简" panose="02010604000000000000" charset="-122"/>
      <p:regular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7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72" y="72"/>
      </p:cViewPr>
      <p:guideLst>
        <p:guide orient="horz" pos="22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5777-51FA-4667-9BCA-2BA75B540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E252-6854-4C3B-842A-25C0C75CE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5777-51FA-4667-9BCA-2BA75B540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E252-6854-4C3B-842A-25C0C75CE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5777-51FA-4667-9BCA-2BA75B540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E252-6854-4C3B-842A-25C0C75CE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5777-51FA-4667-9BCA-2BA75B540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E252-6854-4C3B-842A-25C0C75CE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5777-51FA-4667-9BCA-2BA75B540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E252-6854-4C3B-842A-25C0C75CE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5777-51FA-4667-9BCA-2BA75B540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E252-6854-4C3B-842A-25C0C75CE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5777-51FA-4667-9BCA-2BA75B540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E252-6854-4C3B-842A-25C0C75CE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5777-51FA-4667-9BCA-2BA75B540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E252-6854-4C3B-842A-25C0C75CE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5777-51FA-4667-9BCA-2BA75B540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E252-6854-4C3B-842A-25C0C75CE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5777-51FA-4667-9BCA-2BA75B540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E252-6854-4C3B-842A-25C0C75CE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5777-51FA-4667-9BCA-2BA75B540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DE252-6854-4C3B-842A-25C0C75CE8E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95777-51FA-4667-9BCA-2BA75B5403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E252-6854-4C3B-842A-25C0C75CE8E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tags" Target="../tags/tag42.xml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tags" Target="../tags/tag1.xml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2.xml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hyperlink" Target="http://www.baidu.com/ir?u=http://www.yndaily.com.cn/zl/daguan/1130/image/bwy02.jpg&amp;f=http://www.yndaily.com.cn/zl/daguan/1130/dg11306.htm&amp;c=baidu" TargetMode="External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hyperlink" Target="http://www.baidu.com/ir?u=http://www.yndaily.com.cn/zl/daguan/1130/image/bwy02.jpg&amp;f=http://www.yndaily.com.cn/zl/daguan/1130/dg11306.htm&amp;c=baidu" TargetMode="External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13.jpeg"/><Relationship Id="rId72" Type="http://schemas.openxmlformats.org/officeDocument/2006/relationships/slideLayout" Target="../slideLayouts/slideLayout1.xml"/><Relationship Id="rId71" Type="http://schemas.openxmlformats.org/officeDocument/2006/relationships/image" Target="../media/image49.png"/><Relationship Id="rId70" Type="http://schemas.openxmlformats.org/officeDocument/2006/relationships/tags" Target="../tags/tag31.xml"/><Relationship Id="rId7" Type="http://schemas.openxmlformats.org/officeDocument/2006/relationships/tags" Target="../tags/tag4.xml"/><Relationship Id="rId69" Type="http://schemas.openxmlformats.org/officeDocument/2006/relationships/tags" Target="../tags/tag30.xml"/><Relationship Id="rId68" Type="http://schemas.openxmlformats.org/officeDocument/2006/relationships/tags" Target="../tags/tag29.xml"/><Relationship Id="rId67" Type="http://schemas.openxmlformats.org/officeDocument/2006/relationships/tags" Target="../tags/tag28.xml"/><Relationship Id="rId66" Type="http://schemas.openxmlformats.org/officeDocument/2006/relationships/tags" Target="../tags/tag27.xml"/><Relationship Id="rId65" Type="http://schemas.openxmlformats.org/officeDocument/2006/relationships/image" Target="../media/image48.jpeg"/><Relationship Id="rId64" Type="http://schemas.openxmlformats.org/officeDocument/2006/relationships/image" Target="../media/image47.jpeg"/><Relationship Id="rId63" Type="http://schemas.openxmlformats.org/officeDocument/2006/relationships/tags" Target="../tags/tag26.xml"/><Relationship Id="rId62" Type="http://schemas.openxmlformats.org/officeDocument/2006/relationships/image" Target="../media/image46.svg"/><Relationship Id="rId61" Type="http://schemas.openxmlformats.org/officeDocument/2006/relationships/image" Target="../media/image45.png"/><Relationship Id="rId60" Type="http://schemas.openxmlformats.org/officeDocument/2006/relationships/tags" Target="../tags/tag25.xml"/><Relationship Id="rId6" Type="http://schemas.openxmlformats.org/officeDocument/2006/relationships/image" Target="../media/image12.png"/><Relationship Id="rId59" Type="http://schemas.openxmlformats.org/officeDocument/2006/relationships/image" Target="../media/image44.svg"/><Relationship Id="rId58" Type="http://schemas.openxmlformats.org/officeDocument/2006/relationships/image" Target="../media/image43.png"/><Relationship Id="rId57" Type="http://schemas.openxmlformats.org/officeDocument/2006/relationships/tags" Target="../tags/tag24.xml"/><Relationship Id="rId56" Type="http://schemas.openxmlformats.org/officeDocument/2006/relationships/image" Target="../media/image42.svg"/><Relationship Id="rId55" Type="http://schemas.openxmlformats.org/officeDocument/2006/relationships/image" Target="../media/image41.png"/><Relationship Id="rId54" Type="http://schemas.openxmlformats.org/officeDocument/2006/relationships/tags" Target="../tags/tag23.xml"/><Relationship Id="rId53" Type="http://schemas.openxmlformats.org/officeDocument/2006/relationships/image" Target="../media/image40.svg"/><Relationship Id="rId52" Type="http://schemas.openxmlformats.org/officeDocument/2006/relationships/image" Target="../media/image39.png"/><Relationship Id="rId51" Type="http://schemas.openxmlformats.org/officeDocument/2006/relationships/tags" Target="../tags/tag22.xml"/><Relationship Id="rId50" Type="http://schemas.openxmlformats.org/officeDocument/2006/relationships/image" Target="../media/image38.svg"/><Relationship Id="rId5" Type="http://schemas.openxmlformats.org/officeDocument/2006/relationships/tags" Target="../tags/tag3.xml"/><Relationship Id="rId49" Type="http://schemas.openxmlformats.org/officeDocument/2006/relationships/image" Target="../media/image37.png"/><Relationship Id="rId48" Type="http://schemas.openxmlformats.org/officeDocument/2006/relationships/tags" Target="../tags/tag21.xml"/><Relationship Id="rId47" Type="http://schemas.openxmlformats.org/officeDocument/2006/relationships/image" Target="../media/image36.svg"/><Relationship Id="rId46" Type="http://schemas.openxmlformats.org/officeDocument/2006/relationships/image" Target="../media/image35.png"/><Relationship Id="rId45" Type="http://schemas.openxmlformats.org/officeDocument/2006/relationships/tags" Target="../tags/tag20.xml"/><Relationship Id="rId44" Type="http://schemas.openxmlformats.org/officeDocument/2006/relationships/image" Target="../media/image34.svg"/><Relationship Id="rId43" Type="http://schemas.openxmlformats.org/officeDocument/2006/relationships/image" Target="../media/image33.png"/><Relationship Id="rId42" Type="http://schemas.openxmlformats.org/officeDocument/2006/relationships/tags" Target="../tags/tag19.xml"/><Relationship Id="rId41" Type="http://schemas.openxmlformats.org/officeDocument/2006/relationships/image" Target="../media/image32.svg"/><Relationship Id="rId40" Type="http://schemas.openxmlformats.org/officeDocument/2006/relationships/image" Target="../media/image31.png"/><Relationship Id="rId4" Type="http://schemas.openxmlformats.org/officeDocument/2006/relationships/image" Target="../media/image2.png"/><Relationship Id="rId39" Type="http://schemas.openxmlformats.org/officeDocument/2006/relationships/tags" Target="../tags/tag18.xml"/><Relationship Id="rId38" Type="http://schemas.openxmlformats.org/officeDocument/2006/relationships/image" Target="../media/image30.svg"/><Relationship Id="rId37" Type="http://schemas.openxmlformats.org/officeDocument/2006/relationships/image" Target="../media/image29.png"/><Relationship Id="rId36" Type="http://schemas.openxmlformats.org/officeDocument/2006/relationships/tags" Target="../tags/tag17.xml"/><Relationship Id="rId35" Type="http://schemas.openxmlformats.org/officeDocument/2006/relationships/image" Target="../media/image28.svg"/><Relationship Id="rId34" Type="http://schemas.openxmlformats.org/officeDocument/2006/relationships/image" Target="../media/image27.png"/><Relationship Id="rId33" Type="http://schemas.openxmlformats.org/officeDocument/2006/relationships/tags" Target="../tags/tag16.xml"/><Relationship Id="rId32" Type="http://schemas.openxmlformats.org/officeDocument/2006/relationships/image" Target="../media/image26.svg"/><Relationship Id="rId31" Type="http://schemas.openxmlformats.org/officeDocument/2006/relationships/image" Target="../media/image25.png"/><Relationship Id="rId30" Type="http://schemas.openxmlformats.org/officeDocument/2006/relationships/tags" Target="../tags/tag15.xml"/><Relationship Id="rId3" Type="http://schemas.openxmlformats.org/officeDocument/2006/relationships/image" Target="../media/image7.png"/><Relationship Id="rId29" Type="http://schemas.openxmlformats.org/officeDocument/2006/relationships/image" Target="../media/image24.svg"/><Relationship Id="rId28" Type="http://schemas.openxmlformats.org/officeDocument/2006/relationships/image" Target="../media/image23.png"/><Relationship Id="rId27" Type="http://schemas.openxmlformats.org/officeDocument/2006/relationships/tags" Target="../tags/tag14.xml"/><Relationship Id="rId26" Type="http://schemas.openxmlformats.org/officeDocument/2006/relationships/image" Target="../media/image22.svg"/><Relationship Id="rId25" Type="http://schemas.openxmlformats.org/officeDocument/2006/relationships/image" Target="../media/image21.png"/><Relationship Id="rId24" Type="http://schemas.openxmlformats.org/officeDocument/2006/relationships/tags" Target="../tags/tag13.xml"/><Relationship Id="rId23" Type="http://schemas.openxmlformats.org/officeDocument/2006/relationships/image" Target="../media/image20.svg"/><Relationship Id="rId22" Type="http://schemas.openxmlformats.org/officeDocument/2006/relationships/image" Target="../media/image19.png"/><Relationship Id="rId21" Type="http://schemas.openxmlformats.org/officeDocument/2006/relationships/tags" Target="../tags/tag12.xml"/><Relationship Id="rId20" Type="http://schemas.openxmlformats.org/officeDocument/2006/relationships/image" Target="../media/image18.svg"/><Relationship Id="rId2" Type="http://schemas.openxmlformats.org/officeDocument/2006/relationships/image" Target="../media/image6.png"/><Relationship Id="rId19" Type="http://schemas.openxmlformats.org/officeDocument/2006/relationships/image" Target="../media/image17.png"/><Relationship Id="rId18" Type="http://schemas.openxmlformats.org/officeDocument/2006/relationships/tags" Target="../tags/tag11.xml"/><Relationship Id="rId17" Type="http://schemas.openxmlformats.org/officeDocument/2006/relationships/image" Target="../media/image16.svg"/><Relationship Id="rId16" Type="http://schemas.openxmlformats.org/officeDocument/2006/relationships/image" Target="../media/image15.png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image" Target="../media/image14.jpeg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image" Target="../media/image13.jpeg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image" Target="../media/image50.jpeg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image" Target="../media/image47.jpeg"/><Relationship Id="rId13" Type="http://schemas.openxmlformats.org/officeDocument/2006/relationships/tags" Target="../tags/tag38.xml"/><Relationship Id="rId12" Type="http://schemas.openxmlformats.org/officeDocument/2006/relationships/image" Target="../media/image14.jpeg"/><Relationship Id="rId11" Type="http://schemas.openxmlformats.org/officeDocument/2006/relationships/tags" Target="../tags/tag37.xml"/><Relationship Id="rId10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192000" cy="685585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 rot="5400000">
            <a:off x="8576310" y="2876550"/>
            <a:ext cx="4632960" cy="1096010"/>
            <a:chOff x="4317524" y="1814005"/>
            <a:chExt cx="7558428" cy="231929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317524" y="1814005"/>
              <a:ext cx="1085746" cy="96577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10800000">
              <a:off x="10790206" y="3167529"/>
              <a:ext cx="1085746" cy="96577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flipV="1">
              <a:off x="4317524" y="3112448"/>
              <a:ext cx="1085746" cy="96577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flipH="1">
              <a:off x="10790206" y="1814005"/>
              <a:ext cx="1085746" cy="96577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38175"/>
            <a:ext cx="8550275" cy="55791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462895" y="1773555"/>
            <a:ext cx="859790" cy="27997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400">
                <a:latin typeface="雅痞-繁" panose="020F0603040207020204" charset="-122"/>
                <a:ea typeface="雅痞-繁" panose="020F0603040207020204" charset="-122"/>
              </a:rPr>
              <a:t>驿路梨花</a:t>
            </a:r>
            <a:endParaRPr lang="zh-CN" altLang="en-US" sz="4400">
              <a:latin typeface="雅痞-繁" panose="020F0603040207020204" charset="-122"/>
              <a:ea typeface="雅痞-繁" panose="020F0603040207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586085" y="4329430"/>
            <a:ext cx="613410" cy="14116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>
                <a:latin typeface="雅痞-繁" panose="020F0603040207020204" charset="-122"/>
                <a:ea typeface="雅痞-繁" panose="020F0603040207020204" charset="-122"/>
              </a:rPr>
              <a:t>彭荆风</a:t>
            </a:r>
            <a:endParaRPr lang="zh-CN" altLang="en-US" sz="2800">
              <a:latin typeface="雅痞-繁" panose="020F0603040207020204" charset="-122"/>
              <a:ea typeface="雅痞-繁" panose="020F0603040207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192000" cy="68558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276026" y="4537095"/>
            <a:ext cx="5700880" cy="348703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5442" y="1198920"/>
            <a:ext cx="2519602" cy="1553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9460" y="459105"/>
            <a:ext cx="1378110" cy="4880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930355" y="921738"/>
            <a:ext cx="1378110" cy="4880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V="1">
            <a:off x="759460" y="948221"/>
            <a:ext cx="1378110" cy="488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930355" y="433705"/>
            <a:ext cx="1378110" cy="488033"/>
          </a:xfrm>
          <a:prstGeom prst="rect">
            <a:avLst/>
          </a:prstGeom>
        </p:spPr>
      </p:pic>
      <p:cxnSp>
        <p:nvCxnSpPr>
          <p:cNvPr id="10" name="直线连接符 20"/>
          <p:cNvCxnSpPr/>
          <p:nvPr/>
        </p:nvCxnSpPr>
        <p:spPr>
          <a:xfrm>
            <a:off x="2823387" y="561357"/>
            <a:ext cx="0" cy="719967"/>
          </a:xfrm>
          <a:prstGeom prst="line">
            <a:avLst/>
          </a:prstGeom>
          <a:ln w="12700">
            <a:solidFill>
              <a:srgbClr val="C8B3A2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9170" y="685800"/>
            <a:ext cx="199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charset="-122"/>
                <a:ea typeface="微软雅黑" charset="-122"/>
              </a:rPr>
              <a:t>考察二</a:t>
            </a:r>
            <a:endParaRPr lang="zh-CN" altLang="en-US" sz="28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3690" y="683260"/>
            <a:ext cx="529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charset="-122"/>
                <a:ea typeface="微软雅黑" charset="-122"/>
              </a:rPr>
              <a:t>驻足小茅屋，倾听梨花故事</a:t>
            </a:r>
            <a:endParaRPr lang="zh-CN" altLang="en-US" sz="2800" dirty="0">
              <a:latin typeface="微软雅黑" charset="-122"/>
              <a:ea typeface="微软雅黑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27045" y="2015490"/>
            <a:ext cx="3743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景点</a:t>
            </a:r>
            <a:r>
              <a:rPr lang="en-US" altLang="zh-CN" sz="2400"/>
              <a:t>“</a:t>
            </a:r>
            <a:r>
              <a:rPr lang="zh-CN" altLang="en-US" sz="2400"/>
              <a:t>最美代言人</a:t>
            </a:r>
            <a:r>
              <a:rPr lang="en-US" altLang="zh-CN" sz="2400"/>
              <a:t>”</a:t>
            </a:r>
            <a:r>
              <a:rPr lang="zh-CN" altLang="en-US" sz="2400"/>
              <a:t>是谁？</a:t>
            </a:r>
            <a:endParaRPr lang="zh-CN" altLang="en-US" sz="2400"/>
          </a:p>
        </p:txBody>
      </p:sp>
      <p:sp>
        <p:nvSpPr>
          <p:cNvPr id="15" name="文本框 14"/>
          <p:cNvSpPr txBox="1"/>
          <p:nvPr/>
        </p:nvSpPr>
        <p:spPr>
          <a:xfrm>
            <a:off x="3027045" y="3587750"/>
            <a:ext cx="2728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小茅屋的主人是谁？</a:t>
            </a:r>
            <a:endParaRPr lang="zh-CN" altLang="en-US" sz="2400"/>
          </a:p>
        </p:txBody>
      </p:sp>
      <p:sp>
        <p:nvSpPr>
          <p:cNvPr id="2" name="矩形 1"/>
          <p:cNvSpPr/>
          <p:nvPr/>
        </p:nvSpPr>
        <p:spPr>
          <a:xfrm>
            <a:off x="3020060" y="4425950"/>
            <a:ext cx="3102610" cy="648335"/>
          </a:xfrm>
          <a:prstGeom prst="rect">
            <a:avLst/>
          </a:prstGeom>
          <a:solidFill>
            <a:srgbClr val="00B050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123565" y="4565650"/>
            <a:ext cx="3543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雷锋精神的践行者！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6597015" y="2848610"/>
            <a:ext cx="1069975" cy="100838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666865" y="2938780"/>
            <a:ext cx="103759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人 情 之 美</a:t>
            </a:r>
            <a:endParaRPr lang="zh-CN" altLang="en-US" sz="2400" b="1">
              <a:solidFill>
                <a:srgbClr val="009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上下箭头 15"/>
          <p:cNvSpPr/>
          <p:nvPr/>
        </p:nvSpPr>
        <p:spPr>
          <a:xfrm>
            <a:off x="3856990" y="2547620"/>
            <a:ext cx="432435" cy="791845"/>
          </a:xfrm>
          <a:prstGeom prst="upDownArrow">
            <a:avLst/>
          </a:prstGeom>
          <a:solidFill>
            <a:srgbClr val="00B050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bldLvl="0" animBg="1"/>
      <p:bldP spid="23" grpId="0"/>
      <p:bldP spid="2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192000" cy="68558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276026" y="4537095"/>
            <a:ext cx="5700880" cy="348703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5442" y="1198920"/>
            <a:ext cx="2519602" cy="1553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9460" y="459105"/>
            <a:ext cx="1378110" cy="4880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930355" y="921738"/>
            <a:ext cx="1378110" cy="4880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V="1">
            <a:off x="759460" y="948221"/>
            <a:ext cx="1378110" cy="488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930355" y="433705"/>
            <a:ext cx="1378110" cy="488033"/>
          </a:xfrm>
          <a:prstGeom prst="rect">
            <a:avLst/>
          </a:prstGeom>
        </p:spPr>
      </p:pic>
      <p:cxnSp>
        <p:nvCxnSpPr>
          <p:cNvPr id="10" name="直线连接符 20"/>
          <p:cNvCxnSpPr/>
          <p:nvPr/>
        </p:nvCxnSpPr>
        <p:spPr>
          <a:xfrm>
            <a:off x="2823387" y="561357"/>
            <a:ext cx="0" cy="719967"/>
          </a:xfrm>
          <a:prstGeom prst="line">
            <a:avLst/>
          </a:prstGeom>
          <a:ln w="12700">
            <a:solidFill>
              <a:srgbClr val="C8B3A2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9170" y="685800"/>
            <a:ext cx="199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charset="-122"/>
                <a:ea typeface="微软雅黑" charset="-122"/>
              </a:rPr>
              <a:t>考察三</a:t>
            </a:r>
            <a:endParaRPr lang="zh-CN" altLang="en-US" sz="28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3690" y="683260"/>
            <a:ext cx="529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charset="-122"/>
                <a:ea typeface="微软雅黑" charset="-122"/>
              </a:rPr>
              <a:t>凝望小茅屋，发扬梨花精神</a:t>
            </a:r>
            <a:endParaRPr lang="zh-CN" altLang="en-US" sz="2800" dirty="0">
              <a:latin typeface="微软雅黑" charset="-122"/>
              <a:ea typeface="微软雅黑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79170" y="1724025"/>
            <a:ext cx="107435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（第</a:t>
            </a:r>
            <a:r>
              <a:rPr lang="en-US" altLang="zh-CN" sz="2000"/>
              <a:t>37</a:t>
            </a:r>
            <a:r>
              <a:rPr lang="zh-CN" altLang="en-US" sz="2000"/>
              <a:t>段）我望着这群充满朝气的哈尼族小姑娘和那洁白的梨花，不由得想起了一句：</a:t>
            </a:r>
            <a:r>
              <a:rPr lang="en-US" altLang="zh-CN" sz="2000">
                <a:solidFill>
                  <a:srgbClr val="00B050"/>
                </a:solidFill>
              </a:rPr>
              <a:t>“</a:t>
            </a:r>
            <a:r>
              <a:rPr lang="zh-CN" altLang="en-US" sz="2000">
                <a:solidFill>
                  <a:srgbClr val="00B050"/>
                </a:solidFill>
              </a:rPr>
              <a:t>驿路梨花处处开。</a:t>
            </a:r>
            <a:r>
              <a:rPr lang="en-US" altLang="zh-CN" sz="2000"/>
              <a:t>”</a:t>
            </a:r>
            <a:endParaRPr lang="en-US" altLang="zh-CN" sz="2000"/>
          </a:p>
        </p:txBody>
      </p:sp>
      <p:sp>
        <p:nvSpPr>
          <p:cNvPr id="18" name="文本框 17"/>
          <p:cNvSpPr txBox="1"/>
          <p:nvPr/>
        </p:nvSpPr>
        <p:spPr>
          <a:xfrm>
            <a:off x="3091180" y="2863850"/>
            <a:ext cx="84740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《说文解字》：置騎也。从馬睪聲。驿，将需要传送的公文放在马车上。驿路，古时传递政府文书等的道路，其首要功能是传递。而文中的驿路指过往行人所走的道路。</a:t>
            </a:r>
            <a:endParaRPr lang="zh-CN" altLang="en-US" sz="200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" y="2863850"/>
            <a:ext cx="1763395" cy="156972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091180" y="5073015"/>
            <a:ext cx="84734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ym typeface="+mn-ea"/>
              </a:rPr>
              <a:t>课文中小茅屋的故事就发生在这条开满梨花的驿路上，这是一种善举的传递，精神的传承，所以这里还具有传承美。</a:t>
            </a:r>
            <a:endParaRPr lang="zh-CN" altLang="en-US" sz="2000">
              <a:sym typeface="+mn-ea"/>
            </a:endParaRPr>
          </a:p>
        </p:txBody>
      </p:sp>
      <p:sp>
        <p:nvSpPr>
          <p:cNvPr id="24" name="下箭头 23"/>
          <p:cNvSpPr/>
          <p:nvPr/>
        </p:nvSpPr>
        <p:spPr>
          <a:xfrm>
            <a:off x="5664200" y="4147185"/>
            <a:ext cx="215900" cy="720090"/>
          </a:xfrm>
          <a:prstGeom prst="downArrow">
            <a:avLst/>
          </a:prstGeom>
          <a:solidFill>
            <a:srgbClr val="00B050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737600" y="3178810"/>
            <a:ext cx="577215" cy="42926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bldLvl="0" animBg="1"/>
      <p:bldP spid="20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192000" cy="68558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276026" y="4537095"/>
            <a:ext cx="5700880" cy="348703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5442" y="1198920"/>
            <a:ext cx="2519602" cy="1553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9460" y="459105"/>
            <a:ext cx="1378110" cy="4880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930355" y="921738"/>
            <a:ext cx="1378110" cy="4880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V="1">
            <a:off x="759460" y="948221"/>
            <a:ext cx="1378110" cy="488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930355" y="433705"/>
            <a:ext cx="1378110" cy="488033"/>
          </a:xfrm>
          <a:prstGeom prst="rect">
            <a:avLst/>
          </a:prstGeom>
        </p:spPr>
      </p:pic>
      <p:cxnSp>
        <p:nvCxnSpPr>
          <p:cNvPr id="10" name="直线连接符 20"/>
          <p:cNvCxnSpPr/>
          <p:nvPr/>
        </p:nvCxnSpPr>
        <p:spPr>
          <a:xfrm>
            <a:off x="2823387" y="561357"/>
            <a:ext cx="0" cy="719967"/>
          </a:xfrm>
          <a:prstGeom prst="line">
            <a:avLst/>
          </a:prstGeom>
          <a:ln w="12700">
            <a:solidFill>
              <a:srgbClr val="C8B3A2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9170" y="685800"/>
            <a:ext cx="199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charset="-122"/>
                <a:ea typeface="微软雅黑" charset="-122"/>
              </a:rPr>
              <a:t>考察三</a:t>
            </a:r>
            <a:endParaRPr lang="zh-CN" altLang="en-US" sz="28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3690" y="683260"/>
            <a:ext cx="529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charset="-122"/>
                <a:ea typeface="微软雅黑" charset="-122"/>
              </a:rPr>
              <a:t>凝望小茅屋，发扬梨花精神</a:t>
            </a:r>
            <a:endParaRPr lang="zh-CN" altLang="en-US" sz="2800" dirty="0">
              <a:latin typeface="微软雅黑" charset="-122"/>
              <a:ea typeface="微软雅黑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03045" y="1771650"/>
            <a:ext cx="7082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依据课堂所学，完成板书，填写在书签上。</a:t>
            </a:r>
            <a:endParaRPr lang="zh-CN" altLang="en-US" sz="2400"/>
          </a:p>
        </p:txBody>
      </p:sp>
      <p:pic>
        <p:nvPicPr>
          <p:cNvPr id="22" name="http://photo-static-api.fotomore.com/creative/vcg/veer/400/new/VCG41N481963826.jpg?uid=386&amp;timestamp=1713945694&amp;sign=cab593fd575d78828dbdd8e1a2708037" descr="&amp;pky200_sjzg_VCG41N481963826&amp;2&amp;src_toppic_inpsrchzd1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765" y="2407920"/>
            <a:ext cx="4020185" cy="402018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823210" y="3834130"/>
            <a:ext cx="1377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我和老余（</a:t>
            </a:r>
            <a:r>
              <a:rPr lang="zh-CN" altLang="en-US" sz="2000" b="1">
                <a:solidFill>
                  <a:schemeClr val="tx1"/>
                </a:solidFill>
              </a:rPr>
              <a:t>中年）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174615" y="4050030"/>
            <a:ext cx="13779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解放军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242310" y="5314950"/>
            <a:ext cx="1377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瑶族老人（</a:t>
            </a:r>
            <a:r>
              <a:rPr lang="zh-CN" altLang="en-US" sz="2000" b="1">
                <a:solidFill>
                  <a:schemeClr val="tx1"/>
                </a:solidFill>
              </a:rPr>
              <a:t>老年）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620260" y="5291455"/>
            <a:ext cx="1377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梨花姐妹（</a:t>
            </a:r>
            <a:r>
              <a:rPr lang="zh-CN" altLang="en-US" sz="2000" b="1">
                <a:solidFill>
                  <a:schemeClr val="tx1"/>
                </a:solidFill>
              </a:rPr>
              <a:t>青年）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201160" y="3166110"/>
            <a:ext cx="13779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？？？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201160" y="3155315"/>
            <a:ext cx="3267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更多人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231380" y="2766060"/>
            <a:ext cx="613410" cy="27959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 b="1">
                <a:solidFill>
                  <a:srgbClr val="00B050"/>
                </a:solidFill>
                <a:latin typeface="潮字社曾玉波手书简" panose="02010604000000000000" charset="-122"/>
                <a:ea typeface="潮字社曾玉波手书简" panose="02010604000000000000" charset="-122"/>
              </a:rPr>
              <a:t>驿路梨花处处开</a:t>
            </a:r>
            <a:endParaRPr lang="zh-CN" altLang="en-US" sz="2800" b="1">
              <a:solidFill>
                <a:srgbClr val="00B050"/>
              </a:solidFill>
              <a:latin typeface="潮字社曾玉波手书简" panose="02010604000000000000" charset="-122"/>
              <a:ea typeface="潮字社曾玉波手书简" panose="02010604000000000000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236345" y="2798445"/>
            <a:ext cx="613410" cy="27959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800" b="1">
                <a:solidFill>
                  <a:srgbClr val="00B050"/>
                </a:solidFill>
                <a:latin typeface="潮字社曾玉波手书简" panose="02010604000000000000" charset="-122"/>
                <a:ea typeface="潮字社曾玉波手书简" panose="02010604000000000000" charset="-122"/>
              </a:rPr>
              <a:t>雷锋精神代代传</a:t>
            </a:r>
            <a:endParaRPr lang="zh-CN" altLang="en-US" sz="2800" b="1">
              <a:solidFill>
                <a:srgbClr val="00B050"/>
              </a:solidFill>
              <a:latin typeface="潮字社曾玉波手书简" panose="02010604000000000000" charset="-122"/>
              <a:ea typeface="潮字社曾玉波手书简" panose="02010604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5" grpId="0"/>
      <p:bldP spid="28" grpId="0"/>
      <p:bldP spid="30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585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08330" y="445135"/>
            <a:ext cx="10606405" cy="1002549"/>
            <a:chOff x="3644042" y="376203"/>
            <a:chExt cx="4221959" cy="1002382"/>
          </a:xfrm>
        </p:grpSpPr>
        <p:grpSp>
          <p:nvGrpSpPr>
            <p:cNvPr id="2" name="组合 1"/>
            <p:cNvGrpSpPr/>
            <p:nvPr/>
          </p:nvGrpSpPr>
          <p:grpSpPr>
            <a:xfrm>
              <a:off x="3644042" y="376203"/>
              <a:ext cx="4221959" cy="1002382"/>
              <a:chOff x="1277137" y="640877"/>
              <a:chExt cx="8356272" cy="198395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1277137" y="691141"/>
                <a:ext cx="1085746" cy="965774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 rot="10800000">
                <a:off x="8547663" y="1606651"/>
                <a:ext cx="1085746" cy="965774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 flipV="1">
                <a:off x="1277137" y="1659057"/>
                <a:ext cx="1085746" cy="965774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 flipH="1">
                <a:off x="8547663" y="640877"/>
                <a:ext cx="1085746" cy="965774"/>
              </a:xfrm>
              <a:prstGeom prst="rect">
                <a:avLst/>
              </a:prstGeom>
            </p:spPr>
          </p:pic>
        </p:grpSp>
        <p:cxnSp>
          <p:nvCxnSpPr>
            <p:cNvPr id="24" name="直线连接符 20"/>
            <p:cNvCxnSpPr/>
            <p:nvPr/>
          </p:nvCxnSpPr>
          <p:spPr>
            <a:xfrm>
              <a:off x="4301803" y="503834"/>
              <a:ext cx="0" cy="719847"/>
            </a:xfrm>
            <a:prstGeom prst="line">
              <a:avLst/>
            </a:prstGeom>
            <a:ln w="12700">
              <a:solidFill>
                <a:srgbClr val="C8B3A2">
                  <a:alpha val="4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3699651" y="628256"/>
              <a:ext cx="887716" cy="5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latin typeface="微软雅黑" charset="-122"/>
                  <a:ea typeface="微软雅黑" charset="-122"/>
                </a:rPr>
                <a:t>问：</a:t>
              </a:r>
              <a:endParaRPr lang="zh-CN" altLang="en-US" sz="2800" b="1" dirty="0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419017" y="625716"/>
              <a:ext cx="3145174" cy="5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atin typeface="微软雅黑" charset="-122"/>
                  <a:ea typeface="微软雅黑" charset="-122"/>
                </a:rPr>
                <a:t>你认为将小茅屋打造成景点，需要考察哪些条件？</a:t>
              </a:r>
              <a:endParaRPr lang="zh-CN" altLang="en-US" sz="2800" dirty="0">
                <a:latin typeface="微软雅黑" charset="-122"/>
                <a:ea typeface="微软雅黑" charset="-122"/>
              </a:endParaRPr>
            </a:p>
          </p:txBody>
        </p:sp>
      </p:grpSp>
      <p:pic>
        <p:nvPicPr>
          <p:cNvPr id="4097" name="Picture 2" descr="/Users/chenjiaxian/Desktop/WechatIMG1341.jpgWechatIMG13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3330" y="1588770"/>
            <a:ext cx="2959735" cy="4411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http://photo-static-api.fotomore.com/creative/vcg/400/new/VCG211359146388.jpg?uid=386&amp;timestamp=1713887085&amp;sign=753e37d0c933a288ce36aa86139e82f1" descr="&amp;pky290_sjzg_VCG211359146388&amp;2&amp;src_toppic_inpsrchzd1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530" y="1470660"/>
            <a:ext cx="3874770" cy="20808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11495" y="2433320"/>
            <a:ext cx="178816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自然美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http://photo-static-api.fotomore.com/creative/vcg/400/new/VCG211359146388.jpg?uid=386&amp;timestamp=1713887085&amp;sign=753e37d0c933a288ce36aa86139e82f1" descr="&amp;pky290_sjzg_VCG211359146388&amp;2&amp;src_toppic_inpsrchzd1&amp;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48530" y="3858260"/>
            <a:ext cx="3874770" cy="20808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11495" y="4860290"/>
            <a:ext cx="1788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人文美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7" name="http://photo-static-api.fotomore.com/creative/vcg/400/new/VCG211354918825.jpg?uid=386&amp;timestamp=1713887085&amp;sign=753e37d0c933a288ce36aa86139e82f1" descr="&amp;pky270_sjzg_VCG211354918825&amp;2&amp;src_toppic_inpsrchzd1&amp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400" y="2375535"/>
            <a:ext cx="1175385" cy="1175385"/>
          </a:xfrm>
          <a:prstGeom prst="rect">
            <a:avLst/>
          </a:prstGeom>
        </p:spPr>
      </p:pic>
      <p:pic>
        <p:nvPicPr>
          <p:cNvPr id="23" name="http://photo-static-api.fotomore.com/creative/vcg/400/new/VCG211354918825.jpg?uid=386&amp;timestamp=1713887085&amp;sign=753e37d0c933a288ce36aa86139e82f1" descr="&amp;pky270_sjzg_VCG211354918825&amp;2&amp;src_toppic_inpsrchzd1&amp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400" y="4825365"/>
            <a:ext cx="1175385" cy="1175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8260" y="1905"/>
            <a:ext cx="12192000" cy="68558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276026" y="4537095"/>
            <a:ext cx="5700880" cy="348703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5442" y="1198920"/>
            <a:ext cx="2519602" cy="1553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9460" y="459105"/>
            <a:ext cx="1378110" cy="4880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930355" y="921738"/>
            <a:ext cx="1378110" cy="4880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V="1">
            <a:off x="759460" y="948221"/>
            <a:ext cx="1378110" cy="488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930355" y="433705"/>
            <a:ext cx="1378110" cy="488033"/>
          </a:xfrm>
          <a:prstGeom prst="rect">
            <a:avLst/>
          </a:prstGeom>
        </p:spPr>
      </p:pic>
      <p:cxnSp>
        <p:nvCxnSpPr>
          <p:cNvPr id="10" name="直线连接符 20"/>
          <p:cNvCxnSpPr/>
          <p:nvPr/>
        </p:nvCxnSpPr>
        <p:spPr>
          <a:xfrm>
            <a:off x="2823387" y="561357"/>
            <a:ext cx="0" cy="719967"/>
          </a:xfrm>
          <a:prstGeom prst="line">
            <a:avLst/>
          </a:prstGeom>
          <a:ln w="12700">
            <a:solidFill>
              <a:srgbClr val="C8B3A2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9170" y="685800"/>
            <a:ext cx="199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charset="-122"/>
                <a:ea typeface="微软雅黑" charset="-122"/>
              </a:rPr>
              <a:t>考察三</a:t>
            </a:r>
            <a:endParaRPr lang="zh-CN" altLang="en-US" sz="28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3690" y="683260"/>
            <a:ext cx="529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charset="-122"/>
                <a:ea typeface="微软雅黑" charset="-122"/>
                <a:sym typeface="+mn-ea"/>
              </a:rPr>
              <a:t>凝望小茅屋，发扬梨花精神</a:t>
            </a:r>
            <a:endParaRPr lang="zh-CN" altLang="en-US" sz="2800" dirty="0">
              <a:latin typeface="微软雅黑" charset="-122"/>
              <a:ea typeface="微软雅黑" charset="-122"/>
            </a:endParaRPr>
          </a:p>
        </p:txBody>
      </p:sp>
      <p:pic>
        <p:nvPicPr>
          <p:cNvPr id="26" name="Picture 2" descr="/Users/chenjiaxian/Desktop/WechatIMG1341.jpgWechatIMG134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7970" y="1925320"/>
            <a:ext cx="2660650" cy="36931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文本框 26"/>
          <p:cNvSpPr txBox="1"/>
          <p:nvPr/>
        </p:nvSpPr>
        <p:spPr>
          <a:xfrm>
            <a:off x="5257800" y="2028825"/>
            <a:ext cx="4707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solidFill>
                  <a:srgbClr val="009900"/>
                </a:solidFill>
              </a:rPr>
              <a:t>你能否为该景点拟一条宣传标语？</a:t>
            </a:r>
            <a:endParaRPr lang="zh-CN" altLang="en-US" sz="2400" b="1">
              <a:solidFill>
                <a:srgbClr val="009900"/>
              </a:solidFill>
            </a:endParaRPr>
          </a:p>
        </p:txBody>
      </p:sp>
      <p:sp>
        <p:nvSpPr>
          <p:cNvPr id="28" name="图文框 27"/>
          <p:cNvSpPr/>
          <p:nvPr/>
        </p:nvSpPr>
        <p:spPr>
          <a:xfrm>
            <a:off x="5787390" y="3003550"/>
            <a:ext cx="2319655" cy="575945"/>
          </a:xfrm>
          <a:prstGeom prst="frame">
            <a:avLst/>
          </a:prstGeom>
          <a:solidFill>
            <a:srgbClr val="00B050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090285" y="3107690"/>
            <a:ext cx="18326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优秀标语展示</a:t>
            </a:r>
            <a:endParaRPr lang="zh-CN" altLang="en-US" sz="2000"/>
          </a:p>
        </p:txBody>
      </p:sp>
      <p:sp>
        <p:nvSpPr>
          <p:cNvPr id="30" name="文本框 29"/>
          <p:cNvSpPr txBox="1"/>
          <p:nvPr/>
        </p:nvSpPr>
        <p:spPr>
          <a:xfrm>
            <a:off x="5404485" y="4004310"/>
            <a:ext cx="6024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驿路风光无限好，雷锋精神远传扬。——常栩</a:t>
            </a:r>
            <a:r>
              <a:rPr lang="zh-CN" altLang="en-US" sz="2000"/>
              <a:t>欢</a:t>
            </a:r>
            <a:endParaRPr lang="zh-CN" altLang="en-US" sz="2000"/>
          </a:p>
        </p:txBody>
      </p:sp>
      <p:sp>
        <p:nvSpPr>
          <p:cNvPr id="31" name="文本框 30"/>
          <p:cNvSpPr txBox="1"/>
          <p:nvPr/>
        </p:nvSpPr>
        <p:spPr>
          <a:xfrm>
            <a:off x="5404485" y="4592320"/>
            <a:ext cx="58781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驿路梨花遍地开，满心善良屋中来。——李彦</a:t>
            </a:r>
            <a:r>
              <a:rPr lang="zh-CN" altLang="en-US" sz="2000"/>
              <a:t>菲</a:t>
            </a:r>
            <a:endParaRPr lang="zh-CN" altLang="en-US" sz="2000"/>
          </a:p>
        </p:txBody>
      </p:sp>
      <p:sp>
        <p:nvSpPr>
          <p:cNvPr id="32" name="文本框 31"/>
          <p:cNvSpPr txBox="1"/>
          <p:nvPr/>
        </p:nvSpPr>
        <p:spPr>
          <a:xfrm>
            <a:off x="5404485" y="5131435"/>
            <a:ext cx="4707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赠人玫瑰，手有余香。——谯富</a:t>
            </a:r>
            <a:r>
              <a:rPr lang="zh-CN" altLang="en-US" sz="2000"/>
              <a:t>峰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 bldLvl="0" animBg="1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8260" y="1905"/>
            <a:ext cx="12192000" cy="68558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276026" y="4537095"/>
            <a:ext cx="5700880" cy="348703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5442" y="1198920"/>
            <a:ext cx="2519602" cy="1553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9460" y="459105"/>
            <a:ext cx="1378110" cy="4880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930355" y="921738"/>
            <a:ext cx="1378110" cy="4880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V="1">
            <a:off x="759460" y="948221"/>
            <a:ext cx="1378110" cy="488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930355" y="433705"/>
            <a:ext cx="1378110" cy="488033"/>
          </a:xfrm>
          <a:prstGeom prst="rect">
            <a:avLst/>
          </a:prstGeom>
        </p:spPr>
      </p:pic>
      <p:cxnSp>
        <p:nvCxnSpPr>
          <p:cNvPr id="10" name="直线连接符 20"/>
          <p:cNvCxnSpPr/>
          <p:nvPr/>
        </p:nvCxnSpPr>
        <p:spPr>
          <a:xfrm>
            <a:off x="2823387" y="561357"/>
            <a:ext cx="0" cy="719967"/>
          </a:xfrm>
          <a:prstGeom prst="line">
            <a:avLst/>
          </a:prstGeom>
          <a:ln w="12700">
            <a:solidFill>
              <a:srgbClr val="C8B3A2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9170" y="685800"/>
            <a:ext cx="199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charset="-122"/>
                <a:ea typeface="微软雅黑" charset="-122"/>
              </a:rPr>
              <a:t>考察四</a:t>
            </a:r>
            <a:endParaRPr lang="zh-CN" altLang="en-US" sz="28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3690" y="683260"/>
            <a:ext cx="529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charset="-122"/>
                <a:ea typeface="微软雅黑" charset="-122"/>
                <a:sym typeface="+mn-ea"/>
              </a:rPr>
              <a:t>回眸小茅屋，学习梨花写法</a:t>
            </a:r>
            <a:endParaRPr lang="zh-CN" altLang="en-US" sz="28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2" name="心形 1"/>
          <p:cNvSpPr/>
          <p:nvPr/>
        </p:nvSpPr>
        <p:spPr>
          <a:xfrm>
            <a:off x="6625590" y="4116070"/>
            <a:ext cx="1304925" cy="993140"/>
          </a:xfrm>
          <a:prstGeom prst="hear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7" name="云形标注 6"/>
          <p:cNvSpPr/>
          <p:nvPr/>
        </p:nvSpPr>
        <p:spPr>
          <a:xfrm>
            <a:off x="2000250" y="4224020"/>
            <a:ext cx="1320165" cy="720090"/>
          </a:xfrm>
          <a:prstGeom prst="cloudCallou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89100" y="1617980"/>
            <a:ext cx="87528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2400" b="1">
                <a:solidFill>
                  <a:srgbClr val="00B050"/>
                </a:solidFill>
              </a:rPr>
              <a:t>象征：</a:t>
            </a:r>
            <a:r>
              <a:rPr lang="zh-CN" altLang="en-US" sz="2400" b="1">
                <a:solidFill>
                  <a:schemeClr val="tx1"/>
                </a:solidFill>
              </a:rPr>
              <a:t>用具体事物表现某种特殊意义。</a:t>
            </a:r>
            <a:endParaRPr lang="zh-CN" altLang="en-US" sz="2400" b="1">
              <a:solidFill>
                <a:schemeClr val="tx1"/>
              </a:solidFill>
            </a:endParaRPr>
          </a:p>
          <a:p>
            <a:pPr algn="r"/>
            <a:r>
              <a:rPr lang="en-US" altLang="zh-CN" sz="2400" b="1">
                <a:solidFill>
                  <a:schemeClr val="tx1"/>
                </a:solidFill>
              </a:rPr>
              <a:t>——</a:t>
            </a:r>
            <a:r>
              <a:rPr lang="zh-CN" altLang="en-US" sz="2400" b="1">
                <a:solidFill>
                  <a:schemeClr val="tx1"/>
                </a:solidFill>
              </a:rPr>
              <a:t>《现代汉语词典》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13280" y="3223260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00B050"/>
                </a:solidFill>
              </a:rPr>
              <a:t>具体事物</a:t>
            </a:r>
            <a:endParaRPr lang="zh-CN" altLang="en-US" sz="2400" b="1">
              <a:solidFill>
                <a:srgbClr val="00B05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96795" y="4345305"/>
            <a:ext cx="824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>
                    <a:lumMod val="95000"/>
                  </a:schemeClr>
                </a:solidFill>
              </a:rPr>
              <a:t>梨花</a:t>
            </a:r>
            <a:endParaRPr lang="zh-CN" altLang="en-US" sz="2400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25590" y="3230880"/>
            <a:ext cx="14046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00B0F0"/>
                </a:solidFill>
              </a:rPr>
              <a:t>独特意义</a:t>
            </a:r>
            <a:endParaRPr lang="zh-CN" altLang="en-US" sz="2400" b="1">
              <a:solidFill>
                <a:srgbClr val="00B0F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02450" y="4281170"/>
            <a:ext cx="923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</a:rPr>
              <a:t>雷锋精神</a:t>
            </a:r>
            <a:endParaRPr lang="zh-CN" altLang="en-US" sz="2000" b="1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3352165" y="4004945"/>
            <a:ext cx="3083560" cy="33020"/>
          </a:xfrm>
          <a:prstGeom prst="straightConnector1">
            <a:avLst/>
          </a:prstGeom>
          <a:ln>
            <a:headEnd type="none" w="sm" len="sm"/>
            <a:tailEnd type="arrow" w="sm" len="sm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4580" name="图片 588804" descr="scene_18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420" y="2896870"/>
            <a:ext cx="2311400" cy="225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文本框 20"/>
          <p:cNvSpPr txBox="1"/>
          <p:nvPr/>
        </p:nvSpPr>
        <p:spPr>
          <a:xfrm>
            <a:off x="2283460" y="5518785"/>
            <a:ext cx="7922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</a:rPr>
              <a:t>共同点：</a:t>
            </a:r>
            <a:r>
              <a:rPr lang="zh-CN" altLang="en-US" sz="2400"/>
              <a:t>洁白、美丽、香气四溢，给人以温暖和希望。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7" grpId="0" bldLvl="0" animBg="1"/>
      <p:bldP spid="18" grpId="0"/>
      <p:bldP spid="19" grpId="0"/>
      <p:bldP spid="2" grpId="0" bldLvl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8260" y="1905"/>
            <a:ext cx="12192000" cy="68558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276026" y="4537095"/>
            <a:ext cx="5700880" cy="348703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5442" y="1198920"/>
            <a:ext cx="2519602" cy="1553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9460" y="459105"/>
            <a:ext cx="1378110" cy="4880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930355" y="921738"/>
            <a:ext cx="1378110" cy="4880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V="1">
            <a:off x="759460" y="948221"/>
            <a:ext cx="1378110" cy="488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930355" y="433705"/>
            <a:ext cx="1378110" cy="488033"/>
          </a:xfrm>
          <a:prstGeom prst="rect">
            <a:avLst/>
          </a:prstGeom>
        </p:spPr>
      </p:pic>
      <p:cxnSp>
        <p:nvCxnSpPr>
          <p:cNvPr id="10" name="直线连接符 20"/>
          <p:cNvCxnSpPr/>
          <p:nvPr/>
        </p:nvCxnSpPr>
        <p:spPr>
          <a:xfrm>
            <a:off x="2823387" y="561357"/>
            <a:ext cx="0" cy="719967"/>
          </a:xfrm>
          <a:prstGeom prst="line">
            <a:avLst/>
          </a:prstGeom>
          <a:ln w="12700">
            <a:solidFill>
              <a:srgbClr val="C8B3A2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9170" y="685800"/>
            <a:ext cx="199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charset="-122"/>
                <a:ea typeface="微软雅黑" charset="-122"/>
              </a:rPr>
              <a:t>考察四</a:t>
            </a:r>
            <a:endParaRPr lang="zh-CN" altLang="en-US" sz="28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3690" y="683260"/>
            <a:ext cx="529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charset="-122"/>
                <a:ea typeface="微软雅黑" charset="-122"/>
                <a:sym typeface="+mn-ea"/>
              </a:rPr>
              <a:t>回眸小茅屋，学习梨花写法</a:t>
            </a:r>
            <a:endParaRPr lang="zh-CN" altLang="en-US" sz="2800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22" name="云形标注 21"/>
          <p:cNvSpPr/>
          <p:nvPr/>
        </p:nvSpPr>
        <p:spPr>
          <a:xfrm>
            <a:off x="2485390" y="1150620"/>
            <a:ext cx="5519420" cy="2824480"/>
          </a:xfrm>
          <a:prstGeom prst="cloudCallout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792095" y="1932305"/>
            <a:ext cx="68681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2000" b="1">
                <a:solidFill>
                  <a:schemeClr val="bg1">
                    <a:lumMod val="95000"/>
                  </a:schemeClr>
                </a:solidFill>
              </a:rPr>
              <a:t>“</a:t>
            </a:r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</a:rPr>
              <a:t>我认为既然是文艺创作，那就必须从生活</a:t>
            </a:r>
            <a:endParaRPr lang="zh-CN" altLang="en-US" sz="2000" b="1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</a:rPr>
              <a:t>中来，用自己深受感动的故事和人物去感</a:t>
            </a:r>
            <a:endParaRPr lang="zh-CN" altLang="en-US" sz="2000" b="1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</a:rPr>
              <a:t>染读者</a:t>
            </a:r>
            <a:r>
              <a:rPr lang="en-US" altLang="zh-CN" sz="2000" b="1">
                <a:solidFill>
                  <a:schemeClr val="bg1">
                    <a:lumMod val="95000"/>
                  </a:schemeClr>
                </a:solidFill>
              </a:rPr>
              <a:t>......</a:t>
            </a:r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</a:rPr>
              <a:t>我正是怀着抒发自己对一代新人</a:t>
            </a:r>
            <a:endParaRPr lang="zh-CN" altLang="en-US" sz="2000" b="1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</a:rPr>
              <a:t>的崇敬心情来写作的。</a:t>
            </a:r>
            <a:r>
              <a:rPr lang="en-US" altLang="zh-CN" sz="2000" b="1">
                <a:solidFill>
                  <a:schemeClr val="bg1">
                    <a:lumMod val="95000"/>
                  </a:schemeClr>
                </a:solidFill>
              </a:rPr>
              <a:t>”</a:t>
            </a:r>
            <a:endParaRPr lang="en-US" altLang="zh-CN" sz="2000" b="1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 descr="https://ss1.baidu.com/6ONXsjip0QIZ8tyhnq/it/u=3228137095,3796263204&amp;fm=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3595370"/>
            <a:ext cx="2407285" cy="2788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3"/>
          <p:cNvSpPr txBox="1"/>
          <p:nvPr/>
        </p:nvSpPr>
        <p:spPr>
          <a:xfrm>
            <a:off x="4411980" y="5069205"/>
            <a:ext cx="7183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作业：你作为家乡旅游推广大使，运用象征手法，选取某一事物，向外地旅客解说家乡某一景点，述说你的家乡故事，展示你的旅游文案。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8260" y="1905"/>
            <a:ext cx="12192000" cy="68558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276026" y="4537095"/>
            <a:ext cx="5700880" cy="348703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5442" y="1198920"/>
            <a:ext cx="2519602" cy="1553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9460" y="459105"/>
            <a:ext cx="1378110" cy="4880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930355" y="921738"/>
            <a:ext cx="1378110" cy="4880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V="1">
            <a:off x="759460" y="948221"/>
            <a:ext cx="1378110" cy="488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930355" y="433705"/>
            <a:ext cx="1378110" cy="488033"/>
          </a:xfrm>
          <a:prstGeom prst="rect">
            <a:avLst/>
          </a:prstGeom>
        </p:spPr>
      </p:pic>
      <p:cxnSp>
        <p:nvCxnSpPr>
          <p:cNvPr id="10" name="直线连接符 20"/>
          <p:cNvCxnSpPr/>
          <p:nvPr/>
        </p:nvCxnSpPr>
        <p:spPr>
          <a:xfrm>
            <a:off x="2823387" y="561357"/>
            <a:ext cx="0" cy="719967"/>
          </a:xfrm>
          <a:prstGeom prst="line">
            <a:avLst/>
          </a:prstGeom>
          <a:ln w="12700">
            <a:solidFill>
              <a:srgbClr val="C8B3A2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9170" y="685800"/>
            <a:ext cx="199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charset="-122"/>
                <a:ea typeface="微软雅黑" charset="-122"/>
              </a:rPr>
              <a:t>考察</a:t>
            </a:r>
            <a:r>
              <a:rPr lang="zh-CN" altLang="en-US" sz="2800" b="1" dirty="0">
                <a:latin typeface="微软雅黑" charset="-122"/>
                <a:ea typeface="微软雅黑" charset="-122"/>
              </a:rPr>
              <a:t>五</a:t>
            </a:r>
            <a:endParaRPr lang="zh-CN" altLang="en-US" sz="28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3690" y="683260"/>
            <a:ext cx="529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charset="-122"/>
                <a:ea typeface="微软雅黑" charset="-122"/>
                <a:sym typeface="+mn-ea"/>
              </a:rPr>
              <a:t>唱响雷锋</a:t>
            </a:r>
            <a:r>
              <a:rPr lang="zh-CN" altLang="en-US" sz="2800" dirty="0">
                <a:latin typeface="微软雅黑" charset="-122"/>
                <a:ea typeface="微软雅黑" charset="-122"/>
                <a:sym typeface="+mn-ea"/>
              </a:rPr>
              <a:t>精神</a:t>
            </a:r>
            <a:endParaRPr lang="zh-CN" altLang="en-US" sz="2800" dirty="0">
              <a:latin typeface="微软雅黑" charset="-122"/>
              <a:ea typeface="微软雅黑" charset="-122"/>
              <a:sym typeface="+mn-ea"/>
            </a:endParaRPr>
          </a:p>
        </p:txBody>
      </p:sp>
      <p:pic>
        <p:nvPicPr>
          <p:cNvPr id="7" name="Woohoo 2024-04-04 08.44.19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090" y="1438275"/>
            <a:ext cx="10449560" cy="4871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585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08330" y="445135"/>
            <a:ext cx="10606405" cy="1002549"/>
            <a:chOff x="3644042" y="376203"/>
            <a:chExt cx="4221959" cy="1002382"/>
          </a:xfrm>
        </p:grpSpPr>
        <p:grpSp>
          <p:nvGrpSpPr>
            <p:cNvPr id="2" name="组合 1"/>
            <p:cNvGrpSpPr/>
            <p:nvPr/>
          </p:nvGrpSpPr>
          <p:grpSpPr>
            <a:xfrm>
              <a:off x="3644042" y="376203"/>
              <a:ext cx="4221959" cy="1002382"/>
              <a:chOff x="1277137" y="640877"/>
              <a:chExt cx="8356272" cy="198395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1277137" y="691141"/>
                <a:ext cx="1085746" cy="965774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 rot="10800000">
                <a:off x="8547663" y="1606651"/>
                <a:ext cx="1085746" cy="965774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 flipV="1">
                <a:off x="1277137" y="1659057"/>
                <a:ext cx="1085746" cy="965774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 flipH="1">
                <a:off x="8547663" y="640877"/>
                <a:ext cx="1085746" cy="965774"/>
              </a:xfrm>
              <a:prstGeom prst="rect">
                <a:avLst/>
              </a:prstGeom>
            </p:spPr>
          </p:pic>
        </p:grpSp>
        <p:cxnSp>
          <p:nvCxnSpPr>
            <p:cNvPr id="24" name="直线连接符 20"/>
            <p:cNvCxnSpPr/>
            <p:nvPr/>
          </p:nvCxnSpPr>
          <p:spPr>
            <a:xfrm>
              <a:off x="4301803" y="503834"/>
              <a:ext cx="0" cy="719847"/>
            </a:xfrm>
            <a:prstGeom prst="line">
              <a:avLst/>
            </a:prstGeom>
            <a:ln w="12700">
              <a:solidFill>
                <a:srgbClr val="C8B3A2">
                  <a:alpha val="4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3699651" y="628256"/>
              <a:ext cx="887716" cy="5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latin typeface="微软雅黑" charset="-122"/>
                  <a:ea typeface="微软雅黑" charset="-122"/>
                </a:rPr>
                <a:t>问：</a:t>
              </a:r>
              <a:endParaRPr lang="zh-CN" altLang="en-US" sz="2800" b="1" dirty="0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419017" y="625716"/>
              <a:ext cx="3145174" cy="5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atin typeface="微软雅黑" charset="-122"/>
                  <a:ea typeface="微软雅黑" charset="-122"/>
                </a:rPr>
                <a:t>你认为将小茅屋打造成景点，需要考察哪些条件？</a:t>
              </a:r>
              <a:endParaRPr lang="zh-CN" altLang="en-US" sz="2800" dirty="0">
                <a:latin typeface="微软雅黑" charset="-122"/>
                <a:ea typeface="微软雅黑" charset="-122"/>
              </a:endParaRPr>
            </a:p>
          </p:txBody>
        </p:sp>
      </p:grpSp>
      <p:pic>
        <p:nvPicPr>
          <p:cNvPr id="4097" name="Picture 2" descr="/Users/chenjiaxian/Desktop/WechatIMG1341.jpgWechatIMG13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3330" y="1588770"/>
            <a:ext cx="2959735" cy="4411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http://photo-static-api.fotomore.com/creative/vcg/400/new/VCG211359146388.jpg?uid=386&amp;timestamp=1713887085&amp;sign=753e37d0c933a288ce36aa86139e82f1" descr="&amp;pky290_sjzg_VCG211359146388&amp;2&amp;src_toppic_inpsrchzd1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530" y="1470660"/>
            <a:ext cx="3874770" cy="20808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11495" y="2433320"/>
            <a:ext cx="178816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自然美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http://photo-static-api.fotomore.com/creative/vcg/400/new/VCG211359146388.jpg?uid=386&amp;timestamp=1713887085&amp;sign=753e37d0c933a288ce36aa86139e82f1" descr="&amp;pky290_sjzg_VCG211359146388&amp;2&amp;src_toppic_inpsrchzd1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530" y="3858260"/>
            <a:ext cx="3874770" cy="20808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11495" y="4860290"/>
            <a:ext cx="1788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人文美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192000" cy="68558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276026" y="4537095"/>
            <a:ext cx="5700880" cy="348703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5442" y="1198920"/>
            <a:ext cx="2519602" cy="1553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9460" y="459105"/>
            <a:ext cx="1378110" cy="4880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930355" y="921738"/>
            <a:ext cx="1378110" cy="4880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V="1">
            <a:off x="759460" y="948221"/>
            <a:ext cx="1378110" cy="488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930355" y="433705"/>
            <a:ext cx="1378110" cy="488033"/>
          </a:xfrm>
          <a:prstGeom prst="rect">
            <a:avLst/>
          </a:prstGeom>
        </p:spPr>
      </p:pic>
      <p:cxnSp>
        <p:nvCxnSpPr>
          <p:cNvPr id="10" name="直线连接符 20"/>
          <p:cNvCxnSpPr/>
          <p:nvPr/>
        </p:nvCxnSpPr>
        <p:spPr>
          <a:xfrm>
            <a:off x="2823387" y="561357"/>
            <a:ext cx="0" cy="719967"/>
          </a:xfrm>
          <a:prstGeom prst="line">
            <a:avLst/>
          </a:prstGeom>
          <a:ln w="12700">
            <a:solidFill>
              <a:srgbClr val="C8B3A2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9170" y="685800"/>
            <a:ext cx="199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charset="-122"/>
                <a:ea typeface="微软雅黑" charset="-122"/>
              </a:rPr>
              <a:t>考察一</a:t>
            </a:r>
            <a:endParaRPr lang="zh-CN" altLang="en-US" sz="28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3690" y="683260"/>
            <a:ext cx="529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charset="-122"/>
                <a:ea typeface="微软雅黑" charset="-122"/>
              </a:rPr>
              <a:t>初见小茅屋，欣赏梨花美景</a:t>
            </a:r>
            <a:endParaRPr lang="zh-CN" altLang="en-US" sz="2800" dirty="0">
              <a:latin typeface="微软雅黑" charset="-122"/>
              <a:ea typeface="微软雅黑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73480" y="3082290"/>
            <a:ext cx="830453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>
                <a:solidFill>
                  <a:srgbClr val="00B050"/>
                </a:solidFill>
              </a:rPr>
              <a:t>（第4段）</a:t>
            </a:r>
            <a:r>
              <a:rPr lang="zh-CN" altLang="en-US" sz="2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白色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梨花</a:t>
            </a:r>
            <a:r>
              <a:rPr lang="zh-CN" altLang="en-US" sz="2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开满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枝头，多么</a:t>
            </a:r>
            <a:r>
              <a:rPr lang="zh-CN" altLang="en-US" sz="24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美丽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的一片梨树林啊！</a:t>
            </a:r>
            <a:endParaRPr lang="zh-CN" altLang="en-US" sz="24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74115" y="4537075"/>
            <a:ext cx="9290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9900"/>
                </a:solidFill>
              </a:rPr>
              <a:t>（第</a:t>
            </a:r>
            <a:r>
              <a:rPr lang="en-US" altLang="zh-CN" sz="2400">
                <a:solidFill>
                  <a:srgbClr val="009900"/>
                </a:solidFill>
              </a:rPr>
              <a:t>6</a:t>
            </a:r>
            <a:r>
              <a:rPr lang="zh-CN" altLang="en-US" sz="2400">
                <a:solidFill>
                  <a:srgbClr val="009900"/>
                </a:solidFill>
              </a:rPr>
              <a:t>段）</a:t>
            </a:r>
            <a:r>
              <a:rPr lang="zh-CN" altLang="en-US" sz="2400">
                <a:solidFill>
                  <a:schemeClr val="tx1"/>
                </a:solidFill>
              </a:rPr>
              <a:t>一弯新月升起来，我们借助淡淡的月光，在忽明忽暗的梨树林走着，山间的夜风吹得人脸上凉凉的，梨花的白色花瓣</a:t>
            </a:r>
            <a:r>
              <a:rPr lang="zh-CN" altLang="en-US" sz="2400">
                <a:solidFill>
                  <a:srgbClr val="FF0000"/>
                </a:solidFill>
              </a:rPr>
              <a:t>轻轻飘落</a:t>
            </a:r>
            <a:r>
              <a:rPr lang="zh-CN" altLang="en-US" sz="2400">
                <a:solidFill>
                  <a:schemeClr val="tx1"/>
                </a:solidFill>
              </a:rPr>
              <a:t>在我们身上。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74115" y="3834765"/>
            <a:ext cx="8578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9900"/>
                </a:solidFill>
              </a:rPr>
              <a:t>（第</a:t>
            </a:r>
            <a:r>
              <a:rPr lang="en-US" altLang="zh-CN" sz="2400">
                <a:solidFill>
                  <a:srgbClr val="009900"/>
                </a:solidFill>
              </a:rPr>
              <a:t>27</a:t>
            </a:r>
            <a:r>
              <a:rPr lang="zh-CN" altLang="en-US" sz="2400">
                <a:solidFill>
                  <a:srgbClr val="009900"/>
                </a:solidFill>
              </a:rPr>
              <a:t>段）</a:t>
            </a:r>
            <a:r>
              <a:rPr lang="zh-CN" altLang="en-US" sz="2400">
                <a:solidFill>
                  <a:schemeClr val="tx1"/>
                </a:solidFill>
              </a:rPr>
              <a:t>梦中恍惚在那</a:t>
            </a:r>
            <a:r>
              <a:rPr lang="zh-CN" altLang="en-US" sz="2400">
                <a:solidFill>
                  <a:srgbClr val="FF0000"/>
                </a:solidFill>
              </a:rPr>
              <a:t>香气四溢</a:t>
            </a:r>
            <a:r>
              <a:rPr lang="zh-CN" altLang="en-US" sz="2400">
                <a:solidFill>
                  <a:schemeClr val="tx1"/>
                </a:solidFill>
              </a:rPr>
              <a:t>的梨花林里漫步。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73480" y="2024380"/>
            <a:ext cx="88404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</a:rPr>
              <a:t>（第</a:t>
            </a:r>
            <a:r>
              <a:rPr lang="en-US" altLang="zh-CN" sz="2400">
                <a:solidFill>
                  <a:srgbClr val="00B050"/>
                </a:solidFill>
              </a:rPr>
              <a:t>3</a:t>
            </a:r>
            <a:r>
              <a:rPr lang="zh-CN" altLang="en-US" sz="2400">
                <a:solidFill>
                  <a:srgbClr val="00B050"/>
                </a:solidFill>
              </a:rPr>
              <a:t>段）</a:t>
            </a:r>
            <a:r>
              <a:rPr lang="zh-CN" altLang="en-US" sz="2400"/>
              <a:t>同行老余是在边境地区生活过多年的人。正走着，他突然指着前面叫了起来：</a:t>
            </a:r>
            <a:r>
              <a:rPr lang="en-US" altLang="zh-CN" sz="2400">
                <a:solidFill>
                  <a:srgbClr val="FFC000"/>
                </a:solidFill>
              </a:rPr>
              <a:t>“</a:t>
            </a:r>
            <a:r>
              <a:rPr lang="zh-CN" altLang="en-US" sz="2400">
                <a:solidFill>
                  <a:srgbClr val="FFC000"/>
                </a:solidFill>
              </a:rPr>
              <a:t>看，梨花！</a:t>
            </a:r>
            <a:r>
              <a:rPr lang="en-US" altLang="zh-CN" sz="2400">
                <a:solidFill>
                  <a:srgbClr val="FFC000"/>
                </a:solidFill>
              </a:rPr>
              <a:t>”</a:t>
            </a:r>
            <a:endParaRPr lang="en-US" altLang="zh-CN" sz="2400">
              <a:solidFill>
                <a:srgbClr val="FFC000"/>
              </a:solidFill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9295765" y="3137535"/>
            <a:ext cx="1069975" cy="100838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468485" y="3319145"/>
            <a:ext cx="8978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感 官</a:t>
            </a:r>
            <a:endParaRPr lang="zh-CN" altLang="en-US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之 美</a:t>
            </a:r>
            <a:endParaRPr lang="zh-CN" altLang="en-US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10117455" y="1451610"/>
            <a:ext cx="1069975" cy="100838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t" anchorCtr="0" compatLnSpc="1">
            <a:scene3d>
              <a:camera prst="orthographicFront"/>
              <a:lightRig rig="threePt" dir="t"/>
            </a:scene3d>
          </a:bodyPr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306685" y="1633220"/>
            <a:ext cx="106934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000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希 望</a:t>
            </a:r>
            <a:endParaRPr lang="zh-CN" altLang="en-US" sz="2000" b="1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sz="2000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之 美</a:t>
            </a:r>
            <a:endParaRPr lang="zh-CN" altLang="en-US" sz="2000" b="1"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10485120" y="4848225"/>
            <a:ext cx="1069975" cy="100838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0657205" y="5029835"/>
            <a:ext cx="106045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b="1"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意 境</a:t>
            </a:r>
            <a:endParaRPr lang="zh-CN" altLang="en-US" b="1"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 b="1"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之 美</a:t>
            </a:r>
            <a:endParaRPr lang="zh-CN" altLang="en-US" b="1"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17" grpId="0"/>
      <p:bldP spid="23" grpId="0"/>
      <p:bldP spid="34" grpId="0" bldLvl="0" animBg="1"/>
      <p:bldP spid="36" grpId="0"/>
      <p:bldP spid="33" grpId="0"/>
      <p:bldP spid="32" grpId="0" bldLvl="0" animBg="1"/>
      <p:bldP spid="37" grpId="0" bldLvl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585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08330" y="445135"/>
            <a:ext cx="10606405" cy="1002549"/>
            <a:chOff x="3644042" y="376203"/>
            <a:chExt cx="4221959" cy="1002382"/>
          </a:xfrm>
        </p:grpSpPr>
        <p:grpSp>
          <p:nvGrpSpPr>
            <p:cNvPr id="2" name="组合 1"/>
            <p:cNvGrpSpPr/>
            <p:nvPr/>
          </p:nvGrpSpPr>
          <p:grpSpPr>
            <a:xfrm>
              <a:off x="3644042" y="376203"/>
              <a:ext cx="4221959" cy="1002382"/>
              <a:chOff x="1277137" y="640877"/>
              <a:chExt cx="8356272" cy="198395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>
                <a:off x="1277137" y="691141"/>
                <a:ext cx="1085746" cy="965774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 rot="10800000">
                <a:off x="8547663" y="1606651"/>
                <a:ext cx="1085746" cy="965774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 flipV="1">
                <a:off x="1277137" y="1659057"/>
                <a:ext cx="1085746" cy="965774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" cstate="screen"/>
              <a:stretch>
                <a:fillRect/>
              </a:stretch>
            </p:blipFill>
            <p:spPr>
              <a:xfrm flipH="1">
                <a:off x="8547663" y="640877"/>
                <a:ext cx="1085746" cy="965774"/>
              </a:xfrm>
              <a:prstGeom prst="rect">
                <a:avLst/>
              </a:prstGeom>
            </p:spPr>
          </p:pic>
        </p:grpSp>
        <p:cxnSp>
          <p:nvCxnSpPr>
            <p:cNvPr id="24" name="直线连接符 20"/>
            <p:cNvCxnSpPr/>
            <p:nvPr/>
          </p:nvCxnSpPr>
          <p:spPr>
            <a:xfrm>
              <a:off x="4301803" y="503834"/>
              <a:ext cx="0" cy="719847"/>
            </a:xfrm>
            <a:prstGeom prst="line">
              <a:avLst/>
            </a:prstGeom>
            <a:ln w="12700">
              <a:solidFill>
                <a:srgbClr val="C8B3A2">
                  <a:alpha val="4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3699651" y="628256"/>
              <a:ext cx="887716" cy="5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latin typeface="微软雅黑" charset="-122"/>
                  <a:ea typeface="微软雅黑" charset="-122"/>
                </a:rPr>
                <a:t>问：</a:t>
              </a:r>
              <a:endParaRPr lang="zh-CN" altLang="en-US" sz="2800" b="1" dirty="0">
                <a:latin typeface="微软雅黑" charset="-122"/>
                <a:ea typeface="微软雅黑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419017" y="625716"/>
              <a:ext cx="3145174" cy="5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latin typeface="微软雅黑" charset="-122"/>
                  <a:ea typeface="微软雅黑" charset="-122"/>
                </a:rPr>
                <a:t>你认为将小茅屋打造成景点，需要考察哪些条件？</a:t>
              </a:r>
              <a:endParaRPr lang="zh-CN" altLang="en-US" sz="2800" dirty="0">
                <a:latin typeface="微软雅黑" charset="-122"/>
                <a:ea typeface="微软雅黑" charset="-122"/>
              </a:endParaRPr>
            </a:p>
          </p:txBody>
        </p:sp>
      </p:grpSp>
      <p:pic>
        <p:nvPicPr>
          <p:cNvPr id="4097" name="Picture 2" descr="/Users/chenjiaxian/Desktop/WechatIMG1341.jpgWechatIMG13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3330" y="1588770"/>
            <a:ext cx="2959735" cy="4411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http://photo-static-api.fotomore.com/creative/vcg/400/new/VCG211359146388.jpg?uid=386&amp;timestamp=1713887085&amp;sign=753e37d0c933a288ce36aa86139e82f1" descr="&amp;pky290_sjzg_VCG211359146388&amp;2&amp;src_toppic_inpsrchzd1&amp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530" y="1470660"/>
            <a:ext cx="3874770" cy="20808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11495" y="2433320"/>
            <a:ext cx="178816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自然美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http://photo-static-api.fotomore.com/creative/vcg/400/new/VCG211359146388.jpg?uid=386&amp;timestamp=1713887085&amp;sign=753e37d0c933a288ce36aa86139e82f1" descr="&amp;pky290_sjzg_VCG211359146388&amp;2&amp;src_toppic_inpsrchzd1&amp;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48530" y="3858260"/>
            <a:ext cx="3874770" cy="20808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11495" y="4860290"/>
            <a:ext cx="1788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人文美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7" name="http://photo-static-api.fotomore.com/creative/vcg/400/new/VCG211354918825.jpg?uid=386&amp;timestamp=1713887085&amp;sign=753e37d0c933a288ce36aa86139e82f1" descr="&amp;pky270_sjzg_VCG211354918825&amp;2&amp;src_toppic_inpsrchzd1&amp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400" y="2375535"/>
            <a:ext cx="1175385" cy="1175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192000" cy="68558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276026" y="4537095"/>
            <a:ext cx="5700880" cy="348703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5442" y="1198920"/>
            <a:ext cx="2519602" cy="1553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9460" y="459105"/>
            <a:ext cx="1378110" cy="4880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930355" y="921738"/>
            <a:ext cx="1378110" cy="4880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V="1">
            <a:off x="759460" y="948221"/>
            <a:ext cx="1378110" cy="488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930355" y="433705"/>
            <a:ext cx="1378110" cy="488033"/>
          </a:xfrm>
          <a:prstGeom prst="rect">
            <a:avLst/>
          </a:prstGeom>
        </p:spPr>
      </p:pic>
      <p:cxnSp>
        <p:nvCxnSpPr>
          <p:cNvPr id="10" name="直线连接符 20"/>
          <p:cNvCxnSpPr/>
          <p:nvPr/>
        </p:nvCxnSpPr>
        <p:spPr>
          <a:xfrm>
            <a:off x="2823387" y="561357"/>
            <a:ext cx="0" cy="719967"/>
          </a:xfrm>
          <a:prstGeom prst="line">
            <a:avLst/>
          </a:prstGeom>
          <a:ln w="12700">
            <a:solidFill>
              <a:srgbClr val="C8B3A2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9170" y="685800"/>
            <a:ext cx="199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charset="-122"/>
                <a:ea typeface="微软雅黑" charset="-122"/>
              </a:rPr>
              <a:t>考察二</a:t>
            </a:r>
            <a:endParaRPr lang="zh-CN" altLang="en-US" sz="28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3690" y="683260"/>
            <a:ext cx="529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charset="-122"/>
                <a:ea typeface="微软雅黑" charset="-122"/>
              </a:rPr>
              <a:t>驻足小茅屋，倾听梨花故事</a:t>
            </a:r>
            <a:endParaRPr lang="zh-CN" altLang="en-US" sz="2800" dirty="0">
              <a:latin typeface="微软雅黑" charset="-122"/>
              <a:ea typeface="微软雅黑" charset="-122"/>
            </a:endParaRPr>
          </a:p>
        </p:txBody>
      </p:sp>
      <p:pic>
        <p:nvPicPr>
          <p:cNvPr id="582660" name="图片 582659" descr="bwy0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310" y="3030855"/>
            <a:ext cx="3962400" cy="2705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2661" name="图片 582660" descr="scene_18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5550" y="2314575"/>
            <a:ext cx="3505200" cy="3421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2663" name="椭圆形标注 582662"/>
          <p:cNvSpPr/>
          <p:nvPr/>
        </p:nvSpPr>
        <p:spPr>
          <a:xfrm>
            <a:off x="2493645" y="1429385"/>
            <a:ext cx="2966720" cy="855345"/>
          </a:xfrm>
          <a:prstGeom prst="wedgeEllipseCallout">
            <a:avLst>
              <a:gd name="adj1" fmla="val 11417"/>
              <a:gd name="adj2" fmla="val 170176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indent="0" algn="ctr"/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582664" name="文本框 582663"/>
          <p:cNvSpPr txBox="1"/>
          <p:nvPr/>
        </p:nvSpPr>
        <p:spPr>
          <a:xfrm>
            <a:off x="2839720" y="1657350"/>
            <a:ext cx="22942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0"/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楷体_GB2312" pitchFamily="49" charset="-122"/>
              </a:rPr>
              <a:t>茅屋主人是谁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582665" name="文本框 582664"/>
          <p:cNvSpPr txBox="1"/>
          <p:nvPr/>
        </p:nvSpPr>
        <p:spPr>
          <a:xfrm>
            <a:off x="5263515" y="1600200"/>
            <a:ext cx="2181225" cy="24701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indent="0"/>
            <a:r>
              <a:rPr lang="zh-CN" altLang="en-US" sz="15600" b="1">
                <a:latin typeface="Times New Roman" panose="02020603050405020304" pitchFamily="18" charset="0"/>
                <a:ea typeface="楷体_GB2312" pitchFamily="49" charset="-122"/>
              </a:rPr>
              <a:t>？</a:t>
            </a:r>
            <a:endParaRPr lang="zh-CN" altLang="en-US" sz="15600" b="1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92165" y="1717675"/>
            <a:ext cx="60852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（略读课文，圈画出文中设置悬念和误会的句子）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1336675" y="5873750"/>
            <a:ext cx="10161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精囊妙计：略读要做到</a:t>
            </a:r>
            <a:r>
              <a:rPr lang="en-US" altLang="zh-CN"/>
              <a:t>“</a:t>
            </a:r>
            <a:r>
              <a:rPr lang="zh-CN" altLang="en-US"/>
              <a:t>两动</a:t>
            </a:r>
            <a:r>
              <a:rPr lang="en-US" altLang="zh-CN"/>
              <a:t>”</a:t>
            </a:r>
            <a:r>
              <a:rPr lang="zh-CN" altLang="en-US"/>
              <a:t>，</a:t>
            </a:r>
            <a:r>
              <a:rPr lang="en-US" altLang="zh-CN"/>
              <a:t>“</a:t>
            </a:r>
            <a:r>
              <a:rPr lang="zh-CN" altLang="en-US"/>
              <a:t>四不</a:t>
            </a:r>
            <a:r>
              <a:rPr lang="en-US" altLang="zh-CN"/>
              <a:t>”</a:t>
            </a:r>
            <a:r>
              <a:rPr lang="zh-CN" altLang="en-US"/>
              <a:t>，即动眼、动脑，不出声、不动唇、不指读、不回视。遇到不懂得自此可以跳过，不打断阅读思路，高度集中注意力是提高略读效率的关键。</a:t>
            </a:r>
            <a:endParaRPr lang="zh-CN" altLang="en-US"/>
          </a:p>
        </p:txBody>
      </p:sp>
      <p:pic>
        <p:nvPicPr>
          <p:cNvPr id="23" name="http://photo-static-api.fotomore.com/creative/vcg/400/new/VCG211356167485.jpg?uid=386&amp;timestamp=1713883839&amp;sign=2cbe4b103bfc59d4f054276a68f6f559" descr="&amp;pky270_sjzg_VCG211356167485&amp;2&amp;src_toppic_inpsrchzd1&amp;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rot="1200000">
            <a:off x="701040" y="5606415"/>
            <a:ext cx="893445" cy="893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2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2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2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2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8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64" grpId="0"/>
      <p:bldP spid="582663" grpId="0" bldLvl="0" animBg="1"/>
      <p:bldP spid="582665" grpId="0"/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192000" cy="68558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276026" y="4537095"/>
            <a:ext cx="5700880" cy="348703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5442" y="1198920"/>
            <a:ext cx="2519602" cy="1553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9460" y="459105"/>
            <a:ext cx="1378110" cy="4880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930355" y="921738"/>
            <a:ext cx="1378110" cy="4880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V="1">
            <a:off x="759460" y="948221"/>
            <a:ext cx="1378110" cy="488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930355" y="433705"/>
            <a:ext cx="1378110" cy="488033"/>
          </a:xfrm>
          <a:prstGeom prst="rect">
            <a:avLst/>
          </a:prstGeom>
        </p:spPr>
      </p:pic>
      <p:cxnSp>
        <p:nvCxnSpPr>
          <p:cNvPr id="10" name="直线连接符 20"/>
          <p:cNvCxnSpPr/>
          <p:nvPr/>
        </p:nvCxnSpPr>
        <p:spPr>
          <a:xfrm>
            <a:off x="2823387" y="561357"/>
            <a:ext cx="0" cy="719967"/>
          </a:xfrm>
          <a:prstGeom prst="line">
            <a:avLst/>
          </a:prstGeom>
          <a:ln w="12700">
            <a:solidFill>
              <a:srgbClr val="C8B3A2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9170" y="685800"/>
            <a:ext cx="199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charset="-122"/>
                <a:ea typeface="微软雅黑" charset="-122"/>
              </a:rPr>
              <a:t>考察二</a:t>
            </a:r>
            <a:endParaRPr lang="zh-CN" altLang="en-US" sz="28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3690" y="683260"/>
            <a:ext cx="529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charset="-122"/>
                <a:ea typeface="微软雅黑" charset="-122"/>
              </a:rPr>
              <a:t>驻足小茅屋，倾听梨花故事</a:t>
            </a:r>
            <a:endParaRPr lang="zh-CN" altLang="en-US" sz="2800" dirty="0">
              <a:latin typeface="微软雅黑" charset="-122"/>
              <a:ea typeface="微软雅黑" charset="-122"/>
            </a:endParaRPr>
          </a:p>
        </p:txBody>
      </p:sp>
      <p:pic>
        <p:nvPicPr>
          <p:cNvPr id="582660" name="图片 582659" descr="bwy0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310" y="3030855"/>
            <a:ext cx="3962400" cy="270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2663" name="椭圆形标注 582662"/>
          <p:cNvSpPr/>
          <p:nvPr/>
        </p:nvSpPr>
        <p:spPr>
          <a:xfrm>
            <a:off x="2493645" y="1429385"/>
            <a:ext cx="2966720" cy="855345"/>
          </a:xfrm>
          <a:prstGeom prst="wedgeEllipseCallout">
            <a:avLst>
              <a:gd name="adj1" fmla="val 11417"/>
              <a:gd name="adj2" fmla="val 170176"/>
            </a:avLst>
          </a:prstGeom>
          <a:solidFill>
            <a:srgbClr val="FF66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 indent="0" algn="ctr"/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582664" name="文本框 582663"/>
          <p:cNvSpPr txBox="1"/>
          <p:nvPr/>
        </p:nvSpPr>
        <p:spPr>
          <a:xfrm>
            <a:off x="2839720" y="1657350"/>
            <a:ext cx="22942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0"/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楷体_GB2312" pitchFamily="49" charset="-122"/>
              </a:rPr>
              <a:t>茅屋主人是谁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15" name="单圆角矩形 14"/>
          <p:cNvSpPr/>
          <p:nvPr/>
        </p:nvSpPr>
        <p:spPr>
          <a:xfrm>
            <a:off x="6223635" y="1842135"/>
            <a:ext cx="1007745" cy="431800"/>
          </a:xfrm>
          <a:prstGeom prst="snipRoundRect">
            <a:avLst/>
          </a:prstGeom>
          <a:solidFill>
            <a:srgbClr val="92D050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99200" y="1912620"/>
            <a:ext cx="1005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悬念一</a:t>
            </a:r>
            <a:endParaRPr lang="zh-CN" altLang="en-US" sz="2000"/>
          </a:p>
        </p:txBody>
      </p:sp>
      <p:sp>
        <p:nvSpPr>
          <p:cNvPr id="17" name="文本框 16"/>
          <p:cNvSpPr txBox="1"/>
          <p:nvPr/>
        </p:nvSpPr>
        <p:spPr>
          <a:xfrm>
            <a:off x="7590155" y="1905635"/>
            <a:ext cx="23126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这是什么人的房子？</a:t>
            </a:r>
            <a:endParaRPr lang="zh-CN" altLang="en-US" sz="2000"/>
          </a:p>
        </p:txBody>
      </p:sp>
      <p:sp>
        <p:nvSpPr>
          <p:cNvPr id="18" name="单圆角矩形 17"/>
          <p:cNvSpPr/>
          <p:nvPr/>
        </p:nvSpPr>
        <p:spPr>
          <a:xfrm>
            <a:off x="6261735" y="2642235"/>
            <a:ext cx="1007745" cy="431800"/>
          </a:xfrm>
          <a:prstGeom prst="snipRoundRect">
            <a:avLst/>
          </a:prstGeom>
          <a:solidFill>
            <a:srgbClr val="FFC000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55080" y="2658745"/>
            <a:ext cx="10077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误会一</a:t>
            </a:r>
            <a:endParaRPr lang="zh-CN" altLang="en-US" sz="2000"/>
          </a:p>
        </p:txBody>
      </p:sp>
      <p:sp>
        <p:nvSpPr>
          <p:cNvPr id="20" name="文本框 19"/>
          <p:cNvSpPr txBox="1"/>
          <p:nvPr/>
        </p:nvSpPr>
        <p:spPr>
          <a:xfrm>
            <a:off x="7573010" y="2673985"/>
            <a:ext cx="35629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“</a:t>
            </a:r>
            <a:r>
              <a:rPr lang="zh-CN" altLang="en-US" sz="2000"/>
              <a:t>我们</a:t>
            </a:r>
            <a:r>
              <a:rPr lang="en-US" altLang="zh-CN" sz="2000"/>
              <a:t>”</a:t>
            </a:r>
            <a:r>
              <a:rPr lang="zh-CN" altLang="en-US" sz="2000"/>
              <a:t>认为瑶族老人是主人。</a:t>
            </a:r>
            <a:endParaRPr lang="zh-CN" altLang="en-US" sz="2000"/>
          </a:p>
        </p:txBody>
      </p:sp>
      <p:sp>
        <p:nvSpPr>
          <p:cNvPr id="21" name="单圆角矩形 20"/>
          <p:cNvSpPr/>
          <p:nvPr/>
        </p:nvSpPr>
        <p:spPr>
          <a:xfrm>
            <a:off x="6261735" y="3475990"/>
            <a:ext cx="1007745" cy="431800"/>
          </a:xfrm>
          <a:prstGeom prst="snipRoundRect">
            <a:avLst/>
          </a:prstGeom>
          <a:solidFill>
            <a:srgbClr val="92D050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337300" y="3539490"/>
            <a:ext cx="1026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悬念二</a:t>
            </a:r>
            <a:endParaRPr lang="zh-CN" altLang="en-US" sz="2000"/>
          </a:p>
        </p:txBody>
      </p:sp>
      <p:sp>
        <p:nvSpPr>
          <p:cNvPr id="23" name="文本框 22"/>
          <p:cNvSpPr txBox="1"/>
          <p:nvPr/>
        </p:nvSpPr>
        <p:spPr>
          <a:xfrm>
            <a:off x="7573010" y="3539490"/>
            <a:ext cx="23126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主人家是谁？</a:t>
            </a:r>
            <a:endParaRPr lang="zh-CN" altLang="en-US" sz="2000"/>
          </a:p>
        </p:txBody>
      </p:sp>
      <p:sp>
        <p:nvSpPr>
          <p:cNvPr id="25" name="文本框 24"/>
          <p:cNvSpPr txBox="1"/>
          <p:nvPr/>
        </p:nvSpPr>
        <p:spPr>
          <a:xfrm>
            <a:off x="7573010" y="4276090"/>
            <a:ext cx="4404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“</a:t>
            </a:r>
            <a:r>
              <a:rPr lang="zh-CN" altLang="en-US" sz="2000"/>
              <a:t>我们</a:t>
            </a:r>
            <a:r>
              <a:rPr lang="en-US" altLang="zh-CN" sz="2000"/>
              <a:t>”</a:t>
            </a:r>
            <a:r>
              <a:rPr lang="zh-CN" altLang="en-US" sz="2000"/>
              <a:t>和瑶族老人认为哈尼族小姑娘是主人。</a:t>
            </a:r>
            <a:endParaRPr lang="zh-CN" altLang="en-US" sz="2000"/>
          </a:p>
        </p:txBody>
      </p:sp>
      <p:sp>
        <p:nvSpPr>
          <p:cNvPr id="26" name="单圆角矩形 25"/>
          <p:cNvSpPr/>
          <p:nvPr/>
        </p:nvSpPr>
        <p:spPr>
          <a:xfrm>
            <a:off x="6316980" y="5181600"/>
            <a:ext cx="1007745" cy="431800"/>
          </a:xfrm>
          <a:prstGeom prst="snipRoundRect">
            <a:avLst/>
          </a:prstGeom>
          <a:solidFill>
            <a:srgbClr val="92D050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392545" y="5245100"/>
            <a:ext cx="10814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悬念三</a:t>
            </a:r>
            <a:endParaRPr lang="zh-CN" altLang="en-US" sz="2000"/>
          </a:p>
        </p:txBody>
      </p:sp>
      <p:sp>
        <p:nvSpPr>
          <p:cNvPr id="28" name="文本框 27"/>
          <p:cNvSpPr txBox="1"/>
          <p:nvPr/>
        </p:nvSpPr>
        <p:spPr>
          <a:xfrm>
            <a:off x="7628255" y="5245100"/>
            <a:ext cx="30638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解放军为什么盖房子？</a:t>
            </a:r>
            <a:endParaRPr lang="zh-CN" altLang="en-US" sz="2000"/>
          </a:p>
        </p:txBody>
      </p:sp>
      <p:sp>
        <p:nvSpPr>
          <p:cNvPr id="29" name="单圆角矩形 28"/>
          <p:cNvSpPr/>
          <p:nvPr/>
        </p:nvSpPr>
        <p:spPr>
          <a:xfrm>
            <a:off x="6297295" y="4312285"/>
            <a:ext cx="1007745" cy="431800"/>
          </a:xfrm>
          <a:prstGeom prst="snipRoundRect">
            <a:avLst/>
          </a:prstGeom>
          <a:solidFill>
            <a:srgbClr val="FFC000"/>
          </a:soli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354445" y="4307840"/>
            <a:ext cx="969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误会二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2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2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2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2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64" grpId="0"/>
      <p:bldP spid="582663" grpId="0" bldLvl="0" animBg="1"/>
      <p:bldP spid="15" grpId="0" bldLvl="0" animBg="1"/>
      <p:bldP spid="16" grpId="0"/>
      <p:bldP spid="18" grpId="0" bldLvl="0" animBg="1"/>
      <p:bldP spid="19" grpId="0"/>
      <p:bldP spid="21" grpId="0" bldLvl="0" animBg="1"/>
      <p:bldP spid="22" grpId="0"/>
      <p:bldP spid="24" grpId="0"/>
      <p:bldP spid="27" grpId="0"/>
      <p:bldP spid="26" grpId="0" bldLvl="0" animBg="1"/>
      <p:bldP spid="17" grpId="0"/>
      <p:bldP spid="20" grpId="0"/>
      <p:bldP spid="23" grpId="0"/>
      <p:bldP spid="2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192000" cy="68558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276026" y="4537095"/>
            <a:ext cx="5700880" cy="348703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5442" y="1198920"/>
            <a:ext cx="2519602" cy="1553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9460" y="459105"/>
            <a:ext cx="1378110" cy="4880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930355" y="921738"/>
            <a:ext cx="1378110" cy="4880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V="1">
            <a:off x="759460" y="948221"/>
            <a:ext cx="1378110" cy="488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930355" y="433705"/>
            <a:ext cx="1378110" cy="488033"/>
          </a:xfrm>
          <a:prstGeom prst="rect">
            <a:avLst/>
          </a:prstGeom>
        </p:spPr>
      </p:pic>
      <p:cxnSp>
        <p:nvCxnSpPr>
          <p:cNvPr id="10" name="直线连接符 20"/>
          <p:cNvCxnSpPr/>
          <p:nvPr/>
        </p:nvCxnSpPr>
        <p:spPr>
          <a:xfrm>
            <a:off x="2823387" y="561357"/>
            <a:ext cx="0" cy="719967"/>
          </a:xfrm>
          <a:prstGeom prst="line">
            <a:avLst/>
          </a:prstGeom>
          <a:ln w="12700">
            <a:solidFill>
              <a:srgbClr val="C8B3A2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9170" y="685800"/>
            <a:ext cx="199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charset="-122"/>
                <a:ea typeface="微软雅黑" charset="-122"/>
              </a:rPr>
              <a:t>考察二</a:t>
            </a:r>
            <a:endParaRPr lang="zh-CN" altLang="en-US" sz="28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3690" y="683260"/>
            <a:ext cx="529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charset="-122"/>
                <a:ea typeface="微软雅黑" charset="-122"/>
              </a:rPr>
              <a:t>驻足小茅屋，倾听梨花故事</a:t>
            </a:r>
            <a:endParaRPr lang="zh-CN" altLang="en-US" sz="2800" dirty="0">
              <a:latin typeface="微软雅黑" charset="-122"/>
              <a:ea typeface="微软雅黑" charset="-122"/>
            </a:endParaRPr>
          </a:p>
        </p:txBody>
      </p:sp>
      <p:pic>
        <p:nvPicPr>
          <p:cNvPr id="56" name="图片 55" descr="/Users/chenjiaxian/Desktop/驿路梨花/作者.png作者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5862" r="15862"/>
          <a:stretch>
            <a:fillRect/>
          </a:stretch>
        </p:blipFill>
        <p:spPr>
          <a:xfrm>
            <a:off x="4211320" y="2776855"/>
            <a:ext cx="759460" cy="759460"/>
          </a:xfrm>
          <a:prstGeom prst="rect">
            <a:avLst/>
          </a:prstGeom>
        </p:spPr>
      </p:pic>
      <p:pic>
        <p:nvPicPr>
          <p:cNvPr id="58" name="图片 57" descr="/Users/chenjiaxian/Desktop/驿路梨花/驿路梨花公开课/瑶族老人.jpg瑶族老人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14943" b="14943"/>
          <a:stretch>
            <a:fillRect/>
          </a:stretch>
        </p:blipFill>
        <p:spPr>
          <a:xfrm>
            <a:off x="2115820" y="2688590"/>
            <a:ext cx="1428115" cy="1428115"/>
          </a:xfrm>
          <a:prstGeom prst="rect">
            <a:avLst/>
          </a:prstGeom>
        </p:spPr>
      </p:pic>
      <p:sp>
        <p:nvSpPr>
          <p:cNvPr id="65" name="文本框 64"/>
          <p:cNvSpPr txBox="1"/>
          <p:nvPr>
            <p:custDataLst>
              <p:tags r:id="rId9"/>
            </p:custDataLst>
          </p:nvPr>
        </p:nvSpPr>
        <p:spPr>
          <a:xfrm>
            <a:off x="2468245" y="2253615"/>
            <a:ext cx="851535" cy="368300"/>
          </a:xfrm>
          <a:prstGeom prst="rect">
            <a:avLst/>
          </a:prstGeom>
          <a:noFill/>
        </p:spPr>
        <p:txBody>
          <a:bodyPr wrap="square" rtlCol="0"/>
          <a:p>
            <a:r>
              <a:rPr lang="zh-CN" altLang="en-US" sz="2000" b="1" dirty="0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误会</a:t>
            </a:r>
            <a:endParaRPr lang="zh-CN" altLang="en-US" sz="2000" b="1" dirty="0">
              <a:solidFill>
                <a:srgbClr val="FFFFFF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66" name="文本框 65"/>
          <p:cNvSpPr txBox="1"/>
          <p:nvPr>
            <p:custDataLst>
              <p:tags r:id="rId10"/>
            </p:custDataLst>
          </p:nvPr>
        </p:nvSpPr>
        <p:spPr>
          <a:xfrm>
            <a:off x="4211320" y="3615690"/>
            <a:ext cx="851535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900" b="1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悬念</a:t>
            </a:r>
            <a:endParaRPr lang="zh-CN" altLang="en-US" sz="1900" b="1">
              <a:solidFill>
                <a:srgbClr val="FFFFFF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11"/>
            </p:custDataLst>
          </p:nvPr>
        </p:nvSpPr>
        <p:spPr>
          <a:xfrm>
            <a:off x="6043295" y="2225040"/>
            <a:ext cx="75946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900" b="1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误会</a:t>
            </a:r>
            <a:endParaRPr lang="zh-CN" altLang="en-US" sz="1900" b="1">
              <a:solidFill>
                <a:srgbClr val="FFFFFF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2" name="图片 1" descr="/Users/chenjiaxian/Desktop/驿路梨花/驿路梨花公开课/梨花姐妹.jpg梨花姐妹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4302" r="14302"/>
          <a:stretch>
            <a:fillRect/>
          </a:stretch>
        </p:blipFill>
        <p:spPr>
          <a:xfrm>
            <a:off x="5648325" y="2661285"/>
            <a:ext cx="1377315" cy="1377315"/>
          </a:xfrm>
          <a:prstGeom prst="rect">
            <a:avLst/>
          </a:prstGeom>
        </p:spPr>
      </p:pic>
      <p:grpSp>
        <p:nvGrpSpPr>
          <p:cNvPr id="30" name="组合 29"/>
          <p:cNvGrpSpPr/>
          <p:nvPr>
            <p:custDataLst>
              <p:tags r:id="rId14"/>
            </p:custDataLst>
          </p:nvPr>
        </p:nvGrpSpPr>
        <p:grpSpPr>
          <a:xfrm rot="0">
            <a:off x="824865" y="2186940"/>
            <a:ext cx="10522585" cy="1821815"/>
            <a:chOff x="1299" y="3444"/>
            <a:chExt cx="16571" cy="2869"/>
          </a:xfrm>
        </p:grpSpPr>
        <p:pic>
          <p:nvPicPr>
            <p:cNvPr id="24" name="图片 23" descr="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697" y="4156"/>
              <a:ext cx="454" cy="640"/>
            </a:xfrm>
            <a:prstGeom prst="rect">
              <a:avLst/>
            </a:prstGeom>
          </p:spPr>
        </p:pic>
        <p:pic>
          <p:nvPicPr>
            <p:cNvPr id="25" name="图片 24" descr="1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299" y="5414"/>
              <a:ext cx="1547" cy="640"/>
            </a:xfrm>
            <a:prstGeom prst="rect">
              <a:avLst/>
            </a:prstGeom>
          </p:spPr>
        </p:pic>
        <p:pic>
          <p:nvPicPr>
            <p:cNvPr id="26" name="图片 25" descr="2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826" y="4156"/>
              <a:ext cx="413" cy="1898"/>
            </a:xfrm>
            <a:prstGeom prst="rect">
              <a:avLst/>
            </a:prstGeom>
          </p:spPr>
        </p:pic>
        <p:pic>
          <p:nvPicPr>
            <p:cNvPr id="27" name="图片 26" descr="3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2826" y="3516"/>
              <a:ext cx="3325" cy="640"/>
            </a:xfrm>
            <a:prstGeom prst="rect">
              <a:avLst/>
            </a:prstGeom>
          </p:spPr>
        </p:pic>
        <p:pic>
          <p:nvPicPr>
            <p:cNvPr id="28" name="图片 27" descr="5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5656" y="5653"/>
              <a:ext cx="3150" cy="660"/>
            </a:xfrm>
            <a:prstGeom prst="rect">
              <a:avLst/>
            </a:prstGeom>
          </p:spPr>
        </p:pic>
        <p:pic>
          <p:nvPicPr>
            <p:cNvPr id="29" name="图片 28" descr="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5698" y="4704"/>
              <a:ext cx="454" cy="949"/>
            </a:xfrm>
            <a:prstGeom prst="rect">
              <a:avLst/>
            </a:prstGeom>
          </p:spPr>
        </p:pic>
        <p:pic>
          <p:nvPicPr>
            <p:cNvPr id="53" name="图片 52" descr="7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8306" y="4952"/>
              <a:ext cx="454" cy="701"/>
            </a:xfrm>
            <a:prstGeom prst="rect">
              <a:avLst/>
            </a:prstGeom>
          </p:spPr>
        </p:pic>
        <p:pic>
          <p:nvPicPr>
            <p:cNvPr id="54" name="图片 53" descr="5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 rot="10800000">
              <a:off x="8261" y="3444"/>
              <a:ext cx="3325" cy="660"/>
            </a:xfrm>
            <a:prstGeom prst="rect">
              <a:avLst/>
            </a:prstGeom>
          </p:spPr>
        </p:pic>
        <p:pic>
          <p:nvPicPr>
            <p:cNvPr id="55" name="图片 54" descr="6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 rot="10800000">
              <a:off x="8314" y="4156"/>
              <a:ext cx="453" cy="949"/>
            </a:xfrm>
            <a:prstGeom prst="rect">
              <a:avLst/>
            </a:prstGeom>
          </p:spPr>
        </p:pic>
        <p:pic>
          <p:nvPicPr>
            <p:cNvPr id="70" name="图片 69" descr="9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 rot="10800000" flipH="1">
              <a:off x="11175" y="4084"/>
              <a:ext cx="413" cy="1919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3438" y="3509"/>
              <a:ext cx="4432" cy="2579"/>
              <a:chOff x="12574" y="4915"/>
              <a:chExt cx="4432" cy="2579"/>
            </a:xfrm>
          </p:grpSpPr>
          <p:pic>
            <p:nvPicPr>
              <p:cNvPr id="72" name="图片 71" descr="5"/>
              <p:cNvPicPr>
                <a:picLocks noChangeAspect="1"/>
              </p:cNvPicPr>
              <p:nvPr>
                <p:custDataLst>
                  <p:tags r:id="rId45"/>
                </p:custDataLst>
              </p:nvPr>
            </p:nvPicPr>
            <p:blipFill>
              <a:blip r:embed="rId46"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p:blipFill>
            <p:spPr>
              <a:xfrm rot="10800000">
                <a:off x="12574" y="4915"/>
                <a:ext cx="2779" cy="660"/>
              </a:xfrm>
              <a:prstGeom prst="rect">
                <a:avLst/>
              </a:prstGeom>
            </p:spPr>
          </p:pic>
          <p:pic>
            <p:nvPicPr>
              <p:cNvPr id="73" name="图片 72" descr="6"/>
              <p:cNvPicPr>
                <a:picLocks noChangeAspect="1"/>
              </p:cNvPicPr>
              <p:nvPr>
                <p:custDataLst>
                  <p:tags r:id="rId48"/>
                </p:custDataLst>
              </p:nvPr>
            </p:nvPicPr>
            <p:blipFill>
              <a:blip r:embed="rId49">
                <a:extLst>
                  <a:ext uri="{96DAC541-7B7A-43D3-8B79-37D633B846F1}">
                    <asvg:svgBlip xmlns:asvg="http://schemas.microsoft.com/office/drawing/2016/SVG/main" r:embed="rId50"/>
                  </a:ext>
                </a:extLst>
              </a:blip>
              <a:stretch>
                <a:fillRect/>
              </a:stretch>
            </p:blipFill>
            <p:spPr>
              <a:xfrm rot="10800000">
                <a:off x="12574" y="5575"/>
                <a:ext cx="453" cy="949"/>
              </a:xfrm>
              <a:prstGeom prst="rect">
                <a:avLst/>
              </a:prstGeom>
            </p:spPr>
          </p:pic>
          <p:pic>
            <p:nvPicPr>
              <p:cNvPr id="75" name="图片 74" descr="10"/>
              <p:cNvPicPr>
                <a:picLocks noChangeAspect="1"/>
              </p:cNvPicPr>
              <p:nvPr>
                <p:custDataLst>
                  <p:tags r:id="rId51"/>
                </p:custDataLst>
              </p:nvPr>
            </p:nvPicPr>
            <p:blipFill>
              <a:blip r:embed="rId52">
                <a:extLs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p:blipFill>
            <p:spPr>
              <a:xfrm>
                <a:off x="15356" y="6854"/>
                <a:ext cx="1650" cy="640"/>
              </a:xfrm>
              <a:prstGeom prst="rect">
                <a:avLst/>
              </a:prstGeom>
            </p:spPr>
          </p:pic>
          <p:pic>
            <p:nvPicPr>
              <p:cNvPr id="76" name="图片 75" descr="9"/>
              <p:cNvPicPr>
                <a:picLocks noChangeAspect="1"/>
              </p:cNvPicPr>
              <p:nvPr>
                <p:custDataLst>
                  <p:tags r:id="rId54"/>
                </p:custDataLst>
              </p:nvPr>
            </p:nvPicPr>
            <p:blipFill>
              <a:blip r:embed="rId55">
                <a:extLst>
                  <a:ext uri="{96DAC541-7B7A-43D3-8B79-37D633B846F1}">
                    <asvg:svgBlip xmlns:asvg="http://schemas.microsoft.com/office/drawing/2016/SVG/main" r:embed="rId56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14943" y="5575"/>
                <a:ext cx="413" cy="1919"/>
              </a:xfrm>
              <a:prstGeom prst="rect">
                <a:avLst/>
              </a:prstGeom>
            </p:spPr>
          </p:pic>
        </p:grpSp>
        <p:pic>
          <p:nvPicPr>
            <p:cNvPr id="15" name="图片 14" descr="5"/>
            <p:cNvPicPr>
              <a:picLocks noChangeAspect="1"/>
            </p:cNvPicPr>
            <p:nvPr>
              <p:custDataLst>
                <p:tags r:id="rId57"/>
              </p:custDataLst>
            </p:nvPr>
          </p:nvPicPr>
          <p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11174" y="5710"/>
              <a:ext cx="2780" cy="544"/>
            </a:xfrm>
            <a:prstGeom prst="rect">
              <a:avLst/>
            </a:prstGeom>
          </p:spPr>
        </p:pic>
        <p:pic>
          <p:nvPicPr>
            <p:cNvPr id="16" name="图片 15" descr="7"/>
            <p:cNvPicPr>
              <a:picLocks noChangeAspect="1"/>
            </p:cNvPicPr>
            <p:nvPr>
              <p:custDataLst>
                <p:tags r:id="rId60"/>
              </p:custDataLst>
            </p:nvPr>
          </p:nvPicPr>
          <p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p:blipFill>
          <p:spPr>
            <a:xfrm>
              <a:off x="13442" y="4993"/>
              <a:ext cx="488" cy="702"/>
            </a:xfrm>
            <a:prstGeom prst="rect">
              <a:avLst/>
            </a:prstGeom>
          </p:spPr>
        </p:pic>
      </p:grpSp>
      <p:pic>
        <p:nvPicPr>
          <p:cNvPr id="17" name="图片 16" descr="/Users/chenjiaxian/Desktop/驿路梨花/驿路梨花公开课/解放军.jpg解放军"/>
          <p:cNvPicPr>
            <a:picLocks noChangeAspect="1"/>
          </p:cNvPicPr>
          <p:nvPr>
            <p:custDataLst>
              <p:tags r:id="rId63"/>
            </p:custDataLst>
          </p:nvPr>
        </p:nvPicPr>
        <p:blipFill>
          <a:blip r:embed="rId64"/>
          <a:srcRect l="4545" r="4545"/>
          <a:stretch>
            <a:fillRect/>
          </a:stretch>
        </p:blipFill>
        <p:spPr>
          <a:xfrm>
            <a:off x="8822690" y="2684145"/>
            <a:ext cx="1250315" cy="1250315"/>
          </a:xfrm>
          <a:prstGeom prst="rect">
            <a:avLst/>
          </a:prstGeom>
        </p:spPr>
      </p:pic>
      <p:pic>
        <p:nvPicPr>
          <p:cNvPr id="18" name="http://photo-static-api.fotomore.com/creative/vcg/veer/400/new/VCG41N176012641.jpg?uid=386&amp;timestamp=1713883220&amp;sign=10b05796802778b1df98a3e08c2e0e3f" descr="&amp;pky210_sjzg_VCG41N176012641&amp;2&amp;src_toppic_inpsrchzd1&amp;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30580" y="2533015"/>
            <a:ext cx="850900" cy="850900"/>
          </a:xfrm>
          <a:prstGeom prst="rect">
            <a:avLst/>
          </a:prstGeom>
        </p:spPr>
      </p:pic>
      <p:pic>
        <p:nvPicPr>
          <p:cNvPr id="19" name="图片 18" descr="/Users/chenjiaxian/Desktop/驿路梨花/作者.png作者"/>
          <p:cNvPicPr>
            <a:picLocks noChangeAspect="1"/>
          </p:cNvPicPr>
          <p:nvPr>
            <p:custDataLst>
              <p:tags r:id="rId66"/>
            </p:custDataLst>
          </p:nvPr>
        </p:nvPicPr>
        <p:blipFill>
          <a:blip r:embed="rId6"/>
          <a:srcRect l="15862" r="15862"/>
          <a:stretch>
            <a:fillRect/>
          </a:stretch>
        </p:blipFill>
        <p:spPr>
          <a:xfrm>
            <a:off x="7598410" y="2724785"/>
            <a:ext cx="759460" cy="759460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67"/>
            </p:custDataLst>
          </p:nvPr>
        </p:nvSpPr>
        <p:spPr>
          <a:xfrm>
            <a:off x="7653020" y="3615690"/>
            <a:ext cx="75946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900" b="1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悬念</a:t>
            </a:r>
            <a:endParaRPr lang="zh-CN" altLang="en-US" sz="1900" b="1">
              <a:solidFill>
                <a:srgbClr val="FFFFFF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68"/>
            </p:custDataLst>
          </p:nvPr>
        </p:nvSpPr>
        <p:spPr>
          <a:xfrm>
            <a:off x="838835" y="1593850"/>
            <a:ext cx="3372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</a:rPr>
              <a:t>设置悬念和误会的课文顺序：</a:t>
            </a:r>
            <a:endParaRPr lang="zh-CN" altLang="en-US" sz="2000" b="1">
              <a:solidFill>
                <a:srgbClr val="00B05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0" y="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69"/>
            </p:custDataLst>
          </p:nvPr>
        </p:nvSpPr>
        <p:spPr>
          <a:xfrm>
            <a:off x="5959475" y="2235200"/>
            <a:ext cx="98234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误会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464435" y="2244090"/>
            <a:ext cx="98234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 b="1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误会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36" name="文本框 35"/>
          <p:cNvSpPr txBox="1"/>
          <p:nvPr>
            <p:custDataLst>
              <p:tags r:id="rId70"/>
            </p:custDataLst>
          </p:nvPr>
        </p:nvSpPr>
        <p:spPr>
          <a:xfrm>
            <a:off x="4211320" y="3625850"/>
            <a:ext cx="75946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900" b="1">
                <a:solidFill>
                  <a:srgbClr val="FFFFFF"/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悬念</a:t>
            </a:r>
            <a:endParaRPr lang="zh-CN" altLang="en-US" sz="1900" b="1">
              <a:solidFill>
                <a:srgbClr val="FFFFFF"/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109075" y="2277745"/>
            <a:ext cx="9823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1"/>
                </a:solidFill>
              </a:rPr>
              <a:t>悬念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01040" y="4219575"/>
            <a:ext cx="3655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</a:rPr>
              <a:t>小茅屋修盖、维护的时间顺序：</a:t>
            </a:r>
            <a:endParaRPr lang="zh-CN" altLang="en-US" sz="2000" b="1">
              <a:solidFill>
                <a:srgbClr val="00B050"/>
              </a:solidFill>
            </a:endParaRPr>
          </a:p>
        </p:txBody>
      </p:sp>
      <p:pic>
        <p:nvPicPr>
          <p:cNvPr id="39" name="图片 38" descr="时间顺序(1)"/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1367790" y="4371975"/>
            <a:ext cx="8909685" cy="247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4" grpId="0"/>
      <p:bldP spid="20" grpId="0"/>
      <p:bldP spid="37" grpId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2192000" cy="68558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276026" y="4537095"/>
            <a:ext cx="5700880" cy="348703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5442" y="1198920"/>
            <a:ext cx="2519602" cy="1553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9460" y="459105"/>
            <a:ext cx="1378110" cy="4880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930355" y="921738"/>
            <a:ext cx="1378110" cy="4880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V="1">
            <a:off x="759460" y="948221"/>
            <a:ext cx="1378110" cy="488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930355" y="433705"/>
            <a:ext cx="1378110" cy="488033"/>
          </a:xfrm>
          <a:prstGeom prst="rect">
            <a:avLst/>
          </a:prstGeom>
        </p:spPr>
      </p:pic>
      <p:cxnSp>
        <p:nvCxnSpPr>
          <p:cNvPr id="10" name="直线连接符 20"/>
          <p:cNvCxnSpPr/>
          <p:nvPr/>
        </p:nvCxnSpPr>
        <p:spPr>
          <a:xfrm>
            <a:off x="2823387" y="561357"/>
            <a:ext cx="0" cy="719967"/>
          </a:xfrm>
          <a:prstGeom prst="line">
            <a:avLst/>
          </a:prstGeom>
          <a:ln w="12700">
            <a:solidFill>
              <a:srgbClr val="C8B3A2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9170" y="685800"/>
            <a:ext cx="199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charset="-122"/>
                <a:ea typeface="微软雅黑" charset="-122"/>
              </a:rPr>
              <a:t>考察二</a:t>
            </a:r>
            <a:endParaRPr lang="zh-CN" altLang="en-US" sz="28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3690" y="683260"/>
            <a:ext cx="529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charset="-122"/>
                <a:ea typeface="微软雅黑" charset="-122"/>
              </a:rPr>
              <a:t>驻足小茅屋，倾听梨花故事</a:t>
            </a:r>
            <a:endParaRPr lang="zh-CN" altLang="en-US" sz="2800" dirty="0">
              <a:latin typeface="微软雅黑" charset="-122"/>
              <a:ea typeface="微软雅黑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5"/>
            </p:custDataLst>
          </p:nvPr>
        </p:nvSpPr>
        <p:spPr>
          <a:xfrm>
            <a:off x="3655060" y="2272030"/>
            <a:ext cx="488251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</a:rPr>
              <a:t>设置悬念和误会的表达效果：</a:t>
            </a:r>
            <a:endParaRPr lang="zh-CN" altLang="en-US" sz="2000">
              <a:solidFill>
                <a:srgbClr val="FF0000"/>
              </a:solidFill>
            </a:endParaRPr>
          </a:p>
          <a:p>
            <a:endParaRPr lang="zh-CN" altLang="en-US" sz="2000">
              <a:solidFill>
                <a:srgbClr val="FF0000"/>
              </a:solidFill>
            </a:endParaRPr>
          </a:p>
          <a:p>
            <a:r>
              <a:rPr lang="zh-CN" altLang="en-US" sz="2000"/>
              <a:t>通过悬念和误会的安排和展开，</a:t>
            </a:r>
            <a:endParaRPr lang="zh-CN" altLang="en-US" sz="2000"/>
          </a:p>
          <a:p>
            <a:r>
              <a:rPr lang="zh-CN" altLang="en-US" sz="2000"/>
              <a:t>使文章波澜起伏、扣人心弦，</a:t>
            </a:r>
            <a:endParaRPr lang="zh-CN" altLang="en-US" sz="2000"/>
          </a:p>
          <a:p>
            <a:r>
              <a:rPr lang="zh-CN" altLang="en-US" sz="2000"/>
              <a:t>增强了阅读兴趣。</a:t>
            </a:r>
            <a:endParaRPr lang="zh-CN" altLang="en-US" sz="2000"/>
          </a:p>
        </p:txBody>
      </p:sp>
      <p:pic>
        <p:nvPicPr>
          <p:cNvPr id="23" name="http://photo-static-api.fotomore.com/creative/vcg/400/new/VCG211356167485.jpg?uid=386&amp;timestamp=1713883839&amp;sign=2cbe4b103bfc59d4f054276a68f6f559" descr="&amp;pky270_sjzg_VCG211356167485&amp;2&amp;src_toppic_inpsrchzd1&amp;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1200000">
            <a:off x="1991360" y="2113915"/>
            <a:ext cx="1360805" cy="1360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95805" y="-916305"/>
            <a:ext cx="14187805" cy="797814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276026" y="4537095"/>
            <a:ext cx="5700880" cy="3487038"/>
          </a:xfrm>
          <a:prstGeom prst="rect">
            <a:avLst/>
          </a:prstGeom>
        </p:spPr>
      </p:pic>
      <p:sp>
        <p:nvSpPr>
          <p:cNvPr id="8" name="任意多边形: 形状 7"/>
          <p:cNvSpPr/>
          <p:nvPr/>
        </p:nvSpPr>
        <p:spPr>
          <a:xfrm>
            <a:off x="-2641600" y="0"/>
            <a:ext cx="14834235" cy="7061200"/>
          </a:xfrm>
          <a:custGeom>
            <a:avLst/>
            <a:gdLst>
              <a:gd name="connsiteX0" fmla="*/ 237995 w 12192000"/>
              <a:gd name="connsiteY0" fmla="*/ 242012 h 6858000"/>
              <a:gd name="connsiteX1" fmla="*/ 237995 w 12192000"/>
              <a:gd name="connsiteY1" fmla="*/ 6613846 h 6858000"/>
              <a:gd name="connsiteX2" fmla="*/ 11962356 w 12192000"/>
              <a:gd name="connsiteY2" fmla="*/ 6613846 h 6858000"/>
              <a:gd name="connsiteX3" fmla="*/ 11962356 w 12192000"/>
              <a:gd name="connsiteY3" fmla="*/ 24201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37995" y="242012"/>
                </a:moveTo>
                <a:lnTo>
                  <a:pt x="237995" y="6613846"/>
                </a:lnTo>
                <a:lnTo>
                  <a:pt x="11962356" y="6613846"/>
                </a:lnTo>
                <a:lnTo>
                  <a:pt x="11962356" y="24201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C8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200148" y="1188125"/>
            <a:ext cx="2519602" cy="1553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9460" y="459105"/>
            <a:ext cx="1378110" cy="4880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930355" y="921738"/>
            <a:ext cx="1378110" cy="4880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V="1">
            <a:off x="759460" y="948221"/>
            <a:ext cx="1378110" cy="4880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930355" y="433705"/>
            <a:ext cx="1378110" cy="488033"/>
          </a:xfrm>
          <a:prstGeom prst="rect">
            <a:avLst/>
          </a:prstGeom>
        </p:spPr>
      </p:pic>
      <p:cxnSp>
        <p:nvCxnSpPr>
          <p:cNvPr id="10" name="直线连接符 20"/>
          <p:cNvCxnSpPr/>
          <p:nvPr/>
        </p:nvCxnSpPr>
        <p:spPr>
          <a:xfrm>
            <a:off x="2823387" y="561357"/>
            <a:ext cx="0" cy="719967"/>
          </a:xfrm>
          <a:prstGeom prst="line">
            <a:avLst/>
          </a:prstGeom>
          <a:ln w="12700">
            <a:solidFill>
              <a:srgbClr val="C8B3A2">
                <a:alpha val="4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9170" y="685800"/>
            <a:ext cx="1999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latin typeface="微软雅黑" charset="-122"/>
                <a:ea typeface="微软雅黑" charset="-122"/>
              </a:rPr>
              <a:t>考察二</a:t>
            </a:r>
            <a:endParaRPr lang="zh-CN" altLang="en-US" sz="2800" b="1" dirty="0">
              <a:latin typeface="微软雅黑" charset="-122"/>
              <a:ea typeface="微软雅黑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53690" y="683260"/>
            <a:ext cx="5298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微软雅黑" charset="-122"/>
                <a:ea typeface="微软雅黑" charset="-122"/>
              </a:rPr>
              <a:t>驻足小茅屋，倾听梨花故事</a:t>
            </a:r>
            <a:endParaRPr lang="zh-CN" altLang="en-US" sz="2800" dirty="0">
              <a:latin typeface="微软雅黑" charset="-122"/>
              <a:ea typeface="微软雅黑" charset="-122"/>
            </a:endParaRPr>
          </a:p>
        </p:txBody>
      </p:sp>
      <p:pic>
        <p:nvPicPr>
          <p:cNvPr id="15" name="图片 14" descr="小茅屋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785" y="3207385"/>
            <a:ext cx="1569085" cy="1532890"/>
          </a:xfrm>
          <a:prstGeom prst="rect">
            <a:avLst/>
          </a:prstGeom>
        </p:spPr>
      </p:pic>
      <p:sp>
        <p:nvSpPr>
          <p:cNvPr id="107" name="任意多边形 25"/>
          <p:cNvSpPr/>
          <p:nvPr>
            <p:custDataLst>
              <p:tags r:id="rId6"/>
            </p:custDataLst>
          </p:nvPr>
        </p:nvSpPr>
        <p:spPr bwMode="auto">
          <a:xfrm rot="18822659">
            <a:off x="1607185" y="2527935"/>
            <a:ext cx="795020" cy="590550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-1" tIns="119144" rIns="141198" bIns="119143" anchor="ctr"/>
          <a:lstStyle/>
          <a:p>
            <a:endParaRPr lang="zh-CN" altLang="en-US"/>
          </a:p>
        </p:txBody>
      </p:sp>
      <p:sp>
        <p:nvSpPr>
          <p:cNvPr id="106" name="任意多边形 24"/>
          <p:cNvSpPr/>
          <p:nvPr>
            <p:custDataLst>
              <p:tags r:id="rId7"/>
            </p:custDataLst>
          </p:nvPr>
        </p:nvSpPr>
        <p:spPr bwMode="auto">
          <a:xfrm>
            <a:off x="502671" y="3207191"/>
            <a:ext cx="1411825" cy="1410317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>
            <a:noFill/>
          </a:ln>
        </p:spPr>
        <p:txBody>
          <a:bodyPr lIns="308023" tIns="308023" rIns="308023" bIns="308023" anchor="ctr"/>
          <a:lstStyle/>
          <a:p>
            <a:endParaRPr lang="zh-CN" altLang="en-US"/>
          </a:p>
        </p:txBody>
      </p:sp>
      <p:sp>
        <p:nvSpPr>
          <p:cNvPr id="24" name="任意多边形 24"/>
          <p:cNvSpPr/>
          <p:nvPr>
            <p:custDataLst>
              <p:tags r:id="rId9"/>
            </p:custDataLst>
          </p:nvPr>
        </p:nvSpPr>
        <p:spPr bwMode="auto">
          <a:xfrm>
            <a:off x="2580587" y="1603539"/>
            <a:ext cx="1411825" cy="1410317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blipFill rotWithShape="1">
            <a:blip r:embed="rId10"/>
            <a:stretch>
              <a:fillRect/>
            </a:stretch>
          </a:blipFill>
          <a:ln>
            <a:noFill/>
          </a:ln>
        </p:spPr>
        <p:txBody>
          <a:bodyPr lIns="308023" tIns="308023" rIns="308023" bIns="308023" anchor="ctr"/>
          <a:lstStyle/>
          <a:p>
            <a:endParaRPr lang="zh-CN" altLang="en-US"/>
          </a:p>
        </p:txBody>
      </p:sp>
      <p:sp>
        <p:nvSpPr>
          <p:cNvPr id="30" name="任意多边形 24"/>
          <p:cNvSpPr/>
          <p:nvPr>
            <p:custDataLst>
              <p:tags r:id="rId11"/>
            </p:custDataLst>
          </p:nvPr>
        </p:nvSpPr>
        <p:spPr bwMode="auto">
          <a:xfrm>
            <a:off x="2593287" y="5095689"/>
            <a:ext cx="1411825" cy="1410317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blipFill rotWithShape="1">
            <a:blip r:embed="rId12"/>
            <a:stretch>
              <a:fillRect/>
            </a:stretch>
          </a:blipFill>
          <a:ln>
            <a:noFill/>
          </a:ln>
        </p:spPr>
        <p:txBody>
          <a:bodyPr lIns="308023" tIns="308023" rIns="308023" bIns="308023" anchor="ctr"/>
          <a:lstStyle/>
          <a:p>
            <a:endParaRPr lang="zh-CN" altLang="en-US"/>
          </a:p>
        </p:txBody>
      </p:sp>
      <p:sp>
        <p:nvSpPr>
          <p:cNvPr id="36" name="任意多边形 24"/>
          <p:cNvSpPr/>
          <p:nvPr>
            <p:custDataLst>
              <p:tags r:id="rId13"/>
            </p:custDataLst>
          </p:nvPr>
        </p:nvSpPr>
        <p:spPr bwMode="auto">
          <a:xfrm>
            <a:off x="4446510" y="3013689"/>
            <a:ext cx="1411825" cy="1410317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>
            <a:noFill/>
          </a:ln>
        </p:spPr>
        <p:txBody>
          <a:bodyPr lIns="308023" tIns="308023" rIns="308023" bIns="308023" anchor="ctr"/>
          <a:lstStyle/>
          <a:p>
            <a:endParaRPr lang="zh-CN" altLang="en-US"/>
          </a:p>
        </p:txBody>
      </p:sp>
      <p:sp>
        <p:nvSpPr>
          <p:cNvPr id="19" name="任意多边形 25"/>
          <p:cNvSpPr/>
          <p:nvPr>
            <p:custDataLst>
              <p:tags r:id="rId15"/>
            </p:custDataLst>
          </p:nvPr>
        </p:nvSpPr>
        <p:spPr bwMode="auto">
          <a:xfrm rot="8559463">
            <a:off x="4242435" y="4751070"/>
            <a:ext cx="769620" cy="590550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E5BA3F"/>
          </a:solidFill>
          <a:ln>
            <a:noFill/>
          </a:ln>
        </p:spPr>
        <p:txBody>
          <a:bodyPr lIns="-1" tIns="119144" rIns="141198" bIns="119143" anchor="ctr"/>
          <a:lstStyle/>
          <a:p>
            <a:endParaRPr lang="zh-CN" altLang="en-US"/>
          </a:p>
        </p:txBody>
      </p:sp>
      <p:sp>
        <p:nvSpPr>
          <p:cNvPr id="42" name="任意多边形 25"/>
          <p:cNvSpPr/>
          <p:nvPr>
            <p:custDataLst>
              <p:tags r:id="rId16"/>
            </p:custDataLst>
          </p:nvPr>
        </p:nvSpPr>
        <p:spPr bwMode="auto">
          <a:xfrm rot="13307232">
            <a:off x="1830070" y="4773295"/>
            <a:ext cx="654050" cy="590550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8BC7D3"/>
          </a:solidFill>
          <a:ln>
            <a:noFill/>
          </a:ln>
        </p:spPr>
        <p:txBody>
          <a:bodyPr lIns="-1" tIns="119144" rIns="141198" bIns="119143" anchor="ctr"/>
          <a:lstStyle/>
          <a:p>
            <a:endParaRPr lang="zh-CN" altLang="en-US"/>
          </a:p>
        </p:txBody>
      </p:sp>
      <p:sp>
        <p:nvSpPr>
          <p:cNvPr id="43" name="任意多边形 25"/>
          <p:cNvSpPr/>
          <p:nvPr>
            <p:custDataLst>
              <p:tags r:id="rId17"/>
            </p:custDataLst>
          </p:nvPr>
        </p:nvSpPr>
        <p:spPr bwMode="auto">
          <a:xfrm rot="2662635">
            <a:off x="4107180" y="2470150"/>
            <a:ext cx="638175" cy="590550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FB4F4F"/>
          </a:solidFill>
          <a:ln>
            <a:noFill/>
          </a:ln>
        </p:spPr>
        <p:txBody>
          <a:bodyPr lIns="-1" tIns="119144" rIns="141198" bIns="119143" anchor="ctr"/>
          <a:lstStyle/>
          <a:p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431280" y="4009390"/>
            <a:ext cx="43580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【</a:t>
            </a:r>
            <a:r>
              <a:rPr lang="zh-CN" altLang="en-US" sz="2000">
                <a:solidFill>
                  <a:srgbClr val="00B050"/>
                </a:solidFill>
              </a:rPr>
              <a:t>推荐语</a:t>
            </a:r>
            <a:r>
              <a:rPr lang="zh-CN" altLang="en-US" sz="2000"/>
              <a:t>】我们</a:t>
            </a:r>
            <a:r>
              <a:rPr lang="zh-CN" altLang="en-US" sz="2000"/>
              <a:t>组推荐</a:t>
            </a:r>
            <a:r>
              <a:rPr lang="en-US" altLang="zh-CN" sz="2000"/>
              <a:t>xxx</a:t>
            </a:r>
            <a:r>
              <a:rPr lang="zh-CN" altLang="en-US" sz="2000"/>
              <a:t>作为景点</a:t>
            </a:r>
            <a:r>
              <a:rPr lang="en-US" altLang="zh-CN" sz="2000"/>
              <a:t>“</a:t>
            </a:r>
            <a:r>
              <a:rPr lang="zh-CN" altLang="en-US" sz="2000"/>
              <a:t>最美代言人</a:t>
            </a:r>
            <a:r>
              <a:rPr lang="en-US" altLang="zh-CN" sz="2000"/>
              <a:t>”</a:t>
            </a:r>
            <a:r>
              <a:rPr lang="zh-CN" altLang="en-US" sz="2000"/>
              <a:t>，从文中的</a:t>
            </a:r>
            <a:r>
              <a:rPr lang="en-US" altLang="zh-CN" sz="2000"/>
              <a:t>“......”</a:t>
            </a:r>
            <a:r>
              <a:rPr lang="zh-CN" altLang="en-US" sz="2000"/>
              <a:t>可以看出他</a:t>
            </a:r>
            <a:r>
              <a:rPr lang="en-US" altLang="zh-CN" sz="2000"/>
              <a:t>/</a:t>
            </a:r>
            <a:r>
              <a:rPr lang="zh-CN" altLang="en-US" sz="2000"/>
              <a:t>她（们）</a:t>
            </a:r>
            <a:r>
              <a:rPr lang="en-US" altLang="zh-CN" sz="2000"/>
              <a:t>......</a:t>
            </a:r>
            <a:endParaRPr lang="en-US" altLang="zh-CN" sz="2000"/>
          </a:p>
        </p:txBody>
      </p:sp>
      <p:sp>
        <p:nvSpPr>
          <p:cNvPr id="29" name="文本框 28"/>
          <p:cNvSpPr txBox="1"/>
          <p:nvPr/>
        </p:nvSpPr>
        <p:spPr>
          <a:xfrm>
            <a:off x="6431280" y="1962150"/>
            <a:ext cx="40798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  <a:sym typeface="+mn-ea"/>
              </a:rPr>
              <a:t>圈点批注，（小组讨论）</a:t>
            </a:r>
            <a:r>
              <a:rPr lang="zh-CN" altLang="en-US" sz="2000">
                <a:sym typeface="+mn-ea"/>
              </a:rPr>
              <a:t>结合文本评选出你认为景点</a:t>
            </a:r>
            <a:r>
              <a:rPr lang="en-US" altLang="zh-CN" sz="2000">
                <a:sym typeface="+mn-ea"/>
              </a:rPr>
              <a:t>“</a:t>
            </a:r>
            <a:r>
              <a:rPr lang="zh-CN" altLang="en-US" sz="2000">
                <a:sym typeface="+mn-ea"/>
              </a:rPr>
              <a:t>最美代言人</a:t>
            </a:r>
            <a:r>
              <a:rPr lang="en-US" altLang="zh-CN" sz="2000">
                <a:sym typeface="+mn-ea"/>
              </a:rPr>
              <a:t>”</a:t>
            </a:r>
            <a:r>
              <a:rPr lang="zh-CN" altLang="en-US" sz="2000">
                <a:sym typeface="+mn-ea"/>
              </a:rPr>
              <a:t>，说说人物主要事迹，考评小茅屋动人故事背后的人情美。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5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28116_3*m_h_i*1_1_1"/>
  <p:tag name="KSO_WM_TEMPLATE_CATEGORY" val="diagram"/>
  <p:tag name="KSO_WM_TEMPLATE_INDEX" val="20228116"/>
  <p:tag name="KSO_WM_UNIT_LAYERLEVEL" val="1_1_1"/>
  <p:tag name="KSO_WM_TAG_VERSION" val="1.0"/>
  <p:tag name="KSO_WM_BEAUTIFY_FLAG" val="#wm#"/>
  <p:tag name="KSO_WM_DIAGRAM_VIRTUALLY_FRAME" val="{&quot;height&quot;:340.2,&quot;left&quot;:64.95,&quot;top&quot;:143.25,&quot;width&quot;:828.5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28116_3*m_h_i*1_1_2"/>
  <p:tag name="KSO_WM_TEMPLATE_CATEGORY" val="diagram"/>
  <p:tag name="KSO_WM_TEMPLATE_INDEX" val="20228116"/>
  <p:tag name="KSO_WM_UNIT_LAYERLEVEL" val="1_1_1"/>
  <p:tag name="KSO_WM_TAG_VERSION" val="1.0"/>
  <p:tag name="KSO_WM_BEAUTIFY_FLAG" val="#wm#"/>
  <p:tag name="KSO_WM_DIAGRAM_VIRTUALLY_FRAME" val="{&quot;height&quot;:340.2,&quot;left&quot;:64.95,&quot;top&quot;:143.25,&quot;width&quot;:828.55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28116_3*m_h_i*1_1_3"/>
  <p:tag name="KSO_WM_TEMPLATE_CATEGORY" val="diagram"/>
  <p:tag name="KSO_WM_TEMPLATE_INDEX" val="20228116"/>
  <p:tag name="KSO_WM_UNIT_LAYERLEVEL" val="1_1_1"/>
  <p:tag name="KSO_WM_TAG_VERSION" val="1.0"/>
  <p:tag name="KSO_WM_BEAUTIFY_FLAG" val="#wm#"/>
  <p:tag name="KSO_WM_DIAGRAM_VIRTUALLY_FRAME" val="{&quot;height&quot;:340.2,&quot;left&quot;:64.95,&quot;top&quot;:143.25,&quot;width&quot;:828.55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28116_3*m_h_i*1_1_4"/>
  <p:tag name="KSO_WM_TEMPLATE_CATEGORY" val="diagram"/>
  <p:tag name="KSO_WM_TEMPLATE_INDEX" val="20228116"/>
  <p:tag name="KSO_WM_UNIT_LAYERLEVEL" val="1_1_1"/>
  <p:tag name="KSO_WM_TAG_VERSION" val="1.0"/>
  <p:tag name="KSO_WM_BEAUTIFY_FLAG" val="#wm#"/>
  <p:tag name="KSO_WM_DIAGRAM_VIRTUALLY_FRAME" val="{&quot;height&quot;:340.2,&quot;left&quot;:64.95,&quot;top&quot;:143.25,&quot;width&quot;:828.55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28116_3*m_h_i*1_2_1"/>
  <p:tag name="KSO_WM_TEMPLATE_CATEGORY" val="diagram"/>
  <p:tag name="KSO_WM_TEMPLATE_INDEX" val="20228116"/>
  <p:tag name="KSO_WM_UNIT_LAYERLEVEL" val="1_1_1"/>
  <p:tag name="KSO_WM_TAG_VERSION" val="1.0"/>
  <p:tag name="KSO_WM_BEAUTIFY_FLAG" val="#wm#"/>
  <p:tag name="KSO_WM_DIAGRAM_VIRTUALLY_FRAME" val="{&quot;height&quot;:340.2,&quot;left&quot;:64.95,&quot;top&quot;:143.25,&quot;width&quot;:828.55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28116_3*m_h_i*1_2_2"/>
  <p:tag name="KSO_WM_TEMPLATE_CATEGORY" val="diagram"/>
  <p:tag name="KSO_WM_TEMPLATE_INDEX" val="20228116"/>
  <p:tag name="KSO_WM_UNIT_LAYERLEVEL" val="1_1_1"/>
  <p:tag name="KSO_WM_TAG_VERSION" val="1.0"/>
  <p:tag name="KSO_WM_BEAUTIFY_FLAG" val="#wm#"/>
  <p:tag name="KSO_WM_DIAGRAM_VIRTUALLY_FRAME" val="{&quot;height&quot;:340.2,&quot;left&quot;:64.95,&quot;top&quot;:143.25,&quot;width&quot;:828.55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28116_3*m_h_i*1_2_3"/>
  <p:tag name="KSO_WM_TEMPLATE_CATEGORY" val="diagram"/>
  <p:tag name="KSO_WM_TEMPLATE_INDEX" val="20228116"/>
  <p:tag name="KSO_WM_UNIT_LAYERLEVEL" val="1_1_1"/>
  <p:tag name="KSO_WM_TAG_VERSION" val="1.0"/>
  <p:tag name="KSO_WM_BEAUTIFY_FLAG" val="#wm#"/>
  <p:tag name="KSO_WM_DIAGRAM_VIRTUALLY_FRAME" val="{&quot;height&quot;:340.2,&quot;left&quot;:64.95,&quot;top&quot;:143.25,&quot;width&quot;:828.55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28116_3*m_h_i*1_3_1"/>
  <p:tag name="KSO_WM_TEMPLATE_CATEGORY" val="diagram"/>
  <p:tag name="KSO_WM_TEMPLATE_INDEX" val="20228116"/>
  <p:tag name="KSO_WM_UNIT_LAYERLEVEL" val="1_1_1"/>
  <p:tag name="KSO_WM_TAG_VERSION" val="1.0"/>
  <p:tag name="KSO_WM_BEAUTIFY_FLAG" val="#wm#"/>
  <p:tag name="KSO_WM_DIAGRAM_VIRTUALLY_FRAME" val="{&quot;height&quot;:340.2,&quot;left&quot;:64.95,&quot;top&quot;:143.25,&quot;width&quot;:828.55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28116_3*m_h_i*1_3_2"/>
  <p:tag name="KSO_WM_TEMPLATE_CATEGORY" val="diagram"/>
  <p:tag name="KSO_WM_TEMPLATE_INDEX" val="20228116"/>
  <p:tag name="KSO_WM_UNIT_LAYERLEVEL" val="1_1_1"/>
  <p:tag name="KSO_WM_TAG_VERSION" val="1.0"/>
  <p:tag name="KSO_WM_BEAUTIFY_FLAG" val="#wm#"/>
  <p:tag name="KSO_WM_DIAGRAM_VIRTUALLY_FRAME" val="{&quot;height&quot;:340.2,&quot;left&quot;:64.95,&quot;top&quot;:143.25,&quot;width&quot;:828.55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28116_3*m_h_i*1_3_4"/>
  <p:tag name="KSO_WM_TEMPLATE_CATEGORY" val="diagram"/>
  <p:tag name="KSO_WM_TEMPLATE_INDEX" val="20228116"/>
  <p:tag name="KSO_WM_UNIT_LAYERLEVEL" val="1_1_1"/>
  <p:tag name="KSO_WM_TAG_VERSION" val="1.0"/>
  <p:tag name="KSO_WM_BEAUTIFY_FLAG" val="#wm#"/>
  <p:tag name="KSO_WM_DIAGRAM_VIRTUALLY_FRAME" val="{&quot;height&quot;:340.2,&quot;left&quot;:64.95,&quot;top&quot;:143.25,&quot;width&quot;:828.5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28116_3*m_h_i*1_3_1"/>
  <p:tag name="KSO_WM_TEMPLATE_CATEGORY" val="diagram"/>
  <p:tag name="KSO_WM_TEMPLATE_INDEX" val="20228116"/>
  <p:tag name="KSO_WM_UNIT_LAYERLEVEL" val="1_1_1"/>
  <p:tag name="KSO_WM_TAG_VERSION" val="1.0"/>
  <p:tag name="KSO_WM_BEAUTIFY_FLAG" val=""/>
  <p:tag name="KSO_WM_DIAGRAM_VIRTUALLY_FRAME" val="{&quot;height&quot;:340.2,&quot;left&quot;:129.95,&quot;top&quot;:143.25,&quot;width&quot;:656.6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28116_3*m_h_i*1_3_2"/>
  <p:tag name="KSO_WM_TEMPLATE_CATEGORY" val="diagram"/>
  <p:tag name="KSO_WM_TEMPLATE_INDEX" val="20228116"/>
  <p:tag name="KSO_WM_UNIT_LAYERLEVEL" val="1_1_1"/>
  <p:tag name="KSO_WM_TAG_VERSION" val="1.0"/>
  <p:tag name="KSO_WM_BEAUTIFY_FLAG" val=""/>
  <p:tag name="KSO_WM_DIAGRAM_VIRTUALLY_FRAME" val="{&quot;height&quot;:340.2,&quot;left&quot;:129.95,&quot;top&quot;:143.25,&quot;width&quot;:656.6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28116_3*m_h_i*1_3_3"/>
  <p:tag name="KSO_WM_TEMPLATE_CATEGORY" val="diagram"/>
  <p:tag name="KSO_WM_TEMPLATE_INDEX" val="20228116"/>
  <p:tag name="KSO_WM_UNIT_LAYERLEVEL" val="1_1_1"/>
  <p:tag name="KSO_WM_TAG_VERSION" val="1.0"/>
  <p:tag name="KSO_WM_BEAUTIFY_FLAG" val=""/>
  <p:tag name="KSO_WM_DIAGRAM_VIRTUALLY_FRAME" val="{&quot;height&quot;:340.2,&quot;left&quot;:129.95,&quot;top&quot;:143.25,&quot;width&quot;:656.6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28116_3*m_h_i*1_3_4"/>
  <p:tag name="KSO_WM_TEMPLATE_CATEGORY" val="diagram"/>
  <p:tag name="KSO_WM_TEMPLATE_INDEX" val="20228116"/>
  <p:tag name="KSO_WM_UNIT_LAYERLEVEL" val="1_1_1"/>
  <p:tag name="KSO_WM_TAG_VERSION" val="1.0"/>
  <p:tag name="KSO_WM_BEAUTIFY_FLAG" val=""/>
  <p:tag name="KSO_WM_DIAGRAM_VIRTUALLY_FRAME" val="{&quot;height&quot;:340.2,&quot;left&quot;:129.95,&quot;top&quot;:143.25,&quot;width&quot;:656.6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28116_3*m_h_i*1_2_1"/>
  <p:tag name="KSO_WM_TEMPLATE_CATEGORY" val="diagram"/>
  <p:tag name="KSO_WM_TEMPLATE_INDEX" val="20228116"/>
  <p:tag name="KSO_WM_UNIT_LAYERLEVEL" val="1_1_1"/>
  <p:tag name="KSO_WM_TAG_VERSION" val="1.0"/>
  <p:tag name="KSO_WM_BEAUTIFY_FLAG" val=""/>
  <p:tag name="KSO_WM_DIAGRAM_VIRTUALLY_FRAME" val="{&quot;height&quot;:340.2,&quot;left&quot;:64.95,&quot;top&quot;:143.25,&quot;width&quot;:721.6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28116_3*m_h_i*1_2_3"/>
  <p:tag name="KSO_WM_TEMPLATE_CATEGORY" val="diagram"/>
  <p:tag name="KSO_WM_TEMPLATE_INDEX" val="20228116"/>
  <p:tag name="KSO_WM_UNIT_LAYERLEVEL" val="1_1_1"/>
  <p:tag name="KSO_WM_TAG_VERSION" val="1.0"/>
  <p:tag name="KSO_WM_BEAUTIFY_FLAG" val=""/>
  <p:tag name="KSO_WM_DIAGRAM_VIRTUALLY_FRAME" val="{&quot;height&quot;:340.2,&quot;left&quot;:64.95,&quot;top&quot;:143.25,&quot;width&quot;:721.6}"/>
</p:tagLst>
</file>

<file path=ppt/tags/tag26.xml><?xml version="1.0" encoding="utf-8"?>
<p:tagLst xmlns:p="http://schemas.openxmlformats.org/presentationml/2006/main">
  <p:tag name="KSO_WM_UNIT_VALUE" val="153*15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28116_3*m_h_x*1_1_1"/>
  <p:tag name="KSO_WM_TEMPLATE_CATEGORY" val="diagram"/>
  <p:tag name="KSO_WM_TEMPLATE_INDEX" val="20228116"/>
  <p:tag name="KSO_WM_UNIT_LAYERLEVEL" val="1_1_1"/>
  <p:tag name="KSO_WM_TAG_VERSION" val="1.0"/>
  <p:tag name="KSO_WM_DIAGRAM_VIRTUALLY_FRAME" val="{&quot;height&quot;:340.2,&quot;left&quot;:64.95,&quot;top&quot;:143.25,&quot;width&quot;:721.6}"/>
</p:tagLst>
</file>

<file path=ppt/tags/tag27.xml><?xml version="1.0" encoding="utf-8"?>
<p:tagLst xmlns:p="http://schemas.openxmlformats.org/presentationml/2006/main">
  <p:tag name="KSO_WM_UNIT_VALUE" val="153*15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28116_3*m_h_x*1_2_1"/>
  <p:tag name="KSO_WM_TEMPLATE_CATEGORY" val="diagram"/>
  <p:tag name="KSO_WM_TEMPLATE_INDEX" val="20228116"/>
  <p:tag name="KSO_WM_UNIT_LAYERLEVEL" val="1_1_1"/>
  <p:tag name="KSO_WM_TAG_VERSION" val="1.0"/>
  <p:tag name="KSO_WM_DIAGRAM_VIRTUALLY_FRAME" val="{&quot;height&quot;:340.2,&quot;left&quot;:64.95,&quot;top&quot;:143.25,&quot;width&quot;:721.6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ID" val="diagram20228116_3*m_h_i*1_2_1"/>
  <p:tag name="KSO_WM_TEMPLATE_CATEGORY" val="diagram"/>
  <p:tag name="KSO_WM_TEMPLATE_INDEX" val="20228116"/>
  <p:tag name="KSO_WM_UNIT_LAYERLEVEL" val="1_1_1"/>
  <p:tag name="KSO_WM_TAG_VERSION" val="1.0"/>
  <p:tag name="KSO_WM_UNIT_TEXT_FILL_FORE_SCHEMECOLOR_INDEX" val="14"/>
  <p:tag name="KSO_WM_UNIT_TEXT_FILL_TYPE" val="1"/>
  <p:tag name="KSO_WM_DIAGRAM_VIRTUALLY_FRAME" val="{&quot;height&quot;:340.2,&quot;left&quot;:64.95,&quot;top&quot;:143.25,&quot;width&quot;:721.6}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VALUE" val="153*15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28116_3*m_h_x*1_2_1"/>
  <p:tag name="KSO_WM_TEMPLATE_CATEGORY" val="diagram"/>
  <p:tag name="KSO_WM_TEMPLATE_INDEX" val="20228116"/>
  <p:tag name="KSO_WM_UNIT_LAYERLEVEL" val="1_1_1"/>
  <p:tag name="KSO_WM_TAG_VERSION" val="1.0"/>
  <p:tag name="KSO_WM_DIAGRAM_VIRTUALLY_FRAME" val="{&quot;height&quot;:340.2,&quot;left&quot;:64.95,&quot;top&quot;:143.25,&quot;width&quot;:828.55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ID" val="diagram20228116_3*m_h_i*1_2_1"/>
  <p:tag name="KSO_WM_TEMPLATE_CATEGORY" val="diagram"/>
  <p:tag name="KSO_WM_TEMPLATE_INDEX" val="20228116"/>
  <p:tag name="KSO_WM_UNIT_LAYERLEVEL" val="1_1_1"/>
  <p:tag name="KSO_WM_TAG_VERSION" val="1.0"/>
  <p:tag name="KSO_WM_UNIT_TEXT_FILL_FORE_SCHEMECOLOR_INDEX" val="14"/>
  <p:tag name="KSO_WM_UNIT_TEXT_FILL_TYPE" val="1"/>
  <p:tag name="KSO_WM_DIAGRAM_VIRTUALLY_FRAME" val="{&quot;height&quot;:340.2,&quot;left&quot;:64.95,&quot;top&quot;:143.25,&quot;width&quot;:721.6}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2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  <p:tag name="KSO_WM_DIAGRAM_VIRTUALLY_FRAME" val="{&quot;height&quot;:386.0210236220472,&quot;left&quot;:-9.419606299212592,&quot;top&quot;:126.26291338582678,&quot;width&quot;:887.8844094488188}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1"/>
  <p:tag name="KSO_WM_UNIT_ID" val="diagram20174671_2*q_h_i*1_1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  <p:tag name="KSO_WM_DIAGRAM_VIRTUALLY_FRAME" val="{&quot;height&quot;:386.0210236220472,&quot;left&quot;:-9.419606299212592,&quot;top&quot;:126.26291338582678,&quot;width&quot;:887.8844094488188}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2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  <p:tag name="KSO_WM_DIAGRAM_VIRTUALLY_FRAME" val="{&quot;height&quot;:386.0210236220472,&quot;left&quot;:-9.419606299212592,&quot;top&quot;:126.26291338582678,&quot;width&quot;:887.8844094488188}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2"/>
  <p:tag name="KSO_WM_UNIT_ID" val="diagram20174671_2*q_h_i*1_4_2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  <p:tag name="KSO_WM_DIAGRAM_VIRTUALLY_FRAME" val="{&quot;height&quot;:386.0210236220472,&quot;left&quot;:-9.419606299212592,&quot;top&quot;:126.26291338582678,&quot;width&quot;:887.8844094488188}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3_1"/>
  <p:tag name="KSO_WM_UNIT_ID" val="diagram20174671_2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  <p:tag name="KSO_WM_DIAGRAM_VIRTUALLY_FRAME" val="{&quot;height&quot;:386.0210236220472,&quot;left&quot;:-9.419606299212592,&quot;top&quot;:126.26291338582678,&quot;width&quot;:887.8844094488188}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1"/>
  <p:tag name="KSO_WM_UNIT_ID" val="diagram20174671_2*q_i*1_11"/>
  <p:tag name="KSO_WM_UNIT_LAYERLEVEL" val="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  <p:tag name="KSO_WM_DIAGRAM_VIRTUALLY_FRAME" val="{&quot;height&quot;:386.0210236220472,&quot;left&quot;:-9.419606299212592,&quot;top&quot;:126.26291338582678,&quot;width&quot;:887.8844094488188}"/>
</p:tagLst>
</file>

<file path=ppt/tags/tag4.xml><?xml version="1.0" encoding="utf-8"?>
<p:tagLst xmlns:p="http://schemas.openxmlformats.org/presentationml/2006/main">
  <p:tag name="KSO_WM_UNIT_VALUE" val="153*15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28116_3*m_h_x*1_1_1"/>
  <p:tag name="KSO_WM_TEMPLATE_CATEGORY" val="diagram"/>
  <p:tag name="KSO_WM_TEMPLATE_INDEX" val="20228116"/>
  <p:tag name="KSO_WM_UNIT_LAYERLEVEL" val="1_1_1"/>
  <p:tag name="KSO_WM_TAG_VERSION" val="1.0"/>
  <p:tag name="KSO_WM_DIAGRAM_VIRTUALLY_FRAME" val="{&quot;height&quot;:340.2,&quot;left&quot;:64.95,&quot;top&quot;:143.25,&quot;width&quot;:828.55}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2"/>
  <p:tag name="KSO_WM_UNIT_ID" val="diagram20174671_2*q_i*1_12"/>
  <p:tag name="KSO_WM_UNIT_LAYERLEVEL" val="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  <p:tag name="KSO_WM_DIAGRAM_VIRTUALLY_FRAME" val="{&quot;height&quot;:386.0210236220472,&quot;left&quot;:-9.419606299212592,&quot;top&quot;:126.26291338582678,&quot;width&quot;:887.8844094488188}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3"/>
  <p:tag name="KSO_WM_UNIT_ID" val="diagram20174671_2*q_i*1_13"/>
  <p:tag name="KSO_WM_UNIT_LAYERLEVEL" val="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  <p:tag name="KSO_WM_DIAGRAM_VIRTUALLY_FRAME" val="{&quot;height&quot;:386.0210236220472,&quot;left&quot;:-9.419606299212592,&quot;top&quot;:126.26291338582678,&quot;width&quot;:887.8844094488188}"/>
</p:tagLst>
</file>

<file path=ppt/tags/tag42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228116_3*m_h_i*1_1_1"/>
  <p:tag name="KSO_WM_TEMPLATE_CATEGORY" val="diagram"/>
  <p:tag name="KSO_WM_TEMPLATE_INDEX" val="2022811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DIAGRAM_VIRTUALLY_FRAME" val="{&quot;height&quot;:340.2,&quot;left&quot;:64.95,&quot;top&quot;:143.25,&quot;width&quot;:828.55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1"/>
  <p:tag name="KSO_WM_UNIT_ID" val="diagram20228116_3*m_h_i*1_2_1"/>
  <p:tag name="KSO_WM_TEMPLATE_CATEGORY" val="diagram"/>
  <p:tag name="KSO_WM_TEMPLATE_INDEX" val="2022811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DIAGRAM_VIRTUALLY_FRAME" val="{&quot;height&quot;:340.2,&quot;left&quot;:64.95,&quot;top&quot;:143.25,&quot;width&quot;:828.55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1"/>
  <p:tag name="KSO_WM_UNIT_ID" val="diagram20228116_3*m_h_i*1_3_1"/>
  <p:tag name="KSO_WM_TEMPLATE_CATEGORY" val="diagram"/>
  <p:tag name="KSO_WM_TEMPLATE_INDEX" val="2022811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DIAGRAM_VIRTUALLY_FRAME" val="{&quot;height&quot;:340.2,&quot;left&quot;:64.95,&quot;top&quot;:143.25,&quot;width&quot;:828.55}"/>
</p:tagLst>
</file>

<file path=ppt/tags/tag8.xml><?xml version="1.0" encoding="utf-8"?>
<p:tagLst xmlns:p="http://schemas.openxmlformats.org/presentationml/2006/main">
  <p:tag name="KSO_WM_UNIT_VALUE" val="153*15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28116_3*m_h_x*1_1_1"/>
  <p:tag name="KSO_WM_TEMPLATE_CATEGORY" val="diagram"/>
  <p:tag name="KSO_WM_TEMPLATE_INDEX" val="20228116"/>
  <p:tag name="KSO_WM_UNIT_LAYERLEVEL" val="1_1_1"/>
  <p:tag name="KSO_WM_TAG_VERSION" val="1.0"/>
  <p:tag name="KSO_WM_DIAGRAM_VIRTUALLY_FRAME" val="{&quot;height&quot;:340.2,&quot;left&quot;:64.95,&quot;top&quot;:143.25,&quot;width&quot;:721.6}"/>
</p:tagLst>
</file>

<file path=ppt/tags/tag9.xml><?xml version="1.0" encoding="utf-8"?>
<p:tagLst xmlns:p="http://schemas.openxmlformats.org/presentationml/2006/main">
  <p:tag name="KSO_WM_DIAGRAM_VIRTUALLY_FRAME" val="{&quot;height&quot;:340.2,&quot;left&quot;:64.95,&quot;top&quot;:143.25,&quot;width&quot;:828.5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1409</Words>
  <Application>WPS 演示</Application>
  <PresentationFormat>宽屏</PresentationFormat>
  <Paragraphs>219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Arial</vt:lpstr>
      <vt:lpstr>宋体</vt:lpstr>
      <vt:lpstr>Wingdings</vt:lpstr>
      <vt:lpstr>雅痞-繁</vt:lpstr>
      <vt:lpstr>微软雅黑</vt:lpstr>
      <vt:lpstr>汉仪旗黑</vt:lpstr>
      <vt:lpstr>Times New Roman</vt:lpstr>
      <vt:lpstr>楷体_GB2312</vt:lpstr>
      <vt:lpstr>思源黑体 CN Regular</vt:lpstr>
      <vt:lpstr>潮字社曾玉波手书简</vt:lpstr>
      <vt:lpstr>等线</vt:lpstr>
      <vt:lpstr>汉仪中等线KW</vt:lpstr>
      <vt:lpstr>宋体</vt:lpstr>
      <vt:lpstr>Arial Unicode MS</vt:lpstr>
      <vt:lpstr>等线 Light</vt:lpstr>
      <vt:lpstr>Calibri</vt:lpstr>
      <vt:lpstr>Helvetica Neue</vt:lpstr>
      <vt:lpstr>汉仪书宋二KW</vt:lpstr>
      <vt:lpstr>汉仪楷体简</vt:lpstr>
      <vt:lpstr>汉仪中黑KW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☮B.V</cp:lastModifiedBy>
  <cp:revision>17</cp:revision>
  <dcterms:created xsi:type="dcterms:W3CDTF">2024-05-09T15:55:44Z</dcterms:created>
  <dcterms:modified xsi:type="dcterms:W3CDTF">2024-05-09T15:55:44Z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2052-6.6.1.8808</vt:lpwstr>
  </property>
  <property fmtid="{D5CDD505-2E9C-101B-9397-08002B2CF9AE}" pid="3" name="ICV">
    <vt:lpwstr>B6CB7C9EB11007C8AFF82166DE8BE106_42</vt:lpwstr>
  </property>
</Properties>
</file>