
<file path=[Content_Types].xml><?xml version="1.0" encoding="utf-8"?>
<Types xmlns="http://schemas.openxmlformats.org/package/2006/content-types">
  <Default Extension="png" ContentType="image/png"/>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0" r:id="rId3"/>
    <p:sldMasterId id="2147483692" r:id="rId4"/>
  </p:sldMasterIdLst>
  <p:notesMasterIdLst>
    <p:notesMasterId r:id="rId6"/>
  </p:notesMasterIdLst>
  <p:sldIdLst>
    <p:sldId id="256" r:id="rId5"/>
    <p:sldId id="284" r:id="rId7"/>
    <p:sldId id="257" r:id="rId8"/>
    <p:sldId id="259" r:id="rId9"/>
    <p:sldId id="313" r:id="rId10"/>
    <p:sldId id="263" r:id="rId11"/>
    <p:sldId id="318" r:id="rId12"/>
    <p:sldId id="265" r:id="rId13"/>
    <p:sldId id="316" r:id="rId14"/>
    <p:sldId id="319" r:id="rId15"/>
    <p:sldId id="317" r:id="rId16"/>
    <p:sldId id="268" r:id="rId17"/>
    <p:sldId id="269" r:id="rId18"/>
    <p:sldId id="275" r:id="rId19"/>
    <p:sldId id="324" r:id="rId20"/>
    <p:sldId id="325" r:id="rId21"/>
    <p:sldId id="326" r:id="rId22"/>
    <p:sldId id="327" r:id="rId23"/>
    <p:sldId id="328" r:id="rId24"/>
    <p:sldId id="329" r:id="rId25"/>
    <p:sldId id="330" r:id="rId26"/>
    <p:sldId id="331" r:id="rId27"/>
    <p:sldId id="332" r:id="rId28"/>
  </p:sldIdLst>
  <p:sldSz cx="9144000" cy="514477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showGuides="1">
      <p:cViewPr varScale="1">
        <p:scale>
          <a:sx n="106" d="100"/>
          <a:sy n="106" d="100"/>
        </p:scale>
        <p:origin x="62" y="216"/>
      </p:cViewPr>
      <p:guideLst>
        <p:guide orient="horz" pos="1649"/>
        <p:guide pos="2880"/>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2" Type="http://schemas.openxmlformats.org/officeDocument/2006/relationships/tags" Target="tags/tag3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1187A3-5177-497B-A9D4-EEA85BC0A717}" type="datetimeFigureOut">
              <a:rPr lang="zh-CN" altLang="en-US"/>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5804D-937A-4026-8218-4337B25D1E22}"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5C54B1-045F-43B3-BA26-8CCA5E81C2F6}"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82320" y="249555"/>
            <a:ext cx="4320540" cy="31432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大概念统领的教学落实：依循路径，任务驱动</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70221" y="245526"/>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97560" y="235585"/>
            <a:ext cx="3428365" cy="314325"/>
          </a:xfrm>
          <a:prstGeom prst="rect">
            <a:avLst/>
          </a:prstGeom>
          <a:noFill/>
        </p:spPr>
        <p:txBody>
          <a:bodyPr wrap="square" lIns="68584" tIns="34292" rIns="68584" bIns="34292" rtlCol="0">
            <a:spAutoFit/>
          </a:bodyPr>
          <a:lstStyle/>
          <a:p>
            <a:pPr algn="dist"/>
            <a:r>
              <a:rPr lang="en-US" altLang="zh-CN" sz="1600">
                <a:solidFill>
                  <a:srgbClr val="FF0000"/>
                </a:solidFill>
                <a:sym typeface="+mn-ea"/>
              </a:rPr>
              <a:t>“</a:t>
            </a:r>
            <a:r>
              <a:rPr lang="zh-CN" altLang="en-US" sz="1600">
                <a:solidFill>
                  <a:srgbClr val="FF0000"/>
                </a:solidFill>
                <a:sym typeface="+mn-ea"/>
              </a:rPr>
              <a:t>研究共振现象”</a:t>
            </a:r>
            <a:r>
              <a:rPr lang="zh-CN" altLang="en-US" sz="1600">
                <a:sym typeface="+mn-ea"/>
              </a:rPr>
              <a:t>系列任务教学设计</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27106" y="235902"/>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Full Screen Im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anose="020B0503020204020204" pitchFamily="34" charset="-122"/>
                <a:ea typeface="微软雅黑" panose="020B0503020204020204" pitchFamily="34" charset="-122"/>
              </a:rPr>
              <a:t>年度工作概述</a:t>
            </a:r>
            <a:endParaRPr lang="zh-CN" altLang="zh-CN" sz="1600" b="0" i="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5" name="任意多边形 14"/>
          <p:cNvSpPr/>
          <p:nvPr userDrawn="1"/>
        </p:nvSpPr>
        <p:spPr>
          <a:xfrm>
            <a:off x="8711160" y="4723360"/>
            <a:ext cx="432841" cy="432974"/>
          </a:xfrm>
          <a:custGeom>
            <a:avLst/>
            <a:gdLst>
              <a:gd name="connsiteX0" fmla="*/ 689548 w 1064301"/>
              <a:gd name="connsiteY0" fmla="*/ 0 h 1064301"/>
              <a:gd name="connsiteX1" fmla="*/ 957951 w 1064301"/>
              <a:gd name="connsiteY1" fmla="*/ 54188 h 1064301"/>
              <a:gd name="connsiteX2" fmla="*/ 1064301 w 1064301"/>
              <a:gd name="connsiteY2" fmla="*/ 111913 h 1064301"/>
              <a:gd name="connsiteX3" fmla="*/ 1064301 w 1064301"/>
              <a:gd name="connsiteY3" fmla="*/ 1064301 h 1064301"/>
              <a:gd name="connsiteX4" fmla="*/ 111913 w 1064301"/>
              <a:gd name="connsiteY4" fmla="*/ 1064301 h 1064301"/>
              <a:gd name="connsiteX5" fmla="*/ 54188 w 1064301"/>
              <a:gd name="connsiteY5" fmla="*/ 957951 h 1064301"/>
              <a:gd name="connsiteX6" fmla="*/ 0 w 1064301"/>
              <a:gd name="connsiteY6" fmla="*/ 689548 h 1064301"/>
              <a:gd name="connsiteX7" fmla="*/ 689548 w 1064301"/>
              <a:gd name="connsiteY7" fmla="*/ 0 h 106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301" h="1064301">
                <a:moveTo>
                  <a:pt x="689548" y="0"/>
                </a:moveTo>
                <a:cubicBezTo>
                  <a:pt x="784755" y="0"/>
                  <a:pt x="875455" y="19295"/>
                  <a:pt x="957951" y="54188"/>
                </a:cubicBezTo>
                <a:lnTo>
                  <a:pt x="1064301" y="111913"/>
                </a:lnTo>
                <a:lnTo>
                  <a:pt x="1064301" y="1064301"/>
                </a:lnTo>
                <a:lnTo>
                  <a:pt x="111913" y="1064301"/>
                </a:lnTo>
                <a:lnTo>
                  <a:pt x="54188" y="957951"/>
                </a:lnTo>
                <a:cubicBezTo>
                  <a:pt x="19295" y="875455"/>
                  <a:pt x="0" y="784755"/>
                  <a:pt x="0" y="689548"/>
                </a:cubicBezTo>
                <a:cubicBezTo>
                  <a:pt x="0" y="308721"/>
                  <a:pt x="308721" y="0"/>
                  <a:pt x="68954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15"/>
          <p:cNvSpPr txBox="1"/>
          <p:nvPr userDrawn="1"/>
        </p:nvSpPr>
        <p:spPr>
          <a:xfrm>
            <a:off x="8785275" y="4860172"/>
            <a:ext cx="340825" cy="221197"/>
          </a:xfrm>
          <a:prstGeom prst="rect">
            <a:avLst/>
          </a:prstGeom>
          <a:noFill/>
        </p:spPr>
        <p:txBody>
          <a:bodyPr wrap="square" lIns="51419" tIns="25709" rIns="51419" bIns="25709" rtlCol="0">
            <a:spAutoFit/>
          </a:bodyPr>
          <a:lstStyle/>
          <a:p>
            <a:pPr algn="ctr"/>
            <a:fld id="{2EEF1883-7A0E-4F66-9932-E581691AD397}" type="slidenum">
              <a:rPr lang="zh-CN" altLang="en-US" sz="110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10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C556A41-0999-4870-B561-7B169035C83B}" type="datetimeFigureOut">
              <a:rPr lang="zh-CN" altLang="en-US"/>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C556A41-0999-4870-B561-7B169035C83B}" type="datetimeFigureOut">
              <a:rPr lang="zh-CN" altLang="en-US"/>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56A41-0999-4870-B561-7B169035C83B}" type="datetimeFigureOut">
              <a:rPr lang="zh-CN" altLang="en-US"/>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860425" y="217805"/>
            <a:ext cx="3116580" cy="314325"/>
          </a:xfrm>
          <a:prstGeom prst="rect">
            <a:avLst/>
          </a:prstGeom>
          <a:noFill/>
        </p:spPr>
        <p:txBody>
          <a:bodyPr wrap="square" lIns="68584" tIns="34292" rIns="68584" bIns="34292" rtlCol="0">
            <a:spAutoFit/>
          </a:bodyPr>
          <a:lstStyle/>
          <a:p>
            <a:pPr lvl="0" algn="dist"/>
            <a:r>
              <a:rPr lang="zh-CN" altLang="zh-CN" sz="1600" dirty="0">
                <a:solidFill>
                  <a:schemeClr val="tx1"/>
                </a:solidFill>
                <a:latin typeface="微软雅黑" panose="020B0503020204020204" pitchFamily="34" charset="-122"/>
                <a:ea typeface="微软雅黑" panose="020B0503020204020204" pitchFamily="34" charset="-122"/>
              </a:rPr>
              <a:t>基于大概念下的学科</a:t>
            </a:r>
            <a:r>
              <a:rPr lang="zh-CN" altLang="zh-CN" sz="1600" dirty="0">
                <a:solidFill>
                  <a:schemeClr val="tx1"/>
                </a:solidFill>
                <a:latin typeface="微软雅黑" panose="020B0503020204020204" pitchFamily="34" charset="-122"/>
                <a:ea typeface="微软雅黑" panose="020B0503020204020204" pitchFamily="34" charset="-122"/>
              </a:rPr>
              <a:t>理解</a:t>
            </a:r>
            <a:endParaRPr lang="zh-CN" altLang="zh-CN" sz="1600" dirty="0">
              <a:solidFill>
                <a:schemeClr val="tx1"/>
              </a:solidFill>
              <a:latin typeface="微软雅黑" panose="020B0503020204020204" pitchFamily="34" charset="-122"/>
              <a:ea typeface="微软雅黑" panose="020B0503020204020204" pitchFamily="34" charset="-122"/>
            </a:endParaRPr>
          </a:p>
        </p:txBody>
      </p:sp>
      <p:sp>
        <p:nvSpPr>
          <p:cNvPr id="10" name="箭头: V 形 9"/>
          <p:cNvSpPr/>
          <p:nvPr userDrawn="1"/>
        </p:nvSpPr>
        <p:spPr>
          <a:xfrm>
            <a:off x="332986" y="207026"/>
            <a:ext cx="484632" cy="32601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58638" y="262469"/>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工作完成情况</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0" name="箭头: V 形 9"/>
          <p:cNvSpPr/>
          <p:nvPr userDrawn="1"/>
        </p:nvSpPr>
        <p:spPr>
          <a:xfrm>
            <a:off x="246356" y="255152"/>
            <a:ext cx="484632" cy="32279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82503" y="249722"/>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成功项目展示</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70221" y="245526"/>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11738" y="240098"/>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明年工作计划</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27106" y="235902"/>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Full Screen Im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anose="020B0503020204020204" pitchFamily="34" charset="-122"/>
                <a:ea typeface="微软雅黑" panose="020B0503020204020204" pitchFamily="34" charset="-122"/>
              </a:rPr>
              <a:t>年度工作概述</a:t>
            </a:r>
            <a:endParaRPr lang="zh-CN" altLang="zh-CN" sz="1600" b="0" i="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5" name="任意多边形 14"/>
          <p:cNvSpPr/>
          <p:nvPr userDrawn="1"/>
        </p:nvSpPr>
        <p:spPr>
          <a:xfrm>
            <a:off x="8711160" y="4723360"/>
            <a:ext cx="432841" cy="432974"/>
          </a:xfrm>
          <a:custGeom>
            <a:avLst/>
            <a:gdLst>
              <a:gd name="connsiteX0" fmla="*/ 689548 w 1064301"/>
              <a:gd name="connsiteY0" fmla="*/ 0 h 1064301"/>
              <a:gd name="connsiteX1" fmla="*/ 957951 w 1064301"/>
              <a:gd name="connsiteY1" fmla="*/ 54188 h 1064301"/>
              <a:gd name="connsiteX2" fmla="*/ 1064301 w 1064301"/>
              <a:gd name="connsiteY2" fmla="*/ 111913 h 1064301"/>
              <a:gd name="connsiteX3" fmla="*/ 1064301 w 1064301"/>
              <a:gd name="connsiteY3" fmla="*/ 1064301 h 1064301"/>
              <a:gd name="connsiteX4" fmla="*/ 111913 w 1064301"/>
              <a:gd name="connsiteY4" fmla="*/ 1064301 h 1064301"/>
              <a:gd name="connsiteX5" fmla="*/ 54188 w 1064301"/>
              <a:gd name="connsiteY5" fmla="*/ 957951 h 1064301"/>
              <a:gd name="connsiteX6" fmla="*/ 0 w 1064301"/>
              <a:gd name="connsiteY6" fmla="*/ 689548 h 1064301"/>
              <a:gd name="connsiteX7" fmla="*/ 689548 w 1064301"/>
              <a:gd name="connsiteY7" fmla="*/ 0 h 106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301" h="1064301">
                <a:moveTo>
                  <a:pt x="689548" y="0"/>
                </a:moveTo>
                <a:cubicBezTo>
                  <a:pt x="784755" y="0"/>
                  <a:pt x="875455" y="19295"/>
                  <a:pt x="957951" y="54188"/>
                </a:cubicBezTo>
                <a:lnTo>
                  <a:pt x="1064301" y="111913"/>
                </a:lnTo>
                <a:lnTo>
                  <a:pt x="1064301" y="1064301"/>
                </a:lnTo>
                <a:lnTo>
                  <a:pt x="111913" y="1064301"/>
                </a:lnTo>
                <a:lnTo>
                  <a:pt x="54188" y="957951"/>
                </a:lnTo>
                <a:cubicBezTo>
                  <a:pt x="19295" y="875455"/>
                  <a:pt x="0" y="784755"/>
                  <a:pt x="0" y="689548"/>
                </a:cubicBezTo>
                <a:cubicBezTo>
                  <a:pt x="0" y="308721"/>
                  <a:pt x="308721" y="0"/>
                  <a:pt x="68954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15"/>
          <p:cNvSpPr txBox="1"/>
          <p:nvPr userDrawn="1"/>
        </p:nvSpPr>
        <p:spPr>
          <a:xfrm>
            <a:off x="8785275" y="4860172"/>
            <a:ext cx="340825" cy="221197"/>
          </a:xfrm>
          <a:prstGeom prst="rect">
            <a:avLst/>
          </a:prstGeom>
          <a:noFill/>
        </p:spPr>
        <p:txBody>
          <a:bodyPr wrap="square" lIns="51419" tIns="25709" rIns="51419" bIns="25709" rtlCol="0">
            <a:spAutoFit/>
          </a:bodyPr>
          <a:lstStyle/>
          <a:p>
            <a:pPr algn="ctr"/>
            <a:fld id="{2EEF1883-7A0E-4F66-9932-E581691AD397}" type="slidenum">
              <a:rPr lang="zh-CN" altLang="en-US" sz="110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10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C556A41-0999-4870-B561-7B169035C83B}" type="datetimeFigureOut">
              <a:rPr lang="zh-CN" altLang="en-US"/>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C556A41-0999-4870-B561-7B169035C83B}" type="datetimeFigureOut">
              <a:rPr lang="zh-CN" altLang="en-US"/>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56A41-0999-4870-B561-7B169035C83B}" type="datetimeFigureOut">
              <a:rPr lang="zh-CN" altLang="en-US"/>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C556A41-0999-4870-B561-7B169035C83B}" type="datetimeFigureOut">
              <a:rPr lang="zh-CN" altLang="en-US"/>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860425" y="217805"/>
            <a:ext cx="1825625" cy="314325"/>
          </a:xfrm>
          <a:prstGeom prst="rect">
            <a:avLst/>
          </a:prstGeom>
          <a:noFill/>
        </p:spPr>
        <p:txBody>
          <a:bodyPr wrap="square" lIns="68584" tIns="34292" rIns="68584" bIns="34292" rtlCol="0">
            <a:spAutoFit/>
          </a:bodyPr>
          <a:lstStyle/>
          <a:p>
            <a:pPr lvl="0" algn="dist"/>
            <a:r>
              <a:rPr lang="zh-CN" altLang="zh-CN" sz="1600" dirty="0">
                <a:solidFill>
                  <a:schemeClr val="tx1"/>
                </a:solidFill>
                <a:latin typeface="微软雅黑" panose="020B0503020204020204" pitchFamily="34" charset="-122"/>
                <a:ea typeface="微软雅黑" panose="020B0503020204020204" pitchFamily="34" charset="-122"/>
              </a:rPr>
              <a:t>大概念</a:t>
            </a:r>
            <a:endParaRPr lang="zh-CN" altLang="zh-CN" sz="1600" dirty="0">
              <a:solidFill>
                <a:schemeClr val="tx1"/>
              </a:solidFill>
              <a:latin typeface="微软雅黑" panose="020B0503020204020204" pitchFamily="34" charset="-122"/>
              <a:ea typeface="微软雅黑" panose="020B0503020204020204" pitchFamily="34" charset="-122"/>
            </a:endParaRPr>
          </a:p>
        </p:txBody>
      </p:sp>
      <p:sp>
        <p:nvSpPr>
          <p:cNvPr id="10" name="箭头: V 形 9"/>
          <p:cNvSpPr/>
          <p:nvPr userDrawn="1"/>
        </p:nvSpPr>
        <p:spPr>
          <a:xfrm>
            <a:off x="332986" y="207026"/>
            <a:ext cx="484632" cy="32601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814705" y="255270"/>
            <a:ext cx="2475230" cy="31432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大概念的提取与发展路径</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0" name="箭头: V 形 9"/>
          <p:cNvSpPr/>
          <p:nvPr userDrawn="1"/>
        </p:nvSpPr>
        <p:spPr>
          <a:xfrm>
            <a:off x="246356" y="255152"/>
            <a:ext cx="484632" cy="32279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82503" y="249722"/>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成功项目展示</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70221" y="245526"/>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711738" y="240098"/>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明年工作计划</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1" name="箭头: V 形 10"/>
          <p:cNvSpPr/>
          <p:nvPr userDrawn="1"/>
        </p:nvSpPr>
        <p:spPr>
          <a:xfrm>
            <a:off x="227106" y="235902"/>
            <a:ext cx="484632" cy="319671"/>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C556A41-0999-4870-B561-7B169035C83B}" type="datetimeFigureOut">
              <a:rPr lang="zh-CN" altLang="en-US"/>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Full Screen Imag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C556A41-0999-4870-B561-7B169035C83B}" type="datetimeFigureOut">
              <a:rPr lang="zh-CN" altLang="en-US"/>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anose="020B0503020204020204" pitchFamily="34" charset="-122"/>
                <a:ea typeface="微软雅黑" panose="020B0503020204020204" pitchFamily="34" charset="-122"/>
              </a:rPr>
              <a:t>年度工作概述</a:t>
            </a:r>
            <a:endParaRPr lang="zh-CN" altLang="zh-CN" sz="1600" b="0" i="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5" name="任意多边形 14"/>
          <p:cNvSpPr/>
          <p:nvPr userDrawn="1"/>
        </p:nvSpPr>
        <p:spPr>
          <a:xfrm>
            <a:off x="8711160" y="4723360"/>
            <a:ext cx="432841" cy="432974"/>
          </a:xfrm>
          <a:custGeom>
            <a:avLst/>
            <a:gdLst>
              <a:gd name="connsiteX0" fmla="*/ 689548 w 1064301"/>
              <a:gd name="connsiteY0" fmla="*/ 0 h 1064301"/>
              <a:gd name="connsiteX1" fmla="*/ 957951 w 1064301"/>
              <a:gd name="connsiteY1" fmla="*/ 54188 h 1064301"/>
              <a:gd name="connsiteX2" fmla="*/ 1064301 w 1064301"/>
              <a:gd name="connsiteY2" fmla="*/ 111913 h 1064301"/>
              <a:gd name="connsiteX3" fmla="*/ 1064301 w 1064301"/>
              <a:gd name="connsiteY3" fmla="*/ 1064301 h 1064301"/>
              <a:gd name="connsiteX4" fmla="*/ 111913 w 1064301"/>
              <a:gd name="connsiteY4" fmla="*/ 1064301 h 1064301"/>
              <a:gd name="connsiteX5" fmla="*/ 54188 w 1064301"/>
              <a:gd name="connsiteY5" fmla="*/ 957951 h 1064301"/>
              <a:gd name="connsiteX6" fmla="*/ 0 w 1064301"/>
              <a:gd name="connsiteY6" fmla="*/ 689548 h 1064301"/>
              <a:gd name="connsiteX7" fmla="*/ 689548 w 1064301"/>
              <a:gd name="connsiteY7" fmla="*/ 0 h 106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301" h="1064301">
                <a:moveTo>
                  <a:pt x="689548" y="0"/>
                </a:moveTo>
                <a:cubicBezTo>
                  <a:pt x="784755" y="0"/>
                  <a:pt x="875455" y="19295"/>
                  <a:pt x="957951" y="54188"/>
                </a:cubicBezTo>
                <a:lnTo>
                  <a:pt x="1064301" y="111913"/>
                </a:lnTo>
                <a:lnTo>
                  <a:pt x="1064301" y="1064301"/>
                </a:lnTo>
                <a:lnTo>
                  <a:pt x="111913" y="1064301"/>
                </a:lnTo>
                <a:lnTo>
                  <a:pt x="54188" y="957951"/>
                </a:lnTo>
                <a:cubicBezTo>
                  <a:pt x="19295" y="875455"/>
                  <a:pt x="0" y="784755"/>
                  <a:pt x="0" y="689548"/>
                </a:cubicBezTo>
                <a:cubicBezTo>
                  <a:pt x="0" y="308721"/>
                  <a:pt x="308721" y="0"/>
                  <a:pt x="689548"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TextBox 15"/>
          <p:cNvSpPr txBox="1"/>
          <p:nvPr userDrawn="1"/>
        </p:nvSpPr>
        <p:spPr>
          <a:xfrm>
            <a:off x="8785275" y="4860172"/>
            <a:ext cx="340825" cy="221197"/>
          </a:xfrm>
          <a:prstGeom prst="rect">
            <a:avLst/>
          </a:prstGeom>
          <a:noFill/>
        </p:spPr>
        <p:txBody>
          <a:bodyPr wrap="square" lIns="51419" tIns="25709" rIns="51419" bIns="25709" rtlCol="0">
            <a:spAutoFit/>
          </a:bodyPr>
          <a:lstStyle/>
          <a:p>
            <a:pPr algn="ctr"/>
            <a:fld id="{2EEF1883-7A0E-4F66-9932-E581691AD397}" type="slidenum">
              <a:rPr lang="zh-CN" altLang="en-US" sz="110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10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100" b="0" dirty="0">
              <a:solidFill>
                <a:schemeClr val="bg1">
                  <a:lumMod val="8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56A41-0999-4870-B561-7B169035C83B}" type="datetimeFigureOut">
              <a:rPr lang="zh-CN" altLang="en-US"/>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3A2C0A-4855-49D5-9F88-7D97FAC33DB5}"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860425" y="217805"/>
            <a:ext cx="1825625" cy="314325"/>
          </a:xfrm>
          <a:prstGeom prst="rect">
            <a:avLst/>
          </a:prstGeom>
          <a:noFill/>
        </p:spPr>
        <p:txBody>
          <a:bodyPr wrap="square" lIns="68584" tIns="34292" rIns="68584" bIns="34292" rtlCol="0">
            <a:spAutoFit/>
          </a:bodyPr>
          <a:lstStyle/>
          <a:p>
            <a:pPr lvl="0" algn="dist"/>
            <a:r>
              <a:rPr lang="zh-CN" altLang="zh-CN" sz="1600" dirty="0">
                <a:solidFill>
                  <a:schemeClr val="tx1"/>
                </a:solidFill>
                <a:latin typeface="微软雅黑" panose="020B0503020204020204" pitchFamily="34" charset="-122"/>
                <a:ea typeface="微软雅黑" panose="020B0503020204020204" pitchFamily="34" charset="-122"/>
              </a:rPr>
              <a:t>大概念</a:t>
            </a:r>
            <a:endParaRPr lang="zh-CN" altLang="zh-CN" sz="1600" dirty="0">
              <a:solidFill>
                <a:schemeClr val="tx1"/>
              </a:solidFill>
              <a:latin typeface="微软雅黑" panose="020B0503020204020204" pitchFamily="34" charset="-122"/>
              <a:ea typeface="微软雅黑" panose="020B0503020204020204" pitchFamily="34" charset="-122"/>
            </a:endParaRPr>
          </a:p>
        </p:txBody>
      </p:sp>
      <p:sp>
        <p:nvSpPr>
          <p:cNvPr id="10" name="箭头: V 形 9"/>
          <p:cNvSpPr/>
          <p:nvPr userDrawn="1"/>
        </p:nvSpPr>
        <p:spPr>
          <a:xfrm>
            <a:off x="332986" y="207026"/>
            <a:ext cx="484632" cy="32601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174"/>
            <a:ext cx="9147221" cy="5143914"/>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a:fld>
            <a:endParaRPr lang="zh-CN" altLang="en-US"/>
          </a:p>
        </p:txBody>
      </p:sp>
      <p:sp>
        <p:nvSpPr>
          <p:cNvPr id="6" name="文本框 37"/>
          <p:cNvSpPr txBox="1"/>
          <p:nvPr userDrawn="1"/>
        </p:nvSpPr>
        <p:spPr>
          <a:xfrm>
            <a:off x="814705" y="255270"/>
            <a:ext cx="2475230" cy="314325"/>
          </a:xfrm>
          <a:prstGeom prst="rect">
            <a:avLst/>
          </a:prstGeom>
          <a:noFill/>
        </p:spPr>
        <p:txBody>
          <a:bodyPr wrap="square" lIns="68584" tIns="34292" rIns="68584" bIns="34292" rtlCol="0">
            <a:spAutoFit/>
          </a:bodyPr>
          <a:lstStyle/>
          <a:p>
            <a:pPr lvl="0" algn="dist"/>
            <a:r>
              <a:rPr lang="zh-CN" altLang="zh-CN" sz="1600" b="0" kern="1200" dirty="0">
                <a:solidFill>
                  <a:schemeClr val="tx1"/>
                </a:solidFill>
                <a:latin typeface="微软雅黑" panose="020B0503020204020204" pitchFamily="34" charset="-122"/>
                <a:ea typeface="微软雅黑" panose="020B0503020204020204" pitchFamily="34" charset="-122"/>
                <a:cs typeface="+mn-cs"/>
              </a:rPr>
              <a:t>大概念的提取与发展路径</a:t>
            </a:r>
            <a:endParaRPr lang="zh-CN" altLang="zh-CN" sz="1600" b="0" kern="1200" dirty="0">
              <a:solidFill>
                <a:schemeClr val="tx1"/>
              </a:solidFill>
              <a:latin typeface="微软雅黑" panose="020B0503020204020204" pitchFamily="34" charset="-122"/>
              <a:ea typeface="微软雅黑" panose="020B0503020204020204" pitchFamily="34" charset="-122"/>
              <a:cs typeface="+mn-cs"/>
            </a:endParaRPr>
          </a:p>
        </p:txBody>
      </p:sp>
      <p:sp>
        <p:nvSpPr>
          <p:cNvPr id="10" name="箭头: V 形 9"/>
          <p:cNvSpPr/>
          <p:nvPr userDrawn="1"/>
        </p:nvSpPr>
        <p:spPr>
          <a:xfrm>
            <a:off x="246356" y="255152"/>
            <a:ext cx="484632" cy="32279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2" Type="http://schemas.openxmlformats.org/officeDocument/2006/relationships/theme" Target="../theme/theme2.xml"/><Relationship Id="rId21" Type="http://schemas.openxmlformats.org/officeDocument/2006/relationships/slideLayout" Target="../slideLayouts/slideLayout42.xml"/><Relationship Id="rId20" Type="http://schemas.openxmlformats.org/officeDocument/2006/relationships/slideLayout" Target="../slideLayouts/slideLayout41.xml"/><Relationship Id="rId2" Type="http://schemas.openxmlformats.org/officeDocument/2006/relationships/slideLayout" Target="../slideLayouts/slideLayout23.xml"/><Relationship Id="rId19" Type="http://schemas.openxmlformats.org/officeDocument/2006/relationships/slideLayout" Target="../slideLayouts/slideLayout40.xml"/><Relationship Id="rId18" Type="http://schemas.openxmlformats.org/officeDocument/2006/relationships/slideLayout" Target="../slideLayouts/slideLayout39.xml"/><Relationship Id="rId17" Type="http://schemas.openxmlformats.org/officeDocument/2006/relationships/slideLayout" Target="../slideLayouts/slideLayout38.xml"/><Relationship Id="rId16" Type="http://schemas.openxmlformats.org/officeDocument/2006/relationships/slideLayout" Target="../slideLayouts/slideLayout37.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2" Type="http://schemas.openxmlformats.org/officeDocument/2006/relationships/theme" Target="../theme/theme3.xml"/><Relationship Id="rId21" Type="http://schemas.openxmlformats.org/officeDocument/2006/relationships/slideLayout" Target="../slideLayouts/slideLayout63.xml"/><Relationship Id="rId20" Type="http://schemas.openxmlformats.org/officeDocument/2006/relationships/slideLayout" Target="../slideLayouts/slideLayout62.xml"/><Relationship Id="rId2" Type="http://schemas.openxmlformats.org/officeDocument/2006/relationships/slideLayout" Target="../slideLayouts/slideLayout44.xml"/><Relationship Id="rId19" Type="http://schemas.openxmlformats.org/officeDocument/2006/relationships/slideLayout" Target="../slideLayouts/slideLayout61.xml"/><Relationship Id="rId18" Type="http://schemas.openxmlformats.org/officeDocument/2006/relationships/slideLayout" Target="../slideLayouts/slideLayout60.xml"/><Relationship Id="rId17" Type="http://schemas.openxmlformats.org/officeDocument/2006/relationships/slideLayout" Target="../slideLayouts/slideLayout59.xml"/><Relationship Id="rId16" Type="http://schemas.openxmlformats.org/officeDocument/2006/relationships/slideLayout" Target="../slideLayouts/slideLayout58.xml"/><Relationship Id="rId15" Type="http://schemas.openxmlformats.org/officeDocument/2006/relationships/slideLayout" Target="../slideLayouts/slideLayout57.xml"/><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C556A41-0999-4870-B561-7B169035C83B}" type="datetimeFigureOut">
              <a:rPr lang="zh-CN" altLang="en-US"/>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803A2C0A-4855-49D5-9F88-7D97FAC33DB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C556A41-0999-4870-B561-7B169035C83B}" type="datetimeFigureOut">
              <a:rPr lang="zh-CN" altLang="en-US"/>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803A2C0A-4855-49D5-9F88-7D97FAC33DB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Lst>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C556A41-0999-4870-B561-7B169035C83B}" type="datetimeFigureOut">
              <a:rPr lang="zh-CN" altLang="en-US"/>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803A2C0A-4855-49D5-9F88-7D97FAC33DB5}"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Lst>
  <mc:AlternateContent xmlns:mc="http://schemas.openxmlformats.org/markup-compatibility/2006">
    <mc:Choice xmlns:p14="http://schemas.microsoft.com/office/powerpoint/2010/main" Requires="p14">
      <p:transition spd="slow" p14:dur="1600" advClick="0" advTm="3000">
        <p14:prism isInverted="1"/>
      </p:transition>
    </mc:Choice>
    <mc:Fallback>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51.xml"/><Relationship Id="rId2" Type="http://schemas.openxmlformats.org/officeDocument/2006/relationships/image" Target="../media/image3.jpeg"/><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1.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6.xml"/><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1.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1.xml"/><Relationship Id="rId2" Type="http://schemas.openxmlformats.org/officeDocument/2006/relationships/image" Target="../media/image7.jpeg"/><Relationship Id="rId1" Type="http://schemas.openxmlformats.org/officeDocument/2006/relationships/tags" Target="../tags/tag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1.xml"/><Relationship Id="rId4" Type="http://schemas.openxmlformats.org/officeDocument/2006/relationships/image" Target="../media/image8.png"/><Relationship Id="rId3" Type="http://schemas.openxmlformats.org/officeDocument/2006/relationships/tags" Target="../tags/tag31.xml"/><Relationship Id="rId2" Type="http://schemas.microsoft.com/office/2007/relationships/media" Target="../media/media1.mp4"/><Relationship Id="rId1" Type="http://schemas.openxmlformats.org/officeDocument/2006/relationships/video" Target="../media/media1.mp4"/></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6.xml"/><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5" Type="http://schemas.openxmlformats.org/officeDocument/2006/relationships/notesSlide" Target="../notesSlides/notesSlide8.xml"/><Relationship Id="rId24" Type="http://schemas.openxmlformats.org/officeDocument/2006/relationships/slideLayout" Target="../slideLayouts/slideLayout9.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1.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srcRect/>
          <a:stretch>
            <a:fillRect/>
          </a:stretch>
        </p:blipFill>
        <p:spPr>
          <a:xfrm>
            <a:off x="1" y="0"/>
            <a:ext cx="9141858" cy="5144846"/>
          </a:xfrm>
          <a:prstGeom prst="rect">
            <a:avLst/>
          </a:prstGeom>
        </p:spPr>
      </p:pic>
      <p:sp>
        <p:nvSpPr>
          <p:cNvPr id="15" name="TextBox 5"/>
          <p:cNvSpPr txBox="1"/>
          <p:nvPr/>
        </p:nvSpPr>
        <p:spPr>
          <a:xfrm>
            <a:off x="2931160" y="1123315"/>
            <a:ext cx="6306820" cy="2099945"/>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3130" fontAlgn="base">
              <a:spcBef>
                <a:spcPct val="0"/>
              </a:spcBef>
              <a:spcAft>
                <a:spcPct val="0"/>
              </a:spcAft>
              <a:defRPr>
                <a:solidFill>
                  <a:schemeClr val="tx1"/>
                </a:solidFill>
                <a:latin typeface="Calibri" panose="020F0502020204030204" pitchFamily="34" charset="0"/>
              </a:defRPr>
            </a:lvl6pPr>
            <a:lvl7pPr marL="2971800" indent="-228600" defTabSz="913130" fontAlgn="base">
              <a:spcBef>
                <a:spcPct val="0"/>
              </a:spcBef>
              <a:spcAft>
                <a:spcPct val="0"/>
              </a:spcAft>
              <a:defRPr>
                <a:solidFill>
                  <a:schemeClr val="tx1"/>
                </a:solidFill>
                <a:latin typeface="Calibri" panose="020F0502020204030204" pitchFamily="34" charset="0"/>
              </a:defRPr>
            </a:lvl7pPr>
            <a:lvl8pPr marL="3429000" indent="-228600" defTabSz="913130" fontAlgn="base">
              <a:spcBef>
                <a:spcPct val="0"/>
              </a:spcBef>
              <a:spcAft>
                <a:spcPct val="0"/>
              </a:spcAft>
              <a:defRPr>
                <a:solidFill>
                  <a:schemeClr val="tx1"/>
                </a:solidFill>
                <a:latin typeface="Calibri" panose="020F0502020204030204" pitchFamily="34" charset="0"/>
              </a:defRPr>
            </a:lvl8pPr>
            <a:lvl9pPr marL="3886200" indent="-228600" defTabSz="91313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基于大概念下的</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endParaRPr>
          </a:p>
          <a:p>
            <a:pPr algn="ctr" eaLnBrk="1" hangingPunct="1">
              <a:lnSpc>
                <a:spcPct val="150000"/>
              </a:lnSpc>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学科</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理解</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Scale>
                                      <p:cBhvr>
                                        <p:cTn id="13" dur="1000" decel="50000" fill="hold">
                                          <p:stCondLst>
                                            <p:cond delay="0"/>
                                          </p:stCondLst>
                                        </p:cTn>
                                        <p:tgtEl>
                                          <p:spTgt spid="1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5">
                                            <p:txEl>
                                              <p:pRg st="0" end="0"/>
                                            </p:txEl>
                                          </p:spTgt>
                                        </p:tgtEl>
                                        <p:attrNameLst>
                                          <p:attrName>ppt_x</p:attrName>
                                          <p:attrName>ppt_y</p:attrName>
                                        </p:attrNameLst>
                                      </p:cBhvr>
                                    </p:animMotion>
                                    <p:animEffect transition="in" filter="fade">
                                      <p:cBhvr>
                                        <p:cTn id="15" dur="1000"/>
                                        <p:tgtEl>
                                          <p:spTgt spid="1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Scale>
                                      <p:cBhvr>
                                        <p:cTn id="20" dur="1000" decel="50000" fill="hold">
                                          <p:stCondLst>
                                            <p:cond delay="0"/>
                                          </p:stCondLst>
                                        </p:cTn>
                                        <p:tgtEl>
                                          <p:spTgt spid="1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5">
                                            <p:txEl>
                                              <p:pRg st="1" end="1"/>
                                            </p:txEl>
                                          </p:spTgt>
                                        </p:tgtEl>
                                        <p:attrNameLst>
                                          <p:attrName>ppt_x</p:attrName>
                                          <p:attrName>ppt_y</p:attrName>
                                        </p:attrNameLst>
                                      </p:cBhvr>
                                    </p:animMotion>
                                    <p:animEffect transition="in" filter="fade">
                                      <p:cBhvr>
                                        <p:cTn id="22" dur="10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custDataLst>
              <p:tags r:id="rId1"/>
            </p:custDataLst>
          </p:nvPr>
        </p:nvPicPr>
        <p:blipFill>
          <a:blip r:embed="rId2"/>
          <a:srcRect l="5374" t="2779" b="13587"/>
          <a:stretch>
            <a:fillRect/>
          </a:stretch>
        </p:blipFill>
        <p:spPr>
          <a:xfrm>
            <a:off x="4280535" y="1048385"/>
            <a:ext cx="4555490" cy="3474085"/>
          </a:xfrm>
          <a:prstGeom prst="rect">
            <a:avLst/>
          </a:prstGeom>
          <a:noFill/>
          <a:ln w="9525">
            <a:noFill/>
          </a:ln>
        </p:spPr>
      </p:pic>
      <p:sp>
        <p:nvSpPr>
          <p:cNvPr id="6" name="文本框 5"/>
          <p:cNvSpPr txBox="1"/>
          <p:nvPr/>
        </p:nvSpPr>
        <p:spPr>
          <a:xfrm>
            <a:off x="301625" y="1018540"/>
            <a:ext cx="3420745" cy="2861310"/>
          </a:xfrm>
          <a:prstGeom prst="rect">
            <a:avLst/>
          </a:prstGeom>
          <a:noFill/>
        </p:spPr>
        <p:txBody>
          <a:bodyPr wrap="square" rtlCol="0">
            <a:spAutoFit/>
          </a:bodyPr>
          <a:p>
            <a:r>
              <a:rPr lang="zh-CN" altLang="en-US"/>
              <a:t>之所以界定“</a:t>
            </a:r>
            <a:r>
              <a:rPr lang="zh-CN" altLang="en-US">
                <a:solidFill>
                  <a:srgbClr val="FF0000"/>
                </a:solidFill>
              </a:rPr>
              <a:t>声能</a:t>
            </a:r>
            <a:r>
              <a:rPr lang="zh-CN" altLang="en-US"/>
              <a:t>”为本单元的大概念，我们还可以通过分析具体教学内容来说明：“声音是什么”虽然以探究“声音的产生与传播”为主，但同时还穿插了声能、声波等概念;“乐音的特性”“噪声及其控制”“人耳听不到的声音”都与声能息息相关;</a:t>
            </a:r>
            <a:r>
              <a:rPr lang="en-US" altLang="zh-CN"/>
              <a:t> </a:t>
            </a:r>
            <a:r>
              <a:rPr lang="zh-CN" altLang="en-US"/>
              <a:t>而“比较不同材料的隔声性能”也是对声能的一种迁移应用。</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2105" y="743585"/>
            <a:ext cx="8297545" cy="922020"/>
          </a:xfrm>
          <a:prstGeom prst="rect">
            <a:avLst/>
          </a:prstGeom>
          <a:noFill/>
        </p:spPr>
        <p:txBody>
          <a:bodyPr wrap="square" rtlCol="0" anchor="t">
            <a:spAutoFit/>
          </a:bodyPr>
          <a:p>
            <a:r>
              <a:rPr lang="en-US" altLang="zh-CN"/>
              <a:t>   </a:t>
            </a:r>
            <a:r>
              <a:rPr lang="zh-CN" altLang="en-US"/>
              <a:t>大概念的形成是</a:t>
            </a:r>
            <a:r>
              <a:rPr lang="zh-CN" altLang="en-US">
                <a:solidFill>
                  <a:srgbClr val="FF0000"/>
                </a:solidFill>
              </a:rPr>
              <a:t>有逻辑</a:t>
            </a:r>
            <a:r>
              <a:rPr lang="zh-CN" altLang="en-US"/>
              <a:t>及发展体系的，在梳理并分析《声现象》单元知识结构的过程中，我们可以很自然地得到“声能”大概念的发展路径。大概念的发展路径其实就是</a:t>
            </a:r>
            <a:r>
              <a:rPr lang="zh-CN" altLang="en-US">
                <a:solidFill>
                  <a:srgbClr val="FF0000"/>
                </a:solidFill>
              </a:rPr>
              <a:t>任务解决过程中学生相关能力的提升过程</a:t>
            </a:r>
            <a:r>
              <a:rPr lang="zh-CN" altLang="en-US"/>
              <a:t>。</a:t>
            </a:r>
            <a:endParaRPr lang="zh-CN" altLang="en-US"/>
          </a:p>
        </p:txBody>
      </p:sp>
      <p:pic>
        <p:nvPicPr>
          <p:cNvPr id="102" name="图片 101"/>
          <p:cNvPicPr/>
          <p:nvPr/>
        </p:nvPicPr>
        <p:blipFill>
          <a:blip r:embed="rId1"/>
          <a:srcRect l="1702" r="6675" b="15739"/>
          <a:stretch>
            <a:fillRect/>
          </a:stretch>
        </p:blipFill>
        <p:spPr>
          <a:xfrm>
            <a:off x="1308100" y="1853565"/>
            <a:ext cx="5724525" cy="30372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40640" y="10064"/>
            <a:ext cx="9147221" cy="5143914"/>
          </a:xfrm>
          <a:prstGeom prst="rect">
            <a:avLst/>
          </a:prstGeom>
        </p:spPr>
      </p:pic>
      <p:pic>
        <p:nvPicPr>
          <p:cNvPr id="11" name="图片 10"/>
          <p:cNvPicPr>
            <a:picLocks noChangeAspect="1"/>
          </p:cNvPicPr>
          <p:nvPr/>
        </p:nvPicPr>
        <p:blipFill rotWithShape="1">
          <a:blip r:embed="rId2"/>
          <a:srcRect l="30706" r="35896"/>
          <a:stretch>
            <a:fillRect/>
          </a:stretch>
        </p:blipFill>
        <p:spPr>
          <a:xfrm>
            <a:off x="1" y="9340"/>
            <a:ext cx="3185962" cy="5144846"/>
          </a:xfrm>
          <a:prstGeom prst="rect">
            <a:avLst/>
          </a:prstGeom>
        </p:spPr>
      </p:pic>
      <p:sp>
        <p:nvSpPr>
          <p:cNvPr id="4" name="TextBox 3"/>
          <p:cNvSpPr txBox="1"/>
          <p:nvPr/>
        </p:nvSpPr>
        <p:spPr>
          <a:xfrm>
            <a:off x="3616960" y="1805940"/>
            <a:ext cx="3982085" cy="807085"/>
          </a:xfrm>
          <a:prstGeom prst="rect">
            <a:avLst/>
          </a:prstGeom>
          <a:noFill/>
        </p:spPr>
        <p:txBody>
          <a:bodyPr wrap="square" lIns="68580" tIns="34290" rIns="68580" bIns="34290" rtlCol="0">
            <a:spAutoFit/>
          </a:bodyPr>
          <a:lstStyle/>
          <a:p>
            <a:pPr lvl="0"/>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二、大概念统领的教学落实：依循路径，任务驱动</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2209713" y="1970575"/>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p:cNvSpPr txBox="1"/>
            <p:nvPr/>
          </p:nvSpPr>
          <p:spPr>
            <a:xfrm flipH="1">
              <a:off x="3184523" y="2103778"/>
              <a:ext cx="1203592" cy="394267"/>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02</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p:cNvCxnSpPr/>
          <p:nvPr/>
        </p:nvCxnSpPr>
        <p:spPr>
          <a:xfrm>
            <a:off x="3564532" y="2647984"/>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3555" y="902970"/>
            <a:ext cx="7602855" cy="1198880"/>
          </a:xfrm>
          <a:prstGeom prst="rect">
            <a:avLst/>
          </a:prstGeom>
          <a:noFill/>
        </p:spPr>
        <p:txBody>
          <a:bodyPr wrap="square" rtlCol="0" anchor="t">
            <a:spAutoFit/>
          </a:bodyPr>
          <a:p>
            <a:r>
              <a:rPr lang="en-US" altLang="zh-CN"/>
              <a:t>     </a:t>
            </a:r>
            <a:r>
              <a:rPr lang="zh-CN" altLang="en-US"/>
              <a:t>我们依据大概念的发展路径可以设计出相应的实验或者学习任务。</a:t>
            </a:r>
            <a:endParaRPr lang="zh-CN" altLang="en-US"/>
          </a:p>
          <a:p>
            <a:endParaRPr lang="zh-CN" altLang="en-US"/>
          </a:p>
          <a:p>
            <a:endParaRPr lang="zh-CN" altLang="en-US"/>
          </a:p>
          <a:p>
            <a:endParaRPr lang="zh-CN" altLang="en-US"/>
          </a:p>
        </p:txBody>
      </p:sp>
      <p:sp>
        <p:nvSpPr>
          <p:cNvPr id="6" name="文本框 5"/>
          <p:cNvSpPr txBox="1"/>
          <p:nvPr/>
        </p:nvSpPr>
        <p:spPr>
          <a:xfrm>
            <a:off x="705485" y="1456690"/>
            <a:ext cx="7471410" cy="645160"/>
          </a:xfrm>
          <a:prstGeom prst="rect">
            <a:avLst/>
          </a:prstGeom>
          <a:noFill/>
        </p:spPr>
        <p:txBody>
          <a:bodyPr wrap="square" rtlCol="0" anchor="t">
            <a:spAutoFit/>
          </a:bodyPr>
          <a:p>
            <a:r>
              <a:rPr lang="zh-CN" altLang="en-US">
                <a:sym typeface="+mn-ea"/>
              </a:rPr>
              <a:t>相关的实验及学习任务是学生能力提升的</a:t>
            </a:r>
            <a:r>
              <a:rPr lang="zh-CN" altLang="en-US">
                <a:solidFill>
                  <a:srgbClr val="FF0000"/>
                </a:solidFill>
                <a:sym typeface="+mn-ea"/>
              </a:rPr>
              <a:t>具体载体</a:t>
            </a:r>
            <a:r>
              <a:rPr lang="zh-CN" altLang="en-US">
                <a:sym typeface="+mn-ea"/>
              </a:rPr>
              <a:t>，并能</a:t>
            </a:r>
            <a:r>
              <a:rPr lang="zh-CN" altLang="en-US">
                <a:solidFill>
                  <a:srgbClr val="FF0000"/>
                </a:solidFill>
                <a:sym typeface="+mn-ea"/>
              </a:rPr>
              <a:t>反映</a:t>
            </a:r>
            <a:r>
              <a:rPr lang="zh-CN" altLang="en-US">
                <a:sym typeface="+mn-ea"/>
              </a:rPr>
              <a:t>学生对相关概念的</a:t>
            </a:r>
            <a:r>
              <a:rPr lang="zh-CN" altLang="en-US">
                <a:solidFill>
                  <a:srgbClr val="FF0000"/>
                </a:solidFill>
                <a:sym typeface="+mn-ea"/>
              </a:rPr>
              <a:t>理解情况</a:t>
            </a:r>
            <a:r>
              <a:rPr lang="zh-CN" altLang="en-US">
                <a:sym typeface="+mn-ea"/>
              </a:rPr>
              <a:t>。</a:t>
            </a:r>
            <a:endParaRPr lang="zh-CN" altLang="en-US">
              <a:sym typeface="+mn-ea"/>
            </a:endParaRPr>
          </a:p>
        </p:txBody>
      </p:sp>
      <p:sp>
        <p:nvSpPr>
          <p:cNvPr id="7" name="文本框 6"/>
          <p:cNvSpPr txBox="1"/>
          <p:nvPr/>
        </p:nvSpPr>
        <p:spPr>
          <a:xfrm>
            <a:off x="705485" y="2384425"/>
            <a:ext cx="7839710" cy="645160"/>
          </a:xfrm>
          <a:prstGeom prst="rect">
            <a:avLst/>
          </a:prstGeom>
          <a:noFill/>
        </p:spPr>
        <p:txBody>
          <a:bodyPr wrap="square" rtlCol="0" anchor="t">
            <a:spAutoFit/>
          </a:bodyPr>
          <a:p>
            <a:r>
              <a:rPr lang="en-US" altLang="zh-CN">
                <a:sym typeface="+mn-ea"/>
              </a:rPr>
              <a:t>  </a:t>
            </a:r>
            <a:r>
              <a:rPr lang="zh-CN" altLang="en-US">
                <a:sym typeface="+mn-ea"/>
              </a:rPr>
              <a:t>例如可以依循“声能”大概念的发展路径，设计“</a:t>
            </a:r>
            <a:r>
              <a:rPr lang="zh-CN" altLang="en-US">
                <a:solidFill>
                  <a:srgbClr val="FF0000"/>
                </a:solidFill>
                <a:sym typeface="+mn-ea"/>
              </a:rPr>
              <a:t>研究共振现象</a:t>
            </a:r>
            <a:r>
              <a:rPr lang="zh-CN" altLang="en-US">
                <a:sym typeface="+mn-ea"/>
              </a:rPr>
              <a:t>”系列任务，驱动学生</a:t>
            </a:r>
            <a:r>
              <a:rPr lang="zh-CN" altLang="en-US">
                <a:solidFill>
                  <a:srgbClr val="FF0000"/>
                </a:solidFill>
                <a:sym typeface="+mn-ea"/>
              </a:rPr>
              <a:t>有效整合</a:t>
            </a:r>
            <a:r>
              <a:rPr lang="zh-CN" altLang="en-US">
                <a:sym typeface="+mn-ea"/>
              </a:rPr>
              <a:t>和</a:t>
            </a:r>
            <a:r>
              <a:rPr lang="zh-CN" altLang="en-US">
                <a:solidFill>
                  <a:srgbClr val="FF0000"/>
                </a:solidFill>
                <a:sym typeface="+mn-ea"/>
              </a:rPr>
              <a:t>迁移应用</a:t>
            </a:r>
            <a:r>
              <a:rPr lang="zh-CN" altLang="en-US">
                <a:sym typeface="+mn-ea"/>
              </a:rPr>
              <a:t>单元学习内容。</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25500" y="897890"/>
            <a:ext cx="4572000" cy="368300"/>
          </a:xfrm>
          <a:prstGeom prst="rect">
            <a:avLst/>
          </a:prstGeom>
          <a:noFill/>
        </p:spPr>
        <p:txBody>
          <a:bodyPr wrap="square" rtlCol="0" anchor="t">
            <a:spAutoFit/>
          </a:bodyPr>
          <a:p>
            <a:r>
              <a:rPr lang="zh-CN" altLang="en-US"/>
              <a:t>（一）了解声能的相关属性：让音叉发声</a:t>
            </a:r>
            <a:endParaRPr lang="zh-CN" altLang="en-US"/>
          </a:p>
        </p:txBody>
      </p:sp>
      <p:sp>
        <p:nvSpPr>
          <p:cNvPr id="4" name="文本框 3"/>
          <p:cNvSpPr txBox="1"/>
          <p:nvPr/>
        </p:nvSpPr>
        <p:spPr>
          <a:xfrm>
            <a:off x="901700" y="1396365"/>
            <a:ext cx="4572000" cy="368300"/>
          </a:xfrm>
          <a:prstGeom prst="rect">
            <a:avLst/>
          </a:prstGeom>
          <a:noFill/>
        </p:spPr>
        <p:txBody>
          <a:bodyPr wrap="square" rtlCol="0" anchor="t">
            <a:spAutoFit/>
          </a:bodyPr>
          <a:p>
            <a:r>
              <a:rPr lang="zh-CN" altLang="en-US">
                <a:solidFill>
                  <a:srgbClr val="FF0000"/>
                </a:solidFill>
              </a:rPr>
              <a:t>1.直接敲击发声。</a:t>
            </a:r>
            <a:endParaRPr lang="zh-CN" altLang="en-US">
              <a:solidFill>
                <a:srgbClr val="FF0000"/>
              </a:solidFill>
            </a:endParaRPr>
          </a:p>
        </p:txBody>
      </p:sp>
      <p:sp>
        <p:nvSpPr>
          <p:cNvPr id="5" name="文本框 4"/>
          <p:cNvSpPr txBox="1"/>
          <p:nvPr/>
        </p:nvSpPr>
        <p:spPr>
          <a:xfrm>
            <a:off x="936625" y="1861185"/>
            <a:ext cx="7477125" cy="1198880"/>
          </a:xfrm>
          <a:prstGeom prst="rect">
            <a:avLst/>
          </a:prstGeom>
          <a:noFill/>
        </p:spPr>
        <p:txBody>
          <a:bodyPr wrap="square" rtlCol="0" anchor="t">
            <a:spAutoFit/>
          </a:bodyPr>
          <a:p>
            <a:r>
              <a:rPr lang="zh-CN" altLang="en-US"/>
              <a:t>教师提出第一个任务：让音叉发声。学生思考后提出第一种方案：直接用小锤敲击音叉。教师引导学生回顾</a:t>
            </a:r>
            <a:r>
              <a:rPr lang="zh-CN" altLang="en-US">
                <a:solidFill>
                  <a:srgbClr val="FF0000"/>
                </a:solidFill>
              </a:rPr>
              <a:t>显示音叉振动的方法</a:t>
            </a:r>
            <a:r>
              <a:rPr lang="zh-CN" altLang="en-US"/>
              <a:t>。如：用细线挂一乒乓球，将发声的音叉</a:t>
            </a:r>
            <a:r>
              <a:rPr lang="zh-CN" altLang="en-US">
                <a:solidFill>
                  <a:srgbClr val="FF0000"/>
                </a:solidFill>
              </a:rPr>
              <a:t>接触乒乓球</a:t>
            </a:r>
            <a:r>
              <a:rPr lang="zh-CN" altLang="en-US"/>
              <a:t>，观察到乒乓球被弹开;将发声的音叉</a:t>
            </a:r>
            <a:r>
              <a:rPr lang="zh-CN" altLang="en-US">
                <a:solidFill>
                  <a:srgbClr val="FF0000"/>
                </a:solidFill>
              </a:rPr>
              <a:t>接触水面</a:t>
            </a:r>
            <a:r>
              <a:rPr lang="zh-CN" altLang="en-US"/>
              <a:t>，观察到有水花溅起。</a:t>
            </a:r>
            <a:endParaRPr lang="zh-CN" altLang="en-US"/>
          </a:p>
        </p:txBody>
      </p:sp>
      <p:pic>
        <p:nvPicPr>
          <p:cNvPr id="103" name="图片 102"/>
          <p:cNvPicPr/>
          <p:nvPr/>
        </p:nvPicPr>
        <p:blipFill>
          <a:blip r:embed="rId1"/>
          <a:srcRect b="18956"/>
          <a:stretch>
            <a:fillRect/>
          </a:stretch>
        </p:blipFill>
        <p:spPr>
          <a:xfrm>
            <a:off x="6490970" y="3375025"/>
            <a:ext cx="2241550" cy="1390015"/>
          </a:xfrm>
          <a:prstGeom prst="rect">
            <a:avLst/>
          </a:prstGeom>
          <a:noFill/>
          <a:ln w="9525">
            <a:noFill/>
          </a:ln>
        </p:spPr>
      </p:pic>
      <p:sp>
        <p:nvSpPr>
          <p:cNvPr id="7" name="文本框 6"/>
          <p:cNvSpPr txBox="1"/>
          <p:nvPr/>
        </p:nvSpPr>
        <p:spPr>
          <a:xfrm>
            <a:off x="966470" y="3375025"/>
            <a:ext cx="4572000" cy="1198880"/>
          </a:xfrm>
          <a:prstGeom prst="rect">
            <a:avLst/>
          </a:prstGeom>
          <a:noFill/>
        </p:spPr>
        <p:txBody>
          <a:bodyPr wrap="square" rtlCol="0" anchor="t">
            <a:spAutoFit/>
          </a:bodyPr>
          <a:p>
            <a:r>
              <a:rPr lang="zh-CN" altLang="en-US"/>
              <a:t>本方案所涉及的概念为声音的产生与传播，这是最简单的操作方案。学生设计出这样的方案后，教师引导学生回顾</a:t>
            </a:r>
            <a:r>
              <a:rPr lang="zh-CN" altLang="en-US">
                <a:solidFill>
                  <a:srgbClr val="FF0000"/>
                </a:solidFill>
              </a:rPr>
              <a:t>转换法</a:t>
            </a:r>
            <a:r>
              <a:rPr lang="zh-CN" altLang="en-US"/>
              <a:t>的思想，对方法形成更深刻的认识。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2355" y="796290"/>
            <a:ext cx="4572000" cy="368300"/>
          </a:xfrm>
          <a:prstGeom prst="rect">
            <a:avLst/>
          </a:prstGeom>
          <a:noFill/>
        </p:spPr>
        <p:txBody>
          <a:bodyPr wrap="square" rtlCol="0" anchor="t">
            <a:spAutoFit/>
          </a:bodyPr>
          <a:p>
            <a:r>
              <a:rPr lang="zh-CN" altLang="en-US">
                <a:solidFill>
                  <a:srgbClr val="FF0000"/>
                </a:solidFill>
              </a:rPr>
              <a:t>2.音叉共振发声。</a:t>
            </a:r>
            <a:endParaRPr lang="zh-CN" altLang="en-US">
              <a:solidFill>
                <a:srgbClr val="FF0000"/>
              </a:solidFill>
            </a:endParaRPr>
          </a:p>
        </p:txBody>
      </p:sp>
      <p:sp>
        <p:nvSpPr>
          <p:cNvPr id="3" name="文本框 2"/>
          <p:cNvSpPr txBox="1"/>
          <p:nvPr/>
        </p:nvSpPr>
        <p:spPr>
          <a:xfrm>
            <a:off x="851535" y="1332865"/>
            <a:ext cx="7451725" cy="922020"/>
          </a:xfrm>
          <a:prstGeom prst="rect">
            <a:avLst/>
          </a:prstGeom>
          <a:noFill/>
        </p:spPr>
        <p:txBody>
          <a:bodyPr wrap="square" rtlCol="0" anchor="t">
            <a:spAutoFit/>
          </a:bodyPr>
          <a:p>
            <a:r>
              <a:rPr lang="zh-CN" altLang="en-US"/>
              <a:t>接着，教师提出新的问题：“</a:t>
            </a:r>
            <a:r>
              <a:rPr lang="zh-CN" altLang="en-US">
                <a:solidFill>
                  <a:srgbClr val="FF0000"/>
                </a:solidFill>
              </a:rPr>
              <a:t>不接触是否也能让音叉发声？</a:t>
            </a:r>
            <a:r>
              <a:rPr lang="zh-CN" altLang="en-US"/>
              <a:t>”并采用唐代《刘宾客嘉话录》里寺庙中的</a:t>
            </a:r>
            <a:r>
              <a:rPr lang="zh-CN" altLang="en-US">
                <a:solidFill>
                  <a:srgbClr val="FF0000"/>
                </a:solidFill>
              </a:rPr>
              <a:t>罄不敲自鸣</a:t>
            </a:r>
            <a:r>
              <a:rPr lang="zh-CN" altLang="en-US"/>
              <a:t>的故事，引导学生选择合适的器材完成任务。</a:t>
            </a:r>
            <a:endParaRPr lang="zh-CN" altLang="en-US"/>
          </a:p>
        </p:txBody>
      </p:sp>
      <p:sp>
        <p:nvSpPr>
          <p:cNvPr id="4" name="文本框 3"/>
          <p:cNvSpPr txBox="1"/>
          <p:nvPr/>
        </p:nvSpPr>
        <p:spPr>
          <a:xfrm>
            <a:off x="851535" y="2254885"/>
            <a:ext cx="7486650" cy="1753235"/>
          </a:xfrm>
          <a:prstGeom prst="rect">
            <a:avLst/>
          </a:prstGeom>
          <a:noFill/>
        </p:spPr>
        <p:txBody>
          <a:bodyPr wrap="square" rtlCol="0" anchor="t">
            <a:spAutoFit/>
          </a:bodyPr>
          <a:p>
            <a:r>
              <a:rPr lang="zh-CN" altLang="en-US"/>
              <a:t>学生提出第二种方案：</a:t>
            </a:r>
            <a:endParaRPr lang="zh-CN" altLang="en-US"/>
          </a:p>
          <a:p>
            <a:r>
              <a:rPr lang="zh-CN" altLang="en-US"/>
              <a:t>（1）如图所示，将两个</a:t>
            </a:r>
            <a:r>
              <a:rPr lang="zh-CN" altLang="en-US">
                <a:solidFill>
                  <a:srgbClr val="FF0000"/>
                </a:solidFill>
              </a:rPr>
              <a:t>频率相同</a:t>
            </a:r>
            <a:r>
              <a:rPr lang="zh-CN" altLang="en-US"/>
              <a:t>的音叉靠近，敲响音叉甲后，听音叉乙是否发声;</a:t>
            </a:r>
            <a:endParaRPr lang="zh-CN" altLang="en-US"/>
          </a:p>
          <a:p>
            <a:r>
              <a:rPr lang="zh-CN" altLang="en-US"/>
              <a:t>（2）换一个</a:t>
            </a:r>
            <a:r>
              <a:rPr lang="zh-CN" altLang="en-US">
                <a:solidFill>
                  <a:srgbClr val="FF0000"/>
                </a:solidFill>
              </a:rPr>
              <a:t>不同频率</a:t>
            </a:r>
            <a:r>
              <a:rPr lang="zh-CN" altLang="en-US"/>
              <a:t>的音叉，重复上述实验，听音叉是否发声。师生共同得出结论：</a:t>
            </a:r>
            <a:r>
              <a:rPr lang="zh-CN" altLang="en-US">
                <a:solidFill>
                  <a:srgbClr val="FF0000"/>
                </a:solidFill>
              </a:rPr>
              <a:t>只有固有频率相同的音叉，才会产生共振现象</a:t>
            </a:r>
            <a:r>
              <a:rPr lang="zh-CN" altLang="en-US"/>
              <a:t>;上述现象还说明，</a:t>
            </a:r>
            <a:r>
              <a:rPr lang="zh-CN" altLang="en-US">
                <a:solidFill>
                  <a:srgbClr val="FF0000"/>
                </a:solidFill>
              </a:rPr>
              <a:t>声音可以通过空气传播，声音具有能量</a:t>
            </a:r>
            <a:r>
              <a:rPr lang="zh-CN" altLang="en-US"/>
              <a:t>。</a:t>
            </a:r>
            <a:endParaRPr lang="zh-CN" altLang="en-US"/>
          </a:p>
        </p:txBody>
      </p:sp>
      <p:pic>
        <p:nvPicPr>
          <p:cNvPr id="5" name="图片 4"/>
          <p:cNvPicPr>
            <a:picLocks noChangeAspect="1"/>
          </p:cNvPicPr>
          <p:nvPr>
            <p:custDataLst>
              <p:tags r:id="rId1"/>
            </p:custDataLst>
          </p:nvPr>
        </p:nvPicPr>
        <p:blipFill>
          <a:blip r:embed="rId2"/>
          <a:stretch>
            <a:fillRect/>
          </a:stretch>
        </p:blipFill>
        <p:spPr>
          <a:xfrm>
            <a:off x="6124575" y="3726180"/>
            <a:ext cx="2213610" cy="133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5175" y="1016635"/>
            <a:ext cx="7068820" cy="922020"/>
          </a:xfrm>
          <a:prstGeom prst="rect">
            <a:avLst/>
          </a:prstGeom>
          <a:noFill/>
        </p:spPr>
        <p:txBody>
          <a:bodyPr wrap="square" rtlCol="0" anchor="t">
            <a:spAutoFit/>
          </a:bodyPr>
          <a:p>
            <a:r>
              <a:rPr lang="zh-CN" altLang="en-US"/>
              <a:t>教师引出共振的定义：系统受外界激励，作</a:t>
            </a:r>
            <a:r>
              <a:rPr lang="zh-CN" altLang="en-US">
                <a:solidFill>
                  <a:srgbClr val="FF0000"/>
                </a:solidFill>
              </a:rPr>
              <a:t>受迫振动</a:t>
            </a:r>
            <a:r>
              <a:rPr lang="zh-CN" altLang="en-US"/>
              <a:t>时，若外界激励的频率接近于系统频率，受迫振动的振幅可能达到非常大的值，这种现象叫作</a:t>
            </a:r>
            <a:r>
              <a:rPr lang="zh-CN" altLang="en-US">
                <a:solidFill>
                  <a:srgbClr val="FF0000"/>
                </a:solidFill>
              </a:rPr>
              <a:t>共振</a:t>
            </a:r>
            <a:r>
              <a:rPr lang="zh-CN" altLang="en-US"/>
              <a:t>。</a:t>
            </a:r>
            <a:endParaRPr lang="zh-CN" altLang="en-US"/>
          </a:p>
        </p:txBody>
      </p:sp>
      <p:sp>
        <p:nvSpPr>
          <p:cNvPr id="3" name="文本框 2"/>
          <p:cNvSpPr txBox="1"/>
          <p:nvPr/>
        </p:nvSpPr>
        <p:spPr>
          <a:xfrm>
            <a:off x="744220" y="2111375"/>
            <a:ext cx="7089775" cy="922020"/>
          </a:xfrm>
          <a:prstGeom prst="rect">
            <a:avLst/>
          </a:prstGeom>
          <a:noFill/>
        </p:spPr>
        <p:txBody>
          <a:bodyPr wrap="square" rtlCol="0" anchor="t">
            <a:spAutoFit/>
          </a:bodyPr>
          <a:p>
            <a:r>
              <a:rPr lang="zh-CN" altLang="en-US"/>
              <a:t>在教师的引导下，学生提出第二种方案，尝试利用简单的共振完成任务。这里，主要使学生</a:t>
            </a:r>
            <a:r>
              <a:rPr lang="zh-CN" altLang="en-US">
                <a:solidFill>
                  <a:srgbClr val="FF0000"/>
                </a:solidFill>
              </a:rPr>
              <a:t>明确共振的条件</a:t>
            </a:r>
            <a:r>
              <a:rPr lang="zh-CN" altLang="en-US"/>
              <a:t>，回顾</a:t>
            </a:r>
            <a:r>
              <a:rPr lang="zh-CN" altLang="en-US">
                <a:solidFill>
                  <a:srgbClr val="FF0000"/>
                </a:solidFill>
              </a:rPr>
              <a:t>声音传播的条件</a:t>
            </a:r>
            <a:r>
              <a:rPr lang="zh-CN" altLang="en-US"/>
              <a:t>、</a:t>
            </a:r>
            <a:r>
              <a:rPr lang="zh-CN" altLang="en-US">
                <a:solidFill>
                  <a:srgbClr val="FF0000"/>
                </a:solidFill>
              </a:rPr>
              <a:t>频率</a:t>
            </a:r>
            <a:r>
              <a:rPr lang="zh-CN" altLang="en-US"/>
              <a:t>等概念，同时渗透</a:t>
            </a:r>
            <a:r>
              <a:rPr lang="zh-CN" altLang="en-US">
                <a:solidFill>
                  <a:srgbClr val="FF0000"/>
                </a:solidFill>
              </a:rPr>
              <a:t>对比</a:t>
            </a:r>
            <a:r>
              <a:rPr lang="zh-CN" altLang="en-US"/>
              <a:t>的研究思想。</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0245" y="528955"/>
            <a:ext cx="4572000" cy="368300"/>
          </a:xfrm>
          <a:prstGeom prst="rect">
            <a:avLst/>
          </a:prstGeom>
          <a:noFill/>
        </p:spPr>
        <p:txBody>
          <a:bodyPr wrap="square" rtlCol="0" anchor="t">
            <a:spAutoFit/>
          </a:bodyPr>
          <a:p>
            <a:r>
              <a:rPr lang="zh-CN" altLang="en-US">
                <a:solidFill>
                  <a:srgbClr val="FF0000"/>
                </a:solidFill>
              </a:rPr>
              <a:t>3.试管共振发声与“试管口琴”。</a:t>
            </a:r>
            <a:endParaRPr lang="zh-CN" altLang="en-US">
              <a:solidFill>
                <a:srgbClr val="FF0000"/>
              </a:solidFill>
            </a:endParaRPr>
          </a:p>
        </p:txBody>
      </p:sp>
      <p:sp>
        <p:nvSpPr>
          <p:cNvPr id="3" name="文本框 2"/>
          <p:cNvSpPr txBox="1"/>
          <p:nvPr/>
        </p:nvSpPr>
        <p:spPr>
          <a:xfrm>
            <a:off x="333375" y="948055"/>
            <a:ext cx="8498840" cy="645160"/>
          </a:xfrm>
          <a:prstGeom prst="rect">
            <a:avLst/>
          </a:prstGeom>
          <a:noFill/>
        </p:spPr>
        <p:txBody>
          <a:bodyPr wrap="square" rtlCol="0" anchor="t">
            <a:spAutoFit/>
          </a:bodyPr>
          <a:p>
            <a:r>
              <a:rPr lang="zh-CN" altLang="en-US"/>
              <a:t>教师继续启发学生：在之前的学习中，我们探究过“管乐器、弦乐器的音调与哪些因素有关”，若提供试管和适量的水，能否根据所学知识，结合共振条件，使音叉发声？</a:t>
            </a:r>
            <a:endParaRPr lang="zh-CN" altLang="en-US"/>
          </a:p>
        </p:txBody>
      </p:sp>
      <p:sp>
        <p:nvSpPr>
          <p:cNvPr id="4" name="文本框 3"/>
          <p:cNvSpPr txBox="1"/>
          <p:nvPr/>
        </p:nvSpPr>
        <p:spPr>
          <a:xfrm>
            <a:off x="393065" y="1593215"/>
            <a:ext cx="8439785" cy="922020"/>
          </a:xfrm>
          <a:prstGeom prst="rect">
            <a:avLst/>
          </a:prstGeom>
          <a:noFill/>
        </p:spPr>
        <p:txBody>
          <a:bodyPr wrap="square" rtlCol="0" anchor="t">
            <a:spAutoFit/>
          </a:bodyPr>
          <a:p>
            <a:r>
              <a:rPr lang="zh-CN" altLang="en-US"/>
              <a:t>学生提出第三种方案：向试管中加水，</a:t>
            </a:r>
            <a:r>
              <a:rPr lang="zh-CN" altLang="en-US">
                <a:solidFill>
                  <a:srgbClr val="FF0000"/>
                </a:solidFill>
              </a:rPr>
              <a:t>改变其中的水量以改变空气柱的长度</a:t>
            </a:r>
            <a:r>
              <a:rPr lang="zh-CN" altLang="en-US"/>
              <a:t>;利用模拟示波器测量空气柱振动频率，直至调至频率为440 Hz（音叉固有频率）;在音叉附近吹试管，观察音叉是否发声。</a:t>
            </a:r>
            <a:endParaRPr lang="zh-CN" altLang="en-US"/>
          </a:p>
        </p:txBody>
      </p:sp>
      <p:sp>
        <p:nvSpPr>
          <p:cNvPr id="5" name="文本框 4"/>
          <p:cNvSpPr txBox="1"/>
          <p:nvPr/>
        </p:nvSpPr>
        <p:spPr>
          <a:xfrm>
            <a:off x="433705" y="2515235"/>
            <a:ext cx="8494395" cy="1198880"/>
          </a:xfrm>
          <a:prstGeom prst="rect">
            <a:avLst/>
          </a:prstGeom>
          <a:noFill/>
        </p:spPr>
        <p:txBody>
          <a:bodyPr wrap="square" rtlCol="0" anchor="t">
            <a:spAutoFit/>
          </a:bodyPr>
          <a:p>
            <a:r>
              <a:rPr lang="zh-CN" altLang="en-US"/>
              <a:t>教师引导学生进一步拓展，制作“试管口琴”：以国际标准音为准[C（do）：261.6 Hz;D（re）：293.6 Hz;E（mi）：329.6 Hz;F（fa）：349.2 Hz;G（sol）：392 Hz;A（la）：440 Hz;B（si）：493.8 Hz]，改变试管中的水量，调节空气柱的振动频率，制作“试管口琴”，并演奏简单的乐曲。</a:t>
            </a:r>
            <a:endParaRPr lang="zh-CN" altLang="en-US"/>
          </a:p>
        </p:txBody>
      </p:sp>
      <p:sp>
        <p:nvSpPr>
          <p:cNvPr id="6" name="文本框 5"/>
          <p:cNvSpPr txBox="1"/>
          <p:nvPr/>
        </p:nvSpPr>
        <p:spPr>
          <a:xfrm>
            <a:off x="333375" y="3754755"/>
            <a:ext cx="8469630" cy="922020"/>
          </a:xfrm>
          <a:prstGeom prst="rect">
            <a:avLst/>
          </a:prstGeom>
          <a:noFill/>
        </p:spPr>
        <p:txBody>
          <a:bodyPr wrap="square" rtlCol="0" anchor="t">
            <a:spAutoFit/>
          </a:bodyPr>
          <a:p>
            <a:r>
              <a:rPr lang="zh-CN" altLang="en-US"/>
              <a:t>第三种方案及拓展研究所涉及的概念为声音的分类中</a:t>
            </a:r>
            <a:r>
              <a:rPr lang="zh-CN" altLang="en-US">
                <a:solidFill>
                  <a:srgbClr val="FF0000"/>
                </a:solidFill>
              </a:rPr>
              <a:t>音调</a:t>
            </a:r>
            <a:r>
              <a:rPr lang="zh-CN" altLang="en-US"/>
              <a:t>与</a:t>
            </a:r>
            <a:r>
              <a:rPr lang="zh-CN" altLang="en-US">
                <a:solidFill>
                  <a:srgbClr val="FF0000"/>
                </a:solidFill>
              </a:rPr>
              <a:t>频率</a:t>
            </a:r>
            <a:r>
              <a:rPr lang="zh-CN" altLang="en-US"/>
              <a:t>之间的关系。调音制作“试管口琴”就是应用管乐器音调与空气柱长短有关的知识解决实际问题的过程。而利用模拟示波器能更加精准地调节空气柱的长短，以获得更加精准的发声频率。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0410" y="622935"/>
            <a:ext cx="6520815" cy="368300"/>
          </a:xfrm>
          <a:prstGeom prst="rect">
            <a:avLst/>
          </a:prstGeom>
          <a:noFill/>
        </p:spPr>
        <p:txBody>
          <a:bodyPr wrap="square" rtlCol="0" anchor="t">
            <a:spAutoFit/>
          </a:bodyPr>
          <a:p>
            <a:r>
              <a:rPr lang="zh-CN" altLang="en-US"/>
              <a:t>（二）掌握声能的作用和危害防止：震碎玻璃高脚杯</a:t>
            </a:r>
            <a:endParaRPr lang="zh-CN" altLang="en-US"/>
          </a:p>
        </p:txBody>
      </p:sp>
      <p:sp>
        <p:nvSpPr>
          <p:cNvPr id="3" name="文本框 2"/>
          <p:cNvSpPr txBox="1"/>
          <p:nvPr/>
        </p:nvSpPr>
        <p:spPr>
          <a:xfrm>
            <a:off x="861060" y="1151890"/>
            <a:ext cx="7577455" cy="368300"/>
          </a:xfrm>
          <a:prstGeom prst="rect">
            <a:avLst/>
          </a:prstGeom>
          <a:noFill/>
        </p:spPr>
        <p:txBody>
          <a:bodyPr wrap="square" rtlCol="0" anchor="t">
            <a:spAutoFit/>
          </a:bodyPr>
          <a:p>
            <a:r>
              <a:rPr lang="zh-CN" altLang="en-US"/>
              <a:t>教师提出第二个任务：利用声音，震碎玻璃高脚杯。具体探究过程如下：</a:t>
            </a:r>
            <a:endParaRPr lang="zh-CN" altLang="en-US"/>
          </a:p>
        </p:txBody>
      </p:sp>
      <p:sp>
        <p:nvSpPr>
          <p:cNvPr id="4" name="文本框 3"/>
          <p:cNvSpPr txBox="1"/>
          <p:nvPr/>
        </p:nvSpPr>
        <p:spPr>
          <a:xfrm>
            <a:off x="810895" y="1645285"/>
            <a:ext cx="8056880" cy="645160"/>
          </a:xfrm>
          <a:prstGeom prst="rect">
            <a:avLst/>
          </a:prstGeom>
          <a:noFill/>
        </p:spPr>
        <p:txBody>
          <a:bodyPr wrap="square" rtlCol="0" anchor="t">
            <a:spAutoFit/>
          </a:bodyPr>
          <a:p>
            <a:r>
              <a:rPr lang="zh-CN" altLang="en-US"/>
              <a:t>1.敲击玻璃高脚杯，用模拟示波器测量杯子的发声频率，为785 Hz。调节试管中的水量，使空气柱的振动频率为785 Hz，吹试管，发现杯子会发出声音。</a:t>
            </a:r>
            <a:endParaRPr lang="zh-CN" altLang="en-US"/>
          </a:p>
        </p:txBody>
      </p:sp>
      <p:sp>
        <p:nvSpPr>
          <p:cNvPr id="5" name="文本框 4"/>
          <p:cNvSpPr txBox="1"/>
          <p:nvPr/>
        </p:nvSpPr>
        <p:spPr>
          <a:xfrm>
            <a:off x="810895" y="2415540"/>
            <a:ext cx="7920355" cy="922020"/>
          </a:xfrm>
          <a:prstGeom prst="rect">
            <a:avLst/>
          </a:prstGeom>
          <a:noFill/>
        </p:spPr>
        <p:txBody>
          <a:bodyPr wrap="square" rtlCol="0" anchor="t">
            <a:spAutoFit/>
          </a:bodyPr>
          <a:p>
            <a:r>
              <a:rPr lang="zh-CN" altLang="en-US"/>
              <a:t>2.使用</a:t>
            </a:r>
            <a:r>
              <a:rPr lang="zh-CN" altLang="en-US">
                <a:solidFill>
                  <a:srgbClr val="FF0000"/>
                </a:solidFill>
              </a:rPr>
              <a:t>伸缩玩具喇叭</a:t>
            </a:r>
            <a:r>
              <a:rPr lang="zh-CN" altLang="en-US"/>
              <a:t>震碎玻璃高脚杯。取下一节喇叭的套筒，</a:t>
            </a:r>
            <a:r>
              <a:rPr lang="zh-CN" altLang="en-US">
                <a:solidFill>
                  <a:srgbClr val="FF0000"/>
                </a:solidFill>
              </a:rPr>
              <a:t>调节</a:t>
            </a:r>
            <a:r>
              <a:rPr lang="zh-CN" altLang="en-US"/>
              <a:t>剩余两节套筒的</a:t>
            </a:r>
            <a:r>
              <a:rPr lang="zh-CN" altLang="en-US">
                <a:solidFill>
                  <a:srgbClr val="FF0000"/>
                </a:solidFill>
              </a:rPr>
              <a:t>长度</a:t>
            </a:r>
            <a:r>
              <a:rPr lang="zh-CN" altLang="en-US"/>
              <a:t>，用模拟示波器测量喇叭的发声频率，直至与杯子的频率相同。将喇叭口对准杯子，用力吹响喇叭，尝试用声音震碎杯子。</a:t>
            </a:r>
            <a:endParaRPr lang="zh-CN" altLang="en-US"/>
          </a:p>
        </p:txBody>
      </p:sp>
      <p:pic>
        <p:nvPicPr>
          <p:cNvPr id="104" name="图片 103"/>
          <p:cNvPicPr/>
          <p:nvPr>
            <p:custDataLst>
              <p:tags r:id="rId1"/>
            </p:custDataLst>
          </p:nvPr>
        </p:nvPicPr>
        <p:blipFill>
          <a:blip r:embed="rId2"/>
          <a:stretch>
            <a:fillRect/>
          </a:stretch>
        </p:blipFill>
        <p:spPr>
          <a:xfrm>
            <a:off x="6901180" y="3092450"/>
            <a:ext cx="1966595" cy="19113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0100" y="814705"/>
            <a:ext cx="7270750" cy="645160"/>
          </a:xfrm>
          <a:prstGeom prst="rect">
            <a:avLst/>
          </a:prstGeom>
          <a:noFill/>
        </p:spPr>
        <p:txBody>
          <a:bodyPr wrap="square" rtlCol="0" anchor="t">
            <a:spAutoFit/>
          </a:bodyPr>
          <a:p>
            <a:r>
              <a:rPr lang="zh-CN" altLang="en-US"/>
              <a:t>3.利用功放和高音喇叭，播放与玻璃高脚杯频率相同的声音，增大响度，直至震碎杯子。</a:t>
            </a:r>
            <a:endParaRPr lang="zh-CN" altLang="en-US"/>
          </a:p>
        </p:txBody>
      </p:sp>
      <p:sp>
        <p:nvSpPr>
          <p:cNvPr id="3" name="文本框 2"/>
          <p:cNvSpPr txBox="1"/>
          <p:nvPr/>
        </p:nvSpPr>
        <p:spPr>
          <a:xfrm>
            <a:off x="740410" y="1718310"/>
            <a:ext cx="7602855" cy="922020"/>
          </a:xfrm>
          <a:prstGeom prst="rect">
            <a:avLst/>
          </a:prstGeom>
          <a:noFill/>
        </p:spPr>
        <p:txBody>
          <a:bodyPr wrap="square" rtlCol="0" anchor="t">
            <a:spAutoFit/>
          </a:bodyPr>
          <a:p>
            <a:r>
              <a:rPr lang="zh-CN" altLang="en-US"/>
              <a:t>震碎玻璃高脚杯是典型的共振现象实例，常出现在科学类电视节目中，是</a:t>
            </a:r>
            <a:r>
              <a:rPr lang="zh-CN" altLang="en-US">
                <a:solidFill>
                  <a:srgbClr val="FF0000"/>
                </a:solidFill>
              </a:rPr>
              <a:t>声音具有能量</a:t>
            </a:r>
            <a:r>
              <a:rPr lang="zh-CN" altLang="en-US"/>
              <a:t>的典型案例。通过之前的学习，学生很容易想到获得与玻璃高脚杯频率相同且响度较大的声音的途径，从而完成任务。</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0180" y="3023235"/>
            <a:ext cx="8597265" cy="460375"/>
          </a:xfrm>
          <a:prstGeom prst="rect">
            <a:avLst/>
          </a:prstGeom>
          <a:noFill/>
        </p:spPr>
        <p:txBody>
          <a:bodyPr wrap="square" rtlCol="0">
            <a:spAutoFit/>
          </a:bodyPr>
          <a:p>
            <a:r>
              <a:rPr lang="en-US" altLang="zh-CN"/>
              <a:t>         </a:t>
            </a:r>
            <a:r>
              <a:rPr lang="zh-CN" altLang="en-US" sz="2400" b="1"/>
              <a:t>从实践的角度谈谈对这四个概念的认知以及实践的具体方法：</a:t>
            </a:r>
            <a:endParaRPr lang="zh-CN" altLang="en-US" sz="2400" b="1"/>
          </a:p>
        </p:txBody>
      </p:sp>
      <p:sp>
        <p:nvSpPr>
          <p:cNvPr id="6" name="文本框 5"/>
          <p:cNvSpPr txBox="1"/>
          <p:nvPr/>
        </p:nvSpPr>
        <p:spPr>
          <a:xfrm>
            <a:off x="551180" y="703580"/>
            <a:ext cx="7641590" cy="645160"/>
          </a:xfrm>
          <a:prstGeom prst="rect">
            <a:avLst/>
          </a:prstGeom>
          <a:noFill/>
        </p:spPr>
        <p:txBody>
          <a:bodyPr wrap="square" rtlCol="0">
            <a:spAutoFit/>
          </a:bodyPr>
          <a:p>
            <a:r>
              <a:rPr lang="en-US" altLang="zh-CN"/>
              <a:t>  </a:t>
            </a:r>
            <a:r>
              <a:rPr lang="zh-CN" altLang="en-US"/>
              <a:t>自从</a:t>
            </a:r>
            <a:r>
              <a:rPr lang="en-US" altLang="zh-CN"/>
              <a:t>2022</a:t>
            </a:r>
            <a:r>
              <a:rPr lang="zh-CN" altLang="en-US"/>
              <a:t>年版的新课标的发布以来，教育</a:t>
            </a:r>
            <a:r>
              <a:rPr lang="zh-CN" altLang="en-US"/>
              <a:t>界最火的几个词或许就是“</a:t>
            </a:r>
            <a:r>
              <a:rPr lang="zh-CN" altLang="en-US">
                <a:solidFill>
                  <a:srgbClr val="FF0000"/>
                </a:solidFill>
              </a:rPr>
              <a:t>大概念、大单元、大情境、大任务</a:t>
            </a:r>
            <a:r>
              <a:rPr lang="zh-CN" altLang="en-US"/>
              <a:t>”了，几个词合起来正好是“四大”。</a:t>
            </a:r>
            <a:endParaRPr lang="zh-CN" altLang="en-US"/>
          </a:p>
        </p:txBody>
      </p:sp>
      <p:sp>
        <p:nvSpPr>
          <p:cNvPr id="7" name="文本框 6"/>
          <p:cNvSpPr txBox="1"/>
          <p:nvPr/>
        </p:nvSpPr>
        <p:spPr>
          <a:xfrm>
            <a:off x="1051560" y="2132965"/>
            <a:ext cx="3623945" cy="368300"/>
          </a:xfrm>
          <a:prstGeom prst="rect">
            <a:avLst/>
          </a:prstGeom>
          <a:noFill/>
        </p:spPr>
        <p:txBody>
          <a:bodyPr wrap="square" rtlCol="0">
            <a:spAutoFit/>
          </a:bodyPr>
          <a:p>
            <a:r>
              <a:rPr lang="zh-CN" altLang="en-US">
                <a:sym typeface="+mn-ea"/>
              </a:rPr>
              <a:t>物理专家：务求</a:t>
            </a:r>
            <a:r>
              <a:rPr lang="zh-CN" altLang="en-US">
                <a:solidFill>
                  <a:srgbClr val="FF0000"/>
                </a:solidFill>
                <a:sym typeface="+mn-ea"/>
              </a:rPr>
              <a:t>理论的圆融</a:t>
            </a:r>
            <a:endParaRPr lang="zh-CN" altLang="en-US">
              <a:solidFill>
                <a:srgbClr val="FF0000"/>
              </a:solidFill>
              <a:sym typeface="+mn-ea"/>
            </a:endParaRPr>
          </a:p>
        </p:txBody>
      </p:sp>
      <p:sp>
        <p:nvSpPr>
          <p:cNvPr id="8" name="文本框 7"/>
          <p:cNvSpPr txBox="1"/>
          <p:nvPr/>
        </p:nvSpPr>
        <p:spPr>
          <a:xfrm>
            <a:off x="1051560" y="2501265"/>
            <a:ext cx="3289935" cy="368300"/>
          </a:xfrm>
          <a:prstGeom prst="rect">
            <a:avLst/>
          </a:prstGeom>
          <a:noFill/>
        </p:spPr>
        <p:txBody>
          <a:bodyPr wrap="square" rtlCol="0">
            <a:spAutoFit/>
          </a:bodyPr>
          <a:p>
            <a:r>
              <a:rPr lang="zh-CN" altLang="en-US">
                <a:sym typeface="+mn-ea"/>
              </a:rPr>
              <a:t>一线教师：务求</a:t>
            </a:r>
            <a:r>
              <a:rPr lang="zh-CN" altLang="en-US">
                <a:solidFill>
                  <a:srgbClr val="FF0000"/>
                </a:solidFill>
                <a:sym typeface="+mn-ea"/>
              </a:rPr>
              <a:t>实践的顺畅</a:t>
            </a:r>
            <a:endParaRPr lang="zh-CN" altLang="en-US"/>
          </a:p>
        </p:txBody>
      </p:sp>
      <p:sp>
        <p:nvSpPr>
          <p:cNvPr id="9" name="文本框 8"/>
          <p:cNvSpPr txBox="1"/>
          <p:nvPr/>
        </p:nvSpPr>
        <p:spPr>
          <a:xfrm>
            <a:off x="901700" y="3771900"/>
            <a:ext cx="7157085" cy="368300"/>
          </a:xfrm>
          <a:prstGeom prst="rect">
            <a:avLst/>
          </a:prstGeom>
          <a:noFill/>
        </p:spPr>
        <p:txBody>
          <a:bodyPr wrap="square" rtlCol="0">
            <a:spAutoFit/>
          </a:bodyPr>
          <a:p>
            <a:r>
              <a:rPr lang="zh-CN" altLang="en-US">
                <a:sym typeface="+mn-ea"/>
              </a:rPr>
              <a:t>这</a:t>
            </a:r>
            <a:r>
              <a:rPr lang="en-US" altLang="zh-CN">
                <a:sym typeface="+mn-ea"/>
              </a:rPr>
              <a:t>“</a:t>
            </a:r>
            <a:r>
              <a:rPr lang="zh-CN" altLang="en-US">
                <a:sym typeface="+mn-ea"/>
              </a:rPr>
              <a:t>四大</a:t>
            </a:r>
            <a:r>
              <a:rPr lang="en-US" altLang="zh-CN">
                <a:sym typeface="+mn-ea"/>
              </a:rPr>
              <a:t>”</a:t>
            </a:r>
            <a:r>
              <a:rPr lang="zh-CN" altLang="en-US">
                <a:sym typeface="+mn-ea"/>
              </a:rPr>
              <a:t>之中，</a:t>
            </a:r>
            <a:r>
              <a:rPr lang="zh-CN" altLang="en-US">
                <a:solidFill>
                  <a:srgbClr val="FF0000"/>
                </a:solidFill>
                <a:sym typeface="+mn-ea"/>
              </a:rPr>
              <a:t>大概念</a:t>
            </a:r>
            <a:r>
              <a:rPr lang="zh-CN" altLang="en-US">
                <a:sym typeface="+mn-ea"/>
              </a:rPr>
              <a:t>是</a:t>
            </a:r>
            <a:r>
              <a:rPr lang="zh-CN" altLang="en-US">
                <a:solidFill>
                  <a:srgbClr val="FF0000"/>
                </a:solidFill>
                <a:sym typeface="+mn-ea"/>
              </a:rPr>
              <a:t>核心</a:t>
            </a:r>
            <a:r>
              <a:rPr lang="zh-CN" altLang="en-US">
                <a:sym typeface="+mn-ea"/>
              </a:rPr>
              <a:t>，其余三大，都是</a:t>
            </a:r>
            <a:r>
              <a:rPr lang="zh-CN" altLang="en-US">
                <a:solidFill>
                  <a:srgbClr val="FF0000"/>
                </a:solidFill>
                <a:sym typeface="+mn-ea"/>
              </a:rPr>
              <a:t>围绕</a:t>
            </a:r>
            <a:r>
              <a:rPr lang="zh-CN" altLang="en-US">
                <a:sym typeface="+mn-ea"/>
              </a:rPr>
              <a:t>大概念而言的。</a:t>
            </a:r>
            <a:endParaRPr lang="zh-CN" altLang="en-US"/>
          </a:p>
        </p:txBody>
      </p:sp>
      <p:sp>
        <p:nvSpPr>
          <p:cNvPr id="10" name="文本框 9"/>
          <p:cNvSpPr txBox="1"/>
          <p:nvPr/>
        </p:nvSpPr>
        <p:spPr>
          <a:xfrm>
            <a:off x="321310" y="1694815"/>
            <a:ext cx="6453505" cy="460375"/>
          </a:xfrm>
          <a:prstGeom prst="rect">
            <a:avLst/>
          </a:prstGeom>
          <a:noFill/>
        </p:spPr>
        <p:txBody>
          <a:bodyPr wrap="square" rtlCol="0">
            <a:spAutoFit/>
          </a:bodyPr>
          <a:p>
            <a:r>
              <a:rPr lang="zh-CN" altLang="en-US" sz="2400" b="1">
                <a:sym typeface="+mn-ea"/>
              </a:rPr>
              <a:t>一线教师与物理专家最主要的不同：</a:t>
            </a:r>
            <a:endParaRPr lang="zh-CN" altLang="en-US" sz="2400" b="1">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7" grpId="0"/>
      <p:bldP spid="8" grpId="0"/>
      <p:bldP spid="4"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2020" y="550545"/>
            <a:ext cx="4572000" cy="368300"/>
          </a:xfrm>
          <a:prstGeom prst="rect">
            <a:avLst/>
          </a:prstGeom>
          <a:noFill/>
        </p:spPr>
        <p:txBody>
          <a:bodyPr wrap="square" rtlCol="0" anchor="t">
            <a:spAutoFit/>
          </a:bodyPr>
          <a:p>
            <a:r>
              <a:rPr lang="zh-CN" altLang="en-US"/>
              <a:t>（三）应用声能解决实际问题</a:t>
            </a:r>
            <a:endParaRPr lang="zh-CN" altLang="en-US"/>
          </a:p>
        </p:txBody>
      </p:sp>
      <p:sp>
        <p:nvSpPr>
          <p:cNvPr id="3" name="文本框 2"/>
          <p:cNvSpPr txBox="1"/>
          <p:nvPr/>
        </p:nvSpPr>
        <p:spPr>
          <a:xfrm>
            <a:off x="323215" y="918845"/>
            <a:ext cx="8241030" cy="1476375"/>
          </a:xfrm>
          <a:prstGeom prst="rect">
            <a:avLst/>
          </a:prstGeom>
          <a:noFill/>
        </p:spPr>
        <p:txBody>
          <a:bodyPr wrap="square" rtlCol="0" anchor="t">
            <a:spAutoFit/>
          </a:bodyPr>
          <a:p>
            <a:r>
              <a:rPr lang="zh-CN" altLang="en-US"/>
              <a:t>教师播放视频并提出</a:t>
            </a:r>
            <a:r>
              <a:rPr lang="zh-CN" altLang="en-US">
                <a:solidFill>
                  <a:srgbClr val="FF0000"/>
                </a:solidFill>
              </a:rPr>
              <a:t>第三个项目任务</a:t>
            </a:r>
            <a:r>
              <a:rPr lang="zh-CN" altLang="en-US"/>
              <a:t>：“2020年5月5日下午，一段‘广东虎门大桥波浪式起伏的视频引起大家广泛关注。为了确保安全，相关部门封闭了虎门大桥双向六车道。广东省交通集团5月6日凌晨通报称，据专家组判断，虎门大桥发生起伏是</a:t>
            </a:r>
            <a:r>
              <a:rPr lang="zh-CN" altLang="en-US">
                <a:solidFill>
                  <a:srgbClr val="FF0000"/>
                </a:solidFill>
              </a:rPr>
              <a:t>桥梁涡振现象</a:t>
            </a:r>
            <a:r>
              <a:rPr lang="zh-CN" altLang="en-US"/>
              <a:t>，并表示悬索桥结构安全可靠，不会影响后续使用的</a:t>
            </a:r>
            <a:r>
              <a:rPr lang="zh-CN" altLang="en-US">
                <a:solidFill>
                  <a:srgbClr val="FF0000"/>
                </a:solidFill>
              </a:rPr>
              <a:t>结构安全</a:t>
            </a:r>
            <a:r>
              <a:rPr lang="zh-CN" altLang="en-US"/>
              <a:t>和</a:t>
            </a:r>
            <a:r>
              <a:rPr lang="zh-CN" altLang="en-US">
                <a:solidFill>
                  <a:srgbClr val="FF0000"/>
                </a:solidFill>
              </a:rPr>
              <a:t>耐久性</a:t>
            </a:r>
            <a:r>
              <a:rPr lang="zh-CN" altLang="en-US"/>
              <a:t>。</a:t>
            </a:r>
            <a:endParaRPr lang="zh-CN" altLang="en-US"/>
          </a:p>
        </p:txBody>
      </p:sp>
      <p:pic>
        <p:nvPicPr>
          <p:cNvPr id="5" name="广东虎门大桥波浪式起伏的视频">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1713230" y="2048510"/>
            <a:ext cx="5093970" cy="2990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1" fill="hold" display="1">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additive="base">
                                        <p:cTn id="16" dur="1" fill="hold"/>
                                        <p:tgtEl>
                                          <p:spTgt spid="5"/>
                                        </p:tgtEl>
                                      </p:cBhvr>
                                    </p:cmd>
                                  </p:childTnLst>
                                </p:cTn>
                              </p:par>
                            </p:childTnLst>
                          </p:cTn>
                        </p:par>
                      </p:childTnLst>
                    </p:cTn>
                  </p:par>
                </p:childTnLst>
              </p:cTn>
              <p:nextCondLst>
                <p:cond evt="onClick" delay="0">
                  <p:tgtEl>
                    <p:spTgt spid="5"/>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02030" y="727075"/>
            <a:ext cx="4572000" cy="368300"/>
          </a:xfrm>
          <a:prstGeom prst="rect">
            <a:avLst/>
          </a:prstGeom>
          <a:noFill/>
        </p:spPr>
        <p:txBody>
          <a:bodyPr wrap="square" rtlCol="0" anchor="t">
            <a:spAutoFit/>
          </a:bodyPr>
          <a:p>
            <a:r>
              <a:rPr lang="zh-CN" altLang="en-US"/>
              <a:t>（三）应用声能解决实际问题</a:t>
            </a:r>
            <a:endParaRPr lang="zh-CN" altLang="en-US"/>
          </a:p>
        </p:txBody>
      </p:sp>
      <p:sp>
        <p:nvSpPr>
          <p:cNvPr id="3" name="文本框 2"/>
          <p:cNvSpPr txBox="1"/>
          <p:nvPr/>
        </p:nvSpPr>
        <p:spPr>
          <a:xfrm>
            <a:off x="323215" y="1184275"/>
            <a:ext cx="8241030" cy="1198880"/>
          </a:xfrm>
          <a:prstGeom prst="rect">
            <a:avLst/>
          </a:prstGeom>
          <a:noFill/>
        </p:spPr>
        <p:txBody>
          <a:bodyPr wrap="square" rtlCol="0" anchor="t">
            <a:spAutoFit/>
          </a:bodyPr>
          <a:p>
            <a:r>
              <a:rPr lang="zh-CN" altLang="en-US"/>
              <a:t>‘涡激振动是大跨度桥梁在低风速下出现的一种风致振动现象。</a:t>
            </a:r>
            <a:r>
              <a:rPr lang="zh-CN" altLang="en-US">
                <a:solidFill>
                  <a:srgbClr val="FF0000"/>
                </a:solidFill>
              </a:rPr>
              <a:t>假若构件的自振频率与漩涡的发放频率相接近就会使结构发生共振破坏</a:t>
            </a:r>
            <a:r>
              <a:rPr lang="zh-CN" altLang="en-US"/>
              <a:t>，这种现象容易发生在高耸结构物上，因此这种涡激振动是极其有害的。由上述材料可知桥梁涡振现象和我们刚刚研究的共振有关，请尝试分析并给出自己的解决方案。”</a:t>
            </a:r>
            <a:endParaRPr lang="zh-CN" altLang="en-US"/>
          </a:p>
        </p:txBody>
      </p:sp>
      <p:sp>
        <p:nvSpPr>
          <p:cNvPr id="4" name="文本框 3"/>
          <p:cNvSpPr txBox="1"/>
          <p:nvPr/>
        </p:nvSpPr>
        <p:spPr>
          <a:xfrm>
            <a:off x="443230" y="2572385"/>
            <a:ext cx="7814945" cy="922020"/>
          </a:xfrm>
          <a:prstGeom prst="rect">
            <a:avLst/>
          </a:prstGeom>
          <a:noFill/>
        </p:spPr>
        <p:txBody>
          <a:bodyPr wrap="square" rtlCol="0" anchor="t">
            <a:spAutoFit/>
          </a:bodyPr>
          <a:p>
            <a:r>
              <a:rPr lang="zh-CN" altLang="en-US"/>
              <a:t>学生根据之前的学习，分析并提取信息，知道当外界激励频率接近系统的固有频率时，就会发生共振现象，从而提出两种解决思路：（1）改变外界激励频率;（2）改变系统的固有频率。</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7820" y="930275"/>
            <a:ext cx="8660130" cy="1198880"/>
          </a:xfrm>
          <a:prstGeom prst="rect">
            <a:avLst/>
          </a:prstGeom>
          <a:noFill/>
        </p:spPr>
        <p:txBody>
          <a:bodyPr wrap="square" rtlCol="0" anchor="t">
            <a:spAutoFit/>
          </a:bodyPr>
          <a:p>
            <a:r>
              <a:rPr lang="zh-CN" altLang="en-US"/>
              <a:t>教师提供资料：“部分专家认为，虎门大桥本次振动的主要原因是：在维修施工中，沿桥跨边护栏连续设置了水马，</a:t>
            </a:r>
            <a:r>
              <a:rPr lang="zh-CN" altLang="en-US">
                <a:solidFill>
                  <a:srgbClr val="FF0000"/>
                </a:solidFill>
              </a:rPr>
              <a:t>改变了钢箱梁的气动外形</a:t>
            </a:r>
            <a:r>
              <a:rPr lang="zh-CN" altLang="en-US"/>
              <a:t>，在特定风环境条件下，产生了桥梁</a:t>
            </a:r>
            <a:r>
              <a:rPr lang="zh-CN" altLang="en-US">
                <a:solidFill>
                  <a:srgbClr val="FF0000"/>
                </a:solidFill>
              </a:rPr>
              <a:t>涡振现象</a:t>
            </a:r>
            <a:r>
              <a:rPr lang="zh-CN" altLang="en-US"/>
              <a:t>。后续拆除完毕，共振也会基本得到控制。”这与学生改变系统固有频率的思路是一致的，表明学生已经能初步应用声能解决生活中的问题。</a:t>
            </a:r>
            <a:endParaRPr lang="zh-CN" altLang="en-US"/>
          </a:p>
        </p:txBody>
      </p:sp>
      <p:pic>
        <p:nvPicPr>
          <p:cNvPr id="6" name="图片 5"/>
          <p:cNvPicPr>
            <a:picLocks noChangeAspect="1"/>
          </p:cNvPicPr>
          <p:nvPr/>
        </p:nvPicPr>
        <p:blipFill>
          <a:blip r:embed="rId1"/>
          <a:stretch>
            <a:fillRect/>
          </a:stretch>
        </p:blipFill>
        <p:spPr>
          <a:xfrm>
            <a:off x="4322445" y="2572385"/>
            <a:ext cx="4503420" cy="2288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9410" y="832485"/>
            <a:ext cx="7909560" cy="1938020"/>
          </a:xfrm>
          <a:prstGeom prst="rect">
            <a:avLst/>
          </a:prstGeom>
          <a:noFill/>
        </p:spPr>
        <p:txBody>
          <a:bodyPr wrap="square" rtlCol="0" anchor="t">
            <a:spAutoFit/>
          </a:bodyPr>
          <a:p>
            <a:r>
              <a:rPr lang="zh-CN" altLang="en-US" sz="2400"/>
              <a:t>“大概念”并不是一个新理念，但遵循什么样的逻辑来组织教学则观点各异。</a:t>
            </a:r>
            <a:endParaRPr lang="zh-CN" altLang="en-US" sz="2400"/>
          </a:p>
          <a:p>
            <a:r>
              <a:rPr lang="zh-CN" altLang="en-US" sz="2400"/>
              <a:t>以上教学案例是</a:t>
            </a:r>
            <a:r>
              <a:rPr lang="zh-CN" altLang="en-US" sz="2400">
                <a:solidFill>
                  <a:srgbClr val="FF0000"/>
                </a:solidFill>
              </a:rPr>
              <a:t>基于实践</a:t>
            </a:r>
            <a:r>
              <a:rPr lang="zh-CN" altLang="en-US" sz="2400"/>
              <a:t>提出的一种教学思路，对于“大概念”与其他教学理论与研究的融合，我们还将持续深入地实践探索。</a:t>
            </a:r>
            <a:endParaRPr lang="zh-CN" altLang="en-US" sz="2400"/>
          </a:p>
        </p:txBody>
      </p:sp>
      <p:sp>
        <p:nvSpPr>
          <p:cNvPr id="3" name="文本框 2"/>
          <p:cNvSpPr txBox="1"/>
          <p:nvPr/>
        </p:nvSpPr>
        <p:spPr>
          <a:xfrm>
            <a:off x="359410" y="2844800"/>
            <a:ext cx="9758045" cy="2030095"/>
          </a:xfrm>
          <a:prstGeom prst="rect">
            <a:avLst/>
          </a:prstGeom>
          <a:noFill/>
        </p:spPr>
        <p:txBody>
          <a:bodyPr wrap="square" rtlCol="0" anchor="t">
            <a:spAutoFit/>
          </a:bodyPr>
          <a:p>
            <a:r>
              <a:rPr lang="zh-CN" altLang="en-US" sz="1400"/>
              <a:t>参考文献：</a:t>
            </a:r>
            <a:endParaRPr lang="zh-CN" altLang="en-US" sz="1400"/>
          </a:p>
          <a:p>
            <a:endParaRPr lang="zh-CN" altLang="en-US" sz="1400"/>
          </a:p>
          <a:p>
            <a:r>
              <a:rPr lang="zh-CN" altLang="en-US" sz="1400"/>
              <a:t>[1] 刘徽.“大概念”视角下的单元整体教学构型——兼论素养导向的课堂变革[J].教育研究，2020（6）.</a:t>
            </a:r>
            <a:endParaRPr lang="zh-CN" altLang="en-US" sz="1400"/>
          </a:p>
          <a:p>
            <a:endParaRPr lang="zh-CN" altLang="en-US" sz="1400"/>
          </a:p>
          <a:p>
            <a:r>
              <a:rPr lang="zh-CN" altLang="en-US" sz="1400"/>
              <a:t>[2] 骆波.大概念理念下的物理单元设计——以初中物理“力与运动”单元为例[J].江苏教育，2019（35）.</a:t>
            </a:r>
            <a:endParaRPr lang="zh-CN" altLang="en-US" sz="1400"/>
          </a:p>
          <a:p>
            <a:endParaRPr lang="zh-CN" altLang="en-US" sz="1400"/>
          </a:p>
          <a:p>
            <a:r>
              <a:rPr lang="zh-CN" altLang="en-US" sz="1400"/>
              <a:t>[3] 彭夷，杨其林.单元设计视域下的项目开发与实施——以“声现象”教学为例[J].物理之友，2018（10）.</a:t>
            </a:r>
            <a:endParaRPr lang="zh-CN" altLang="en-US" sz="1400"/>
          </a:p>
          <a:p>
            <a:endParaRPr lang="zh-CN" altLang="en-US" sz="1400"/>
          </a:p>
          <a:p>
            <a:r>
              <a:rPr lang="zh-CN" altLang="en-US" sz="1400"/>
              <a:t>[4] 吴克勇，蔡子华.学科大概念：化学教学的新原点[J].教育研究与评论（中学教育教学），2019（11）.</a:t>
            </a:r>
            <a:endParaRPr lang="zh-CN" altLang="en-US" sz="1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stretch>
            <a:fillRect/>
          </a:stretch>
        </p:blipFill>
        <p:spPr>
          <a:xfrm>
            <a:off x="0" y="539"/>
            <a:ext cx="9147221" cy="5143914"/>
          </a:xfrm>
          <a:prstGeom prst="rect">
            <a:avLst/>
          </a:prstGeom>
        </p:spPr>
      </p:pic>
      <p:sp>
        <p:nvSpPr>
          <p:cNvPr id="52" name="Rectangle 13" descr="FD1DDF730CE4456e89755B07FE1653D0# #Rectangle 13"/>
          <p:cNvSpPr>
            <a:spLocks noChangeArrowheads="1"/>
          </p:cNvSpPr>
          <p:nvPr/>
        </p:nvSpPr>
        <p:spPr bwMode="auto">
          <a:xfrm>
            <a:off x="357108" y="1002216"/>
            <a:ext cx="2594712"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大概念是一种“认知框架”，它本身是有组织、有结构的知识和模型，能为学习者提供一个认知框架或结构。</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357108" y="2625842"/>
            <a:ext cx="259471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None/>
              <a:defRPr/>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所谓大情境，就是生活中的真实情境，而非为教学、为练习而设计的虚假情境；</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55"/>
          <p:cNvSpPr txBox="1"/>
          <p:nvPr/>
        </p:nvSpPr>
        <p:spPr>
          <a:xfrm>
            <a:off x="1403678" y="596759"/>
            <a:ext cx="868680" cy="368300"/>
          </a:xfrm>
          <a:prstGeom prst="rect">
            <a:avLst/>
          </a:prstGeom>
          <a:noFill/>
        </p:spPr>
        <p:txBody>
          <a:bodyPr wrap="none" rtlCol="0">
            <a:spAutoFit/>
          </a:bodyPr>
          <a:lstStyle/>
          <a:p>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大概念</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1403678" y="2230979"/>
            <a:ext cx="868680" cy="368300"/>
          </a:xfrm>
          <a:prstGeom prst="rect">
            <a:avLst/>
          </a:prstGeom>
          <a:noFill/>
        </p:spPr>
        <p:txBody>
          <a:bodyPr wrap="none" rtlCol="0">
            <a:spAutoFit/>
          </a:bodyPr>
          <a:lstStyle/>
          <a:p>
            <a:pPr lvl="0"/>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大情景</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13" descr="FD1DDF730CE4456e89755B07FE1653D0# #Rectangle 13"/>
          <p:cNvSpPr>
            <a:spLocks noChangeArrowheads="1"/>
          </p:cNvSpPr>
          <p:nvPr/>
        </p:nvSpPr>
        <p:spPr bwMode="auto">
          <a:xfrm>
            <a:off x="6117748" y="1812137"/>
            <a:ext cx="2594712"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大单元则是以物理学科大概念为统领的、以核心素养为取向的单元整体教学。</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58"/>
          <p:cNvSpPr txBox="1"/>
          <p:nvPr/>
        </p:nvSpPr>
        <p:spPr>
          <a:xfrm>
            <a:off x="6156177" y="1397569"/>
            <a:ext cx="868680" cy="368300"/>
          </a:xfrm>
          <a:prstGeom prst="rect">
            <a:avLst/>
          </a:prstGeom>
          <a:noFill/>
        </p:spPr>
        <p:txBody>
          <a:bodyPr wrap="none" rtlCol="0">
            <a:spAutoFit/>
          </a:bodyPr>
          <a:lstStyle/>
          <a:p>
            <a:pPr lvl="0"/>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大单元</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3464073" y="269997"/>
            <a:ext cx="1354818" cy="1354818"/>
            <a:chOff x="1369994" y="2067694"/>
            <a:chExt cx="1584176" cy="1584176"/>
          </a:xfrm>
          <a:solidFill>
            <a:schemeClr val="accent1"/>
          </a:solidFill>
        </p:grpSpPr>
        <p:sp>
          <p:nvSpPr>
            <p:cNvPr id="61" name="菱形 60"/>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61"/>
            <p:cNvSpPr txBox="1"/>
            <p:nvPr/>
          </p:nvSpPr>
          <p:spPr>
            <a:xfrm flipH="1">
              <a:off x="1634258" y="2679842"/>
              <a:ext cx="717255" cy="358627"/>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01</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3" name="组合 62"/>
          <p:cNvGrpSpPr/>
          <p:nvPr/>
        </p:nvGrpSpPr>
        <p:grpSpPr>
          <a:xfrm>
            <a:off x="4269495" y="1086639"/>
            <a:ext cx="1354818" cy="1354818"/>
            <a:chOff x="3029144" y="1491630"/>
            <a:chExt cx="1584176" cy="1584176"/>
          </a:xfrm>
          <a:solidFill>
            <a:schemeClr val="accent2"/>
          </a:solidFill>
        </p:grpSpPr>
        <p:sp>
          <p:nvSpPr>
            <p:cNvPr id="64" name="菱形 63"/>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64"/>
            <p:cNvSpPr txBox="1"/>
            <p:nvPr/>
          </p:nvSpPr>
          <p:spPr>
            <a:xfrm flipH="1">
              <a:off x="3319581" y="2103778"/>
              <a:ext cx="717255" cy="358627"/>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02</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6" name="组合 65"/>
          <p:cNvGrpSpPr/>
          <p:nvPr/>
        </p:nvGrpSpPr>
        <p:grpSpPr>
          <a:xfrm>
            <a:off x="3464073" y="1903281"/>
            <a:ext cx="1354818" cy="1354818"/>
            <a:chOff x="4577170" y="2067694"/>
            <a:chExt cx="1584176" cy="1584176"/>
          </a:xfrm>
          <a:solidFill>
            <a:schemeClr val="accent3"/>
          </a:solidFill>
        </p:grpSpPr>
        <p:sp>
          <p:nvSpPr>
            <p:cNvPr id="67" name="菱形 66"/>
            <p:cNvSpPr/>
            <p:nvPr/>
          </p:nvSpPr>
          <p:spPr>
            <a:xfrm>
              <a:off x="4577170"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67"/>
            <p:cNvSpPr txBox="1"/>
            <p:nvPr/>
          </p:nvSpPr>
          <p:spPr>
            <a:xfrm flipH="1">
              <a:off x="4841434" y="2679842"/>
              <a:ext cx="778882" cy="358627"/>
            </a:xfrm>
            <a:prstGeom prst="rect">
              <a:avLst/>
            </a:prstGeom>
            <a:noFill/>
          </p:spPr>
          <p:txBody>
            <a:bodyPr wrap="non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03</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9" name="组合 68"/>
          <p:cNvGrpSpPr/>
          <p:nvPr/>
        </p:nvGrpSpPr>
        <p:grpSpPr>
          <a:xfrm>
            <a:off x="4269495" y="2719924"/>
            <a:ext cx="1354818" cy="1354818"/>
            <a:chOff x="6145277" y="1491630"/>
            <a:chExt cx="1584176" cy="1584176"/>
          </a:xfrm>
          <a:solidFill>
            <a:schemeClr val="accent4"/>
          </a:solidFill>
        </p:grpSpPr>
        <p:sp>
          <p:nvSpPr>
            <p:cNvPr id="70" name="菱形 69"/>
            <p:cNvSpPr/>
            <p:nvPr/>
          </p:nvSpPr>
          <p:spPr>
            <a:xfrm>
              <a:off x="6145277"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70"/>
            <p:cNvSpPr txBox="1"/>
            <p:nvPr/>
          </p:nvSpPr>
          <p:spPr>
            <a:xfrm flipH="1">
              <a:off x="6383367" y="2103778"/>
              <a:ext cx="1107998" cy="358627"/>
            </a:xfrm>
            <a:prstGeom prst="rect">
              <a:avLst/>
            </a:prstGeom>
            <a:noFill/>
          </p:spPr>
          <p:txBody>
            <a:bodyPr wrap="square" rtlCol="0">
              <a:spAutoFit/>
            </a:bodyPr>
            <a:lstStyle/>
            <a:p>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04</a:t>
              </a:r>
              <a:endPar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72" name="直接连接符 71"/>
          <p:cNvCxnSpPr/>
          <p:nvPr/>
        </p:nvCxnSpPr>
        <p:spPr>
          <a:xfrm flipH="1">
            <a:off x="1259633" y="947406"/>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3" y="2580690"/>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4" y="1764048"/>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624314" y="3397333"/>
            <a:ext cx="226005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6153752" y="3442817"/>
            <a:ext cx="2594712"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所谓大任务，</a:t>
            </a: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又称项目式学习，是指在真实情境下，把生活中真实的问题具体为几个典型的“任务”或“项目”，使得学生在完成这些任务时实现知识的积累，技能的提升，素养的养成。</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TextBox 76"/>
          <p:cNvSpPr txBox="1"/>
          <p:nvPr/>
        </p:nvSpPr>
        <p:spPr>
          <a:xfrm>
            <a:off x="6153637" y="3013009"/>
            <a:ext cx="868680" cy="368300"/>
          </a:xfrm>
          <a:prstGeom prst="rect">
            <a:avLst/>
          </a:prstGeom>
          <a:noFill/>
        </p:spPr>
        <p:txBody>
          <a:bodyPr wrap="none" rtlCol="0">
            <a:spAutoFit/>
          </a:bodyPr>
          <a:lstStyle/>
          <a:p>
            <a:pPr lvl="0"/>
            <a:r>
              <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大任务</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1000"/>
                                        <p:tgtEl>
                                          <p:spTgt spid="59"/>
                                        </p:tgtEl>
                                      </p:cBhvr>
                                    </p:animEffect>
                                    <p:anim calcmode="lin" valueType="num">
                                      <p:cBhvr>
                                        <p:cTn id="37" dur="1000" fill="hold"/>
                                        <p:tgtEl>
                                          <p:spTgt spid="59"/>
                                        </p:tgtEl>
                                        <p:attrNameLst>
                                          <p:attrName>ppt_x</p:attrName>
                                        </p:attrNameLst>
                                      </p:cBhvr>
                                      <p:tavLst>
                                        <p:tav tm="0">
                                          <p:val>
                                            <p:strVal val="#ppt_x"/>
                                          </p:val>
                                        </p:tav>
                                        <p:tav tm="100000">
                                          <p:val>
                                            <p:strVal val="#ppt_x"/>
                                          </p:val>
                                        </p:tav>
                                      </p:tavLst>
                                    </p:anim>
                                    <p:anim calcmode="lin" valueType="num">
                                      <p:cBhvr>
                                        <p:cTn id="38" dur="10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1000"/>
                                        <p:tgtEl>
                                          <p:spTgt spid="76"/>
                                        </p:tgtEl>
                                      </p:cBhvr>
                                    </p:animEffect>
                                    <p:anim calcmode="lin" valueType="num">
                                      <p:cBhvr>
                                        <p:cTn id="82" dur="1000" fill="hold"/>
                                        <p:tgtEl>
                                          <p:spTgt spid="76"/>
                                        </p:tgtEl>
                                        <p:attrNameLst>
                                          <p:attrName>ppt_x</p:attrName>
                                        </p:attrNameLst>
                                      </p:cBhvr>
                                      <p:tavLst>
                                        <p:tav tm="0">
                                          <p:val>
                                            <p:strVal val="#ppt_x"/>
                                          </p:val>
                                        </p:tav>
                                        <p:tav tm="100000">
                                          <p:val>
                                            <p:strVal val="#ppt_x"/>
                                          </p:val>
                                        </p:tav>
                                      </p:tavLst>
                                    </p:anim>
                                    <p:anim calcmode="lin" valueType="num">
                                      <p:cBhvr>
                                        <p:cTn id="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5470" y="631825"/>
            <a:ext cx="7377430" cy="368300"/>
          </a:xfrm>
          <a:prstGeom prst="rect">
            <a:avLst/>
          </a:prstGeom>
          <a:noFill/>
        </p:spPr>
        <p:txBody>
          <a:bodyPr wrap="square" rtlCol="0">
            <a:spAutoFit/>
          </a:bodyPr>
          <a:p>
            <a:r>
              <a:rPr lang="zh-CN" altLang="en-US"/>
              <a:t>大概念的</a:t>
            </a:r>
            <a:r>
              <a:rPr lang="zh-CN" altLang="en-US">
                <a:solidFill>
                  <a:srgbClr val="FF0000"/>
                </a:solidFill>
              </a:rPr>
              <a:t>理论雏形</a:t>
            </a:r>
            <a:r>
              <a:rPr lang="zh-CN" altLang="en-US"/>
              <a:t>，一般认为来源于</a:t>
            </a:r>
            <a:r>
              <a:rPr lang="zh-CN" altLang="en-US">
                <a:solidFill>
                  <a:srgbClr val="FF0000"/>
                </a:solidFill>
              </a:rPr>
              <a:t>怀海特</a:t>
            </a:r>
            <a:r>
              <a:rPr lang="zh-CN" altLang="en-US"/>
              <a:t>和</a:t>
            </a:r>
            <a:r>
              <a:rPr lang="zh-CN" altLang="en-US">
                <a:solidFill>
                  <a:srgbClr val="FF0000"/>
                </a:solidFill>
              </a:rPr>
              <a:t>杜威</a:t>
            </a:r>
            <a:r>
              <a:rPr lang="zh-CN" altLang="en-US"/>
              <a:t>。</a:t>
            </a:r>
            <a:endParaRPr lang="zh-CN" altLang="en-US"/>
          </a:p>
        </p:txBody>
      </p:sp>
      <p:sp>
        <p:nvSpPr>
          <p:cNvPr id="3" name="文本框 2"/>
          <p:cNvSpPr txBox="1"/>
          <p:nvPr/>
        </p:nvSpPr>
        <p:spPr>
          <a:xfrm>
            <a:off x="558165" y="1000125"/>
            <a:ext cx="7377430" cy="368300"/>
          </a:xfrm>
          <a:prstGeom prst="rect">
            <a:avLst/>
          </a:prstGeom>
          <a:noFill/>
        </p:spPr>
        <p:txBody>
          <a:bodyPr wrap="square" rtlCol="0">
            <a:spAutoFit/>
          </a:bodyPr>
          <a:p>
            <a:r>
              <a:rPr lang="zh-CN" altLang="en-US"/>
              <a:t>而大概念的</a:t>
            </a:r>
            <a:r>
              <a:rPr lang="zh-CN" altLang="en-US">
                <a:solidFill>
                  <a:srgbClr val="FF0000"/>
                </a:solidFill>
              </a:rPr>
              <a:t>直接来源</a:t>
            </a:r>
            <a:r>
              <a:rPr lang="zh-CN" altLang="en-US"/>
              <a:t>，一般认为是美国教育家</a:t>
            </a:r>
            <a:r>
              <a:rPr lang="zh-CN" altLang="en-US">
                <a:solidFill>
                  <a:srgbClr val="FF0000"/>
                </a:solidFill>
              </a:rPr>
              <a:t>布鲁纳</a:t>
            </a:r>
            <a:endParaRPr lang="zh-CN" altLang="en-US">
              <a:solidFill>
                <a:srgbClr val="FF0000"/>
              </a:solidFill>
            </a:endParaRPr>
          </a:p>
        </p:txBody>
      </p:sp>
      <p:sp>
        <p:nvSpPr>
          <p:cNvPr id="6" name="文本框 5"/>
          <p:cNvSpPr txBox="1"/>
          <p:nvPr>
            <p:custDataLst>
              <p:tags r:id="rId1"/>
            </p:custDataLst>
          </p:nvPr>
        </p:nvSpPr>
        <p:spPr>
          <a:xfrm>
            <a:off x="500380" y="1458595"/>
            <a:ext cx="7377430" cy="922020"/>
          </a:xfrm>
          <a:prstGeom prst="rect">
            <a:avLst/>
          </a:prstGeom>
          <a:noFill/>
        </p:spPr>
        <p:txBody>
          <a:bodyPr wrap="square" rtlCol="0">
            <a:spAutoFit/>
          </a:bodyPr>
          <a:p>
            <a:r>
              <a:rPr lang="en-US" altLang="zh-CN">
                <a:solidFill>
                  <a:srgbClr val="FF0000"/>
                </a:solidFill>
              </a:rPr>
              <a:t>   </a:t>
            </a:r>
            <a:r>
              <a:rPr lang="zh-CN" altLang="en-US">
                <a:solidFill>
                  <a:srgbClr val="FF0000"/>
                </a:solidFill>
              </a:rPr>
              <a:t>大概念</a:t>
            </a:r>
            <a:r>
              <a:rPr lang="zh-CN" altLang="en-US"/>
              <a:t>（big idea），原意为</a:t>
            </a:r>
            <a:r>
              <a:rPr lang="zh-CN" altLang="en-US">
                <a:solidFill>
                  <a:srgbClr val="FF0000"/>
                </a:solidFill>
              </a:rPr>
              <a:t>大创意</a:t>
            </a:r>
            <a:r>
              <a:rPr lang="zh-CN" altLang="en-US"/>
              <a:t>，是指将品牌的核心价值以最能打动消费者的角度阐述出来的想法;</a:t>
            </a:r>
            <a:endParaRPr lang="zh-CN" altLang="en-US"/>
          </a:p>
          <a:p>
            <a:endParaRPr lang="zh-CN" altLang="en-US"/>
          </a:p>
        </p:txBody>
      </p:sp>
      <p:sp>
        <p:nvSpPr>
          <p:cNvPr id="7" name="文本框 6"/>
          <p:cNvSpPr txBox="1"/>
          <p:nvPr>
            <p:custDataLst>
              <p:tags r:id="rId2"/>
            </p:custDataLst>
          </p:nvPr>
        </p:nvSpPr>
        <p:spPr>
          <a:xfrm>
            <a:off x="559435" y="2160270"/>
            <a:ext cx="6982460" cy="645160"/>
          </a:xfrm>
          <a:prstGeom prst="rect">
            <a:avLst/>
          </a:prstGeom>
          <a:noFill/>
        </p:spPr>
        <p:txBody>
          <a:bodyPr wrap="square" rtlCol="0">
            <a:spAutoFit/>
          </a:bodyPr>
          <a:p>
            <a:r>
              <a:rPr lang="zh-CN" altLang="en-US">
                <a:sym typeface="+mn-ea"/>
              </a:rPr>
              <a:t>后引申为那些能够将</a:t>
            </a:r>
            <a:r>
              <a:rPr lang="zh-CN" altLang="en-US">
                <a:solidFill>
                  <a:srgbClr val="FF0000"/>
                </a:solidFill>
                <a:sym typeface="+mn-ea"/>
              </a:rPr>
              <a:t>分散的</a:t>
            </a:r>
            <a:r>
              <a:rPr lang="zh-CN" altLang="en-US">
                <a:sym typeface="+mn-ea"/>
              </a:rPr>
              <a:t>事实、经验、知识和技能</a:t>
            </a:r>
            <a:r>
              <a:rPr lang="zh-CN" altLang="en-US">
                <a:solidFill>
                  <a:srgbClr val="FF0000"/>
                </a:solidFill>
                <a:sym typeface="+mn-ea"/>
              </a:rPr>
              <a:t>联结</a:t>
            </a:r>
            <a:r>
              <a:rPr lang="zh-CN" altLang="en-US">
                <a:sym typeface="+mn-ea"/>
              </a:rPr>
              <a:t>成为</a:t>
            </a:r>
            <a:r>
              <a:rPr lang="zh-CN" altLang="en-US">
                <a:solidFill>
                  <a:srgbClr val="FF0000"/>
                </a:solidFill>
                <a:sym typeface="+mn-ea"/>
              </a:rPr>
              <a:t>整体</a:t>
            </a:r>
            <a:r>
              <a:rPr lang="zh-CN" altLang="en-US">
                <a:sym typeface="+mn-ea"/>
              </a:rPr>
              <a:t>，并且</a:t>
            </a:r>
            <a:r>
              <a:rPr lang="zh-CN" altLang="en-US">
                <a:solidFill>
                  <a:srgbClr val="FF0000"/>
                </a:solidFill>
                <a:sym typeface="+mn-ea"/>
              </a:rPr>
              <a:t>赋予</a:t>
            </a:r>
            <a:r>
              <a:rPr lang="zh-CN" altLang="en-US">
                <a:sym typeface="+mn-ea"/>
              </a:rPr>
              <a:t>它们</a:t>
            </a:r>
            <a:r>
              <a:rPr lang="zh-CN" altLang="en-US">
                <a:solidFill>
                  <a:srgbClr val="FF0000"/>
                </a:solidFill>
                <a:sym typeface="+mn-ea"/>
              </a:rPr>
              <a:t>意义</a:t>
            </a:r>
            <a:r>
              <a:rPr lang="zh-CN" altLang="en-US">
                <a:sym typeface="+mn-ea"/>
              </a:rPr>
              <a:t>的概念、原则或理论。</a:t>
            </a:r>
            <a:endParaRPr lang="zh-CN" altLang="en-US"/>
          </a:p>
        </p:txBody>
      </p:sp>
      <p:sp>
        <p:nvSpPr>
          <p:cNvPr id="8" name="文本框 7"/>
          <p:cNvSpPr txBox="1"/>
          <p:nvPr>
            <p:custDataLst>
              <p:tags r:id="rId3"/>
            </p:custDataLst>
          </p:nvPr>
        </p:nvSpPr>
        <p:spPr>
          <a:xfrm>
            <a:off x="500380" y="2887345"/>
            <a:ext cx="7517130" cy="645160"/>
          </a:xfrm>
          <a:prstGeom prst="rect">
            <a:avLst/>
          </a:prstGeom>
          <a:noFill/>
        </p:spPr>
        <p:txBody>
          <a:bodyPr wrap="square" rtlCol="0">
            <a:spAutoFit/>
          </a:bodyPr>
          <a:p>
            <a:r>
              <a:rPr lang="zh-CN" altLang="en-US">
                <a:sym typeface="+mn-ea"/>
              </a:rPr>
              <a:t>有学者用</a:t>
            </a:r>
            <a:r>
              <a:rPr lang="zh-CN" altLang="en-US">
                <a:solidFill>
                  <a:srgbClr val="FF0000"/>
                </a:solidFill>
                <a:sym typeface="+mn-ea"/>
              </a:rPr>
              <a:t>“锚点”</a:t>
            </a:r>
            <a:r>
              <a:rPr lang="zh-CN" altLang="en-US">
                <a:sym typeface="+mn-ea"/>
              </a:rPr>
              <a:t>来隐喻大概念的“联结”作用：“大概念既是各种条理清晰的关系的</a:t>
            </a:r>
            <a:r>
              <a:rPr lang="zh-CN" altLang="en-US">
                <a:solidFill>
                  <a:srgbClr val="FF0000"/>
                </a:solidFill>
                <a:sym typeface="+mn-ea"/>
              </a:rPr>
              <a:t>核心</a:t>
            </a:r>
            <a:r>
              <a:rPr lang="zh-CN" altLang="en-US">
                <a:sym typeface="+mn-ea"/>
              </a:rPr>
              <a:t>，又是使事实更容易理解和有用的一个</a:t>
            </a:r>
            <a:r>
              <a:rPr lang="zh-CN" altLang="en-US">
                <a:solidFill>
                  <a:srgbClr val="FF0000"/>
                </a:solidFill>
                <a:sym typeface="+mn-ea"/>
              </a:rPr>
              <a:t>概念锚点</a:t>
            </a:r>
            <a:r>
              <a:rPr lang="zh-CN" altLang="en-US">
                <a:sym typeface="+mn-ea"/>
              </a:rPr>
              <a:t>。”</a:t>
            </a:r>
            <a:endParaRPr lang="zh-CN" altLang="en-US"/>
          </a:p>
        </p:txBody>
      </p:sp>
      <p:sp>
        <p:nvSpPr>
          <p:cNvPr id="9" name="文本框 8"/>
          <p:cNvSpPr txBox="1"/>
          <p:nvPr>
            <p:custDataLst>
              <p:tags r:id="rId4"/>
            </p:custDataLst>
          </p:nvPr>
        </p:nvSpPr>
        <p:spPr>
          <a:xfrm>
            <a:off x="500380" y="3614420"/>
            <a:ext cx="8038465" cy="645160"/>
          </a:xfrm>
          <a:prstGeom prst="rect">
            <a:avLst/>
          </a:prstGeom>
          <a:noFill/>
        </p:spPr>
        <p:txBody>
          <a:bodyPr wrap="square" rtlCol="0">
            <a:spAutoFit/>
          </a:bodyPr>
          <a:p>
            <a:r>
              <a:rPr lang="zh-CN" altLang="en-US"/>
              <a:t>学科中的大概念，指那些能反映</a:t>
            </a:r>
            <a:r>
              <a:rPr lang="zh-CN" altLang="en-US">
                <a:solidFill>
                  <a:srgbClr val="FF0000"/>
                </a:solidFill>
              </a:rPr>
              <a:t>学科本质</a:t>
            </a:r>
            <a:r>
              <a:rPr lang="zh-CN" altLang="en-US"/>
              <a:t>，居于学科</a:t>
            </a:r>
            <a:r>
              <a:rPr lang="zh-CN" altLang="en-US">
                <a:solidFill>
                  <a:srgbClr val="FF0000"/>
                </a:solidFill>
              </a:rPr>
              <a:t>中心地位</a:t>
            </a:r>
            <a:r>
              <a:rPr lang="zh-CN" altLang="en-US"/>
              <a:t>，具有较为广泛的</a:t>
            </a:r>
            <a:r>
              <a:rPr lang="zh-CN" altLang="en-US">
                <a:solidFill>
                  <a:srgbClr val="FF0000"/>
                </a:solidFill>
              </a:rPr>
              <a:t>适用性</a:t>
            </a:r>
            <a:r>
              <a:rPr lang="zh-CN" altLang="en-US"/>
              <a:t>和</a:t>
            </a:r>
            <a:r>
              <a:rPr lang="zh-CN" altLang="en-US">
                <a:solidFill>
                  <a:srgbClr val="FF0000"/>
                </a:solidFill>
              </a:rPr>
              <a:t>解释力</a:t>
            </a:r>
            <a:r>
              <a:rPr lang="zh-CN" altLang="en-US"/>
              <a:t>的概念、原则或理论。</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5470" y="741680"/>
            <a:ext cx="7377430" cy="1198880"/>
          </a:xfrm>
          <a:prstGeom prst="rect">
            <a:avLst/>
          </a:prstGeom>
          <a:noFill/>
        </p:spPr>
        <p:txBody>
          <a:bodyPr wrap="square" rtlCol="0">
            <a:spAutoFit/>
          </a:bodyPr>
          <a:p>
            <a:r>
              <a:rPr lang="en-US" altLang="zh-CN"/>
              <a:t>    </a:t>
            </a:r>
            <a:r>
              <a:rPr lang="zh-CN" altLang="en-US"/>
              <a:t>物理学科中的大概念，可以是</a:t>
            </a:r>
            <a:r>
              <a:rPr lang="zh-CN" altLang="en-US">
                <a:solidFill>
                  <a:srgbClr val="FF0000"/>
                </a:solidFill>
              </a:rPr>
              <a:t>学科核心素养</a:t>
            </a:r>
            <a:r>
              <a:rPr lang="zh-CN" altLang="en-US"/>
              <a:t>中的</a:t>
            </a:r>
            <a:r>
              <a:rPr lang="zh-CN" altLang="en-US">
                <a:solidFill>
                  <a:srgbClr val="FF0000"/>
                </a:solidFill>
              </a:rPr>
              <a:t>物理观念</a:t>
            </a:r>
            <a:r>
              <a:rPr lang="zh-CN" altLang="en-US"/>
              <a:t>，如</a:t>
            </a:r>
            <a:r>
              <a:rPr lang="zh-CN" altLang="en-US">
                <a:solidFill>
                  <a:srgbClr val="FF0000"/>
                </a:solidFill>
              </a:rPr>
              <a:t>物质观念</a:t>
            </a:r>
            <a:r>
              <a:rPr lang="zh-CN" altLang="en-US"/>
              <a:t>、</a:t>
            </a:r>
            <a:r>
              <a:rPr lang="zh-CN" altLang="en-US">
                <a:solidFill>
                  <a:srgbClr val="FF0000"/>
                </a:solidFill>
              </a:rPr>
              <a:t>运动与相互作用观念</a:t>
            </a:r>
            <a:r>
              <a:rPr lang="zh-CN" altLang="en-US"/>
              <a:t>、</a:t>
            </a:r>
            <a:r>
              <a:rPr lang="zh-CN" altLang="en-US">
                <a:solidFill>
                  <a:srgbClr val="FF0000"/>
                </a:solidFill>
              </a:rPr>
              <a:t>能量观念</a:t>
            </a:r>
            <a:r>
              <a:rPr lang="zh-CN" altLang="en-US"/>
              <a:t>等;</a:t>
            </a:r>
            <a:endParaRPr lang="zh-CN" altLang="en-US"/>
          </a:p>
          <a:p>
            <a:endParaRPr lang="zh-CN" altLang="en-US"/>
          </a:p>
          <a:p>
            <a:endParaRPr lang="zh-CN" altLang="en-US"/>
          </a:p>
        </p:txBody>
      </p:sp>
      <p:sp>
        <p:nvSpPr>
          <p:cNvPr id="3" name="文本框 2"/>
          <p:cNvSpPr txBox="1"/>
          <p:nvPr/>
        </p:nvSpPr>
        <p:spPr>
          <a:xfrm>
            <a:off x="602615" y="1796415"/>
            <a:ext cx="7360285" cy="645160"/>
          </a:xfrm>
          <a:prstGeom prst="rect">
            <a:avLst/>
          </a:prstGeom>
          <a:noFill/>
        </p:spPr>
        <p:txBody>
          <a:bodyPr wrap="square" rtlCol="0">
            <a:spAutoFit/>
          </a:bodyPr>
          <a:p>
            <a:r>
              <a:rPr lang="en-US" altLang="zh-CN">
                <a:sym typeface="+mn-ea"/>
              </a:rPr>
              <a:t>   </a:t>
            </a:r>
            <a:r>
              <a:rPr lang="zh-CN" altLang="en-US">
                <a:sym typeface="+mn-ea"/>
              </a:rPr>
              <a:t>也可以是在</a:t>
            </a:r>
            <a:r>
              <a:rPr lang="zh-CN" altLang="en-US">
                <a:solidFill>
                  <a:srgbClr val="FF0000"/>
                </a:solidFill>
                <a:sym typeface="+mn-ea"/>
              </a:rPr>
              <a:t>单元整体学习</a:t>
            </a:r>
            <a:r>
              <a:rPr lang="zh-CN" altLang="en-US">
                <a:sym typeface="+mn-ea"/>
              </a:rPr>
              <a:t>中所获得的知识、技能及思维的</a:t>
            </a:r>
            <a:r>
              <a:rPr lang="zh-CN" altLang="en-US">
                <a:solidFill>
                  <a:srgbClr val="FF0000"/>
                </a:solidFill>
                <a:sym typeface="+mn-ea"/>
              </a:rPr>
              <a:t>集中反映</a:t>
            </a:r>
            <a:r>
              <a:rPr lang="zh-CN" altLang="en-US">
                <a:sym typeface="+mn-ea"/>
              </a:rPr>
              <a:t>。</a:t>
            </a:r>
            <a:endParaRPr lang="zh-CN" altLang="en-US"/>
          </a:p>
          <a:p>
            <a:r>
              <a:rPr lang="zh-CN" altLang="en-US">
                <a:sym typeface="+mn-ea"/>
              </a:rPr>
              <a:t>具体体现为学生能够利用相关概念</a:t>
            </a:r>
            <a:r>
              <a:rPr lang="zh-CN" altLang="en-US">
                <a:solidFill>
                  <a:srgbClr val="FF0000"/>
                </a:solidFill>
                <a:sym typeface="+mn-ea"/>
              </a:rPr>
              <a:t>解决实际生活中的各种问题</a:t>
            </a:r>
            <a:r>
              <a:rPr lang="zh-CN" altLang="en-US">
                <a:sym typeface="+mn-ea"/>
              </a:rPr>
              <a:t>。</a:t>
            </a:r>
            <a:endParaRPr lang="zh-CN" altLang="en-US"/>
          </a:p>
        </p:txBody>
      </p:sp>
      <p:sp>
        <p:nvSpPr>
          <p:cNvPr id="4" name="文本框 3"/>
          <p:cNvSpPr txBox="1"/>
          <p:nvPr/>
        </p:nvSpPr>
        <p:spPr>
          <a:xfrm>
            <a:off x="549275" y="2859405"/>
            <a:ext cx="7768590" cy="645160"/>
          </a:xfrm>
          <a:prstGeom prst="rect">
            <a:avLst/>
          </a:prstGeom>
          <a:noFill/>
        </p:spPr>
        <p:txBody>
          <a:bodyPr wrap="square" rtlCol="0">
            <a:spAutoFit/>
          </a:bodyPr>
          <a:p>
            <a:r>
              <a:rPr lang="en-US" altLang="zh-CN"/>
              <a:t>   </a:t>
            </a:r>
            <a:r>
              <a:rPr lang="zh-CN" altLang="en-US"/>
              <a:t>大概念统领的物理教学，首先应基于单元内容</a:t>
            </a:r>
            <a:r>
              <a:rPr lang="zh-CN" altLang="en-US">
                <a:solidFill>
                  <a:srgbClr val="FF0000"/>
                </a:solidFill>
              </a:rPr>
              <a:t>分析提取大概念</a:t>
            </a:r>
            <a:r>
              <a:rPr lang="zh-CN" altLang="en-US"/>
              <a:t>并</a:t>
            </a:r>
            <a:r>
              <a:rPr lang="zh-CN" altLang="en-US">
                <a:solidFill>
                  <a:srgbClr val="FF0000"/>
                </a:solidFill>
              </a:rPr>
              <a:t>明确发展路径</a:t>
            </a:r>
            <a:r>
              <a:rPr lang="zh-CN" altLang="en-US"/>
              <a:t>，然后</a:t>
            </a:r>
            <a:r>
              <a:rPr lang="zh-CN" altLang="en-US">
                <a:solidFill>
                  <a:srgbClr val="FF0000"/>
                </a:solidFill>
              </a:rPr>
              <a:t>依循发展路径</a:t>
            </a:r>
            <a:r>
              <a:rPr lang="zh-CN" altLang="en-US"/>
              <a:t>，</a:t>
            </a:r>
            <a:r>
              <a:rPr lang="zh-CN" altLang="en-US">
                <a:solidFill>
                  <a:srgbClr val="FF0000"/>
                </a:solidFill>
              </a:rPr>
              <a:t>设计学习任务</a:t>
            </a:r>
            <a:r>
              <a:rPr lang="zh-CN" altLang="en-US"/>
              <a:t>，驱动学生开展探究活动。</a:t>
            </a:r>
            <a:endParaRPr lang="zh-CN" altLang="en-US"/>
          </a:p>
        </p:txBody>
      </p:sp>
      <p:sp>
        <p:nvSpPr>
          <p:cNvPr id="5" name="文本框 4"/>
          <p:cNvSpPr txBox="1"/>
          <p:nvPr/>
        </p:nvSpPr>
        <p:spPr>
          <a:xfrm>
            <a:off x="758825" y="3848735"/>
            <a:ext cx="6193790" cy="368300"/>
          </a:xfrm>
          <a:prstGeom prst="rect">
            <a:avLst/>
          </a:prstGeom>
          <a:noFill/>
        </p:spPr>
        <p:txBody>
          <a:bodyPr wrap="square" rtlCol="0">
            <a:spAutoFit/>
          </a:bodyPr>
          <a:p>
            <a:r>
              <a:rPr lang="zh-CN" altLang="en-US"/>
              <a:t>以苏科版初中物理八年级上册《声现象》单元为例具体说明。</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1174"/>
            <a:ext cx="9147221" cy="5143914"/>
          </a:xfrm>
          <a:prstGeom prst="rect">
            <a:avLst/>
          </a:prstGeom>
        </p:spPr>
      </p:pic>
      <p:pic>
        <p:nvPicPr>
          <p:cNvPr id="11" name="图片 10"/>
          <p:cNvPicPr>
            <a:picLocks noChangeAspect="1"/>
          </p:cNvPicPr>
          <p:nvPr/>
        </p:nvPicPr>
        <p:blipFill rotWithShape="1">
          <a:blip r:embed="rId2"/>
          <a:srcRect l="30706" r="35896"/>
          <a:stretch>
            <a:fillRect/>
          </a:stretch>
        </p:blipFill>
        <p:spPr>
          <a:xfrm>
            <a:off x="1" y="9340"/>
            <a:ext cx="3185962" cy="5144846"/>
          </a:xfrm>
          <a:prstGeom prst="rect">
            <a:avLst/>
          </a:prstGeom>
        </p:spPr>
      </p:pic>
      <p:sp>
        <p:nvSpPr>
          <p:cNvPr id="4" name="TextBox 3"/>
          <p:cNvSpPr txBox="1"/>
          <p:nvPr/>
        </p:nvSpPr>
        <p:spPr>
          <a:xfrm>
            <a:off x="3493770" y="2134870"/>
            <a:ext cx="4933315" cy="437515"/>
          </a:xfrm>
          <a:prstGeom prst="rect">
            <a:avLst/>
          </a:prstGeom>
          <a:noFill/>
        </p:spPr>
        <p:txBody>
          <a:bodyPr wrap="square" lIns="68580" tIns="34290" rIns="68580" bIns="34290" rtlCol="0">
            <a:spAutoFit/>
          </a:bodyPr>
          <a:lstStyle/>
          <a:p>
            <a:pPr lvl="0"/>
            <a:r>
              <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一、大概念的提取与发展路径</a:t>
            </a:r>
            <a:endParaRPr lang="zh-CN" altLang="en-US" sz="2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2090001" y="1960950"/>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64"/>
            <p:cNvSpPr txBox="1"/>
            <p:nvPr/>
          </p:nvSpPr>
          <p:spPr>
            <a:xfrm flipH="1">
              <a:off x="3184523" y="2103778"/>
              <a:ext cx="1203592" cy="394267"/>
            </a:xfrm>
            <a:prstGeom prst="rect">
              <a:avLst/>
            </a:prstGeom>
            <a:noFill/>
          </p:spPr>
          <p:txBody>
            <a:bodyPr wrap="non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PART 01</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15" name="直接连接符 14"/>
          <p:cNvCxnSpPr/>
          <p:nvPr/>
        </p:nvCxnSpPr>
        <p:spPr>
          <a:xfrm>
            <a:off x="3444820" y="2638359"/>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3"/>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5925" y="1007745"/>
            <a:ext cx="7582535" cy="368300"/>
          </a:xfrm>
          <a:prstGeom prst="rect">
            <a:avLst/>
          </a:prstGeom>
          <a:noFill/>
        </p:spPr>
        <p:txBody>
          <a:bodyPr wrap="square" rtlCol="0">
            <a:spAutoFit/>
          </a:bodyPr>
          <a:p>
            <a:r>
              <a:rPr lang="en-US" altLang="zh-CN"/>
              <a:t>      </a:t>
            </a:r>
            <a:r>
              <a:rPr lang="zh-CN" altLang="en-US"/>
              <a:t>我们首先需要</a:t>
            </a:r>
            <a:r>
              <a:rPr lang="zh-CN" altLang="en-US">
                <a:solidFill>
                  <a:srgbClr val="FF0000"/>
                </a:solidFill>
              </a:rPr>
              <a:t>分析单元内容</a:t>
            </a:r>
            <a:r>
              <a:rPr lang="zh-CN" altLang="en-US"/>
              <a:t>，在科学划定概念层次的基础上提取大概念。</a:t>
            </a:r>
            <a:endParaRPr lang="zh-CN" altLang="en-US"/>
          </a:p>
        </p:txBody>
      </p:sp>
      <p:sp>
        <p:nvSpPr>
          <p:cNvPr id="5" name="文本框 4"/>
          <p:cNvSpPr txBox="1"/>
          <p:nvPr/>
        </p:nvSpPr>
        <p:spPr>
          <a:xfrm>
            <a:off x="618490" y="1739265"/>
            <a:ext cx="7380605" cy="645160"/>
          </a:xfrm>
          <a:prstGeom prst="rect">
            <a:avLst/>
          </a:prstGeom>
          <a:noFill/>
        </p:spPr>
        <p:txBody>
          <a:bodyPr wrap="square" rtlCol="0">
            <a:spAutoFit/>
          </a:bodyPr>
          <a:p>
            <a:r>
              <a:rPr lang="zh-CN" altLang="en-US">
                <a:sym typeface="+mn-ea"/>
              </a:rPr>
              <a:t>概念层次分析具有</a:t>
            </a:r>
            <a:r>
              <a:rPr lang="zh-CN" altLang="en-US">
                <a:solidFill>
                  <a:srgbClr val="FF0000"/>
                </a:solidFill>
                <a:sym typeface="+mn-ea"/>
              </a:rPr>
              <a:t>开放性</a:t>
            </a:r>
            <a:r>
              <a:rPr lang="zh-CN" altLang="en-US">
                <a:sym typeface="+mn-ea"/>
              </a:rPr>
              <a:t>和</a:t>
            </a:r>
            <a:r>
              <a:rPr lang="zh-CN" altLang="en-US">
                <a:solidFill>
                  <a:srgbClr val="FF0000"/>
                </a:solidFill>
                <a:sym typeface="+mn-ea"/>
              </a:rPr>
              <a:t>相对性</a:t>
            </a:r>
            <a:r>
              <a:rPr lang="zh-CN" altLang="en-US">
                <a:sym typeface="+mn-ea"/>
              </a:rPr>
              <a:t>，各层次之间并没有明确的界限，不同研究者所采用的划分标准也不尽相同，但都有一个基本共识：</a:t>
            </a:r>
            <a:endParaRPr lang="zh-CN" altLang="en-US"/>
          </a:p>
        </p:txBody>
      </p:sp>
      <p:sp>
        <p:nvSpPr>
          <p:cNvPr id="7" name="文本框 6"/>
          <p:cNvSpPr txBox="1"/>
          <p:nvPr/>
        </p:nvSpPr>
        <p:spPr>
          <a:xfrm>
            <a:off x="699135" y="2846070"/>
            <a:ext cx="7381240" cy="368300"/>
          </a:xfrm>
          <a:prstGeom prst="rect">
            <a:avLst/>
          </a:prstGeom>
          <a:noFill/>
        </p:spPr>
        <p:txBody>
          <a:bodyPr wrap="square" rtlCol="0">
            <a:spAutoFit/>
          </a:bodyPr>
          <a:p>
            <a:r>
              <a:rPr lang="zh-CN" altLang="en-US">
                <a:sym typeface="+mn-ea"/>
              </a:rPr>
              <a:t>“</a:t>
            </a:r>
            <a:r>
              <a:rPr lang="zh-CN" altLang="en-US">
                <a:solidFill>
                  <a:srgbClr val="FF0000"/>
                </a:solidFill>
                <a:sym typeface="+mn-ea"/>
              </a:rPr>
              <a:t>物理概念是有层次的</a:t>
            </a:r>
            <a:r>
              <a:rPr lang="zh-CN" altLang="en-US">
                <a:sym typeface="+mn-ea"/>
              </a:rPr>
              <a:t>，物理学习要实现</a:t>
            </a:r>
            <a:r>
              <a:rPr lang="zh-CN" altLang="en-US">
                <a:solidFill>
                  <a:srgbClr val="FF0000"/>
                </a:solidFill>
                <a:sym typeface="+mn-ea"/>
              </a:rPr>
              <a:t>概念的进阶</a:t>
            </a:r>
            <a:r>
              <a:rPr lang="zh-CN" altLang="en-US">
                <a:sym typeface="+mn-ea"/>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50"/>
          <p:cNvSpPr>
            <a:spLocks noChangeArrowheads="1"/>
          </p:cNvSpPr>
          <p:nvPr>
            <p:custDataLst>
              <p:tags r:id="rId1"/>
            </p:custDataLst>
          </p:nvPr>
        </p:nvSpPr>
        <p:spPr bwMode="auto">
          <a:xfrm>
            <a:off x="5478" y="2107994"/>
            <a:ext cx="2257429" cy="25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a:sym typeface="+mn-ea"/>
              </a:rPr>
              <a:t>基本概念</a:t>
            </a:r>
            <a:endParaRPr lang="zh-CN" altLang="en-US" sz="1200" dirty="0">
              <a:solidFill>
                <a:schemeClr val="tx1">
                  <a:lumMod val="75000"/>
                  <a:lumOff val="25000"/>
                </a:schemeClr>
              </a:solidFill>
            </a:endParaRPr>
          </a:p>
        </p:txBody>
      </p:sp>
      <p:sp>
        <p:nvSpPr>
          <p:cNvPr id="24" name="矩形 17"/>
          <p:cNvSpPr>
            <a:spLocks noChangeArrowheads="1"/>
          </p:cNvSpPr>
          <p:nvPr>
            <p:custDataLst>
              <p:tags r:id="rId2"/>
            </p:custDataLst>
          </p:nvPr>
        </p:nvSpPr>
        <p:spPr bwMode="auto">
          <a:xfrm>
            <a:off x="282176" y="3327407"/>
            <a:ext cx="1605092" cy="73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900">
                <a:sym typeface="+mn-ea"/>
              </a:rPr>
              <a:t>是人类在探索自然规律的过程中，为了描述客观事物某一方面的属性而定义的</a:t>
            </a:r>
            <a:r>
              <a:rPr lang="zh-CN" altLang="en-US" sz="900">
                <a:solidFill>
                  <a:srgbClr val="FF0000"/>
                </a:solidFill>
                <a:sym typeface="+mn-ea"/>
              </a:rPr>
              <a:t>科学概念</a:t>
            </a:r>
            <a:r>
              <a:rPr lang="zh-CN" altLang="en-US" sz="900">
                <a:sym typeface="+mn-ea"/>
              </a:rPr>
              <a:t>，如</a:t>
            </a:r>
            <a:r>
              <a:rPr lang="zh-CN" altLang="en-US" sz="900">
                <a:solidFill>
                  <a:srgbClr val="FF0000"/>
                </a:solidFill>
                <a:sym typeface="+mn-ea"/>
              </a:rPr>
              <a:t>介质</a:t>
            </a:r>
            <a:r>
              <a:rPr lang="zh-CN" altLang="en-US" sz="900">
                <a:sym typeface="+mn-ea"/>
              </a:rPr>
              <a:t>。</a:t>
            </a:r>
            <a:endParaRPr lang="zh-CN" altLang="en-US" sz="900" dirty="0">
              <a:solidFill>
                <a:schemeClr val="tx1">
                  <a:lumMod val="50000"/>
                  <a:lumOff val="50000"/>
                </a:schemeClr>
              </a:solidFill>
              <a:sym typeface="微软雅黑" panose="020B0503020204020204" pitchFamily="34" charset="-122"/>
            </a:endParaRPr>
          </a:p>
        </p:txBody>
      </p:sp>
      <p:sp>
        <p:nvSpPr>
          <p:cNvPr id="25" name="矩形 59"/>
          <p:cNvSpPr>
            <a:spLocks noChangeArrowheads="1"/>
          </p:cNvSpPr>
          <p:nvPr>
            <p:custDataLst>
              <p:tags r:id="rId3"/>
            </p:custDataLst>
          </p:nvPr>
        </p:nvSpPr>
        <p:spPr bwMode="auto">
          <a:xfrm>
            <a:off x="2287586" y="2107994"/>
            <a:ext cx="2257429" cy="25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a:sym typeface="+mn-ea"/>
              </a:rPr>
              <a:t>重要概念</a:t>
            </a:r>
            <a:endParaRPr lang="zh-CN" altLang="en-US" sz="1200" dirty="0">
              <a:solidFill>
                <a:schemeClr val="tx1">
                  <a:lumMod val="75000"/>
                  <a:lumOff val="25000"/>
                </a:schemeClr>
              </a:solidFill>
            </a:endParaRPr>
          </a:p>
        </p:txBody>
      </p:sp>
      <p:sp>
        <p:nvSpPr>
          <p:cNvPr id="27" name="矩形 62"/>
          <p:cNvSpPr>
            <a:spLocks noChangeArrowheads="1"/>
          </p:cNvSpPr>
          <p:nvPr>
            <p:custDataLst>
              <p:tags r:id="rId4"/>
            </p:custDataLst>
          </p:nvPr>
        </p:nvSpPr>
        <p:spPr bwMode="auto">
          <a:xfrm>
            <a:off x="4645259" y="2107994"/>
            <a:ext cx="2257429" cy="25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a:sym typeface="+mn-ea"/>
              </a:rPr>
              <a:t>核心概念</a:t>
            </a:r>
            <a:endParaRPr lang="zh-CN" altLang="en-US" sz="1200" dirty="0">
              <a:solidFill>
                <a:schemeClr val="tx1">
                  <a:lumMod val="75000"/>
                  <a:lumOff val="25000"/>
                </a:schemeClr>
              </a:solidFill>
            </a:endParaRPr>
          </a:p>
        </p:txBody>
      </p:sp>
      <p:sp>
        <p:nvSpPr>
          <p:cNvPr id="34" name="矩形 17"/>
          <p:cNvSpPr>
            <a:spLocks noChangeArrowheads="1"/>
          </p:cNvSpPr>
          <p:nvPr>
            <p:custDataLst>
              <p:tags r:id="rId5"/>
            </p:custDataLst>
          </p:nvPr>
        </p:nvSpPr>
        <p:spPr bwMode="auto">
          <a:xfrm>
            <a:off x="2606270" y="3327407"/>
            <a:ext cx="1620062" cy="56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900">
                <a:sym typeface="+mn-ea"/>
              </a:rPr>
              <a:t>是构成科学理论体系的</a:t>
            </a:r>
            <a:r>
              <a:rPr lang="zh-CN" altLang="en-US" sz="900">
                <a:solidFill>
                  <a:srgbClr val="FF0000"/>
                </a:solidFill>
                <a:sym typeface="+mn-ea"/>
              </a:rPr>
              <a:t>基石</a:t>
            </a:r>
            <a:r>
              <a:rPr lang="zh-CN" altLang="en-US" sz="900">
                <a:sym typeface="+mn-ea"/>
              </a:rPr>
              <a:t>，但其抽象程度和概括程度不及核心概念，如</a:t>
            </a:r>
            <a:r>
              <a:rPr lang="zh-CN" altLang="en-US" sz="900">
                <a:solidFill>
                  <a:srgbClr val="FF0000"/>
                </a:solidFill>
                <a:sym typeface="+mn-ea"/>
              </a:rPr>
              <a:t>音调</a:t>
            </a:r>
            <a:r>
              <a:rPr lang="zh-CN" altLang="en-US" sz="900">
                <a:sym typeface="+mn-ea"/>
              </a:rPr>
              <a:t>。</a:t>
            </a:r>
            <a:endParaRPr lang="zh-CN" altLang="en-US" sz="900" dirty="0">
              <a:solidFill>
                <a:schemeClr val="tx1">
                  <a:lumMod val="50000"/>
                  <a:lumOff val="50000"/>
                </a:schemeClr>
              </a:solidFill>
              <a:sym typeface="微软雅黑" panose="020B0503020204020204" pitchFamily="34" charset="-122"/>
            </a:endParaRPr>
          </a:p>
        </p:txBody>
      </p:sp>
      <p:sp>
        <p:nvSpPr>
          <p:cNvPr id="35" name="矩形 17"/>
          <p:cNvSpPr>
            <a:spLocks noChangeArrowheads="1"/>
          </p:cNvSpPr>
          <p:nvPr>
            <p:custDataLst>
              <p:tags r:id="rId6"/>
            </p:custDataLst>
          </p:nvPr>
        </p:nvSpPr>
        <p:spPr bwMode="auto">
          <a:xfrm>
            <a:off x="5021448" y="3327407"/>
            <a:ext cx="1568537" cy="40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900">
                <a:sym typeface="+mn-ea"/>
              </a:rPr>
              <a:t>是对若干重要概念</a:t>
            </a:r>
            <a:r>
              <a:rPr lang="zh-CN" altLang="en-US" sz="900">
                <a:solidFill>
                  <a:srgbClr val="FF0000"/>
                </a:solidFill>
                <a:sym typeface="+mn-ea"/>
              </a:rPr>
              <a:t>抽象概括</a:t>
            </a:r>
            <a:r>
              <a:rPr lang="zh-CN" altLang="en-US" sz="900">
                <a:sym typeface="+mn-ea"/>
              </a:rPr>
              <a:t>、组织整合的产物，如</a:t>
            </a:r>
            <a:r>
              <a:rPr lang="zh-CN" altLang="en-US" sz="900">
                <a:solidFill>
                  <a:srgbClr val="FF0000"/>
                </a:solidFill>
                <a:sym typeface="+mn-ea"/>
              </a:rPr>
              <a:t>乐音。</a:t>
            </a:r>
            <a:endParaRPr lang="zh-CN" altLang="en-US" sz="900" dirty="0">
              <a:solidFill>
                <a:srgbClr val="FF0000"/>
              </a:solidFill>
              <a:sym typeface="+mn-ea"/>
            </a:endParaRPr>
          </a:p>
        </p:txBody>
      </p:sp>
      <p:grpSp>
        <p:nvGrpSpPr>
          <p:cNvPr id="4" name="组合 40"/>
          <p:cNvGrpSpPr/>
          <p:nvPr/>
        </p:nvGrpSpPr>
        <p:grpSpPr>
          <a:xfrm>
            <a:off x="2554807" y="1397178"/>
            <a:ext cx="1722988" cy="1717512"/>
            <a:chOff x="3131707" y="1925083"/>
            <a:chExt cx="2882188" cy="2872143"/>
          </a:xfrm>
          <a:solidFill>
            <a:schemeClr val="bg1">
              <a:lumMod val="95000"/>
              <a:alpha val="40000"/>
            </a:schemeClr>
          </a:solidFill>
          <a:effectLst/>
        </p:grpSpPr>
        <p:sp>
          <p:nvSpPr>
            <p:cNvPr id="42" name="新月形 41"/>
            <p:cNvSpPr/>
            <p:nvPr>
              <p:custDataLst>
                <p:tags r:id="rId7"/>
              </p:custDataLst>
            </p:nvPr>
          </p:nvSpPr>
          <p:spPr>
            <a:xfrm rot="20751297">
              <a:off x="3131707" y="2126690"/>
              <a:ext cx="1331655" cy="2663312"/>
            </a:xfrm>
            <a:prstGeom prst="moon">
              <a:avLst>
                <a:gd name="adj" fmla="val 15190"/>
              </a:avLst>
            </a:prstGeom>
            <a:solidFill>
              <a:schemeClr val="accent4"/>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43" name="新月形 42"/>
            <p:cNvSpPr/>
            <p:nvPr>
              <p:custDataLst>
                <p:tags r:id="rId8"/>
              </p:custDataLst>
            </p:nvPr>
          </p:nvSpPr>
          <p:spPr>
            <a:xfrm rot="4551297">
              <a:off x="3813699" y="1259256"/>
              <a:ext cx="1331655" cy="2663310"/>
            </a:xfrm>
            <a:prstGeom prst="moon">
              <a:avLst>
                <a:gd name="adj" fmla="val 15190"/>
              </a:avLst>
            </a:prstGeom>
            <a:solidFill>
              <a:schemeClr val="accent3"/>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44" name="新月形 43"/>
            <p:cNvSpPr/>
            <p:nvPr>
              <p:custDataLst>
                <p:tags r:id="rId9"/>
              </p:custDataLst>
            </p:nvPr>
          </p:nvSpPr>
          <p:spPr>
            <a:xfrm rot="9951297">
              <a:off x="4682240" y="1941956"/>
              <a:ext cx="1331655" cy="2663311"/>
            </a:xfrm>
            <a:prstGeom prst="moon">
              <a:avLst>
                <a:gd name="adj" fmla="val 15190"/>
              </a:avLst>
            </a:prstGeom>
            <a:solidFill>
              <a:schemeClr val="accent4"/>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45" name="新月形 44"/>
            <p:cNvSpPr/>
            <p:nvPr>
              <p:custDataLst>
                <p:tags r:id="rId10"/>
              </p:custDataLst>
            </p:nvPr>
          </p:nvSpPr>
          <p:spPr>
            <a:xfrm rot="15351297">
              <a:off x="4011670" y="2799744"/>
              <a:ext cx="1331655" cy="2663310"/>
            </a:xfrm>
            <a:prstGeom prst="moon">
              <a:avLst>
                <a:gd name="adj" fmla="val 15190"/>
              </a:avLst>
            </a:prstGeom>
            <a:solidFill>
              <a:schemeClr val="accent3"/>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grpSp>
      <p:grpSp>
        <p:nvGrpSpPr>
          <p:cNvPr id="5" name="组合 45"/>
          <p:cNvGrpSpPr/>
          <p:nvPr/>
        </p:nvGrpSpPr>
        <p:grpSpPr>
          <a:xfrm>
            <a:off x="288463" y="1397178"/>
            <a:ext cx="1722988" cy="1717512"/>
            <a:chOff x="3131707" y="1925083"/>
            <a:chExt cx="2882188" cy="2872143"/>
          </a:xfrm>
          <a:solidFill>
            <a:schemeClr val="bg1">
              <a:lumMod val="95000"/>
              <a:alpha val="40000"/>
            </a:schemeClr>
          </a:solidFill>
          <a:effectLst/>
        </p:grpSpPr>
        <p:sp>
          <p:nvSpPr>
            <p:cNvPr id="47" name="新月形 46"/>
            <p:cNvSpPr/>
            <p:nvPr>
              <p:custDataLst>
                <p:tags r:id="rId11"/>
              </p:custDataLst>
            </p:nvPr>
          </p:nvSpPr>
          <p:spPr>
            <a:xfrm rot="20751297">
              <a:off x="3131707" y="2126690"/>
              <a:ext cx="1331655" cy="2663312"/>
            </a:xfrm>
            <a:prstGeom prst="moon">
              <a:avLst>
                <a:gd name="adj" fmla="val 15190"/>
              </a:avLst>
            </a:prstGeom>
            <a:solidFill>
              <a:schemeClr val="accent2"/>
            </a:solidFill>
            <a:ln w="12700" cap="flat" cmpd="sng" algn="ctr">
              <a:solidFill>
                <a:schemeClr val="bg1"/>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48" name="新月形 47"/>
            <p:cNvSpPr/>
            <p:nvPr>
              <p:custDataLst>
                <p:tags r:id="rId12"/>
              </p:custDataLst>
            </p:nvPr>
          </p:nvSpPr>
          <p:spPr>
            <a:xfrm rot="4551297">
              <a:off x="3813699" y="1259256"/>
              <a:ext cx="1331655" cy="2663310"/>
            </a:xfrm>
            <a:prstGeom prst="moon">
              <a:avLst>
                <a:gd name="adj" fmla="val 15190"/>
              </a:avLst>
            </a:prstGeom>
            <a:solidFill>
              <a:schemeClr val="accent1"/>
            </a:solidFill>
            <a:ln w="12700" cap="flat" cmpd="sng" algn="ctr">
              <a:solidFill>
                <a:schemeClr val="bg1"/>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49" name="新月形 48"/>
            <p:cNvSpPr/>
            <p:nvPr>
              <p:custDataLst>
                <p:tags r:id="rId13"/>
              </p:custDataLst>
            </p:nvPr>
          </p:nvSpPr>
          <p:spPr>
            <a:xfrm rot="9951297">
              <a:off x="4682240" y="1941956"/>
              <a:ext cx="1331655" cy="2663311"/>
            </a:xfrm>
            <a:prstGeom prst="moon">
              <a:avLst>
                <a:gd name="adj" fmla="val 15190"/>
              </a:avLst>
            </a:prstGeom>
            <a:solidFill>
              <a:schemeClr val="accent2"/>
            </a:solidFill>
            <a:ln w="12700" cap="flat" cmpd="sng" algn="ctr">
              <a:solidFill>
                <a:schemeClr val="bg1"/>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50" name="新月形 49"/>
            <p:cNvSpPr/>
            <p:nvPr>
              <p:custDataLst>
                <p:tags r:id="rId14"/>
              </p:custDataLst>
            </p:nvPr>
          </p:nvSpPr>
          <p:spPr>
            <a:xfrm rot="15351297">
              <a:off x="4011670" y="2799744"/>
              <a:ext cx="1331655" cy="2663310"/>
            </a:xfrm>
            <a:prstGeom prst="moon">
              <a:avLst>
                <a:gd name="adj" fmla="val 15190"/>
              </a:avLst>
            </a:prstGeom>
            <a:solidFill>
              <a:schemeClr val="accent1"/>
            </a:solidFill>
            <a:ln w="12700" cap="flat" cmpd="sng" algn="ctr">
              <a:solidFill>
                <a:schemeClr val="bg1"/>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grpSp>
      <p:grpSp>
        <p:nvGrpSpPr>
          <p:cNvPr id="6" name="组合 50"/>
          <p:cNvGrpSpPr/>
          <p:nvPr/>
        </p:nvGrpSpPr>
        <p:grpSpPr>
          <a:xfrm>
            <a:off x="4897899" y="1397178"/>
            <a:ext cx="1722988" cy="1717512"/>
            <a:chOff x="3131707" y="1925083"/>
            <a:chExt cx="2882188" cy="2872143"/>
          </a:xfrm>
          <a:solidFill>
            <a:schemeClr val="bg1">
              <a:lumMod val="95000"/>
              <a:alpha val="40000"/>
            </a:schemeClr>
          </a:solidFill>
          <a:effectLst/>
        </p:grpSpPr>
        <p:sp>
          <p:nvSpPr>
            <p:cNvPr id="52" name="新月形 51"/>
            <p:cNvSpPr/>
            <p:nvPr>
              <p:custDataLst>
                <p:tags r:id="rId15"/>
              </p:custDataLst>
            </p:nvPr>
          </p:nvSpPr>
          <p:spPr>
            <a:xfrm rot="20751297">
              <a:off x="3131707" y="2126690"/>
              <a:ext cx="1331655" cy="2663312"/>
            </a:xfrm>
            <a:prstGeom prst="moon">
              <a:avLst>
                <a:gd name="adj" fmla="val 15190"/>
              </a:avLst>
            </a:prstGeom>
            <a:solidFill>
              <a:schemeClr val="accent1"/>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53" name="新月形 52"/>
            <p:cNvSpPr/>
            <p:nvPr>
              <p:custDataLst>
                <p:tags r:id="rId16"/>
              </p:custDataLst>
            </p:nvPr>
          </p:nvSpPr>
          <p:spPr>
            <a:xfrm rot="4551297">
              <a:off x="3813699" y="1259256"/>
              <a:ext cx="1331655" cy="2663310"/>
            </a:xfrm>
            <a:prstGeom prst="moon">
              <a:avLst>
                <a:gd name="adj" fmla="val 15190"/>
              </a:avLst>
            </a:prstGeom>
            <a:solidFill>
              <a:schemeClr val="accent2"/>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54" name="新月形 53"/>
            <p:cNvSpPr/>
            <p:nvPr>
              <p:custDataLst>
                <p:tags r:id="rId17"/>
              </p:custDataLst>
            </p:nvPr>
          </p:nvSpPr>
          <p:spPr>
            <a:xfrm rot="9951297">
              <a:off x="4682240" y="1941956"/>
              <a:ext cx="1331655" cy="2663311"/>
            </a:xfrm>
            <a:prstGeom prst="moon">
              <a:avLst>
                <a:gd name="adj" fmla="val 15190"/>
              </a:avLst>
            </a:prstGeom>
            <a:solidFill>
              <a:schemeClr val="accent1"/>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55" name="新月形 54"/>
            <p:cNvSpPr/>
            <p:nvPr>
              <p:custDataLst>
                <p:tags r:id="rId18"/>
              </p:custDataLst>
            </p:nvPr>
          </p:nvSpPr>
          <p:spPr>
            <a:xfrm rot="15351297">
              <a:off x="4011670" y="2799744"/>
              <a:ext cx="1331655" cy="2663310"/>
            </a:xfrm>
            <a:prstGeom prst="moon">
              <a:avLst>
                <a:gd name="adj" fmla="val 15190"/>
              </a:avLst>
            </a:prstGeom>
            <a:solidFill>
              <a:schemeClr val="accent2"/>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grpSp>
      <p:sp>
        <p:nvSpPr>
          <p:cNvPr id="7" name="矩形 62"/>
          <p:cNvSpPr>
            <a:spLocks noChangeArrowheads="1"/>
          </p:cNvSpPr>
          <p:nvPr>
            <p:custDataLst>
              <p:tags r:id="rId19"/>
            </p:custDataLst>
          </p:nvPr>
        </p:nvSpPr>
        <p:spPr bwMode="auto">
          <a:xfrm>
            <a:off x="6883634" y="2119424"/>
            <a:ext cx="2257429" cy="25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a:sym typeface="+mn-ea"/>
              </a:rPr>
              <a:t>大概念</a:t>
            </a:r>
            <a:endParaRPr lang="zh-CN" altLang="en-US" sz="1200" dirty="0">
              <a:solidFill>
                <a:schemeClr val="tx1">
                  <a:lumMod val="75000"/>
                  <a:lumOff val="25000"/>
                </a:schemeClr>
              </a:solidFill>
            </a:endParaRPr>
          </a:p>
        </p:txBody>
      </p:sp>
      <p:grpSp>
        <p:nvGrpSpPr>
          <p:cNvPr id="9" name="组合 50"/>
          <p:cNvGrpSpPr/>
          <p:nvPr/>
        </p:nvGrpSpPr>
        <p:grpSpPr>
          <a:xfrm>
            <a:off x="7136274" y="1408608"/>
            <a:ext cx="1722988" cy="1717512"/>
            <a:chOff x="3131707" y="1925083"/>
            <a:chExt cx="2882188" cy="2872143"/>
          </a:xfrm>
          <a:solidFill>
            <a:schemeClr val="bg1">
              <a:lumMod val="95000"/>
              <a:alpha val="40000"/>
            </a:schemeClr>
          </a:solidFill>
          <a:effectLst/>
        </p:grpSpPr>
        <p:sp>
          <p:nvSpPr>
            <p:cNvPr id="10" name="新月形 9"/>
            <p:cNvSpPr/>
            <p:nvPr>
              <p:custDataLst>
                <p:tags r:id="rId20"/>
              </p:custDataLst>
            </p:nvPr>
          </p:nvSpPr>
          <p:spPr>
            <a:xfrm rot="20751297">
              <a:off x="3131707" y="2126690"/>
              <a:ext cx="1331655" cy="2663312"/>
            </a:xfrm>
            <a:prstGeom prst="moon">
              <a:avLst>
                <a:gd name="adj" fmla="val 15190"/>
              </a:avLst>
            </a:prstGeom>
            <a:solidFill>
              <a:schemeClr val="accent1"/>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11" name="新月形 10"/>
            <p:cNvSpPr/>
            <p:nvPr>
              <p:custDataLst>
                <p:tags r:id="rId21"/>
              </p:custDataLst>
            </p:nvPr>
          </p:nvSpPr>
          <p:spPr>
            <a:xfrm rot="4551297">
              <a:off x="3813699" y="1259256"/>
              <a:ext cx="1331655" cy="2663310"/>
            </a:xfrm>
            <a:prstGeom prst="moon">
              <a:avLst>
                <a:gd name="adj" fmla="val 15190"/>
              </a:avLst>
            </a:prstGeom>
            <a:solidFill>
              <a:schemeClr val="accent2"/>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12" name="新月形 11"/>
            <p:cNvSpPr/>
            <p:nvPr>
              <p:custDataLst>
                <p:tags r:id="rId22"/>
              </p:custDataLst>
            </p:nvPr>
          </p:nvSpPr>
          <p:spPr>
            <a:xfrm rot="9951297">
              <a:off x="4682240" y="1941956"/>
              <a:ext cx="1331655" cy="2663311"/>
            </a:xfrm>
            <a:prstGeom prst="moon">
              <a:avLst>
                <a:gd name="adj" fmla="val 15190"/>
              </a:avLst>
            </a:prstGeom>
            <a:solidFill>
              <a:schemeClr val="accent1"/>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sp>
          <p:nvSpPr>
            <p:cNvPr id="13" name="新月形 12"/>
            <p:cNvSpPr/>
            <p:nvPr>
              <p:custDataLst>
                <p:tags r:id="rId23"/>
              </p:custDataLst>
            </p:nvPr>
          </p:nvSpPr>
          <p:spPr>
            <a:xfrm rot="15351297">
              <a:off x="4011670" y="2799744"/>
              <a:ext cx="1331655" cy="2663310"/>
            </a:xfrm>
            <a:prstGeom prst="moon">
              <a:avLst>
                <a:gd name="adj" fmla="val 15190"/>
              </a:avLst>
            </a:prstGeom>
            <a:solidFill>
              <a:schemeClr val="accent2"/>
            </a:solidFill>
            <a:ln w="12700" cap="flat" cmpd="sng" algn="ctr">
              <a:solidFill>
                <a:sysClr val="window" lastClr="FFFFFF"/>
              </a:solidFill>
              <a:prstDash val="solid"/>
            </a:ln>
            <a:effectLst/>
          </p:spPr>
          <p:txBody>
            <a:bodyPr anchor="ctr"/>
            <a:lstStyle/>
            <a:p>
              <a:pPr algn="ctr" defTabSz="685800">
                <a:defRPr/>
              </a:pPr>
              <a:endParaRPr lang="zh-CN" altLang="en-US" sz="1400" kern="0" dirty="0">
                <a:solidFill>
                  <a:prstClr val="white"/>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4"/>
                                        </p:tgtEl>
                                        <p:attrNameLst>
                                          <p:attrName>r</p:attrName>
                                        </p:attrNameLst>
                                      </p:cBhvr>
                                    </p:animRot>
                                  </p:childTnLst>
                                </p:cTn>
                              </p:par>
                              <p:par>
                                <p:cTn id="7" presetID="12" presetClass="entr" presetSubtype="2"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p:tgtEl>
                                          <p:spTgt spid="5"/>
                                        </p:tgtEl>
                                        <p:attrNameLst>
                                          <p:attrName>ppt_x</p:attrName>
                                        </p:attrNameLst>
                                      </p:cBhvr>
                                      <p:tavLst>
                                        <p:tav tm="0">
                                          <p:val>
                                            <p:strVal val="#ppt_x+#ppt_w*1.125000"/>
                                          </p:val>
                                        </p:tav>
                                        <p:tav tm="100000">
                                          <p:val>
                                            <p:strVal val="#ppt_x"/>
                                          </p:val>
                                        </p:tav>
                                      </p:tavLst>
                                    </p:anim>
                                    <p:animEffect transition="in" filter="wipe(left)">
                                      <p:cBhvr>
                                        <p:cTn id="10" dur="500"/>
                                        <p:tgtEl>
                                          <p:spTgt spid="5"/>
                                        </p:tgtEl>
                                      </p:cBhvr>
                                    </p:animEffect>
                                  </p:childTnLst>
                                </p:cTn>
                              </p:par>
                              <p:par>
                                <p:cTn id="11" presetID="8" presetClass="emph" presetSubtype="0" repeatCount="indefinite" fill="hold" nodeType="withEffect">
                                  <p:stCondLst>
                                    <p:cond delay="0"/>
                                  </p:stCondLst>
                                  <p:childTnLst>
                                    <p:animRot by="21600000">
                                      <p:cBhvr>
                                        <p:cTn id="12" dur="2000" fill="hold"/>
                                        <p:tgtEl>
                                          <p:spTgt spid="5"/>
                                        </p:tgtEl>
                                        <p:attrNameLst>
                                          <p:attrName>r</p:attrName>
                                        </p:attrNameLst>
                                      </p:cBhvr>
                                    </p:animRo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ppt_x</p:attrName>
                                        </p:attrNameLst>
                                      </p:cBhvr>
                                      <p:tavLst>
                                        <p:tav tm="0">
                                          <p:val>
                                            <p:strVal val="#ppt_x-#ppt_w*1.125000"/>
                                          </p:val>
                                        </p:tav>
                                        <p:tav tm="100000">
                                          <p:val>
                                            <p:strVal val="#ppt_x"/>
                                          </p:val>
                                        </p:tav>
                                      </p:tavLst>
                                    </p:anim>
                                    <p:animEffect transition="in" filter="wipe(right)">
                                      <p:cBhvr>
                                        <p:cTn id="19" dur="500"/>
                                        <p:tgtEl>
                                          <p:spTgt spid="6"/>
                                        </p:tgtEl>
                                      </p:cBhvr>
                                    </p:animEffect>
                                  </p:childTnLst>
                                </p:cTn>
                              </p:par>
                              <p:par>
                                <p:cTn id="20" presetID="8" presetClass="emph" presetSubtype="0" repeatCount="indefinite" fill="hold" nodeType="withEffect">
                                  <p:stCondLst>
                                    <p:cond delay="0"/>
                                  </p:stCondLst>
                                  <p:childTnLst>
                                    <p:animRot by="21600000">
                                      <p:cBhvr>
                                        <p:cTn id="21" dur="2000" fill="hold"/>
                                        <p:tgtEl>
                                          <p:spTgt spid="6"/>
                                        </p:tgtEl>
                                        <p:attrNameLst>
                                          <p:attrName>r</p:attrName>
                                        </p:attrNameLst>
                                      </p:cBhvr>
                                    </p:animRot>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anim calcmode="lin" valueType="num">
                                      <p:cBhvr>
                                        <p:cTn id="25" dur="750" fill="hold"/>
                                        <p:tgtEl>
                                          <p:spTgt spid="24"/>
                                        </p:tgtEl>
                                        <p:attrNameLst>
                                          <p:attrName>ppt_x</p:attrName>
                                        </p:attrNameLst>
                                      </p:cBhvr>
                                      <p:tavLst>
                                        <p:tav tm="0">
                                          <p:val>
                                            <p:strVal val="#ppt_x"/>
                                          </p:val>
                                        </p:tav>
                                        <p:tav tm="100000">
                                          <p:val>
                                            <p:strVal val="#ppt_x"/>
                                          </p:val>
                                        </p:tav>
                                      </p:tavLst>
                                    </p:anim>
                                    <p:anim calcmode="lin" valueType="num">
                                      <p:cBhvr>
                                        <p:cTn id="26" dur="750" fill="hold"/>
                                        <p:tgtEl>
                                          <p:spTgt spid="2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50"/>
                                        <p:tgtEl>
                                          <p:spTgt spid="34"/>
                                        </p:tgtEl>
                                      </p:cBhvr>
                                    </p:animEffect>
                                    <p:anim calcmode="lin" valueType="num">
                                      <p:cBhvr>
                                        <p:cTn id="30" dur="750" fill="hold"/>
                                        <p:tgtEl>
                                          <p:spTgt spid="34"/>
                                        </p:tgtEl>
                                        <p:attrNameLst>
                                          <p:attrName>ppt_x</p:attrName>
                                        </p:attrNameLst>
                                      </p:cBhvr>
                                      <p:tavLst>
                                        <p:tav tm="0">
                                          <p:val>
                                            <p:strVal val="#ppt_x"/>
                                          </p:val>
                                        </p:tav>
                                        <p:tav tm="100000">
                                          <p:val>
                                            <p:strVal val="#ppt_x"/>
                                          </p:val>
                                        </p:tav>
                                      </p:tavLst>
                                    </p:anim>
                                    <p:anim calcmode="lin" valueType="num">
                                      <p:cBhvr>
                                        <p:cTn id="31" dur="75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750"/>
                                        <p:tgtEl>
                                          <p:spTgt spid="35"/>
                                        </p:tgtEl>
                                      </p:cBhvr>
                                    </p:animEffect>
                                    <p:anim calcmode="lin" valueType="num">
                                      <p:cBhvr>
                                        <p:cTn id="35" dur="750" fill="hold"/>
                                        <p:tgtEl>
                                          <p:spTgt spid="35"/>
                                        </p:tgtEl>
                                        <p:attrNameLst>
                                          <p:attrName>ppt_x</p:attrName>
                                        </p:attrNameLst>
                                      </p:cBhvr>
                                      <p:tavLst>
                                        <p:tav tm="0">
                                          <p:val>
                                            <p:strVal val="#ppt_x"/>
                                          </p:val>
                                        </p:tav>
                                        <p:tav tm="100000">
                                          <p:val>
                                            <p:strVal val="#ppt_x"/>
                                          </p:val>
                                        </p:tav>
                                      </p:tavLst>
                                    </p:anim>
                                    <p:anim calcmode="lin" valueType="num">
                                      <p:cBhvr>
                                        <p:cTn id="36" dur="750" fill="hold"/>
                                        <p:tgtEl>
                                          <p:spTgt spid="35"/>
                                        </p:tgtEl>
                                        <p:attrNameLst>
                                          <p:attrName>ppt_y</p:attrName>
                                        </p:attrNameLst>
                                      </p:cBhvr>
                                      <p:tavLst>
                                        <p:tav tm="0">
                                          <p:val>
                                            <p:strVal val="#ppt_y+.1"/>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2" presetClass="entr" presetSubtype="8"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p:tgtEl>
                                          <p:spTgt spid="9"/>
                                        </p:tgtEl>
                                        <p:attrNameLst>
                                          <p:attrName>ppt_x</p:attrName>
                                        </p:attrNameLst>
                                      </p:cBhvr>
                                      <p:tavLst>
                                        <p:tav tm="0">
                                          <p:val>
                                            <p:strVal val="#ppt_x-#ppt_w*1.125000"/>
                                          </p:val>
                                        </p:tav>
                                        <p:tav tm="100000">
                                          <p:val>
                                            <p:strVal val="#ppt_x"/>
                                          </p:val>
                                        </p:tav>
                                      </p:tavLst>
                                    </p:anim>
                                    <p:animEffect transition="in" filter="wipe(right)">
                                      <p:cBhvr>
                                        <p:cTn id="43" dur="500"/>
                                        <p:tgtEl>
                                          <p:spTgt spid="9"/>
                                        </p:tgtEl>
                                      </p:cBhvr>
                                    </p:animEffect>
                                  </p:childTnLst>
                                </p:cTn>
                              </p:par>
                              <p:par>
                                <p:cTn id="44" presetID="8" presetClass="emph" presetSubtype="0" repeatCount="indefinite" fill="hold" nodeType="withEffect">
                                  <p:stCondLst>
                                    <p:cond delay="0"/>
                                  </p:stCondLst>
                                  <p:childTnLst>
                                    <p:animRot by="21600000">
                                      <p:cBhvr>
                                        <p:cTn id="45"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nvPicPr>
        <p:blipFill>
          <a:blip r:embed="rId1"/>
          <a:srcRect l="5374" t="2779" b="13587"/>
          <a:stretch>
            <a:fillRect/>
          </a:stretch>
        </p:blipFill>
        <p:spPr>
          <a:xfrm>
            <a:off x="4280535" y="1048385"/>
            <a:ext cx="4555490" cy="3474085"/>
          </a:xfrm>
          <a:prstGeom prst="rect">
            <a:avLst/>
          </a:prstGeom>
          <a:noFill/>
          <a:ln w="9525">
            <a:noFill/>
          </a:ln>
        </p:spPr>
      </p:pic>
      <p:sp>
        <p:nvSpPr>
          <p:cNvPr id="2" name="文本框 1"/>
          <p:cNvSpPr txBox="1"/>
          <p:nvPr/>
        </p:nvSpPr>
        <p:spPr>
          <a:xfrm>
            <a:off x="316230" y="922655"/>
            <a:ext cx="3449320" cy="1753235"/>
          </a:xfrm>
          <a:prstGeom prst="rect">
            <a:avLst/>
          </a:prstGeom>
          <a:noFill/>
        </p:spPr>
        <p:txBody>
          <a:bodyPr wrap="square" rtlCol="0">
            <a:spAutoFit/>
          </a:bodyPr>
          <a:p>
            <a:r>
              <a:rPr lang="zh-CN" altLang="en-US"/>
              <a:t>《声现象》是苏科版初中物理教材的开篇，这一单元的知识结构包括“声音是什么”“乐音的特性”“噪声及其控制”“人耳听不到的声音”“综合实践活动：比较材料的隔声性能”。</a:t>
            </a:r>
            <a:endParaRPr lang="zh-CN" altLang="en-US"/>
          </a:p>
        </p:txBody>
      </p:sp>
      <p:sp>
        <p:nvSpPr>
          <p:cNvPr id="3" name="文本框 2"/>
          <p:cNvSpPr txBox="1"/>
          <p:nvPr/>
        </p:nvSpPr>
        <p:spPr>
          <a:xfrm>
            <a:off x="447040" y="2846070"/>
            <a:ext cx="3021330" cy="2030095"/>
          </a:xfrm>
          <a:prstGeom prst="rect">
            <a:avLst/>
          </a:prstGeom>
          <a:noFill/>
        </p:spPr>
        <p:txBody>
          <a:bodyPr wrap="square" rtlCol="0">
            <a:spAutoFit/>
          </a:bodyPr>
          <a:p>
            <a:r>
              <a:rPr lang="zh-CN" altLang="en-US">
                <a:sym typeface="+mn-ea"/>
              </a:rPr>
              <a:t>所涉及的概念包括：振动、声源、介质、声波、回声、声速、声能、乐音、响度、振幅、音调、频率、音色、噪声、声强级、可听声波、超声波、次声波等。</a:t>
            </a:r>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MEDIACOVER_FLAG" val="1"/>
  <p:tag name="KSO_WM_UNIT_MEDIACOVER_BTN_STATE" val="1"/>
  <p:tag name="KSO_WM_UNIT_MEDIACOVER_BTNRECT" val="3830*2174*360*3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2.xml><?xml version="1.0" encoding="utf-8"?>
<p:tagLst xmlns:p="http://schemas.openxmlformats.org/presentationml/2006/main">
  <p:tag name="commondata" val="eyJoZGlkIjoiZDdkYzM3YWQxMTM5NmJkN2JkOGY3ZTJjYjFkNGRhNzc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1652">
      <a:dk1>
        <a:sysClr val="windowText" lastClr="000000"/>
      </a:dk1>
      <a:lt1>
        <a:sysClr val="window" lastClr="FFFFFF"/>
      </a:lt1>
      <a:dk2>
        <a:srgbClr val="44546A"/>
      </a:dk2>
      <a:lt2>
        <a:srgbClr val="E7E6E6"/>
      </a:lt2>
      <a:accent1>
        <a:srgbClr val="975124"/>
      </a:accent1>
      <a:accent2>
        <a:srgbClr val="F2B56A"/>
      </a:accent2>
      <a:accent3>
        <a:srgbClr val="975124"/>
      </a:accent3>
      <a:accent4>
        <a:srgbClr val="F2B56A"/>
      </a:accent4>
      <a:accent5>
        <a:srgbClr val="975124"/>
      </a:accent5>
      <a:accent6>
        <a:srgbClr val="F2B56A"/>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652">
      <a:dk1>
        <a:sysClr val="windowText" lastClr="000000"/>
      </a:dk1>
      <a:lt1>
        <a:sysClr val="window" lastClr="FFFFFF"/>
      </a:lt1>
      <a:dk2>
        <a:srgbClr val="44546A"/>
      </a:dk2>
      <a:lt2>
        <a:srgbClr val="E7E6E6"/>
      </a:lt2>
      <a:accent1>
        <a:srgbClr val="975124"/>
      </a:accent1>
      <a:accent2>
        <a:srgbClr val="F2B56A"/>
      </a:accent2>
      <a:accent3>
        <a:srgbClr val="975124"/>
      </a:accent3>
      <a:accent4>
        <a:srgbClr val="F2B56A"/>
      </a:accent4>
      <a:accent5>
        <a:srgbClr val="975124"/>
      </a:accent5>
      <a:accent6>
        <a:srgbClr val="F2B56A"/>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652">
      <a:dk1>
        <a:sysClr val="windowText" lastClr="000000"/>
      </a:dk1>
      <a:lt1>
        <a:sysClr val="window" lastClr="FFFFFF"/>
      </a:lt1>
      <a:dk2>
        <a:srgbClr val="44546A"/>
      </a:dk2>
      <a:lt2>
        <a:srgbClr val="E7E6E6"/>
      </a:lt2>
      <a:accent1>
        <a:srgbClr val="975124"/>
      </a:accent1>
      <a:accent2>
        <a:srgbClr val="F2B56A"/>
      </a:accent2>
      <a:accent3>
        <a:srgbClr val="975124"/>
      </a:accent3>
      <a:accent4>
        <a:srgbClr val="F2B56A"/>
      </a:accent4>
      <a:accent5>
        <a:srgbClr val="975124"/>
      </a:accent5>
      <a:accent6>
        <a:srgbClr val="F2B56A"/>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3919</Words>
  <Application>WPS 演示</Application>
  <PresentationFormat>自定义</PresentationFormat>
  <Paragraphs>176</Paragraphs>
  <Slides>23</Slides>
  <Notes>24</Notes>
  <HiddenSlides>0</HiddenSlides>
  <MMClips>1</MMClips>
  <ScaleCrop>false</ScaleCrop>
  <HeadingPairs>
    <vt:vector size="6" baseType="variant">
      <vt:variant>
        <vt:lpstr>已用的字体</vt:lpstr>
      </vt:variant>
      <vt:variant>
        <vt:i4>39</vt:i4>
      </vt:variant>
      <vt:variant>
        <vt:lpstr>主题</vt:lpstr>
      </vt:variant>
      <vt:variant>
        <vt:i4>3</vt:i4>
      </vt:variant>
      <vt:variant>
        <vt:lpstr>幻灯片标题</vt:lpstr>
      </vt:variant>
      <vt:variant>
        <vt:i4>23</vt:i4>
      </vt:variant>
    </vt:vector>
  </HeadingPairs>
  <TitlesOfParts>
    <vt:vector size="65" baseType="lpstr">
      <vt:lpstr>Arial</vt:lpstr>
      <vt:lpstr>宋体</vt:lpstr>
      <vt:lpstr>Wingdings</vt:lpstr>
      <vt:lpstr>微软雅黑</vt:lpstr>
      <vt:lpstr>Arial Unicode MS</vt:lpstr>
      <vt:lpstr>Calibri</vt:lpstr>
      <vt:lpstr>Clear Sans Light</vt:lpstr>
      <vt:lpstr>Segoe Print</vt:lpstr>
      <vt:lpstr>华文细黑</vt:lpstr>
      <vt:lpstr>FontAwesome</vt:lpstr>
      <vt:lpstr>Arsenal</vt:lpstr>
      <vt:lpstr>Neris Thin</vt:lpstr>
      <vt:lpstr>Arial Unicode MS</vt:lpstr>
      <vt:lpstr>等线 Light</vt:lpstr>
      <vt:lpstr>Calibri Light</vt:lpstr>
      <vt:lpstr>等线</vt:lpstr>
      <vt:lpstr>DFGothic-EB</vt:lpstr>
      <vt:lpstr>Yu Gothic</vt:lpstr>
      <vt:lpstr>UKIJ Qolyazma</vt:lpstr>
      <vt:lpstr>Agency FB</vt:lpstr>
      <vt:lpstr>Arial Rounded MT Bold</vt:lpstr>
      <vt:lpstr>Times New Roman</vt:lpstr>
      <vt:lpstr>Roboto Condensed</vt:lpstr>
      <vt:lpstr>Verdana</vt:lpstr>
      <vt:lpstr>Arial</vt:lpstr>
      <vt:lpstr>Calibri</vt:lpstr>
      <vt:lpstr>Trebuchet MS</vt:lpstr>
      <vt:lpstr>Open Sans</vt:lpstr>
      <vt:lpstr>Aharoni</vt:lpstr>
      <vt:lpstr>Yu Gothic UI Semibold</vt:lpstr>
      <vt:lpstr>Broadway</vt:lpstr>
      <vt:lpstr>方正姚体</vt:lpstr>
      <vt:lpstr>MiSans Medium</vt:lpstr>
      <vt:lpstr>仓耳渔阳体 W01</vt:lpstr>
      <vt:lpstr>思源黑体 CN Normal</vt:lpstr>
      <vt:lpstr>黑体</vt:lpstr>
      <vt:lpstr>Helvetica Neue</vt:lpstr>
      <vt:lpstr>Yu Gothic UI</vt:lpstr>
      <vt:lpstr>Gabriola</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大气商务树木年轮计划总结PPT模板</dc:title>
  <dc:creator>Administrator</dc:creator>
  <cp:lastModifiedBy>Administrator</cp:lastModifiedBy>
  <cp:revision>92</cp:revision>
  <dcterms:created xsi:type="dcterms:W3CDTF">2017-07-30T14:19:00Z</dcterms:created>
  <dcterms:modified xsi:type="dcterms:W3CDTF">2023-11-04T03:07:17Z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FB9BF57DC90A49EDBB02ED8396EEB8A9_12</vt:lpwstr>
  </property>
  <property fmtid="{D5CDD505-2E9C-101B-9397-08002B2CF9AE}" pid="3" name="KSOProductBuildVer">
    <vt:lpwstr>2052-12.1.0.15933</vt:lpwstr>
  </property>
</Properties>
</file>