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92" r:id="rId5"/>
    <p:sldId id="623" r:id="rId6"/>
    <p:sldId id="262" r:id="rId7"/>
    <p:sldId id="625" r:id="rId8"/>
    <p:sldId id="626" r:id="rId9"/>
    <p:sldId id="631" r:id="rId10"/>
    <p:sldId id="633" r:id="rId11"/>
    <p:sldId id="644" r:id="rId12"/>
    <p:sldId id="627" r:id="rId13"/>
    <p:sldId id="645" r:id="rId14"/>
    <p:sldId id="628" r:id="rId15"/>
    <p:sldId id="629" r:id="rId16"/>
    <p:sldId id="655" r:id="rId17"/>
    <p:sldId id="636" r:id="rId18"/>
    <p:sldId id="637" r:id="rId19"/>
    <p:sldId id="630" r:id="rId20"/>
    <p:sldId id="654"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宋云霞" initials="宋"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AD7"/>
    <a:srgbClr val="000000"/>
    <a:srgbClr val="53575A"/>
    <a:srgbClr val="F17F42"/>
    <a:srgbClr val="D99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678" y="108"/>
      </p:cViewPr>
      <p:guideLst>
        <p:guide orient="horz" pos="2160"/>
        <p:guide pos="384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6.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CAC5CB-6390-4061-8DE8-0C81ED3F3D3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D9478-11F9-42E4-A047-A71E524A9B2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首页</a:t>
            </a:r>
            <a:endParaRPr lang="zh-CN" altLang="en-US" dirty="0"/>
          </a:p>
        </p:txBody>
      </p:sp>
      <p:sp>
        <p:nvSpPr>
          <p:cNvPr id="4" name="灯片编号占位符 3"/>
          <p:cNvSpPr>
            <a:spLocks noGrp="1"/>
          </p:cNvSpPr>
          <p:nvPr>
            <p:ph type="sldNum" sz="quarter" idx="5"/>
          </p:nvPr>
        </p:nvSpPr>
        <p:spPr/>
        <p:txBody>
          <a:bodyPr/>
          <a:lstStyle/>
          <a:p>
            <a:fld id="{FE3D9478-11F9-42E4-A047-A71E524A9B2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矩形 1"/>
          <p:cNvSpPr/>
          <p:nvPr userDrawn="1"/>
        </p:nvSpPr>
        <p:spPr>
          <a:xfrm flipH="1">
            <a:off x="-1" y="6524539"/>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a:p>
        </p:txBody>
      </p:sp>
      <p:sp>
        <p:nvSpPr>
          <p:cNvPr id="3" name="矩形 2"/>
          <p:cNvSpPr/>
          <p:nvPr userDrawn="1"/>
        </p:nvSpPr>
        <p:spPr>
          <a:xfrm flipH="1">
            <a:off x="-3" y="6595585"/>
            <a:ext cx="12192001" cy="28889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a:p>
        </p:txBody>
      </p:sp>
      <p:sp>
        <p:nvSpPr>
          <p:cNvPr id="4" name="矩形 5"/>
          <p:cNvSpPr/>
          <p:nvPr userDrawn="1"/>
        </p:nvSpPr>
        <p:spPr>
          <a:xfrm>
            <a:off x="9973972" y="6492347"/>
            <a:ext cx="1018029" cy="11178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a:p>
        </p:txBody>
      </p:sp>
      <p:sp>
        <p:nvSpPr>
          <p:cNvPr id="5" name="矩形 4"/>
          <p:cNvSpPr/>
          <p:nvPr userDrawn="1"/>
        </p:nvSpPr>
        <p:spPr>
          <a:xfrm>
            <a:off x="10064928" y="6492344"/>
            <a:ext cx="1070321" cy="3921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a:p>
        </p:txBody>
      </p:sp>
      <p:cxnSp>
        <p:nvCxnSpPr>
          <p:cNvPr id="7" name="直接连接符 6"/>
          <p:cNvCxnSpPr/>
          <p:nvPr userDrawn="1"/>
        </p:nvCxnSpPr>
        <p:spPr>
          <a:xfrm>
            <a:off x="7391807" y="420256"/>
            <a:ext cx="446333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336860" y="424611"/>
            <a:ext cx="43913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a:off x="7391807" y="477440"/>
            <a:ext cx="4463333"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336860" y="481795"/>
            <a:ext cx="4391344"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Slide Number Placeholder 5"/>
          <p:cNvSpPr>
            <a:spLocks noGrp="1"/>
          </p:cNvSpPr>
          <p:nvPr>
            <p:ph type="sldNum" sz="quarter" idx="4"/>
          </p:nvPr>
        </p:nvSpPr>
        <p:spPr>
          <a:xfrm>
            <a:off x="9978885" y="6463000"/>
            <a:ext cx="1242405" cy="4169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a:defRPr lang="en-US" sz="2000" b="1" smtClean="0">
                <a:solidFill>
                  <a:schemeClr val="tx2"/>
                </a:solidFill>
                <a:latin typeface="微软雅黑" panose="020B0503020204020204" pitchFamily="34" charset="-122"/>
                <a:ea typeface="微软雅黑" panose="020B0503020204020204" pitchFamily="34" charset="-122"/>
                <a:cs typeface="+mj-cs"/>
              </a:defRPr>
            </a:lvl1pPr>
          </a:lstStyle>
          <a:p>
            <a:pPr algn="ctr"/>
            <a:fld id="{48F63A3B-78C7-47BE-AE5E-E10140E04643}" type="slidenum">
              <a:rPr lang="en-US" altLang="zh-CN"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2.xml"/><Relationship Id="rId14" Type="http://schemas.openxmlformats.org/officeDocument/2006/relationships/image" Target="../media/image1.jpeg"/><Relationship Id="rId13" Type="http://schemas.openxmlformats.org/officeDocument/2006/relationships/tags" Target="../tags/tag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pic>
        <p:nvPicPr>
          <p:cNvPr id="7" name="PA_图片 3"/>
          <p:cNvPicPr>
            <a:picLocks noChangeAspect="1"/>
          </p:cNvPicPr>
          <p:nvPr userDrawn="1">
            <p:custDataLst>
              <p:tags r:id="rId13"/>
            </p:custDataLst>
          </p:nvPr>
        </p:nvPicPr>
        <p:blipFill rotWithShape="1">
          <a:blip r:embed="rId14">
            <a:extLst>
              <a:ext uri="{28A0092B-C50C-407E-A947-70E740481C1C}">
                <a14:useLocalDpi xmlns:a14="http://schemas.microsoft.com/office/drawing/2010/main" val="0"/>
              </a:ext>
            </a:extLst>
          </a:blip>
          <a:srcRect t="7834" b="7834"/>
          <a:stretch>
            <a:fillRect/>
          </a:stretch>
        </p:blipFill>
        <p:spPr>
          <a:xfrm>
            <a:off x="0" y="0"/>
            <a:ext cx="12192000" cy="6858000"/>
          </a:xfrm>
          <a:prstGeom prst="rect">
            <a:avLst/>
          </a:prstGeom>
        </p:spPr>
      </p:pic>
      <p:sp>
        <p:nvSpPr>
          <p:cNvPr id="8" name="PA_平行四边形 15"/>
          <p:cNvSpPr/>
          <p:nvPr userDrawn="1">
            <p:custDataLst>
              <p:tags r:id="rId15"/>
            </p:custDataLst>
          </p:nvPr>
        </p:nvSpPr>
        <p:spPr>
          <a:xfrm>
            <a:off x="1864008" y="0"/>
            <a:ext cx="8712968" cy="6858000"/>
          </a:xfrm>
          <a:prstGeom prst="parallelogram">
            <a:avLst>
              <a:gd name="adj" fmla="val 26721"/>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3.png"/><Relationship Id="rId3" Type="http://schemas.openxmlformats.org/officeDocument/2006/relationships/tags" Target="../tags/tag4.xml"/><Relationship Id="rId2" Type="http://schemas.openxmlformats.org/officeDocument/2006/relationships/image" Target="../media/image2.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PA_文本框 8"/>
          <p:cNvSpPr txBox="1"/>
          <p:nvPr>
            <p:custDataLst>
              <p:tags r:id="rId1"/>
            </p:custDataLst>
          </p:nvPr>
        </p:nvSpPr>
        <p:spPr>
          <a:xfrm>
            <a:off x="2783839" y="2853016"/>
            <a:ext cx="7548880" cy="1014730"/>
          </a:xfrm>
          <a:prstGeom prst="rect">
            <a:avLst/>
          </a:prstGeom>
          <a:noFill/>
        </p:spPr>
        <p:txBody>
          <a:bodyPr wrap="none" rtlCol="0">
            <a:spAutoFit/>
          </a:bodyPr>
          <a:lstStyle/>
          <a:p>
            <a:pPr algn="ctr"/>
            <a:r>
              <a:rPr lang="zh-CN" altLang="en-US" sz="6000" b="1"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新课标研读</a:t>
            </a:r>
            <a:r>
              <a:rPr lang="en-US" altLang="zh-CN" sz="6000" b="1"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a:t>
            </a:r>
            <a:r>
              <a:rPr lang="zh-CN" altLang="en-US" sz="6000" b="1"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课程理念</a:t>
            </a:r>
            <a:endParaRPr lang="zh-CN" altLang="en-US" sz="6000" b="1" dirty="0">
              <a:solidFill>
                <a:srgbClr val="FF0000"/>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51180" y="476885"/>
            <a:ext cx="10972800" cy="5561965"/>
          </a:xfrm>
        </p:spPr>
        <p:txBody>
          <a:bodyPr>
            <a:noAutofit/>
          </a:bodyPr>
          <a:p>
            <a:pPr marL="0" indent="0">
              <a:buNone/>
            </a:pPr>
            <a:r>
              <a:rPr lang="en-US" altLang="zh-CN" sz="2300" b="1">
                <a:solidFill>
                  <a:srgbClr val="FF0000"/>
                </a:solidFill>
                <a:sym typeface="+mn-ea"/>
              </a:rPr>
              <a:t>        </a:t>
            </a:r>
            <a:r>
              <a:rPr lang="zh-CN" altLang="en-US" sz="2300" b="1">
                <a:solidFill>
                  <a:srgbClr val="FF0000"/>
                </a:solidFill>
                <a:sym typeface="+mn-ea"/>
              </a:rPr>
              <a:t>2．课程内容：</a:t>
            </a:r>
            <a:endParaRPr lang="zh-CN" altLang="en-US" sz="2300" b="1">
              <a:solidFill>
                <a:srgbClr val="FF0000"/>
              </a:solidFill>
              <a:sym typeface="+mn-ea"/>
            </a:endParaRPr>
          </a:p>
          <a:p>
            <a:pPr marL="0" indent="0">
              <a:buNone/>
            </a:pPr>
            <a:r>
              <a:rPr lang="en-US" altLang="zh-CN" sz="2300" b="1">
                <a:solidFill>
                  <a:srgbClr val="FF0000"/>
                </a:solidFill>
                <a:sym typeface="+mn-ea"/>
              </a:rPr>
              <a:t>        2011</a:t>
            </a:r>
            <a:r>
              <a:rPr lang="zh-CN" altLang="en-US" sz="2300" b="1">
                <a:solidFill>
                  <a:srgbClr val="FF0000"/>
                </a:solidFill>
                <a:sym typeface="+mn-ea"/>
              </a:rPr>
              <a:t>版：从生活走向物理，从物理走向社会</a:t>
            </a:r>
            <a:endParaRPr lang="zh-CN" altLang="en-US" sz="2300" b="1">
              <a:solidFill>
                <a:srgbClr val="FF0000"/>
              </a:solidFill>
            </a:endParaRPr>
          </a:p>
          <a:p>
            <a:pPr marL="0" indent="0">
              <a:buNone/>
            </a:pPr>
            <a:r>
              <a:rPr lang="en-US" altLang="zh-CN" sz="2300" b="1">
                <a:sym typeface="+mn-ea"/>
              </a:rPr>
              <a:t>        </a:t>
            </a:r>
            <a:r>
              <a:rPr lang="zh-CN" altLang="en-US" sz="2300" b="1">
                <a:sym typeface="+mn-ea"/>
              </a:rPr>
              <a:t>贴近学生生活，符合学生认知特点，激发并保持学生的学习兴趣，让学生通过学习和探索掌握物理学的基础知识与基本技能，并能将其运用于实践，为以后的学习、生活和工作打下基础。</a:t>
            </a:r>
            <a:endParaRPr lang="zh-CN" altLang="en-US" sz="2300" b="1">
              <a:sym typeface="+mn-ea"/>
            </a:endParaRPr>
          </a:p>
          <a:p>
            <a:pPr marL="0" indent="0">
              <a:buNone/>
            </a:pPr>
            <a:r>
              <a:rPr lang="en-US" altLang="zh-CN" sz="2300" b="1">
                <a:solidFill>
                  <a:srgbClr val="FF0000"/>
                </a:solidFill>
                <a:sym typeface="+mn-ea"/>
              </a:rPr>
              <a:t>         2022</a:t>
            </a:r>
            <a:r>
              <a:rPr lang="zh-CN" altLang="en-US" sz="2300" b="1">
                <a:solidFill>
                  <a:srgbClr val="FF0000"/>
                </a:solidFill>
                <a:sym typeface="+mn-ea"/>
              </a:rPr>
              <a:t>版：从生活走向物理，从物理走向社会</a:t>
            </a:r>
            <a:endParaRPr lang="zh-CN" altLang="en-US" sz="2300" b="1">
              <a:solidFill>
                <a:srgbClr val="FF0000"/>
              </a:solidFill>
            </a:endParaRPr>
          </a:p>
          <a:p>
            <a:pPr marL="0" indent="0">
              <a:buNone/>
            </a:pPr>
            <a:r>
              <a:rPr lang="en-US" altLang="zh-CN" sz="2300" b="1">
                <a:sym typeface="+mn-ea"/>
              </a:rPr>
              <a:t>         </a:t>
            </a:r>
            <a:r>
              <a:rPr lang="zh-CN" altLang="en-US" sz="2300" b="1">
                <a:sym typeface="+mn-ea"/>
              </a:rPr>
              <a:t>遵循初中学生</a:t>
            </a:r>
            <a:r>
              <a:rPr lang="zh-CN" altLang="en-US" sz="2300" b="1">
                <a:solidFill>
                  <a:srgbClr val="FF0000"/>
                </a:solidFill>
                <a:sym typeface="+mn-ea"/>
              </a:rPr>
              <a:t>身心发展规律</a:t>
            </a:r>
            <a:r>
              <a:rPr lang="zh-CN" altLang="en-US" sz="2300" b="1">
                <a:sym typeface="+mn-ea"/>
              </a:rPr>
              <a:t>，</a:t>
            </a:r>
            <a:r>
              <a:rPr lang="zh-CN" altLang="en-US" sz="2300" b="1">
                <a:solidFill>
                  <a:srgbClr val="FF0000"/>
                </a:solidFill>
                <a:sym typeface="+mn-ea"/>
              </a:rPr>
              <a:t>贴近学生生活</a:t>
            </a:r>
            <a:r>
              <a:rPr lang="zh-CN" altLang="en-US" sz="2300" b="1">
                <a:sym typeface="+mn-ea"/>
              </a:rPr>
              <a:t>，</a:t>
            </a:r>
            <a:r>
              <a:rPr lang="zh-CN" altLang="en-US" sz="2300" b="1">
                <a:solidFill>
                  <a:srgbClr val="001AD7"/>
                </a:solidFill>
                <a:sym typeface="+mn-ea"/>
              </a:rPr>
              <a:t>关注学习生长点，以具体事实、鲜活案例、生活经验和基本概念等引导学生进行理性思考</a:t>
            </a:r>
            <a:r>
              <a:rPr lang="zh-CN" altLang="en-US" sz="2300" b="1">
                <a:sym typeface="+mn-ea"/>
              </a:rPr>
              <a:t>。注重</a:t>
            </a:r>
            <a:r>
              <a:rPr lang="zh-CN" altLang="en-US" sz="2300" b="1">
                <a:solidFill>
                  <a:srgbClr val="FF0000"/>
                </a:solidFill>
                <a:sym typeface="+mn-ea"/>
              </a:rPr>
              <a:t>时代性</a:t>
            </a:r>
            <a:r>
              <a:rPr lang="zh-CN" altLang="en-US" sz="2300" b="1">
                <a:sym typeface="+mn-ea"/>
              </a:rPr>
              <a:t>，加强与生产生话，社会发展及科技进步的联系，凸显我国科技成就，引导了生增强</a:t>
            </a:r>
            <a:r>
              <a:rPr lang="zh-CN" altLang="en-US" sz="2300" b="1">
                <a:solidFill>
                  <a:srgbClr val="FF0000"/>
                </a:solidFill>
                <a:sym typeface="+mn-ea"/>
              </a:rPr>
              <a:t>文化自信</a:t>
            </a:r>
            <a:r>
              <a:rPr lang="zh-CN" altLang="en-US" sz="2300" b="1">
                <a:sym typeface="+mn-ea"/>
              </a:rPr>
              <a:t>，树立</a:t>
            </a:r>
            <a:r>
              <a:rPr lang="zh-CN" altLang="en-US" sz="2300" b="1">
                <a:solidFill>
                  <a:srgbClr val="FF0000"/>
                </a:solidFill>
                <a:sym typeface="+mn-ea"/>
              </a:rPr>
              <a:t>科技强国</a:t>
            </a:r>
            <a:r>
              <a:rPr lang="zh-CN" altLang="en-US" sz="2300" b="1">
                <a:sym typeface="+mn-ea"/>
              </a:rPr>
              <a:t>的远大理想。</a:t>
            </a:r>
            <a:endParaRPr lang="zh-CN" altLang="en-US" sz="2300" b="1">
              <a:sym typeface="+mn-ea"/>
            </a:endParaRPr>
          </a:p>
          <a:p>
            <a:pPr marL="0" indent="0">
              <a:buNone/>
            </a:pPr>
            <a:r>
              <a:rPr lang="en-US" altLang="zh-CN" sz="2300" b="1">
                <a:sym typeface="+mn-ea"/>
              </a:rPr>
              <a:t>        </a:t>
            </a:r>
            <a:r>
              <a:rPr lang="zh-CN" altLang="en-US" sz="2300" b="1">
                <a:solidFill>
                  <a:srgbClr val="001AD7"/>
                </a:solidFill>
                <a:sym typeface="+mn-ea"/>
              </a:rPr>
              <a:t>这一句话没有变，可是内涵发生了很大的变化，通过生活、物理、社会三者之间进阶性的实质跨越，帮助学生建构对物理世界的初步认识，为其探究兴趣和科学思维的发展创造条件，引领学生从感性认识向理性认识发展。</a:t>
            </a:r>
            <a:endParaRPr lang="zh-CN" altLang="en-US" sz="2300" b="1">
              <a:solidFill>
                <a:srgbClr val="001AD7"/>
              </a:solidFill>
            </a:endParaRPr>
          </a:p>
          <a:p>
            <a:pPr marL="0" indent="0">
              <a:buNone/>
            </a:pPr>
            <a:r>
              <a:rPr lang="en-US" altLang="zh-CN" sz="2300" b="1">
                <a:solidFill>
                  <a:srgbClr val="001AD7"/>
                </a:solidFill>
              </a:rPr>
              <a:t>     </a:t>
            </a:r>
            <a:endParaRPr lang="zh-CN" altLang="en-US" sz="2300" b="1">
              <a:solidFill>
                <a:srgbClr val="001AD7"/>
              </a:solidFill>
            </a:endParaRPr>
          </a:p>
          <a:p>
            <a:pPr marL="0" indent="0">
              <a:buNone/>
            </a:pPr>
            <a:r>
              <a:rPr lang="en-US" altLang="zh-CN" sz="2300" b="1">
                <a:solidFill>
                  <a:srgbClr val="001AD7"/>
                </a:solidFill>
              </a:rPr>
              <a:t>  </a:t>
            </a:r>
            <a:endParaRPr lang="zh-CN" altLang="en-US" sz="2300" b="1">
              <a:solidFill>
                <a:srgbClr val="001AD7"/>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95325" y="752475"/>
            <a:ext cx="10972800" cy="4970145"/>
          </a:xfrm>
        </p:spPr>
        <p:txBody>
          <a:bodyPr>
            <a:normAutofit lnSpcReduction="20000"/>
          </a:bodyPr>
          <a:p>
            <a:pPr marL="0" indent="0">
              <a:buNone/>
            </a:pPr>
            <a:r>
              <a:rPr lang="en-US" altLang="zh-CN"/>
              <a:t>   </a:t>
            </a:r>
            <a:endParaRPr lang="zh-CN" altLang="en-US" sz="2800" b="1"/>
          </a:p>
          <a:p>
            <a:pPr marL="0" indent="0" fontAlgn="auto">
              <a:lnSpc>
                <a:spcPct val="120000"/>
              </a:lnSpc>
              <a:spcBef>
                <a:spcPts val="0"/>
              </a:spcBef>
              <a:buNone/>
            </a:pPr>
            <a:r>
              <a:rPr lang="zh-CN" altLang="en-US" sz="2800" b="1"/>
              <a:t> </a:t>
            </a:r>
            <a:r>
              <a:rPr lang="en-US" altLang="zh-CN" sz="2800" b="1"/>
              <a:t>     </a:t>
            </a:r>
            <a:r>
              <a:rPr lang="en-US" altLang="zh-CN" sz="2800" b="1">
                <a:solidFill>
                  <a:srgbClr val="001AD7"/>
                </a:solidFill>
                <a:sym typeface="+mn-ea"/>
              </a:rPr>
              <a:t> </a:t>
            </a:r>
            <a:r>
              <a:rPr lang="zh-CN" altLang="en-US" sz="2800" b="1">
                <a:solidFill>
                  <a:srgbClr val="001AD7"/>
                </a:solidFill>
                <a:sym typeface="+mn-ea"/>
              </a:rPr>
              <a:t>贴近学生生活的情境，能引发学生学习的欲望，唤起他们相关的生活经验，迅速建立新知识与原有认知之间的联系，解决生活中的问题能带来成就感，逐步形成学以致用的观念。</a:t>
            </a:r>
            <a:endParaRPr lang="zh-CN" altLang="en-US" sz="2800" b="1">
              <a:solidFill>
                <a:srgbClr val="001AD7"/>
              </a:solidFill>
              <a:sym typeface="+mn-ea"/>
            </a:endParaRPr>
          </a:p>
          <a:p>
            <a:pPr marL="0" indent="0" fontAlgn="auto">
              <a:lnSpc>
                <a:spcPct val="120000"/>
              </a:lnSpc>
              <a:spcBef>
                <a:spcPts val="0"/>
              </a:spcBef>
              <a:buNone/>
            </a:pPr>
            <a:r>
              <a:rPr lang="zh-CN" altLang="en-US" sz="2800" b="1">
                <a:solidFill>
                  <a:srgbClr val="001AD7"/>
                </a:solidFill>
                <a:sym typeface="+mn-ea"/>
              </a:rPr>
              <a:t> </a:t>
            </a:r>
            <a:r>
              <a:rPr lang="en-US" altLang="zh-CN" sz="2800" b="1">
                <a:solidFill>
                  <a:srgbClr val="001AD7"/>
                </a:solidFill>
                <a:sym typeface="+mn-ea"/>
              </a:rPr>
              <a:t>    </a:t>
            </a:r>
            <a:r>
              <a:rPr lang="en-US" altLang="zh-CN" sz="2800" b="1"/>
              <a:t> </a:t>
            </a:r>
            <a:r>
              <a:rPr lang="zh-CN" altLang="en-US" sz="2800" b="1"/>
              <a:t>如学生通过人们劳作中使用的工具来学习杠杆的知识，并能根据这些知识解释人体杠杆的问题。</a:t>
            </a:r>
            <a:endParaRPr lang="zh-CN" altLang="en-US" sz="2800" b="1"/>
          </a:p>
          <a:p>
            <a:pPr marL="0" indent="0" fontAlgn="auto">
              <a:lnSpc>
                <a:spcPct val="120000"/>
              </a:lnSpc>
              <a:spcBef>
                <a:spcPts val="0"/>
              </a:spcBef>
              <a:buNone/>
            </a:pPr>
            <a:r>
              <a:rPr lang="zh-CN" altLang="en-US" sz="2800" b="1"/>
              <a:t> </a:t>
            </a:r>
            <a:r>
              <a:rPr lang="en-US" altLang="zh-CN" sz="2800" b="1"/>
              <a:t>      </a:t>
            </a:r>
            <a:r>
              <a:rPr lang="zh-CN" altLang="en-US" sz="2800" b="1"/>
              <a:t>此外，教学中还要加强物理与社会发展、科技进步的联系，增强文化自信，树立科技强国远大理想。如在讲解物质结构和物质世界尺度时，简单介绍“中国天眼”、“天问一号”等航空发展历程，培养学生的民族自豪感。</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9600" y="189230"/>
            <a:ext cx="10972800" cy="5861050"/>
          </a:xfrm>
        </p:spPr>
        <p:txBody>
          <a:bodyPr>
            <a:normAutofit fontScale="25000"/>
          </a:bodyPr>
          <a:p>
            <a:pPr marL="0" indent="0" fontAlgn="auto">
              <a:lnSpc>
                <a:spcPts val="3000"/>
              </a:lnSpc>
              <a:spcBef>
                <a:spcPts val="0"/>
              </a:spcBef>
              <a:buNone/>
            </a:pPr>
            <a:r>
              <a:rPr lang="en-US" altLang="zh-CN" sz="9600" b="1">
                <a:solidFill>
                  <a:srgbClr val="FF0000"/>
                </a:solidFill>
                <a:sym typeface="+mn-ea"/>
              </a:rPr>
              <a:t>        </a:t>
            </a:r>
            <a:r>
              <a:rPr lang="zh-CN" altLang="en-US" sz="9600" b="1">
                <a:solidFill>
                  <a:srgbClr val="FF0000"/>
                </a:solidFill>
                <a:sym typeface="+mn-ea"/>
              </a:rPr>
              <a:t>3．课程结构：</a:t>
            </a:r>
            <a:endParaRPr lang="zh-CN" altLang="en-US" sz="9600" b="1">
              <a:solidFill>
                <a:srgbClr val="FF0000"/>
              </a:solidFill>
              <a:sym typeface="+mn-ea"/>
            </a:endParaRPr>
          </a:p>
          <a:p>
            <a:pPr marL="0" indent="0" fontAlgn="auto">
              <a:lnSpc>
                <a:spcPts val="3000"/>
              </a:lnSpc>
              <a:spcBef>
                <a:spcPts val="0"/>
              </a:spcBef>
              <a:buNone/>
            </a:pPr>
            <a:r>
              <a:rPr lang="en-US" altLang="zh-CN" sz="9600" b="1">
                <a:solidFill>
                  <a:srgbClr val="FF0000"/>
                </a:solidFill>
                <a:sym typeface="+mn-ea"/>
              </a:rPr>
              <a:t>        2011</a:t>
            </a:r>
            <a:r>
              <a:rPr lang="zh-CN" altLang="en-US" sz="9600" b="1">
                <a:solidFill>
                  <a:srgbClr val="FF0000"/>
                </a:solidFill>
                <a:sym typeface="+mn-ea"/>
              </a:rPr>
              <a:t>版：注意学科渗透，关心科技发展</a:t>
            </a:r>
            <a:endParaRPr lang="zh-CN" altLang="en-US" sz="9600" b="1">
              <a:solidFill>
                <a:srgbClr val="FF0000"/>
              </a:solidFill>
            </a:endParaRPr>
          </a:p>
          <a:p>
            <a:pPr marL="0" indent="0" fontAlgn="auto">
              <a:lnSpc>
                <a:spcPts val="3000"/>
              </a:lnSpc>
              <a:spcBef>
                <a:spcPts val="0"/>
              </a:spcBef>
              <a:buNone/>
            </a:pPr>
            <a:r>
              <a:rPr lang="zh-CN" altLang="en-US" sz="9600" b="1">
                <a:sym typeface="+mn-ea"/>
              </a:rPr>
              <a:t>让学生了解自然界事物的相互联系，注意学科间的联系与渗透，关心科学技术的新进展，关注科技发展给社会进步带来的影响，逐步树立科学的世界观。</a:t>
            </a:r>
            <a:endParaRPr lang="zh-CN" altLang="en-US" sz="9600" b="1"/>
          </a:p>
          <a:p>
            <a:pPr marL="0" indent="0" fontAlgn="auto">
              <a:lnSpc>
                <a:spcPts val="3000"/>
              </a:lnSpc>
              <a:spcBef>
                <a:spcPts val="0"/>
              </a:spcBef>
              <a:buNone/>
            </a:pPr>
            <a:r>
              <a:rPr lang="en-US" altLang="zh-CN" sz="9600" b="1">
                <a:solidFill>
                  <a:srgbClr val="FF0000"/>
                </a:solidFill>
                <a:sym typeface="+mn-ea"/>
              </a:rPr>
              <a:t>        2022</a:t>
            </a:r>
            <a:r>
              <a:rPr lang="zh-CN" altLang="en-US" sz="9600" b="1">
                <a:solidFill>
                  <a:srgbClr val="FF0000"/>
                </a:solidFill>
                <a:sym typeface="+mn-ea"/>
              </a:rPr>
              <a:t>版：以主题为线索，构建课程结构</a:t>
            </a:r>
            <a:endParaRPr lang="zh-CN" altLang="en-US" sz="9600" b="1">
              <a:solidFill>
                <a:srgbClr val="FF0000"/>
              </a:solidFill>
            </a:endParaRPr>
          </a:p>
          <a:p>
            <a:pPr marL="0" indent="0" fontAlgn="auto">
              <a:lnSpc>
                <a:spcPts val="3000"/>
              </a:lnSpc>
              <a:spcBef>
                <a:spcPts val="0"/>
              </a:spcBef>
              <a:buNone/>
            </a:pPr>
            <a:r>
              <a:rPr lang="zh-CN" altLang="en-US" sz="9600" b="1">
                <a:sym typeface="+mn-ea"/>
              </a:rPr>
              <a:t>依据物理学科内涵，遵循学生认知规律，明确物理</a:t>
            </a:r>
            <a:r>
              <a:rPr lang="zh-CN" altLang="en-US" sz="9600" b="1">
                <a:solidFill>
                  <a:srgbClr val="001AD7"/>
                </a:solidFill>
                <a:sym typeface="+mn-ea"/>
              </a:rPr>
              <a:t>学习主题，主题内分级呈现，层层递进；主题间相互关联，各有侧重</a:t>
            </a:r>
            <a:r>
              <a:rPr lang="zh-CN" altLang="en-US" sz="9600" b="1">
                <a:sym typeface="+mn-ea"/>
              </a:rPr>
              <a:t>。注重“知行合一，学以致用＂，体现物理课程基础性、实践性等特点。</a:t>
            </a:r>
            <a:endParaRPr lang="zh-CN" altLang="en-US" sz="9600" b="1">
              <a:sym typeface="+mn-ea"/>
            </a:endParaRPr>
          </a:p>
          <a:p>
            <a:pPr marL="0" algn="l" fontAlgn="auto">
              <a:lnSpc>
                <a:spcPts val="3000"/>
              </a:lnSpc>
              <a:spcBef>
                <a:spcPts val="0"/>
              </a:spcBef>
              <a:buClrTx/>
              <a:buSzTx/>
              <a:buNone/>
            </a:pPr>
            <a:r>
              <a:rPr lang="en-US" altLang="zh-CN" sz="96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9600" b="1">
                <a:solidFill>
                  <a:srgbClr val="001AD7"/>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9600" b="1">
                <a:solidFill>
                  <a:srgbClr val="001AD7"/>
                </a:solidFill>
                <a:latin typeface="宋体" panose="02010600030101010101" pitchFamily="2" charset="-122"/>
                <a:ea typeface="宋体" panose="02010600030101010101" pitchFamily="2" charset="-122"/>
                <a:cs typeface="宋体" panose="02010600030101010101" pitchFamily="2" charset="-122"/>
                <a:sym typeface="+mn-ea"/>
              </a:rPr>
              <a:t>新课标以主题为线索、优化课程内容结构，全面提升课程的系统性。课程内容由“物质”“运动和相互作用”“能量”“实验探究”和“跨学科实践”五个一级主题构成。借助于物理学的大单元、大概念，“跨学科实践”主题侧重体现物理学与日常生活、工程实践、社会发展等方面的联系，促进知识、能力、素养间的逐步转化。</a:t>
            </a:r>
            <a:endParaRPr lang="zh-CN" altLang="en-US" sz="9600" b="1">
              <a:solidFill>
                <a:srgbClr val="001AD7"/>
              </a:solidFill>
              <a:latin typeface="宋体" panose="02010600030101010101" pitchFamily="2" charset="-122"/>
              <a:ea typeface="宋体" panose="02010600030101010101" pitchFamily="2" charset="-122"/>
              <a:cs typeface="宋体" panose="02010600030101010101" pitchFamily="2" charset="-122"/>
              <a:sym typeface="+mn-ea"/>
            </a:endParaRPr>
          </a:p>
          <a:p>
            <a:pPr marL="0" algn="l" fontAlgn="auto">
              <a:lnSpc>
                <a:spcPts val="3000"/>
              </a:lnSpc>
              <a:spcBef>
                <a:spcPts val="0"/>
              </a:spcBef>
              <a:buClrTx/>
              <a:buSzTx/>
              <a:buNone/>
            </a:pPr>
            <a:r>
              <a:rPr lang="zh-CN" altLang="en-US" sz="9600" b="1">
                <a:solidFill>
                  <a:srgbClr val="001AD7"/>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9600" b="1">
                <a:solidFill>
                  <a:srgbClr val="001AD7"/>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9600" b="1">
                <a:solidFill>
                  <a:srgbClr val="001AD7"/>
                </a:solidFill>
                <a:latin typeface="宋体" panose="02010600030101010101" pitchFamily="2" charset="-122"/>
                <a:ea typeface="宋体" panose="02010600030101010101" pitchFamily="2" charset="-122"/>
                <a:cs typeface="宋体" panose="02010600030101010101" pitchFamily="2" charset="-122"/>
                <a:sym typeface="+mn-ea"/>
              </a:rPr>
              <a:t>设立跨学科主题学习活动，课程内容结构化，加强学科之间相互联动，引导学生从单个知识的识记、理解跨越到知识网络的整体建构，侧重于加强学生对学科知识整体性、综合性与迁移性的理解，深化学科本质，发展核心素养。</a:t>
            </a:r>
            <a:endParaRPr lang="zh-CN" altLang="en-US" b="1">
              <a:solidFill>
                <a:srgbClr val="001AD7"/>
              </a:solidFill>
              <a:sym typeface="+mn-ea"/>
            </a:endParaRPr>
          </a:p>
          <a:p>
            <a:pPr marL="0" indent="0">
              <a:buNone/>
            </a:pPr>
            <a:endParaRPr lang="zh-CN" altLang="en-US" b="1"/>
          </a:p>
          <a:p>
            <a:pPr marL="0" indent="0">
              <a:buNone/>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07035" y="116205"/>
            <a:ext cx="10972800" cy="7101205"/>
          </a:xfrm>
        </p:spPr>
        <p:txBody>
          <a:bodyPr>
            <a:noAutofit/>
          </a:bodyPr>
          <a:p>
            <a:pPr marL="0" indent="0">
              <a:buNone/>
            </a:pPr>
            <a:r>
              <a:rPr lang="en-US" altLang="zh-CN" sz="2300" b="1">
                <a:solidFill>
                  <a:srgbClr val="FF0000"/>
                </a:solidFill>
                <a:sym typeface="+mn-ea"/>
              </a:rPr>
              <a:t>       </a:t>
            </a:r>
            <a:r>
              <a:rPr lang="zh-CN" altLang="en-US" sz="2300" b="1">
                <a:solidFill>
                  <a:srgbClr val="FF0000"/>
                </a:solidFill>
                <a:sym typeface="+mn-ea"/>
              </a:rPr>
              <a:t>4．课程教学：</a:t>
            </a:r>
            <a:endParaRPr lang="zh-CN" altLang="en-US" sz="2300" b="1">
              <a:solidFill>
                <a:srgbClr val="FF0000"/>
              </a:solidFill>
              <a:sym typeface="+mn-ea"/>
            </a:endParaRPr>
          </a:p>
          <a:p>
            <a:pPr marL="0" indent="0">
              <a:buNone/>
            </a:pPr>
            <a:r>
              <a:rPr lang="en-US" altLang="zh-CN" sz="2300" b="1">
                <a:solidFill>
                  <a:srgbClr val="FF0000"/>
                </a:solidFill>
                <a:sym typeface="+mn-ea"/>
              </a:rPr>
              <a:t>       2011</a:t>
            </a:r>
            <a:r>
              <a:rPr lang="zh-CN" altLang="en-US" sz="2300" b="1">
                <a:solidFill>
                  <a:srgbClr val="FF0000"/>
                </a:solidFill>
                <a:sym typeface="+mn-ea"/>
              </a:rPr>
              <a:t>版：提倡教学方式多样化，注重科学探究</a:t>
            </a:r>
            <a:endParaRPr lang="zh-CN" altLang="en-US" sz="2300" b="1">
              <a:solidFill>
                <a:srgbClr val="FF0000"/>
              </a:solidFill>
            </a:endParaRPr>
          </a:p>
          <a:p>
            <a:pPr marL="0" indent="0">
              <a:buNone/>
            </a:pPr>
            <a:r>
              <a:rPr lang="en-US" altLang="zh-CN" sz="2300" b="1">
                <a:sym typeface="+mn-ea"/>
              </a:rPr>
              <a:t>       </a:t>
            </a:r>
            <a:r>
              <a:rPr lang="zh-CN" altLang="en-US" sz="2300" b="1">
                <a:sym typeface="+mn-ea"/>
              </a:rPr>
              <a:t>在教学中，根据教学目标、教学内容及教学对象灵活采用教学方式，提倡教学方式多样化。注重采用探究式的教学方法，让学生经历科学探究过程，学习科学研究方法，培养其创新精神和实践能力。鼓励在物理教学中合理运用信息技术。</a:t>
            </a:r>
            <a:endParaRPr lang="zh-CN" altLang="en-US" sz="2300" b="1">
              <a:sym typeface="+mn-ea"/>
            </a:endParaRPr>
          </a:p>
          <a:p>
            <a:pPr marL="0" indent="0">
              <a:buNone/>
            </a:pPr>
            <a:r>
              <a:rPr lang="en-US" altLang="zh-CN" sz="2300" b="1">
                <a:solidFill>
                  <a:srgbClr val="FF0000"/>
                </a:solidFill>
                <a:sym typeface="+mn-ea"/>
              </a:rPr>
              <a:t>        2022</a:t>
            </a:r>
            <a:r>
              <a:rPr lang="zh-CN" altLang="en-US" sz="2300" b="1">
                <a:solidFill>
                  <a:srgbClr val="FF0000"/>
                </a:solidFill>
                <a:sym typeface="+mn-ea"/>
              </a:rPr>
              <a:t>版：注重科学探究，倡导教学方式多样化</a:t>
            </a:r>
            <a:endParaRPr lang="zh-CN" altLang="en-US" sz="2300" b="1">
              <a:solidFill>
                <a:srgbClr val="FF0000"/>
              </a:solidFill>
            </a:endParaRPr>
          </a:p>
          <a:p>
            <a:pPr marL="0" indent="0">
              <a:buNone/>
            </a:pPr>
            <a:r>
              <a:rPr lang="en-US" altLang="zh-CN" sz="2300" b="1">
                <a:sym typeface="+mn-ea"/>
              </a:rPr>
              <a:t>        </a:t>
            </a:r>
            <a:r>
              <a:rPr lang="zh-CN" altLang="en-US" sz="2300" b="1">
                <a:sym typeface="+mn-ea"/>
              </a:rPr>
              <a:t>注重科学探究，突出</a:t>
            </a:r>
            <a:r>
              <a:rPr lang="zh-CN" altLang="en-US" sz="2300" b="1">
                <a:solidFill>
                  <a:srgbClr val="FF0000"/>
                </a:solidFill>
                <a:sym typeface="+mn-ea"/>
              </a:rPr>
              <a:t>问题导向</a:t>
            </a:r>
            <a:r>
              <a:rPr lang="zh-CN" altLang="en-US" sz="2300" b="1">
                <a:sym typeface="+mn-ea"/>
              </a:rPr>
              <a:t>，强调</a:t>
            </a:r>
            <a:r>
              <a:rPr lang="zh-CN" altLang="en-US" sz="2300" b="1">
                <a:solidFill>
                  <a:srgbClr val="FF0000"/>
                </a:solidFill>
                <a:sym typeface="+mn-ea"/>
              </a:rPr>
              <a:t>真实问题情境</a:t>
            </a:r>
            <a:r>
              <a:rPr lang="zh-CN" altLang="en-US" sz="2300" b="1">
                <a:sym typeface="+mn-ea"/>
              </a:rPr>
              <a:t>，引导学生不断探索，提高分析问题、解决问题的</a:t>
            </a:r>
            <a:r>
              <a:rPr lang="zh-CN" altLang="en-US" sz="2300" b="1">
                <a:solidFill>
                  <a:srgbClr val="FF0000"/>
                </a:solidFill>
                <a:sym typeface="+mn-ea"/>
              </a:rPr>
              <a:t>实践本领</a:t>
            </a:r>
            <a:r>
              <a:rPr lang="zh-CN" altLang="en-US" sz="2300" b="1">
                <a:solidFill>
                  <a:schemeClr val="tx1"/>
                </a:solidFill>
                <a:sym typeface="+mn-ea"/>
              </a:rPr>
              <a:t>和</a:t>
            </a:r>
            <a:r>
              <a:rPr lang="zh-CN" altLang="en-US" sz="2300" b="1">
                <a:solidFill>
                  <a:srgbClr val="FF0000"/>
                </a:solidFill>
                <a:sym typeface="+mn-ea"/>
              </a:rPr>
              <a:t>科学思维能力，发展核心素养</a:t>
            </a:r>
            <a:r>
              <a:rPr lang="zh-CN" altLang="en-US" sz="2300" b="1">
                <a:sym typeface="+mn-ea"/>
              </a:rPr>
              <a:t>。倡导教学方式多样化，鼓励教学中根据教学目标、教学内容、教学对象及教学资源等的实际情况，灵活选择教学方式，合理运用信息技术。</a:t>
            </a:r>
            <a:endParaRPr lang="zh-CN" altLang="en-US" sz="2300" b="1">
              <a:sym typeface="+mn-ea"/>
            </a:endParaRPr>
          </a:p>
          <a:p>
            <a:pPr marL="0" indent="0">
              <a:buNone/>
            </a:pPr>
            <a:r>
              <a:rPr lang="en-US" altLang="zh-CN" sz="2300" b="1">
                <a:solidFill>
                  <a:srgbClr val="001AD7"/>
                </a:solidFill>
                <a:sym typeface="+mn-ea"/>
              </a:rPr>
              <a:t>        </a:t>
            </a:r>
            <a:r>
              <a:rPr lang="zh-CN" altLang="en-US" sz="2300" b="1">
                <a:solidFill>
                  <a:srgbClr val="001AD7"/>
                </a:solidFill>
                <a:sym typeface="+mn-ea"/>
              </a:rPr>
              <a:t>科学探究是人探索和了解自然、获得科学知识的主要方法，也是学生学习科学的主要方式，还是一种综合的、关键的科学能力和素养。这句话的顺序换了，更加重视科学探究，突出问题导向，强调真实问题情境。明确了科学探究不单是主要教学内容，也是促进学生核心素养提升需要借助的主要教学手段之一。</a:t>
            </a:r>
            <a:endParaRPr lang="zh-CN" altLang="en-US" sz="2300" b="1">
              <a:solidFill>
                <a:srgbClr val="001AD7"/>
              </a:solidFill>
              <a:sym typeface="+mn-ea"/>
            </a:endParaRPr>
          </a:p>
          <a:p>
            <a:pPr marL="0" indent="0">
              <a:buNone/>
            </a:pPr>
            <a:r>
              <a:rPr lang="en-US" altLang="zh-CN" sz="2300" b="1">
                <a:solidFill>
                  <a:srgbClr val="001AD7"/>
                </a:solidFill>
              </a:rPr>
              <a:t>         </a:t>
            </a:r>
            <a:r>
              <a:rPr lang="zh-CN" altLang="en-US" sz="2300" b="1">
                <a:solidFill>
                  <a:srgbClr val="001AD7"/>
                </a:solidFill>
              </a:rPr>
              <a:t>修订后的科学探究包含</a:t>
            </a:r>
            <a:r>
              <a:rPr lang="en-US" altLang="zh-CN" sz="2300" b="1">
                <a:solidFill>
                  <a:srgbClr val="001AD7"/>
                </a:solidFill>
              </a:rPr>
              <a:t>4</a:t>
            </a:r>
            <a:r>
              <a:rPr lang="zh-CN" altLang="en-US" sz="2300" b="1">
                <a:solidFill>
                  <a:srgbClr val="001AD7"/>
                </a:solidFill>
              </a:rPr>
              <a:t>个要素，其实与</a:t>
            </a:r>
            <a:r>
              <a:rPr lang="en-US" altLang="zh-CN" sz="2300" b="1">
                <a:solidFill>
                  <a:srgbClr val="001AD7"/>
                </a:solidFill>
              </a:rPr>
              <a:t>2011</a:t>
            </a:r>
            <a:r>
              <a:rPr lang="zh-CN" altLang="en-US" sz="2300" b="1">
                <a:solidFill>
                  <a:srgbClr val="001AD7"/>
                </a:solidFill>
              </a:rPr>
              <a:t>版的七个要素本质上是一致的。问题就是提出问题和猜想假设，证据就是设计实验与制定计划和收集实验与收集证据，交流就是评估与交流。</a:t>
            </a:r>
            <a:endParaRPr lang="zh-CN" altLang="en-US" sz="2300" b="1">
              <a:solidFill>
                <a:srgbClr val="001AD7"/>
              </a:solidFill>
            </a:endParaRPr>
          </a:p>
          <a:p>
            <a:pPr marL="0" indent="0">
              <a:buNone/>
            </a:pPr>
            <a:r>
              <a:rPr lang="en-US" altLang="zh-CN" sz="2300" b="1">
                <a:solidFill>
                  <a:srgbClr val="001AD7"/>
                </a:solidFill>
              </a:rPr>
              <a:t>         </a:t>
            </a:r>
            <a:endParaRPr lang="zh-CN" altLang="en-US" sz="2300" b="1">
              <a:solidFill>
                <a:srgbClr val="001AD7"/>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2890" y="116205"/>
            <a:ext cx="11609070" cy="6419215"/>
          </a:xfrm>
        </p:spPr>
        <p:txBody>
          <a:bodyPr>
            <a:normAutofit fontScale="25000"/>
          </a:bodyPr>
          <a:p>
            <a:pPr marL="0" indent="0">
              <a:buNone/>
            </a:pPr>
            <a:r>
              <a:rPr lang="en-US" altLang="zh-CN" sz="11200" b="1">
                <a:solidFill>
                  <a:srgbClr val="FF0000"/>
                </a:solidFill>
                <a:latin typeface="宋体" panose="02010600030101010101" pitchFamily="2" charset="-122"/>
                <a:ea typeface="宋体" panose="02010600030101010101" pitchFamily="2" charset="-122"/>
                <a:cs typeface="黑体" panose="02010609060101010101" pitchFamily="49" charset="-122"/>
              </a:rPr>
              <a:t>   </a:t>
            </a:r>
            <a:r>
              <a:rPr lang="zh-CN" altLang="en-US" sz="9600" b="1">
                <a:solidFill>
                  <a:srgbClr val="001AD7"/>
                </a:solidFill>
                <a:sym typeface="+mn-ea"/>
              </a:rPr>
              <a:t>新增跨学科实践内容结构，侧重物理学与日常生活、工程实践、社会发展等方面的学科联系，注重时代性，加强与生产生活、现代社会和科技发展的联系。加强实践性和综合性，领悟知行合一。</a:t>
            </a:r>
            <a:endParaRPr lang="zh-CN" altLang="en-US" sz="9600" b="1">
              <a:solidFill>
                <a:srgbClr val="001AD7"/>
              </a:solidFill>
            </a:endParaRPr>
          </a:p>
          <a:p>
            <a:pPr marL="0" indent="0">
              <a:buNone/>
            </a:pPr>
            <a:r>
              <a:rPr lang="en-US" altLang="zh-CN" sz="9600" b="1">
                <a:solidFill>
                  <a:srgbClr val="001AD7"/>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11200" b="1">
                <a:solidFill>
                  <a:srgbClr val="FF0000"/>
                </a:solidFill>
                <a:latin typeface="宋体" panose="02010600030101010101" pitchFamily="2" charset="-122"/>
                <a:ea typeface="宋体" panose="02010600030101010101" pitchFamily="2" charset="-122"/>
                <a:cs typeface="黑体" panose="02010609060101010101" pitchFamily="49" charset="-122"/>
              </a:rPr>
              <a:t>以设计和制作一个模拟调光灯为例</a:t>
            </a:r>
            <a:endParaRPr lang="zh-CN" altLang="en-US" sz="12800" b="1">
              <a:solidFill>
                <a:srgbClr val="001AD7"/>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9000" b="1">
                <a:solidFill>
                  <a:srgbClr val="FF0000"/>
                </a:solidFill>
              </a:rPr>
              <a:t>     </a:t>
            </a:r>
            <a:r>
              <a:rPr lang="en-US" altLang="zh-CN" sz="9000" b="1">
                <a:solidFill>
                  <a:srgbClr val="001AD7"/>
                </a:solidFill>
              </a:rPr>
              <a:t>  </a:t>
            </a:r>
            <a:r>
              <a:rPr lang="zh-CN" altLang="en-US" sz="9000" b="1">
                <a:solidFill>
                  <a:srgbClr val="001AD7"/>
                </a:solidFill>
              </a:rPr>
              <a:t>（</a:t>
            </a:r>
            <a:r>
              <a:rPr lang="en-US" altLang="zh-CN" sz="9000" b="1">
                <a:solidFill>
                  <a:srgbClr val="001AD7"/>
                </a:solidFill>
              </a:rPr>
              <a:t>1</a:t>
            </a:r>
            <a:r>
              <a:rPr lang="zh-CN" altLang="en-US" sz="9000" b="1">
                <a:solidFill>
                  <a:srgbClr val="001AD7"/>
                </a:solidFill>
              </a:rPr>
              <a:t>）有引领：</a:t>
            </a:r>
            <a:r>
              <a:rPr lang="zh-CN" altLang="en-US" sz="9000" b="1"/>
              <a:t>在跨学科实践的“内容要求”引领下设计教学。</a:t>
            </a:r>
            <a:endParaRPr lang="zh-CN" altLang="en-US" sz="9000" b="1"/>
          </a:p>
          <a:p>
            <a:pPr marL="0" indent="0">
              <a:buNone/>
            </a:pPr>
            <a:r>
              <a:rPr lang="zh-CN" altLang="en-US" sz="9000" b="1"/>
              <a:t> </a:t>
            </a:r>
            <a:r>
              <a:rPr lang="en-US" altLang="zh-CN" sz="9000" b="1"/>
              <a:t>       </a:t>
            </a:r>
            <a:r>
              <a:rPr lang="zh-CN" altLang="en-US" sz="9000" b="1"/>
              <a:t>分别演示生活中不同的灯的发光功能，创设真实的物理情景，尝试与日常生活融合；设计智能光灯时，引入STEM物理教学理念，尝试与工程技术之间的融合；用发光二极管替代小灯泡，提高能量转化效率，尝试物理与社会发展的融合。</a:t>
            </a:r>
            <a:endParaRPr lang="zh-CN" altLang="en-US" sz="9000" b="1"/>
          </a:p>
          <a:p>
            <a:pPr marL="0" indent="0">
              <a:buNone/>
            </a:pPr>
            <a:r>
              <a:rPr lang="en-US" altLang="zh-CN" sz="9000" b="1">
                <a:solidFill>
                  <a:srgbClr val="FF0000"/>
                </a:solidFill>
              </a:rPr>
              <a:t>     </a:t>
            </a:r>
            <a:r>
              <a:rPr lang="en-US" altLang="zh-CN" sz="9000" b="1">
                <a:solidFill>
                  <a:srgbClr val="001AD7"/>
                </a:solidFill>
              </a:rPr>
              <a:t> </a:t>
            </a:r>
            <a:r>
              <a:rPr lang="zh-CN" altLang="en-US" sz="9000" b="1">
                <a:solidFill>
                  <a:srgbClr val="001AD7"/>
                </a:solidFill>
              </a:rPr>
              <a:t>（</a:t>
            </a:r>
            <a:r>
              <a:rPr lang="en-US" altLang="zh-CN" sz="9000" b="1">
                <a:solidFill>
                  <a:srgbClr val="001AD7"/>
                </a:solidFill>
              </a:rPr>
              <a:t>2</a:t>
            </a:r>
            <a:r>
              <a:rPr lang="zh-CN" altLang="en-US" sz="9000" b="1">
                <a:solidFill>
                  <a:srgbClr val="001AD7"/>
                </a:solidFill>
              </a:rPr>
              <a:t>）有议题：</a:t>
            </a:r>
            <a:r>
              <a:rPr lang="zh-CN" altLang="en-US" sz="9000" b="1"/>
              <a:t>有一个跨学科实践的议题，解决的是现实生活中有价值的真实问题。</a:t>
            </a:r>
            <a:endParaRPr lang="zh-CN" altLang="en-US" sz="9000" b="1"/>
          </a:p>
          <a:p>
            <a:pPr marL="0" indent="0">
              <a:buNone/>
            </a:pPr>
            <a:r>
              <a:rPr lang="en-US" altLang="zh-CN" sz="9000" b="1"/>
              <a:t>        </a:t>
            </a:r>
            <a:r>
              <a:rPr lang="zh-CN" altLang="en-US" sz="9000" b="1"/>
              <a:t>如何设计一个符合上述需要的调光灯？</a:t>
            </a:r>
            <a:endParaRPr lang="zh-CN" altLang="en-US" sz="9000" b="1"/>
          </a:p>
          <a:p>
            <a:pPr marL="0" indent="0">
              <a:buNone/>
            </a:pPr>
            <a:r>
              <a:rPr lang="en-US" altLang="zh-CN" sz="9000" b="1">
                <a:solidFill>
                  <a:srgbClr val="FF0000"/>
                </a:solidFill>
              </a:rPr>
              <a:t>    </a:t>
            </a:r>
            <a:r>
              <a:rPr lang="en-US" altLang="zh-CN" sz="9000" b="1">
                <a:solidFill>
                  <a:srgbClr val="001AD7"/>
                </a:solidFill>
              </a:rPr>
              <a:t>  </a:t>
            </a:r>
            <a:r>
              <a:rPr lang="zh-CN" altLang="en-US" sz="9000" b="1">
                <a:solidFill>
                  <a:srgbClr val="001AD7"/>
                </a:solidFill>
              </a:rPr>
              <a:t>（</a:t>
            </a:r>
            <a:r>
              <a:rPr lang="en-US" altLang="zh-CN" sz="9000" b="1">
                <a:solidFill>
                  <a:srgbClr val="001AD7"/>
                </a:solidFill>
              </a:rPr>
              <a:t>3</a:t>
            </a:r>
            <a:r>
              <a:rPr lang="zh-CN" altLang="en-US" sz="9000" b="1">
                <a:solidFill>
                  <a:srgbClr val="001AD7"/>
                </a:solidFill>
              </a:rPr>
              <a:t>）有任务：</a:t>
            </a:r>
            <a:r>
              <a:rPr lang="zh-CN" altLang="en-US" sz="9000" b="1"/>
              <a:t>把学习活动分解为若干明确的任务，可以是学习新知识的，也可以是根据所学知识解决问题的。</a:t>
            </a:r>
            <a:endParaRPr lang="zh-CN" altLang="en-US" sz="9000" b="1"/>
          </a:p>
          <a:p>
            <a:pPr marL="0" indent="0">
              <a:buNone/>
            </a:pPr>
            <a:r>
              <a:rPr lang="zh-CN" altLang="en-US" sz="9000" b="1"/>
              <a:t> </a:t>
            </a:r>
            <a:r>
              <a:rPr lang="en-US" altLang="zh-CN" sz="9000" b="1"/>
              <a:t>      </a:t>
            </a:r>
            <a:r>
              <a:rPr lang="zh-CN" altLang="en-US" sz="9000" b="1"/>
              <a:t>分别设计和制作普通台灯、调光灯、子母调光灯和智能感应灯等。</a:t>
            </a:r>
            <a:endParaRPr lang="zh-CN" altLang="en-US" sz="9000" b="1"/>
          </a:p>
          <a:p>
            <a:pPr marL="0" indent="0">
              <a:buNone/>
            </a:pPr>
            <a:r>
              <a:rPr lang="en-US" altLang="zh-CN" sz="9000" b="1">
                <a:solidFill>
                  <a:srgbClr val="FF0000"/>
                </a:solidFill>
              </a:rPr>
              <a:t>     </a:t>
            </a:r>
            <a:r>
              <a:rPr lang="en-US" altLang="zh-CN" sz="9000" b="1">
                <a:solidFill>
                  <a:srgbClr val="001AD7"/>
                </a:solidFill>
              </a:rPr>
              <a:t> </a:t>
            </a:r>
            <a:r>
              <a:rPr lang="zh-CN" altLang="en-US" sz="9000" b="1">
                <a:solidFill>
                  <a:srgbClr val="001AD7"/>
                </a:solidFill>
              </a:rPr>
              <a:t>（</a:t>
            </a:r>
            <a:r>
              <a:rPr lang="en-US" altLang="zh-CN" sz="9000" b="1">
                <a:solidFill>
                  <a:srgbClr val="001AD7"/>
                </a:solidFill>
              </a:rPr>
              <a:t>4</a:t>
            </a:r>
            <a:r>
              <a:rPr lang="zh-CN" altLang="en-US" sz="9000" b="1">
                <a:solidFill>
                  <a:srgbClr val="001AD7"/>
                </a:solidFill>
              </a:rPr>
              <a:t>）有物化：</a:t>
            </a:r>
            <a:r>
              <a:rPr lang="zh-CN" altLang="en-US" sz="9000" b="1"/>
              <a:t>最终要有实物或文本成果。如装置、模型、方案、调查报告等。</a:t>
            </a:r>
            <a:endParaRPr lang="zh-CN" altLang="en-US" sz="9000" b="1"/>
          </a:p>
          <a:p>
            <a:pPr marL="0" indent="0">
              <a:buNone/>
            </a:pPr>
            <a:r>
              <a:rPr lang="zh-CN" altLang="en-US" sz="9000" b="1"/>
              <a:t> </a:t>
            </a:r>
            <a:r>
              <a:rPr lang="en-US" altLang="zh-CN" sz="9000" b="1"/>
              <a:t>       </a:t>
            </a:r>
            <a:r>
              <a:rPr lang="zh-CN" altLang="en-US" sz="9000" b="1"/>
              <a:t>制成了各种调光的模型。</a:t>
            </a:r>
            <a:endParaRPr lang="zh-CN" altLang="en-US" sz="9000" b="1"/>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3570" y="476885"/>
            <a:ext cx="10972800" cy="5995035"/>
          </a:xfrm>
        </p:spPr>
        <p:txBody>
          <a:bodyPr>
            <a:normAutofit fontScale="70000"/>
          </a:bodyPr>
          <a:p>
            <a:pPr marL="0" indent="0">
              <a:buNone/>
            </a:pPr>
            <a:r>
              <a:rPr lang="en-US" altLang="zh-CN" b="1">
                <a:sym typeface="+mn-ea"/>
              </a:rPr>
              <a:t>      </a:t>
            </a:r>
            <a:r>
              <a:rPr lang="en-US" altLang="zh-CN" b="1">
                <a:solidFill>
                  <a:srgbClr val="FF0000"/>
                </a:solidFill>
                <a:sym typeface="+mn-ea"/>
              </a:rPr>
              <a:t>  </a:t>
            </a:r>
            <a:r>
              <a:rPr lang="zh-CN" altLang="en-US" b="1">
                <a:sym typeface="+mn-ea"/>
              </a:rPr>
              <a:t>跨学科主题的学习课时约占总课时的10%，通过这10%的课程内容，示范性地以</a:t>
            </a:r>
            <a:r>
              <a:rPr lang="zh-CN" altLang="en-US" b="1">
                <a:solidFill>
                  <a:srgbClr val="FF0000"/>
                </a:solidFill>
                <a:sym typeface="+mn-ea"/>
              </a:rPr>
              <a:t>主题为引领、任务为驱动</a:t>
            </a:r>
            <a:r>
              <a:rPr lang="zh-CN" altLang="en-US" b="1">
                <a:sym typeface="+mn-ea"/>
              </a:rPr>
              <a:t>开展教学活动，结合学生能感语的现实问题学习物理知识，渗透核心素养目标。利用这</a:t>
            </a:r>
            <a:r>
              <a:rPr lang="zh-CN" altLang="en-US" b="1">
                <a:solidFill>
                  <a:srgbClr val="FF0000"/>
                </a:solidFill>
                <a:sym typeface="+mn-ea"/>
              </a:rPr>
              <a:t>10%的示范性教学，撬动另外90%课程内容的改革，达到整个教学过程优化</a:t>
            </a:r>
            <a:r>
              <a:rPr lang="zh-CN" altLang="en-US" b="1">
                <a:sym typeface="+mn-ea"/>
              </a:rPr>
              <a:t>。</a:t>
            </a:r>
            <a:r>
              <a:rPr lang="en-US" altLang="zh-CN" b="1">
                <a:sym typeface="+mn-ea"/>
              </a:rPr>
              <a:t> </a:t>
            </a:r>
            <a:endParaRPr lang="zh-CN" altLang="en-US" b="1"/>
          </a:p>
          <a:p>
            <a:pPr marL="0" indent="0">
              <a:buNone/>
            </a:pPr>
            <a:r>
              <a:rPr lang="en-US" altLang="zh-CN" b="1">
                <a:solidFill>
                  <a:srgbClr val="FF0000"/>
                </a:solidFill>
                <a:sym typeface="+mn-ea"/>
              </a:rPr>
              <a:t>       </a:t>
            </a:r>
            <a:r>
              <a:rPr lang="zh-CN" altLang="en-US" b="1">
                <a:solidFill>
                  <a:srgbClr val="FF0000"/>
                </a:solidFill>
                <a:sym typeface="+mn-ea"/>
              </a:rPr>
              <a:t>跨学科实践体现减负增效？</a:t>
            </a:r>
            <a:endParaRPr lang="zh-CN" altLang="en-US" b="1">
              <a:sym typeface="+mn-ea"/>
            </a:endParaRPr>
          </a:p>
          <a:p>
            <a:pPr marL="0" indent="0">
              <a:buNone/>
            </a:pPr>
            <a:r>
              <a:rPr lang="en-US" altLang="zh-CN" b="1">
                <a:sym typeface="+mn-ea"/>
              </a:rPr>
              <a:t>      </a:t>
            </a:r>
            <a:r>
              <a:rPr lang="zh-CN" altLang="en-US" b="1">
                <a:sym typeface="+mn-ea"/>
              </a:rPr>
              <a:t>如果在前面的五个主题没有减少的情况下，再增加一个跨学科实践主题来进行知识的应用，那就会增加学习负担。</a:t>
            </a:r>
            <a:endParaRPr lang="zh-CN" altLang="en-US" b="1"/>
          </a:p>
          <a:p>
            <a:pPr marL="0" indent="0">
              <a:buNone/>
            </a:pPr>
            <a:r>
              <a:rPr lang="en-US" altLang="zh-CN" b="1">
                <a:sym typeface="+mn-ea"/>
              </a:rPr>
              <a:t>       </a:t>
            </a:r>
            <a:r>
              <a:rPr lang="zh-CN" altLang="en-US" b="1">
                <a:solidFill>
                  <a:srgbClr val="FF0000"/>
                </a:solidFill>
                <a:sym typeface="+mn-ea"/>
              </a:rPr>
              <a:t>减负：</a:t>
            </a:r>
            <a:r>
              <a:rPr lang="zh-CN" altLang="en-US" b="1">
                <a:sym typeface="+mn-ea"/>
              </a:rPr>
              <a:t>跨学科实践应是整个物理课程的有机组成部分，而不是在原课程基础上增加了一个新的章节叫做跨学科实践。应与其他主题教学一体化设计，既有以任务的方式进行新知识的建构，又有在不增加负担的前提下进行所学知识的应用。可以独立完成，也可以穿插在其他主题中进行。</a:t>
            </a:r>
            <a:endParaRPr lang="zh-CN" altLang="en-US" b="1">
              <a:sym typeface="+mn-ea"/>
            </a:endParaRPr>
          </a:p>
          <a:p>
            <a:pPr marL="0" indent="0">
              <a:buNone/>
            </a:pPr>
            <a:r>
              <a:rPr lang="zh-CN" altLang="en-US" b="1">
                <a:sym typeface="+mn-ea"/>
              </a:rPr>
              <a:t> </a:t>
            </a:r>
            <a:r>
              <a:rPr lang="en-US" altLang="zh-CN" b="1">
                <a:sym typeface="+mn-ea"/>
              </a:rPr>
              <a:t>      </a:t>
            </a:r>
            <a:r>
              <a:rPr lang="zh-CN" altLang="en-US" b="1">
                <a:sym typeface="+mn-ea"/>
              </a:rPr>
              <a:t>如可以通过跨学科实践的设计来学习新知识（课标案例人体中的杠杆），也可以把前面知识的应用集中到一个小小的主题后面解决（设计和制作一个模拟调光灯）。</a:t>
            </a:r>
            <a:endParaRPr lang="zh-CN" altLang="en-US" b="1">
              <a:sym typeface="+mn-ea"/>
            </a:endParaRPr>
          </a:p>
          <a:p>
            <a:pPr marL="0" indent="0">
              <a:buNone/>
            </a:pPr>
            <a:r>
              <a:rPr lang="en-US" altLang="zh-CN" b="1">
                <a:sym typeface="+mn-ea"/>
              </a:rPr>
              <a:t>      </a:t>
            </a:r>
            <a:r>
              <a:rPr lang="zh-CN" altLang="en-US" b="1">
                <a:solidFill>
                  <a:srgbClr val="FF0000"/>
                </a:solidFill>
                <a:sym typeface="+mn-ea"/>
              </a:rPr>
              <a:t>增效：</a:t>
            </a:r>
            <a:r>
              <a:rPr lang="zh-CN" altLang="en-US" b="1">
                <a:sym typeface="+mn-ea"/>
              </a:rPr>
              <a:t>将跨学科实践中的教学经验迁移到其他课程主题中去，从而是整个物理教学课程实现优化。</a:t>
            </a:r>
            <a:endParaRPr lang="zh-CN" altLang="en-US" b="1">
              <a:sym typeface="+mn-ea"/>
            </a:endParaRPr>
          </a:p>
          <a:p>
            <a:pPr marL="0" algn="l">
              <a:buClrTx/>
              <a:buSzTx/>
              <a:buNone/>
            </a:pPr>
            <a:endParaRPr lang="zh-CN" altLang="en-US" b="1"/>
          </a:p>
          <a:p>
            <a:pPr marL="0" algn="l">
              <a:buClrTx/>
              <a:buSzTx/>
              <a:buNone/>
            </a:pPr>
            <a:endParaRPr lang="zh-CN" altLang="en-US" b="1">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b="1">
              <a:sym typeface="+mn-ea"/>
            </a:endParaRPr>
          </a:p>
          <a:p>
            <a:pPr marL="0" indent="0">
              <a:buNone/>
            </a:pPr>
            <a:endParaRPr lang="zh-CN" altLang="en-US" b="1"/>
          </a:p>
          <a:p>
            <a:pPr marL="0" indent="0">
              <a:buNone/>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67715" y="332740"/>
            <a:ext cx="10972800" cy="5922645"/>
          </a:xfrm>
        </p:spPr>
        <p:txBody>
          <a:bodyPr>
            <a:normAutofit fontScale="70000"/>
          </a:bodyPr>
          <a:p>
            <a:pPr marL="0" indent="0" fontAlgn="auto">
              <a:lnSpc>
                <a:spcPct val="120000"/>
              </a:lnSpc>
              <a:spcBef>
                <a:spcPts val="0"/>
              </a:spcBef>
              <a:buNone/>
            </a:pPr>
            <a:r>
              <a:rPr lang="en-US" altLang="zh-CN" b="1">
                <a:solidFill>
                  <a:srgbClr val="FF0000"/>
                </a:solidFill>
                <a:latin typeface="黑体" panose="02010609060101010101" pitchFamily="49" charset="-122"/>
                <a:ea typeface="黑体" panose="02010609060101010101" pitchFamily="49" charset="-122"/>
              </a:rPr>
              <a:t>   </a:t>
            </a:r>
            <a:r>
              <a:rPr lang="zh-CN" altLang="en-US" b="1">
                <a:solidFill>
                  <a:srgbClr val="001AD7"/>
                </a:solidFill>
                <a:sym typeface="+mn-ea"/>
              </a:rPr>
              <a:t>强调像科学家一样思考与行动，在物理教学情境中，运用物理的概念、思想与工具，整合心理过程与操控技术，解决真实情境中的问题的一套典型做法。</a:t>
            </a:r>
            <a:endParaRPr lang="zh-CN" altLang="en-US" b="1">
              <a:solidFill>
                <a:srgbClr val="001AD7"/>
              </a:solidFill>
            </a:endParaRPr>
          </a:p>
          <a:p>
            <a:pPr marL="0" indent="0" fontAlgn="auto">
              <a:lnSpc>
                <a:spcPct val="120000"/>
              </a:lnSpc>
              <a:spcBef>
                <a:spcPts val="0"/>
              </a:spcBef>
              <a:buNone/>
            </a:pPr>
            <a:r>
              <a:rPr lang="en-US" altLang="zh-CN" b="1">
                <a:solidFill>
                  <a:srgbClr val="FF0000"/>
                </a:solidFill>
                <a:latin typeface="黑体" panose="02010609060101010101" pitchFamily="49" charset="-122"/>
                <a:ea typeface="黑体" panose="02010609060101010101" pitchFamily="49" charset="-122"/>
              </a:rPr>
              <a:t>   </a:t>
            </a:r>
            <a:r>
              <a:rPr lang="zh-CN" altLang="en-US" b="1">
                <a:solidFill>
                  <a:srgbClr val="FF0000"/>
                </a:solidFill>
                <a:latin typeface="黑体" panose="02010609060101010101" pitchFamily="49" charset="-122"/>
                <a:ea typeface="黑体" panose="02010609060101010101" pitchFamily="49" charset="-122"/>
              </a:rPr>
              <a:t>突出问题教学：</a:t>
            </a:r>
            <a:endParaRPr lang="zh-CN" altLang="en-US" b="1">
              <a:solidFill>
                <a:srgbClr val="FF0000"/>
              </a:solidFill>
              <a:latin typeface="黑体" panose="02010609060101010101" pitchFamily="49" charset="-122"/>
              <a:ea typeface="黑体" panose="02010609060101010101" pitchFamily="49" charset="-122"/>
            </a:endParaRPr>
          </a:p>
          <a:p>
            <a:pPr marL="0" indent="0" fontAlgn="auto">
              <a:lnSpc>
                <a:spcPct val="120000"/>
              </a:lnSpc>
              <a:spcBef>
                <a:spcPts val="0"/>
              </a:spcBef>
              <a:buNone/>
            </a:pPr>
            <a:r>
              <a:rPr lang="zh-CN" altLang="en-US" b="1">
                <a:solidFill>
                  <a:srgbClr val="FF0000"/>
                </a:solidFill>
                <a:latin typeface="黑体" panose="02010609060101010101" pitchFamily="49" charset="-122"/>
                <a:ea typeface="黑体" panose="02010609060101010101" pitchFamily="49" charset="-122"/>
              </a:rPr>
              <a:t> </a:t>
            </a:r>
            <a:r>
              <a:rPr lang="en-US" altLang="zh-CN" b="1">
                <a:solidFill>
                  <a:srgbClr val="FF0000"/>
                </a:solidFill>
                <a:latin typeface="黑体" panose="02010609060101010101" pitchFamily="49" charset="-122"/>
                <a:ea typeface="黑体" panose="02010609060101010101" pitchFamily="49"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在教学中以问题为线索，让学生在问题情境中</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发现问题，提出问题，</a:t>
            </a:r>
            <a:r>
              <a:rPr lang="zh-CN" altLang="en-US" sz="2800" b="1">
                <a:latin typeface="宋体" panose="02010600030101010101" pitchFamily="2" charset="-122"/>
                <a:ea typeface="宋体" panose="02010600030101010101" pitchFamily="2" charset="-122"/>
                <a:cs typeface="宋体" panose="02010600030101010101" pitchFamily="2" charset="-122"/>
              </a:rPr>
              <a:t>探索和发现知识，掌握技能，发展创新思维。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20000"/>
              </a:lnSpc>
              <a:spcBef>
                <a:spcPts val="0"/>
              </a:spcBef>
              <a:buNone/>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rgbClr val="FF0000"/>
                </a:solidFill>
                <a:latin typeface="黑体" panose="02010609060101010101" pitchFamily="49" charset="-122"/>
                <a:ea typeface="黑体" panose="02010609060101010101" pitchFamily="49" charset="-122"/>
              </a:rPr>
              <a:t>何为真实情境？真实情境下解决问题的能力？</a:t>
            </a:r>
            <a:endParaRPr lang="zh-CN" altLang="en-US" b="1">
              <a:solidFill>
                <a:srgbClr val="FF0000"/>
              </a:solidFill>
              <a:latin typeface="黑体" panose="02010609060101010101" pitchFamily="49" charset="-122"/>
              <a:ea typeface="黑体" panose="02010609060101010101" pitchFamily="49" charset="-122"/>
            </a:endParaRPr>
          </a:p>
          <a:p>
            <a:pPr marL="0" indent="0" fontAlgn="auto">
              <a:lnSpc>
                <a:spcPct val="120000"/>
              </a:lnSpc>
              <a:spcBef>
                <a:spcPts val="0"/>
              </a:spcBef>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一方面，真实情境是源于现实世界、贴近学生经验的生活情境。其实，</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真实情境最主要的不是情境的真实性，关键是情境中的真实任务</a:t>
            </a:r>
            <a:r>
              <a:rPr lang="zh-CN" altLang="en-US" sz="2800" b="1">
                <a:latin typeface="宋体" panose="02010600030101010101" pitchFamily="2" charset="-122"/>
                <a:ea typeface="宋体" panose="02010600030101010101" pitchFamily="2" charset="-122"/>
                <a:cs typeface="宋体" panose="02010600030101010101" pitchFamily="2" charset="-122"/>
              </a:rPr>
              <a:t>，是生活世界中的一个特定任务，让学生感觉到课程中所学的知识是有用的，进而在学习过程中激发出学习的动力与产生坚持下去的毅力。</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marL="0" indent="0" fontAlgn="auto">
              <a:lnSpc>
                <a:spcPct val="120000"/>
              </a:lnSpc>
              <a:spcBef>
                <a:spcPts val="0"/>
              </a:spcBef>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另一方面，通过训练得出固定的标准答案和解题套路只能说是解题技能或能力，而不是真实情境下的问题解决能力。以物理科目为例，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真实情境下的问题解决能力首先要将真实情境中的问题抽象成物理模型，解题之后得到答案，再将该答案置于真实情境中去评价</a:t>
            </a:r>
            <a:r>
              <a:rPr lang="zh-CN" altLang="en-US" sz="2800" b="1">
                <a:latin typeface="宋体" panose="02010600030101010101" pitchFamily="2" charset="-122"/>
                <a:ea typeface="宋体" panose="02010600030101010101" pitchFamily="2" charset="-122"/>
                <a:cs typeface="宋体" panose="02010600030101010101" pitchFamily="2" charset="-122"/>
              </a:rPr>
              <a:t>，最终判断该答案是不是最合理的，按合理程度给不同的答案赋分。</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51180" y="188595"/>
            <a:ext cx="11332210" cy="6891655"/>
          </a:xfrm>
        </p:spPr>
        <p:txBody>
          <a:bodyPr>
            <a:noAutofit/>
          </a:bodyPr>
          <a:p>
            <a:pPr marL="0" indent="0">
              <a:buNone/>
            </a:pPr>
            <a:r>
              <a:rPr lang="en-US" altLang="zh-CN" sz="2300" b="1">
                <a:solidFill>
                  <a:srgbClr val="FF0000"/>
                </a:solidFill>
                <a:sym typeface="+mn-ea"/>
              </a:rPr>
              <a:t>       </a:t>
            </a:r>
            <a:r>
              <a:rPr lang="zh-CN" altLang="en-US" sz="2300" b="1">
                <a:solidFill>
                  <a:srgbClr val="FF0000"/>
                </a:solidFill>
                <a:sym typeface="+mn-ea"/>
              </a:rPr>
              <a:t>5．课程评价：</a:t>
            </a:r>
            <a:endParaRPr lang="zh-CN" altLang="en-US" sz="2300" b="1">
              <a:solidFill>
                <a:srgbClr val="FF0000"/>
              </a:solidFill>
              <a:sym typeface="+mn-ea"/>
            </a:endParaRPr>
          </a:p>
          <a:p>
            <a:pPr marL="0" indent="0">
              <a:buNone/>
            </a:pPr>
            <a:r>
              <a:rPr lang="en-US" altLang="zh-CN" sz="2300" b="1">
                <a:solidFill>
                  <a:srgbClr val="FF0000"/>
                </a:solidFill>
                <a:sym typeface="+mn-ea"/>
              </a:rPr>
              <a:t>       2011</a:t>
            </a:r>
            <a:r>
              <a:rPr lang="zh-CN" altLang="en-US" sz="2300" b="1">
                <a:solidFill>
                  <a:srgbClr val="FF0000"/>
                </a:solidFill>
                <a:sym typeface="+mn-ea"/>
              </a:rPr>
              <a:t>版：注重评价改革导向，促进学生发展</a:t>
            </a:r>
            <a:endParaRPr lang="zh-CN" altLang="en-US" sz="2300" b="1"/>
          </a:p>
          <a:p>
            <a:pPr marL="0" indent="0">
              <a:buNone/>
            </a:pPr>
            <a:r>
              <a:rPr lang="en-US" altLang="zh-CN" sz="2300" b="1">
                <a:sym typeface="+mn-ea"/>
              </a:rPr>
              <a:t>       </a:t>
            </a:r>
            <a:r>
              <a:rPr lang="zh-CN" altLang="en-US" sz="2300" b="1">
                <a:sym typeface="+mn-ea"/>
              </a:rPr>
              <a:t>在新的评价观念指导下，构建多元化、发展性的评价体系，注重形成性评价与终结性评价结合，发展性评价与甄别性评价结合，以促进学生科学素养的提高、教师专业素质的发展和物理教学的改进。</a:t>
            </a:r>
            <a:endParaRPr lang="zh-CN" altLang="en-US" sz="2300" b="1">
              <a:sym typeface="+mn-ea"/>
            </a:endParaRPr>
          </a:p>
          <a:p>
            <a:pPr marL="0" indent="0">
              <a:buNone/>
            </a:pPr>
            <a:r>
              <a:rPr lang="en-US" altLang="zh-CN" sz="2300" b="1">
                <a:solidFill>
                  <a:srgbClr val="FF0000"/>
                </a:solidFill>
                <a:sym typeface="+mn-ea"/>
              </a:rPr>
              <a:t>       2022</a:t>
            </a:r>
            <a:r>
              <a:rPr lang="zh-CN" altLang="en-US" sz="2300" b="1">
                <a:solidFill>
                  <a:srgbClr val="FF0000"/>
                </a:solidFill>
                <a:sym typeface="+mn-ea"/>
              </a:rPr>
              <a:t>版：发挥评价的育人功能，促进学生核心素养发展</a:t>
            </a:r>
            <a:endParaRPr lang="zh-CN" altLang="en-US" sz="2300" b="1">
              <a:solidFill>
                <a:srgbClr val="FF0000"/>
              </a:solidFill>
            </a:endParaRPr>
          </a:p>
          <a:p>
            <a:pPr marL="0" indent="0">
              <a:buNone/>
            </a:pPr>
            <a:r>
              <a:rPr lang="en-US" altLang="zh-CN" sz="2300" b="1">
                <a:sym typeface="+mn-ea"/>
              </a:rPr>
              <a:t>       </a:t>
            </a:r>
            <a:r>
              <a:rPr lang="zh-CN" altLang="en-US" sz="2300" b="1">
                <a:sym typeface="+mn-ea"/>
              </a:rPr>
              <a:t>坚持核心素养导向，注重以评价促进学生发展，构建目标明确、主体多元、方式多样和功能全面的物理课程体系。不仅重视对学生学习过程的评价和终结性学业成就的考核，而且关</a:t>
            </a:r>
            <a:r>
              <a:rPr lang="zh-CN" altLang="en-US" sz="2300" b="1">
                <a:solidFill>
                  <a:srgbClr val="FF0000"/>
                </a:solidFill>
                <a:sym typeface="+mn-ea"/>
              </a:rPr>
              <a:t>注学生的个体差异，帮助学生建立自信，激发学生学习物理的兴趣和动机，充分发挥评价的育人功能。</a:t>
            </a:r>
            <a:endParaRPr lang="zh-CN" altLang="en-US" sz="2300" b="1">
              <a:solidFill>
                <a:srgbClr val="FF0000"/>
              </a:solidFill>
              <a:sym typeface="+mn-ea"/>
            </a:endParaRPr>
          </a:p>
          <a:p>
            <a:pPr marL="0" indent="0">
              <a:buNone/>
            </a:pPr>
            <a:r>
              <a:rPr lang="en-US" altLang="zh-CN" sz="2300" b="1">
                <a:solidFill>
                  <a:srgbClr val="FF0000"/>
                </a:solidFill>
                <a:sym typeface="+mn-ea"/>
              </a:rPr>
              <a:t>   </a:t>
            </a:r>
            <a:r>
              <a:rPr lang="en-US" altLang="zh-CN" sz="2300" b="1">
                <a:solidFill>
                  <a:srgbClr val="001AD7"/>
                </a:solidFill>
                <a:sym typeface="+mn-ea"/>
              </a:rPr>
              <a:t>    </a:t>
            </a:r>
            <a:r>
              <a:rPr lang="zh-CN" altLang="en-US" sz="2300" b="1">
                <a:solidFill>
                  <a:srgbClr val="001AD7"/>
                </a:solidFill>
                <a:sym typeface="+mn-ea"/>
              </a:rPr>
              <a:t>课程保准对</a:t>
            </a:r>
            <a:r>
              <a:rPr lang="en-US" altLang="zh-CN" sz="2300" b="1">
                <a:solidFill>
                  <a:srgbClr val="001AD7"/>
                </a:solidFill>
                <a:sym typeface="+mn-ea"/>
              </a:rPr>
              <a:t>“</a:t>
            </a:r>
            <a:r>
              <a:rPr lang="zh-CN" altLang="en-US" sz="2300" b="1">
                <a:solidFill>
                  <a:srgbClr val="001AD7"/>
                </a:solidFill>
                <a:sym typeface="+mn-ea"/>
              </a:rPr>
              <a:t>内容要求</a:t>
            </a:r>
            <a:r>
              <a:rPr lang="en-US" altLang="zh-CN" sz="2300" b="1">
                <a:solidFill>
                  <a:srgbClr val="001AD7"/>
                </a:solidFill>
                <a:sym typeface="+mn-ea"/>
              </a:rPr>
              <a:t>”</a:t>
            </a:r>
            <a:r>
              <a:rPr lang="zh-CN" altLang="en-US" sz="2300" b="1">
                <a:solidFill>
                  <a:srgbClr val="001AD7"/>
                </a:solidFill>
                <a:sym typeface="+mn-ea"/>
              </a:rPr>
              <a:t>提出</a:t>
            </a:r>
            <a:r>
              <a:rPr lang="en-US" altLang="zh-CN" sz="2300" b="1">
                <a:solidFill>
                  <a:srgbClr val="001AD7"/>
                </a:solidFill>
                <a:sym typeface="+mn-ea"/>
              </a:rPr>
              <a:t>“</a:t>
            </a:r>
            <a:r>
              <a:rPr lang="zh-CN" altLang="en-US" sz="2300" b="1">
                <a:solidFill>
                  <a:srgbClr val="001AD7"/>
                </a:solidFill>
                <a:sym typeface="+mn-ea"/>
              </a:rPr>
              <a:t>学业要求</a:t>
            </a:r>
            <a:r>
              <a:rPr lang="en-US" altLang="zh-CN" sz="2300" b="1">
                <a:solidFill>
                  <a:srgbClr val="001AD7"/>
                </a:solidFill>
                <a:sym typeface="+mn-ea"/>
              </a:rPr>
              <a:t>”</a:t>
            </a:r>
            <a:r>
              <a:rPr lang="zh-CN" altLang="en-US" sz="2300" b="1">
                <a:solidFill>
                  <a:srgbClr val="001AD7"/>
                </a:solidFill>
                <a:sym typeface="+mn-ea"/>
              </a:rPr>
              <a:t>和</a:t>
            </a:r>
            <a:r>
              <a:rPr lang="en-US" altLang="zh-CN" sz="2300" b="1">
                <a:solidFill>
                  <a:srgbClr val="001AD7"/>
                </a:solidFill>
                <a:sym typeface="+mn-ea"/>
              </a:rPr>
              <a:t>“</a:t>
            </a:r>
            <a:r>
              <a:rPr lang="zh-CN" altLang="en-US" sz="2300" b="1">
                <a:solidFill>
                  <a:srgbClr val="001AD7"/>
                </a:solidFill>
                <a:sym typeface="+mn-ea"/>
              </a:rPr>
              <a:t>教学提示</a:t>
            </a:r>
            <a:r>
              <a:rPr lang="en-US" altLang="zh-CN" sz="2300" b="1">
                <a:solidFill>
                  <a:srgbClr val="001AD7"/>
                </a:solidFill>
                <a:sym typeface="+mn-ea"/>
              </a:rPr>
              <a:t>”</a:t>
            </a:r>
            <a:r>
              <a:rPr lang="zh-CN" altLang="en-US" sz="2300" b="1">
                <a:solidFill>
                  <a:srgbClr val="001AD7"/>
                </a:solidFill>
                <a:sym typeface="+mn-ea"/>
              </a:rPr>
              <a:t>，细化了评价与考试命题建议，注重实现</a:t>
            </a:r>
            <a:r>
              <a:rPr lang="en-US" altLang="zh-CN" sz="2300" b="1">
                <a:solidFill>
                  <a:srgbClr val="001AD7"/>
                </a:solidFill>
                <a:sym typeface="+mn-ea"/>
              </a:rPr>
              <a:t>“</a:t>
            </a:r>
            <a:r>
              <a:rPr lang="zh-CN" altLang="en-US" sz="2300" b="1">
                <a:solidFill>
                  <a:srgbClr val="001AD7"/>
                </a:solidFill>
                <a:sym typeface="+mn-ea"/>
              </a:rPr>
              <a:t>教</a:t>
            </a:r>
            <a:r>
              <a:rPr lang="en-US" altLang="zh-CN" sz="2300" b="1">
                <a:solidFill>
                  <a:srgbClr val="001AD7"/>
                </a:solidFill>
                <a:sym typeface="+mn-ea"/>
              </a:rPr>
              <a:t>---</a:t>
            </a:r>
            <a:r>
              <a:rPr lang="zh-CN" altLang="en-US" sz="2300" b="1">
                <a:solidFill>
                  <a:srgbClr val="001AD7"/>
                </a:solidFill>
                <a:sym typeface="+mn-ea"/>
              </a:rPr>
              <a:t>学</a:t>
            </a:r>
            <a:r>
              <a:rPr lang="en-US" altLang="zh-CN" sz="2300" b="1">
                <a:solidFill>
                  <a:srgbClr val="001AD7"/>
                </a:solidFill>
                <a:sym typeface="+mn-ea"/>
              </a:rPr>
              <a:t>---</a:t>
            </a:r>
            <a:r>
              <a:rPr lang="zh-CN" altLang="en-US" sz="2300" b="1">
                <a:solidFill>
                  <a:srgbClr val="001AD7"/>
                </a:solidFill>
                <a:sym typeface="+mn-ea"/>
              </a:rPr>
              <a:t>评</a:t>
            </a:r>
            <a:r>
              <a:rPr lang="en-US" altLang="zh-CN" sz="2300" b="1">
                <a:solidFill>
                  <a:srgbClr val="001AD7"/>
                </a:solidFill>
                <a:sym typeface="+mn-ea"/>
              </a:rPr>
              <a:t>”</a:t>
            </a:r>
            <a:r>
              <a:rPr lang="zh-CN" altLang="en-US" sz="2300" b="1">
                <a:solidFill>
                  <a:srgbClr val="001AD7"/>
                </a:solidFill>
                <a:sym typeface="+mn-ea"/>
              </a:rPr>
              <a:t>的一致性，增加了教学、评价案例。</a:t>
            </a:r>
            <a:endParaRPr lang="zh-CN" altLang="en-US" sz="2300" b="1">
              <a:solidFill>
                <a:srgbClr val="001AD7"/>
              </a:solidFill>
              <a:sym typeface="+mn-ea"/>
            </a:endParaRPr>
          </a:p>
          <a:p>
            <a:pPr marL="0" indent="0">
              <a:buNone/>
            </a:pPr>
            <a:r>
              <a:rPr lang="en-US" altLang="zh-CN" sz="2300" b="1">
                <a:solidFill>
                  <a:srgbClr val="001AD7"/>
                </a:solidFill>
                <a:sym typeface="+mn-ea"/>
              </a:rPr>
              <a:t>       </a:t>
            </a:r>
            <a:r>
              <a:rPr lang="zh-CN" altLang="en-US" sz="2300" b="1">
                <a:sym typeface="+mn-ea"/>
              </a:rPr>
              <a:t>重视对学生学习过程的评价和表现性评价，重视以素养立意为中心的终结性评价，如小制作和综合实践类作业要有过程的体现，老师对每个过程进行评价和批改，可采取作品展示、交流研讨、经验分享等方式进行反馈，激励和引导学生高质量完成作业。</a:t>
            </a:r>
            <a:endParaRPr lang="zh-CN" altLang="en-US" sz="2300" b="1">
              <a:sym typeface="+mn-ea"/>
            </a:endParaRPr>
          </a:p>
          <a:p>
            <a:pPr marL="0" indent="0">
              <a:buNone/>
            </a:pPr>
            <a:r>
              <a:rPr lang="zh-CN" altLang="en-US" sz="2300" b="1">
                <a:sym typeface="+mn-ea"/>
              </a:rPr>
              <a:t> </a:t>
            </a:r>
            <a:r>
              <a:rPr lang="en-US" altLang="zh-CN" sz="2300" b="1">
                <a:sym typeface="+mn-ea"/>
              </a:rPr>
              <a:t>       </a:t>
            </a:r>
            <a:r>
              <a:rPr lang="zh-CN" altLang="en-US" sz="2300" b="1">
                <a:solidFill>
                  <a:srgbClr val="001AD7"/>
                </a:solidFill>
                <a:sym typeface="+mn-ea"/>
              </a:rPr>
              <a:t>降低考试难度，关注学生的个体差异，帮助学生建立自信，激发学生学习物理的兴趣和动机，做到以评促教、以评促学，充分发挥评价的育人功能。</a:t>
            </a:r>
            <a:endParaRPr lang="zh-CN" altLang="en-US" sz="2300" b="1">
              <a:sym typeface="+mn-ea"/>
            </a:endParaRPr>
          </a:p>
          <a:p>
            <a:pPr marL="0" indent="0">
              <a:buNone/>
            </a:pPr>
            <a:endParaRPr lang="zh-CN" altLang="en-US" sz="2300" b="1"/>
          </a:p>
          <a:p>
            <a:pPr marL="0" indent="0">
              <a:buNone/>
            </a:pPr>
            <a:r>
              <a:rPr lang="en-US" altLang="zh-CN" sz="2300" b="1">
                <a:sym typeface="+mn-ea"/>
              </a:rPr>
              <a:t>      </a:t>
            </a:r>
            <a:endParaRPr lang="zh-CN" altLang="en-US" sz="2300" b="1">
              <a:solidFill>
                <a:srgbClr val="001AD7"/>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1180" y="2204403"/>
            <a:ext cx="10972800" cy="1143000"/>
          </a:xfrm>
        </p:spPr>
        <p:txBody>
          <a:bodyPr>
            <a:noAutofit/>
          </a:bodyPr>
          <a:p>
            <a:r>
              <a:rPr lang="zh-CN" altLang="en-US" sz="8000" b="1">
                <a:solidFill>
                  <a:srgbClr val="FF0000"/>
                </a:solidFill>
                <a:latin typeface="黑体" panose="02010609060101010101" pitchFamily="49" charset="-122"/>
                <a:ea typeface="黑体" panose="02010609060101010101" pitchFamily="49" charset="-122"/>
              </a:rPr>
              <a:t>谢谢聆听</a:t>
            </a:r>
            <a:endParaRPr lang="zh-CN" altLang="en-US" sz="8000" b="1">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p:txBody>
          <a:bodyPr/>
          <a:p>
            <a:pPr marL="0" indent="0">
              <a:buNone/>
            </a:pPr>
            <a:r>
              <a:rPr lang="en-US" altLang="zh-CN" b="1">
                <a:solidFill>
                  <a:srgbClr val="001AD7"/>
                </a:solidFill>
                <a:sym typeface="+mn-ea"/>
              </a:rPr>
              <a:t>       </a:t>
            </a:r>
            <a:endParaRPr lang="zh-CN" altLang="en-US" sz="2800" b="1">
              <a:solidFill>
                <a:srgbClr val="001AD7"/>
              </a:solidFill>
              <a:sym typeface="+mn-ea"/>
            </a:endParaRPr>
          </a:p>
          <a:p>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9380" y="5300980"/>
            <a:ext cx="11511915" cy="1143000"/>
          </a:xfrm>
        </p:spPr>
        <p:txBody>
          <a:bodyPr>
            <a:normAutofit/>
          </a:bodyPr>
          <a:p>
            <a:pPr algn="l"/>
            <a:r>
              <a:rPr lang="en-US" altLang="zh-CN" sz="3110" b="1">
                <a:solidFill>
                  <a:srgbClr val="FF0000"/>
                </a:solidFill>
                <a:latin typeface="楷体" panose="02010609060101010101" charset="-122"/>
                <a:ea typeface="楷体" panose="02010609060101010101" charset="-122"/>
                <a:cs typeface="楷体" panose="02010609060101010101" charset="-122"/>
              </a:rPr>
              <a:t>    </a:t>
            </a:r>
            <a:r>
              <a:rPr lang="zh-CN" altLang="en-US" sz="3110" b="1">
                <a:solidFill>
                  <a:srgbClr val="FF0000"/>
                </a:solidFill>
                <a:latin typeface="楷体" panose="02010609060101010101" charset="-122"/>
                <a:ea typeface="楷体" panose="02010609060101010101" charset="-122"/>
                <a:cs typeface="楷体" panose="02010609060101010101" charset="-122"/>
              </a:rPr>
              <a:t>物理新课程要带领大家从</a:t>
            </a:r>
            <a:r>
              <a:rPr lang="en-US" altLang="zh-CN" sz="3110" b="1">
                <a:solidFill>
                  <a:srgbClr val="FF0000"/>
                </a:solidFill>
                <a:latin typeface="楷体" panose="02010609060101010101" charset="-122"/>
                <a:ea typeface="楷体" panose="02010609060101010101" charset="-122"/>
                <a:cs typeface="楷体" panose="02010609060101010101" charset="-122"/>
              </a:rPr>
              <a:t>“</a:t>
            </a:r>
            <a:r>
              <a:rPr lang="zh-CN" altLang="en-US" sz="3110" b="1">
                <a:solidFill>
                  <a:srgbClr val="FF0000"/>
                </a:solidFill>
                <a:latin typeface="楷体" panose="02010609060101010101" charset="-122"/>
                <a:ea typeface="楷体" panose="02010609060101010101" charset="-122"/>
                <a:cs typeface="楷体" panose="02010609060101010101" charset="-122"/>
              </a:rPr>
              <a:t>想得到的美丽</a:t>
            </a:r>
            <a:r>
              <a:rPr lang="en-US" altLang="zh-CN" sz="3110" b="1">
                <a:solidFill>
                  <a:srgbClr val="FF0000"/>
                </a:solidFill>
                <a:latin typeface="楷体" panose="02010609060101010101" charset="-122"/>
                <a:ea typeface="楷体" panose="02010609060101010101" charset="-122"/>
                <a:cs typeface="楷体" panose="02010609060101010101" charset="-122"/>
              </a:rPr>
              <a:t>”</a:t>
            </a:r>
            <a:r>
              <a:rPr lang="zh-CN" altLang="en-US" sz="3110" b="1">
                <a:solidFill>
                  <a:srgbClr val="FF0000"/>
                </a:solidFill>
                <a:latin typeface="楷体" panose="02010609060101010101" charset="-122"/>
                <a:ea typeface="楷体" panose="02010609060101010101" charset="-122"/>
                <a:cs typeface="楷体" panose="02010609060101010101" charset="-122"/>
              </a:rPr>
              <a:t>、</a:t>
            </a:r>
            <a:r>
              <a:rPr lang="en-US" altLang="zh-CN" sz="3110" b="1">
                <a:solidFill>
                  <a:srgbClr val="FF0000"/>
                </a:solidFill>
                <a:latin typeface="楷体" panose="02010609060101010101" charset="-122"/>
                <a:ea typeface="楷体" panose="02010609060101010101" charset="-122"/>
                <a:cs typeface="楷体" panose="02010609060101010101" charset="-122"/>
              </a:rPr>
              <a:t>“</a:t>
            </a:r>
            <a:r>
              <a:rPr lang="zh-CN" altLang="en-US" sz="3110" b="1">
                <a:solidFill>
                  <a:srgbClr val="FF0000"/>
                </a:solidFill>
                <a:latin typeface="楷体" panose="02010609060101010101" charset="-122"/>
                <a:ea typeface="楷体" panose="02010609060101010101" charset="-122"/>
                <a:cs typeface="楷体" panose="02010609060101010101" charset="-122"/>
              </a:rPr>
              <a:t>看得见的风景</a:t>
            </a:r>
            <a:r>
              <a:rPr lang="en-US" altLang="zh-CN" sz="3110" b="1">
                <a:solidFill>
                  <a:srgbClr val="FF0000"/>
                </a:solidFill>
                <a:latin typeface="楷体" panose="02010609060101010101" charset="-122"/>
                <a:ea typeface="楷体" panose="02010609060101010101" charset="-122"/>
                <a:cs typeface="楷体" panose="02010609060101010101" charset="-122"/>
              </a:rPr>
              <a:t>”</a:t>
            </a:r>
            <a:r>
              <a:rPr lang="zh-CN" altLang="en-US" sz="3110" b="1">
                <a:solidFill>
                  <a:srgbClr val="FF0000"/>
                </a:solidFill>
                <a:latin typeface="楷体" panose="02010609060101010101" charset="-122"/>
                <a:ea typeface="楷体" panose="02010609060101010101" charset="-122"/>
                <a:cs typeface="楷体" panose="02010609060101010101" charset="-122"/>
              </a:rPr>
              <a:t>到</a:t>
            </a:r>
            <a:r>
              <a:rPr lang="en-US" altLang="zh-CN" sz="3110" b="1">
                <a:solidFill>
                  <a:srgbClr val="FF0000"/>
                </a:solidFill>
                <a:latin typeface="楷体" panose="02010609060101010101" charset="-122"/>
                <a:ea typeface="楷体" panose="02010609060101010101" charset="-122"/>
                <a:cs typeface="楷体" panose="02010609060101010101" charset="-122"/>
              </a:rPr>
              <a:t>“</a:t>
            </a:r>
            <a:r>
              <a:rPr lang="zh-CN" altLang="en-US" sz="3110" b="1">
                <a:solidFill>
                  <a:srgbClr val="FF0000"/>
                </a:solidFill>
                <a:latin typeface="楷体" panose="02010609060101010101" charset="-122"/>
                <a:ea typeface="楷体" panose="02010609060101010101" charset="-122"/>
                <a:cs typeface="楷体" panose="02010609060101010101" charset="-122"/>
              </a:rPr>
              <a:t>走得到的景点</a:t>
            </a:r>
            <a:r>
              <a:rPr lang="en-US" altLang="zh-CN" sz="3110" b="1">
                <a:solidFill>
                  <a:srgbClr val="FF0000"/>
                </a:solidFill>
                <a:latin typeface="楷体" panose="02010609060101010101" charset="-122"/>
                <a:ea typeface="楷体" panose="02010609060101010101" charset="-122"/>
                <a:cs typeface="楷体" panose="02010609060101010101" charset="-122"/>
              </a:rPr>
              <a:t>”</a:t>
            </a:r>
            <a:r>
              <a:rPr lang="zh-CN" altLang="en-US" sz="3110" b="1">
                <a:solidFill>
                  <a:srgbClr val="FF0000"/>
                </a:solidFill>
                <a:latin typeface="楷体" panose="02010609060101010101" charset="-122"/>
                <a:ea typeface="楷体" panose="02010609060101010101" charset="-122"/>
                <a:cs typeface="楷体" panose="02010609060101010101" charset="-122"/>
              </a:rPr>
              <a:t>，促进学生核心素养的发展。</a:t>
            </a:r>
            <a:endParaRPr lang="zh-CN" altLang="en-US" sz="3110" b="1">
              <a:solidFill>
                <a:srgbClr val="FF0000"/>
              </a:solidFill>
              <a:latin typeface="楷体" panose="02010609060101010101" charset="-122"/>
              <a:ea typeface="楷体" panose="02010609060101010101" charset="-122"/>
              <a:cs typeface="楷体" panose="02010609060101010101" charset="-122"/>
            </a:endParaRPr>
          </a:p>
        </p:txBody>
      </p:sp>
      <p:graphicFrame>
        <p:nvGraphicFramePr>
          <p:cNvPr id="4" name="内容占位符 3"/>
          <p:cNvGraphicFramePr>
            <a:graphicFrameLocks noChangeAspect="1"/>
          </p:cNvGraphicFramePr>
          <p:nvPr>
            <p:ph idx="1"/>
          </p:nvPr>
        </p:nvGraphicFramePr>
        <p:xfrm>
          <a:off x="119380" y="116840"/>
          <a:ext cx="6460490" cy="4690745"/>
        </p:xfrm>
        <a:graphic>
          <a:graphicData uri="http://schemas.openxmlformats.org/presentationml/2006/ole">
            <mc:AlternateContent xmlns:mc="http://schemas.openxmlformats.org/markup-compatibility/2006">
              <mc:Choice xmlns:v="urn:schemas-microsoft-com:vml" Requires="v">
                <p:oleObj spid="_x0000_s5" name="" r:id="rId1" imgW="8105775" imgH="4667250" progId="Paint.Picture">
                  <p:embed/>
                </p:oleObj>
              </mc:Choice>
              <mc:Fallback>
                <p:oleObj name="" r:id="rId1" imgW="8105775" imgH="4667250" progId="Paint.Picture">
                  <p:embed/>
                  <p:pic>
                    <p:nvPicPr>
                      <p:cNvPr id="0" name="图片 4"/>
                      <p:cNvPicPr/>
                      <p:nvPr/>
                    </p:nvPicPr>
                    <p:blipFill>
                      <a:blip r:embed="rId2"/>
                      <a:stretch>
                        <a:fillRect/>
                      </a:stretch>
                    </p:blipFill>
                    <p:spPr>
                      <a:xfrm>
                        <a:off x="119380" y="116840"/>
                        <a:ext cx="6460490" cy="4690745"/>
                      </a:xfrm>
                      <a:prstGeom prst="rect">
                        <a:avLst/>
                      </a:prstGeom>
                    </p:spPr>
                  </p:pic>
                </p:oleObj>
              </mc:Fallback>
            </mc:AlternateContent>
          </a:graphicData>
        </a:graphic>
      </p:graphicFrame>
      <p:pic>
        <p:nvPicPr>
          <p:cNvPr id="1073742992" name="图片 1"/>
          <p:cNvPicPr>
            <a:picLocks noChangeAspect="1"/>
          </p:cNvPicPr>
          <p:nvPr>
            <p:custDataLst>
              <p:tags r:id="rId3"/>
            </p:custDataLst>
          </p:nvPr>
        </p:nvPicPr>
        <p:blipFill>
          <a:blip r:embed="rId4"/>
          <a:stretch>
            <a:fillRect/>
          </a:stretch>
        </p:blipFill>
        <p:spPr>
          <a:xfrm>
            <a:off x="6936105" y="113030"/>
            <a:ext cx="4982845" cy="46621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37429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100012"/>
            <a:ext cx="10972800" cy="1143000"/>
          </a:xfrm>
        </p:spPr>
        <p:txBody>
          <a:bodyPr>
            <a:normAutofit fontScale="90000"/>
          </a:bodyPr>
          <a:p>
            <a:r>
              <a:rPr lang="zh-CN" altLang="en-US" sz="4000" b="1">
                <a:solidFill>
                  <a:srgbClr val="FF0000"/>
                </a:solidFill>
                <a:latin typeface="黑体" panose="02010609060101010101" pitchFamily="49" charset="-122"/>
                <a:ea typeface="黑体" panose="02010609060101010101" pitchFamily="49" charset="-122"/>
              </a:rPr>
              <a:t>核心素养、课程目标、学业要求、学业质量的关系</a:t>
            </a:r>
            <a:endParaRPr lang="zh-CN" altLang="en-US" sz="4000" b="1">
              <a:solidFill>
                <a:srgbClr val="FF0000"/>
              </a:solidFill>
              <a:latin typeface="黑体" panose="02010609060101010101" pitchFamily="49" charset="-122"/>
              <a:ea typeface="黑体" panose="02010609060101010101" pitchFamily="49" charset="-122"/>
            </a:endParaRPr>
          </a:p>
        </p:txBody>
      </p:sp>
      <p:pic>
        <p:nvPicPr>
          <p:cNvPr id="4" name="内容占位符 3"/>
          <p:cNvPicPr>
            <a:picLocks noChangeAspect="1"/>
          </p:cNvPicPr>
          <p:nvPr>
            <p:ph idx="1"/>
            <p:custDataLst>
              <p:tags r:id="rId1"/>
            </p:custDataLst>
          </p:nvPr>
        </p:nvPicPr>
        <p:blipFill>
          <a:blip r:embed="rId2"/>
          <a:srcRect t="11434"/>
          <a:stretch>
            <a:fillRect/>
          </a:stretch>
        </p:blipFill>
        <p:spPr>
          <a:xfrm>
            <a:off x="1054735" y="908685"/>
            <a:ext cx="10388600" cy="3895090"/>
          </a:xfrm>
          <a:prstGeom prst="rect">
            <a:avLst/>
          </a:prstGeom>
        </p:spPr>
      </p:pic>
      <p:sp>
        <p:nvSpPr>
          <p:cNvPr id="3" name="文本框 2"/>
          <p:cNvSpPr txBox="1"/>
          <p:nvPr/>
        </p:nvSpPr>
        <p:spPr>
          <a:xfrm>
            <a:off x="761365" y="5012690"/>
            <a:ext cx="10975975" cy="1568450"/>
          </a:xfrm>
          <a:prstGeom prst="rect">
            <a:avLst/>
          </a:prstGeom>
          <a:noFill/>
        </p:spPr>
        <p:txBody>
          <a:bodyPr wrap="square" rtlCol="0">
            <a:spAutoFit/>
          </a:bodyPr>
          <a:p>
            <a:r>
              <a:rPr lang="en-US" altLang="zh-CN" sz="2400" b="1">
                <a:solidFill>
                  <a:srgbClr val="001AD7"/>
                </a:solidFill>
              </a:rPr>
              <a:t>       </a:t>
            </a:r>
            <a:r>
              <a:rPr lang="zh-CN" altLang="en-US" sz="2400" b="1">
                <a:solidFill>
                  <a:srgbClr val="001AD7"/>
                </a:solidFill>
              </a:rPr>
              <a:t>核心素养是统领的，占位最高；目标要求是</a:t>
            </a:r>
            <a:r>
              <a:rPr lang="en-US" altLang="zh-CN" sz="2400" b="1">
                <a:solidFill>
                  <a:srgbClr val="001AD7"/>
                </a:solidFill>
              </a:rPr>
              <a:t>4</a:t>
            </a:r>
            <a:r>
              <a:rPr lang="zh-CN" altLang="en-US" sz="2400" b="1">
                <a:solidFill>
                  <a:srgbClr val="001AD7"/>
                </a:solidFill>
              </a:rPr>
              <a:t>个维度的具体化，有</a:t>
            </a:r>
            <a:r>
              <a:rPr lang="en-US" altLang="zh-CN" sz="2400" b="1">
                <a:solidFill>
                  <a:srgbClr val="001AD7"/>
                </a:solidFill>
              </a:rPr>
              <a:t>13</a:t>
            </a:r>
            <a:r>
              <a:rPr lang="zh-CN" altLang="en-US" sz="2400" b="1">
                <a:solidFill>
                  <a:srgbClr val="001AD7"/>
                </a:solidFill>
              </a:rPr>
              <a:t>个要素；学业要求是分别对五个一级主题的目标要求，</a:t>
            </a:r>
            <a:r>
              <a:rPr lang="en-US" altLang="zh-CN" sz="2400" b="1">
                <a:solidFill>
                  <a:srgbClr val="001AD7"/>
                </a:solidFill>
              </a:rPr>
              <a:t>4</a:t>
            </a:r>
            <a:r>
              <a:rPr lang="zh-CN" altLang="en-US" sz="2400" b="1">
                <a:solidFill>
                  <a:srgbClr val="001AD7"/>
                </a:solidFill>
              </a:rPr>
              <a:t>个维度，</a:t>
            </a:r>
            <a:r>
              <a:rPr lang="en-US" altLang="zh-CN" sz="2400" b="1">
                <a:solidFill>
                  <a:srgbClr val="001AD7"/>
                </a:solidFill>
              </a:rPr>
              <a:t>13</a:t>
            </a:r>
            <a:r>
              <a:rPr lang="zh-CN" altLang="en-US" sz="2400" b="1">
                <a:solidFill>
                  <a:srgbClr val="001AD7"/>
                </a:solidFill>
              </a:rPr>
              <a:t>个要素；学业质量是把五个一级主题的目标要求汇总，形成初中阶段的总要求，即完成全部课程学习后的学业成就表现，反应总的核心素养要求。</a:t>
            </a:r>
            <a:endParaRPr lang="zh-CN" altLang="en-US" sz="2400" b="1">
              <a:solidFill>
                <a:srgbClr val="001AD7"/>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95325" y="1124586"/>
            <a:ext cx="10972800" cy="4525963"/>
          </a:xfrm>
        </p:spPr>
        <p:txBody>
          <a:bodyPr>
            <a:normAutofit fontScale="90000" lnSpcReduction="20000"/>
          </a:bodyPr>
          <a:p>
            <a:pPr marL="0" indent="0">
              <a:buNone/>
            </a:pPr>
            <a:r>
              <a:rPr lang="en-US" altLang="zh-CN" b="1">
                <a:solidFill>
                  <a:srgbClr val="001AD7"/>
                </a:solidFill>
                <a:latin typeface="黑体" panose="02010609060101010101" pitchFamily="49" charset="-122"/>
                <a:ea typeface="黑体" panose="02010609060101010101" pitchFamily="49" charset="-122"/>
                <a:cs typeface="黑体" panose="02010609060101010101" pitchFamily="49" charset="-122"/>
              </a:rPr>
              <a:t>   </a:t>
            </a:r>
            <a:r>
              <a:rPr lang="zh-CN" altLang="en-US" b="1">
                <a:solidFill>
                  <a:srgbClr val="001AD7"/>
                </a:solidFill>
                <a:latin typeface="黑体" panose="02010609060101010101" pitchFamily="49" charset="-122"/>
                <a:ea typeface="黑体" panose="02010609060101010101" pitchFamily="49" charset="-122"/>
                <a:cs typeface="黑体" panose="02010609060101010101" pitchFamily="49" charset="-122"/>
              </a:rPr>
              <a:t>一.指导思想</a:t>
            </a:r>
            <a:endParaRPr lang="zh-CN" altLang="en-US" b="1">
              <a:solidFill>
                <a:srgbClr val="001AD7"/>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以习近平新时代中国特色社会主义思想为指导，全面贯彻党的教育方针，遵循教育教学规律，落实立德树人根本任务，发展素质教育。以人民为中心，扎根中国大地办教育。</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基于初中物理学科特点，</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落实双减要求，适当降低了学习难度，提升课程内容的科学性和系统性，增强指导性和可操作性。</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反映时代特征，努力构建具有中国特色、世界水平的义务教育课程体系。</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强化物理课程综合性和实践性，突出问题导向，强调真实问题情境，加强一体化设计，加强提高学生综合运用知识解决实际问题的能力，促进教、学、评的有机结合，推动育人方式变革，聚焦学生发展的物理核心素养，培养学生适应未来发展的正确的价值观、必备品格和关键能力。</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001AD7"/>
                </a:solidFill>
                <a:latin typeface="黑体" panose="02010609060101010101" pitchFamily="49" charset="-122"/>
                <a:ea typeface="黑体" panose="02010609060101010101" pitchFamily="49" charset="-122"/>
                <a:cs typeface="黑体" panose="02010609060101010101" pitchFamily="49" charset="-122"/>
                <a:sym typeface="+mn-ea"/>
              </a:rPr>
              <a:t>二.</a:t>
            </a:r>
            <a:r>
              <a:rPr lang="zh-CN" b="1">
                <a:solidFill>
                  <a:srgbClr val="001AD7"/>
                </a:solidFill>
                <a:latin typeface="黑体" panose="02010609060101010101" pitchFamily="49" charset="-122"/>
                <a:ea typeface="黑体" panose="02010609060101010101" pitchFamily="49" charset="-122"/>
                <a:cs typeface="黑体" panose="02010609060101010101" pitchFamily="49" charset="-122"/>
                <a:sym typeface="+mn-ea"/>
              </a:rPr>
              <a:t>课程理念的改变</a:t>
            </a:r>
            <a:endParaRPr lang="zh-CN"/>
          </a:p>
        </p:txBody>
      </p:sp>
      <p:pic>
        <p:nvPicPr>
          <p:cNvPr id="4" name="内容占位符 3"/>
          <p:cNvPicPr>
            <a:picLocks noChangeAspect="1"/>
          </p:cNvPicPr>
          <p:nvPr>
            <p:ph idx="1"/>
          </p:nvPr>
        </p:nvPicPr>
        <p:blipFill>
          <a:blip r:embed="rId1">
            <a:lum bright="24000" contrast="42000"/>
          </a:blip>
          <a:stretch>
            <a:fillRect/>
          </a:stretch>
        </p:blipFill>
        <p:spPr>
          <a:xfrm>
            <a:off x="770255" y="1311275"/>
            <a:ext cx="10652125" cy="4234815"/>
          </a:xfrm>
          <a:prstGeom prst="rect">
            <a:avLst/>
          </a:prstGeom>
        </p:spPr>
      </p:pic>
      <p:sp>
        <p:nvSpPr>
          <p:cNvPr id="5" name="文本框 4"/>
          <p:cNvSpPr txBox="1"/>
          <p:nvPr/>
        </p:nvSpPr>
        <p:spPr>
          <a:xfrm>
            <a:off x="647065" y="5683250"/>
            <a:ext cx="11339195" cy="953135"/>
          </a:xfrm>
          <a:prstGeom prst="rect">
            <a:avLst/>
          </a:prstGeom>
          <a:noFill/>
        </p:spPr>
        <p:txBody>
          <a:bodyPr wrap="square" rtlCol="0">
            <a:spAutoFit/>
          </a:bodyPr>
          <a:p>
            <a:r>
              <a:rPr lang="en-US" altLang="zh-CN" sz="2800" b="1">
                <a:solidFill>
                  <a:srgbClr val="FF0000"/>
                </a:solidFill>
              </a:rPr>
              <a:t>        </a:t>
            </a:r>
            <a:r>
              <a:rPr lang="zh-CN" altLang="en-US" sz="2800" b="1">
                <a:solidFill>
                  <a:srgbClr val="FF0000"/>
                </a:solidFill>
              </a:rPr>
              <a:t>五条理念从五个方面阐述：课程目的、课程内容、课程结构、课程教学、课程评价</a:t>
            </a:r>
            <a:endParaRPr lang="zh-CN" altLang="en-US" sz="28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51180" y="476885"/>
            <a:ext cx="10972800" cy="5458460"/>
          </a:xfrm>
        </p:spPr>
        <p:txBody>
          <a:bodyPr>
            <a:normAutofit lnSpcReduction="20000"/>
          </a:bodyPr>
          <a:p>
            <a:pPr marL="0" indent="0">
              <a:buNone/>
            </a:pPr>
            <a:r>
              <a:rPr lang="en-US" altLang="zh-CN" b="1">
                <a:solidFill>
                  <a:srgbClr val="FF0000"/>
                </a:solidFill>
                <a:sym typeface="+mn-ea"/>
              </a:rPr>
              <a:t>      </a:t>
            </a:r>
            <a:r>
              <a:rPr lang="zh-CN" altLang="en-US" b="1">
                <a:solidFill>
                  <a:srgbClr val="FF0000"/>
                </a:solidFill>
                <a:sym typeface="+mn-ea"/>
              </a:rPr>
              <a:t>1．课程目的：</a:t>
            </a:r>
            <a:endParaRPr lang="zh-CN" altLang="en-US" b="1">
              <a:solidFill>
                <a:srgbClr val="FF0000"/>
              </a:solidFill>
              <a:sym typeface="+mn-ea"/>
            </a:endParaRPr>
          </a:p>
          <a:p>
            <a:pPr marL="0" indent="0" fontAlgn="auto">
              <a:lnSpc>
                <a:spcPts val="2665"/>
              </a:lnSpc>
              <a:spcBef>
                <a:spcPts val="0"/>
              </a:spcBef>
              <a:buNone/>
            </a:pPr>
            <a:r>
              <a:rPr lang="en-US" altLang="zh-CN" sz="2400" b="1">
                <a:solidFill>
                  <a:srgbClr val="FF0000"/>
                </a:solidFill>
                <a:sym typeface="+mn-ea"/>
              </a:rPr>
              <a:t>        2011</a:t>
            </a:r>
            <a:r>
              <a:rPr lang="zh-CN" altLang="en-US" sz="2400" b="1">
                <a:solidFill>
                  <a:srgbClr val="FF0000"/>
                </a:solidFill>
                <a:sym typeface="+mn-ea"/>
              </a:rPr>
              <a:t>版：面向全体学生，提高学生</a:t>
            </a:r>
            <a:r>
              <a:rPr lang="zh-CN" altLang="en-US" sz="2400" b="1">
                <a:solidFill>
                  <a:srgbClr val="001AD7"/>
                </a:solidFill>
                <a:sym typeface="+mn-ea"/>
              </a:rPr>
              <a:t>科学</a:t>
            </a:r>
            <a:r>
              <a:rPr lang="zh-CN" altLang="en-US" sz="2400" b="1">
                <a:solidFill>
                  <a:srgbClr val="FF0000"/>
                </a:solidFill>
                <a:sym typeface="+mn-ea"/>
              </a:rPr>
              <a:t>素养</a:t>
            </a:r>
            <a:endParaRPr lang="zh-CN" altLang="en-US" sz="2400" b="1"/>
          </a:p>
          <a:p>
            <a:pPr marL="0" indent="0" fontAlgn="auto">
              <a:lnSpc>
                <a:spcPts val="2665"/>
              </a:lnSpc>
              <a:spcBef>
                <a:spcPts val="0"/>
              </a:spcBef>
              <a:buNone/>
            </a:pPr>
            <a:r>
              <a:rPr lang="en-US" altLang="zh-CN" sz="2400" b="1">
                <a:sym typeface="+mn-ea"/>
              </a:rPr>
              <a:t>        </a:t>
            </a:r>
            <a:r>
              <a:rPr lang="zh-CN" altLang="en-US" sz="2400" b="1">
                <a:sym typeface="+mn-ea"/>
              </a:rPr>
              <a:t>以学生终身发展为本，以提高全体学生科学素养为目标，为每个学生的学习与发展提供平等机会，关注学生的个体差异，使每个学生学习科学的潜能得到发展。</a:t>
            </a:r>
            <a:endParaRPr lang="zh-CN" altLang="en-US" sz="2400" b="1"/>
          </a:p>
          <a:p>
            <a:pPr marL="0" indent="0" fontAlgn="auto">
              <a:lnSpc>
                <a:spcPts val="2665"/>
              </a:lnSpc>
              <a:spcBef>
                <a:spcPts val="0"/>
              </a:spcBef>
              <a:buNone/>
            </a:pPr>
            <a:r>
              <a:rPr lang="en-US" altLang="zh-CN" sz="2400" b="1">
                <a:solidFill>
                  <a:srgbClr val="FF0000"/>
                </a:solidFill>
                <a:sym typeface="+mn-ea"/>
              </a:rPr>
              <a:t>         2022</a:t>
            </a:r>
            <a:r>
              <a:rPr lang="zh-CN" altLang="en-US" sz="2400" b="1">
                <a:solidFill>
                  <a:srgbClr val="FF0000"/>
                </a:solidFill>
                <a:sym typeface="+mn-ea"/>
              </a:rPr>
              <a:t>版：面向全体学生，培养学生</a:t>
            </a:r>
            <a:r>
              <a:rPr lang="zh-CN" altLang="en-US" sz="2400" b="1">
                <a:solidFill>
                  <a:srgbClr val="001AD7"/>
                </a:solidFill>
                <a:sym typeface="+mn-ea"/>
              </a:rPr>
              <a:t>核心</a:t>
            </a:r>
            <a:r>
              <a:rPr lang="zh-CN" altLang="en-US" sz="2400" b="1">
                <a:solidFill>
                  <a:srgbClr val="FF0000"/>
                </a:solidFill>
                <a:sym typeface="+mn-ea"/>
              </a:rPr>
              <a:t>素养</a:t>
            </a:r>
            <a:endParaRPr lang="zh-CN" altLang="en-US" sz="2400" b="1">
              <a:solidFill>
                <a:srgbClr val="FF0000"/>
              </a:solidFill>
            </a:endParaRPr>
          </a:p>
          <a:p>
            <a:pPr marL="0" indent="0" fontAlgn="auto">
              <a:lnSpc>
                <a:spcPts val="2665"/>
              </a:lnSpc>
              <a:spcBef>
                <a:spcPts val="0"/>
              </a:spcBef>
              <a:buNone/>
            </a:pPr>
            <a:r>
              <a:rPr lang="en-US" altLang="zh-CN" sz="2400" b="1">
                <a:sym typeface="+mn-ea"/>
              </a:rPr>
              <a:t>        </a:t>
            </a:r>
            <a:r>
              <a:rPr lang="zh-CN" altLang="en-US" sz="2400" b="1">
                <a:sym typeface="+mn-ea"/>
              </a:rPr>
              <a:t>义务教育物理课程以习近平新时代中国特色社会主义思想为指导，以学生发展为本，以提升</a:t>
            </a:r>
            <a:r>
              <a:rPr lang="zh-CN" altLang="en-US" sz="2400" b="1">
                <a:solidFill>
                  <a:srgbClr val="001AD7"/>
                </a:solidFill>
                <a:sym typeface="+mn-ea"/>
              </a:rPr>
              <a:t>全体学生核心素养</a:t>
            </a:r>
            <a:r>
              <a:rPr lang="zh-CN" altLang="en-US" sz="2400" b="1">
                <a:sym typeface="+mn-ea"/>
              </a:rPr>
              <a:t>为宗旨，为每个学生的学习和发展提供机会。注重落实物理课程的</a:t>
            </a:r>
            <a:r>
              <a:rPr lang="zh-CN" altLang="en-US" sz="2400" b="1">
                <a:solidFill>
                  <a:srgbClr val="001AD7"/>
                </a:solidFill>
                <a:sym typeface="+mn-ea"/>
              </a:rPr>
              <a:t>育人价值</a:t>
            </a:r>
            <a:r>
              <a:rPr lang="zh-CN" altLang="en-US" sz="2400" b="1">
                <a:sym typeface="+mn-ea"/>
              </a:rPr>
              <a:t>，培学生适应个人</a:t>
            </a:r>
            <a:r>
              <a:rPr lang="zh-CN" altLang="en-US" sz="2400" b="1">
                <a:solidFill>
                  <a:srgbClr val="001AD7"/>
                </a:solidFill>
                <a:sym typeface="+mn-ea"/>
              </a:rPr>
              <a:t>终身发展</a:t>
            </a:r>
            <a:r>
              <a:rPr lang="zh-CN" altLang="en-US" sz="2400" b="1">
                <a:sym typeface="+mn-ea"/>
              </a:rPr>
              <a:t>和</a:t>
            </a:r>
            <a:r>
              <a:rPr lang="zh-CN" altLang="en-US" sz="2400" b="1">
                <a:solidFill>
                  <a:srgbClr val="001AD7"/>
                </a:solidFill>
                <a:sym typeface="+mn-ea"/>
              </a:rPr>
              <a:t>社会发展</a:t>
            </a:r>
            <a:r>
              <a:rPr lang="zh-CN" altLang="en-US" sz="2400" b="1">
                <a:sym typeface="+mn-ea"/>
              </a:rPr>
              <a:t>需要的</a:t>
            </a:r>
            <a:r>
              <a:rPr lang="zh-CN" altLang="en-US" sz="2400" b="1">
                <a:solidFill>
                  <a:srgbClr val="001AD7"/>
                </a:solidFill>
                <a:sym typeface="+mn-ea"/>
              </a:rPr>
              <a:t>正确价值观</a:t>
            </a:r>
            <a:r>
              <a:rPr lang="zh-CN" altLang="en-US" sz="2400" b="1">
                <a:sym typeface="+mn-ea"/>
              </a:rPr>
              <a:t>，</a:t>
            </a:r>
            <a:r>
              <a:rPr lang="zh-CN" altLang="en-US" sz="2400" b="1">
                <a:solidFill>
                  <a:srgbClr val="001AD7"/>
                </a:solidFill>
                <a:sym typeface="+mn-ea"/>
              </a:rPr>
              <a:t>必备品格</a:t>
            </a:r>
            <a:r>
              <a:rPr lang="zh-CN" altLang="en-US" sz="2400" b="1">
                <a:sym typeface="+mn-ea"/>
              </a:rPr>
              <a:t>和</a:t>
            </a:r>
            <a:r>
              <a:rPr lang="zh-CN" altLang="en-US" sz="2400" b="1">
                <a:solidFill>
                  <a:srgbClr val="001AD7"/>
                </a:solidFill>
                <a:sym typeface="+mn-ea"/>
              </a:rPr>
              <a:t>关键能力</a:t>
            </a:r>
            <a:r>
              <a:rPr lang="zh-CN" altLang="en-US" sz="2400" b="1">
                <a:sym typeface="+mn-ea"/>
              </a:rPr>
              <a:t>。</a:t>
            </a:r>
            <a:endParaRPr lang="zh-CN" altLang="en-US" sz="2400" b="1">
              <a:sym typeface="+mn-ea"/>
            </a:endParaRPr>
          </a:p>
          <a:p>
            <a:pPr marL="0" indent="0" fontAlgn="auto">
              <a:lnSpc>
                <a:spcPts val="2665"/>
              </a:lnSpc>
              <a:spcBef>
                <a:spcPts val="0"/>
              </a:spcBef>
              <a:buNone/>
            </a:pPr>
            <a:r>
              <a:rPr lang="en-US" altLang="zh-CN" sz="2400" b="1"/>
              <a:t>        </a:t>
            </a:r>
            <a:r>
              <a:rPr lang="zh-CN" altLang="en-US" sz="2400" b="1">
                <a:solidFill>
                  <a:srgbClr val="001AD7"/>
                </a:solidFill>
              </a:rPr>
              <a:t>从科学素养升级为核心素养，是课程目标定位的进一步聚焦，三维目标经常成了割裂的三类目标</a:t>
            </a:r>
            <a:r>
              <a:rPr lang="en-US" altLang="zh-CN" sz="2400" b="1">
                <a:solidFill>
                  <a:srgbClr val="001AD7"/>
                </a:solidFill>
              </a:rPr>
              <a:t>--</a:t>
            </a:r>
            <a:r>
              <a:rPr lang="zh-CN" altLang="en-US" sz="2400" b="1">
                <a:solidFill>
                  <a:srgbClr val="001AD7"/>
                </a:solidFill>
              </a:rPr>
              <a:t>知识与技能、过程与方法、情感态度价值观。而核心素养面向全体同学的同时，关注个性差异，实现全面育人、综合育人，从教书走向育人，体现出将学生培养成完整的人。</a:t>
            </a:r>
            <a:endParaRPr lang="zh-CN" altLang="en-US" sz="2400" b="1">
              <a:solidFill>
                <a:srgbClr val="001AD7"/>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b="1">
                <a:latin typeface="黑体" panose="02010609060101010101" pitchFamily="49" charset="-122"/>
                <a:ea typeface="黑体" panose="02010609060101010101" pitchFamily="49" charset="-122"/>
              </a:rPr>
              <a:t>设计和制作一个模拟调光灯的教学目标</a:t>
            </a:r>
            <a:endParaRPr lang="zh-CN" altLang="en-US" sz="3200" b="1">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p:txBody>
          <a:bodyPr>
            <a:normAutofit fontScale="90000"/>
          </a:bodyPr>
          <a:p>
            <a:pPr marL="0" indent="0">
              <a:buNone/>
            </a:pPr>
            <a:r>
              <a:rPr lang="en-US" altLang="zh-CN" b="1"/>
              <a:t>        1.</a:t>
            </a:r>
            <a:r>
              <a:rPr lang="zh-CN" altLang="en-US" b="1"/>
              <a:t>知识和技能：</a:t>
            </a:r>
            <a:endParaRPr lang="zh-CN" altLang="en-US" b="1"/>
          </a:p>
          <a:p>
            <a:pPr marL="0" indent="0">
              <a:buNone/>
            </a:pPr>
            <a:r>
              <a:rPr lang="en-US" altLang="zh-CN" b="1"/>
              <a:t>        </a:t>
            </a:r>
            <a:r>
              <a:rPr lang="zh-CN" altLang="en-US" b="1"/>
              <a:t>通过制作简易调光灯，了解简单电路的设计思路和程序，</a:t>
            </a:r>
            <a:r>
              <a:rPr lang="zh-CN" altLang="en-US" b="1">
                <a:sym typeface="+mn-ea"/>
              </a:rPr>
              <a:t>综合应用欧姆定律等电学知识， 增强物理应用于生活的意识</a:t>
            </a:r>
            <a:r>
              <a:rPr lang="zh-CN" altLang="en-US" b="1"/>
              <a:t>；</a:t>
            </a:r>
            <a:endParaRPr lang="zh-CN" altLang="en-US" b="1"/>
          </a:p>
          <a:p>
            <a:pPr marL="0" indent="0">
              <a:buNone/>
            </a:pPr>
            <a:r>
              <a:rPr lang="en-US" altLang="zh-CN" b="1"/>
              <a:t>        2.</a:t>
            </a:r>
            <a:r>
              <a:rPr lang="zh-CN" altLang="en-US" b="1"/>
              <a:t>过程和方法：</a:t>
            </a:r>
            <a:endParaRPr lang="zh-CN" altLang="en-US" b="1"/>
          </a:p>
          <a:p>
            <a:pPr marL="0" indent="0">
              <a:buNone/>
            </a:pPr>
            <a:r>
              <a:rPr lang="en-US" altLang="zh-CN" b="1">
                <a:sym typeface="+mn-ea"/>
              </a:rPr>
              <a:t>        </a:t>
            </a:r>
            <a:r>
              <a:rPr lang="zh-CN" altLang="en-US" b="1">
                <a:sym typeface="+mn-ea"/>
              </a:rPr>
              <a:t>通过制作简易调光灯，促进实验方案的不断改进和对实际功能的开发，锻炼发散思维、动手能力与合作交流的能力</a:t>
            </a:r>
            <a:r>
              <a:rPr lang="zh-CN" altLang="en-US" b="1"/>
              <a:t>；</a:t>
            </a:r>
            <a:endParaRPr lang="zh-CN" altLang="en-US" b="1"/>
          </a:p>
          <a:p>
            <a:pPr marL="0" indent="0">
              <a:buNone/>
            </a:pPr>
            <a:r>
              <a:rPr lang="en-US" altLang="zh-CN" b="1"/>
              <a:t>        3.</a:t>
            </a:r>
            <a:r>
              <a:rPr lang="zh-CN" altLang="en-US" b="1"/>
              <a:t>情感态度和价值观：</a:t>
            </a:r>
            <a:endParaRPr lang="zh-CN" altLang="en-US" b="1"/>
          </a:p>
          <a:p>
            <a:pPr marL="0" indent="0">
              <a:buNone/>
            </a:pPr>
            <a:r>
              <a:rPr lang="en-US" altLang="zh-CN" b="1">
                <a:sym typeface="+mn-ea"/>
              </a:rPr>
              <a:t>        </a:t>
            </a:r>
            <a:r>
              <a:rPr lang="zh-CN" altLang="en-US" b="1">
                <a:sym typeface="+mn-ea"/>
              </a:rPr>
              <a:t>通过制作简易调光灯，</a:t>
            </a:r>
            <a:r>
              <a:rPr lang="zh-CN" altLang="en-US" b="1"/>
              <a:t>激发学生的学习兴趣和求知欲望，培养学生认真、严谨、求实的科学态度和质疑创新的品质。</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95325" y="-171767"/>
            <a:ext cx="10972800" cy="1143000"/>
          </a:xfrm>
        </p:spPr>
        <p:txBody>
          <a:bodyPr/>
          <a:p>
            <a:r>
              <a:rPr lang="zh-CN" altLang="en-US" sz="3200" b="1">
                <a:solidFill>
                  <a:srgbClr val="001AD7"/>
                </a:solidFill>
                <a:latin typeface="黑体" panose="02010609060101010101" pitchFamily="49" charset="-122"/>
                <a:ea typeface="黑体" panose="02010609060101010101" pitchFamily="49" charset="-122"/>
              </a:rPr>
              <a:t>设计和制作一个模拟调光灯的教学目标</a:t>
            </a:r>
            <a:endParaRPr lang="zh-CN" altLang="en-US" sz="3200" b="1">
              <a:solidFill>
                <a:srgbClr val="001AD7"/>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35280" y="548640"/>
            <a:ext cx="11743690" cy="6875780"/>
          </a:xfrm>
        </p:spPr>
        <p:txBody>
          <a:bodyPr>
            <a:noAutofit/>
          </a:bodyPr>
          <a:p>
            <a:pPr marL="0" indent="0">
              <a:buNone/>
            </a:pPr>
            <a:r>
              <a:rPr lang="en-US" altLang="zh-CN" sz="2300" b="1">
                <a:solidFill>
                  <a:srgbClr val="FF0000"/>
                </a:solidFill>
              </a:rPr>
              <a:t>           1.</a:t>
            </a:r>
            <a:r>
              <a:rPr lang="zh-CN" altLang="en-US" sz="2300" b="1">
                <a:solidFill>
                  <a:srgbClr val="FF0000"/>
                </a:solidFill>
              </a:rPr>
              <a:t>物理观念：</a:t>
            </a:r>
            <a:endParaRPr lang="zh-CN" altLang="en-US" sz="2300" b="1">
              <a:solidFill>
                <a:srgbClr val="FF0000"/>
              </a:solidFill>
            </a:endParaRPr>
          </a:p>
          <a:p>
            <a:pPr marL="0" indent="0">
              <a:buNone/>
            </a:pPr>
            <a:r>
              <a:rPr lang="en-US" altLang="zh-CN" sz="2300" b="1">
                <a:solidFill>
                  <a:schemeClr val="tx1"/>
                </a:solidFill>
              </a:rPr>
              <a:t>          </a:t>
            </a:r>
            <a:r>
              <a:rPr lang="zh-CN" altLang="en-US" sz="2300" b="1">
                <a:solidFill>
                  <a:schemeClr val="tx1"/>
                </a:solidFill>
              </a:rPr>
              <a:t>通过设计模拟调光灯电路，能在跨学科实践中认识所涉及的</a:t>
            </a:r>
            <a:r>
              <a:rPr lang="zh-CN" altLang="en-US" sz="2300" b="1">
                <a:solidFill>
                  <a:schemeClr val="tx1"/>
                </a:solidFill>
                <a:sym typeface="+mn-ea"/>
              </a:rPr>
              <a:t>第13章、第14章和第15章部分内容的基础上，进行一体化设计。能用物理及其他学科知识解释与日常生活有关的问题，探索一些简单地工程与技术的问题，分析一些社会热点问题，初步具有跨学科知识解决简单问题的能力。</a:t>
            </a:r>
            <a:endParaRPr lang="zh-CN" altLang="en-US" sz="2300" b="1">
              <a:solidFill>
                <a:schemeClr val="tx1"/>
              </a:solidFill>
              <a:sym typeface="+mn-ea"/>
            </a:endParaRPr>
          </a:p>
          <a:p>
            <a:pPr marL="0" indent="0">
              <a:buNone/>
            </a:pPr>
            <a:r>
              <a:rPr lang="en-US" altLang="zh-CN" sz="2300" b="1">
                <a:solidFill>
                  <a:srgbClr val="FF0000"/>
                </a:solidFill>
              </a:rPr>
              <a:t>          2.</a:t>
            </a:r>
            <a:r>
              <a:rPr lang="zh-CN" altLang="en-US" sz="2300" b="1">
                <a:solidFill>
                  <a:srgbClr val="FF0000"/>
                </a:solidFill>
              </a:rPr>
              <a:t>科学思维：</a:t>
            </a:r>
            <a:endParaRPr lang="zh-CN" altLang="en-US" sz="2300" b="1">
              <a:solidFill>
                <a:srgbClr val="FF0000"/>
              </a:solidFill>
            </a:endParaRPr>
          </a:p>
          <a:p>
            <a:pPr marL="0" indent="0">
              <a:buNone/>
            </a:pPr>
            <a:r>
              <a:rPr lang="en-US" altLang="zh-CN" sz="2300" b="1">
                <a:solidFill>
                  <a:schemeClr val="tx1"/>
                </a:solidFill>
                <a:sym typeface="+mn-ea"/>
              </a:rPr>
              <a:t>         </a:t>
            </a:r>
            <a:r>
              <a:rPr lang="zh-CN" altLang="en-US" sz="2300" b="1">
                <a:solidFill>
                  <a:schemeClr val="tx1"/>
                </a:solidFill>
                <a:sym typeface="+mn-ea"/>
              </a:rPr>
              <a:t>通过改进和优化模拟调光灯的设计，能运用简单模型设计方案，能用归纳或演绎的方法对跨学科问题进行推理，能基于证据说明设计和制作的合理性，能在操作中独立思考，提出自己的见解。</a:t>
            </a:r>
            <a:endParaRPr lang="zh-CN" altLang="en-US" sz="2300" b="1">
              <a:solidFill>
                <a:schemeClr val="tx1"/>
              </a:solidFill>
              <a:sym typeface="+mn-ea"/>
            </a:endParaRPr>
          </a:p>
          <a:p>
            <a:pPr marL="0" indent="0">
              <a:buNone/>
            </a:pPr>
            <a:r>
              <a:rPr lang="en-US" altLang="zh-CN" sz="2300" b="1">
                <a:solidFill>
                  <a:srgbClr val="FF0000"/>
                </a:solidFill>
              </a:rPr>
              <a:t>         3.</a:t>
            </a:r>
            <a:r>
              <a:rPr lang="zh-CN" altLang="en-US" sz="2300" b="1">
                <a:solidFill>
                  <a:srgbClr val="FF0000"/>
                </a:solidFill>
              </a:rPr>
              <a:t>科学探究：</a:t>
            </a:r>
            <a:endParaRPr lang="zh-CN" altLang="en-US" sz="2300" b="1">
              <a:solidFill>
                <a:srgbClr val="FF0000"/>
              </a:solidFill>
            </a:endParaRPr>
          </a:p>
          <a:p>
            <a:pPr marL="0" indent="0">
              <a:buNone/>
            </a:pPr>
            <a:r>
              <a:rPr lang="en-US" altLang="zh-CN" sz="2300" b="1">
                <a:solidFill>
                  <a:schemeClr val="tx1"/>
                </a:solidFill>
                <a:sym typeface="+mn-ea"/>
              </a:rPr>
              <a:t>        </a:t>
            </a:r>
            <a:r>
              <a:rPr lang="zh-CN" altLang="en-US" sz="2300" b="1">
                <a:solidFill>
                  <a:schemeClr val="tx1"/>
                </a:solidFill>
                <a:sym typeface="+mn-ea"/>
              </a:rPr>
              <a:t>通过制作不同类型的模拟调光灯，在真实综合的情境中发现问题，提出问题，能设计跨学科的实践方案，能对跨学科实践活动方案、实施过程和结果进行解释，能与他人进行合作交流，最后制作出成品。</a:t>
            </a:r>
            <a:endParaRPr lang="zh-CN" altLang="en-US" sz="2300" b="1">
              <a:solidFill>
                <a:schemeClr val="tx1"/>
              </a:solidFill>
              <a:sym typeface="+mn-ea"/>
            </a:endParaRPr>
          </a:p>
          <a:p>
            <a:pPr marL="0" indent="0">
              <a:buNone/>
            </a:pPr>
            <a:r>
              <a:rPr lang="en-US" altLang="zh-CN" sz="2300" b="1">
                <a:solidFill>
                  <a:srgbClr val="FF0000"/>
                </a:solidFill>
                <a:sym typeface="+mn-ea"/>
              </a:rPr>
              <a:t>         4.</a:t>
            </a:r>
            <a:r>
              <a:rPr lang="zh-CN" altLang="en-US" sz="2300" b="1">
                <a:solidFill>
                  <a:srgbClr val="FF0000"/>
                </a:solidFill>
                <a:sym typeface="+mn-ea"/>
              </a:rPr>
              <a:t>科学态度与责任：</a:t>
            </a:r>
            <a:endParaRPr lang="zh-CN" altLang="en-US" sz="2300" b="1">
              <a:solidFill>
                <a:srgbClr val="FF0000"/>
              </a:solidFill>
              <a:sym typeface="+mn-ea"/>
            </a:endParaRPr>
          </a:p>
          <a:p>
            <a:pPr marL="0" indent="0">
              <a:buNone/>
            </a:pPr>
            <a:r>
              <a:rPr lang="en-US" altLang="zh-CN" sz="2300" b="1">
                <a:solidFill>
                  <a:schemeClr val="tx1"/>
                </a:solidFill>
                <a:sym typeface="+mn-ea"/>
              </a:rPr>
              <a:t>         </a:t>
            </a:r>
            <a:r>
              <a:rPr lang="zh-CN" altLang="en-US" sz="2300" b="1">
                <a:solidFill>
                  <a:schemeClr val="tx1"/>
                </a:solidFill>
                <a:sym typeface="+mn-ea"/>
              </a:rPr>
              <a:t>通过对模拟调光灯的展示交流，培养学生交流合作、评估反思能力，</a:t>
            </a:r>
            <a:r>
              <a:rPr lang="zh-CN" altLang="en-US" sz="2300" b="1">
                <a:solidFill>
                  <a:schemeClr val="tx1"/>
                </a:solidFill>
              </a:rPr>
              <a:t>激发学生的学习兴趣和求知欲望，培养学生乐于实践、敢于探索、勇于创新，进一步加强安全意识。</a:t>
            </a:r>
            <a:endParaRPr lang="zh-CN" altLang="en-US" sz="2300" b="1">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22935" y="1052831"/>
            <a:ext cx="10972800" cy="4525963"/>
          </a:xfrm>
        </p:spPr>
        <p:txBody>
          <a:bodyPr>
            <a:normAutofit lnSpcReduction="10000"/>
          </a:bodyPr>
          <a:p>
            <a:pPr marL="0" indent="0" fontAlgn="auto">
              <a:lnSpc>
                <a:spcPct val="120000"/>
              </a:lnSpc>
              <a:spcBef>
                <a:spcPts val="0"/>
              </a:spcBef>
              <a:buNone/>
            </a:pPr>
            <a:r>
              <a:rPr lang="en-US" altLang="zh-CN"/>
              <a:t>   </a:t>
            </a:r>
            <a:r>
              <a:rPr lang="en-US" altLang="zh-CN" b="1"/>
              <a:t>    </a:t>
            </a:r>
            <a:r>
              <a:rPr lang="en-US" altLang="zh-CN" sz="2800" b="1"/>
              <a:t> </a:t>
            </a:r>
            <a:r>
              <a:rPr lang="zh-CN" altLang="en-US" sz="2800" b="1"/>
              <a:t>所以在教学中不仅仅是物理知识的传授，应注重培养学生形成物理观念，学会科学的分析问题和解决问题的方法，具有科学的态度与责任。</a:t>
            </a:r>
            <a:endParaRPr lang="zh-CN" altLang="en-US" sz="2800" b="1"/>
          </a:p>
          <a:p>
            <a:pPr marL="0" indent="0" fontAlgn="auto">
              <a:lnSpc>
                <a:spcPct val="120000"/>
              </a:lnSpc>
              <a:spcBef>
                <a:spcPts val="0"/>
              </a:spcBef>
              <a:buNone/>
            </a:pPr>
            <a:r>
              <a:rPr lang="zh-CN" altLang="en-US" sz="2800" b="1"/>
              <a:t> </a:t>
            </a:r>
            <a:r>
              <a:rPr lang="en-US" altLang="zh-CN" sz="2800" b="1"/>
              <a:t>       </a:t>
            </a:r>
            <a:r>
              <a:rPr lang="zh-CN" altLang="en-US" sz="2800" b="1"/>
              <a:t>如在“声和光”这一主题下，在噪声的危害及控制方法这一知识上，教师要引导学生认识到噪声不完全是科学性概念，还是社会学概念。要通过实际例子帮助学生理解，如果你正在午睡，那么隔壁邻居的钢琴弹的再优美，对于你来说也是噪声。并学习如何减弱控制噪声，养成保护自己，关心他人的意识</a:t>
            </a:r>
            <a:r>
              <a:rPr lang="zh-CN" altLang="en-US" sz="2800"/>
              <a:t>。</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KSO_WM_UNIT_PLACING_PICTURE_USER_VIEWPORT" val="{&quot;height&quot;:4771,&quot;width&quot;:15348}"/>
</p:tagLst>
</file>

<file path=ppt/tags/tag5.xml><?xml version="1.0" encoding="utf-8"?>
<p:tagLst xmlns:p="http://schemas.openxmlformats.org/presentationml/2006/main">
  <p:tag name="KSO_WM_UNIT_PLACING_PICTURE_USER_VIEWPORT" val="{&quot;height&quot;:9735,&quot;width&quot;:19320}"/>
</p:tagLst>
</file>

<file path=ppt/tags/tag6.xml><?xml version="1.0" encoding="utf-8"?>
<p:tagLst xmlns:p="http://schemas.openxmlformats.org/presentationml/2006/main">
  <p:tag name="COMMONDATA" val="eyJoZGlkIjoiNjI2ZjNmMjRhOTFkOWNmZmQzNjBmYzNlMDU0MTI1MD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5576</Words>
  <Application>WPS 表格</Application>
  <PresentationFormat>宽屏</PresentationFormat>
  <Paragraphs>127</Paragraphs>
  <Slides>18</Slides>
  <Notes>2</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5" baseType="lpstr">
      <vt:lpstr>Arial</vt:lpstr>
      <vt:lpstr>方正书宋_GBK</vt:lpstr>
      <vt:lpstr>Wingdings</vt:lpstr>
      <vt:lpstr>微软雅黑</vt:lpstr>
      <vt:lpstr>汉仪旗黑</vt:lpstr>
      <vt:lpstr>楷体</vt:lpstr>
      <vt:lpstr>汉仪楷体KW</vt:lpstr>
      <vt:lpstr>黑体</vt:lpstr>
      <vt:lpstr>汉仪中黑KW</vt:lpstr>
      <vt:lpstr>宋体</vt:lpstr>
      <vt:lpstr>汉仪书宋二KW</vt:lpstr>
      <vt:lpstr>Calibri</vt:lpstr>
      <vt:lpstr>Helvetica Neue</vt:lpstr>
      <vt:lpstr>宋体</vt:lpstr>
      <vt:lpstr>Arial Unicode MS</vt:lpstr>
      <vt:lpstr>Office 主题</vt:lpstr>
      <vt:lpstr>Paint.Picture</vt:lpstr>
      <vt:lpstr>PowerPoint 演示文稿</vt:lpstr>
      <vt:lpstr>    物理新课程要带领大家从“想得到的美丽”、“看得见的风景”到“走得到的景点”，促进学生核心素养的发展。</vt:lpstr>
      <vt:lpstr>核心素养、课程目标、学业要求、学业质量的关系</vt:lpstr>
      <vt:lpstr>PowerPoint 演示文稿</vt:lpstr>
      <vt:lpstr>二.课程理念的改变</vt:lpstr>
      <vt:lpstr>PowerPoint 演示文稿</vt:lpstr>
      <vt:lpstr>设计和制作一个模拟调光灯的教学目标</vt:lpstr>
      <vt:lpstr>设计和制作一个模拟调光灯的教学目标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2022武进名师大讲堂</dc:title>
  <dc:creator>邵胜峰</dc:creator>
  <cp:lastModifiedBy>yangye</cp:lastModifiedBy>
  <cp:revision>189</cp:revision>
  <dcterms:created xsi:type="dcterms:W3CDTF">2023-04-06T00:09:03Z</dcterms:created>
  <dcterms:modified xsi:type="dcterms:W3CDTF">2023-04-06T00:09:03Z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2052-3.8.1.6116</vt:lpwstr>
  </property>
  <property fmtid="{D5CDD505-2E9C-101B-9397-08002B2CF9AE}" pid="3" name="ICV">
    <vt:lpwstr>C49FBDC674914F5BA226E94CB2BCB935</vt:lpwstr>
  </property>
</Properties>
</file>