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6.jpeg"/><Relationship Id="rId7" Type="http://schemas.openxmlformats.org/officeDocument/2006/relationships/image" Target="../media/image12.png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895" y="1065276"/>
            <a:ext cx="3842845" cy="5143500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460" y="1065428"/>
            <a:ext cx="3880010" cy="5143500"/>
          </a:xfrm>
          <a:prstGeom prst="rect">
            <a:avLst/>
          </a:prstGeom>
        </p:spPr>
      </p:pic>
      <p:pic>
        <p:nvPicPr>
          <p:cNvPr id="6" name="视频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190" y="23851"/>
            <a:ext cx="11780501" cy="66265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音频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5304" y="679152"/>
            <a:ext cx="609600" cy="609600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4703578" y="2926133"/>
            <a:ext cx="6612604" cy="5592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2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正数——          ；负数——          ；</a:t>
            </a:r>
            <a:r>
              <a:rPr lang="zh-CN" altLang="en-US" sz="2200" b="0" i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0——平面贴图</a:t>
            </a:r>
            <a:endParaRPr lang="zh-CN" altLang="en-US" sz="2200" b="0" i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1"/>
          <p:cNvGrpSpPr/>
          <p:nvPr/>
        </p:nvGrpSpPr>
        <p:grpSpPr>
          <a:xfrm>
            <a:off x="1772945" y="1527877"/>
            <a:ext cx="2791139" cy="4424467"/>
            <a:chOff x="0" y="0"/>
            <a:chExt cx="2791139" cy="4424467"/>
          </a:xfrm>
        </p:grpSpPr>
        <p:pic>
          <p:nvPicPr>
            <p:cNvPr id="7" name="图片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791139" cy="4424467"/>
            </a:xfrm>
            <a:prstGeom prst="rect">
              <a:avLst/>
            </a:prstGeom>
          </p:spPr>
        </p:pic>
        <p:sp>
          <p:nvSpPr>
            <p:cNvPr id="8" name="文本8"/>
            <p:cNvSpPr txBox="1"/>
            <p:nvPr/>
          </p:nvSpPr>
          <p:spPr>
            <a:xfrm>
              <a:off x="1735827" y="3574999"/>
              <a:ext cx="571500" cy="42414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1600" b="1" i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</a:rPr>
                <a:t>⑤</a:t>
              </a:r>
              <a:endParaRPr lang="zh-CN" altLang="en-US" sz="1600" b="1" i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9" name="文本9"/>
            <p:cNvSpPr txBox="1"/>
            <p:nvPr/>
          </p:nvSpPr>
          <p:spPr>
            <a:xfrm>
              <a:off x="1720311" y="3960904"/>
              <a:ext cx="571500" cy="42414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1600" b="1" i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</a:rPr>
                <a:t>⑥</a:t>
              </a:r>
              <a:endParaRPr lang="zh-CN" altLang="en-US" sz="1600" b="1" i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10" name="文本10"/>
            <p:cNvSpPr txBox="1"/>
            <p:nvPr/>
          </p:nvSpPr>
          <p:spPr>
            <a:xfrm>
              <a:off x="1805979" y="901874"/>
              <a:ext cx="571500" cy="42414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1600" b="1" i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</a:rPr>
                <a:t>①</a:t>
              </a:r>
              <a:endParaRPr lang="zh-CN" altLang="en-US" sz="1600" b="1" i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11" name="文本11"/>
            <p:cNvSpPr txBox="1"/>
            <p:nvPr/>
          </p:nvSpPr>
          <p:spPr>
            <a:xfrm>
              <a:off x="1805940" y="1230806"/>
              <a:ext cx="571500" cy="42414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1600" b="1" i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</a:rPr>
                <a:t>②</a:t>
              </a:r>
              <a:endParaRPr lang="zh-CN" altLang="en-US" sz="1600" b="1" i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12" name="文本12"/>
            <p:cNvSpPr txBox="1"/>
            <p:nvPr/>
          </p:nvSpPr>
          <p:spPr>
            <a:xfrm>
              <a:off x="1805874" y="1530158"/>
              <a:ext cx="571500" cy="42414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1600" b="1" i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</a:rPr>
                <a:t>③</a:t>
              </a:r>
              <a:endParaRPr lang="zh-CN" altLang="en-US" sz="1600" b="1" i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13" name="文本13"/>
            <p:cNvSpPr txBox="1"/>
            <p:nvPr/>
          </p:nvSpPr>
          <p:spPr>
            <a:xfrm>
              <a:off x="1805836" y="1795700"/>
              <a:ext cx="571500" cy="42414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1600" b="1" i="0" dirty="0">
                  <a:solidFill>
                    <a:srgbClr val="000000"/>
                  </a:solidFill>
                  <a:latin typeface="Times New Roman" panose="02020603050405020304"/>
                  <a:ea typeface="Times New Roman" panose="02020603050405020304"/>
                </a:rPr>
                <a:t>④</a:t>
              </a:r>
              <a:endParaRPr lang="zh-CN" altLang="en-US" sz="1600" b="1" i="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sp>
        <p:nvSpPr>
          <p:cNvPr id="14" name="文本2"/>
          <p:cNvSpPr txBox="1"/>
          <p:nvPr/>
        </p:nvSpPr>
        <p:spPr>
          <a:xfrm>
            <a:off x="4823822" y="4960563"/>
            <a:ext cx="3263900" cy="5592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200" b="0" i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分辨率</a:t>
            </a:r>
            <a:r>
              <a:rPr lang="zh-CN" altLang="en-US" sz="22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数值越小，越清晰</a:t>
            </a:r>
            <a:endParaRPr lang="zh-CN" altLang="en-US" sz="22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3"/>
          <p:cNvSpPr txBox="1"/>
          <p:nvPr/>
        </p:nvSpPr>
        <p:spPr>
          <a:xfrm>
            <a:off x="4867494" y="5469979"/>
            <a:ext cx="2984500" cy="5592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2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勾选“</a:t>
            </a:r>
            <a:r>
              <a:rPr lang="zh-CN" altLang="en-US" sz="2200" b="0" i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贴图纹理显示</a:t>
            </a:r>
            <a:r>
              <a:rPr lang="zh-CN" altLang="en-US" sz="22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lang="zh-CN" altLang="en-US" sz="22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形状1"/>
          <p:cNvSpPr txBox="1"/>
          <p:nvPr/>
        </p:nvSpPr>
        <p:spPr>
          <a:xfrm>
            <a:off x="3798596" y="5715481"/>
            <a:ext cx="884514" cy="1191"/>
          </a:xfrm>
          <a:prstGeom prst="line">
            <a:avLst/>
          </a:prstGeom>
          <a:ln w="19050">
            <a:solidFill>
              <a:srgbClr val="5C81CC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7" name="文本4"/>
          <p:cNvSpPr txBox="1"/>
          <p:nvPr/>
        </p:nvSpPr>
        <p:spPr>
          <a:xfrm>
            <a:off x="4704540" y="3316742"/>
            <a:ext cx="4381500" cy="5592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2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依据预览的白色边框调整宽度数值</a:t>
            </a:r>
            <a:endParaRPr lang="zh-CN" altLang="en-US" sz="22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5"/>
          <p:cNvSpPr txBox="1"/>
          <p:nvPr/>
        </p:nvSpPr>
        <p:spPr>
          <a:xfrm>
            <a:off x="3871560" y="408642"/>
            <a:ext cx="5168900" cy="880031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17539B"/>
                </a:solidFill>
                <a:latin typeface="楷体" panose="02010609060101010101" charset="-122"/>
                <a:ea typeface="楷体" panose="02010609060101010101" charset="-122"/>
              </a:rPr>
              <a:t>“特殊功能”——</a:t>
            </a:r>
            <a:r>
              <a:rPr lang="zh-CN" altLang="en-US" sz="28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“浮雕”</a:t>
            </a:r>
            <a:r>
              <a:rPr lang="zh-CN" altLang="en-US" sz="2800" b="0" i="0" dirty="0">
                <a:solidFill>
                  <a:srgbClr val="17539B"/>
                </a:solidFill>
                <a:latin typeface="楷体" panose="02010609060101010101" charset="-122"/>
                <a:ea typeface="楷体" panose="02010609060101010101" charset="-122"/>
              </a:rPr>
              <a:t>工具</a:t>
            </a:r>
            <a:endParaRPr lang="zh-CN" altLang="en-US" sz="2800" b="0" i="0" dirty="0">
              <a:solidFill>
                <a:srgbClr val="17539B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6"/>
          <p:cNvSpPr txBox="1"/>
          <p:nvPr/>
        </p:nvSpPr>
        <p:spPr>
          <a:xfrm>
            <a:off x="8142418" y="2926044"/>
            <a:ext cx="1028700" cy="5592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2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向外凸</a:t>
            </a:r>
            <a:endParaRPr lang="zh-CN" altLang="en-US" sz="22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7"/>
          <p:cNvSpPr txBox="1"/>
          <p:nvPr/>
        </p:nvSpPr>
        <p:spPr>
          <a:xfrm>
            <a:off x="5845312" y="2926044"/>
            <a:ext cx="1028700" cy="55924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2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向内凹</a:t>
            </a:r>
            <a:endParaRPr lang="zh-CN" altLang="en-US" sz="22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形状2"/>
          <p:cNvSpPr txBox="1"/>
          <p:nvPr/>
        </p:nvSpPr>
        <p:spPr>
          <a:xfrm>
            <a:off x="3799046" y="5329885"/>
            <a:ext cx="884514" cy="1191"/>
          </a:xfrm>
          <a:prstGeom prst="line">
            <a:avLst/>
          </a:prstGeom>
          <a:ln w="19050">
            <a:solidFill>
              <a:srgbClr val="5C81CC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2" name="形状3"/>
          <p:cNvSpPr txBox="1"/>
          <p:nvPr/>
        </p:nvSpPr>
        <p:spPr>
          <a:xfrm>
            <a:off x="3918766" y="3586523"/>
            <a:ext cx="884514" cy="1191"/>
          </a:xfrm>
          <a:prstGeom prst="line">
            <a:avLst/>
          </a:prstGeom>
          <a:ln w="19050">
            <a:solidFill>
              <a:srgbClr val="5C81CC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3" name="形状4"/>
          <p:cNvSpPr txBox="1"/>
          <p:nvPr/>
        </p:nvSpPr>
        <p:spPr>
          <a:xfrm>
            <a:off x="3919042" y="3258626"/>
            <a:ext cx="884514" cy="1191"/>
          </a:xfrm>
          <a:prstGeom prst="line">
            <a:avLst/>
          </a:prstGeom>
          <a:ln w="19050">
            <a:solidFill>
              <a:srgbClr val="5C81CC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4" name="形状1"/>
          <p:cNvSpPr txBox="1"/>
          <p:nvPr/>
        </p:nvSpPr>
        <p:spPr>
          <a:xfrm>
            <a:off x="5047898" y="633821"/>
            <a:ext cx="3248025" cy="90360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17539B"/>
                </a:solidFill>
                <a:latin typeface="华文隶书" panose="02010800040101010101" charset="-122"/>
                <a:ea typeface="华文隶书" panose="02010800040101010101" charset="-122"/>
              </a:rPr>
              <a:t>花瓶展览会</a:t>
            </a:r>
            <a:endParaRPr lang="zh-CN" altLang="en-US" sz="4400" b="0" i="0" dirty="0">
              <a:solidFill>
                <a:srgbClr val="17539B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5" name="形状2"/>
          <p:cNvSpPr txBox="1"/>
          <p:nvPr/>
        </p:nvSpPr>
        <p:spPr>
          <a:xfrm>
            <a:off x="7666920" y="2700573"/>
            <a:ext cx="3248025" cy="90360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FF8817"/>
                </a:solidFill>
                <a:latin typeface="华文隶书" panose="02010800040101010101" charset="-122"/>
                <a:ea typeface="华文隶书" panose="02010800040101010101" charset="-122"/>
              </a:rPr>
              <a:t>造型美</a:t>
            </a:r>
            <a:endParaRPr lang="zh-CN" altLang="en-US" sz="4400" b="0" i="0" dirty="0">
              <a:solidFill>
                <a:srgbClr val="FF8817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6" name="形状3"/>
          <p:cNvSpPr txBox="1"/>
          <p:nvPr/>
        </p:nvSpPr>
        <p:spPr>
          <a:xfrm>
            <a:off x="7666739" y="4101976"/>
            <a:ext cx="3248025" cy="90360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FF8817"/>
                </a:solidFill>
                <a:latin typeface="华文隶书" panose="02010800040101010101" charset="-122"/>
                <a:ea typeface="华文隶书" panose="02010800040101010101" charset="-122"/>
              </a:rPr>
              <a:t>花纹美</a:t>
            </a:r>
            <a:endParaRPr lang="zh-CN" altLang="en-US" sz="4400" b="0" i="0" dirty="0">
              <a:solidFill>
                <a:srgbClr val="FF8817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942" y="2695705"/>
            <a:ext cx="819150" cy="819150"/>
          </a:xfrm>
          <a:prstGeom prst="rect">
            <a:avLst/>
          </a:prstGeom>
        </p:spPr>
      </p:pic>
      <p:pic>
        <p:nvPicPr>
          <p:cNvPr id="8" name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704" y="4144020"/>
            <a:ext cx="819150" cy="819150"/>
          </a:xfrm>
          <a:prstGeom prst="rect">
            <a:avLst/>
          </a:prstGeom>
        </p:spPr>
      </p:pic>
      <p:sp>
        <p:nvSpPr>
          <p:cNvPr id="9" name="形状4"/>
          <p:cNvSpPr txBox="1"/>
          <p:nvPr/>
        </p:nvSpPr>
        <p:spPr>
          <a:xfrm>
            <a:off x="1426731" y="2192779"/>
            <a:ext cx="4838766" cy="324345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000000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10" name="图片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787" y="358712"/>
            <a:ext cx="1250315" cy="1250315"/>
          </a:xfrm>
          <a:prstGeom prst="rect">
            <a:avLst/>
          </a:prstGeom>
        </p:spPr>
      </p:pic>
      <p:sp>
        <p:nvSpPr>
          <p:cNvPr id="11" name="文本1"/>
          <p:cNvSpPr txBox="1"/>
          <p:nvPr/>
        </p:nvSpPr>
        <p:spPr>
          <a:xfrm>
            <a:off x="1550451" y="2695975"/>
            <a:ext cx="4591050" cy="245666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6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花瓶名片</a:t>
            </a:r>
            <a:endParaRPr lang="zh-CN" altLang="en-US" sz="26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  <a:r>
              <a:rPr lang="zh-CN" altLang="en-US" sz="26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花瓶名称：</a:t>
            </a:r>
            <a:r>
              <a:rPr lang="zh-CN" altLang="en-US" sz="2600" b="0" i="0" u="sng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</a:t>
            </a:r>
            <a:r>
              <a:rPr lang="zh-CN" altLang="en-US" sz="26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；</a:t>
            </a:r>
            <a:endParaRPr lang="zh-CN" altLang="en-US" sz="26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  <a:r>
              <a:rPr lang="zh-CN" altLang="en-US" sz="26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造型特征：</a:t>
            </a:r>
            <a:r>
              <a:rPr lang="zh-CN" altLang="en-US" sz="2600" b="0" i="0" u="sng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</a:t>
            </a:r>
            <a:r>
              <a:rPr lang="zh-CN" altLang="en-US" sz="26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；</a:t>
            </a:r>
            <a:endParaRPr lang="zh-CN" altLang="en-US" sz="26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  <a:r>
              <a:rPr lang="zh-CN" altLang="en-US" sz="26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花瓶风格：</a:t>
            </a:r>
            <a:r>
              <a:rPr lang="zh-CN" altLang="en-US" sz="2600" b="0" i="0" u="sng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</a:t>
            </a:r>
            <a:r>
              <a:rPr lang="zh-CN" altLang="en-US" sz="2600" b="0" i="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。</a:t>
            </a:r>
            <a:endParaRPr lang="zh-CN" altLang="en-US" sz="2600" b="0" i="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358" y="2189236"/>
            <a:ext cx="1203284" cy="2968104"/>
          </a:xfrm>
          <a:prstGeom prst="rect">
            <a:avLst/>
          </a:prstGeom>
        </p:spPr>
      </p:pic>
      <p:pic>
        <p:nvPicPr>
          <p:cNvPr id="5" name="图片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56" y="2188816"/>
            <a:ext cx="2272865" cy="2967628"/>
          </a:xfrm>
          <a:prstGeom prst="rect">
            <a:avLst/>
          </a:prstGeom>
        </p:spPr>
      </p:pic>
      <p:sp>
        <p:nvSpPr>
          <p:cNvPr id="6" name="形状1"/>
          <p:cNvSpPr txBox="1"/>
          <p:nvPr/>
        </p:nvSpPr>
        <p:spPr>
          <a:xfrm>
            <a:off x="4796961" y="567976"/>
            <a:ext cx="4438650" cy="90360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6600" b="0" i="0" dirty="0">
                <a:solidFill>
                  <a:srgbClr val="17539B"/>
                </a:solidFill>
                <a:latin typeface="华文隶书" panose="02010800040101010101" charset="-122"/>
                <a:ea typeface="华文隶书" panose="02010800040101010101" charset="-122"/>
              </a:rPr>
              <a:t>设计花瓶</a:t>
            </a:r>
            <a:endParaRPr lang="zh-CN" altLang="en-US" sz="6600" b="0" i="0" dirty="0">
              <a:solidFill>
                <a:srgbClr val="17539B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7" name="文本1"/>
          <p:cNvSpPr txBox="1"/>
          <p:nvPr/>
        </p:nvSpPr>
        <p:spPr>
          <a:xfrm>
            <a:off x="1548632" y="5300805"/>
            <a:ext cx="2306317" cy="74151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17539B"/>
                </a:solidFill>
                <a:latin typeface="隶书" panose="02010509060101010101" charset="-122"/>
                <a:ea typeface="隶书" panose="02010509060101010101" charset="-122"/>
              </a:rPr>
              <a:t>曲直结合</a:t>
            </a:r>
            <a:endParaRPr lang="zh-CN" altLang="en-US" sz="3600" b="0" i="0" dirty="0">
              <a:solidFill>
                <a:srgbClr val="17539B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8" name="文本2"/>
          <p:cNvSpPr txBox="1"/>
          <p:nvPr/>
        </p:nvSpPr>
        <p:spPr>
          <a:xfrm>
            <a:off x="5043364" y="5300758"/>
            <a:ext cx="2306317" cy="74151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17539B"/>
                </a:solidFill>
                <a:latin typeface="隶书" panose="02010509060101010101" charset="-122"/>
                <a:ea typeface="隶书" panose="02010509060101010101" charset="-122"/>
              </a:rPr>
              <a:t>以轴旋转</a:t>
            </a:r>
            <a:endParaRPr lang="zh-CN" altLang="en-US" sz="3600" b="0" i="0" dirty="0">
              <a:solidFill>
                <a:srgbClr val="17539B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9" name="文本3"/>
          <p:cNvSpPr txBox="1"/>
          <p:nvPr/>
        </p:nvSpPr>
        <p:spPr>
          <a:xfrm>
            <a:off x="8537658" y="5300853"/>
            <a:ext cx="2306317" cy="74151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17539B"/>
                </a:solidFill>
                <a:latin typeface="隶书" panose="02010509060101010101" charset="-122"/>
                <a:ea typeface="隶书" panose="02010509060101010101" charset="-122"/>
              </a:rPr>
              <a:t>贴图显示</a:t>
            </a:r>
            <a:endParaRPr lang="zh-CN" altLang="en-US" sz="3600" b="0" i="0" dirty="0">
              <a:solidFill>
                <a:srgbClr val="17539B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10" name="图片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8000">
            <a:off x="8572014" y="2319366"/>
            <a:ext cx="2237889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950" y="915754"/>
            <a:ext cx="1237615" cy="2411095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144" y="3929243"/>
            <a:ext cx="1440815" cy="2261870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440000">
            <a:off x="3161030" y="1736088"/>
            <a:ext cx="914400" cy="914400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440000">
            <a:off x="6645275" y="1736088"/>
            <a:ext cx="914400" cy="914400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000">
            <a:off x="7466762" y="4560056"/>
            <a:ext cx="914400" cy="914400"/>
          </a:xfrm>
          <a:prstGeom prst="rect">
            <a:avLst/>
          </a:prstGeom>
        </p:spPr>
      </p:pic>
      <p:sp>
        <p:nvSpPr>
          <p:cNvPr id="9" name="文本1"/>
          <p:cNvSpPr txBox="1"/>
          <p:nvPr/>
        </p:nvSpPr>
        <p:spPr>
          <a:xfrm>
            <a:off x="770049" y="973579"/>
            <a:ext cx="507365" cy="28670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931124"/>
                </a:solidFill>
                <a:latin typeface="Arial" panose="020B0604020202020204"/>
                <a:ea typeface="Arial" panose="020B0604020202020204"/>
              </a:rPr>
              <a:t>东汉青釉瓶</a:t>
            </a:r>
            <a:endParaRPr lang="zh-CN" altLang="en-US" sz="2400" b="0" i="0" dirty="0">
              <a:solidFill>
                <a:srgbClr val="931124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0" name="文本2"/>
          <p:cNvSpPr txBox="1"/>
          <p:nvPr/>
        </p:nvSpPr>
        <p:spPr>
          <a:xfrm>
            <a:off x="5446709" y="3953161"/>
            <a:ext cx="507365" cy="2128520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931124"/>
                </a:solidFill>
                <a:latin typeface="Arial" panose="020B0604020202020204"/>
                <a:ea typeface="Arial" panose="020B0604020202020204"/>
              </a:rPr>
              <a:t>现代彩瓷瓶</a:t>
            </a:r>
            <a:endParaRPr lang="zh-CN" altLang="en-US" sz="2400" b="0" i="0" dirty="0">
              <a:solidFill>
                <a:srgbClr val="931124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1" name="文本3"/>
          <p:cNvSpPr txBox="1"/>
          <p:nvPr/>
        </p:nvSpPr>
        <p:spPr>
          <a:xfrm>
            <a:off x="4500772" y="1004203"/>
            <a:ext cx="507365" cy="202721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931124"/>
                </a:solidFill>
                <a:latin typeface="Arial" panose="020B0604020202020204"/>
                <a:ea typeface="Arial" panose="020B0604020202020204"/>
              </a:rPr>
              <a:t>宋代瓜棱瓶</a:t>
            </a:r>
            <a:endParaRPr lang="zh-CN" altLang="en-US" sz="2400" b="0" i="0" dirty="0">
              <a:solidFill>
                <a:srgbClr val="931124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2" name="文本4"/>
          <p:cNvSpPr txBox="1"/>
          <p:nvPr/>
        </p:nvSpPr>
        <p:spPr>
          <a:xfrm>
            <a:off x="7942088" y="923992"/>
            <a:ext cx="546100" cy="239455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931124"/>
                </a:solidFill>
                <a:latin typeface="Arial" panose="020B0604020202020204"/>
                <a:ea typeface="Arial" panose="020B0604020202020204"/>
              </a:rPr>
              <a:t>元代</a:t>
            </a:r>
            <a:endParaRPr lang="zh-CN" altLang="en-US" sz="2400" b="0" i="0" dirty="0">
              <a:solidFill>
                <a:srgbClr val="931124"/>
              </a:solidFill>
              <a:latin typeface="Arial" panose="020B0604020202020204"/>
              <a:ea typeface="Arial" panose="020B0604020202020204"/>
            </a:endParaRPr>
          </a:p>
          <a:p>
            <a:pPr marL="0" algn="l"/>
            <a:r>
              <a:rPr lang="zh-CN" altLang="en-US" sz="2400" b="0" i="0" dirty="0">
                <a:solidFill>
                  <a:srgbClr val="931124"/>
                </a:solidFill>
                <a:latin typeface="Arial" panose="020B0604020202020204"/>
                <a:ea typeface="Arial" panose="020B0604020202020204"/>
              </a:rPr>
              <a:t>青花梅瓶</a:t>
            </a:r>
            <a:endParaRPr lang="zh-CN" altLang="en-US" sz="2400" b="0" i="0" dirty="0">
              <a:solidFill>
                <a:srgbClr val="931124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13" name="图片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664922" y="2701814"/>
            <a:ext cx="914400" cy="914400"/>
          </a:xfrm>
          <a:prstGeom prst="rect">
            <a:avLst/>
          </a:prstGeom>
        </p:spPr>
      </p:pic>
      <p:pic>
        <p:nvPicPr>
          <p:cNvPr id="14" name="图片9"/>
          <p:cNvPicPr>
            <a:picLocks noChangeAspect="1"/>
          </p:cNvPicPr>
          <p:nvPr/>
        </p:nvPicPr>
        <p:blipFill>
          <a:blip r:embed="rId7"/>
          <a:srcRect l="21000" t="15250" r="16000" b="6125"/>
          <a:stretch>
            <a:fillRect/>
          </a:stretch>
        </p:blipFill>
        <p:spPr>
          <a:xfrm>
            <a:off x="2724417" y="3396034"/>
            <a:ext cx="2015566" cy="2514790"/>
          </a:xfrm>
          <a:prstGeom prst="rect">
            <a:avLst/>
          </a:prstGeom>
        </p:spPr>
      </p:pic>
      <p:sp>
        <p:nvSpPr>
          <p:cNvPr id="15" name="文本5"/>
          <p:cNvSpPr txBox="1"/>
          <p:nvPr/>
        </p:nvSpPr>
        <p:spPr>
          <a:xfrm>
            <a:off x="2260387" y="3691014"/>
            <a:ext cx="699059" cy="202721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931124"/>
                </a:solidFill>
                <a:latin typeface="Arial" panose="020B0604020202020204"/>
                <a:ea typeface="Arial" panose="020B0604020202020204"/>
              </a:rPr>
              <a:t>3D打印花瓶</a:t>
            </a:r>
            <a:endParaRPr lang="zh-CN" altLang="en-US" sz="2400" b="0" i="0" dirty="0">
              <a:solidFill>
                <a:srgbClr val="931124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16" name="图片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1527" y="3840871"/>
            <a:ext cx="1601470" cy="2353310"/>
          </a:xfrm>
          <a:prstGeom prst="rect">
            <a:avLst/>
          </a:prstGeom>
        </p:spPr>
      </p:pic>
      <p:sp>
        <p:nvSpPr>
          <p:cNvPr id="17" name="文本6"/>
          <p:cNvSpPr txBox="1"/>
          <p:nvPr/>
        </p:nvSpPr>
        <p:spPr>
          <a:xfrm>
            <a:off x="8657473" y="3768690"/>
            <a:ext cx="507365" cy="249745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400" b="0" i="0" dirty="0">
                <a:solidFill>
                  <a:srgbClr val="931124"/>
                </a:solidFill>
                <a:latin typeface="Arial" panose="020B0604020202020204"/>
                <a:ea typeface="Arial" panose="020B0604020202020204"/>
              </a:rPr>
              <a:t>清代粉彩瓷瓶</a:t>
            </a:r>
            <a:endParaRPr lang="zh-CN" altLang="en-US" sz="2400" b="0" i="0" dirty="0">
              <a:solidFill>
                <a:srgbClr val="931124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18" name="图片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88470" y="921220"/>
            <a:ext cx="1398984" cy="2400891"/>
          </a:xfrm>
          <a:prstGeom prst="rect">
            <a:avLst/>
          </a:prstGeom>
        </p:spPr>
      </p:pic>
      <p:pic>
        <p:nvPicPr>
          <p:cNvPr id="19" name="图片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7341" y="1026014"/>
            <a:ext cx="1776193" cy="2191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4" grpId="0" animBg="1"/>
      <p:bldP spid="11" grpId="0" animBg="1"/>
      <p:bldP spid="7" grpId="0" animBg="1"/>
      <p:bldP spid="12" grpId="0" animBg="1"/>
      <p:bldP spid="18" grpId="0" animBg="1"/>
      <p:bldP spid="13" grpId="0" animBg="1"/>
      <p:bldP spid="16" grpId="0" animBg="1"/>
      <p:bldP spid="17" grpId="0" animBg="1"/>
      <p:bldP spid="8" grpId="0" animBg="1"/>
      <p:bldP spid="10" grpId="0" animBg="1"/>
      <p:bldP spid="5" grpId="0" animBg="1"/>
      <p:bldP spid="15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2715" r="47708" b="31309"/>
          <a:stretch>
            <a:fillRect/>
          </a:stretch>
        </p:blipFill>
        <p:spPr>
          <a:xfrm>
            <a:off x="-6350" y="753745"/>
            <a:ext cx="4986655" cy="458724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2"/>
          <a:srcRect l="61430" t="51011" b="454"/>
          <a:stretch>
            <a:fillRect/>
          </a:stretch>
        </p:blipFill>
        <p:spPr>
          <a:xfrm>
            <a:off x="8315960" y="3111500"/>
            <a:ext cx="3903345" cy="324167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619" y="2370230"/>
            <a:ext cx="3821297" cy="3821297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2"/>
          <a:srcRect l="55036" t="371" r="27474" b="72490"/>
          <a:stretch>
            <a:fillRect/>
          </a:stretch>
        </p:blipFill>
        <p:spPr>
          <a:xfrm>
            <a:off x="10054590" y="1688465"/>
            <a:ext cx="2153285" cy="221805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7" name="文本1"/>
          <p:cNvSpPr txBox="1"/>
          <p:nvPr/>
        </p:nvSpPr>
        <p:spPr>
          <a:xfrm>
            <a:off x="4030399" y="2517667"/>
            <a:ext cx="4458967" cy="144557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8200" b="0" i="0" dirty="0">
                <a:solidFill>
                  <a:srgbClr val="17539B"/>
                </a:solidFill>
                <a:latin typeface="隶书" panose="02010509060101010101" charset="-122"/>
                <a:ea typeface="隶书" panose="02010509060101010101" charset="-122"/>
              </a:rPr>
              <a:t>设计花瓶</a:t>
            </a:r>
            <a:endParaRPr lang="zh-CN" altLang="en-US" sz="8200" b="0" i="0" dirty="0">
              <a:solidFill>
                <a:srgbClr val="17539B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3"/>
          <a:srcRect l="19090" t="22817" r="15454" b="10515"/>
          <a:stretch>
            <a:fillRect/>
          </a:stretch>
        </p:blipFill>
        <p:spPr>
          <a:xfrm>
            <a:off x="5304387" y="388925"/>
            <a:ext cx="1978876" cy="3078243"/>
          </a:xfrm>
          <a:prstGeom prst="rect">
            <a:avLst/>
          </a:prstGeom>
        </p:spPr>
      </p:pic>
      <p:pic>
        <p:nvPicPr>
          <p:cNvPr id="5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10" y="3396691"/>
            <a:ext cx="1799311" cy="2651627"/>
          </a:xfrm>
          <a:prstGeom prst="rect">
            <a:avLst/>
          </a:prstGeom>
        </p:spPr>
      </p:pic>
      <p:pic>
        <p:nvPicPr>
          <p:cNvPr id="6" name="图片5"/>
          <p:cNvPicPr>
            <a:picLocks noChangeAspect="1"/>
          </p:cNvPicPr>
          <p:nvPr/>
        </p:nvPicPr>
        <p:blipFill>
          <a:blip r:embed="rId5"/>
          <a:srcRect l="13934" r="18032"/>
          <a:stretch>
            <a:fillRect/>
          </a:stretch>
        </p:blipFill>
        <p:spPr>
          <a:xfrm>
            <a:off x="3113951" y="574996"/>
            <a:ext cx="1839952" cy="2706281"/>
          </a:xfrm>
          <a:prstGeom prst="rect">
            <a:avLst/>
          </a:prstGeom>
        </p:spPr>
      </p:pic>
      <p:pic>
        <p:nvPicPr>
          <p:cNvPr id="7" name="图片6"/>
          <p:cNvPicPr>
            <a:picLocks noChangeAspect="1"/>
          </p:cNvPicPr>
          <p:nvPr/>
        </p:nvPicPr>
        <p:blipFill>
          <a:blip r:embed="rId6"/>
          <a:srcRect l="19932" t="27861" r="15202" b="3671"/>
          <a:stretch>
            <a:fillRect/>
          </a:stretch>
        </p:blipFill>
        <p:spPr>
          <a:xfrm>
            <a:off x="7349802" y="3298698"/>
            <a:ext cx="1826291" cy="3015496"/>
          </a:xfrm>
          <a:prstGeom prst="rect">
            <a:avLst/>
          </a:prstGeom>
        </p:spPr>
      </p:pic>
      <p:pic>
        <p:nvPicPr>
          <p:cNvPr id="8" name="图片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881" y="727196"/>
            <a:ext cx="1398984" cy="2400891"/>
          </a:xfrm>
          <a:prstGeom prst="rect">
            <a:avLst/>
          </a:prstGeom>
        </p:spPr>
      </p:pic>
      <p:pic>
        <p:nvPicPr>
          <p:cNvPr id="9" name="图片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873" y="3600669"/>
            <a:ext cx="1237615" cy="2411095"/>
          </a:xfrm>
          <a:prstGeom prst="rect">
            <a:avLst/>
          </a:prstGeom>
        </p:spPr>
      </p:pic>
      <p:pic>
        <p:nvPicPr>
          <p:cNvPr id="10" name="图片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1182" y="491871"/>
            <a:ext cx="1851374" cy="2871387"/>
          </a:xfrm>
          <a:prstGeom prst="rect">
            <a:avLst/>
          </a:prstGeom>
        </p:spPr>
      </p:pic>
      <p:pic>
        <p:nvPicPr>
          <p:cNvPr id="11" name="图片10"/>
          <p:cNvPicPr>
            <a:picLocks noChangeAspect="1"/>
          </p:cNvPicPr>
          <p:nvPr/>
        </p:nvPicPr>
        <p:blipFill>
          <a:blip r:embed="rId10"/>
          <a:srcRect l="9961" t="7223" b="6094"/>
          <a:stretch>
            <a:fillRect/>
          </a:stretch>
        </p:blipFill>
        <p:spPr>
          <a:xfrm>
            <a:off x="5408719" y="3410788"/>
            <a:ext cx="1770155" cy="2888104"/>
          </a:xfrm>
          <a:prstGeom prst="rect">
            <a:avLst/>
          </a:prstGeom>
        </p:spPr>
      </p:pic>
      <p:sp>
        <p:nvSpPr>
          <p:cNvPr id="12" name="形状1"/>
          <p:cNvSpPr txBox="1"/>
          <p:nvPr/>
        </p:nvSpPr>
        <p:spPr>
          <a:xfrm>
            <a:off x="9338986" y="1190330"/>
            <a:ext cx="2124075" cy="90360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FF8817"/>
                </a:solidFill>
                <a:latin typeface="华文隶书" panose="02010800040101010101" charset="-122"/>
                <a:ea typeface="华文隶书" panose="02010800040101010101" charset="-122"/>
              </a:rPr>
              <a:t>造型美</a:t>
            </a:r>
            <a:endParaRPr lang="zh-CN" altLang="en-US" sz="4400" b="0" i="0" dirty="0">
              <a:solidFill>
                <a:srgbClr val="FF8817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3" name="形状2"/>
          <p:cNvSpPr txBox="1"/>
          <p:nvPr/>
        </p:nvSpPr>
        <p:spPr>
          <a:xfrm>
            <a:off x="9338120" y="2162004"/>
            <a:ext cx="2124075" cy="90360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FF8817"/>
                </a:solidFill>
                <a:latin typeface="华文隶书" panose="02010800040101010101" charset="-122"/>
                <a:ea typeface="华文隶书" panose="02010800040101010101" charset="-122"/>
              </a:rPr>
              <a:t>花纹美</a:t>
            </a:r>
            <a:endParaRPr lang="zh-CN" altLang="en-US" sz="4400" b="0" i="0" dirty="0">
              <a:solidFill>
                <a:srgbClr val="FF8817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4" name="形状3"/>
          <p:cNvSpPr txBox="1"/>
          <p:nvPr/>
        </p:nvSpPr>
        <p:spPr>
          <a:xfrm>
            <a:off x="9419577" y="4594136"/>
            <a:ext cx="2581275" cy="90360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FF0000"/>
                </a:solidFill>
                <a:latin typeface="华文隶书" panose="02010800040101010101" charset="-122"/>
                <a:ea typeface="华文隶书" panose="02010800040101010101" charset="-122"/>
              </a:rPr>
              <a:t>对称</a:t>
            </a:r>
            <a:endParaRPr lang="zh-CN" altLang="en-US" sz="4400" b="0" i="0" dirty="0">
              <a:solidFill>
                <a:srgbClr val="FF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5" name="形状4"/>
          <p:cNvSpPr txBox="1"/>
          <p:nvPr/>
        </p:nvSpPr>
        <p:spPr>
          <a:xfrm>
            <a:off x="6238524" y="3228584"/>
            <a:ext cx="1191" cy="3156084"/>
          </a:xfrm>
          <a:prstGeom prst="line">
            <a:avLst/>
          </a:prstGeom>
          <a:solidFill>
            <a:srgbClr val="FFFFFF">
              <a:alpha val="0"/>
            </a:srgbClr>
          </a:solidFill>
          <a:ln w="49213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6" name="形状5"/>
          <p:cNvSpPr txBox="1"/>
          <p:nvPr/>
        </p:nvSpPr>
        <p:spPr>
          <a:xfrm>
            <a:off x="1954159" y="349948"/>
            <a:ext cx="1191" cy="3156084"/>
          </a:xfrm>
          <a:prstGeom prst="line">
            <a:avLst/>
          </a:prstGeom>
          <a:solidFill>
            <a:srgbClr val="FFFFFF">
              <a:alpha val="0"/>
            </a:srgbClr>
          </a:solidFill>
          <a:ln w="49213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7" name="形状6"/>
          <p:cNvSpPr txBox="1"/>
          <p:nvPr/>
        </p:nvSpPr>
        <p:spPr>
          <a:xfrm>
            <a:off x="1959302" y="3145003"/>
            <a:ext cx="1191" cy="3156084"/>
          </a:xfrm>
          <a:prstGeom prst="line">
            <a:avLst/>
          </a:prstGeom>
          <a:solidFill>
            <a:srgbClr val="FFFFFF">
              <a:alpha val="0"/>
            </a:srgbClr>
          </a:solidFill>
          <a:ln w="49213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8" name="形状7"/>
          <p:cNvSpPr txBox="1"/>
          <p:nvPr/>
        </p:nvSpPr>
        <p:spPr>
          <a:xfrm>
            <a:off x="4034018" y="349996"/>
            <a:ext cx="1191" cy="3156084"/>
          </a:xfrm>
          <a:prstGeom prst="line">
            <a:avLst/>
          </a:prstGeom>
          <a:solidFill>
            <a:srgbClr val="FFFFFF">
              <a:alpha val="0"/>
            </a:srgbClr>
          </a:solidFill>
          <a:ln w="49213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9" name="形状8"/>
          <p:cNvSpPr txBox="1"/>
          <p:nvPr/>
        </p:nvSpPr>
        <p:spPr>
          <a:xfrm>
            <a:off x="4033523" y="3090729"/>
            <a:ext cx="1191" cy="3156084"/>
          </a:xfrm>
          <a:prstGeom prst="line">
            <a:avLst/>
          </a:prstGeom>
          <a:solidFill>
            <a:srgbClr val="FFFFFF">
              <a:alpha val="0"/>
            </a:srgbClr>
          </a:solidFill>
          <a:ln w="49213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0" name="形状9"/>
          <p:cNvSpPr txBox="1"/>
          <p:nvPr/>
        </p:nvSpPr>
        <p:spPr>
          <a:xfrm>
            <a:off x="6238276" y="349596"/>
            <a:ext cx="1191" cy="3156084"/>
          </a:xfrm>
          <a:prstGeom prst="line">
            <a:avLst/>
          </a:prstGeom>
          <a:solidFill>
            <a:srgbClr val="FFFFFF">
              <a:alpha val="0"/>
            </a:srgbClr>
          </a:solidFill>
          <a:ln w="49213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1" name="形状10"/>
          <p:cNvSpPr txBox="1"/>
          <p:nvPr/>
        </p:nvSpPr>
        <p:spPr>
          <a:xfrm>
            <a:off x="8262976" y="349987"/>
            <a:ext cx="1191" cy="3156084"/>
          </a:xfrm>
          <a:prstGeom prst="line">
            <a:avLst/>
          </a:prstGeom>
          <a:solidFill>
            <a:srgbClr val="FFFFFF">
              <a:alpha val="0"/>
            </a:srgbClr>
          </a:solidFill>
          <a:ln w="49213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2" name="形状11"/>
          <p:cNvSpPr txBox="1"/>
          <p:nvPr/>
        </p:nvSpPr>
        <p:spPr>
          <a:xfrm>
            <a:off x="8262623" y="3228823"/>
            <a:ext cx="1191" cy="3156084"/>
          </a:xfrm>
          <a:prstGeom prst="line">
            <a:avLst/>
          </a:prstGeom>
          <a:solidFill>
            <a:srgbClr val="FFFFFF">
              <a:alpha val="0"/>
            </a:srgbClr>
          </a:solidFill>
          <a:ln w="49213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4" name="组合1"/>
          <p:cNvGrpSpPr/>
          <p:nvPr/>
        </p:nvGrpSpPr>
        <p:grpSpPr>
          <a:xfrm>
            <a:off x="8992114" y="1876796"/>
            <a:ext cx="1987787" cy="3759203"/>
            <a:chOff x="0" y="0"/>
            <a:chExt cx="1987787" cy="3759203"/>
          </a:xfrm>
        </p:grpSpPr>
        <p:sp>
          <p:nvSpPr>
            <p:cNvPr id="5" name="形状5"/>
            <p:cNvSpPr txBox="1"/>
            <p:nvPr/>
          </p:nvSpPr>
          <p:spPr>
            <a:xfrm>
              <a:off x="0" y="93141"/>
              <a:ext cx="1191" cy="3655076"/>
            </a:xfrm>
            <a:prstGeom prst="line">
              <a:avLst/>
            </a:prstGeom>
            <a:ln w="38100">
              <a:solidFill>
                <a:srgbClr val="ED4848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pic>
          <p:nvPicPr>
            <p:cNvPr id="6" name="图片4"/>
            <p:cNvPicPr>
              <a:picLocks noChangeAspect="1"/>
            </p:cNvPicPr>
            <p:nvPr/>
          </p:nvPicPr>
          <p:blipFill>
            <a:blip r:embed="rId3"/>
            <a:srcRect l="48360"/>
            <a:stretch>
              <a:fillRect/>
            </a:stretch>
          </p:blipFill>
          <p:spPr>
            <a:xfrm>
              <a:off x="19008" y="0"/>
              <a:ext cx="1968779" cy="3759203"/>
            </a:xfrm>
            <a:prstGeom prst="rect">
              <a:avLst/>
            </a:prstGeom>
          </p:spPr>
        </p:pic>
      </p:grpSp>
      <p:pic>
        <p:nvPicPr>
          <p:cNvPr id="7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33" y="1902743"/>
            <a:ext cx="3821297" cy="3821297"/>
          </a:xfrm>
          <a:prstGeom prst="rect">
            <a:avLst/>
          </a:prstGeom>
        </p:spPr>
      </p:pic>
      <p:sp>
        <p:nvSpPr>
          <p:cNvPr id="8" name="形状1"/>
          <p:cNvSpPr txBox="1"/>
          <p:nvPr/>
        </p:nvSpPr>
        <p:spPr>
          <a:xfrm>
            <a:off x="8969678" y="1956790"/>
            <a:ext cx="19050" cy="3666189"/>
          </a:xfrm>
          <a:prstGeom prst="line">
            <a:avLst/>
          </a:prstGeom>
          <a:ln w="38100">
            <a:solidFill>
              <a:srgbClr val="006E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9" name="形状2"/>
          <p:cNvSpPr txBox="1"/>
          <p:nvPr/>
        </p:nvSpPr>
        <p:spPr>
          <a:xfrm>
            <a:off x="8948548" y="1946225"/>
            <a:ext cx="602205" cy="21130"/>
          </a:xfrm>
          <a:prstGeom prst="line">
            <a:avLst/>
          </a:prstGeom>
          <a:ln w="38100">
            <a:solidFill>
              <a:srgbClr val="006E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0" name="形状3"/>
          <p:cNvSpPr txBox="1"/>
          <p:nvPr/>
        </p:nvSpPr>
        <p:spPr>
          <a:xfrm>
            <a:off x="8990808" y="5633407"/>
            <a:ext cx="407192" cy="16505"/>
          </a:xfrm>
          <a:prstGeom prst="line">
            <a:avLst/>
          </a:prstGeom>
          <a:ln w="38100">
            <a:solidFill>
              <a:srgbClr val="006EFF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1" name="文本1"/>
          <p:cNvSpPr txBox="1"/>
          <p:nvPr/>
        </p:nvSpPr>
        <p:spPr>
          <a:xfrm>
            <a:off x="8644585" y="1117073"/>
            <a:ext cx="2306317" cy="74151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17539B"/>
                </a:solidFill>
                <a:latin typeface="隶书" panose="02010509060101010101" charset="-122"/>
                <a:ea typeface="隶书" panose="02010509060101010101" charset="-122"/>
              </a:rPr>
              <a:t>直线</a:t>
            </a:r>
            <a:endParaRPr lang="zh-CN" altLang="en-US" sz="3600" b="0" i="0" dirty="0">
              <a:solidFill>
                <a:srgbClr val="17539B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12" name="文本2"/>
          <p:cNvSpPr txBox="1"/>
          <p:nvPr/>
        </p:nvSpPr>
        <p:spPr>
          <a:xfrm>
            <a:off x="9551127" y="2972457"/>
            <a:ext cx="2306317" cy="74151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600" b="0" i="0" dirty="0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</a:rPr>
              <a:t>曲线</a:t>
            </a:r>
            <a:endParaRPr lang="zh-CN" altLang="en-US" sz="3600" b="0" i="0" dirty="0">
              <a:solidFill>
                <a:srgbClr val="FF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3" name="组合2"/>
          <p:cNvGrpSpPr/>
          <p:nvPr/>
        </p:nvGrpSpPr>
        <p:grpSpPr>
          <a:xfrm>
            <a:off x="4293556" y="1877425"/>
            <a:ext cx="4007833" cy="3824325"/>
            <a:chOff x="0" y="0"/>
            <a:chExt cx="4007833" cy="3824325"/>
          </a:xfrm>
        </p:grpSpPr>
        <p:pic>
          <p:nvPicPr>
            <p:cNvPr id="14" name="图片5"/>
            <p:cNvPicPr>
              <a:picLocks noChangeAspect="1"/>
            </p:cNvPicPr>
            <p:nvPr/>
          </p:nvPicPr>
          <p:blipFill>
            <a:blip r:embed="rId3"/>
            <a:srcRect l="48360"/>
            <a:stretch>
              <a:fillRect/>
            </a:stretch>
          </p:blipFill>
          <p:spPr>
            <a:xfrm>
              <a:off x="2005037" y="0"/>
              <a:ext cx="2002796" cy="3824169"/>
            </a:xfrm>
            <a:prstGeom prst="rect">
              <a:avLst/>
            </a:prstGeom>
          </p:spPr>
        </p:pic>
        <p:pic>
          <p:nvPicPr>
            <p:cNvPr id="15" name="图片6"/>
            <p:cNvPicPr>
              <a:picLocks noChangeAspect="1"/>
            </p:cNvPicPr>
            <p:nvPr/>
          </p:nvPicPr>
          <p:blipFill>
            <a:blip r:embed="rId5"/>
            <a:srcRect r="48360"/>
            <a:stretch>
              <a:fillRect/>
            </a:stretch>
          </p:blipFill>
          <p:spPr>
            <a:xfrm>
              <a:off x="0" y="156"/>
              <a:ext cx="2002796" cy="3824169"/>
            </a:xfrm>
            <a:prstGeom prst="rect">
              <a:avLst/>
            </a:prstGeom>
          </p:spPr>
        </p:pic>
      </p:grpSp>
      <p:sp>
        <p:nvSpPr>
          <p:cNvPr id="16" name="文本3"/>
          <p:cNvSpPr txBox="1"/>
          <p:nvPr/>
        </p:nvSpPr>
        <p:spPr>
          <a:xfrm>
            <a:off x="8301438" y="3415113"/>
            <a:ext cx="571500" cy="59397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隶书" panose="02010800040101010101" charset="-122"/>
                <a:ea typeface="华文隶书" panose="02010800040101010101" charset="-122"/>
              </a:rPr>
              <a:t>②</a:t>
            </a:r>
            <a:endParaRPr lang="zh-CN" altLang="en-US" sz="3000" b="0" i="0" dirty="0">
              <a:solidFill>
                <a:srgbClr val="00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7" name="文本4"/>
          <p:cNvSpPr txBox="1"/>
          <p:nvPr/>
        </p:nvSpPr>
        <p:spPr>
          <a:xfrm>
            <a:off x="8963930" y="1564700"/>
            <a:ext cx="571500" cy="59397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隶书" panose="02010800040101010101" charset="-122"/>
                <a:ea typeface="华文隶书" panose="02010800040101010101" charset="-122"/>
              </a:rPr>
              <a:t>①</a:t>
            </a:r>
            <a:endParaRPr lang="zh-CN" altLang="en-US" sz="3000" b="0" i="0" dirty="0">
              <a:solidFill>
                <a:srgbClr val="00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8" name="文本5"/>
          <p:cNvSpPr txBox="1"/>
          <p:nvPr/>
        </p:nvSpPr>
        <p:spPr>
          <a:xfrm>
            <a:off x="8908656" y="5565372"/>
            <a:ext cx="571500" cy="59397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隶书" panose="02010800040101010101" charset="-122"/>
                <a:ea typeface="华文隶书" panose="02010800040101010101" charset="-122"/>
              </a:rPr>
              <a:t>③</a:t>
            </a:r>
            <a:endParaRPr lang="zh-CN" altLang="en-US" sz="3000" b="0" i="0" dirty="0">
              <a:solidFill>
                <a:srgbClr val="00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9" name="文本6"/>
          <p:cNvSpPr txBox="1"/>
          <p:nvPr/>
        </p:nvSpPr>
        <p:spPr>
          <a:xfrm>
            <a:off x="10078441" y="3590725"/>
            <a:ext cx="571500" cy="59397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000000"/>
                </a:solidFill>
                <a:latin typeface="华文隶书" panose="02010800040101010101" charset="-122"/>
                <a:ea typeface="华文隶书" panose="02010800040101010101" charset="-122"/>
              </a:rPr>
              <a:t>④</a:t>
            </a:r>
            <a:endParaRPr lang="zh-CN" altLang="en-US" sz="3000" b="0" i="0" dirty="0">
              <a:solidFill>
                <a:srgbClr val="000000"/>
              </a:solidFill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0" name="形状4"/>
          <p:cNvSpPr txBox="1"/>
          <p:nvPr/>
        </p:nvSpPr>
        <p:spPr>
          <a:xfrm>
            <a:off x="6297753" y="1475984"/>
            <a:ext cx="49213" cy="4777740"/>
          </a:xfrm>
          <a:prstGeom prst="line">
            <a:avLst/>
          </a:prstGeom>
          <a:solidFill>
            <a:srgbClr val="FFFFFF">
              <a:alpha val="0"/>
            </a:srgbClr>
          </a:solidFill>
          <a:ln w="49213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wrap="square" rtlCol="0" anchor="ctr"/>
          <a:lstStyle/>
          <a:p>
            <a:pPr marL="0" algn="c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9" grpId="0" animBg="1"/>
      <p:bldP spid="8" grpId="0" animBg="1"/>
      <p:bldP spid="10" grpId="0" animBg="1"/>
      <p:bldP spid="11" grpId="0" animBg="1"/>
      <p:bldP spid="12" grpId="0" animBg="1"/>
      <p:bldP spid="20" grpId="0" animBg="1"/>
      <p:bldP spid="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4" name="形状1"/>
          <p:cNvSpPr txBox="1"/>
          <p:nvPr/>
        </p:nvSpPr>
        <p:spPr>
          <a:xfrm>
            <a:off x="3109733" y="673103"/>
            <a:ext cx="6871335" cy="79694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17539B"/>
                </a:solidFill>
                <a:latin typeface="隶书" panose="02010509060101010101" charset="-122"/>
                <a:ea typeface="隶书" panose="02010509060101010101" charset="-122"/>
              </a:rPr>
              <a:t>任务一：绘制花瓶半剖面</a:t>
            </a:r>
            <a:endParaRPr lang="zh-CN" altLang="en-US" sz="4400" b="0" i="0" dirty="0">
              <a:solidFill>
                <a:srgbClr val="17539B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1"/>
          <p:cNvSpPr txBox="1"/>
          <p:nvPr/>
        </p:nvSpPr>
        <p:spPr>
          <a:xfrm>
            <a:off x="1213704" y="2854071"/>
            <a:ext cx="7973692" cy="146076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600" b="0" i="0" dirty="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            切到上视图，用“草图绘制”——“</a:t>
            </a:r>
            <a:r>
              <a:rPr lang="zh-CN" altLang="en-US" sz="2600" b="0" i="0" u="sng" dirty="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直线</a:t>
            </a:r>
            <a:r>
              <a:rPr lang="zh-CN" altLang="en-US" sz="2600" b="0" i="0" dirty="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”和</a:t>
            </a:r>
            <a:endParaRPr lang="zh-CN" altLang="en-US" sz="2600" b="0" i="0" dirty="0">
              <a:solidFill>
                <a:srgbClr val="000000"/>
              </a:solidFill>
              <a:latin typeface="华文宋体" panose="02010600040101010101" charset="-122"/>
              <a:ea typeface="华文宋体" panose="02010600040101010101" charset="-122"/>
            </a:endParaRPr>
          </a:p>
          <a:p>
            <a:pPr marL="0" algn="l"/>
            <a:r>
              <a:rPr lang="zh-CN" altLang="en-US" sz="2600" b="0" i="0" dirty="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“</a:t>
            </a:r>
            <a:r>
              <a:rPr lang="zh-CN" altLang="en-US" sz="2600" b="0" i="0" u="sng" dirty="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通过点绘制曲线</a:t>
            </a:r>
            <a:r>
              <a:rPr lang="zh-CN" altLang="en-US" sz="2600" b="0" i="0" dirty="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”工具画出你喜欢的花瓶半剖面。</a:t>
            </a:r>
            <a:endParaRPr lang="zh-CN" altLang="en-US" sz="2600" b="0" i="0" dirty="0">
              <a:solidFill>
                <a:srgbClr val="000000"/>
              </a:solidFill>
              <a:latin typeface="华文宋体" panose="02010600040101010101" charset="-122"/>
              <a:ea typeface="华文宋体" panose="02010600040101010101" charset="-122"/>
            </a:endParaRPr>
          </a:p>
          <a:p>
            <a:pPr marL="0" algn="l"/>
          </a:p>
        </p:txBody>
      </p:sp>
      <p:pic>
        <p:nvPicPr>
          <p:cNvPr id="6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201" y="2521639"/>
            <a:ext cx="1247775" cy="495300"/>
          </a:xfrm>
          <a:prstGeom prst="rect">
            <a:avLst/>
          </a:prstGeom>
        </p:spPr>
      </p:pic>
      <p:pic>
        <p:nvPicPr>
          <p:cNvPr id="7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877" y="4142327"/>
            <a:ext cx="1905000" cy="504825"/>
          </a:xfrm>
          <a:prstGeom prst="rect">
            <a:avLst/>
          </a:prstGeom>
        </p:spPr>
      </p:pic>
      <p:pic>
        <p:nvPicPr>
          <p:cNvPr id="8" name="图片5"/>
          <p:cNvPicPr>
            <a:picLocks noChangeAspect="1"/>
          </p:cNvPicPr>
          <p:nvPr/>
        </p:nvPicPr>
        <p:blipFill>
          <a:blip r:embed="rId5"/>
          <a:srcRect l="10112" t="2020" b="606"/>
          <a:stretch>
            <a:fillRect/>
          </a:stretch>
        </p:blipFill>
        <p:spPr>
          <a:xfrm>
            <a:off x="9101138" y="1597819"/>
            <a:ext cx="2286000" cy="45910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4" name="形状1"/>
          <p:cNvSpPr txBox="1"/>
          <p:nvPr/>
        </p:nvSpPr>
        <p:spPr>
          <a:xfrm>
            <a:off x="3236262" y="585654"/>
            <a:ext cx="6576060" cy="79694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17539B"/>
                </a:solidFill>
                <a:latin typeface="隶书" panose="02010509060101010101" charset="-122"/>
                <a:ea typeface="隶书" panose="02010509060101010101" charset="-122"/>
              </a:rPr>
              <a:t>任务二：制作花瓶瓶体</a:t>
            </a:r>
            <a:endParaRPr lang="zh-CN" altLang="en-US" sz="4400" b="0" i="0" dirty="0">
              <a:solidFill>
                <a:srgbClr val="17539B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1"/>
          <p:cNvSpPr txBox="1"/>
          <p:nvPr/>
        </p:nvSpPr>
        <p:spPr>
          <a:xfrm>
            <a:off x="1265006" y="2526116"/>
            <a:ext cx="5230492" cy="1546692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800" b="0" i="0" dirty="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     用“特征造型”—“</a:t>
            </a:r>
            <a:r>
              <a:rPr lang="zh-CN" altLang="en-US" sz="2800" b="0" i="0" dirty="0">
                <a:solidFill>
                  <a:srgbClr val="FF0000"/>
                </a:solidFill>
                <a:latin typeface="华文宋体" panose="02010600040101010101" charset="-122"/>
                <a:ea typeface="华文宋体" panose="02010600040101010101" charset="-122"/>
              </a:rPr>
              <a:t>旋转</a:t>
            </a:r>
            <a:r>
              <a:rPr lang="zh-CN" altLang="en-US" sz="2800" b="0" i="0" dirty="0">
                <a:solidFill>
                  <a:srgbClr val="000000"/>
                </a:solidFill>
                <a:latin typeface="华文宋体" panose="02010600040101010101" charset="-122"/>
                <a:ea typeface="华文宋体" panose="02010600040101010101" charset="-122"/>
              </a:rPr>
              <a:t>”命令旋转出花瓶瓶体。</a:t>
            </a:r>
            <a:endParaRPr lang="zh-CN" altLang="en-US" sz="2800" b="0" i="0" dirty="0">
              <a:solidFill>
                <a:srgbClr val="000000"/>
              </a:solidFill>
              <a:latin typeface="华文宋体" panose="02010600040101010101" charset="-122"/>
              <a:ea typeface="华文宋体" panose="02010600040101010101" charset="-122"/>
            </a:endParaRPr>
          </a:p>
          <a:p>
            <a:pPr marL="0" algn="l"/>
          </a:p>
        </p:txBody>
      </p:sp>
      <p:pic>
        <p:nvPicPr>
          <p:cNvPr id="6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477" y="1758963"/>
            <a:ext cx="4691167" cy="38513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4" name="组合1"/>
          <p:cNvGrpSpPr/>
          <p:nvPr/>
        </p:nvGrpSpPr>
        <p:grpSpPr>
          <a:xfrm>
            <a:off x="1817126" y="2330815"/>
            <a:ext cx="3834409" cy="2980528"/>
            <a:chOff x="22225" y="165897"/>
            <a:chExt cx="3834409" cy="2980528"/>
          </a:xfrm>
        </p:grpSpPr>
        <p:sp>
          <p:nvSpPr>
            <p:cNvPr id="5" name="形状2"/>
            <p:cNvSpPr txBox="1"/>
            <p:nvPr/>
          </p:nvSpPr>
          <p:spPr>
            <a:xfrm>
              <a:off x="170497" y="165897"/>
              <a:ext cx="3686137" cy="2601487"/>
            </a:xfrm>
            <a:custGeom>
              <a:avLst/>
              <a:gdLst>
                <a:gd name="connsiteX0" fmla="*/ 433581 w 3686137"/>
                <a:gd name="connsiteY0" fmla="*/ 0 h 2601487"/>
                <a:gd name="connsiteX1" fmla="*/ 3252556 w 3686137"/>
                <a:gd name="connsiteY1" fmla="*/ 0 h 2601487"/>
                <a:gd name="connsiteX2" fmla="*/ 3492016 w 3686137"/>
                <a:gd name="connsiteY2" fmla="*/ 0 h 2601487"/>
                <a:gd name="connsiteX3" fmla="*/ 3686137 w 3686137"/>
                <a:gd name="connsiteY3" fmla="*/ 2167906 h 2601487"/>
                <a:gd name="connsiteX4" fmla="*/ 3686137 w 3686137"/>
                <a:gd name="connsiteY4" fmla="*/ 2407366 h 2601487"/>
                <a:gd name="connsiteX5" fmla="*/ 433581 w 3686137"/>
                <a:gd name="connsiteY5" fmla="*/ 2601487 h 2601487"/>
                <a:gd name="connsiteX6" fmla="*/ 318588 w 3686137"/>
                <a:gd name="connsiteY6" fmla="*/ 2601487 h 2601487"/>
                <a:gd name="connsiteX7" fmla="*/ 45681 w 3686137"/>
                <a:gd name="connsiteY7" fmla="*/ 2393182 h 2601487"/>
                <a:gd name="connsiteX8" fmla="*/ 0 w 3686137"/>
                <a:gd name="connsiteY8" fmla="*/ 433581 h 2601487"/>
                <a:gd name="connsiteX9" fmla="*/ 0 w 3686137"/>
                <a:gd name="connsiteY9" fmla="*/ 194121 h 260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6137" h="2601487">
                  <a:moveTo>
                    <a:pt x="433581" y="0"/>
                  </a:moveTo>
                  <a:lnTo>
                    <a:pt x="3252556" y="0"/>
                  </a:lnTo>
                  <a:cubicBezTo>
                    <a:pt x="3492016" y="0"/>
                    <a:pt x="3686137" y="194121"/>
                    <a:pt x="3686137" y="433581"/>
                  </a:cubicBezTo>
                  <a:lnTo>
                    <a:pt x="3686137" y="2167906"/>
                  </a:lnTo>
                  <a:cubicBezTo>
                    <a:pt x="3686137" y="2407366"/>
                    <a:pt x="3492016" y="2601487"/>
                    <a:pt x="3252556" y="2601487"/>
                  </a:cubicBezTo>
                  <a:lnTo>
                    <a:pt x="433581" y="2601487"/>
                  </a:lnTo>
                  <a:cubicBezTo>
                    <a:pt x="318588" y="2601487"/>
                    <a:pt x="208305" y="2555806"/>
                    <a:pt x="126993" y="2474494"/>
                  </a:cubicBezTo>
                  <a:cubicBezTo>
                    <a:pt x="45681" y="2393182"/>
                    <a:pt x="0" y="2282899"/>
                    <a:pt x="0" y="2167906"/>
                  </a:cubicBezTo>
                  <a:lnTo>
                    <a:pt x="0" y="433581"/>
                  </a:lnTo>
                  <a:cubicBezTo>
                    <a:pt x="0" y="194121"/>
                    <a:pt x="194121" y="0"/>
                    <a:pt x="433581" y="0"/>
                  </a:cubicBezTo>
                  <a:close/>
                </a:path>
              </a:pathLst>
            </a:custGeom>
            <a:solidFill>
              <a:srgbClr val="CCE2FF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文本1"/>
            <p:cNvSpPr txBox="1"/>
            <p:nvPr/>
          </p:nvSpPr>
          <p:spPr>
            <a:xfrm>
              <a:off x="22225" y="279400"/>
              <a:ext cx="3834232" cy="286702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ctr"/>
              <a:r>
                <a:rPr lang="zh-CN" altLang="en-US" sz="2800" b="0" i="0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“抽壳”命令：</a:t>
              </a:r>
              <a:endParaRPr lang="zh-CN" altLang="en-US" sz="28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marL="0" algn="ctr"/>
              <a:r>
                <a:rPr lang="zh-CN" altLang="en-US" sz="28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单击“抽壳”命令，设置</a:t>
              </a:r>
              <a:r>
                <a:rPr lang="zh-CN" altLang="en-US" sz="2800" b="0" i="0" u="sng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抽壳厚度</a:t>
              </a:r>
              <a:r>
                <a:rPr lang="zh-CN" altLang="en-US" sz="2800" b="0" i="0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和</a:t>
              </a:r>
              <a:r>
                <a:rPr lang="zh-CN" altLang="en-US" sz="2800" b="0" i="0" u="sng" dirty="0">
                  <a:solidFill>
                    <a:srgbClr val="000000"/>
                  </a:solidFill>
                  <a:latin typeface="楷体" panose="02010609060101010101" charset="-122"/>
                  <a:ea typeface="楷体" panose="02010609060101010101" charset="-122"/>
                </a:rPr>
                <a:t>开放面</a:t>
              </a:r>
              <a:endParaRPr lang="zh-CN" altLang="en-US" sz="2800" b="0" i="0" u="sng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" name="组合2"/>
          <p:cNvGrpSpPr/>
          <p:nvPr/>
        </p:nvGrpSpPr>
        <p:grpSpPr>
          <a:xfrm>
            <a:off x="913762" y="708498"/>
            <a:ext cx="8178800" cy="767715"/>
            <a:chOff x="0" y="0"/>
            <a:chExt cx="8178800" cy="767715"/>
          </a:xfrm>
        </p:grpSpPr>
        <p:sp>
          <p:nvSpPr>
            <p:cNvPr id="8" name="文本2"/>
            <p:cNvSpPr txBox="1"/>
            <p:nvPr/>
          </p:nvSpPr>
          <p:spPr>
            <a:xfrm>
              <a:off x="766445" y="55245"/>
              <a:ext cx="7412355" cy="712470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800" b="1" i="0" dirty="0">
                  <a:solidFill>
                    <a:srgbClr val="17539B"/>
                  </a:solidFill>
                  <a:latin typeface="楷体" panose="02010609060101010101" charset="-122"/>
                  <a:ea typeface="楷体" panose="02010609060101010101" charset="-122"/>
                </a:rPr>
                <a:t>如何变成空心花瓶？</a:t>
              </a:r>
              <a:endParaRPr lang="zh-CN" altLang="en-US" sz="2800" b="1" i="0" dirty="0">
                <a:solidFill>
                  <a:srgbClr val="17539B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9" name="图片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70560" cy="670560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pic>
        <p:nvPicPr>
          <p:cNvPr id="10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368" y="1949339"/>
            <a:ext cx="3714750" cy="3686175"/>
          </a:xfrm>
          <a:prstGeom prst="rect">
            <a:avLst/>
          </a:prstGeom>
        </p:spPr>
      </p:pic>
      <p:sp>
        <p:nvSpPr>
          <p:cNvPr id="11" name="形状1"/>
          <p:cNvSpPr txBox="1"/>
          <p:nvPr/>
        </p:nvSpPr>
        <p:spPr>
          <a:xfrm>
            <a:off x="7200710" y="2940434"/>
            <a:ext cx="1690399" cy="29582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" y="206375"/>
            <a:ext cx="11998960" cy="644525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35182" t="4708" r="55036" b="83230"/>
          <a:stretch>
            <a:fillRect/>
          </a:stretch>
        </p:blipFill>
        <p:spPr>
          <a:xfrm>
            <a:off x="727075" y="491490"/>
            <a:ext cx="1203325" cy="98488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4" name="形状1"/>
          <p:cNvSpPr txBox="1"/>
          <p:nvPr/>
        </p:nvSpPr>
        <p:spPr>
          <a:xfrm>
            <a:off x="3896611" y="532219"/>
            <a:ext cx="5781675" cy="90360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t"/>
          <a:lstStyle/>
          <a:p>
            <a:pPr marL="0" algn="l"/>
            <a:r>
              <a:rPr lang="zh-CN" altLang="en-US" sz="4400" b="0" i="0" dirty="0">
                <a:solidFill>
                  <a:srgbClr val="17539B"/>
                </a:solidFill>
                <a:latin typeface="隶书" panose="02010509060101010101" charset="-122"/>
                <a:ea typeface="隶书" panose="02010509060101010101" charset="-122"/>
              </a:rPr>
              <a:t>任务三：美化花瓶</a:t>
            </a:r>
            <a:endParaRPr lang="zh-CN" altLang="en-US" sz="4400" b="0" i="0" dirty="0">
              <a:solidFill>
                <a:srgbClr val="17539B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5" name="文本1"/>
          <p:cNvSpPr txBox="1"/>
          <p:nvPr/>
        </p:nvSpPr>
        <p:spPr>
          <a:xfrm>
            <a:off x="1386697" y="2182120"/>
            <a:ext cx="9893046" cy="161879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17539B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800" b="0" i="0" dirty="0">
                <a:solidFill>
                  <a:srgbClr val="17539B"/>
                </a:solidFill>
                <a:latin typeface="楷体" panose="02010609060101010101" charset="-122"/>
                <a:ea typeface="楷体" panose="02010609060101010101" charset="-122"/>
              </a:rPr>
              <a:t>选择素材包里的花纹图片，用“特殊功能”——</a:t>
            </a:r>
            <a:r>
              <a:rPr lang="zh-CN" altLang="en-US" sz="2800" b="0" i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“浮雕”</a:t>
            </a:r>
            <a:r>
              <a:rPr lang="zh-CN" altLang="en-US" sz="2800" b="0" i="0" dirty="0">
                <a:solidFill>
                  <a:srgbClr val="17539B"/>
                </a:solidFill>
                <a:latin typeface="楷体" panose="02010609060101010101" charset="-122"/>
                <a:ea typeface="楷体" panose="02010609060101010101" charset="-122"/>
              </a:rPr>
              <a:t>工具为花瓶添加美丽的花纹。</a:t>
            </a:r>
            <a:endParaRPr lang="zh-CN" altLang="en-US" sz="2800" b="0" i="0" dirty="0">
              <a:solidFill>
                <a:srgbClr val="17539B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zQ3ZjdmMmUxOTI4YWQzYTliZWEzYjM2YzNhYzg4Mjc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WPS 演示</Application>
  <PresentationFormat>宽屏</PresentationFormat>
  <Paragraphs>98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宋体</vt:lpstr>
      <vt:lpstr>Wingdings</vt:lpstr>
      <vt:lpstr>Arial</vt:lpstr>
      <vt:lpstr>隶书</vt:lpstr>
      <vt:lpstr>华文隶书</vt:lpstr>
      <vt:lpstr>华文宋体</vt:lpstr>
      <vt:lpstr>楷体</vt:lpstr>
      <vt:lpstr>微软雅黑</vt:lpstr>
      <vt:lpstr>Times New Roman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设计花瓶</dc:title>
  <dc:creator>Jennie</dc:creator>
  <cp:lastModifiedBy>Z.</cp:lastModifiedBy>
  <cp:revision>2</cp:revision>
  <dcterms:created xsi:type="dcterms:W3CDTF">2024-05-21T00:14:00Z</dcterms:created>
  <dcterms:modified xsi:type="dcterms:W3CDTF">2024-05-21T00:27:04Z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5.2.4.6953</vt:lpwstr>
  </property>
  <property fmtid="{D5CDD505-2E9C-101B-9397-08002B2CF9AE}" pid="4" name="EasiNoteCoursewareInfo">
    <vt:lpwstr>541b1bea-1433-4ed6-8e16-c2ebe0b7814a:244</vt:lpwstr>
  </property>
  <property fmtid="{D5CDD505-2E9C-101B-9397-08002B2CF9AE}" pid="5" name="EasiNoteDocumentName">
    <vt:lpwstr>设计花瓶</vt:lpwstr>
  </property>
  <property fmtid="{D5CDD505-2E9C-101B-9397-08002B2CF9AE}" pid="6" name="EasiNoteAuthor">
    <vt:lpwstr>rspzwyiujzrxirlilnhpqns8y5515411</vt:lpwstr>
  </property>
  <property fmtid="{D5CDD505-2E9C-101B-9397-08002B2CF9AE}" pid="7" name="EasiNoteUpstreamCoursewareInfo_0">
    <vt:lpwstr>541b1bea-1433-4ed6-8e16-c2ebe0b7814a</vt:lpwstr>
  </property>
  <property fmtid="{D5CDD505-2E9C-101B-9397-08002B2CF9AE}" pid="8" name="ICV">
    <vt:lpwstr>BF3E89B9C17445FBA0BF18188F61C6C1_12</vt:lpwstr>
  </property>
  <property fmtid="{D5CDD505-2E9C-101B-9397-08002B2CF9AE}" pid="9" name="KSOProductBuildVer">
    <vt:lpwstr>2052-12.1.0.16729</vt:lpwstr>
  </property>
</Properties>
</file>