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0" r:id="rId5"/>
    <p:sldId id="259" r:id="rId6"/>
    <p:sldId id="260" r:id="rId7"/>
    <p:sldId id="271" r:id="rId8"/>
    <p:sldId id="261" r:id="rId9"/>
    <p:sldId id="262" r:id="rId10"/>
    <p:sldId id="269" r:id="rId11"/>
    <p:sldId id="272" r:id="rId12"/>
    <p:sldId id="264" r:id="rId13"/>
    <p:sldId id="265" r:id="rId14"/>
    <p:sldId id="266" r:id="rId15"/>
    <p:sldId id="268" r:id="rId16"/>
    <p:sldId id="267" r:id="rId1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3216013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3632163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2203104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75287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105381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4139392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1774824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3541225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115412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2755380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00786790-F345-4475-8169-65F64D2AF8FD}" type="datetimeFigureOut">
              <a:rPr lang="zh-CN" altLang="en-US" smtClean="0"/>
              <a:t>2024/5/15</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20233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786790-F345-4475-8169-65F64D2AF8FD}" type="datetimeFigureOut">
              <a:rPr lang="zh-CN" altLang="en-US" smtClean="0"/>
              <a:t>2024/5/15</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36FF92-127F-4809-A1E4-246477A77C43}" type="slidenum">
              <a:rPr lang="zh-CN" altLang="en-US" smtClean="0"/>
              <a:t>‹#›</a:t>
            </a:fld>
            <a:endParaRPr lang="zh-CN" altLang="en-US"/>
          </a:p>
        </p:txBody>
      </p:sp>
    </p:spTree>
    <p:extLst>
      <p:ext uri="{BB962C8B-B14F-4D97-AF65-F5344CB8AC3E}">
        <p14:creationId xmlns:p14="http://schemas.microsoft.com/office/powerpoint/2010/main" val="4022509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zh-CN" altLang="zh-CN" b="1" dirty="0">
                <a:latin typeface="Times New Roman"/>
                <a:cs typeface="Times New Roman"/>
              </a:rPr>
              <a:t>“奋力拼搏，决胜中考”主题作文课</a:t>
            </a:r>
            <a:endParaRPr lang="zh-CN" altLang="en-US" dirty="0"/>
          </a:p>
        </p:txBody>
      </p:sp>
    </p:spTree>
    <p:extLst>
      <p:ext uri="{BB962C8B-B14F-4D97-AF65-F5344CB8AC3E}">
        <p14:creationId xmlns:p14="http://schemas.microsoft.com/office/powerpoint/2010/main" val="2783751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9552" y="404664"/>
            <a:ext cx="7128792" cy="523220"/>
          </a:xfrm>
          <a:prstGeom prst="rect">
            <a:avLst/>
          </a:prstGeom>
          <a:noFill/>
        </p:spPr>
        <p:txBody>
          <a:bodyPr wrap="square" rtlCol="0">
            <a:spAutoFit/>
          </a:bodyPr>
          <a:lstStyle/>
          <a:p>
            <a:r>
              <a:rPr lang="en-US" altLang="zh-CN" sz="2800" b="1" dirty="0" smtClean="0"/>
              <a:t>Read the third passage again:</a:t>
            </a:r>
            <a:endParaRPr lang="zh-CN" altLang="en-US" sz="2800" b="1" dirty="0"/>
          </a:p>
        </p:txBody>
      </p:sp>
      <p:sp>
        <p:nvSpPr>
          <p:cNvPr id="7" name="TextBox 6"/>
          <p:cNvSpPr txBox="1"/>
          <p:nvPr/>
        </p:nvSpPr>
        <p:spPr>
          <a:xfrm>
            <a:off x="553462" y="1126142"/>
            <a:ext cx="9001000" cy="523220"/>
          </a:xfrm>
          <a:prstGeom prst="rect">
            <a:avLst/>
          </a:prstGeom>
          <a:noFill/>
        </p:spPr>
        <p:txBody>
          <a:bodyPr wrap="square" rtlCol="0">
            <a:spAutoFit/>
          </a:bodyPr>
          <a:lstStyle/>
          <a:p>
            <a:r>
              <a:rPr lang="en-US" altLang="zh-CN" sz="2800" b="1" dirty="0"/>
              <a:t>1</a:t>
            </a:r>
            <a:r>
              <a:rPr lang="en-US" altLang="zh-CN" sz="2800" b="1" dirty="0" smtClean="0"/>
              <a:t>. </a:t>
            </a:r>
            <a:r>
              <a:rPr lang="en-US" altLang="zh-CN" sz="2800" b="1" dirty="0"/>
              <a:t>Rewrite the sentence </a:t>
            </a:r>
            <a:r>
              <a:rPr lang="zh-CN" altLang="zh-CN" sz="2800" b="1" dirty="0"/>
              <a:t>①</a:t>
            </a:r>
            <a:r>
              <a:rPr lang="en-US" altLang="zh-CN" sz="2800" b="1" dirty="0"/>
              <a:t> in the form of a fixed pattern.</a:t>
            </a:r>
            <a:endParaRPr lang="zh-CN" altLang="zh-CN" sz="2800" dirty="0"/>
          </a:p>
        </p:txBody>
      </p:sp>
      <p:sp>
        <p:nvSpPr>
          <p:cNvPr id="8" name="TextBox 7"/>
          <p:cNvSpPr txBox="1"/>
          <p:nvPr/>
        </p:nvSpPr>
        <p:spPr>
          <a:xfrm>
            <a:off x="331540" y="1772816"/>
            <a:ext cx="8496944" cy="3539430"/>
          </a:xfrm>
          <a:prstGeom prst="rect">
            <a:avLst/>
          </a:prstGeom>
          <a:noFill/>
        </p:spPr>
        <p:txBody>
          <a:bodyPr wrap="square" rtlCol="0">
            <a:spAutoFit/>
          </a:bodyPr>
          <a:lstStyle/>
          <a:p>
            <a:pPr indent="457200" algn="just"/>
            <a:r>
              <a:rPr lang="en-US" altLang="zh-CN" sz="2800" dirty="0"/>
              <a:t>However, just as students may find their exam preparation to be far from exciting, my training was also sometimes boring. Yet, the willpower to improve and the belief(</a:t>
            </a:r>
            <a:r>
              <a:rPr lang="zh-CN" altLang="zh-CN" sz="2800" dirty="0"/>
              <a:t>信念</a:t>
            </a:r>
            <a:r>
              <a:rPr lang="en-US" altLang="zh-CN" sz="2800" dirty="0"/>
              <a:t>) in the value of knowledge kept me going. </a:t>
            </a:r>
            <a:r>
              <a:rPr lang="zh-CN" altLang="zh-CN" sz="2800" dirty="0"/>
              <a:t>①</a:t>
            </a:r>
            <a:r>
              <a:rPr lang="en-US" altLang="zh-CN" sz="2800" u="sng" dirty="0"/>
              <a:t>Similarly, remembering the purpose behind their efforts and gaining knowledge and skills are highly important. </a:t>
            </a:r>
            <a:r>
              <a:rPr lang="en-US" altLang="zh-CN" sz="2800" dirty="0"/>
              <a:t>②</a:t>
            </a:r>
            <a:r>
              <a:rPr lang="en-US" altLang="zh-CN" sz="2800" u="sng" dirty="0"/>
              <a:t>These knowledge and skills will serve them beyond the exam room.</a:t>
            </a:r>
            <a:endParaRPr lang="en-US" altLang="zh-CN" sz="2800" dirty="0"/>
          </a:p>
        </p:txBody>
      </p:sp>
      <p:sp>
        <p:nvSpPr>
          <p:cNvPr id="11" name="TextBox 10"/>
          <p:cNvSpPr txBox="1"/>
          <p:nvPr/>
        </p:nvSpPr>
        <p:spPr>
          <a:xfrm>
            <a:off x="331540" y="5309578"/>
            <a:ext cx="8632948" cy="954107"/>
          </a:xfrm>
          <a:prstGeom prst="rect">
            <a:avLst/>
          </a:prstGeom>
          <a:noFill/>
        </p:spPr>
        <p:txBody>
          <a:bodyPr wrap="square" rtlCol="0">
            <a:spAutoFit/>
          </a:bodyPr>
          <a:lstStyle/>
          <a:p>
            <a:r>
              <a:rPr lang="en-US" altLang="zh-CN" sz="2800" dirty="0" smtClean="0"/>
              <a:t>③Similarly, it’s highly important to remember the purpose behind their efforts and to gain knowledge and skills. </a:t>
            </a:r>
            <a:endParaRPr lang="zh-CN" altLang="en-US" sz="2800" dirty="0"/>
          </a:p>
        </p:txBody>
      </p:sp>
    </p:spTree>
    <p:extLst>
      <p:ext uri="{BB962C8B-B14F-4D97-AF65-F5344CB8AC3E}">
        <p14:creationId xmlns:p14="http://schemas.microsoft.com/office/powerpoint/2010/main" val="1184901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3528" y="620688"/>
            <a:ext cx="7776864" cy="954107"/>
          </a:xfrm>
          <a:prstGeom prst="rect">
            <a:avLst/>
          </a:prstGeom>
          <a:noFill/>
        </p:spPr>
        <p:txBody>
          <a:bodyPr wrap="square" rtlCol="0">
            <a:spAutoFit/>
          </a:bodyPr>
          <a:lstStyle/>
          <a:p>
            <a:r>
              <a:rPr lang="en-US" altLang="zh-CN" sz="2800" b="1" dirty="0"/>
              <a:t>2. The rewritten sentence is </a:t>
            </a:r>
            <a:r>
              <a:rPr lang="zh-CN" altLang="zh-CN" sz="2800" b="1" dirty="0"/>
              <a:t>③</a:t>
            </a:r>
            <a:r>
              <a:rPr lang="en-US" altLang="zh-CN" sz="2800" b="1" dirty="0"/>
              <a:t>. Use the attributive clause to combine(</a:t>
            </a:r>
            <a:r>
              <a:rPr lang="zh-CN" altLang="zh-CN" sz="2800" b="1" dirty="0"/>
              <a:t>合并</a:t>
            </a:r>
            <a:r>
              <a:rPr lang="en-US" altLang="zh-CN" sz="2800" b="1" dirty="0"/>
              <a:t>) ② and </a:t>
            </a:r>
            <a:r>
              <a:rPr lang="zh-CN" altLang="zh-CN" sz="2800" b="1" dirty="0"/>
              <a:t>③</a:t>
            </a:r>
            <a:r>
              <a:rPr lang="en-US" altLang="zh-CN" sz="2800" b="1" dirty="0"/>
              <a:t>.</a:t>
            </a:r>
            <a:endParaRPr lang="zh-CN" altLang="zh-CN" sz="2800" dirty="0"/>
          </a:p>
        </p:txBody>
      </p:sp>
      <p:sp>
        <p:nvSpPr>
          <p:cNvPr id="4" name="TextBox 3"/>
          <p:cNvSpPr txBox="1"/>
          <p:nvPr/>
        </p:nvSpPr>
        <p:spPr>
          <a:xfrm>
            <a:off x="185301" y="4077071"/>
            <a:ext cx="8748464" cy="1384995"/>
          </a:xfrm>
          <a:prstGeom prst="rect">
            <a:avLst/>
          </a:prstGeom>
          <a:noFill/>
        </p:spPr>
        <p:txBody>
          <a:bodyPr wrap="square" rtlCol="0">
            <a:spAutoFit/>
          </a:bodyPr>
          <a:lstStyle/>
          <a:p>
            <a:pPr indent="304800" algn="just">
              <a:spcAft>
                <a:spcPts val="0"/>
              </a:spcAft>
            </a:pPr>
            <a:r>
              <a:rPr lang="en-US" altLang="zh-CN" sz="2800" b="1" kern="100" dirty="0">
                <a:latin typeface="Times New Roman"/>
                <a:cs typeface="Times New Roman"/>
              </a:rPr>
              <a:t>Similarly, it’s highly important to remember the purpose behind their </a:t>
            </a:r>
            <a:r>
              <a:rPr lang="en-US" altLang="zh-CN" sz="2800" b="1" kern="100" dirty="0" smtClean="0">
                <a:latin typeface="Times New Roman"/>
                <a:cs typeface="Times New Roman"/>
              </a:rPr>
              <a:t>efforts and to </a:t>
            </a:r>
            <a:r>
              <a:rPr lang="en-US" altLang="zh-CN" sz="2800" b="1" kern="100" dirty="0">
                <a:latin typeface="Times New Roman"/>
                <a:cs typeface="Times New Roman"/>
              </a:rPr>
              <a:t>gain knowledge and skills that will serve them beyond the exam room.</a:t>
            </a:r>
            <a:endParaRPr lang="zh-CN" altLang="zh-CN" sz="2800" b="1" kern="100" dirty="0">
              <a:cs typeface="Times New Roman"/>
            </a:endParaRPr>
          </a:p>
        </p:txBody>
      </p:sp>
      <p:sp>
        <p:nvSpPr>
          <p:cNvPr id="5" name="TextBox 4"/>
          <p:cNvSpPr txBox="1"/>
          <p:nvPr/>
        </p:nvSpPr>
        <p:spPr>
          <a:xfrm>
            <a:off x="323528" y="1844824"/>
            <a:ext cx="8632948" cy="954107"/>
          </a:xfrm>
          <a:prstGeom prst="rect">
            <a:avLst/>
          </a:prstGeom>
          <a:noFill/>
        </p:spPr>
        <p:txBody>
          <a:bodyPr wrap="square" rtlCol="0">
            <a:spAutoFit/>
          </a:bodyPr>
          <a:lstStyle/>
          <a:p>
            <a:r>
              <a:rPr lang="en-US" altLang="zh-CN" sz="2800" dirty="0" smtClean="0"/>
              <a:t>③Similarly, it’s highly important to remember the purpose behind their efforts and to gain knowledge and skills. </a:t>
            </a:r>
            <a:endParaRPr lang="zh-CN" altLang="en-US" sz="2800" dirty="0"/>
          </a:p>
        </p:txBody>
      </p:sp>
      <p:sp>
        <p:nvSpPr>
          <p:cNvPr id="6" name="TextBox 5"/>
          <p:cNvSpPr txBox="1"/>
          <p:nvPr/>
        </p:nvSpPr>
        <p:spPr>
          <a:xfrm>
            <a:off x="323528" y="2913257"/>
            <a:ext cx="8352928" cy="954107"/>
          </a:xfrm>
          <a:prstGeom prst="rect">
            <a:avLst/>
          </a:prstGeom>
          <a:noFill/>
        </p:spPr>
        <p:txBody>
          <a:bodyPr wrap="square" rtlCol="0">
            <a:spAutoFit/>
          </a:bodyPr>
          <a:lstStyle/>
          <a:p>
            <a:r>
              <a:rPr lang="en-US" altLang="zh-CN" sz="2800" dirty="0"/>
              <a:t>②These knowledge and skills will serve them beyond the exam room.</a:t>
            </a:r>
            <a:endParaRPr lang="zh-CN" altLang="en-US" sz="2800" dirty="0"/>
          </a:p>
        </p:txBody>
      </p:sp>
    </p:spTree>
    <p:extLst>
      <p:ext uri="{BB962C8B-B14F-4D97-AF65-F5344CB8AC3E}">
        <p14:creationId xmlns:p14="http://schemas.microsoft.com/office/powerpoint/2010/main" val="1776779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404664"/>
            <a:ext cx="7128792" cy="523220"/>
          </a:xfrm>
          <a:prstGeom prst="rect">
            <a:avLst/>
          </a:prstGeom>
          <a:noFill/>
        </p:spPr>
        <p:txBody>
          <a:bodyPr wrap="square" rtlCol="0">
            <a:spAutoFit/>
          </a:bodyPr>
          <a:lstStyle/>
          <a:p>
            <a:r>
              <a:rPr lang="en-US" altLang="zh-CN" sz="2800" dirty="0" smtClean="0"/>
              <a:t>Finish </a:t>
            </a:r>
            <a:r>
              <a:rPr lang="en-US" altLang="zh-CN" sz="2800" dirty="0"/>
              <a:t>writing an article </a:t>
            </a:r>
            <a:endParaRPr lang="zh-CN" altLang="en-US" sz="2800" dirty="0"/>
          </a:p>
        </p:txBody>
      </p:sp>
      <p:sp>
        <p:nvSpPr>
          <p:cNvPr id="4" name="TextBox 3"/>
          <p:cNvSpPr txBox="1"/>
          <p:nvPr/>
        </p:nvSpPr>
        <p:spPr>
          <a:xfrm>
            <a:off x="683568" y="1196752"/>
            <a:ext cx="7272808" cy="4801314"/>
          </a:xfrm>
          <a:prstGeom prst="rect">
            <a:avLst/>
          </a:prstGeom>
          <a:noFill/>
        </p:spPr>
        <p:txBody>
          <a:bodyPr wrap="square" rtlCol="0">
            <a:spAutoFit/>
          </a:bodyPr>
          <a:lstStyle/>
          <a:p>
            <a:r>
              <a:rPr lang="zh-CN" altLang="zh-CN" b="1" dirty="0"/>
              <a:t>以“奋力拼搏，决胜中考”为题写一篇文章，内容包含以下要点：</a:t>
            </a:r>
            <a:endParaRPr lang="zh-CN" altLang="zh-CN" dirty="0"/>
          </a:p>
          <a:p>
            <a:r>
              <a:rPr lang="en-US" altLang="zh-CN" b="1" dirty="0"/>
              <a:t>1. What’s the importance of the middle school entrance exam?</a:t>
            </a:r>
            <a:endParaRPr lang="zh-CN" altLang="zh-CN" dirty="0"/>
          </a:p>
          <a:p>
            <a:r>
              <a:rPr lang="en-US" altLang="zh-CN" b="1" dirty="0"/>
              <a:t>2. How did you prepare for the exam?</a:t>
            </a:r>
            <a:endParaRPr lang="zh-CN" altLang="zh-CN" dirty="0"/>
          </a:p>
          <a:p>
            <a:r>
              <a:rPr lang="en-US" altLang="zh-CN" b="1" dirty="0"/>
              <a:t>3. What do you want to say to cheer you up?</a:t>
            </a:r>
            <a:endParaRPr lang="zh-CN" altLang="zh-CN" dirty="0"/>
          </a:p>
          <a:p>
            <a:r>
              <a:rPr lang="zh-CN" altLang="zh-CN" b="1" dirty="0"/>
              <a:t>注意</a:t>
            </a:r>
            <a:r>
              <a:rPr lang="en-US" altLang="zh-CN" b="1" dirty="0"/>
              <a:t>: </a:t>
            </a:r>
            <a:endParaRPr lang="zh-CN" altLang="zh-CN" dirty="0"/>
          </a:p>
          <a:p>
            <a:pPr lvl="0"/>
            <a:r>
              <a:rPr lang="zh-CN" altLang="zh-CN" b="1" dirty="0"/>
              <a:t>要点齐全，语句通顺，表达清晰，书写规范。</a:t>
            </a:r>
            <a:endParaRPr lang="zh-CN" altLang="zh-CN" dirty="0"/>
          </a:p>
          <a:p>
            <a:pPr lvl="0"/>
            <a:r>
              <a:rPr lang="zh-CN" altLang="zh-CN" b="1" dirty="0"/>
              <a:t>词数不少于</a:t>
            </a:r>
            <a:r>
              <a:rPr lang="en-US" altLang="zh-CN" b="1" dirty="0"/>
              <a:t>100</a:t>
            </a:r>
            <a:r>
              <a:rPr lang="zh-CN" altLang="zh-CN" b="1" dirty="0"/>
              <a:t>。文章的开头已写好，不计入总词数。</a:t>
            </a:r>
            <a:endParaRPr lang="zh-CN" altLang="zh-CN" dirty="0"/>
          </a:p>
          <a:p>
            <a:pPr indent="457200"/>
            <a:r>
              <a:rPr lang="en-US" altLang="zh-CN" b="1" dirty="0"/>
              <a:t>The upcoming middle school entrance examination (</a:t>
            </a:r>
            <a:r>
              <a:rPr lang="en-US" altLang="zh-CN" b="1" dirty="0" err="1"/>
              <a:t>zhongkao</a:t>
            </a:r>
            <a:r>
              <a:rPr lang="en-US" altLang="zh-CN" b="1" dirty="0"/>
              <a:t>) is meaningful and significant for every middle school </a:t>
            </a:r>
            <a:r>
              <a:rPr lang="en-US" altLang="zh-CN" b="1" dirty="0" smtClean="0"/>
              <a:t>student.</a:t>
            </a:r>
            <a:endParaRPr lang="en-US" altLang="zh-CN" b="1" u="sng" dirty="0"/>
          </a:p>
          <a:p>
            <a:endParaRPr lang="en-US" altLang="zh-CN" b="1" dirty="0" smtClean="0"/>
          </a:p>
          <a:p>
            <a:endParaRPr lang="zh-CN" altLang="zh-CN" dirty="0"/>
          </a:p>
          <a:p>
            <a:r>
              <a:rPr lang="en-US" altLang="zh-CN" u="sng" dirty="0"/>
              <a:t>                                                                                       </a:t>
            </a:r>
            <a:endParaRPr lang="zh-CN" altLang="zh-CN" dirty="0"/>
          </a:p>
          <a:p>
            <a:r>
              <a:rPr lang="en-US" altLang="zh-CN" u="sng" dirty="0"/>
              <a:t>                                                                                      </a:t>
            </a:r>
            <a:endParaRPr lang="zh-CN" altLang="zh-CN" dirty="0"/>
          </a:p>
          <a:p>
            <a:r>
              <a:rPr lang="en-US" altLang="zh-CN" u="sng" dirty="0"/>
              <a:t>                                                                                       </a:t>
            </a:r>
            <a:endParaRPr lang="zh-CN" altLang="zh-CN" dirty="0"/>
          </a:p>
          <a:p>
            <a:r>
              <a:rPr lang="en-US" altLang="zh-CN" u="sng" dirty="0"/>
              <a:t>                                                                                       </a:t>
            </a:r>
            <a:endParaRPr lang="zh-CN" altLang="zh-CN" dirty="0"/>
          </a:p>
          <a:p>
            <a:r>
              <a:rPr lang="en-US" altLang="zh-CN" u="sng" dirty="0"/>
              <a:t>                                                                      </a:t>
            </a:r>
            <a:endParaRPr lang="zh-CN" altLang="zh-CN" dirty="0"/>
          </a:p>
          <a:p>
            <a:r>
              <a:rPr lang="en-US" altLang="zh-CN" u="sng" dirty="0"/>
              <a:t> </a:t>
            </a:r>
            <a:endParaRPr lang="zh-CN" altLang="en-US" dirty="0"/>
          </a:p>
        </p:txBody>
      </p:sp>
      <p:cxnSp>
        <p:nvCxnSpPr>
          <p:cNvPr id="6" name="直接连接符 5"/>
          <p:cNvCxnSpPr/>
          <p:nvPr/>
        </p:nvCxnSpPr>
        <p:spPr>
          <a:xfrm>
            <a:off x="827584" y="4077072"/>
            <a:ext cx="67687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827584" y="4509120"/>
            <a:ext cx="67687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827584" y="4941168"/>
            <a:ext cx="67687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p:nvCxnSpPr>
        <p:spPr>
          <a:xfrm>
            <a:off x="827584" y="5373216"/>
            <a:ext cx="684076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827584" y="5877272"/>
            <a:ext cx="684076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8258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5"/>
                                        </p:tgtEl>
                                        <p:attrNameLst>
                                          <p:attrName>style.visibility</p:attrName>
                                        </p:attrNameLst>
                                      </p:cBhvr>
                                      <p:to>
                                        <p:strVal val="visible"/>
                                      </p:to>
                                    </p:set>
                                    <p:anim calcmode="lin" valueType="num">
                                      <p:cBhvr additive="base">
                                        <p:cTn id="43" dur="500" fill="hold"/>
                                        <p:tgtEl>
                                          <p:spTgt spid="15"/>
                                        </p:tgtEl>
                                        <p:attrNameLst>
                                          <p:attrName>ppt_x</p:attrName>
                                        </p:attrNameLst>
                                      </p:cBhvr>
                                      <p:tavLst>
                                        <p:tav tm="0">
                                          <p:val>
                                            <p:strVal val="#ppt_x"/>
                                          </p:val>
                                        </p:tav>
                                        <p:tav tm="100000">
                                          <p:val>
                                            <p:strVal val="#ppt_x"/>
                                          </p:val>
                                        </p:tav>
                                      </p:tavLst>
                                    </p:anim>
                                    <p:anim calcmode="lin" valueType="num">
                                      <p:cBhvr additive="base">
                                        <p:cTn id="4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404664"/>
            <a:ext cx="8352928" cy="523220"/>
          </a:xfrm>
          <a:prstGeom prst="rect">
            <a:avLst/>
          </a:prstGeom>
          <a:noFill/>
        </p:spPr>
        <p:txBody>
          <a:bodyPr wrap="square" rtlCol="0">
            <a:spAutoFit/>
          </a:bodyPr>
          <a:lstStyle/>
          <a:p>
            <a:pPr lvl="0"/>
            <a:r>
              <a:rPr lang="en-US" altLang="zh-CN" sz="2800" dirty="0" smtClean="0"/>
              <a:t>1. Work </a:t>
            </a:r>
            <a:r>
              <a:rPr lang="en-US" altLang="zh-CN" sz="2800" dirty="0"/>
              <a:t>in pairs to mark the writing (15 points in total), </a:t>
            </a:r>
            <a:endParaRPr lang="zh-CN" altLang="zh-CN" sz="2800" dirty="0"/>
          </a:p>
        </p:txBody>
      </p:sp>
      <p:graphicFrame>
        <p:nvGraphicFramePr>
          <p:cNvPr id="3" name="表格 2"/>
          <p:cNvGraphicFramePr>
            <a:graphicFrameLocks noGrp="1"/>
          </p:cNvGraphicFramePr>
          <p:nvPr>
            <p:extLst>
              <p:ext uri="{D42A27DB-BD31-4B8C-83A1-F6EECF244321}">
                <p14:modId xmlns:p14="http://schemas.microsoft.com/office/powerpoint/2010/main" val="4241493927"/>
              </p:ext>
            </p:extLst>
          </p:nvPr>
        </p:nvGraphicFramePr>
        <p:xfrm>
          <a:off x="467544" y="1340768"/>
          <a:ext cx="8208912" cy="4347892"/>
        </p:xfrm>
        <a:graphic>
          <a:graphicData uri="http://schemas.openxmlformats.org/drawingml/2006/table">
            <a:tbl>
              <a:tblPr firstRow="1" firstCol="1" bandRow="1"/>
              <a:tblGrid>
                <a:gridCol w="1728192"/>
                <a:gridCol w="6480720"/>
              </a:tblGrid>
              <a:tr h="237266">
                <a:tc>
                  <a:txBody>
                    <a:bodyPr/>
                    <a:lstStyle/>
                    <a:p>
                      <a:pPr algn="just">
                        <a:spcAft>
                          <a:spcPts val="0"/>
                        </a:spcAft>
                      </a:pPr>
                      <a:r>
                        <a:rPr lang="zh-CN" sz="1500" kern="100" baseline="0" dirty="0">
                          <a:effectLst/>
                          <a:latin typeface="Times New Roman"/>
                          <a:ea typeface="宋体"/>
                          <a:cs typeface="Times New Roman"/>
                        </a:rPr>
                        <a:t>档次（分数）</a:t>
                      </a:r>
                      <a:endParaRPr lang="zh-CN" sz="1500" kern="100" baseline="0" dirty="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500" kern="100" baseline="0">
                          <a:effectLst/>
                          <a:latin typeface="Times New Roman"/>
                          <a:ea typeface="宋体"/>
                          <a:cs typeface="Times New Roman"/>
                        </a:rPr>
                        <a:t>评分标准</a:t>
                      </a:r>
                      <a:endParaRPr lang="zh-CN" sz="1500" kern="100" baseline="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6011">
                <a:tc>
                  <a:txBody>
                    <a:bodyPr/>
                    <a:lstStyle/>
                    <a:p>
                      <a:pPr algn="just">
                        <a:spcAft>
                          <a:spcPts val="0"/>
                        </a:spcAft>
                      </a:pPr>
                      <a:r>
                        <a:rPr lang="zh-CN" sz="1500" kern="100" baseline="0" dirty="0">
                          <a:effectLst/>
                          <a:latin typeface="Times New Roman"/>
                          <a:ea typeface="宋体"/>
                          <a:cs typeface="Times New Roman"/>
                        </a:rPr>
                        <a:t>第五档</a:t>
                      </a:r>
                      <a:endParaRPr lang="zh-CN" sz="1500" kern="100" baseline="0" dirty="0">
                        <a:effectLst/>
                        <a:latin typeface="Calibri"/>
                        <a:ea typeface="宋体"/>
                        <a:cs typeface="Times New Roman"/>
                      </a:endParaRPr>
                    </a:p>
                    <a:p>
                      <a:pPr algn="just">
                        <a:spcAft>
                          <a:spcPts val="0"/>
                        </a:spcAft>
                      </a:pPr>
                      <a:r>
                        <a:rPr lang="zh-CN" sz="1500" kern="100" baseline="0" dirty="0">
                          <a:effectLst/>
                          <a:latin typeface="Times New Roman"/>
                          <a:ea typeface="宋体"/>
                          <a:cs typeface="Times New Roman"/>
                        </a:rPr>
                        <a:t>（</a:t>
                      </a:r>
                      <a:r>
                        <a:rPr lang="en-US" sz="1500" kern="100" baseline="0" dirty="0">
                          <a:effectLst/>
                          <a:latin typeface="Times New Roman"/>
                          <a:ea typeface="宋体"/>
                          <a:cs typeface="Times New Roman"/>
                        </a:rPr>
                        <a:t>15-13</a:t>
                      </a:r>
                      <a:r>
                        <a:rPr lang="zh-CN" sz="1500" kern="100" baseline="0" dirty="0">
                          <a:effectLst/>
                          <a:latin typeface="Times New Roman"/>
                          <a:ea typeface="宋体"/>
                          <a:cs typeface="Times New Roman"/>
                        </a:rPr>
                        <a:t>分）</a:t>
                      </a:r>
                      <a:endParaRPr lang="zh-CN" sz="1500" kern="100" baseline="0" dirty="0">
                        <a:effectLst/>
                        <a:latin typeface="Calibri"/>
                        <a:ea typeface="宋体"/>
                        <a:cs typeface="Times New Roman"/>
                      </a:endParaRPr>
                    </a:p>
                    <a:p>
                      <a:pPr algn="just">
                        <a:spcAft>
                          <a:spcPts val="0"/>
                        </a:spcAft>
                      </a:pPr>
                      <a:r>
                        <a:rPr lang="en-US" sz="1500" kern="100" baseline="0" dirty="0">
                          <a:effectLst/>
                          <a:latin typeface="Times New Roman"/>
                          <a:ea typeface="宋体"/>
                          <a:cs typeface="Times New Roman"/>
                        </a:rPr>
                        <a:t> </a:t>
                      </a:r>
                      <a:endParaRPr lang="zh-CN" sz="1500" kern="100" baseline="0" dirty="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500" kern="100" baseline="0" dirty="0">
                          <a:effectLst/>
                          <a:latin typeface="Times New Roman"/>
                          <a:ea typeface="宋体"/>
                          <a:cs typeface="Times New Roman"/>
                        </a:rPr>
                        <a:t>很好地完成了规定的写作任务。包含所有内容要点，结构完整，语句流畅，意思清楚、连贯。使用较为丰富的语法结构和词汇。语法结构和词汇错误极少，格式正确，书写规范。</a:t>
                      </a:r>
                      <a:endParaRPr lang="zh-CN" sz="1500" kern="100" baseline="0" dirty="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8072">
                <a:tc>
                  <a:txBody>
                    <a:bodyPr/>
                    <a:lstStyle/>
                    <a:p>
                      <a:pPr algn="just">
                        <a:spcAft>
                          <a:spcPts val="0"/>
                        </a:spcAft>
                      </a:pPr>
                      <a:r>
                        <a:rPr lang="zh-CN" sz="1500" kern="100" baseline="0">
                          <a:effectLst/>
                          <a:latin typeface="Times New Roman"/>
                          <a:ea typeface="宋体"/>
                          <a:cs typeface="Times New Roman"/>
                        </a:rPr>
                        <a:t>第四档</a:t>
                      </a:r>
                      <a:endParaRPr lang="zh-CN" sz="1500" kern="100" baseline="0">
                        <a:effectLst/>
                        <a:latin typeface="Calibri"/>
                        <a:ea typeface="宋体"/>
                        <a:cs typeface="Times New Roman"/>
                      </a:endParaRPr>
                    </a:p>
                    <a:p>
                      <a:pPr algn="just">
                        <a:spcAft>
                          <a:spcPts val="0"/>
                        </a:spcAft>
                      </a:pPr>
                      <a:r>
                        <a:rPr lang="zh-CN" sz="1500" kern="100" baseline="0">
                          <a:effectLst/>
                          <a:latin typeface="Times New Roman"/>
                          <a:ea typeface="宋体"/>
                          <a:cs typeface="Times New Roman"/>
                        </a:rPr>
                        <a:t>（</a:t>
                      </a:r>
                      <a:r>
                        <a:rPr lang="en-US" sz="1500" kern="100" baseline="0">
                          <a:effectLst/>
                          <a:latin typeface="Times New Roman"/>
                          <a:ea typeface="宋体"/>
                          <a:cs typeface="Times New Roman"/>
                        </a:rPr>
                        <a:t>12-10</a:t>
                      </a:r>
                      <a:r>
                        <a:rPr lang="zh-CN" sz="1500" kern="100" baseline="0">
                          <a:effectLst/>
                          <a:latin typeface="Times New Roman"/>
                          <a:ea typeface="宋体"/>
                          <a:cs typeface="Times New Roman"/>
                        </a:rPr>
                        <a:t>分）</a:t>
                      </a:r>
                      <a:endParaRPr lang="zh-CN" sz="1500" kern="100" baseline="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500" kern="100" baseline="0" dirty="0">
                          <a:effectLst/>
                          <a:latin typeface="Times New Roman"/>
                          <a:ea typeface="宋体"/>
                          <a:cs typeface="Times New Roman"/>
                        </a:rPr>
                        <a:t>较好地完成了规定的写作任务。基本上包含所有内容要点，结构较为完整，语句完整，意思清楚。语法和词汇错误较少，格式基本正确，书写较为规范。</a:t>
                      </a:r>
                      <a:endParaRPr lang="zh-CN" sz="1500" kern="100" baseline="0" dirty="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2088">
                <a:tc>
                  <a:txBody>
                    <a:bodyPr/>
                    <a:lstStyle/>
                    <a:p>
                      <a:pPr algn="just">
                        <a:spcAft>
                          <a:spcPts val="0"/>
                        </a:spcAft>
                      </a:pPr>
                      <a:r>
                        <a:rPr lang="zh-CN" sz="1500" kern="100" baseline="0">
                          <a:effectLst/>
                          <a:latin typeface="Times New Roman"/>
                          <a:ea typeface="宋体"/>
                          <a:cs typeface="Times New Roman"/>
                        </a:rPr>
                        <a:t>第三档</a:t>
                      </a:r>
                      <a:endParaRPr lang="zh-CN" sz="1500" kern="100" baseline="0">
                        <a:effectLst/>
                        <a:latin typeface="Calibri"/>
                        <a:ea typeface="宋体"/>
                        <a:cs typeface="Times New Roman"/>
                      </a:endParaRPr>
                    </a:p>
                    <a:p>
                      <a:pPr algn="just">
                        <a:spcAft>
                          <a:spcPts val="0"/>
                        </a:spcAft>
                      </a:pPr>
                      <a:r>
                        <a:rPr lang="zh-CN" sz="1500" kern="100" baseline="0">
                          <a:effectLst/>
                          <a:latin typeface="Times New Roman"/>
                          <a:ea typeface="宋体"/>
                          <a:cs typeface="Times New Roman"/>
                        </a:rPr>
                        <a:t>（</a:t>
                      </a:r>
                      <a:r>
                        <a:rPr lang="en-US" sz="1500" kern="100" baseline="0">
                          <a:effectLst/>
                          <a:latin typeface="Times New Roman"/>
                          <a:ea typeface="宋体"/>
                          <a:cs typeface="Times New Roman"/>
                        </a:rPr>
                        <a:t>9-7</a:t>
                      </a:r>
                      <a:r>
                        <a:rPr lang="zh-CN" sz="1500" kern="100" baseline="0">
                          <a:effectLst/>
                          <a:latin typeface="Times New Roman"/>
                          <a:ea typeface="宋体"/>
                          <a:cs typeface="Times New Roman"/>
                        </a:rPr>
                        <a:t>分）</a:t>
                      </a:r>
                      <a:endParaRPr lang="zh-CN" sz="1500" kern="100" baseline="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500" kern="100" baseline="0" dirty="0">
                          <a:effectLst/>
                          <a:latin typeface="Times New Roman"/>
                          <a:ea typeface="宋体"/>
                          <a:cs typeface="Times New Roman"/>
                        </a:rPr>
                        <a:t>基本上完成了规定的写作任务。包含主要内容要点，结构欠完整，少数语句不通顺，意思基本清楚。语法结构和词汇错误较多，格式基本正确，书写较为规范。</a:t>
                      </a:r>
                      <a:endParaRPr lang="zh-CN" sz="1500" kern="100" baseline="0" dirty="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104">
                <a:tc>
                  <a:txBody>
                    <a:bodyPr/>
                    <a:lstStyle/>
                    <a:p>
                      <a:pPr algn="just">
                        <a:spcAft>
                          <a:spcPts val="0"/>
                        </a:spcAft>
                      </a:pPr>
                      <a:r>
                        <a:rPr lang="zh-CN" sz="1500" kern="100" baseline="0">
                          <a:effectLst/>
                          <a:latin typeface="Times New Roman"/>
                          <a:ea typeface="宋体"/>
                          <a:cs typeface="Times New Roman"/>
                        </a:rPr>
                        <a:t>第二档</a:t>
                      </a:r>
                      <a:endParaRPr lang="zh-CN" sz="1500" kern="100" baseline="0">
                        <a:effectLst/>
                        <a:latin typeface="Calibri"/>
                        <a:ea typeface="宋体"/>
                        <a:cs typeface="Times New Roman"/>
                      </a:endParaRPr>
                    </a:p>
                    <a:p>
                      <a:pPr algn="just">
                        <a:spcAft>
                          <a:spcPts val="0"/>
                        </a:spcAft>
                      </a:pPr>
                      <a:r>
                        <a:rPr lang="zh-CN" sz="1500" kern="100" baseline="0">
                          <a:effectLst/>
                          <a:latin typeface="Times New Roman"/>
                          <a:ea typeface="宋体"/>
                          <a:cs typeface="Times New Roman"/>
                        </a:rPr>
                        <a:t>（</a:t>
                      </a:r>
                      <a:r>
                        <a:rPr lang="en-US" sz="1500" kern="100" baseline="0">
                          <a:effectLst/>
                          <a:latin typeface="Times New Roman"/>
                          <a:ea typeface="宋体"/>
                          <a:cs typeface="Times New Roman"/>
                        </a:rPr>
                        <a:t>6-4</a:t>
                      </a:r>
                      <a:r>
                        <a:rPr lang="zh-CN" sz="1500" kern="100" baseline="0">
                          <a:effectLst/>
                          <a:latin typeface="Times New Roman"/>
                          <a:ea typeface="宋体"/>
                          <a:cs typeface="Times New Roman"/>
                        </a:rPr>
                        <a:t>分）</a:t>
                      </a:r>
                      <a:endParaRPr lang="zh-CN" sz="1500" kern="100" baseline="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500" kern="100" baseline="0" dirty="0">
                          <a:effectLst/>
                          <a:latin typeface="Times New Roman"/>
                          <a:ea typeface="宋体"/>
                          <a:cs typeface="Times New Roman"/>
                        </a:rPr>
                        <a:t>未能按要求完成规定的写作任务。只包含少数内容要点，结构不完整，多数语句欠完整，意思不够清楚。语法结构和词汇错误较多，影响理解，格式不够正确，书写欠规范。</a:t>
                      </a:r>
                      <a:endParaRPr lang="zh-CN" sz="1500" kern="100" baseline="0" dirty="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08351">
                <a:tc>
                  <a:txBody>
                    <a:bodyPr/>
                    <a:lstStyle/>
                    <a:p>
                      <a:pPr algn="just">
                        <a:spcAft>
                          <a:spcPts val="0"/>
                        </a:spcAft>
                      </a:pPr>
                      <a:r>
                        <a:rPr lang="zh-CN" sz="1500" kern="100" baseline="0">
                          <a:effectLst/>
                          <a:latin typeface="Times New Roman"/>
                          <a:ea typeface="宋体"/>
                          <a:cs typeface="Times New Roman"/>
                        </a:rPr>
                        <a:t>第一档</a:t>
                      </a:r>
                      <a:endParaRPr lang="zh-CN" sz="1500" kern="100" baseline="0">
                        <a:effectLst/>
                        <a:latin typeface="Calibri"/>
                        <a:ea typeface="宋体"/>
                        <a:cs typeface="Times New Roman"/>
                      </a:endParaRPr>
                    </a:p>
                    <a:p>
                      <a:pPr algn="just">
                        <a:spcAft>
                          <a:spcPts val="0"/>
                        </a:spcAft>
                      </a:pPr>
                      <a:r>
                        <a:rPr lang="zh-CN" sz="1500" kern="100" baseline="0">
                          <a:effectLst/>
                          <a:latin typeface="Times New Roman"/>
                          <a:ea typeface="宋体"/>
                          <a:cs typeface="Times New Roman"/>
                        </a:rPr>
                        <a:t>（</a:t>
                      </a:r>
                      <a:r>
                        <a:rPr lang="en-US" sz="1500" kern="100" baseline="0">
                          <a:effectLst/>
                          <a:latin typeface="Times New Roman"/>
                          <a:ea typeface="宋体"/>
                          <a:cs typeface="Times New Roman"/>
                        </a:rPr>
                        <a:t>3-0</a:t>
                      </a:r>
                      <a:r>
                        <a:rPr lang="zh-CN" sz="1500" kern="100" baseline="0">
                          <a:effectLst/>
                          <a:latin typeface="Times New Roman"/>
                          <a:ea typeface="宋体"/>
                          <a:cs typeface="Times New Roman"/>
                        </a:rPr>
                        <a:t>分）</a:t>
                      </a:r>
                      <a:endParaRPr lang="zh-CN" sz="1500" kern="100" baseline="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zh-CN" sz="1500" kern="100" baseline="0" dirty="0">
                          <a:effectLst/>
                          <a:latin typeface="Times New Roman"/>
                          <a:ea typeface="宋体"/>
                          <a:cs typeface="Times New Roman"/>
                        </a:rPr>
                        <a:t>未能按要求完成规定的写作任务。只写出个别要点，结构不完整，多数语句不完整或意思不明。语法结构和词汇错误很多，书写不规范。</a:t>
                      </a:r>
                      <a:endParaRPr lang="zh-CN" sz="1500" kern="100" baseline="0" dirty="0">
                        <a:effectLst/>
                        <a:latin typeface="Calibri"/>
                        <a:ea typeface="宋体"/>
                        <a:cs typeface="Times New Roman"/>
                      </a:endParaRPr>
                    </a:p>
                  </a:txBody>
                  <a:tcPr marL="67889" marR="6788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52039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67544" y="1412776"/>
            <a:ext cx="8136904" cy="2169825"/>
          </a:xfrm>
          <a:prstGeom prst="rect">
            <a:avLst/>
          </a:prstGeom>
          <a:noFill/>
        </p:spPr>
        <p:txBody>
          <a:bodyPr wrap="square" rtlCol="0">
            <a:spAutoFit/>
          </a:bodyPr>
          <a:lstStyle/>
          <a:p>
            <a:pPr lvl="0">
              <a:lnSpc>
                <a:spcPct val="150000"/>
              </a:lnSpc>
            </a:pPr>
            <a:r>
              <a:rPr lang="en-US" altLang="zh-CN" sz="3000" dirty="0" smtClean="0"/>
              <a:t>2. Work in pairs to find </a:t>
            </a:r>
            <a:r>
              <a:rPr lang="en-US" altLang="zh-CN" sz="3000" dirty="0"/>
              <a:t>out the cohesive phrases, sentence patterns and rich vocabulary</a:t>
            </a:r>
            <a:r>
              <a:rPr lang="en-US" altLang="zh-CN" sz="3000" dirty="0" smtClean="0"/>
              <a:t>.</a:t>
            </a:r>
          </a:p>
          <a:p>
            <a:pPr lvl="0">
              <a:lnSpc>
                <a:spcPct val="150000"/>
              </a:lnSpc>
            </a:pPr>
            <a:r>
              <a:rPr lang="en-US" altLang="zh-CN" sz="3000" dirty="0" smtClean="0"/>
              <a:t>3. Work in pairs to correct grammar mistakes.</a:t>
            </a:r>
            <a:endParaRPr lang="zh-CN" altLang="zh-CN" sz="3000" dirty="0"/>
          </a:p>
        </p:txBody>
      </p:sp>
    </p:spTree>
    <p:extLst>
      <p:ext uri="{BB962C8B-B14F-4D97-AF65-F5344CB8AC3E}">
        <p14:creationId xmlns:p14="http://schemas.microsoft.com/office/powerpoint/2010/main" val="762965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404664"/>
            <a:ext cx="7920880" cy="5909310"/>
          </a:xfrm>
          <a:prstGeom prst="rect">
            <a:avLst/>
          </a:prstGeom>
          <a:noFill/>
        </p:spPr>
        <p:txBody>
          <a:bodyPr wrap="square" rtlCol="0">
            <a:spAutoFit/>
          </a:bodyPr>
          <a:lstStyle/>
          <a:p>
            <a:pPr>
              <a:lnSpc>
                <a:spcPct val="150000"/>
              </a:lnSpc>
            </a:pPr>
            <a:r>
              <a:rPr lang="en-US" altLang="zh-CN" b="1" dirty="0" smtClean="0"/>
              <a:t>The sample article:</a:t>
            </a:r>
          </a:p>
          <a:p>
            <a:pPr indent="457200">
              <a:lnSpc>
                <a:spcPct val="150000"/>
              </a:lnSpc>
            </a:pPr>
            <a:r>
              <a:rPr lang="en-US" altLang="zh-CN" dirty="0"/>
              <a:t>The upcoming middle school entrance examination (</a:t>
            </a:r>
            <a:r>
              <a:rPr lang="en-US" altLang="zh-CN" dirty="0" err="1"/>
              <a:t>zhongkao</a:t>
            </a:r>
            <a:r>
              <a:rPr lang="en-US" altLang="zh-CN" dirty="0"/>
              <a:t>) is meaningful and significant for every middle school student</a:t>
            </a:r>
            <a:r>
              <a:rPr lang="en-US" altLang="zh-CN" dirty="0" smtClean="0"/>
              <a:t>.</a:t>
            </a:r>
          </a:p>
          <a:p>
            <a:pPr indent="457200" algn="just">
              <a:lnSpc>
                <a:spcPct val="150000"/>
              </a:lnSpc>
            </a:pPr>
            <a:r>
              <a:rPr lang="en-US" altLang="zh-CN" dirty="0" smtClean="0"/>
              <a:t>From </a:t>
            </a:r>
            <a:r>
              <a:rPr lang="en-US" altLang="zh-CN" dirty="0"/>
              <a:t>my point of view, the exam is crucial. For one thing, it's a reflection of students' learning abilities and knowledge. For another, it is a standardized test that determines which high school students will attend, and it plays an essential role in shaping their future. Consequently, we are supposed to perform well in the exam</a:t>
            </a:r>
            <a:r>
              <a:rPr lang="en-US" altLang="zh-CN" dirty="0" smtClean="0"/>
              <a:t>.</a:t>
            </a:r>
          </a:p>
          <a:p>
            <a:pPr indent="457200" algn="just">
              <a:lnSpc>
                <a:spcPct val="150000"/>
              </a:lnSpc>
            </a:pPr>
            <a:r>
              <a:rPr lang="en-US" altLang="zh-CN" dirty="0" smtClean="0"/>
              <a:t>However</a:t>
            </a:r>
            <a:r>
              <a:rPr lang="en-US" altLang="zh-CN" dirty="0"/>
              <a:t>, it is not easy to get good grades in the </a:t>
            </a:r>
            <a:r>
              <a:rPr lang="en-US" altLang="zh-CN" dirty="0" err="1"/>
              <a:t>zhongkao</a:t>
            </a:r>
            <a:r>
              <a:rPr lang="en-US" altLang="zh-CN" dirty="0"/>
              <a:t>. A great deal of time was devoted to acquiring knowledge. In addition, doing exercises, taking different tests and attending extra lessons were what had to be done. Of course, a balance between good rest and study was achieved</a:t>
            </a:r>
            <a:r>
              <a:rPr lang="en-US" altLang="zh-CN" dirty="0" smtClean="0"/>
              <a:t>.</a:t>
            </a:r>
          </a:p>
          <a:p>
            <a:pPr indent="457200" algn="just">
              <a:lnSpc>
                <a:spcPct val="150000"/>
              </a:lnSpc>
            </a:pPr>
            <a:r>
              <a:rPr lang="en-US" altLang="zh-CN" dirty="0" smtClean="0"/>
              <a:t>How </a:t>
            </a:r>
            <a:r>
              <a:rPr lang="en-US" altLang="zh-CN" dirty="0"/>
              <a:t>hard it is to overcome those difficulties above. But I believe the hard work will pay off as long as I never give up. Wish me good luck in the exam!</a:t>
            </a:r>
            <a:endParaRPr lang="zh-CN" altLang="en-US" dirty="0"/>
          </a:p>
        </p:txBody>
      </p:sp>
    </p:spTree>
    <p:extLst>
      <p:ext uri="{BB962C8B-B14F-4D97-AF65-F5344CB8AC3E}">
        <p14:creationId xmlns:p14="http://schemas.microsoft.com/office/powerpoint/2010/main" val="1106212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1560" y="1268760"/>
            <a:ext cx="7848872" cy="2723823"/>
          </a:xfrm>
          <a:prstGeom prst="rect">
            <a:avLst/>
          </a:prstGeom>
          <a:noFill/>
        </p:spPr>
        <p:txBody>
          <a:bodyPr wrap="square" rtlCol="0">
            <a:spAutoFit/>
          </a:bodyPr>
          <a:lstStyle/>
          <a:p>
            <a:pPr>
              <a:lnSpc>
                <a:spcPct val="150000"/>
              </a:lnSpc>
            </a:pPr>
            <a:r>
              <a:rPr lang="en-US" altLang="zh-CN" sz="2800" dirty="0" smtClean="0"/>
              <a:t>Homework:</a:t>
            </a:r>
          </a:p>
          <a:p>
            <a:pPr lvl="0">
              <a:lnSpc>
                <a:spcPct val="150000"/>
              </a:lnSpc>
            </a:pPr>
            <a:r>
              <a:rPr lang="en-US" altLang="zh-CN" sz="2800" dirty="0" smtClean="0"/>
              <a:t>1</a:t>
            </a:r>
            <a:r>
              <a:rPr lang="zh-CN" altLang="en-US" sz="2800" dirty="0" smtClean="0"/>
              <a:t>、</a:t>
            </a:r>
            <a:r>
              <a:rPr lang="zh-CN" altLang="zh-CN" sz="2800" dirty="0" smtClean="0"/>
              <a:t>完善</a:t>
            </a:r>
            <a:r>
              <a:rPr lang="zh-CN" altLang="zh-CN" sz="2800" dirty="0"/>
              <a:t>课内作文。</a:t>
            </a:r>
          </a:p>
          <a:p>
            <a:pPr lvl="0">
              <a:lnSpc>
                <a:spcPct val="150000"/>
              </a:lnSpc>
            </a:pPr>
            <a:r>
              <a:rPr lang="en-US" altLang="zh-CN" sz="2800" dirty="0" smtClean="0"/>
              <a:t>2</a:t>
            </a:r>
            <a:r>
              <a:rPr lang="zh-CN" altLang="en-US" sz="2800" dirty="0" smtClean="0"/>
              <a:t>、</a:t>
            </a:r>
            <a:r>
              <a:rPr lang="zh-CN" altLang="zh-CN" sz="2800" dirty="0" smtClean="0"/>
              <a:t>摘抄</a:t>
            </a:r>
            <a:r>
              <a:rPr lang="zh-CN" altLang="zh-CN" sz="2800" dirty="0"/>
              <a:t>所给范文里的好词好句并进行背诵。</a:t>
            </a:r>
          </a:p>
          <a:p>
            <a:pPr>
              <a:lnSpc>
                <a:spcPct val="150000"/>
              </a:lnSpc>
            </a:pPr>
            <a:endParaRPr lang="en-US" altLang="zh-CN" dirty="0" smtClean="0"/>
          </a:p>
          <a:p>
            <a:endParaRPr lang="zh-CN" altLang="en-US" dirty="0"/>
          </a:p>
        </p:txBody>
      </p:sp>
    </p:spTree>
    <p:extLst>
      <p:ext uri="{BB962C8B-B14F-4D97-AF65-F5344CB8AC3E}">
        <p14:creationId xmlns:p14="http://schemas.microsoft.com/office/powerpoint/2010/main" val="83165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6322" y="1484784"/>
            <a:ext cx="8136904" cy="1754326"/>
          </a:xfrm>
          <a:prstGeom prst="rect">
            <a:avLst/>
          </a:prstGeom>
          <a:noFill/>
        </p:spPr>
        <p:txBody>
          <a:bodyPr wrap="square" rtlCol="0">
            <a:spAutoFit/>
          </a:bodyPr>
          <a:lstStyle/>
          <a:p>
            <a:pPr algn="just">
              <a:lnSpc>
                <a:spcPct val="150000"/>
              </a:lnSpc>
            </a:pPr>
            <a:r>
              <a:rPr lang="en-US" altLang="zh-CN" sz="3600" dirty="0" smtClean="0"/>
              <a:t>Watch </a:t>
            </a:r>
            <a:r>
              <a:rPr lang="en-US" altLang="zh-CN" sz="3600" dirty="0"/>
              <a:t>a video and answer the question: </a:t>
            </a:r>
            <a:r>
              <a:rPr lang="en-US" altLang="zh-CN" sz="3600" dirty="0" smtClean="0"/>
              <a:t>what exam is mentioned in the video?</a:t>
            </a:r>
            <a:endParaRPr lang="zh-CN" altLang="en-US" sz="3600" dirty="0"/>
          </a:p>
        </p:txBody>
      </p:sp>
    </p:spTree>
    <p:extLst>
      <p:ext uri="{BB962C8B-B14F-4D97-AF65-F5344CB8AC3E}">
        <p14:creationId xmlns:p14="http://schemas.microsoft.com/office/powerpoint/2010/main" val="3550559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08992" y="200395"/>
            <a:ext cx="7651440" cy="954107"/>
          </a:xfrm>
          <a:prstGeom prst="rect">
            <a:avLst/>
          </a:prstGeom>
          <a:noFill/>
        </p:spPr>
        <p:txBody>
          <a:bodyPr wrap="square" rtlCol="0">
            <a:spAutoFit/>
          </a:bodyPr>
          <a:lstStyle/>
          <a:p>
            <a:pPr lvl="0"/>
            <a:r>
              <a:rPr lang="en-US" altLang="zh-CN" sz="2800" dirty="0"/>
              <a:t>Read the first passage and find out the main idea of each </a:t>
            </a:r>
            <a:r>
              <a:rPr lang="en-US" altLang="zh-CN" sz="2800" dirty="0" err="1"/>
              <a:t>para</a:t>
            </a:r>
            <a:r>
              <a:rPr lang="en-US" altLang="zh-CN" sz="2800" dirty="0"/>
              <a:t> (2-4).</a:t>
            </a:r>
            <a:endParaRPr lang="zh-CN" altLang="zh-CN" sz="2800" dirty="0"/>
          </a:p>
        </p:txBody>
      </p:sp>
      <p:sp>
        <p:nvSpPr>
          <p:cNvPr id="3" name="TextBox 2"/>
          <p:cNvSpPr txBox="1"/>
          <p:nvPr/>
        </p:nvSpPr>
        <p:spPr>
          <a:xfrm>
            <a:off x="570148" y="1154502"/>
            <a:ext cx="7867464" cy="5401479"/>
          </a:xfrm>
          <a:prstGeom prst="rect">
            <a:avLst/>
          </a:prstGeom>
          <a:noFill/>
        </p:spPr>
        <p:txBody>
          <a:bodyPr wrap="square" rtlCol="0">
            <a:spAutoFit/>
          </a:bodyPr>
          <a:lstStyle/>
          <a:p>
            <a:pPr indent="457200" algn="just"/>
            <a:r>
              <a:rPr lang="zh-CN" altLang="zh-CN" sz="2300" dirty="0"/>
              <a:t>①</a:t>
            </a:r>
            <a:r>
              <a:rPr lang="en-US" altLang="zh-CN" sz="2300" dirty="0"/>
              <a:t>The upcoming middle school entrance examination (</a:t>
            </a:r>
            <a:r>
              <a:rPr lang="en-US" altLang="zh-CN" sz="2300" dirty="0" err="1"/>
              <a:t>zhongkao</a:t>
            </a:r>
            <a:r>
              <a:rPr lang="en-US" altLang="zh-CN" sz="2300" dirty="0"/>
              <a:t>) is meaningful and significant for every middle school student.</a:t>
            </a:r>
            <a:endParaRPr lang="zh-CN" altLang="zh-CN" sz="2300" dirty="0"/>
          </a:p>
          <a:p>
            <a:pPr indent="457200" algn="just"/>
            <a:r>
              <a:rPr lang="zh-CN" altLang="zh-CN" sz="2300" dirty="0"/>
              <a:t>②</a:t>
            </a:r>
            <a:r>
              <a:rPr lang="en-US" altLang="zh-CN" sz="2300" dirty="0"/>
              <a:t>In my opinion, it’s a test that decides which high school students will attend. Furthermore, it holds an important position in shaping their future. As a result, performing well in the </a:t>
            </a:r>
            <a:r>
              <a:rPr lang="en-US" altLang="zh-CN" sz="2300" dirty="0" err="1"/>
              <a:t>zhongkao</a:t>
            </a:r>
            <a:r>
              <a:rPr lang="en-US" altLang="zh-CN" sz="2300" dirty="0"/>
              <a:t> is essential for students who are eager to enter top high schools and universities.</a:t>
            </a:r>
            <a:endParaRPr lang="zh-CN" altLang="zh-CN" sz="2300" dirty="0"/>
          </a:p>
          <a:p>
            <a:pPr indent="457200" algn="just"/>
            <a:r>
              <a:rPr lang="zh-CN" altLang="zh-CN" sz="2300" dirty="0"/>
              <a:t>③</a:t>
            </a:r>
            <a:r>
              <a:rPr lang="en-US" altLang="zh-CN" sz="2300" dirty="0"/>
              <a:t>In order to achieve good results, I have devoted countless hours to learning, preparing and revising for the exam over the past few years. Additionally, I insisted on doing test exercises and attending extra classes.</a:t>
            </a:r>
            <a:endParaRPr lang="zh-CN" altLang="zh-CN" sz="2300" dirty="0"/>
          </a:p>
          <a:p>
            <a:pPr indent="457200" algn="just"/>
            <a:r>
              <a:rPr lang="zh-CN" altLang="zh-CN" sz="2300" dirty="0"/>
              <a:t>④</a:t>
            </a:r>
            <a:r>
              <a:rPr lang="en-US" altLang="zh-CN" sz="2300" dirty="0"/>
              <a:t>Although it is difficult to persist in completing those above, I am confident in my abilities and believe that my hard work will pay off. Wish good luck to all of us!</a:t>
            </a:r>
            <a:endParaRPr lang="zh-CN" altLang="zh-CN" sz="2300" dirty="0"/>
          </a:p>
        </p:txBody>
      </p:sp>
    </p:spTree>
    <p:extLst>
      <p:ext uri="{BB962C8B-B14F-4D97-AF65-F5344CB8AC3E}">
        <p14:creationId xmlns:p14="http://schemas.microsoft.com/office/powerpoint/2010/main" val="1600286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556792"/>
            <a:ext cx="7272808" cy="553998"/>
          </a:xfrm>
          <a:prstGeom prst="rect">
            <a:avLst/>
          </a:prstGeom>
          <a:noFill/>
        </p:spPr>
        <p:txBody>
          <a:bodyPr wrap="square" rtlCol="0">
            <a:spAutoFit/>
          </a:bodyPr>
          <a:lstStyle/>
          <a:p>
            <a:r>
              <a:rPr lang="en-US" altLang="zh-CN" sz="3000" dirty="0"/>
              <a:t>Para</a:t>
            </a:r>
            <a:r>
              <a:rPr lang="zh-CN" altLang="zh-CN" sz="3000" dirty="0"/>
              <a:t>②</a:t>
            </a:r>
            <a:r>
              <a:rPr lang="en-US" altLang="zh-CN" sz="3000" dirty="0" smtClean="0"/>
              <a:t>: the importance of the </a:t>
            </a:r>
            <a:r>
              <a:rPr lang="en-US" altLang="zh-CN" sz="3000" dirty="0" err="1" smtClean="0"/>
              <a:t>zhongkao</a:t>
            </a:r>
            <a:r>
              <a:rPr lang="en-US" altLang="zh-CN" sz="3000" dirty="0" smtClean="0"/>
              <a:t> </a:t>
            </a:r>
            <a:endParaRPr lang="zh-CN" altLang="zh-CN" sz="3000" dirty="0"/>
          </a:p>
        </p:txBody>
      </p:sp>
      <p:sp>
        <p:nvSpPr>
          <p:cNvPr id="3" name="TextBox 2"/>
          <p:cNvSpPr txBox="1"/>
          <p:nvPr/>
        </p:nvSpPr>
        <p:spPr>
          <a:xfrm>
            <a:off x="718392" y="2708920"/>
            <a:ext cx="7582217" cy="553998"/>
          </a:xfrm>
          <a:prstGeom prst="rect">
            <a:avLst/>
          </a:prstGeom>
          <a:noFill/>
        </p:spPr>
        <p:txBody>
          <a:bodyPr wrap="square" rtlCol="0">
            <a:spAutoFit/>
          </a:bodyPr>
          <a:lstStyle/>
          <a:p>
            <a:r>
              <a:rPr lang="en-US" altLang="zh-CN" sz="3000" dirty="0"/>
              <a:t>Para</a:t>
            </a:r>
            <a:r>
              <a:rPr lang="zh-CN" altLang="zh-CN" sz="3000" dirty="0"/>
              <a:t>③</a:t>
            </a:r>
            <a:r>
              <a:rPr lang="en-US" altLang="zh-CN" sz="3000" dirty="0" smtClean="0"/>
              <a:t>: how to prepare for the </a:t>
            </a:r>
            <a:r>
              <a:rPr lang="en-US" altLang="zh-CN" sz="3000" dirty="0" err="1" smtClean="0"/>
              <a:t>zhongkao</a:t>
            </a:r>
            <a:endParaRPr lang="zh-CN" altLang="zh-CN" sz="3000" dirty="0"/>
          </a:p>
        </p:txBody>
      </p:sp>
      <p:sp>
        <p:nvSpPr>
          <p:cNvPr id="4" name="TextBox 3"/>
          <p:cNvSpPr txBox="1"/>
          <p:nvPr/>
        </p:nvSpPr>
        <p:spPr>
          <a:xfrm>
            <a:off x="720062" y="3897442"/>
            <a:ext cx="6574105" cy="553998"/>
          </a:xfrm>
          <a:prstGeom prst="rect">
            <a:avLst/>
          </a:prstGeom>
          <a:noFill/>
        </p:spPr>
        <p:txBody>
          <a:bodyPr wrap="square" rtlCol="0">
            <a:spAutoFit/>
          </a:bodyPr>
          <a:lstStyle/>
          <a:p>
            <a:r>
              <a:rPr lang="en-US" altLang="zh-CN" sz="3000" dirty="0"/>
              <a:t>Para</a:t>
            </a:r>
            <a:r>
              <a:rPr lang="zh-CN" altLang="zh-CN" sz="3000" dirty="0"/>
              <a:t>④</a:t>
            </a:r>
            <a:r>
              <a:rPr lang="en-US" altLang="zh-CN" sz="3000" dirty="0" smtClean="0"/>
              <a:t>: the wish and encouragement</a:t>
            </a:r>
            <a:endParaRPr lang="zh-CN" altLang="zh-CN" sz="3000" dirty="0"/>
          </a:p>
        </p:txBody>
      </p:sp>
      <p:sp>
        <p:nvSpPr>
          <p:cNvPr id="5" name="TextBox 4"/>
          <p:cNvSpPr txBox="1"/>
          <p:nvPr/>
        </p:nvSpPr>
        <p:spPr>
          <a:xfrm>
            <a:off x="734199" y="445314"/>
            <a:ext cx="6256348" cy="523220"/>
          </a:xfrm>
          <a:prstGeom prst="rect">
            <a:avLst/>
          </a:prstGeom>
          <a:noFill/>
        </p:spPr>
        <p:txBody>
          <a:bodyPr wrap="square" rtlCol="0">
            <a:spAutoFit/>
          </a:bodyPr>
          <a:lstStyle/>
          <a:p>
            <a:r>
              <a:rPr lang="en-US" altLang="zh-CN" sz="2800" dirty="0" smtClean="0"/>
              <a:t>The main idea of each </a:t>
            </a:r>
            <a:r>
              <a:rPr lang="en-US" altLang="zh-CN" sz="2800" dirty="0" err="1" smtClean="0"/>
              <a:t>para</a:t>
            </a:r>
            <a:r>
              <a:rPr lang="en-US" altLang="zh-CN" sz="2800" dirty="0" smtClean="0"/>
              <a:t>(2-4)</a:t>
            </a:r>
            <a:endParaRPr lang="zh-CN" altLang="en-US" sz="2800" dirty="0"/>
          </a:p>
        </p:txBody>
      </p:sp>
    </p:spTree>
    <p:extLst>
      <p:ext uri="{BB962C8B-B14F-4D97-AF65-F5344CB8AC3E}">
        <p14:creationId xmlns:p14="http://schemas.microsoft.com/office/powerpoint/2010/main" val="2103782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5912" y="260648"/>
            <a:ext cx="7920880" cy="954107"/>
          </a:xfrm>
          <a:prstGeom prst="rect">
            <a:avLst/>
          </a:prstGeom>
          <a:noFill/>
        </p:spPr>
        <p:txBody>
          <a:bodyPr wrap="square" rtlCol="0">
            <a:spAutoFit/>
          </a:bodyPr>
          <a:lstStyle/>
          <a:p>
            <a:r>
              <a:rPr lang="en-US" altLang="zh-CN" sz="2800" b="1" dirty="0"/>
              <a:t>Underline the cohesive phrases(</a:t>
            </a:r>
            <a:r>
              <a:rPr lang="zh-CN" altLang="zh-CN" sz="2800" b="1" dirty="0"/>
              <a:t>衔接语</a:t>
            </a:r>
            <a:r>
              <a:rPr lang="en-US" altLang="zh-CN" sz="2800" b="1" dirty="0"/>
              <a:t>) between paragraphs and between sentences in the passage.</a:t>
            </a:r>
            <a:endParaRPr lang="zh-CN" altLang="zh-CN" sz="2800" dirty="0"/>
          </a:p>
        </p:txBody>
      </p:sp>
      <p:sp>
        <p:nvSpPr>
          <p:cNvPr id="4" name="TextBox 3"/>
          <p:cNvSpPr txBox="1"/>
          <p:nvPr/>
        </p:nvSpPr>
        <p:spPr>
          <a:xfrm>
            <a:off x="539552" y="1340768"/>
            <a:ext cx="8136904" cy="4619854"/>
          </a:xfrm>
          <a:prstGeom prst="rect">
            <a:avLst/>
          </a:prstGeom>
          <a:noFill/>
        </p:spPr>
        <p:txBody>
          <a:bodyPr wrap="square" rtlCol="0">
            <a:spAutoFit/>
          </a:bodyPr>
          <a:lstStyle/>
          <a:p>
            <a:pPr indent="457200">
              <a:lnSpc>
                <a:spcPct val="150000"/>
              </a:lnSpc>
            </a:pPr>
            <a:r>
              <a:rPr lang="zh-CN" altLang="zh-CN" dirty="0"/>
              <a:t>①</a:t>
            </a:r>
            <a:r>
              <a:rPr lang="en-US" altLang="zh-CN" dirty="0"/>
              <a:t>The upcoming middle school entrance examination (</a:t>
            </a:r>
            <a:r>
              <a:rPr lang="en-US" altLang="zh-CN" dirty="0" err="1"/>
              <a:t>zhongkao</a:t>
            </a:r>
            <a:r>
              <a:rPr lang="en-US" altLang="zh-CN" dirty="0"/>
              <a:t>) is meaningful and significant for every middle school student.</a:t>
            </a:r>
            <a:endParaRPr lang="zh-CN" altLang="zh-CN" dirty="0"/>
          </a:p>
          <a:p>
            <a:pPr indent="457200">
              <a:lnSpc>
                <a:spcPct val="150000"/>
              </a:lnSpc>
            </a:pPr>
            <a:r>
              <a:rPr lang="zh-CN" altLang="zh-CN" dirty="0"/>
              <a:t>②</a:t>
            </a:r>
            <a:r>
              <a:rPr lang="en-US" altLang="zh-CN" dirty="0"/>
              <a:t>In my opinion, it’s a test that decides which high school students will attend. Furthermore, it holds an important position in shaping their future. As a result, performing well in the </a:t>
            </a:r>
            <a:r>
              <a:rPr lang="en-US" altLang="zh-CN" dirty="0" err="1"/>
              <a:t>zhongkao</a:t>
            </a:r>
            <a:r>
              <a:rPr lang="en-US" altLang="zh-CN" dirty="0"/>
              <a:t> is essential for students who are eager to enter top high schools and universities.</a:t>
            </a:r>
            <a:endParaRPr lang="zh-CN" altLang="zh-CN" dirty="0"/>
          </a:p>
          <a:p>
            <a:pPr indent="457200">
              <a:lnSpc>
                <a:spcPct val="150000"/>
              </a:lnSpc>
            </a:pPr>
            <a:r>
              <a:rPr lang="zh-CN" altLang="zh-CN" dirty="0"/>
              <a:t>③</a:t>
            </a:r>
            <a:r>
              <a:rPr lang="en-US" altLang="zh-CN" dirty="0"/>
              <a:t>In order to achieve good results, I have devoted countless hours to learning, preparing and revising for the exam over the past few years. Additionally, I insisted on doing test exercises and attending extra classes.</a:t>
            </a:r>
            <a:endParaRPr lang="zh-CN" altLang="zh-CN" dirty="0"/>
          </a:p>
          <a:p>
            <a:pPr indent="457200" algn="just">
              <a:lnSpc>
                <a:spcPct val="150000"/>
              </a:lnSpc>
            </a:pPr>
            <a:r>
              <a:rPr lang="zh-CN" altLang="zh-CN" dirty="0"/>
              <a:t>④</a:t>
            </a:r>
            <a:r>
              <a:rPr lang="en-US" altLang="zh-CN" dirty="0"/>
              <a:t>Although it is difficult to persist in completing those above, I am confident in my abilities and believe that my hard work will pay off. Wish good luck to all of us!</a:t>
            </a:r>
            <a:endParaRPr lang="zh-CN" altLang="zh-CN" dirty="0"/>
          </a:p>
        </p:txBody>
      </p:sp>
      <p:cxnSp>
        <p:nvCxnSpPr>
          <p:cNvPr id="8" name="直接连接符 7"/>
          <p:cNvCxnSpPr/>
          <p:nvPr/>
        </p:nvCxnSpPr>
        <p:spPr>
          <a:xfrm>
            <a:off x="1259632" y="2564904"/>
            <a:ext cx="1368152"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683568" y="2996952"/>
            <a:ext cx="10801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p:nvCxnSpPr>
        <p:spPr>
          <a:xfrm>
            <a:off x="6948264" y="2996952"/>
            <a:ext cx="93610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6228184" y="4653136"/>
            <a:ext cx="1152128"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a:off x="1259632" y="5445224"/>
            <a:ext cx="93610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296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additive="base">
                                        <p:cTn id="37" dur="500" fill="hold"/>
                                        <p:tgtEl>
                                          <p:spTgt spid="16"/>
                                        </p:tgtEl>
                                        <p:attrNameLst>
                                          <p:attrName>ppt_x</p:attrName>
                                        </p:attrNameLst>
                                      </p:cBhvr>
                                      <p:tavLst>
                                        <p:tav tm="0">
                                          <p:val>
                                            <p:strVal val="#ppt_x"/>
                                          </p:val>
                                        </p:tav>
                                        <p:tav tm="100000">
                                          <p:val>
                                            <p:strVal val="#ppt_x"/>
                                          </p:val>
                                        </p:tav>
                                      </p:tavLst>
                                    </p:anim>
                                    <p:anim calcmode="lin" valueType="num">
                                      <p:cBhvr additive="base">
                                        <p:cTn id="3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additive="base">
                                        <p:cTn id="43" dur="500" fill="hold"/>
                                        <p:tgtEl>
                                          <p:spTgt spid="18"/>
                                        </p:tgtEl>
                                        <p:attrNameLst>
                                          <p:attrName>ppt_x</p:attrName>
                                        </p:attrNameLst>
                                      </p:cBhvr>
                                      <p:tavLst>
                                        <p:tav tm="0">
                                          <p:val>
                                            <p:strVal val="#ppt_x"/>
                                          </p:val>
                                        </p:tav>
                                        <p:tav tm="100000">
                                          <p:val>
                                            <p:strVal val="#ppt_x"/>
                                          </p:val>
                                        </p:tav>
                                      </p:tavLst>
                                    </p:anim>
                                    <p:anim calcmode="lin" valueType="num">
                                      <p:cBhvr additive="base">
                                        <p:cTn id="44"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241712" y="1792192"/>
            <a:ext cx="3456384" cy="523220"/>
          </a:xfrm>
          <a:prstGeom prst="rect">
            <a:avLst/>
          </a:prstGeom>
          <a:noFill/>
        </p:spPr>
        <p:txBody>
          <a:bodyPr wrap="square" rtlCol="0">
            <a:spAutoFit/>
          </a:bodyPr>
          <a:lstStyle/>
          <a:p>
            <a:r>
              <a:rPr lang="en-US" altLang="zh-CN" sz="2800" dirty="0" smtClean="0"/>
              <a:t>in my opinion</a:t>
            </a:r>
            <a:endParaRPr lang="zh-CN" altLang="en-US" sz="2800" dirty="0"/>
          </a:p>
        </p:txBody>
      </p:sp>
      <p:sp>
        <p:nvSpPr>
          <p:cNvPr id="3" name="右箭头 2"/>
          <p:cNvSpPr/>
          <p:nvPr/>
        </p:nvSpPr>
        <p:spPr>
          <a:xfrm>
            <a:off x="3645133" y="2053802"/>
            <a:ext cx="72008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TextBox 3"/>
          <p:cNvSpPr txBox="1"/>
          <p:nvPr/>
        </p:nvSpPr>
        <p:spPr>
          <a:xfrm>
            <a:off x="4783351" y="476672"/>
            <a:ext cx="5472608" cy="3108543"/>
          </a:xfrm>
          <a:prstGeom prst="rect">
            <a:avLst/>
          </a:prstGeom>
          <a:noFill/>
        </p:spPr>
        <p:txBody>
          <a:bodyPr wrap="square" rtlCol="0">
            <a:spAutoFit/>
          </a:bodyPr>
          <a:lstStyle/>
          <a:p>
            <a:r>
              <a:rPr lang="en-US" altLang="zh-CN" sz="2800" dirty="0" smtClean="0"/>
              <a:t>in my view</a:t>
            </a:r>
          </a:p>
          <a:p>
            <a:r>
              <a:rPr lang="en-US" altLang="zh-CN" sz="2800" dirty="0" smtClean="0"/>
              <a:t>from my point of view</a:t>
            </a:r>
          </a:p>
          <a:p>
            <a:r>
              <a:rPr lang="en-US" altLang="zh-CN" sz="2800" dirty="0" smtClean="0"/>
              <a:t>from my perspective</a:t>
            </a:r>
          </a:p>
          <a:p>
            <a:r>
              <a:rPr lang="en-US" altLang="zh-CN" sz="2800" dirty="0" smtClean="0"/>
              <a:t>personally</a:t>
            </a:r>
          </a:p>
          <a:p>
            <a:r>
              <a:rPr lang="en-US" altLang="zh-CN" sz="2800" dirty="0" smtClean="0"/>
              <a:t>as far as I am concerned</a:t>
            </a:r>
          </a:p>
          <a:p>
            <a:r>
              <a:rPr lang="en-US" altLang="zh-CN" sz="2800" dirty="0" smtClean="0"/>
              <a:t>as for me</a:t>
            </a:r>
          </a:p>
          <a:p>
            <a:r>
              <a:rPr lang="en-US" altLang="zh-CN" sz="2800" dirty="0" smtClean="0"/>
              <a:t>from my viewpoint</a:t>
            </a:r>
          </a:p>
        </p:txBody>
      </p:sp>
      <p:sp>
        <p:nvSpPr>
          <p:cNvPr id="5" name="TextBox 4"/>
          <p:cNvSpPr txBox="1"/>
          <p:nvPr/>
        </p:nvSpPr>
        <p:spPr>
          <a:xfrm>
            <a:off x="1259632" y="4535542"/>
            <a:ext cx="2085891" cy="523220"/>
          </a:xfrm>
          <a:prstGeom prst="rect">
            <a:avLst/>
          </a:prstGeom>
          <a:noFill/>
        </p:spPr>
        <p:txBody>
          <a:bodyPr wrap="square" rtlCol="0">
            <a:spAutoFit/>
          </a:bodyPr>
          <a:lstStyle/>
          <a:p>
            <a:r>
              <a:rPr lang="en-US" altLang="zh-CN" sz="2800" dirty="0" smtClean="0"/>
              <a:t>furthermore</a:t>
            </a:r>
            <a:endParaRPr lang="zh-CN" altLang="en-US" sz="2800" dirty="0"/>
          </a:p>
        </p:txBody>
      </p:sp>
      <p:sp>
        <p:nvSpPr>
          <p:cNvPr id="6" name="右箭头 5"/>
          <p:cNvSpPr/>
          <p:nvPr/>
        </p:nvSpPr>
        <p:spPr>
          <a:xfrm>
            <a:off x="3645133" y="4797152"/>
            <a:ext cx="720080"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TextBox 6"/>
          <p:cNvSpPr txBox="1"/>
          <p:nvPr/>
        </p:nvSpPr>
        <p:spPr>
          <a:xfrm>
            <a:off x="4820190" y="3698070"/>
            <a:ext cx="2808312" cy="2523768"/>
          </a:xfrm>
          <a:prstGeom prst="rect">
            <a:avLst/>
          </a:prstGeom>
          <a:noFill/>
        </p:spPr>
        <p:txBody>
          <a:bodyPr wrap="square" rtlCol="0">
            <a:spAutoFit/>
          </a:bodyPr>
          <a:lstStyle/>
          <a:p>
            <a:r>
              <a:rPr lang="en-US" altLang="zh-CN" sz="2800" dirty="0"/>
              <a:t>m</a:t>
            </a:r>
            <a:r>
              <a:rPr lang="en-US" altLang="zh-CN" sz="2800" dirty="0" smtClean="0"/>
              <a:t>oreover</a:t>
            </a:r>
          </a:p>
          <a:p>
            <a:r>
              <a:rPr lang="en-US" altLang="zh-CN" sz="2800" dirty="0"/>
              <a:t>w</a:t>
            </a:r>
            <a:r>
              <a:rPr lang="en-US" altLang="zh-CN" sz="2800" dirty="0" smtClean="0"/>
              <a:t>hat’s more</a:t>
            </a:r>
          </a:p>
          <a:p>
            <a:r>
              <a:rPr lang="en-US" altLang="zh-CN" sz="2800" dirty="0"/>
              <a:t>b</a:t>
            </a:r>
            <a:r>
              <a:rPr lang="en-US" altLang="zh-CN" sz="2800" dirty="0" smtClean="0"/>
              <a:t>esides</a:t>
            </a:r>
          </a:p>
          <a:p>
            <a:r>
              <a:rPr lang="en-US" altLang="zh-CN" sz="2800" dirty="0"/>
              <a:t>i</a:t>
            </a:r>
            <a:r>
              <a:rPr lang="en-US" altLang="zh-CN" sz="2800" dirty="0" smtClean="0"/>
              <a:t>n addition</a:t>
            </a:r>
          </a:p>
          <a:p>
            <a:r>
              <a:rPr lang="en-US" altLang="zh-CN" sz="2800" dirty="0"/>
              <a:t>a</a:t>
            </a:r>
            <a:r>
              <a:rPr lang="en-US" altLang="zh-CN" sz="2800" dirty="0" smtClean="0"/>
              <a:t>dditionally</a:t>
            </a:r>
          </a:p>
          <a:p>
            <a:endParaRPr lang="en-US" altLang="zh-CN" dirty="0" smtClean="0"/>
          </a:p>
        </p:txBody>
      </p:sp>
    </p:spTree>
    <p:extLst>
      <p:ext uri="{BB962C8B-B14F-4D97-AF65-F5344CB8AC3E}">
        <p14:creationId xmlns:p14="http://schemas.microsoft.com/office/powerpoint/2010/main" val="3375745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p:bldP spid="5" grpId="0"/>
      <p:bldP spid="6" grpId="0" animBg="1"/>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534082" y="1270133"/>
            <a:ext cx="1981508" cy="523220"/>
          </a:xfrm>
          <a:prstGeom prst="rect">
            <a:avLst/>
          </a:prstGeom>
          <a:noFill/>
        </p:spPr>
        <p:txBody>
          <a:bodyPr wrap="square" rtlCol="0">
            <a:spAutoFit/>
          </a:bodyPr>
          <a:lstStyle/>
          <a:p>
            <a:r>
              <a:rPr lang="en-US" altLang="zh-CN" sz="2800" dirty="0"/>
              <a:t>a</a:t>
            </a:r>
            <a:r>
              <a:rPr lang="en-US" altLang="zh-CN" sz="2800" dirty="0" smtClean="0"/>
              <a:t>s a result</a:t>
            </a:r>
            <a:endParaRPr lang="zh-CN" altLang="en-US" sz="2800" dirty="0"/>
          </a:p>
        </p:txBody>
      </p:sp>
      <p:sp>
        <p:nvSpPr>
          <p:cNvPr id="3" name="TextBox 2"/>
          <p:cNvSpPr txBox="1"/>
          <p:nvPr/>
        </p:nvSpPr>
        <p:spPr>
          <a:xfrm>
            <a:off x="1611098" y="3859307"/>
            <a:ext cx="1584176" cy="523220"/>
          </a:xfrm>
          <a:prstGeom prst="rect">
            <a:avLst/>
          </a:prstGeom>
          <a:noFill/>
        </p:spPr>
        <p:txBody>
          <a:bodyPr wrap="square" rtlCol="0">
            <a:spAutoFit/>
          </a:bodyPr>
          <a:lstStyle/>
          <a:p>
            <a:r>
              <a:rPr lang="en-US" altLang="zh-CN" sz="2800" dirty="0" smtClean="0"/>
              <a:t>although</a:t>
            </a:r>
            <a:endParaRPr lang="zh-CN" altLang="en-US" sz="2800" dirty="0"/>
          </a:p>
        </p:txBody>
      </p:sp>
      <p:sp>
        <p:nvSpPr>
          <p:cNvPr id="4" name="TextBox 3"/>
          <p:cNvSpPr txBox="1"/>
          <p:nvPr/>
        </p:nvSpPr>
        <p:spPr>
          <a:xfrm>
            <a:off x="5055468" y="600943"/>
            <a:ext cx="2958226" cy="1815882"/>
          </a:xfrm>
          <a:prstGeom prst="rect">
            <a:avLst/>
          </a:prstGeom>
          <a:noFill/>
        </p:spPr>
        <p:txBody>
          <a:bodyPr wrap="square" rtlCol="0">
            <a:spAutoFit/>
          </a:bodyPr>
          <a:lstStyle/>
          <a:p>
            <a:r>
              <a:rPr lang="en-US" altLang="zh-CN" sz="2800" dirty="0"/>
              <a:t>t</a:t>
            </a:r>
            <a:r>
              <a:rPr lang="en-US" altLang="zh-CN" sz="2800" dirty="0" smtClean="0"/>
              <a:t>herefore</a:t>
            </a:r>
          </a:p>
          <a:p>
            <a:r>
              <a:rPr lang="en-US" altLang="zh-CN" sz="2800" dirty="0"/>
              <a:t>h</a:t>
            </a:r>
            <a:r>
              <a:rPr lang="en-US" altLang="zh-CN" sz="2800" dirty="0" smtClean="0"/>
              <a:t>ence</a:t>
            </a:r>
          </a:p>
          <a:p>
            <a:r>
              <a:rPr lang="en-US" altLang="zh-CN" sz="2800" dirty="0"/>
              <a:t>a</a:t>
            </a:r>
            <a:r>
              <a:rPr lang="en-US" altLang="zh-CN" sz="2800" dirty="0" smtClean="0"/>
              <a:t>s a consequence</a:t>
            </a:r>
          </a:p>
          <a:p>
            <a:r>
              <a:rPr lang="en-US" altLang="zh-CN" sz="2800" dirty="0" smtClean="0"/>
              <a:t>consequently</a:t>
            </a:r>
            <a:endParaRPr lang="zh-CN" altLang="en-US" sz="2800" dirty="0"/>
          </a:p>
        </p:txBody>
      </p:sp>
      <p:sp>
        <p:nvSpPr>
          <p:cNvPr id="5" name="TextBox 4"/>
          <p:cNvSpPr txBox="1"/>
          <p:nvPr/>
        </p:nvSpPr>
        <p:spPr>
          <a:xfrm>
            <a:off x="5055468" y="3212976"/>
            <a:ext cx="3528392" cy="1815882"/>
          </a:xfrm>
          <a:prstGeom prst="rect">
            <a:avLst/>
          </a:prstGeom>
          <a:noFill/>
        </p:spPr>
        <p:txBody>
          <a:bodyPr wrap="square" rtlCol="0">
            <a:spAutoFit/>
          </a:bodyPr>
          <a:lstStyle/>
          <a:p>
            <a:r>
              <a:rPr lang="en-US" altLang="zh-CN" sz="2800" dirty="0" smtClean="0"/>
              <a:t>even if+</a:t>
            </a:r>
            <a:r>
              <a:rPr lang="zh-CN" altLang="en-US" sz="2800" dirty="0" smtClean="0"/>
              <a:t>句子</a:t>
            </a:r>
            <a:endParaRPr lang="en-US" altLang="zh-CN" sz="2800" dirty="0" smtClean="0"/>
          </a:p>
          <a:p>
            <a:r>
              <a:rPr lang="en-US" altLang="zh-CN" sz="2800" dirty="0"/>
              <a:t>e</a:t>
            </a:r>
            <a:r>
              <a:rPr lang="en-US" altLang="zh-CN" sz="2800" dirty="0" smtClean="0"/>
              <a:t>ven though+</a:t>
            </a:r>
            <a:r>
              <a:rPr lang="zh-CN" altLang="en-US" sz="2800" dirty="0" smtClean="0"/>
              <a:t>句子</a:t>
            </a:r>
            <a:endParaRPr lang="en-US" altLang="zh-CN" sz="2800" dirty="0" smtClean="0"/>
          </a:p>
          <a:p>
            <a:r>
              <a:rPr lang="en-US" altLang="zh-CN" sz="2800" dirty="0"/>
              <a:t>d</a:t>
            </a:r>
            <a:r>
              <a:rPr lang="en-US" altLang="zh-CN" sz="2800" dirty="0" smtClean="0"/>
              <a:t>espite+</a:t>
            </a:r>
            <a:r>
              <a:rPr lang="zh-CN" altLang="en-US" sz="2800" dirty="0" smtClean="0"/>
              <a:t>短语</a:t>
            </a:r>
            <a:endParaRPr lang="en-US" altLang="zh-CN" sz="2800" dirty="0" smtClean="0"/>
          </a:p>
          <a:p>
            <a:r>
              <a:rPr lang="en-US" altLang="zh-CN" sz="2800" dirty="0"/>
              <a:t>r</a:t>
            </a:r>
            <a:r>
              <a:rPr lang="en-US" altLang="zh-CN" sz="2800" dirty="0" smtClean="0"/>
              <a:t>egardless of+</a:t>
            </a:r>
            <a:r>
              <a:rPr lang="zh-CN" altLang="en-US" sz="2800" dirty="0" smtClean="0"/>
              <a:t>短语</a:t>
            </a:r>
            <a:endParaRPr lang="zh-CN" altLang="en-US" sz="2800" dirty="0"/>
          </a:p>
        </p:txBody>
      </p:sp>
      <p:sp>
        <p:nvSpPr>
          <p:cNvPr id="6" name="右箭头 5"/>
          <p:cNvSpPr/>
          <p:nvPr/>
        </p:nvSpPr>
        <p:spPr>
          <a:xfrm>
            <a:off x="3707904" y="1508884"/>
            <a:ext cx="792088"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右箭头 6"/>
          <p:cNvSpPr/>
          <p:nvPr/>
        </p:nvSpPr>
        <p:spPr>
          <a:xfrm>
            <a:off x="3707904" y="4120917"/>
            <a:ext cx="86409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1531974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1520" y="510344"/>
            <a:ext cx="8892480" cy="523220"/>
          </a:xfrm>
          <a:prstGeom prst="rect">
            <a:avLst/>
          </a:prstGeom>
          <a:noFill/>
        </p:spPr>
        <p:txBody>
          <a:bodyPr wrap="square" rtlCol="0">
            <a:spAutoFit/>
          </a:bodyPr>
          <a:lstStyle/>
          <a:p>
            <a:pPr lvl="0"/>
            <a:r>
              <a:rPr lang="en-US" altLang="zh-CN" sz="2800" dirty="0"/>
              <a:t>Read the second passage and finish the matching exercise.</a:t>
            </a:r>
            <a:endParaRPr lang="zh-CN" altLang="zh-CN" sz="2800" dirty="0"/>
          </a:p>
        </p:txBody>
      </p:sp>
      <p:sp>
        <p:nvSpPr>
          <p:cNvPr id="3" name="TextBox 2"/>
          <p:cNvSpPr txBox="1"/>
          <p:nvPr/>
        </p:nvSpPr>
        <p:spPr>
          <a:xfrm>
            <a:off x="251520" y="1124744"/>
            <a:ext cx="8568952" cy="3554819"/>
          </a:xfrm>
          <a:prstGeom prst="rect">
            <a:avLst/>
          </a:prstGeom>
          <a:noFill/>
        </p:spPr>
        <p:txBody>
          <a:bodyPr wrap="square" rtlCol="0">
            <a:spAutoFit/>
          </a:bodyPr>
          <a:lstStyle/>
          <a:p>
            <a:pPr indent="457200" algn="just"/>
            <a:r>
              <a:rPr lang="en-US" altLang="zh-CN" sz="2500" dirty="0"/>
              <a:t>As the middle school entrance examination approaches, it’s important to stay motivated(</a:t>
            </a:r>
            <a:r>
              <a:rPr lang="zh-CN" altLang="zh-CN" sz="2500" dirty="0"/>
              <a:t>有积极性的，充满热情的</a:t>
            </a:r>
            <a:r>
              <a:rPr lang="en-US" altLang="zh-CN" sz="2500" dirty="0"/>
              <a:t>) and focus on your studies. It’s natural to feel anxious(</a:t>
            </a:r>
            <a:r>
              <a:rPr lang="zh-CN" altLang="zh-CN" sz="2500" dirty="0"/>
              <a:t>焦虑不安的</a:t>
            </a:r>
            <a:r>
              <a:rPr lang="en-US" altLang="zh-CN" sz="2500" dirty="0"/>
              <a:t>) or stressed, but try to turn that nervous energy into positive(</a:t>
            </a:r>
            <a:r>
              <a:rPr lang="zh-CN" altLang="zh-CN" sz="2500" dirty="0"/>
              <a:t>积极的</a:t>
            </a:r>
            <a:r>
              <a:rPr lang="en-US" altLang="zh-CN" sz="2500" dirty="0"/>
              <a:t>) motivation. </a:t>
            </a:r>
            <a:r>
              <a:rPr lang="zh-CN" altLang="zh-CN" sz="2500" dirty="0">
                <a:solidFill>
                  <a:srgbClr val="FF0000"/>
                </a:solidFill>
              </a:rPr>
              <a:t>①</a:t>
            </a:r>
            <a:r>
              <a:rPr lang="en-US" altLang="zh-CN" sz="2500" dirty="0">
                <a:solidFill>
                  <a:srgbClr val="FF0000"/>
                </a:solidFill>
              </a:rPr>
              <a:t>Set achievable goals, make a study plan and stay organized. </a:t>
            </a:r>
            <a:r>
              <a:rPr lang="zh-CN" altLang="zh-CN" sz="2500" dirty="0">
                <a:solidFill>
                  <a:srgbClr val="FF0000"/>
                </a:solidFill>
              </a:rPr>
              <a:t>②</a:t>
            </a:r>
            <a:r>
              <a:rPr lang="en-US" altLang="zh-CN" sz="2500" dirty="0">
                <a:solidFill>
                  <a:srgbClr val="FF0000"/>
                </a:solidFill>
              </a:rPr>
              <a:t>Being with supportive friends and family who can encourage and motivate you is a good choice. </a:t>
            </a:r>
            <a:r>
              <a:rPr lang="zh-CN" altLang="zh-CN" sz="2500" dirty="0">
                <a:solidFill>
                  <a:srgbClr val="FF0000"/>
                </a:solidFill>
              </a:rPr>
              <a:t>③</a:t>
            </a:r>
            <a:r>
              <a:rPr lang="en-US" altLang="zh-CN" sz="2500" dirty="0">
                <a:solidFill>
                  <a:srgbClr val="FF0000"/>
                </a:solidFill>
              </a:rPr>
              <a:t>In addition, it’s important and necessary to relax yourself properly and find fun ways to cheer for yourself.</a:t>
            </a:r>
            <a:endParaRPr lang="zh-CN" altLang="zh-CN" sz="2500" dirty="0">
              <a:solidFill>
                <a:srgbClr val="FF0000"/>
              </a:solidFill>
            </a:endParaRPr>
          </a:p>
        </p:txBody>
      </p:sp>
      <p:sp>
        <p:nvSpPr>
          <p:cNvPr id="4" name="TextBox 3"/>
          <p:cNvSpPr txBox="1"/>
          <p:nvPr/>
        </p:nvSpPr>
        <p:spPr>
          <a:xfrm>
            <a:off x="930424" y="4442658"/>
            <a:ext cx="8640960" cy="2015936"/>
          </a:xfrm>
          <a:prstGeom prst="rect">
            <a:avLst/>
          </a:prstGeom>
          <a:noFill/>
        </p:spPr>
        <p:txBody>
          <a:bodyPr wrap="square" rtlCol="0">
            <a:spAutoFit/>
          </a:bodyPr>
          <a:lstStyle/>
          <a:p>
            <a:pPr algn="just">
              <a:spcAft>
                <a:spcPts val="0"/>
              </a:spcAft>
            </a:pPr>
            <a:endParaRPr lang="zh-CN" altLang="zh-CN" sz="1400" kern="100" dirty="0">
              <a:cs typeface="Times New Roman"/>
            </a:endParaRPr>
          </a:p>
          <a:p>
            <a:pPr marL="342900" lvl="0" indent="-342900" algn="just">
              <a:spcAft>
                <a:spcPts val="0"/>
              </a:spcAft>
              <a:buFont typeface="+mj-ea"/>
              <a:buAutoNum type="circleNumDbPlain"/>
            </a:pPr>
            <a:r>
              <a:rPr lang="en-US" altLang="zh-CN" kern="100" dirty="0">
                <a:latin typeface="Times New Roman"/>
                <a:cs typeface="Times New Roman"/>
              </a:rPr>
              <a:t>                     </a:t>
            </a:r>
            <a:r>
              <a:rPr lang="en-US" altLang="zh-CN" sz="2500" kern="100" dirty="0" err="1" smtClean="0">
                <a:latin typeface="Times New Roman"/>
                <a:cs typeface="Times New Roman"/>
              </a:rPr>
              <a:t>A.fixed</a:t>
            </a:r>
            <a:r>
              <a:rPr lang="en-US" altLang="zh-CN" sz="2500" kern="100" dirty="0" smtClean="0">
                <a:latin typeface="Times New Roman"/>
                <a:cs typeface="Times New Roman"/>
              </a:rPr>
              <a:t> </a:t>
            </a:r>
            <a:r>
              <a:rPr lang="en-US" altLang="zh-CN" sz="2500" kern="100" dirty="0">
                <a:latin typeface="Times New Roman"/>
                <a:cs typeface="Times New Roman"/>
              </a:rPr>
              <a:t>pattern(</a:t>
            </a:r>
            <a:r>
              <a:rPr lang="zh-CN" altLang="zh-CN" sz="2500" kern="100" dirty="0">
                <a:latin typeface="Times New Roman"/>
                <a:cs typeface="Times New Roman"/>
              </a:rPr>
              <a:t>固定句型</a:t>
            </a:r>
            <a:r>
              <a:rPr lang="en-US" altLang="zh-CN" sz="2500" kern="100" dirty="0">
                <a:latin typeface="Times New Roman"/>
                <a:cs typeface="Times New Roman"/>
              </a:rPr>
              <a:t>)</a:t>
            </a:r>
            <a:endParaRPr lang="zh-CN" altLang="zh-CN" sz="2500" kern="100" dirty="0">
              <a:cs typeface="Times New Roman"/>
            </a:endParaRPr>
          </a:p>
          <a:p>
            <a:pPr algn="just">
              <a:spcAft>
                <a:spcPts val="0"/>
              </a:spcAft>
            </a:pPr>
            <a:r>
              <a:rPr lang="en-US" altLang="zh-CN" kern="100" dirty="0">
                <a:latin typeface="Times New Roman"/>
                <a:cs typeface="Times New Roman"/>
              </a:rPr>
              <a:t> </a:t>
            </a:r>
            <a:endParaRPr lang="zh-CN" altLang="zh-CN" sz="1400" kern="100" dirty="0">
              <a:cs typeface="Times New Roman"/>
            </a:endParaRPr>
          </a:p>
          <a:p>
            <a:pPr lvl="0" algn="just">
              <a:spcAft>
                <a:spcPts val="0"/>
              </a:spcAft>
            </a:pPr>
            <a:r>
              <a:rPr lang="en-US" altLang="zh-CN" kern="100" dirty="0" smtClean="0">
                <a:latin typeface="Times New Roman"/>
                <a:cs typeface="Times New Roman"/>
              </a:rPr>
              <a:t>②                       </a:t>
            </a:r>
            <a:r>
              <a:rPr lang="en-US" altLang="zh-CN" sz="2500" kern="100" dirty="0" err="1" smtClean="0">
                <a:latin typeface="Times New Roman"/>
                <a:cs typeface="Times New Roman"/>
              </a:rPr>
              <a:t>B.attributive</a:t>
            </a:r>
            <a:r>
              <a:rPr lang="en-US" altLang="zh-CN" sz="2500" kern="100" dirty="0" smtClean="0">
                <a:latin typeface="Times New Roman"/>
                <a:cs typeface="Times New Roman"/>
              </a:rPr>
              <a:t> </a:t>
            </a:r>
            <a:r>
              <a:rPr lang="en-US" altLang="zh-CN" sz="2500" kern="100" dirty="0">
                <a:latin typeface="Times New Roman"/>
                <a:cs typeface="Times New Roman"/>
              </a:rPr>
              <a:t>clause(</a:t>
            </a:r>
            <a:r>
              <a:rPr lang="zh-CN" altLang="zh-CN" sz="2500" kern="100" dirty="0">
                <a:latin typeface="Times New Roman"/>
                <a:cs typeface="Times New Roman"/>
              </a:rPr>
              <a:t>定语从句</a:t>
            </a:r>
            <a:r>
              <a:rPr lang="en-US" altLang="zh-CN" sz="2500" kern="100" dirty="0">
                <a:latin typeface="Times New Roman"/>
                <a:cs typeface="Times New Roman"/>
              </a:rPr>
              <a:t>)                </a:t>
            </a:r>
            <a:endParaRPr lang="zh-CN" altLang="zh-CN" sz="2500" kern="100" dirty="0">
              <a:cs typeface="Times New Roman"/>
            </a:endParaRPr>
          </a:p>
          <a:p>
            <a:pPr algn="just">
              <a:spcAft>
                <a:spcPts val="0"/>
              </a:spcAft>
            </a:pPr>
            <a:r>
              <a:rPr lang="en-US" altLang="zh-CN" kern="100" dirty="0">
                <a:latin typeface="Times New Roman"/>
                <a:cs typeface="Times New Roman"/>
              </a:rPr>
              <a:t> </a:t>
            </a:r>
            <a:endParaRPr lang="zh-CN" altLang="zh-CN" sz="1400" kern="100" dirty="0">
              <a:cs typeface="Times New Roman"/>
            </a:endParaRPr>
          </a:p>
          <a:p>
            <a:pPr algn="just">
              <a:spcAft>
                <a:spcPts val="0"/>
              </a:spcAft>
            </a:pPr>
            <a:r>
              <a:rPr lang="zh-CN" altLang="zh-CN" kern="100" dirty="0">
                <a:latin typeface="Times New Roman"/>
                <a:cs typeface="Times New Roman"/>
              </a:rPr>
              <a:t>③</a:t>
            </a:r>
            <a:r>
              <a:rPr lang="en-US" altLang="zh-CN" kern="100" dirty="0">
                <a:latin typeface="Times New Roman"/>
                <a:cs typeface="Times New Roman"/>
              </a:rPr>
              <a:t>                       </a:t>
            </a:r>
            <a:r>
              <a:rPr lang="en-US" altLang="zh-CN" sz="2500" kern="100" dirty="0" err="1">
                <a:latin typeface="Times New Roman"/>
                <a:cs typeface="Times New Roman"/>
              </a:rPr>
              <a:t>C.imperative</a:t>
            </a:r>
            <a:r>
              <a:rPr lang="en-US" altLang="zh-CN" sz="2500" kern="100" dirty="0">
                <a:latin typeface="Times New Roman"/>
                <a:cs typeface="Times New Roman"/>
              </a:rPr>
              <a:t> sentence(</a:t>
            </a:r>
            <a:r>
              <a:rPr lang="zh-CN" altLang="zh-CN" sz="2500" kern="100" dirty="0">
                <a:latin typeface="Times New Roman"/>
                <a:cs typeface="Times New Roman"/>
              </a:rPr>
              <a:t>祈使句</a:t>
            </a:r>
            <a:r>
              <a:rPr lang="en-US" altLang="zh-CN" sz="2500" kern="100" dirty="0">
                <a:latin typeface="Times New Roman"/>
                <a:cs typeface="Times New Roman"/>
              </a:rPr>
              <a:t>)</a:t>
            </a:r>
            <a:endParaRPr lang="zh-CN" altLang="zh-CN" sz="2500" kern="100" dirty="0">
              <a:cs typeface="Times New Roman"/>
            </a:endParaRPr>
          </a:p>
        </p:txBody>
      </p:sp>
      <p:cxnSp>
        <p:nvCxnSpPr>
          <p:cNvPr id="6" name="直接连接符 5"/>
          <p:cNvCxnSpPr/>
          <p:nvPr/>
        </p:nvCxnSpPr>
        <p:spPr>
          <a:xfrm>
            <a:off x="1238926" y="5049180"/>
            <a:ext cx="1296144" cy="108012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1260240" y="5589240"/>
            <a:ext cx="122413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flipV="1">
            <a:off x="1187624" y="5049180"/>
            <a:ext cx="1368152" cy="108012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4161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3528" y="188640"/>
            <a:ext cx="9073008" cy="954107"/>
          </a:xfrm>
          <a:prstGeom prst="rect">
            <a:avLst/>
          </a:prstGeom>
          <a:noFill/>
        </p:spPr>
        <p:txBody>
          <a:bodyPr wrap="square" rtlCol="0">
            <a:spAutoFit/>
          </a:bodyPr>
          <a:lstStyle/>
          <a:p>
            <a:pPr lvl="0"/>
            <a:r>
              <a:rPr lang="en-US" altLang="zh-CN" sz="2800" dirty="0"/>
              <a:t>Read the third passage and </a:t>
            </a:r>
            <a:r>
              <a:rPr lang="en-US" altLang="zh-CN" sz="2800" dirty="0" smtClean="0"/>
              <a:t>underline the imperative sentences.</a:t>
            </a:r>
            <a:endParaRPr lang="zh-CN" altLang="zh-CN" sz="2800" dirty="0"/>
          </a:p>
        </p:txBody>
      </p:sp>
      <p:sp>
        <p:nvSpPr>
          <p:cNvPr id="3" name="TextBox 2"/>
          <p:cNvSpPr txBox="1"/>
          <p:nvPr/>
        </p:nvSpPr>
        <p:spPr>
          <a:xfrm>
            <a:off x="323528" y="1142747"/>
            <a:ext cx="8748464" cy="5693866"/>
          </a:xfrm>
          <a:prstGeom prst="rect">
            <a:avLst/>
          </a:prstGeom>
          <a:noFill/>
        </p:spPr>
        <p:txBody>
          <a:bodyPr wrap="square" rtlCol="0">
            <a:spAutoFit/>
          </a:bodyPr>
          <a:lstStyle/>
          <a:p>
            <a:pPr indent="457200"/>
            <a:r>
              <a:rPr lang="en-US" altLang="zh-CN" sz="2800" dirty="0"/>
              <a:t>However, just as students may find their exam preparation to be far from exciting, my training was also sometimes boring. Yet, the willpower to improve and the belief(</a:t>
            </a:r>
            <a:r>
              <a:rPr lang="zh-CN" altLang="zh-CN" sz="2800" dirty="0"/>
              <a:t>信念</a:t>
            </a:r>
            <a:r>
              <a:rPr lang="en-US" altLang="zh-CN" sz="2800" dirty="0"/>
              <a:t>) in the value of knowledge kept me going. </a:t>
            </a:r>
            <a:r>
              <a:rPr lang="zh-CN" altLang="zh-CN" sz="2800" dirty="0"/>
              <a:t>①</a:t>
            </a:r>
            <a:r>
              <a:rPr lang="en-US" altLang="zh-CN" sz="2800" u="sng" dirty="0"/>
              <a:t>Similarly, remembering the purpose behind their efforts and gaining knowledge and skills are highly important. </a:t>
            </a:r>
            <a:r>
              <a:rPr lang="en-US" altLang="zh-CN" sz="2800" dirty="0"/>
              <a:t>②</a:t>
            </a:r>
            <a:r>
              <a:rPr lang="en-US" altLang="zh-CN" sz="2800" u="sng" dirty="0"/>
              <a:t>These knowledge and skills will serve them beyond the exam room</a:t>
            </a:r>
            <a:r>
              <a:rPr lang="en-US" altLang="zh-CN" sz="2800" u="sng" dirty="0" smtClean="0"/>
              <a:t>.</a:t>
            </a:r>
            <a:endParaRPr lang="en-US" altLang="zh-CN" sz="2800" dirty="0" smtClean="0"/>
          </a:p>
          <a:p>
            <a:pPr indent="457200"/>
            <a:r>
              <a:rPr lang="en-US" altLang="zh-CN" sz="2800" dirty="0" smtClean="0"/>
              <a:t>To </a:t>
            </a:r>
            <a:r>
              <a:rPr lang="en-US" altLang="zh-CN" sz="2800" dirty="0"/>
              <a:t>all the students facing the </a:t>
            </a:r>
            <a:r>
              <a:rPr lang="en-US" altLang="zh-CN" sz="2800" dirty="0" err="1"/>
              <a:t>zhongkao</a:t>
            </a:r>
            <a:r>
              <a:rPr lang="en-US" altLang="zh-CN" sz="2800" dirty="0"/>
              <a:t>, let this be a reminder of the amazing strength you have. Your journey is full of difficulties, but within you is the power to overcome these challenges. Let your creativity, strength and spirit of helping each other be your guiding lights.</a:t>
            </a:r>
            <a:endParaRPr lang="zh-CN" altLang="zh-CN" sz="2800" dirty="0"/>
          </a:p>
        </p:txBody>
      </p:sp>
      <p:cxnSp>
        <p:nvCxnSpPr>
          <p:cNvPr id="13" name="直接连接符 12"/>
          <p:cNvCxnSpPr>
            <a:stCxn id="3" idx="1"/>
            <a:endCxn id="3" idx="1"/>
          </p:cNvCxnSpPr>
          <p:nvPr/>
        </p:nvCxnSpPr>
        <p:spPr>
          <a:xfrm>
            <a:off x="323528" y="398968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6660232" y="5013176"/>
            <a:ext cx="165618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a:off x="395536" y="5445224"/>
            <a:ext cx="626469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接连接符 19"/>
          <p:cNvCxnSpPr/>
          <p:nvPr/>
        </p:nvCxnSpPr>
        <p:spPr>
          <a:xfrm>
            <a:off x="2987824" y="6309320"/>
            <a:ext cx="57606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a:off x="395536" y="6741368"/>
            <a:ext cx="5976664"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8886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16"/>
                                        </p:tgtEl>
                                        <p:attrNameLst>
                                          <p:attrName>style.visibility</p:attrName>
                                        </p:attrNameLst>
                                      </p:cBhvr>
                                      <p:to>
                                        <p:strVal val="visible"/>
                                      </p:to>
                                    </p:set>
                                    <p:anim calcmode="lin" valueType="num">
                                      <p:cBhvr additive="base">
                                        <p:cTn id="25" dur="500" fill="hold"/>
                                        <p:tgtEl>
                                          <p:spTgt spid="16"/>
                                        </p:tgtEl>
                                        <p:attrNameLst>
                                          <p:attrName>ppt_x</p:attrName>
                                        </p:attrNameLst>
                                      </p:cBhvr>
                                      <p:tavLst>
                                        <p:tav tm="0">
                                          <p:val>
                                            <p:strVal val="#ppt_x"/>
                                          </p:val>
                                        </p:tav>
                                        <p:tav tm="100000">
                                          <p:val>
                                            <p:strVal val="#ppt_x"/>
                                          </p:val>
                                        </p:tav>
                                      </p:tavLst>
                                    </p:anim>
                                    <p:anim calcmode="lin" valueType="num">
                                      <p:cBhvr additive="base">
                                        <p:cTn id="2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ppt_x"/>
                                          </p:val>
                                        </p:tav>
                                        <p:tav tm="100000">
                                          <p:val>
                                            <p:strVal val="#ppt_x"/>
                                          </p:val>
                                        </p:tav>
                                      </p:tavLst>
                                    </p:anim>
                                    <p:anim calcmode="lin" valueType="num">
                                      <p:cBhvr additive="base">
                                        <p:cTn id="3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4"/>
                                        </p:tgtEl>
                                        <p:attrNameLst>
                                          <p:attrName>style.visibility</p:attrName>
                                        </p:attrNameLst>
                                      </p:cBhvr>
                                      <p:to>
                                        <p:strVal val="visible"/>
                                      </p:to>
                                    </p:set>
                                    <p:anim calcmode="lin" valueType="num">
                                      <p:cBhvr additive="base">
                                        <p:cTn id="37" dur="500" fill="hold"/>
                                        <p:tgtEl>
                                          <p:spTgt spid="24"/>
                                        </p:tgtEl>
                                        <p:attrNameLst>
                                          <p:attrName>ppt_x</p:attrName>
                                        </p:attrNameLst>
                                      </p:cBhvr>
                                      <p:tavLst>
                                        <p:tav tm="0">
                                          <p:val>
                                            <p:strVal val="#ppt_x"/>
                                          </p:val>
                                        </p:tav>
                                        <p:tav tm="100000">
                                          <p:val>
                                            <p:strVal val="#ppt_x"/>
                                          </p:val>
                                        </p:tav>
                                      </p:tavLst>
                                    </p:anim>
                                    <p:anim calcmode="lin" valueType="num">
                                      <p:cBhvr additive="base">
                                        <p:cTn id="3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TotalTime>
  <Words>1521</Words>
  <Application>Microsoft Office PowerPoint</Application>
  <PresentationFormat>全屏显示(4:3)</PresentationFormat>
  <Paragraphs>105</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Office 主题​​</vt:lpstr>
      <vt:lpstr>“奋力拼搏，决胜中考”主题作文课</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“奋力拼搏，决胜中考”主题作文课</dc:title>
  <dc:creator>asus</dc:creator>
  <cp:lastModifiedBy>asus</cp:lastModifiedBy>
  <cp:revision>28</cp:revision>
  <dcterms:created xsi:type="dcterms:W3CDTF">2024-05-12T11:54:07Z</dcterms:created>
  <dcterms:modified xsi:type="dcterms:W3CDTF">2024-05-15T07:44:12Z</dcterms:modified>
</cp:coreProperties>
</file>