
<file path=[Content_Types].xml><?xml version="1.0" encoding="utf-8"?>
<Types xmlns="http://schemas.openxmlformats.org/package/2006/content-types">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media/media1.mp4" ContentType="video/unknown"/>
  <Override PartName="/ppt/media/media2.mp4" ContentType="video/unknown"/>
  <Override PartName="/ppt/media/media3.mp4" ContentType="video/unknown"/>
  <Override PartName="/ppt/media/media4.mp4" ContentType="video/unknown"/>
  <Override PartName="/ppt/media/media5.mp4" ContentType="video/unknown"/>
  <Override PartName="/ppt/media/media6.mp4" ContentType="video/unknown"/>
  <Override PartName="/ppt/media/media7.mp4" ContentType="video/unknown"/>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77" r:id="rId3"/>
    <p:sldId id="314" r:id="rId4"/>
    <p:sldId id="315" r:id="rId5"/>
    <p:sldId id="316" r:id="rId6"/>
    <p:sldId id="317" r:id="rId7"/>
    <p:sldId id="278" r:id="rId8"/>
    <p:sldId id="256" r:id="rId9"/>
    <p:sldId id="257" r:id="rId10"/>
    <p:sldId id="258" r:id="rId11"/>
    <p:sldId id="259" r:id="rId12"/>
    <p:sldId id="260" r:id="rId13"/>
    <p:sldId id="261" r:id="rId14"/>
    <p:sldId id="262" r:id="rId15"/>
    <p:sldId id="312" r:id="rId16"/>
    <p:sldId id="263" r:id="rId17"/>
    <p:sldId id="264" r:id="rId18"/>
    <p:sldId id="265" r:id="rId19"/>
    <p:sldId id="313" r:id="rId20"/>
    <p:sldId id="266" r:id="rId21"/>
    <p:sldId id="267" r:id="rId22"/>
    <p:sldId id="300" r:id="rId23"/>
    <p:sldId id="301" r:id="rId24"/>
    <p:sldId id="302" r:id="rId25"/>
    <p:sldId id="268" r:id="rId26"/>
    <p:sldId id="269" r:id="rId27"/>
    <p:sldId id="270" r:id="rId28"/>
    <p:sldId id="271" r:id="rId29"/>
    <p:sldId id="272" r:id="rId30"/>
    <p:sldId id="273" r:id="rId31"/>
    <p:sldId id="274" r:id="rId32"/>
    <p:sldId id="275" r:id="rId33"/>
    <p:sldId id="276" r:id="rId3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7" Type="http://schemas.openxmlformats.org/officeDocument/2006/relationships/tableStyles" Target="tableStyles.xml"/><Relationship Id="rId36" Type="http://schemas.openxmlformats.org/officeDocument/2006/relationships/viewProps" Target="viewProps.xml"/><Relationship Id="rId35" Type="http://schemas.openxmlformats.org/officeDocument/2006/relationships/presProps" Target="presProps.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image" Target="../media/image5.w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image" Target="../media/image5.wmf"/></Relationships>
</file>

<file path=ppt/drawings/_rels/vmlDrawing3.v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image" Target="../media/image5.w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1.png"/><Relationship Id="rId3" Type="http://schemas.openxmlformats.org/officeDocument/2006/relationships/tags" Target="../tags/tag1.xml"/><Relationship Id="rId2" Type="http://schemas.microsoft.com/office/2007/relationships/media" Target="../media/media1.mp4"/><Relationship Id="rId1" Type="http://schemas.openxmlformats.org/officeDocument/2006/relationships/video" Target="../media/media1.mp4"/></Relationships>
</file>

<file path=ppt/slides/_rels/slide3.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2.png"/><Relationship Id="rId3" Type="http://schemas.openxmlformats.org/officeDocument/2006/relationships/tags" Target="../tags/tag2.xml"/><Relationship Id="rId2" Type="http://schemas.microsoft.com/office/2007/relationships/media" Target="../media/media2.mp4"/><Relationship Id="rId1" Type="http://schemas.openxmlformats.org/officeDocument/2006/relationships/video" Target="../media/media2.mp4"/></Relationships>
</file>

<file path=ppt/slides/_rels/slide4.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3.png"/><Relationship Id="rId3" Type="http://schemas.openxmlformats.org/officeDocument/2006/relationships/tags" Target="../tags/tag3.xml"/><Relationship Id="rId2" Type="http://schemas.microsoft.com/office/2007/relationships/media" Target="../media/media3.mp4"/><Relationship Id="rId1" Type="http://schemas.openxmlformats.org/officeDocument/2006/relationships/video" Target="../media/media3.mp4"/></Relationships>
</file>

<file path=ppt/slides/_rels/slide5.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4.png"/><Relationship Id="rId3" Type="http://schemas.openxmlformats.org/officeDocument/2006/relationships/tags" Target="../tags/tag4.xml"/><Relationship Id="rId2" Type="http://schemas.microsoft.com/office/2007/relationships/media" Target="../media/media4.mp4"/><Relationship Id="rId1" Type="http://schemas.openxmlformats.org/officeDocument/2006/relationships/video" Target="../media/media4.mp4"/></Relationships>
</file>

<file path=ppt/slides/_rels/slide6.xml.rels><?xml version="1.0" encoding="UTF-8" standalone="yes"?>
<Relationships xmlns="http://schemas.openxmlformats.org/package/2006/relationships"><Relationship Id="rId8" Type="http://schemas.openxmlformats.org/officeDocument/2006/relationships/vmlDrawing" Target="../drawings/vmlDrawing1.vml"/><Relationship Id="rId7" Type="http://schemas.openxmlformats.org/officeDocument/2006/relationships/slideLayout" Target="../slideLayouts/slideLayout2.xml"/><Relationship Id="rId6" Type="http://schemas.openxmlformats.org/officeDocument/2006/relationships/image" Target="../media/image7.wmf"/><Relationship Id="rId5" Type="http://schemas.openxmlformats.org/officeDocument/2006/relationships/oleObject" Target="../embeddings/oleObject3.bin"/><Relationship Id="rId4" Type="http://schemas.openxmlformats.org/officeDocument/2006/relationships/image" Target="../media/image6.wmf"/><Relationship Id="rId3" Type="http://schemas.openxmlformats.org/officeDocument/2006/relationships/oleObject" Target="../embeddings/oleObject2.bin"/><Relationship Id="rId2" Type="http://schemas.openxmlformats.org/officeDocument/2006/relationships/image" Target="../media/image5.wmf"/><Relationship Id="rId1" Type="http://schemas.openxmlformats.org/officeDocument/2006/relationships/oleObject" Target="../embeddings/oleObject1.bin"/></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9.png"/><Relationship Id="rId1"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11.png"/><Relationship Id="rId1"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13.png"/><Relationship Id="rId1" Type="http://schemas.openxmlformats.org/officeDocument/2006/relationships/image" Target="../media/image12.png"/></Relationships>
</file>

<file path=ppt/slides/_rels/slide11.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tags" Target="../tags/tag5.xml"/><Relationship Id="rId3" Type="http://schemas.microsoft.com/office/2007/relationships/media" Target="../media/media5.mp4"/><Relationship Id="rId2" Type="http://schemas.openxmlformats.org/officeDocument/2006/relationships/video" Target="../media/media5.mp4"/><Relationship Id="rId1" Type="http://schemas.openxmlformats.org/officeDocument/2006/relationships/image" Target="../media/image14.png"/></Relationships>
</file>

<file path=ppt/slides/_rels/slide12.xml.rels><?xml version="1.0" encoding="UTF-8" standalone="yes"?>
<Relationships xmlns="http://schemas.openxmlformats.org/package/2006/relationships"><Relationship Id="rId8" Type="http://schemas.openxmlformats.org/officeDocument/2006/relationships/vmlDrawing" Target="../drawings/vmlDrawing2.vml"/><Relationship Id="rId7" Type="http://schemas.openxmlformats.org/officeDocument/2006/relationships/slideLayout" Target="../slideLayouts/slideLayout1.xml"/><Relationship Id="rId6" Type="http://schemas.openxmlformats.org/officeDocument/2006/relationships/image" Target="../media/image7.wmf"/><Relationship Id="rId5" Type="http://schemas.openxmlformats.org/officeDocument/2006/relationships/oleObject" Target="../embeddings/oleObject6.bin"/><Relationship Id="rId4" Type="http://schemas.openxmlformats.org/officeDocument/2006/relationships/image" Target="../media/image6.wmf"/><Relationship Id="rId3" Type="http://schemas.openxmlformats.org/officeDocument/2006/relationships/oleObject" Target="../embeddings/oleObject5.bin"/><Relationship Id="rId2" Type="http://schemas.openxmlformats.org/officeDocument/2006/relationships/image" Target="../media/image5.wmf"/><Relationship Id="rId1" Type="http://schemas.openxmlformats.org/officeDocument/2006/relationships/oleObject" Target="../embeddings/oleObject4.bin"/></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6.png"/></Relationships>
</file>

<file path=ppt/slides/_rels/slide14.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17.png"/><Relationship Id="rId3" Type="http://schemas.openxmlformats.org/officeDocument/2006/relationships/tags" Target="../tags/tag6.xml"/><Relationship Id="rId2" Type="http://schemas.microsoft.com/office/2007/relationships/media" Target="../media/media6.mp4"/><Relationship Id="rId1" Type="http://schemas.openxmlformats.org/officeDocument/2006/relationships/video" Target="../media/media6.mp4"/></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4.png"/></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4.png"/></Relationships>
</file>

<file path=ppt/slides/_rels/slide18.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18.png"/><Relationship Id="rId3" Type="http://schemas.openxmlformats.org/officeDocument/2006/relationships/tags" Target="../tags/tag7.xml"/><Relationship Id="rId2" Type="http://schemas.microsoft.com/office/2007/relationships/media" Target="../media/media7.mp4"/><Relationship Id="rId1" Type="http://schemas.openxmlformats.org/officeDocument/2006/relationships/video" Target="../media/media7.mp4"/></Relationships>
</file>

<file path=ppt/slides/_rels/slide19.xml.rels><?xml version="1.0" encoding="UTF-8" standalone="yes"?>
<Relationships xmlns="http://schemas.openxmlformats.org/package/2006/relationships"><Relationship Id="rId9" Type="http://schemas.openxmlformats.org/officeDocument/2006/relationships/image" Target="../media/image21.png"/><Relationship Id="rId8" Type="http://schemas.openxmlformats.org/officeDocument/2006/relationships/image" Target="../media/image20.png"/><Relationship Id="rId7" Type="http://schemas.openxmlformats.org/officeDocument/2006/relationships/image" Target="../media/image19.png"/><Relationship Id="rId6" Type="http://schemas.openxmlformats.org/officeDocument/2006/relationships/image" Target="../media/image7.wmf"/><Relationship Id="rId5" Type="http://schemas.openxmlformats.org/officeDocument/2006/relationships/oleObject" Target="../embeddings/oleObject9.bin"/><Relationship Id="rId4" Type="http://schemas.openxmlformats.org/officeDocument/2006/relationships/image" Target="../media/image6.wmf"/><Relationship Id="rId3" Type="http://schemas.openxmlformats.org/officeDocument/2006/relationships/oleObject" Target="../embeddings/oleObject8.bin"/><Relationship Id="rId2" Type="http://schemas.openxmlformats.org/officeDocument/2006/relationships/image" Target="../media/image5.wmf"/><Relationship Id="rId12" Type="http://schemas.openxmlformats.org/officeDocument/2006/relationships/vmlDrawing" Target="../drawings/vmlDrawing3.vml"/><Relationship Id="rId11" Type="http://schemas.openxmlformats.org/officeDocument/2006/relationships/slideLayout" Target="../slideLayouts/slideLayout1.xml"/><Relationship Id="rId10" Type="http://schemas.openxmlformats.org/officeDocument/2006/relationships/image" Target="../media/image22.png"/><Relationship Id="rId1" Type="http://schemas.openxmlformats.org/officeDocument/2006/relationships/oleObject" Target="../embeddings/oleObject7.bin"/></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3.png"/></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3.png"/></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3.png"/></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3.png"/></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4.png"/></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4.png"/></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5.png"/></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5.png"/></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6.png"/></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6.png"/></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ctrTitle"/>
          </p:nvPr>
        </p:nvSpPr>
        <p:spPr>
          <a:xfrm>
            <a:off x="1562100" y="417513"/>
            <a:ext cx="9144000" cy="2387600"/>
          </a:xfrm>
        </p:spPr>
        <p:txBody>
          <a:bodyPr/>
          <a:p>
            <a:r>
              <a:rPr lang="zh-CN" altLang="en-US"/>
              <a:t>中考复习</a:t>
            </a:r>
            <a:br>
              <a:rPr lang="zh-CN" altLang="en-US"/>
            </a:br>
            <a:r>
              <a:rPr lang="zh-CN" altLang="en-US"/>
              <a:t>三大电学实验</a:t>
            </a:r>
            <a:endParaRPr lang="zh-CN" altLang="en-US"/>
          </a:p>
        </p:txBody>
      </p:sp>
      <p:sp>
        <p:nvSpPr>
          <p:cNvPr id="3" name="副标题 2"/>
          <p:cNvSpPr>
            <a:spLocks noGrp="1"/>
          </p:cNvSpPr>
          <p:nvPr>
            <p:ph type="subTitle" idx="1"/>
          </p:nvPr>
        </p:nvSpPr>
        <p:spPr/>
        <p:txBody>
          <a:bodyPr/>
          <a:p>
            <a:r>
              <a:rPr lang="zh-CN" altLang="en-US"/>
              <a:t>奔牛初级中学   谢海锋</a:t>
            </a:r>
            <a:endParaRPr lang="zh-CN" altLang="en-US"/>
          </a:p>
          <a:p>
            <a:r>
              <a:rPr lang="en-US" altLang="zh-CN"/>
              <a:t>2024.5.16</a:t>
            </a:r>
            <a:endParaRPr lang="en-US" altLang="zh-CN"/>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朱雨桐（电流与电压）">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237490" y="296545"/>
            <a:ext cx="11517630" cy="6142355"/>
          </a:xfrm>
          <a:prstGeom prst="rect">
            <a:avLst/>
          </a:prstGeom>
        </p:spPr>
      </p:pic>
    </p:spTree>
  </p:cSld>
  <p:clrMapOvr>
    <a:masterClrMapping/>
  </p:clrMapOvr>
  <p:timing>
    <p:tnLst>
      <p:par>
        <p:cTn id="1" dur="indefinite" restart="never" nodeType="tmRoot">
          <p:childTnLst>
            <p:video fullScrn="0">
              <p:cMediaNode>
                <p:cTn id="2" fill="hold" display="1">
                  <p:stCondLst>
                    <p:cond delay="indefinite"/>
                  </p:stCondLst>
                </p:cTn>
                <p:tgtEl>
                  <p:spTgt spid="4"/>
                </p:tgtEl>
              </p:cMediaNode>
            </p:video>
            <p:seq concurrent="1" nextAc="seek">
              <p:cTn id="3" restart="whenNotActive" fill="hold" evtFilter="cancelBubble" nodeType="interactiveSeq">
                <p:stCondLst>
                  <p:cond evt="onClick" delay="0">
                    <p:tgtEl>
                      <p:spTgt spid="4"/>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朱雨桐（电流与电阻）">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196850" y="279400"/>
            <a:ext cx="11559540" cy="6266180"/>
          </a:xfrm>
          <a:prstGeom prst="rect">
            <a:avLst/>
          </a:prstGeom>
        </p:spPr>
      </p:pic>
    </p:spTree>
  </p:cSld>
  <p:clrMapOvr>
    <a:masterClrMapping/>
  </p:clrMapOvr>
  <p:timing>
    <p:tnLst>
      <p:par>
        <p:cTn id="1" dur="indefinite" restart="never" nodeType="tmRoot">
          <p:childTnLst>
            <p:video fullScrn="0">
              <p:cMediaNode>
                <p:cTn id="2" fill="hold" display="1">
                  <p:stCondLst>
                    <p:cond delay="indefinite"/>
                  </p:stCondLst>
                </p:cTn>
                <p:tgtEl>
                  <p:spTgt spid="4"/>
                </p:tgtEl>
              </p:cMediaNode>
            </p:video>
            <p:seq concurrent="1" nextAc="seek">
              <p:cTn id="3" restart="whenNotActive" fill="hold" evtFilter="cancelBubble" nodeType="interactiveSeq">
                <p:stCondLst>
                  <p:cond evt="onClick" delay="0">
                    <p:tgtEl>
                      <p:spTgt spid="4"/>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朱雨桐（伏安法测电阻）">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370205" y="385445"/>
            <a:ext cx="11336655" cy="6127115"/>
          </a:xfrm>
          <a:prstGeom prst="rect">
            <a:avLst/>
          </a:prstGeom>
        </p:spPr>
      </p:pic>
    </p:spTree>
  </p:cSld>
  <p:clrMapOvr>
    <a:masterClrMapping/>
  </p:clrMapOvr>
  <p:timing>
    <p:tnLst>
      <p:par>
        <p:cTn id="1" dur="indefinite" restart="never" nodeType="tmRoot">
          <p:childTnLst>
            <p:video fullScrn="0">
              <p:cMediaNode>
                <p:cTn id="2" fill="hold" display="1">
                  <p:stCondLst>
                    <p:cond delay="indefinite"/>
                  </p:stCondLst>
                </p:cTn>
                <p:tgtEl>
                  <p:spTgt spid="4"/>
                </p:tgtEl>
              </p:cMediaNode>
            </p:video>
            <p:seq concurrent="1" nextAc="seek">
              <p:cTn id="3" restart="whenNotActive" fill="hold" evtFilter="cancelBubble" nodeType="interactiveSeq">
                <p:stCondLst>
                  <p:cond evt="onClick" delay="0">
                    <p:tgtEl>
                      <p:spTgt spid="4"/>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5" name="戴威（测小灯泡的电功率）">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288290" y="220980"/>
            <a:ext cx="11648440" cy="6265545"/>
          </a:xfrm>
          <a:prstGeom prst="rect">
            <a:avLst/>
          </a:prstGeom>
        </p:spPr>
      </p:pic>
    </p:spTree>
  </p:cSld>
  <p:clrMapOvr>
    <a:masterClrMapping/>
  </p:clrMapOvr>
  <p:timing>
    <p:tnLst>
      <p:par>
        <p:cTn id="1" dur="indefinite" restart="never" nodeType="tmRoot">
          <p:childTnLst>
            <p:video fullScrn="0">
              <p:cMediaNode>
                <p:cTn id="2" fill="hold" display="1">
                  <p:stCondLst>
                    <p:cond delay="indefinite"/>
                  </p:stCondLst>
                </p:cTn>
                <p:tgtEl>
                  <p:spTgt spid="5"/>
                </p:tgtEl>
              </p:cMediaNode>
            </p:video>
            <p:seq concurrent="1" nextAc="seek">
              <p:cTn id="3" restart="whenNotActive" fill="hold" evtFilter="cancelBubble" nodeType="interactiveSeq">
                <p:stCondLst>
                  <p:cond evt="onClick" delay="0">
                    <p:tgtEl>
                      <p:spTgt spid="5"/>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6" name="组合 15"/>
          <p:cNvGrpSpPr/>
          <p:nvPr/>
        </p:nvGrpSpPr>
        <p:grpSpPr>
          <a:xfrm>
            <a:off x="1609725" y="334645"/>
            <a:ext cx="5582920" cy="5191125"/>
            <a:chOff x="2535" y="527"/>
            <a:chExt cx="8792" cy="8175"/>
          </a:xfrm>
        </p:grpSpPr>
        <p:graphicFrame>
          <p:nvGraphicFramePr>
            <p:cNvPr id="7" name="对象 6">
              <a:hlinkClick r:id="" action="ppaction://ole?verb="/>
            </p:cNvPr>
            <p:cNvGraphicFramePr>
              <a:graphicFrameLocks noChangeAspect="1"/>
            </p:cNvGraphicFramePr>
            <p:nvPr/>
          </p:nvGraphicFramePr>
          <p:xfrm>
            <a:off x="2916" y="602"/>
            <a:ext cx="2345" cy="2203"/>
          </p:xfrm>
          <a:graphic>
            <a:graphicData uri="http://schemas.openxmlformats.org/presentationml/2006/ole">
              <mc:AlternateContent xmlns:mc="http://schemas.openxmlformats.org/markup-compatibility/2006">
                <mc:Choice xmlns:v="urn:schemas-microsoft-com:vml" Requires="v">
                  <p:oleObj spid="_x0000_s1027" name="" r:id="rId1" imgW="419100" imgH="393700" progId="Equation.KSEE3">
                    <p:embed/>
                  </p:oleObj>
                </mc:Choice>
                <mc:Fallback>
                  <p:oleObj name="" r:id="rId1" imgW="419100" imgH="393700" progId="Equation.KSEE3">
                    <p:embed/>
                    <p:pic>
                      <p:nvPicPr>
                        <p:cNvPr id="0" name="图片 1026"/>
                        <p:cNvPicPr/>
                        <p:nvPr/>
                      </p:nvPicPr>
                      <p:blipFill>
                        <a:blip r:embed="rId2"/>
                        <a:stretch>
                          <a:fillRect/>
                        </a:stretch>
                      </p:blipFill>
                      <p:spPr>
                        <a:xfrm>
                          <a:off x="2916" y="602"/>
                          <a:ext cx="2345" cy="2203"/>
                        </a:xfrm>
                        <a:prstGeom prst="rect">
                          <a:avLst/>
                        </a:prstGeom>
                      </p:spPr>
                    </p:pic>
                  </p:oleObj>
                </mc:Fallback>
              </mc:AlternateContent>
            </a:graphicData>
          </a:graphic>
        </p:graphicFrame>
        <p:graphicFrame>
          <p:nvGraphicFramePr>
            <p:cNvPr id="8" name="对象 7">
              <a:hlinkClick r:id="" action="ppaction://ole?verb="/>
            </p:cNvPr>
            <p:cNvGraphicFramePr>
              <a:graphicFrameLocks noChangeAspect="1"/>
            </p:cNvGraphicFramePr>
            <p:nvPr/>
          </p:nvGraphicFramePr>
          <p:xfrm>
            <a:off x="2806" y="3949"/>
            <a:ext cx="2280" cy="2019"/>
          </p:xfrm>
          <a:graphic>
            <a:graphicData uri="http://schemas.openxmlformats.org/presentationml/2006/ole">
              <mc:AlternateContent xmlns:mc="http://schemas.openxmlformats.org/markup-compatibility/2006">
                <mc:Choice xmlns:v="urn:schemas-microsoft-com:vml" Requires="v">
                  <p:oleObj spid="_x0000_s1028" name="" r:id="rId3" imgW="444500" imgH="393700" progId="Equation.KSEE3">
                    <p:embed/>
                  </p:oleObj>
                </mc:Choice>
                <mc:Fallback>
                  <p:oleObj name="" r:id="rId3" imgW="444500" imgH="393700" progId="Equation.KSEE3">
                    <p:embed/>
                    <p:pic>
                      <p:nvPicPr>
                        <p:cNvPr id="0" name="图片 1027"/>
                        <p:cNvPicPr/>
                        <p:nvPr/>
                      </p:nvPicPr>
                      <p:blipFill>
                        <a:blip r:embed="rId4"/>
                        <a:stretch>
                          <a:fillRect/>
                        </a:stretch>
                      </p:blipFill>
                      <p:spPr>
                        <a:xfrm>
                          <a:off x="2806" y="3949"/>
                          <a:ext cx="2280" cy="2019"/>
                        </a:xfrm>
                        <a:prstGeom prst="rect">
                          <a:avLst/>
                        </a:prstGeom>
                      </p:spPr>
                    </p:pic>
                  </p:oleObj>
                </mc:Fallback>
              </mc:AlternateContent>
            </a:graphicData>
          </a:graphic>
        </p:graphicFrame>
        <p:graphicFrame>
          <p:nvGraphicFramePr>
            <p:cNvPr id="9" name="对象 8">
              <a:hlinkClick r:id="" action="ppaction://ole?verb="/>
            </p:cNvPr>
            <p:cNvGraphicFramePr>
              <a:graphicFrameLocks noChangeAspect="1"/>
            </p:cNvGraphicFramePr>
            <p:nvPr/>
          </p:nvGraphicFramePr>
          <p:xfrm>
            <a:off x="2535" y="7618"/>
            <a:ext cx="2875" cy="1084"/>
          </p:xfrm>
          <a:graphic>
            <a:graphicData uri="http://schemas.openxmlformats.org/presentationml/2006/ole">
              <mc:AlternateContent xmlns:mc="http://schemas.openxmlformats.org/markup-compatibility/2006">
                <mc:Choice xmlns:v="urn:schemas-microsoft-com:vml" Requires="v">
                  <p:oleObj spid="_x0000_s1029" name="" r:id="rId5" imgW="469900" imgH="177165" progId="Equation.KSEE3">
                    <p:embed/>
                  </p:oleObj>
                </mc:Choice>
                <mc:Fallback>
                  <p:oleObj name="" r:id="rId5" imgW="469900" imgH="177165" progId="Equation.KSEE3">
                    <p:embed/>
                    <p:pic>
                      <p:nvPicPr>
                        <p:cNvPr id="0" name="图片 1028"/>
                        <p:cNvPicPr/>
                        <p:nvPr/>
                      </p:nvPicPr>
                      <p:blipFill>
                        <a:blip r:embed="rId6"/>
                        <a:stretch>
                          <a:fillRect/>
                        </a:stretch>
                      </p:blipFill>
                      <p:spPr>
                        <a:xfrm>
                          <a:off x="2535" y="7618"/>
                          <a:ext cx="2875" cy="1084"/>
                        </a:xfrm>
                        <a:prstGeom prst="rect">
                          <a:avLst/>
                        </a:prstGeom>
                      </p:spPr>
                    </p:pic>
                  </p:oleObj>
                </mc:Fallback>
              </mc:AlternateContent>
            </a:graphicData>
          </a:graphic>
        </p:graphicFrame>
        <p:sp>
          <p:nvSpPr>
            <p:cNvPr id="10" name="左大括号 9"/>
            <p:cNvSpPr/>
            <p:nvPr/>
          </p:nvSpPr>
          <p:spPr>
            <a:xfrm>
              <a:off x="5836" y="603"/>
              <a:ext cx="532" cy="2311"/>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p>
              <a:pPr algn="ctr"/>
              <a:endParaRPr lang="zh-CN" altLang="en-US"/>
            </a:p>
          </p:txBody>
        </p:sp>
        <p:sp>
          <p:nvSpPr>
            <p:cNvPr id="11" name="左大括号 10"/>
            <p:cNvSpPr/>
            <p:nvPr/>
          </p:nvSpPr>
          <p:spPr>
            <a:xfrm>
              <a:off x="5793" y="3842"/>
              <a:ext cx="532" cy="2311"/>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p>
              <a:pPr algn="ctr"/>
              <a:endParaRPr lang="zh-CN" altLang="en-US"/>
            </a:p>
          </p:txBody>
        </p:sp>
        <p:sp>
          <p:nvSpPr>
            <p:cNvPr id="12" name="文本框 11"/>
            <p:cNvSpPr txBox="1"/>
            <p:nvPr/>
          </p:nvSpPr>
          <p:spPr>
            <a:xfrm>
              <a:off x="6840" y="527"/>
              <a:ext cx="4455" cy="919"/>
            </a:xfrm>
            <a:prstGeom prst="rect">
              <a:avLst/>
            </a:prstGeom>
            <a:noFill/>
          </p:spPr>
          <p:txBody>
            <a:bodyPr wrap="square" rtlCol="0">
              <a:spAutoFit/>
            </a:bodyPr>
            <a:p>
              <a:r>
                <a:rPr lang="en-US" altLang="zh-CN" sz="3200"/>
                <a:t>I</a:t>
              </a:r>
              <a:r>
                <a:rPr lang="zh-CN" altLang="en-US" sz="3200"/>
                <a:t>与</a:t>
              </a:r>
              <a:r>
                <a:rPr lang="en-US" altLang="zh-CN" sz="3200"/>
                <a:t>U</a:t>
              </a:r>
              <a:r>
                <a:rPr lang="zh-CN" altLang="en-US" sz="3200"/>
                <a:t>的关系</a:t>
              </a:r>
              <a:endParaRPr lang="zh-CN" altLang="en-US" sz="3200"/>
            </a:p>
          </p:txBody>
        </p:sp>
        <p:sp>
          <p:nvSpPr>
            <p:cNvPr id="13" name="文本框 12"/>
            <p:cNvSpPr txBox="1"/>
            <p:nvPr/>
          </p:nvSpPr>
          <p:spPr>
            <a:xfrm>
              <a:off x="6873" y="1989"/>
              <a:ext cx="4455" cy="919"/>
            </a:xfrm>
            <a:prstGeom prst="rect">
              <a:avLst/>
            </a:prstGeom>
            <a:noFill/>
          </p:spPr>
          <p:txBody>
            <a:bodyPr wrap="square" rtlCol="0">
              <a:spAutoFit/>
            </a:bodyPr>
            <a:p>
              <a:r>
                <a:rPr lang="en-US" altLang="zh-CN" sz="3200"/>
                <a:t>I</a:t>
              </a:r>
              <a:r>
                <a:rPr lang="zh-CN" altLang="en-US" sz="3200"/>
                <a:t>与</a:t>
              </a:r>
              <a:r>
                <a:rPr lang="en-US" altLang="zh-CN" sz="3200"/>
                <a:t>R</a:t>
              </a:r>
              <a:r>
                <a:rPr lang="zh-CN" altLang="en-US" sz="3200"/>
                <a:t>的关系</a:t>
              </a:r>
              <a:endParaRPr lang="zh-CN" altLang="en-US" sz="3200"/>
            </a:p>
          </p:txBody>
        </p:sp>
        <p:sp>
          <p:nvSpPr>
            <p:cNvPr id="14" name="文本框 13"/>
            <p:cNvSpPr txBox="1"/>
            <p:nvPr/>
          </p:nvSpPr>
          <p:spPr>
            <a:xfrm>
              <a:off x="6830" y="3770"/>
              <a:ext cx="4455" cy="912"/>
            </a:xfrm>
            <a:prstGeom prst="rect">
              <a:avLst/>
            </a:prstGeom>
            <a:noFill/>
          </p:spPr>
          <p:txBody>
            <a:bodyPr wrap="square" rtlCol="0">
              <a:spAutoFit/>
            </a:bodyPr>
            <a:p>
              <a:r>
                <a:rPr lang="zh-CN" sz="3200"/>
                <a:t>定值电阻</a:t>
              </a:r>
              <a:endParaRPr lang="zh-CN" sz="3200"/>
            </a:p>
          </p:txBody>
        </p:sp>
        <p:sp>
          <p:nvSpPr>
            <p:cNvPr id="15" name="文本框 14"/>
            <p:cNvSpPr txBox="1"/>
            <p:nvPr/>
          </p:nvSpPr>
          <p:spPr>
            <a:xfrm>
              <a:off x="6847" y="5263"/>
              <a:ext cx="4455" cy="912"/>
            </a:xfrm>
            <a:prstGeom prst="rect">
              <a:avLst/>
            </a:prstGeom>
            <a:noFill/>
          </p:spPr>
          <p:txBody>
            <a:bodyPr wrap="square" rtlCol="0">
              <a:spAutoFit/>
            </a:bodyPr>
            <a:p>
              <a:r>
                <a:rPr lang="zh-CN" sz="3200"/>
                <a:t>小灯泡</a:t>
              </a:r>
              <a:endParaRPr lang="zh-CN" sz="3200"/>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501015" y="547370"/>
            <a:ext cx="4595495" cy="579120"/>
          </a:xfrm>
          <a:prstGeom prst="rect">
            <a:avLst/>
          </a:prstGeom>
          <a:noFill/>
        </p:spPr>
        <p:txBody>
          <a:bodyPr wrap="square" rtlCol="0">
            <a:spAutoFit/>
          </a:bodyPr>
          <a:p>
            <a:r>
              <a:rPr lang="zh-CN" altLang="en-US" sz="3200"/>
              <a:t>一、电路连接注意事项：</a:t>
            </a:r>
            <a:endParaRPr lang="zh-CN" altLang="en-US" sz="3200"/>
          </a:p>
        </p:txBody>
      </p:sp>
      <p:sp>
        <p:nvSpPr>
          <p:cNvPr id="5" name="文本框 4"/>
          <p:cNvSpPr txBox="1"/>
          <p:nvPr/>
        </p:nvSpPr>
        <p:spPr>
          <a:xfrm>
            <a:off x="1659890" y="1483360"/>
            <a:ext cx="1853565" cy="583565"/>
          </a:xfrm>
          <a:prstGeom prst="rect">
            <a:avLst/>
          </a:prstGeom>
          <a:noFill/>
        </p:spPr>
        <p:txBody>
          <a:bodyPr wrap="square" rtlCol="0">
            <a:spAutoFit/>
          </a:bodyPr>
          <a:p>
            <a:r>
              <a:rPr lang="en-US" altLang="zh-CN" sz="3200"/>
              <a:t>1</a:t>
            </a:r>
            <a:r>
              <a:rPr lang="zh-CN" altLang="en-US" sz="3200"/>
              <a:t>、开关</a:t>
            </a:r>
            <a:endParaRPr lang="zh-CN" altLang="en-US" sz="3200"/>
          </a:p>
        </p:txBody>
      </p:sp>
      <p:sp>
        <p:nvSpPr>
          <p:cNvPr id="6" name="文本框 5"/>
          <p:cNvSpPr txBox="1"/>
          <p:nvPr/>
        </p:nvSpPr>
        <p:spPr>
          <a:xfrm>
            <a:off x="1651000" y="2933065"/>
            <a:ext cx="1853565" cy="583565"/>
          </a:xfrm>
          <a:prstGeom prst="rect">
            <a:avLst/>
          </a:prstGeom>
          <a:noFill/>
        </p:spPr>
        <p:txBody>
          <a:bodyPr wrap="square" rtlCol="0">
            <a:spAutoFit/>
          </a:bodyPr>
          <a:p>
            <a:r>
              <a:rPr lang="en-US" altLang="zh-CN" sz="3200"/>
              <a:t>2</a:t>
            </a:r>
            <a:r>
              <a:rPr lang="zh-CN" altLang="en-US" sz="3200"/>
              <a:t>、电表</a:t>
            </a:r>
            <a:endParaRPr lang="zh-CN" altLang="en-US" sz="3200"/>
          </a:p>
        </p:txBody>
      </p:sp>
      <p:sp>
        <p:nvSpPr>
          <p:cNvPr id="7" name="文本框 6"/>
          <p:cNvSpPr txBox="1"/>
          <p:nvPr/>
        </p:nvSpPr>
        <p:spPr>
          <a:xfrm>
            <a:off x="1741170" y="5036820"/>
            <a:ext cx="3089275" cy="583565"/>
          </a:xfrm>
          <a:prstGeom prst="rect">
            <a:avLst/>
          </a:prstGeom>
          <a:noFill/>
        </p:spPr>
        <p:txBody>
          <a:bodyPr wrap="square" rtlCol="0">
            <a:spAutoFit/>
          </a:bodyPr>
          <a:p>
            <a:r>
              <a:rPr lang="en-US" altLang="zh-CN" sz="3200"/>
              <a:t>3</a:t>
            </a:r>
            <a:r>
              <a:rPr lang="zh-CN" altLang="en-US" sz="3200"/>
              <a:t>、滑动变阻器</a:t>
            </a:r>
            <a:endParaRPr lang="zh-CN" altLang="en-US" sz="3200"/>
          </a:p>
        </p:txBody>
      </p:sp>
      <p:sp>
        <p:nvSpPr>
          <p:cNvPr id="2" name="文本框 1"/>
          <p:cNvSpPr txBox="1"/>
          <p:nvPr/>
        </p:nvSpPr>
        <p:spPr>
          <a:xfrm>
            <a:off x="3818255" y="1483360"/>
            <a:ext cx="1704340" cy="583565"/>
          </a:xfrm>
          <a:prstGeom prst="rect">
            <a:avLst/>
          </a:prstGeom>
          <a:noFill/>
        </p:spPr>
        <p:txBody>
          <a:bodyPr wrap="square" rtlCol="0">
            <a:spAutoFit/>
          </a:bodyPr>
          <a:p>
            <a:r>
              <a:rPr lang="zh-CN" altLang="en-US" sz="3200"/>
              <a:t>断开</a:t>
            </a:r>
            <a:endParaRPr lang="zh-CN" altLang="en-US" sz="3200"/>
          </a:p>
        </p:txBody>
      </p:sp>
      <p:sp>
        <p:nvSpPr>
          <p:cNvPr id="3" name="左大括号 2"/>
          <p:cNvSpPr/>
          <p:nvPr/>
        </p:nvSpPr>
        <p:spPr>
          <a:xfrm>
            <a:off x="3312795" y="2423795"/>
            <a:ext cx="608965" cy="1631950"/>
          </a:xfrm>
          <a:prstGeom prst="leftBrace">
            <a:avLst/>
          </a:prstGeom>
        </p:spPr>
        <p:style>
          <a:lnRef idx="2">
            <a:schemeClr val="accent1"/>
          </a:lnRef>
          <a:fillRef idx="0">
            <a:srgbClr val="FFFFFF"/>
          </a:fillRef>
          <a:effectRef idx="0">
            <a:srgbClr val="FFFFFF"/>
          </a:effectRef>
          <a:fontRef idx="minor">
            <a:schemeClr val="tx1"/>
          </a:fontRef>
        </p:style>
        <p:txBody>
          <a:bodyPr rtlCol="0" anchor="ctr"/>
          <a:p>
            <a:pPr algn="ctr"/>
            <a:endParaRPr lang="zh-CN" altLang="en-US"/>
          </a:p>
        </p:txBody>
      </p:sp>
      <p:sp>
        <p:nvSpPr>
          <p:cNvPr id="8" name="文本框 7"/>
          <p:cNvSpPr txBox="1"/>
          <p:nvPr/>
        </p:nvSpPr>
        <p:spPr>
          <a:xfrm>
            <a:off x="4086225" y="2845435"/>
            <a:ext cx="3045460" cy="583565"/>
          </a:xfrm>
          <a:prstGeom prst="rect">
            <a:avLst/>
          </a:prstGeom>
          <a:noFill/>
        </p:spPr>
        <p:txBody>
          <a:bodyPr wrap="square" rtlCol="0">
            <a:spAutoFit/>
          </a:bodyPr>
          <a:p>
            <a:r>
              <a:rPr lang="zh-CN" altLang="en-US" sz="3200"/>
              <a:t>合适的量程</a:t>
            </a:r>
            <a:endParaRPr lang="zh-CN" altLang="en-US" sz="3200"/>
          </a:p>
        </p:txBody>
      </p:sp>
      <p:sp>
        <p:nvSpPr>
          <p:cNvPr id="9" name="文本框 8"/>
          <p:cNvSpPr txBox="1"/>
          <p:nvPr/>
        </p:nvSpPr>
        <p:spPr>
          <a:xfrm>
            <a:off x="4138295" y="3516630"/>
            <a:ext cx="1957705" cy="583565"/>
          </a:xfrm>
          <a:prstGeom prst="rect">
            <a:avLst/>
          </a:prstGeom>
          <a:noFill/>
        </p:spPr>
        <p:txBody>
          <a:bodyPr wrap="square" rtlCol="0">
            <a:spAutoFit/>
          </a:bodyPr>
          <a:p>
            <a:r>
              <a:rPr lang="zh-CN" altLang="en-US" sz="3200"/>
              <a:t>正进负出</a:t>
            </a:r>
            <a:endParaRPr lang="zh-CN" altLang="en-US" sz="3200"/>
          </a:p>
        </p:txBody>
      </p:sp>
      <p:sp>
        <p:nvSpPr>
          <p:cNvPr id="10" name="文本框 9"/>
          <p:cNvSpPr txBox="1"/>
          <p:nvPr/>
        </p:nvSpPr>
        <p:spPr>
          <a:xfrm>
            <a:off x="4138295" y="2261870"/>
            <a:ext cx="5245735" cy="583565"/>
          </a:xfrm>
          <a:prstGeom prst="rect">
            <a:avLst/>
          </a:prstGeom>
          <a:noFill/>
        </p:spPr>
        <p:txBody>
          <a:bodyPr wrap="square" rtlCol="0">
            <a:spAutoFit/>
          </a:bodyPr>
          <a:p>
            <a:r>
              <a:rPr lang="zh-CN" altLang="en-US" sz="3200"/>
              <a:t>电流表串联，电压表并联</a:t>
            </a:r>
            <a:endParaRPr lang="zh-CN" altLang="en-US" sz="3200"/>
          </a:p>
        </p:txBody>
      </p:sp>
      <p:sp>
        <p:nvSpPr>
          <p:cNvPr id="11" name="左大括号 10"/>
          <p:cNvSpPr/>
          <p:nvPr/>
        </p:nvSpPr>
        <p:spPr>
          <a:xfrm>
            <a:off x="4654550" y="4388485"/>
            <a:ext cx="372110" cy="1880235"/>
          </a:xfrm>
          <a:prstGeom prst="leftBrace">
            <a:avLst/>
          </a:prstGeom>
        </p:spPr>
        <p:style>
          <a:lnRef idx="2">
            <a:schemeClr val="accent1"/>
          </a:lnRef>
          <a:fillRef idx="0">
            <a:srgbClr val="FFFFFF"/>
          </a:fillRef>
          <a:effectRef idx="0">
            <a:srgbClr val="FFFFFF"/>
          </a:effectRef>
          <a:fontRef idx="minor">
            <a:schemeClr val="tx1"/>
          </a:fontRef>
        </p:style>
        <p:txBody>
          <a:bodyPr rtlCol="0" anchor="ctr"/>
          <a:p>
            <a:pPr algn="ctr"/>
            <a:endParaRPr lang="zh-CN" altLang="en-US"/>
          </a:p>
        </p:txBody>
      </p:sp>
      <p:sp>
        <p:nvSpPr>
          <p:cNvPr id="12" name="文本框 11"/>
          <p:cNvSpPr txBox="1"/>
          <p:nvPr/>
        </p:nvSpPr>
        <p:spPr>
          <a:xfrm>
            <a:off x="5284470" y="4350385"/>
            <a:ext cx="2602865" cy="583565"/>
          </a:xfrm>
          <a:prstGeom prst="rect">
            <a:avLst/>
          </a:prstGeom>
          <a:noFill/>
        </p:spPr>
        <p:txBody>
          <a:bodyPr wrap="square" rtlCol="0">
            <a:spAutoFit/>
          </a:bodyPr>
          <a:p>
            <a:r>
              <a:rPr lang="zh-CN" altLang="en-US" sz="3200"/>
              <a:t>一上一下</a:t>
            </a:r>
            <a:endParaRPr lang="zh-CN" altLang="en-US" sz="3200"/>
          </a:p>
        </p:txBody>
      </p:sp>
      <p:sp>
        <p:nvSpPr>
          <p:cNvPr id="13" name="文本框 12"/>
          <p:cNvSpPr txBox="1"/>
          <p:nvPr/>
        </p:nvSpPr>
        <p:spPr>
          <a:xfrm>
            <a:off x="5284470" y="5147945"/>
            <a:ext cx="3903345" cy="583565"/>
          </a:xfrm>
          <a:prstGeom prst="rect">
            <a:avLst/>
          </a:prstGeom>
          <a:noFill/>
        </p:spPr>
        <p:txBody>
          <a:bodyPr wrap="square" rtlCol="0">
            <a:spAutoFit/>
          </a:bodyPr>
          <a:p>
            <a:r>
              <a:rPr lang="zh-CN" altLang="en-US" sz="3200"/>
              <a:t>下方接线柱的选择</a:t>
            </a:r>
            <a:endParaRPr lang="zh-CN" altLang="en-US" sz="3200"/>
          </a:p>
        </p:txBody>
      </p:sp>
      <p:sp>
        <p:nvSpPr>
          <p:cNvPr id="14" name="文本框 13"/>
          <p:cNvSpPr txBox="1"/>
          <p:nvPr/>
        </p:nvSpPr>
        <p:spPr>
          <a:xfrm>
            <a:off x="5284470" y="5876290"/>
            <a:ext cx="2499360" cy="583565"/>
          </a:xfrm>
          <a:prstGeom prst="rect">
            <a:avLst/>
          </a:prstGeom>
          <a:noFill/>
        </p:spPr>
        <p:txBody>
          <a:bodyPr wrap="square" rtlCol="0">
            <a:spAutoFit/>
          </a:bodyPr>
          <a:p>
            <a:r>
              <a:rPr lang="zh-CN" altLang="en-US" sz="3200"/>
              <a:t>滑片位置</a:t>
            </a:r>
            <a:endParaRPr lang="zh-CN" altLang="en-US" sz="3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6" grpId="0"/>
      <p:bldP spid="6" grpId="1"/>
      <p:bldP spid="7" grpId="0"/>
      <p:bldP spid="7" grpId="1"/>
      <p:bldP spid="2" grpId="0"/>
      <p:bldP spid="2" grpId="1"/>
      <p:bldP spid="3" grpId="0" animBg="1"/>
      <p:bldP spid="3" grpId="1" animBg="1"/>
      <p:bldP spid="10" grpId="0"/>
      <p:bldP spid="10" grpId="1"/>
      <p:bldP spid="8" grpId="0"/>
      <p:bldP spid="8" grpId="1"/>
      <p:bldP spid="9" grpId="0"/>
      <p:bldP spid="9" grpId="1"/>
      <p:bldP spid="11" grpId="0" animBg="1"/>
      <p:bldP spid="11" grpId="1" animBg="1"/>
      <p:bldP spid="12" grpId="0"/>
      <p:bldP spid="12" grpId="1"/>
      <p:bldP spid="13" grpId="0"/>
      <p:bldP spid="13" grpId="1"/>
      <p:bldP spid="14" grpId="0"/>
      <p:bldP spid="14" grpId="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891540" y="1832610"/>
            <a:ext cx="5017135" cy="2228850"/>
          </a:xfrm>
          <a:prstGeom prst="rect">
            <a:avLst/>
          </a:prstGeom>
        </p:spPr>
      </p:pic>
      <p:pic>
        <p:nvPicPr>
          <p:cNvPr id="3" name="图片 2"/>
          <p:cNvPicPr>
            <a:picLocks noChangeAspect="1"/>
          </p:cNvPicPr>
          <p:nvPr/>
        </p:nvPicPr>
        <p:blipFill>
          <a:blip r:embed="rId2"/>
          <a:stretch>
            <a:fillRect/>
          </a:stretch>
        </p:blipFill>
        <p:spPr>
          <a:xfrm>
            <a:off x="7071995" y="1718945"/>
            <a:ext cx="4108450" cy="2602865"/>
          </a:xfrm>
          <a:prstGeom prst="rect">
            <a:avLst/>
          </a:prstGeom>
        </p:spPr>
      </p:pic>
      <p:sp>
        <p:nvSpPr>
          <p:cNvPr id="4" name="文本框 3"/>
          <p:cNvSpPr txBox="1"/>
          <p:nvPr/>
        </p:nvSpPr>
        <p:spPr>
          <a:xfrm>
            <a:off x="790575" y="412115"/>
            <a:ext cx="5781675" cy="826135"/>
          </a:xfrm>
          <a:prstGeom prst="rect">
            <a:avLst/>
          </a:prstGeom>
          <a:noFill/>
        </p:spPr>
        <p:txBody>
          <a:bodyPr wrap="square" rtlCol="0">
            <a:spAutoFit/>
          </a:bodyPr>
          <a:p>
            <a:r>
              <a:rPr lang="zh-CN" altLang="en-US" sz="2400"/>
              <a:t>待测小灯泡L的额定电压为2.5V，电阻约为10Ω，滑动变阻器滑片向左移，灯泡变亮。</a:t>
            </a:r>
            <a:endParaRPr lang="zh-CN" altLang="en-US" sz="2400"/>
          </a:p>
        </p:txBody>
      </p:sp>
      <p:sp>
        <p:nvSpPr>
          <p:cNvPr id="5" name="文本框 4"/>
          <p:cNvSpPr txBox="1"/>
          <p:nvPr/>
        </p:nvSpPr>
        <p:spPr>
          <a:xfrm>
            <a:off x="7586980" y="566420"/>
            <a:ext cx="3263265" cy="457200"/>
          </a:xfrm>
          <a:prstGeom prst="rect">
            <a:avLst/>
          </a:prstGeom>
          <a:noFill/>
        </p:spPr>
        <p:txBody>
          <a:bodyPr wrap="square" rtlCol="0">
            <a:spAutoFit/>
          </a:bodyPr>
          <a:p>
            <a:r>
              <a:rPr lang="zh-CN" altLang="en-US" sz="2400"/>
              <a:t>补充完整实物图的连接</a:t>
            </a:r>
            <a:endParaRPr lang="zh-CN" altLang="en-US" sz="2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501015" y="547370"/>
            <a:ext cx="4595495" cy="579120"/>
          </a:xfrm>
          <a:prstGeom prst="rect">
            <a:avLst/>
          </a:prstGeom>
          <a:noFill/>
        </p:spPr>
        <p:txBody>
          <a:bodyPr wrap="square" rtlCol="0">
            <a:spAutoFit/>
          </a:bodyPr>
          <a:p>
            <a:r>
              <a:rPr lang="zh-CN" altLang="en-US" sz="3200"/>
              <a:t>二、修改电路连接：</a:t>
            </a:r>
            <a:endParaRPr lang="zh-CN" altLang="en-US" sz="3200"/>
          </a:p>
        </p:txBody>
      </p:sp>
      <p:sp>
        <p:nvSpPr>
          <p:cNvPr id="5" name="文本框 4"/>
          <p:cNvSpPr txBox="1"/>
          <p:nvPr/>
        </p:nvSpPr>
        <p:spPr>
          <a:xfrm>
            <a:off x="1312545" y="1155065"/>
            <a:ext cx="10164445" cy="1066800"/>
          </a:xfrm>
          <a:prstGeom prst="rect">
            <a:avLst/>
          </a:prstGeom>
          <a:noFill/>
        </p:spPr>
        <p:txBody>
          <a:bodyPr wrap="square" rtlCol="0">
            <a:spAutoFit/>
          </a:bodyPr>
          <a:p>
            <a:r>
              <a:rPr lang="zh-CN" altLang="en-US" sz="3200"/>
              <a:t>电路中有一根导线连接错误，请在图中错误的那根导线上画“×”，并画出正确的连线。</a:t>
            </a:r>
            <a:endParaRPr lang="zh-CN" altLang="en-US" sz="3200"/>
          </a:p>
        </p:txBody>
      </p:sp>
      <p:pic>
        <p:nvPicPr>
          <p:cNvPr id="2" name="图片 1"/>
          <p:cNvPicPr>
            <a:picLocks noChangeAspect="1"/>
          </p:cNvPicPr>
          <p:nvPr/>
        </p:nvPicPr>
        <p:blipFill>
          <a:blip r:embed="rId1"/>
          <a:stretch>
            <a:fillRect/>
          </a:stretch>
        </p:blipFill>
        <p:spPr>
          <a:xfrm>
            <a:off x="775970" y="2676525"/>
            <a:ext cx="4818380" cy="2802890"/>
          </a:xfrm>
          <a:prstGeom prst="rect">
            <a:avLst/>
          </a:prstGeom>
        </p:spPr>
      </p:pic>
      <p:pic>
        <p:nvPicPr>
          <p:cNvPr id="3" name="图片 2"/>
          <p:cNvPicPr>
            <a:picLocks noChangeAspect="1"/>
          </p:cNvPicPr>
          <p:nvPr/>
        </p:nvPicPr>
        <p:blipFill>
          <a:blip r:embed="rId2"/>
          <a:stretch>
            <a:fillRect/>
          </a:stretch>
        </p:blipFill>
        <p:spPr>
          <a:xfrm>
            <a:off x="6645275" y="2900680"/>
            <a:ext cx="4239895" cy="255968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674370" y="1602105"/>
            <a:ext cx="4582160" cy="2781300"/>
          </a:xfrm>
          <a:prstGeom prst="rect">
            <a:avLst/>
          </a:prstGeom>
        </p:spPr>
      </p:pic>
      <p:pic>
        <p:nvPicPr>
          <p:cNvPr id="3" name="图片 2"/>
          <p:cNvPicPr>
            <a:picLocks noChangeAspect="1"/>
          </p:cNvPicPr>
          <p:nvPr/>
        </p:nvPicPr>
        <p:blipFill>
          <a:blip r:embed="rId2"/>
          <a:stretch>
            <a:fillRect/>
          </a:stretch>
        </p:blipFill>
        <p:spPr>
          <a:xfrm>
            <a:off x="6227445" y="1635125"/>
            <a:ext cx="4896485" cy="285686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501015" y="547370"/>
            <a:ext cx="4595495" cy="579120"/>
          </a:xfrm>
          <a:prstGeom prst="rect">
            <a:avLst/>
          </a:prstGeom>
          <a:noFill/>
        </p:spPr>
        <p:txBody>
          <a:bodyPr wrap="square" rtlCol="0">
            <a:spAutoFit/>
          </a:bodyPr>
          <a:p>
            <a:r>
              <a:rPr lang="zh-CN" altLang="en-US" sz="3200"/>
              <a:t>三、电路故障：</a:t>
            </a:r>
            <a:endParaRPr lang="zh-CN" altLang="en-US" sz="3200"/>
          </a:p>
        </p:txBody>
      </p:sp>
      <p:sp>
        <p:nvSpPr>
          <p:cNvPr id="5" name="文本框 4"/>
          <p:cNvSpPr txBox="1"/>
          <p:nvPr/>
        </p:nvSpPr>
        <p:spPr>
          <a:xfrm>
            <a:off x="1659890" y="1483360"/>
            <a:ext cx="2895600" cy="583565"/>
          </a:xfrm>
          <a:prstGeom prst="rect">
            <a:avLst/>
          </a:prstGeom>
          <a:noFill/>
        </p:spPr>
        <p:txBody>
          <a:bodyPr wrap="square" rtlCol="0">
            <a:spAutoFit/>
          </a:bodyPr>
          <a:p>
            <a:r>
              <a:rPr lang="en-US" altLang="zh-CN" sz="3200"/>
              <a:t>1</a:t>
            </a:r>
            <a:r>
              <a:rPr lang="zh-CN" altLang="en-US" sz="3200"/>
              <a:t>、常规故障：</a:t>
            </a:r>
            <a:endParaRPr lang="zh-CN" altLang="en-US" sz="3200"/>
          </a:p>
        </p:txBody>
      </p:sp>
      <p:sp>
        <p:nvSpPr>
          <p:cNvPr id="6" name="文本框 5"/>
          <p:cNvSpPr txBox="1"/>
          <p:nvPr/>
        </p:nvSpPr>
        <p:spPr>
          <a:xfrm>
            <a:off x="1727835" y="4361815"/>
            <a:ext cx="1853565" cy="583565"/>
          </a:xfrm>
          <a:prstGeom prst="rect">
            <a:avLst/>
          </a:prstGeom>
          <a:noFill/>
        </p:spPr>
        <p:txBody>
          <a:bodyPr wrap="square" rtlCol="0">
            <a:spAutoFit/>
          </a:bodyPr>
          <a:p>
            <a:r>
              <a:rPr lang="en-US" altLang="zh-CN" sz="3200"/>
              <a:t>2</a:t>
            </a:r>
            <a:r>
              <a:rPr lang="zh-CN" altLang="en-US" sz="3200"/>
              <a:t>、其他：</a:t>
            </a:r>
            <a:endParaRPr lang="zh-CN" altLang="en-US" sz="3200"/>
          </a:p>
        </p:txBody>
      </p:sp>
      <p:pic>
        <p:nvPicPr>
          <p:cNvPr id="7" name="图片 6"/>
          <p:cNvPicPr>
            <a:picLocks noChangeAspect="1"/>
          </p:cNvPicPr>
          <p:nvPr/>
        </p:nvPicPr>
        <p:blipFill>
          <a:blip r:embed="rId1"/>
          <a:srcRect r="75935" b="12804"/>
          <a:stretch>
            <a:fillRect/>
          </a:stretch>
        </p:blipFill>
        <p:spPr>
          <a:xfrm>
            <a:off x="8497570" y="628650"/>
            <a:ext cx="2647315" cy="3485515"/>
          </a:xfrm>
          <a:prstGeom prst="rect">
            <a:avLst/>
          </a:prstGeom>
        </p:spPr>
      </p:pic>
      <p:pic>
        <p:nvPicPr>
          <p:cNvPr id="3" name="蒋雨彤（电路故障）">
            <a:hlinkClick r:id="" action="ppaction://media"/>
          </p:cNvPr>
          <p:cNvPicPr/>
          <p:nvPr>
            <a:videoFile r:link="rId2"/>
            <p:extLst>
              <p:ext uri="{DAA4B4D4-6D71-4841-9C94-3DE7FCFB9230}">
                <p14:media xmlns:p14="http://schemas.microsoft.com/office/powerpoint/2010/main" r:embed="rId3"/>
              </p:ext>
            </p:extLst>
            <p:custDataLst>
              <p:tags r:id="rId4"/>
            </p:custDataLst>
          </p:nvPr>
        </p:nvPicPr>
        <p:blipFill>
          <a:blip r:embed="rId5"/>
          <a:stretch>
            <a:fillRect/>
          </a:stretch>
        </p:blipFill>
        <p:spPr>
          <a:xfrm>
            <a:off x="1272540" y="637540"/>
            <a:ext cx="9523095" cy="548195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subTnLst>
                                    <p:set>
                                      <p:cBhvr override="childStyle">
                                        <p:cTn dur="65" fill="hold" display="1" masterRel="nextClick" afterEffect="1"/>
                                        <p:tgtEl>
                                          <p:spTgt spid="3"/>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video fullScrn="0">
              <p:cMediaNode>
                <p:cTn id="11" fill="hold" display="1">
                  <p:stCondLst>
                    <p:cond delay="indefinite"/>
                  </p:stCondLst>
                </p:cTn>
                <p:tgtEl>
                  <p:spTgt spid="3"/>
                </p:tgtEl>
              </p:cMediaNode>
            </p:video>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501015" y="547370"/>
            <a:ext cx="4595495" cy="579120"/>
          </a:xfrm>
          <a:prstGeom prst="rect">
            <a:avLst/>
          </a:prstGeom>
          <a:noFill/>
        </p:spPr>
        <p:txBody>
          <a:bodyPr wrap="square" rtlCol="0">
            <a:spAutoFit/>
          </a:bodyPr>
          <a:p>
            <a:r>
              <a:rPr lang="zh-CN" altLang="en-US" sz="3200"/>
              <a:t>四、滑动变阻器的作用：</a:t>
            </a:r>
            <a:endParaRPr lang="zh-CN" altLang="en-US" sz="3200"/>
          </a:p>
        </p:txBody>
      </p:sp>
      <p:grpSp>
        <p:nvGrpSpPr>
          <p:cNvPr id="16" name="组合 15"/>
          <p:cNvGrpSpPr/>
          <p:nvPr/>
        </p:nvGrpSpPr>
        <p:grpSpPr>
          <a:xfrm>
            <a:off x="645160" y="1106170"/>
            <a:ext cx="5582920" cy="5191125"/>
            <a:chOff x="2535" y="527"/>
            <a:chExt cx="8792" cy="8175"/>
          </a:xfrm>
        </p:grpSpPr>
        <p:graphicFrame>
          <p:nvGraphicFramePr>
            <p:cNvPr id="7" name="对象 6">
              <a:hlinkClick r:id="" action="ppaction://ole?verb="/>
            </p:cNvPr>
            <p:cNvGraphicFramePr>
              <a:graphicFrameLocks noChangeAspect="1"/>
            </p:cNvGraphicFramePr>
            <p:nvPr/>
          </p:nvGraphicFramePr>
          <p:xfrm>
            <a:off x="2916" y="602"/>
            <a:ext cx="2345" cy="2203"/>
          </p:xfrm>
          <a:graphic>
            <a:graphicData uri="http://schemas.openxmlformats.org/presentationml/2006/ole">
              <mc:AlternateContent xmlns:mc="http://schemas.openxmlformats.org/markup-compatibility/2006">
                <mc:Choice xmlns:v="urn:schemas-microsoft-com:vml" Requires="v">
                  <p:oleObj spid="_x0000_s1027" name="" r:id="rId1" imgW="419100" imgH="393700" progId="Equation.KSEE3">
                    <p:embed/>
                  </p:oleObj>
                </mc:Choice>
                <mc:Fallback>
                  <p:oleObj name="" r:id="rId1" imgW="419100" imgH="393700" progId="Equation.KSEE3">
                    <p:embed/>
                    <p:pic>
                      <p:nvPicPr>
                        <p:cNvPr id="0" name="图片 1026"/>
                        <p:cNvPicPr/>
                        <p:nvPr/>
                      </p:nvPicPr>
                      <p:blipFill>
                        <a:blip r:embed="rId2"/>
                        <a:stretch>
                          <a:fillRect/>
                        </a:stretch>
                      </p:blipFill>
                      <p:spPr>
                        <a:xfrm>
                          <a:off x="2916" y="602"/>
                          <a:ext cx="2345" cy="2203"/>
                        </a:xfrm>
                        <a:prstGeom prst="rect">
                          <a:avLst/>
                        </a:prstGeom>
                      </p:spPr>
                    </p:pic>
                  </p:oleObj>
                </mc:Fallback>
              </mc:AlternateContent>
            </a:graphicData>
          </a:graphic>
        </p:graphicFrame>
        <p:graphicFrame>
          <p:nvGraphicFramePr>
            <p:cNvPr id="8" name="对象 7">
              <a:hlinkClick r:id="" action="ppaction://ole?verb="/>
            </p:cNvPr>
            <p:cNvGraphicFramePr>
              <a:graphicFrameLocks noChangeAspect="1"/>
            </p:cNvGraphicFramePr>
            <p:nvPr/>
          </p:nvGraphicFramePr>
          <p:xfrm>
            <a:off x="2806" y="3949"/>
            <a:ext cx="2280" cy="2019"/>
          </p:xfrm>
          <a:graphic>
            <a:graphicData uri="http://schemas.openxmlformats.org/presentationml/2006/ole">
              <mc:AlternateContent xmlns:mc="http://schemas.openxmlformats.org/markup-compatibility/2006">
                <mc:Choice xmlns:v="urn:schemas-microsoft-com:vml" Requires="v">
                  <p:oleObj spid="_x0000_s1028" name="" r:id="rId3" imgW="444500" imgH="393700" progId="Equation.KSEE3">
                    <p:embed/>
                  </p:oleObj>
                </mc:Choice>
                <mc:Fallback>
                  <p:oleObj name="" r:id="rId3" imgW="444500" imgH="393700" progId="Equation.KSEE3">
                    <p:embed/>
                    <p:pic>
                      <p:nvPicPr>
                        <p:cNvPr id="0" name="图片 1027"/>
                        <p:cNvPicPr/>
                        <p:nvPr/>
                      </p:nvPicPr>
                      <p:blipFill>
                        <a:blip r:embed="rId4"/>
                        <a:stretch>
                          <a:fillRect/>
                        </a:stretch>
                      </p:blipFill>
                      <p:spPr>
                        <a:xfrm>
                          <a:off x="2806" y="3949"/>
                          <a:ext cx="2280" cy="2019"/>
                        </a:xfrm>
                        <a:prstGeom prst="rect">
                          <a:avLst/>
                        </a:prstGeom>
                      </p:spPr>
                    </p:pic>
                  </p:oleObj>
                </mc:Fallback>
              </mc:AlternateContent>
            </a:graphicData>
          </a:graphic>
        </p:graphicFrame>
        <p:graphicFrame>
          <p:nvGraphicFramePr>
            <p:cNvPr id="9" name="对象 8">
              <a:hlinkClick r:id="" action="ppaction://ole?verb="/>
            </p:cNvPr>
            <p:cNvGraphicFramePr>
              <a:graphicFrameLocks noChangeAspect="1"/>
            </p:cNvGraphicFramePr>
            <p:nvPr/>
          </p:nvGraphicFramePr>
          <p:xfrm>
            <a:off x="2535" y="7618"/>
            <a:ext cx="2875" cy="1084"/>
          </p:xfrm>
          <a:graphic>
            <a:graphicData uri="http://schemas.openxmlformats.org/presentationml/2006/ole">
              <mc:AlternateContent xmlns:mc="http://schemas.openxmlformats.org/markup-compatibility/2006">
                <mc:Choice xmlns:v="urn:schemas-microsoft-com:vml" Requires="v">
                  <p:oleObj spid="_x0000_s1029" name="" r:id="rId5" imgW="469900" imgH="177165" progId="Equation.KSEE3">
                    <p:embed/>
                  </p:oleObj>
                </mc:Choice>
                <mc:Fallback>
                  <p:oleObj name="" r:id="rId5" imgW="469900" imgH="177165" progId="Equation.KSEE3">
                    <p:embed/>
                    <p:pic>
                      <p:nvPicPr>
                        <p:cNvPr id="0" name="图片 1028"/>
                        <p:cNvPicPr/>
                        <p:nvPr/>
                      </p:nvPicPr>
                      <p:blipFill>
                        <a:blip r:embed="rId6"/>
                        <a:stretch>
                          <a:fillRect/>
                        </a:stretch>
                      </p:blipFill>
                      <p:spPr>
                        <a:xfrm>
                          <a:off x="2535" y="7618"/>
                          <a:ext cx="2875" cy="1084"/>
                        </a:xfrm>
                        <a:prstGeom prst="rect">
                          <a:avLst/>
                        </a:prstGeom>
                      </p:spPr>
                    </p:pic>
                  </p:oleObj>
                </mc:Fallback>
              </mc:AlternateContent>
            </a:graphicData>
          </a:graphic>
        </p:graphicFrame>
        <p:sp>
          <p:nvSpPr>
            <p:cNvPr id="10" name="左大括号 9"/>
            <p:cNvSpPr/>
            <p:nvPr/>
          </p:nvSpPr>
          <p:spPr>
            <a:xfrm>
              <a:off x="5836" y="603"/>
              <a:ext cx="532" cy="2311"/>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p>
              <a:pPr algn="ctr"/>
              <a:endParaRPr lang="zh-CN" altLang="en-US"/>
            </a:p>
          </p:txBody>
        </p:sp>
        <p:sp>
          <p:nvSpPr>
            <p:cNvPr id="11" name="左大括号 10"/>
            <p:cNvSpPr/>
            <p:nvPr/>
          </p:nvSpPr>
          <p:spPr>
            <a:xfrm>
              <a:off x="5793" y="3842"/>
              <a:ext cx="532" cy="2311"/>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p>
              <a:pPr algn="ctr"/>
              <a:endParaRPr lang="zh-CN" altLang="en-US"/>
            </a:p>
          </p:txBody>
        </p:sp>
        <p:sp>
          <p:nvSpPr>
            <p:cNvPr id="12" name="文本框 11"/>
            <p:cNvSpPr txBox="1"/>
            <p:nvPr/>
          </p:nvSpPr>
          <p:spPr>
            <a:xfrm>
              <a:off x="6840" y="527"/>
              <a:ext cx="4455" cy="919"/>
            </a:xfrm>
            <a:prstGeom prst="rect">
              <a:avLst/>
            </a:prstGeom>
            <a:noFill/>
          </p:spPr>
          <p:txBody>
            <a:bodyPr wrap="square" rtlCol="0">
              <a:spAutoFit/>
            </a:bodyPr>
            <a:p>
              <a:r>
                <a:rPr lang="en-US" altLang="zh-CN" sz="3200"/>
                <a:t>I</a:t>
              </a:r>
              <a:r>
                <a:rPr lang="zh-CN" altLang="en-US" sz="3200"/>
                <a:t>与</a:t>
              </a:r>
              <a:r>
                <a:rPr lang="en-US" altLang="zh-CN" sz="3200"/>
                <a:t>U</a:t>
              </a:r>
              <a:r>
                <a:rPr lang="zh-CN" altLang="en-US" sz="3200"/>
                <a:t>的关系</a:t>
              </a:r>
              <a:endParaRPr lang="zh-CN" altLang="en-US" sz="3200"/>
            </a:p>
          </p:txBody>
        </p:sp>
        <p:sp>
          <p:nvSpPr>
            <p:cNvPr id="13" name="文本框 12"/>
            <p:cNvSpPr txBox="1"/>
            <p:nvPr/>
          </p:nvSpPr>
          <p:spPr>
            <a:xfrm>
              <a:off x="6873" y="1989"/>
              <a:ext cx="4455" cy="919"/>
            </a:xfrm>
            <a:prstGeom prst="rect">
              <a:avLst/>
            </a:prstGeom>
            <a:noFill/>
          </p:spPr>
          <p:txBody>
            <a:bodyPr wrap="square" rtlCol="0">
              <a:spAutoFit/>
            </a:bodyPr>
            <a:p>
              <a:r>
                <a:rPr lang="en-US" altLang="zh-CN" sz="3200"/>
                <a:t>I</a:t>
              </a:r>
              <a:r>
                <a:rPr lang="zh-CN" altLang="en-US" sz="3200"/>
                <a:t>与</a:t>
              </a:r>
              <a:r>
                <a:rPr lang="en-US" altLang="zh-CN" sz="3200"/>
                <a:t>R</a:t>
              </a:r>
              <a:r>
                <a:rPr lang="zh-CN" altLang="en-US" sz="3200"/>
                <a:t>的关系</a:t>
              </a:r>
              <a:endParaRPr lang="zh-CN" altLang="en-US" sz="3200"/>
            </a:p>
          </p:txBody>
        </p:sp>
        <p:sp>
          <p:nvSpPr>
            <p:cNvPr id="14" name="文本框 13"/>
            <p:cNvSpPr txBox="1"/>
            <p:nvPr/>
          </p:nvSpPr>
          <p:spPr>
            <a:xfrm>
              <a:off x="6830" y="3770"/>
              <a:ext cx="4455" cy="912"/>
            </a:xfrm>
            <a:prstGeom prst="rect">
              <a:avLst/>
            </a:prstGeom>
            <a:noFill/>
          </p:spPr>
          <p:txBody>
            <a:bodyPr wrap="square" rtlCol="0">
              <a:spAutoFit/>
            </a:bodyPr>
            <a:p>
              <a:r>
                <a:rPr lang="zh-CN" sz="3200"/>
                <a:t>定值电阻</a:t>
              </a:r>
              <a:endParaRPr lang="zh-CN" sz="3200"/>
            </a:p>
          </p:txBody>
        </p:sp>
        <p:sp>
          <p:nvSpPr>
            <p:cNvPr id="15" name="文本框 14"/>
            <p:cNvSpPr txBox="1"/>
            <p:nvPr/>
          </p:nvSpPr>
          <p:spPr>
            <a:xfrm>
              <a:off x="6847" y="5263"/>
              <a:ext cx="4455" cy="912"/>
            </a:xfrm>
            <a:prstGeom prst="rect">
              <a:avLst/>
            </a:prstGeom>
            <a:noFill/>
          </p:spPr>
          <p:txBody>
            <a:bodyPr wrap="square" rtlCol="0">
              <a:spAutoFit/>
            </a:bodyPr>
            <a:p>
              <a:r>
                <a:rPr lang="zh-CN" sz="3200"/>
                <a:t>小灯泡</a:t>
              </a:r>
              <a:endParaRPr lang="zh-CN" sz="3200"/>
            </a:p>
          </p:txBody>
        </p:sp>
      </p:grpSp>
      <p:sp>
        <p:nvSpPr>
          <p:cNvPr id="2" name="文本框 1"/>
          <p:cNvSpPr txBox="1"/>
          <p:nvPr/>
        </p:nvSpPr>
        <p:spPr>
          <a:xfrm>
            <a:off x="5849620" y="1169035"/>
            <a:ext cx="4479925" cy="457200"/>
          </a:xfrm>
          <a:prstGeom prst="rect">
            <a:avLst/>
          </a:prstGeom>
          <a:noFill/>
        </p:spPr>
        <p:txBody>
          <a:bodyPr wrap="square" rtlCol="0" anchor="t">
            <a:spAutoFit/>
          </a:bodyPr>
          <a:p>
            <a:r>
              <a:rPr lang="zh-CN" altLang="en-US" sz="2400"/>
              <a:t>改变定值电阻两端的电压</a:t>
            </a:r>
            <a:endParaRPr lang="zh-CN" altLang="en-US" sz="2400"/>
          </a:p>
        </p:txBody>
      </p:sp>
      <p:sp>
        <p:nvSpPr>
          <p:cNvPr id="3" name="文本框 2"/>
          <p:cNvSpPr txBox="1"/>
          <p:nvPr/>
        </p:nvSpPr>
        <p:spPr>
          <a:xfrm>
            <a:off x="5820410" y="2105025"/>
            <a:ext cx="4431030" cy="457200"/>
          </a:xfrm>
          <a:prstGeom prst="rect">
            <a:avLst/>
          </a:prstGeom>
          <a:noFill/>
        </p:spPr>
        <p:txBody>
          <a:bodyPr wrap="square" rtlCol="0" anchor="t">
            <a:spAutoFit/>
          </a:bodyPr>
          <a:p>
            <a:r>
              <a:rPr lang="zh-CN" altLang="en-US" sz="2400"/>
              <a:t>控制定值电阻两端的电压不变</a:t>
            </a:r>
            <a:endParaRPr lang="zh-CN" altLang="en-US" sz="2400"/>
          </a:p>
        </p:txBody>
      </p:sp>
      <p:sp>
        <p:nvSpPr>
          <p:cNvPr id="5" name="文本框 4"/>
          <p:cNvSpPr txBox="1"/>
          <p:nvPr/>
        </p:nvSpPr>
        <p:spPr>
          <a:xfrm>
            <a:off x="5849620" y="2599690"/>
            <a:ext cx="4344670" cy="457200"/>
          </a:xfrm>
          <a:prstGeom prst="rect">
            <a:avLst/>
          </a:prstGeom>
          <a:noFill/>
        </p:spPr>
        <p:txBody>
          <a:bodyPr wrap="square" rtlCol="0" anchor="t">
            <a:spAutoFit/>
          </a:bodyPr>
          <a:p>
            <a:r>
              <a:rPr lang="zh-CN" altLang="en-US" sz="2400"/>
              <a:t>多次实验总结普遍规律</a:t>
            </a:r>
            <a:endParaRPr lang="zh-CN" altLang="en-US" sz="2400"/>
          </a:p>
        </p:txBody>
      </p:sp>
      <p:sp>
        <p:nvSpPr>
          <p:cNvPr id="6" name="文本框 5"/>
          <p:cNvSpPr txBox="1"/>
          <p:nvPr/>
        </p:nvSpPr>
        <p:spPr>
          <a:xfrm>
            <a:off x="5569585" y="3193415"/>
            <a:ext cx="6043295" cy="822960"/>
          </a:xfrm>
          <a:prstGeom prst="rect">
            <a:avLst/>
          </a:prstGeom>
          <a:noFill/>
        </p:spPr>
        <p:txBody>
          <a:bodyPr wrap="square" rtlCol="0" anchor="t">
            <a:spAutoFit/>
          </a:bodyPr>
          <a:p>
            <a:r>
              <a:rPr lang="zh-CN" altLang="en-US" sz="2400"/>
              <a:t>改变定值电阻两端的电压和通过的电流，进行多次测量</a:t>
            </a:r>
            <a:endParaRPr lang="zh-CN" altLang="en-US" sz="2400"/>
          </a:p>
        </p:txBody>
      </p:sp>
      <p:sp>
        <p:nvSpPr>
          <p:cNvPr id="17" name="文本框 16"/>
          <p:cNvSpPr txBox="1"/>
          <p:nvPr/>
        </p:nvSpPr>
        <p:spPr>
          <a:xfrm>
            <a:off x="7770495" y="3583940"/>
            <a:ext cx="3929380" cy="457200"/>
          </a:xfrm>
          <a:prstGeom prst="rect">
            <a:avLst/>
          </a:prstGeom>
          <a:noFill/>
        </p:spPr>
        <p:txBody>
          <a:bodyPr wrap="square" rtlCol="0" anchor="t">
            <a:spAutoFit/>
          </a:bodyPr>
          <a:p>
            <a:r>
              <a:rPr lang="zh-CN" altLang="en-US" sz="2400"/>
              <a:t>取平均值减小实验误差</a:t>
            </a:r>
            <a:endParaRPr lang="zh-CN" altLang="en-US" sz="2400"/>
          </a:p>
        </p:txBody>
      </p:sp>
      <p:sp>
        <p:nvSpPr>
          <p:cNvPr id="18" name="文本框 17"/>
          <p:cNvSpPr txBox="1"/>
          <p:nvPr/>
        </p:nvSpPr>
        <p:spPr>
          <a:xfrm>
            <a:off x="5579110" y="4201160"/>
            <a:ext cx="2540000" cy="457200"/>
          </a:xfrm>
          <a:prstGeom prst="rect">
            <a:avLst/>
          </a:prstGeom>
          <a:noFill/>
        </p:spPr>
        <p:txBody>
          <a:bodyPr wrap="square" rtlCol="0" anchor="t">
            <a:spAutoFit/>
          </a:bodyPr>
          <a:p>
            <a:r>
              <a:rPr lang="zh-CN" altLang="en-US" sz="2400"/>
              <a:t>不能取平均值</a:t>
            </a:r>
            <a:endParaRPr lang="zh-CN" altLang="en-US" sz="2400"/>
          </a:p>
        </p:txBody>
      </p:sp>
      <p:sp>
        <p:nvSpPr>
          <p:cNvPr id="19" name="文本框 18"/>
          <p:cNvSpPr txBox="1"/>
          <p:nvPr/>
        </p:nvSpPr>
        <p:spPr>
          <a:xfrm>
            <a:off x="7587615" y="4209415"/>
            <a:ext cx="4519930" cy="457200"/>
          </a:xfrm>
          <a:prstGeom prst="rect">
            <a:avLst/>
          </a:prstGeom>
          <a:noFill/>
        </p:spPr>
        <p:txBody>
          <a:bodyPr wrap="square" rtlCol="0" anchor="t">
            <a:spAutoFit/>
          </a:bodyPr>
          <a:p>
            <a:r>
              <a:rPr lang="zh-CN" altLang="en-US" sz="2400"/>
              <a:t>灯丝的电阻随温度的升高而增大</a:t>
            </a:r>
            <a:endParaRPr lang="zh-CN" altLang="en-US" sz="2400"/>
          </a:p>
        </p:txBody>
      </p:sp>
      <p:sp>
        <p:nvSpPr>
          <p:cNvPr id="20" name="文本框 19"/>
          <p:cNvSpPr txBox="1"/>
          <p:nvPr/>
        </p:nvSpPr>
        <p:spPr>
          <a:xfrm>
            <a:off x="4767580" y="5763895"/>
            <a:ext cx="6720205" cy="457200"/>
          </a:xfrm>
          <a:prstGeom prst="rect">
            <a:avLst/>
          </a:prstGeom>
          <a:noFill/>
        </p:spPr>
        <p:txBody>
          <a:bodyPr wrap="square" rtlCol="0" anchor="t">
            <a:spAutoFit/>
          </a:bodyPr>
          <a:p>
            <a:r>
              <a:rPr lang="zh-CN" altLang="en-US" sz="2400"/>
              <a:t>调节小灯泡两端的电压，使它达到额定电压</a:t>
            </a:r>
            <a:endParaRPr lang="zh-CN" altLang="en-US" sz="2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blinds(horizontal)">
                                      <p:cBhvr>
                                        <p:cTn id="27" dur="500"/>
                                        <p:tgtEl>
                                          <p:spTgt spid="17"/>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blinds(horizontal)">
                                      <p:cBhvr>
                                        <p:cTn id="32" dur="500"/>
                                        <p:tgtEl>
                                          <p:spTgt spid="18"/>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blinds(horizontal)">
                                      <p:cBhvr>
                                        <p:cTn id="37" dur="500"/>
                                        <p:tgtEl>
                                          <p:spTgt spid="19"/>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blinds(horizontal)">
                                      <p:cBhvr>
                                        <p:cTn id="42"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P spid="6" grpId="0"/>
      <p:bldP spid="17" grpId="0"/>
      <p:bldP spid="18" grpId="0"/>
      <p:bldP spid="19" grpId="0"/>
      <p:bldP spid="2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0" name="文本框 99"/>
          <p:cNvSpPr txBox="1"/>
          <p:nvPr/>
        </p:nvSpPr>
        <p:spPr>
          <a:xfrm>
            <a:off x="960120" y="626745"/>
            <a:ext cx="8622030" cy="822960"/>
          </a:xfrm>
          <a:prstGeom prst="rect">
            <a:avLst/>
          </a:prstGeom>
          <a:noFill/>
          <a:ln w="9525">
            <a:noFill/>
            <a:miter/>
          </a:ln>
        </p:spPr>
        <p:txBody>
          <a:bodyPr wrap="square">
            <a:spAutoFit/>
          </a:bodyPr>
          <a:p>
            <a:pPr marL="0" indent="0" algn="l"/>
            <a:r>
              <a:rPr lang="zh-CN" altLang="en-US" sz="2400" b="0" u="none">
                <a:latin typeface="新宋体" charset="-122"/>
                <a:ea typeface="新宋体" charset="-122"/>
                <a:cs typeface="新宋体" charset="-122"/>
              </a:rPr>
              <a:t>例</a:t>
            </a:r>
            <a:r>
              <a:rPr lang="en-US" altLang="zh-CN" sz="2400" b="0" u="none">
                <a:latin typeface="新宋体" charset="-122"/>
                <a:ea typeface="新宋体" charset="-122"/>
                <a:cs typeface="新宋体" charset="-122"/>
              </a:rPr>
              <a:t>1</a:t>
            </a:r>
            <a:r>
              <a:rPr lang="zh-CN" altLang="en-US" sz="2400" b="0" u="none">
                <a:latin typeface="新宋体" charset="-122"/>
                <a:ea typeface="新宋体" charset="-122"/>
                <a:cs typeface="新宋体" charset="-122"/>
              </a:rPr>
              <a:t>：灯泡额定电压为</a:t>
            </a:r>
            <a:r>
              <a:rPr lang="en-US" altLang="zh-CN" sz="2400" b="0" u="none">
                <a:latin typeface="新宋体" charset="-122"/>
                <a:ea typeface="新宋体" charset="-122"/>
                <a:cs typeface="新宋体" charset="-122"/>
              </a:rPr>
              <a:t>2.5V</a:t>
            </a:r>
            <a:r>
              <a:rPr lang="zh-CN" altLang="en-US" sz="2400" b="0" u="none">
                <a:latin typeface="新宋体" charset="-122"/>
                <a:ea typeface="新宋体" charset="-122"/>
                <a:cs typeface="新宋体" charset="-122"/>
              </a:rPr>
              <a:t>，闭合开关，电压表示数为</a:t>
            </a:r>
            <a:r>
              <a:rPr lang="en-US" altLang="zh-CN" sz="2400" b="0" u="none">
                <a:latin typeface="新宋体" charset="-122"/>
                <a:ea typeface="新宋体" charset="-122"/>
                <a:cs typeface="新宋体" charset="-122"/>
              </a:rPr>
              <a:t>1.5V</a:t>
            </a:r>
            <a:r>
              <a:rPr lang="zh-CN" altLang="en-US" sz="2400" b="0" u="none">
                <a:latin typeface="新宋体" charset="-122"/>
                <a:ea typeface="新宋体" charset="-122"/>
                <a:cs typeface="新宋体" charset="-122"/>
              </a:rPr>
              <a:t>，则应该将滑动变阻器的滑片</a:t>
            </a:r>
            <a:r>
              <a:rPr lang="en-US" altLang="zh-CN" sz="2400" b="0" u="none">
                <a:latin typeface="Times New Roman" charset="0"/>
                <a:ea typeface="Times New Roman" charset="0"/>
                <a:cs typeface="Times New Roman" charset="0"/>
              </a:rPr>
              <a:t>P</a:t>
            </a:r>
            <a:r>
              <a:rPr lang="zh-CN" altLang="en-US" sz="2400" b="0" u="none">
                <a:latin typeface="新宋体" charset="-122"/>
                <a:ea typeface="新宋体" charset="-122"/>
                <a:cs typeface="新宋体" charset="-122"/>
              </a:rPr>
              <a:t>向 </a:t>
            </a:r>
            <a:r>
              <a:rPr lang="zh-CN" altLang="en-US" sz="2400" b="0" u="sng">
                <a:latin typeface="新宋体" charset="-122"/>
                <a:ea typeface="新宋体" charset="-122"/>
                <a:cs typeface="新宋体" charset="-122"/>
              </a:rPr>
              <a:t>　   　</a:t>
            </a:r>
            <a:r>
              <a:rPr lang="zh-CN" altLang="en-US" sz="2400" b="0" u="none">
                <a:latin typeface="新宋体" charset="-122"/>
                <a:ea typeface="新宋体" charset="-122"/>
                <a:cs typeface="新宋体" charset="-122"/>
              </a:rPr>
              <a:t>（左</a:t>
            </a:r>
            <a:r>
              <a:rPr lang="en-US" altLang="zh-CN" sz="2400" b="0" u="none">
                <a:latin typeface="Times New Roman" charset="0"/>
                <a:ea typeface="Times New Roman" charset="0"/>
                <a:cs typeface="Times New Roman" charset="0"/>
              </a:rPr>
              <a:t>/</a:t>
            </a:r>
            <a:r>
              <a:rPr lang="zh-CN" altLang="en-US" sz="2400" b="0" u="none">
                <a:latin typeface="新宋体" charset="-122"/>
                <a:ea typeface="新宋体" charset="-122"/>
                <a:cs typeface="新宋体" charset="-122"/>
              </a:rPr>
              <a:t>右）移动，</a:t>
            </a:r>
            <a:endParaRPr lang="zh-CN" altLang="en-US" sz="2400"/>
          </a:p>
        </p:txBody>
      </p:sp>
      <p:pic>
        <p:nvPicPr>
          <p:cNvPr id="3" name="图片 2"/>
          <p:cNvPicPr>
            <a:picLocks noChangeAspect="1"/>
          </p:cNvPicPr>
          <p:nvPr/>
        </p:nvPicPr>
        <p:blipFill>
          <a:blip r:embed="rId1"/>
          <a:stretch>
            <a:fillRect/>
          </a:stretch>
        </p:blipFill>
        <p:spPr>
          <a:xfrm>
            <a:off x="3218815" y="2087880"/>
            <a:ext cx="4248150" cy="3190875"/>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6" name="刘宇（电流与电阻）">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2550795" y="-635"/>
            <a:ext cx="6874510" cy="6859270"/>
          </a:xfrm>
          <a:prstGeom prst="rect">
            <a:avLst/>
          </a:prstGeom>
        </p:spPr>
      </p:pic>
    </p:spTree>
  </p:cSld>
  <p:clrMapOvr>
    <a:masterClrMapping/>
  </p:clrMapOvr>
  <p:timing>
    <p:tnLst>
      <p:par>
        <p:cTn id="1" dur="indefinite" restart="never" nodeType="tmRoot">
          <p:childTnLst>
            <p:video fullScrn="0">
              <p:cMediaNode>
                <p:cTn id="2" fill="hold" display="1">
                  <p:stCondLst>
                    <p:cond delay="indefinite"/>
                  </p:stCondLst>
                </p:cTn>
                <p:tgtEl>
                  <p:spTgt spid="6"/>
                </p:tgtEl>
              </p:cMediaNode>
            </p:video>
            <p:seq concurrent="1" nextAc="seek">
              <p:cTn id="3" restart="whenNotActive" fill="hold" evtFilter="cancelBubble" nodeType="interactiveSeq">
                <p:stCondLst>
                  <p:cond evt="onClick" delay="0">
                    <p:tgtEl>
                      <p:spTgt spid="6"/>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0" name="文本框 99"/>
          <p:cNvSpPr txBox="1"/>
          <p:nvPr/>
        </p:nvSpPr>
        <p:spPr>
          <a:xfrm>
            <a:off x="690245" y="266065"/>
            <a:ext cx="10861040" cy="2286000"/>
          </a:xfrm>
          <a:prstGeom prst="rect">
            <a:avLst/>
          </a:prstGeom>
          <a:noFill/>
          <a:ln w="9525">
            <a:noFill/>
            <a:miter/>
          </a:ln>
        </p:spPr>
        <p:txBody>
          <a:bodyPr wrap="square">
            <a:spAutoFit/>
          </a:bodyPr>
          <a:p>
            <a:pPr marL="0" indent="0" algn="l"/>
            <a:r>
              <a:rPr lang="zh-CN" altLang="en-US" sz="2400" b="0" u="none">
                <a:latin typeface="新宋体" charset="-122"/>
                <a:ea typeface="新宋体" charset="-122"/>
                <a:cs typeface="新宋体" charset="-122"/>
              </a:rPr>
              <a:t>例</a:t>
            </a:r>
            <a:r>
              <a:rPr lang="en-US" altLang="zh-CN" sz="2400" b="0" u="none">
                <a:latin typeface="新宋体" charset="-122"/>
                <a:ea typeface="新宋体" charset="-122"/>
                <a:cs typeface="新宋体" charset="-122"/>
              </a:rPr>
              <a:t>2</a:t>
            </a:r>
            <a:r>
              <a:rPr lang="zh-CN" altLang="en-US" sz="2400" b="0" u="none">
                <a:latin typeface="新宋体" charset="-122"/>
                <a:ea typeface="新宋体" charset="-122"/>
                <a:cs typeface="新宋体" charset="-122"/>
              </a:rPr>
              <a:t>：小阳利用如图甲的电路探究“电流与电阻的关系”。已知电源电压为</a:t>
            </a:r>
            <a:r>
              <a:rPr lang="en-US" altLang="zh-CN" sz="2400" b="0" u="none">
                <a:latin typeface="Times New Roman" charset="0"/>
                <a:ea typeface="Times New Roman" charset="0"/>
                <a:cs typeface="Times New Roman" charset="0"/>
              </a:rPr>
              <a:t>4.5V</a:t>
            </a:r>
            <a:r>
              <a:rPr lang="zh-CN" altLang="en-US" sz="2400" b="0" u="none">
                <a:latin typeface="新宋体" charset="-122"/>
                <a:ea typeface="新宋体" charset="-122"/>
                <a:cs typeface="新宋体" charset="-122"/>
              </a:rPr>
              <a:t>且保持不变，实验用到的定值电阻阻值分别为</a:t>
            </a:r>
            <a:r>
              <a:rPr lang="en-US" altLang="zh-CN" sz="2400" b="0" u="none">
                <a:latin typeface="Times New Roman" charset="0"/>
                <a:ea typeface="Times New Roman" charset="0"/>
                <a:cs typeface="Times New Roman" charset="0"/>
              </a:rPr>
              <a:t>25Ω</a:t>
            </a:r>
            <a:r>
              <a:rPr lang="zh-CN" altLang="en-US" sz="2400" b="0" u="none">
                <a:latin typeface="新宋体" charset="-122"/>
                <a:ea typeface="新宋体" charset="-122"/>
                <a:cs typeface="新宋体" charset="-122"/>
              </a:rPr>
              <a:t>、</a:t>
            </a:r>
            <a:r>
              <a:rPr lang="en-US" altLang="zh-CN" sz="2400" b="0" u="none">
                <a:latin typeface="Times New Roman" charset="0"/>
                <a:ea typeface="Times New Roman" charset="0"/>
                <a:cs typeface="Times New Roman" charset="0"/>
              </a:rPr>
              <a:t>20Ω</a:t>
            </a:r>
            <a:r>
              <a:rPr lang="zh-CN" altLang="en-US" sz="2400" b="0" u="none">
                <a:latin typeface="新宋体" charset="-122"/>
                <a:ea typeface="新宋体" charset="-122"/>
                <a:cs typeface="新宋体" charset="-122"/>
              </a:rPr>
              <a:t>、</a:t>
            </a:r>
            <a:r>
              <a:rPr lang="en-US" altLang="zh-CN" sz="2400" b="0" u="none">
                <a:latin typeface="Times New Roman" charset="0"/>
                <a:ea typeface="Times New Roman" charset="0"/>
                <a:cs typeface="Times New Roman" charset="0"/>
              </a:rPr>
              <a:t>15Ω</a:t>
            </a:r>
            <a:r>
              <a:rPr lang="zh-CN" altLang="en-US" sz="2400" b="0" u="none">
                <a:latin typeface="新宋体" charset="-122"/>
                <a:ea typeface="新宋体" charset="-122"/>
                <a:cs typeface="新宋体" charset="-122"/>
              </a:rPr>
              <a:t>、</a:t>
            </a:r>
            <a:r>
              <a:rPr lang="en-US" altLang="zh-CN" sz="2400" b="0" u="none">
                <a:latin typeface="Times New Roman" charset="0"/>
                <a:ea typeface="Times New Roman" charset="0"/>
                <a:cs typeface="Times New Roman" charset="0"/>
              </a:rPr>
              <a:t>10Ω</a:t>
            </a:r>
            <a:r>
              <a:rPr lang="zh-CN" altLang="en-US" sz="2400" b="0" u="none">
                <a:latin typeface="新宋体" charset="-122"/>
                <a:ea typeface="新宋体" charset="-122"/>
                <a:cs typeface="新宋体" charset="-122"/>
              </a:rPr>
              <a:t>、</a:t>
            </a:r>
            <a:r>
              <a:rPr lang="en-US" altLang="zh-CN" sz="2400" b="0" u="none">
                <a:latin typeface="Times New Roman" charset="0"/>
                <a:ea typeface="Times New Roman" charset="0"/>
                <a:cs typeface="Times New Roman" charset="0"/>
              </a:rPr>
              <a:t>5Ω</a:t>
            </a:r>
            <a:r>
              <a:rPr lang="zh-CN" altLang="en-US" sz="2400" b="0" u="none">
                <a:latin typeface="新宋体" charset="-122"/>
                <a:ea typeface="新宋体" charset="-122"/>
                <a:cs typeface="新宋体" charset="-122"/>
              </a:rPr>
              <a:t>，滑动变阻器的规格为“</a:t>
            </a:r>
            <a:r>
              <a:rPr lang="en-US" altLang="zh-CN" sz="2400" b="0" u="none">
                <a:latin typeface="Times New Roman" charset="0"/>
                <a:ea typeface="Times New Roman" charset="0"/>
                <a:cs typeface="Times New Roman" charset="0"/>
              </a:rPr>
              <a:t>0</a:t>
            </a:r>
            <a:r>
              <a:rPr lang="zh-CN" altLang="en-US" sz="2400" b="0" u="none">
                <a:latin typeface="新宋体" charset="-122"/>
                <a:ea typeface="新宋体" charset="-122"/>
                <a:cs typeface="新宋体" charset="-122"/>
              </a:rPr>
              <a:t>～</a:t>
            </a:r>
            <a:r>
              <a:rPr lang="en-US" altLang="zh-CN" sz="2400" b="0" u="none">
                <a:latin typeface="Times New Roman" charset="0"/>
                <a:ea typeface="Times New Roman" charset="0"/>
                <a:cs typeface="Times New Roman" charset="0"/>
              </a:rPr>
              <a:t>50Ω</a:t>
            </a:r>
            <a:r>
              <a:rPr lang="en-US" altLang="zh-CN" sz="2400" b="0" u="none">
                <a:latin typeface="新宋体" charset="-122"/>
                <a:ea typeface="新宋体" charset="-122"/>
                <a:cs typeface="新宋体" charset="-122"/>
              </a:rPr>
              <a:t>”</a:t>
            </a:r>
            <a:r>
              <a:rPr lang="zh-CN" altLang="en-US" sz="2400" b="0" u="none">
                <a:latin typeface="新宋体" charset="-122"/>
                <a:ea typeface="新宋体" charset="-122"/>
                <a:cs typeface="新宋体" charset="-122"/>
              </a:rPr>
              <a:t>，</a:t>
            </a:r>
            <a:r>
              <a:rPr lang="zh-CN" altLang="en-US" sz="2400">
                <a:latin typeface="新宋体" charset="-122"/>
                <a:ea typeface="新宋体" charset="-122"/>
                <a:cs typeface="新宋体" charset="-122"/>
                <a:sym typeface="+mn-ea"/>
              </a:rPr>
              <a:t>实验中将</a:t>
            </a:r>
            <a:r>
              <a:rPr lang="en-US" altLang="zh-CN" sz="2400">
                <a:latin typeface="Times New Roman" charset="0"/>
                <a:ea typeface="Times New Roman" charset="0"/>
                <a:cs typeface="Times New Roman" charset="0"/>
                <a:sym typeface="+mn-ea"/>
              </a:rPr>
              <a:t>5Ω</a:t>
            </a:r>
            <a:r>
              <a:rPr lang="zh-CN" altLang="en-US" sz="2400">
                <a:latin typeface="新宋体" charset="-122"/>
                <a:ea typeface="新宋体" charset="-122"/>
                <a:cs typeface="新宋体" charset="-122"/>
                <a:sym typeface="+mn-ea"/>
              </a:rPr>
              <a:t>的定值电阻更换为</a:t>
            </a:r>
            <a:r>
              <a:rPr lang="en-US" altLang="zh-CN" sz="2400">
                <a:latin typeface="Times New Roman" charset="0"/>
                <a:ea typeface="Times New Roman" charset="0"/>
                <a:cs typeface="Times New Roman" charset="0"/>
                <a:sym typeface="+mn-ea"/>
              </a:rPr>
              <a:t>10Ω</a:t>
            </a:r>
            <a:r>
              <a:rPr lang="zh-CN" altLang="en-US" sz="2400">
                <a:latin typeface="新宋体" charset="-122"/>
                <a:ea typeface="新宋体" charset="-122"/>
                <a:cs typeface="新宋体" charset="-122"/>
                <a:sym typeface="+mn-ea"/>
              </a:rPr>
              <a:t>的定值电阻后，闭合开关，应将滑动变阻器滑片向</a:t>
            </a:r>
            <a:r>
              <a:rPr lang="zh-CN" altLang="en-US" sz="2400" u="sng">
                <a:latin typeface="新宋体" charset="-122"/>
                <a:ea typeface="新宋体" charset="-122"/>
                <a:cs typeface="新宋体" charset="-122"/>
                <a:sym typeface="+mn-ea"/>
              </a:rPr>
              <a:t>　   　</a:t>
            </a:r>
            <a:r>
              <a:rPr lang="zh-CN" altLang="en-US" sz="2400">
                <a:latin typeface="新宋体" charset="-122"/>
                <a:ea typeface="新宋体" charset="-122"/>
                <a:cs typeface="新宋体" charset="-122"/>
                <a:sym typeface="+mn-ea"/>
              </a:rPr>
              <a:t>（选填“左”或“右”）适当滑动，使电压表示数恢复到原来的值。</a:t>
            </a:r>
            <a:endParaRPr lang="zh-CN" altLang="en-US" sz="2400"/>
          </a:p>
          <a:p>
            <a:pPr marL="0" indent="0" algn="l"/>
            <a:endParaRPr lang="zh-CN" altLang="en-US" sz="2400"/>
          </a:p>
        </p:txBody>
      </p:sp>
      <p:pic>
        <p:nvPicPr>
          <p:cNvPr id="4" name="图片 3"/>
          <p:cNvPicPr>
            <a:picLocks noChangeAspect="1"/>
          </p:cNvPicPr>
          <p:nvPr/>
        </p:nvPicPr>
        <p:blipFill>
          <a:blip r:embed="rId1"/>
          <a:srcRect r="75935"/>
          <a:stretch>
            <a:fillRect/>
          </a:stretch>
        </p:blipFill>
        <p:spPr>
          <a:xfrm>
            <a:off x="2486025" y="2428875"/>
            <a:ext cx="2436495" cy="3679190"/>
          </a:xfrm>
          <a:prstGeom prst="rect">
            <a:avLst/>
          </a:prstGeom>
        </p:spPr>
      </p:pic>
      <p:pic>
        <p:nvPicPr>
          <p:cNvPr id="6" name="图片 5"/>
          <p:cNvPicPr>
            <a:picLocks noChangeAspect="1"/>
          </p:cNvPicPr>
          <p:nvPr/>
        </p:nvPicPr>
        <p:blipFill>
          <a:blip r:embed="rId1"/>
          <a:srcRect l="63632"/>
          <a:stretch>
            <a:fillRect/>
          </a:stretch>
        </p:blipFill>
        <p:spPr>
          <a:xfrm>
            <a:off x="5955030" y="2729230"/>
            <a:ext cx="2995930" cy="299339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312420" y="153670"/>
            <a:ext cx="11730990" cy="1920240"/>
          </a:xfrm>
          <a:prstGeom prst="rect">
            <a:avLst/>
          </a:prstGeom>
          <a:noFill/>
          <a:ln w="9525">
            <a:noFill/>
            <a:miter/>
          </a:ln>
        </p:spPr>
        <p:txBody>
          <a:bodyPr wrap="square">
            <a:spAutoFit/>
          </a:bodyPr>
          <a:p>
            <a:pPr marL="0" indent="0" algn="l"/>
            <a:r>
              <a:rPr lang="zh-CN" altLang="en-US" sz="2400" b="0" u="none">
                <a:latin typeface="新宋体" charset="-122"/>
                <a:ea typeface="新宋体" charset="-122"/>
                <a:cs typeface="新宋体" charset="-122"/>
              </a:rPr>
              <a:t>小阳同学每次随机选取一个定值电阻，进行了五次实验，根据所得数据画出电流与电阻关系的图象如图丙，且实验中各电路元件完好，读数、记录均正确。但老师发现五次实验中有一次未移动滑动变阻器滑片控制电压表示数一定，根据图丙中的数据分析，阻值为 </a:t>
            </a:r>
            <a:r>
              <a:rPr lang="zh-CN" altLang="en-US" sz="2400" b="0" u="sng">
                <a:latin typeface="新宋体" charset="-122"/>
                <a:ea typeface="新宋体" charset="-122"/>
                <a:cs typeface="新宋体" charset="-122"/>
              </a:rPr>
              <a:t>　  　</a:t>
            </a:r>
            <a:r>
              <a:rPr lang="en-US" altLang="zh-CN" sz="2400" b="0" u="none">
                <a:latin typeface="Times New Roman" charset="0"/>
                <a:ea typeface="Times New Roman" charset="0"/>
                <a:cs typeface="Times New Roman" charset="0"/>
              </a:rPr>
              <a:t>Ω</a:t>
            </a:r>
            <a:r>
              <a:rPr lang="zh-CN" altLang="en-US" sz="2400" b="0" u="none">
                <a:latin typeface="新宋体" charset="-122"/>
                <a:ea typeface="新宋体" charset="-122"/>
                <a:cs typeface="新宋体" charset="-122"/>
              </a:rPr>
              <a:t>的定值电阻连入电路时未移动滑片，这次实验之前的那一次实验，小阳选取的是阻值为 </a:t>
            </a:r>
            <a:r>
              <a:rPr lang="zh-CN" altLang="en-US" sz="2400" b="0" u="sng">
                <a:latin typeface="新宋体" charset="-122"/>
                <a:ea typeface="新宋体" charset="-122"/>
                <a:cs typeface="新宋体" charset="-122"/>
              </a:rPr>
              <a:t>　     　</a:t>
            </a:r>
            <a:r>
              <a:rPr lang="en-US" altLang="zh-CN" sz="2400" b="0" u="none">
                <a:latin typeface="Times New Roman" charset="0"/>
                <a:ea typeface="Times New Roman" charset="0"/>
                <a:cs typeface="Times New Roman" charset="0"/>
              </a:rPr>
              <a:t>Ω</a:t>
            </a:r>
            <a:r>
              <a:rPr lang="zh-CN" altLang="en-US" sz="2400" b="0" u="none">
                <a:latin typeface="新宋体" charset="-122"/>
                <a:ea typeface="新宋体" charset="-122"/>
                <a:cs typeface="新宋体" charset="-122"/>
              </a:rPr>
              <a:t>的定值电阻。</a:t>
            </a:r>
            <a:endParaRPr lang="zh-CN" altLang="en-US" sz="2400"/>
          </a:p>
        </p:txBody>
      </p:sp>
      <p:pic>
        <p:nvPicPr>
          <p:cNvPr id="2" name="图片 1"/>
          <p:cNvPicPr>
            <a:picLocks noChangeAspect="1"/>
          </p:cNvPicPr>
          <p:nvPr/>
        </p:nvPicPr>
        <p:blipFill>
          <a:blip r:embed="rId1"/>
          <a:srcRect r="75935"/>
          <a:stretch>
            <a:fillRect/>
          </a:stretch>
        </p:blipFill>
        <p:spPr>
          <a:xfrm>
            <a:off x="8085455" y="1979295"/>
            <a:ext cx="2647315" cy="3997325"/>
          </a:xfrm>
          <a:prstGeom prst="rect">
            <a:avLst/>
          </a:prstGeom>
        </p:spPr>
      </p:pic>
      <p:pic>
        <p:nvPicPr>
          <p:cNvPr id="6" name="图片 5"/>
          <p:cNvPicPr>
            <a:picLocks noChangeAspect="1"/>
          </p:cNvPicPr>
          <p:nvPr/>
        </p:nvPicPr>
        <p:blipFill>
          <a:blip r:embed="rId1"/>
          <a:srcRect l="63632"/>
          <a:stretch>
            <a:fillRect/>
          </a:stretch>
        </p:blipFill>
        <p:spPr>
          <a:xfrm>
            <a:off x="384810" y="2226945"/>
            <a:ext cx="3488055" cy="3484880"/>
          </a:xfrm>
          <a:prstGeom prst="rect">
            <a:avLst/>
          </a:prstGeom>
        </p:spPr>
      </p:pic>
      <p:pic>
        <p:nvPicPr>
          <p:cNvPr id="7" name="图片 6"/>
          <p:cNvPicPr>
            <a:picLocks noChangeAspect="1"/>
          </p:cNvPicPr>
          <p:nvPr/>
        </p:nvPicPr>
        <p:blipFill>
          <a:blip r:embed="rId1"/>
          <a:srcRect r="75935"/>
          <a:stretch>
            <a:fillRect/>
          </a:stretch>
        </p:blipFill>
        <p:spPr>
          <a:xfrm>
            <a:off x="4371340" y="2038985"/>
            <a:ext cx="2647315" cy="399732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858520" y="459740"/>
            <a:ext cx="11004550" cy="1191895"/>
          </a:xfrm>
          <a:prstGeom prst="rect">
            <a:avLst/>
          </a:prstGeom>
          <a:noFill/>
        </p:spPr>
        <p:txBody>
          <a:bodyPr wrap="square" rtlCol="0">
            <a:spAutoFit/>
          </a:bodyPr>
          <a:p>
            <a:r>
              <a:rPr lang="zh-CN" sz="2400"/>
              <a:t>例</a:t>
            </a:r>
            <a:r>
              <a:rPr lang="en-US" altLang="zh-CN" sz="2400"/>
              <a:t>3</a:t>
            </a:r>
            <a:r>
              <a:rPr lang="zh-CN" altLang="en-US" sz="2400"/>
              <a:t>：</a:t>
            </a:r>
            <a:r>
              <a:rPr lang="zh-CN" sz="2400"/>
              <a:t>刘宇同学</a:t>
            </a:r>
            <a:r>
              <a:rPr sz="2400"/>
              <a:t>在做探究“电流与电阻的关系”实验时，准备了以下器材：电源</a:t>
            </a:r>
            <a:r>
              <a:rPr lang="zh-CN" sz="2400"/>
              <a:t>两节新干电池</a:t>
            </a:r>
            <a:r>
              <a:rPr sz="2400"/>
              <a:t>（</a:t>
            </a:r>
            <a:r>
              <a:rPr lang="en-US" sz="2400"/>
              <a:t>3</a:t>
            </a:r>
            <a:r>
              <a:rPr sz="2400"/>
              <a:t>V），定值电阻</a:t>
            </a:r>
            <a:r>
              <a:rPr lang="zh-CN" sz="2400"/>
              <a:t>三</a:t>
            </a:r>
            <a:r>
              <a:rPr sz="2400"/>
              <a:t>个（5Ω、10</a:t>
            </a:r>
            <a:r>
              <a:rPr sz="2400">
                <a:sym typeface="+mn-ea"/>
              </a:rPr>
              <a:t>Ω</a:t>
            </a:r>
            <a:r>
              <a:rPr sz="2400"/>
              <a:t>、</a:t>
            </a:r>
            <a:r>
              <a:rPr lang="en-US" sz="2400"/>
              <a:t>15</a:t>
            </a:r>
            <a:r>
              <a:rPr sz="2400">
                <a:sym typeface="+mn-ea"/>
              </a:rPr>
              <a:t>Ω</a:t>
            </a:r>
            <a:r>
              <a:rPr sz="2400"/>
              <a:t>），电流表、电压表、滑动变阻器“20Ω，</a:t>
            </a:r>
            <a:r>
              <a:rPr lang="en-US" sz="2400"/>
              <a:t>2</a:t>
            </a:r>
            <a:r>
              <a:rPr sz="2400"/>
              <a:t>A”和开关各一个、导线若干。</a:t>
            </a:r>
            <a:endParaRPr lang="zh-CN" altLang="en-US" sz="2400"/>
          </a:p>
        </p:txBody>
      </p:sp>
      <p:pic>
        <p:nvPicPr>
          <p:cNvPr id="7" name="图片 6"/>
          <p:cNvPicPr>
            <a:picLocks noChangeAspect="1"/>
          </p:cNvPicPr>
          <p:nvPr/>
        </p:nvPicPr>
        <p:blipFill>
          <a:blip r:embed="rId1"/>
          <a:srcRect r="75935" b="12804"/>
          <a:stretch>
            <a:fillRect/>
          </a:stretch>
        </p:blipFill>
        <p:spPr>
          <a:xfrm>
            <a:off x="616585" y="2966085"/>
            <a:ext cx="2647315" cy="3485515"/>
          </a:xfrm>
          <a:prstGeom prst="rect">
            <a:avLst/>
          </a:prstGeom>
        </p:spPr>
      </p:pic>
      <p:sp>
        <p:nvSpPr>
          <p:cNvPr id="3" name="文本框 2"/>
          <p:cNvSpPr txBox="1"/>
          <p:nvPr/>
        </p:nvSpPr>
        <p:spPr>
          <a:xfrm>
            <a:off x="1090930" y="1666875"/>
            <a:ext cx="9845040" cy="460375"/>
          </a:xfrm>
          <a:prstGeom prst="rect">
            <a:avLst/>
          </a:prstGeom>
          <a:noFill/>
        </p:spPr>
        <p:txBody>
          <a:bodyPr wrap="square" rtlCol="0">
            <a:spAutoFit/>
          </a:bodyPr>
          <a:p>
            <a:r>
              <a:rPr lang="en-US" altLang="zh-CN" sz="2400"/>
              <a:t>1</a:t>
            </a:r>
            <a:r>
              <a:rPr lang="zh-CN" altLang="en-US" sz="2400"/>
              <a:t>、他控制电压表的示数为</a:t>
            </a:r>
            <a:r>
              <a:rPr lang="en-US" altLang="zh-CN" sz="2400"/>
              <a:t>1V</a:t>
            </a:r>
            <a:r>
              <a:rPr lang="zh-CN" altLang="en-US" sz="2400"/>
              <a:t>不变，为什么</a:t>
            </a:r>
            <a:r>
              <a:rPr lang="en-US" sz="2400">
                <a:sym typeface="+mn-ea"/>
              </a:rPr>
              <a:t>15</a:t>
            </a:r>
            <a:r>
              <a:rPr sz="2400">
                <a:sym typeface="+mn-ea"/>
              </a:rPr>
              <a:t>Ω</a:t>
            </a:r>
            <a:r>
              <a:rPr lang="zh-CN" sz="2400">
                <a:sym typeface="+mn-ea"/>
              </a:rPr>
              <a:t>的电阻不能完成实验</a:t>
            </a:r>
            <a:r>
              <a:rPr lang="zh-CN" altLang="en-US" sz="2400"/>
              <a:t>？</a:t>
            </a:r>
            <a:endParaRPr lang="zh-CN" altLang="en-US" sz="2400"/>
          </a:p>
        </p:txBody>
      </p:sp>
      <p:sp>
        <p:nvSpPr>
          <p:cNvPr id="4" name="文本框 3"/>
          <p:cNvSpPr txBox="1"/>
          <p:nvPr/>
        </p:nvSpPr>
        <p:spPr>
          <a:xfrm>
            <a:off x="1092200" y="2190115"/>
            <a:ext cx="9845040" cy="460375"/>
          </a:xfrm>
          <a:prstGeom prst="rect">
            <a:avLst/>
          </a:prstGeom>
          <a:noFill/>
        </p:spPr>
        <p:txBody>
          <a:bodyPr wrap="square" rtlCol="0">
            <a:spAutoFit/>
          </a:bodyPr>
          <a:p>
            <a:r>
              <a:rPr lang="en-US" altLang="zh-CN" sz="2400"/>
              <a:t>2</a:t>
            </a:r>
            <a:r>
              <a:rPr lang="zh-CN" altLang="en-US" sz="2400"/>
              <a:t>、若</a:t>
            </a:r>
            <a:r>
              <a:rPr lang="zh-CN" sz="2400"/>
              <a:t>想完成三组实验，你打算怎么帮助他？</a:t>
            </a:r>
            <a:endParaRPr lang="zh-CN" sz="2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殷超（电流与电阻）">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950595" y="0"/>
            <a:ext cx="3857625" cy="6858000"/>
          </a:xfrm>
          <a:prstGeom prst="rect">
            <a:avLst/>
          </a:prstGeom>
        </p:spPr>
      </p:pic>
      <p:sp>
        <p:nvSpPr>
          <p:cNvPr id="6" name="文本框 5"/>
          <p:cNvSpPr txBox="1"/>
          <p:nvPr/>
        </p:nvSpPr>
        <p:spPr>
          <a:xfrm>
            <a:off x="4995545" y="691515"/>
            <a:ext cx="6000115" cy="460375"/>
          </a:xfrm>
          <a:prstGeom prst="rect">
            <a:avLst/>
          </a:prstGeom>
          <a:noFill/>
        </p:spPr>
        <p:txBody>
          <a:bodyPr wrap="square" rtlCol="0">
            <a:spAutoFit/>
          </a:bodyPr>
          <a:p>
            <a:r>
              <a:rPr lang="zh-CN" altLang="en-US" sz="2400"/>
              <a:t>殷超同学能完成三组实验的原因可能是什么？</a:t>
            </a:r>
            <a:endParaRPr lang="en-US" altLang="zh-CN" sz="2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fullScrn="0">
              <p:cMediaNode>
                <p:cTn id="7" fill="hold" display="1">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additive="base">
                                        <p:cTn id="12" dur="1" fill="hold"/>
                                        <p:tgtEl>
                                          <p:spTgt spid="4"/>
                                        </p:tgtEl>
                                      </p:cBhvr>
                                    </p:cmd>
                                  </p:childTnLst>
                                </p:cTn>
                              </p:par>
                            </p:childTnLst>
                          </p:cTn>
                        </p:par>
                      </p:childTnLst>
                    </p:cTn>
                  </p:par>
                </p:childTnLst>
              </p:cTn>
              <p:nextCondLst>
                <p:cond evt="onClick" delay="0">
                  <p:tgtEl>
                    <p:spTgt spid="4"/>
                  </p:tgtEl>
                </p:cond>
              </p:nextCondLst>
            </p:seq>
          </p:childTnLst>
        </p:cTn>
      </p:par>
    </p:tnLst>
    <p:bldLst>
      <p:bldP spid="6" grpId="0"/>
      <p:bldP spid="6" grpId="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501015" y="547370"/>
            <a:ext cx="4595495" cy="579120"/>
          </a:xfrm>
          <a:prstGeom prst="rect">
            <a:avLst/>
          </a:prstGeom>
          <a:noFill/>
        </p:spPr>
        <p:txBody>
          <a:bodyPr wrap="square" rtlCol="0">
            <a:spAutoFit/>
          </a:bodyPr>
          <a:p>
            <a:r>
              <a:rPr lang="zh-CN" altLang="en-US" sz="3200"/>
              <a:t>五、实验结论：</a:t>
            </a:r>
            <a:endParaRPr lang="zh-CN" altLang="en-US" sz="3200"/>
          </a:p>
        </p:txBody>
      </p:sp>
      <p:grpSp>
        <p:nvGrpSpPr>
          <p:cNvPr id="3" name="组合 2"/>
          <p:cNvGrpSpPr/>
          <p:nvPr/>
        </p:nvGrpSpPr>
        <p:grpSpPr>
          <a:xfrm>
            <a:off x="403225" y="1310005"/>
            <a:ext cx="5467350" cy="4708525"/>
            <a:chOff x="635" y="2063"/>
            <a:chExt cx="8610" cy="7415"/>
          </a:xfrm>
        </p:grpSpPr>
        <p:graphicFrame>
          <p:nvGraphicFramePr>
            <p:cNvPr id="7" name="对象 6">
              <a:hlinkClick r:id="" action="ppaction://ole?verb="/>
            </p:cNvPr>
            <p:cNvGraphicFramePr>
              <a:graphicFrameLocks noChangeAspect="1"/>
            </p:cNvGraphicFramePr>
            <p:nvPr/>
          </p:nvGraphicFramePr>
          <p:xfrm>
            <a:off x="834" y="2138"/>
            <a:ext cx="2345" cy="2203"/>
          </p:xfrm>
          <a:graphic>
            <a:graphicData uri="http://schemas.openxmlformats.org/presentationml/2006/ole">
              <mc:AlternateContent xmlns:mc="http://schemas.openxmlformats.org/markup-compatibility/2006">
                <mc:Choice xmlns:v="urn:schemas-microsoft-com:vml" Requires="v">
                  <p:oleObj spid="_x0000_s1027" name="" r:id="rId1" imgW="419100" imgH="393700" progId="Equation.KSEE3">
                    <p:embed/>
                  </p:oleObj>
                </mc:Choice>
                <mc:Fallback>
                  <p:oleObj name="" r:id="rId1" imgW="419100" imgH="393700" progId="Equation.KSEE3">
                    <p:embed/>
                    <p:pic>
                      <p:nvPicPr>
                        <p:cNvPr id="0" name="图片 1026"/>
                        <p:cNvPicPr/>
                        <p:nvPr/>
                      </p:nvPicPr>
                      <p:blipFill>
                        <a:blip r:embed="rId2"/>
                        <a:stretch>
                          <a:fillRect/>
                        </a:stretch>
                      </p:blipFill>
                      <p:spPr>
                        <a:xfrm>
                          <a:off x="834" y="2138"/>
                          <a:ext cx="2345" cy="2203"/>
                        </a:xfrm>
                        <a:prstGeom prst="rect">
                          <a:avLst/>
                        </a:prstGeom>
                      </p:spPr>
                    </p:pic>
                  </p:oleObj>
                </mc:Fallback>
              </mc:AlternateContent>
            </a:graphicData>
          </a:graphic>
        </p:graphicFrame>
        <p:graphicFrame>
          <p:nvGraphicFramePr>
            <p:cNvPr id="8" name="对象 7">
              <a:hlinkClick r:id="" action="ppaction://ole?verb="/>
            </p:cNvPr>
            <p:cNvGraphicFramePr>
              <a:graphicFrameLocks noChangeAspect="1"/>
            </p:cNvGraphicFramePr>
            <p:nvPr/>
          </p:nvGraphicFramePr>
          <p:xfrm>
            <a:off x="724" y="5485"/>
            <a:ext cx="2280" cy="2019"/>
          </p:xfrm>
          <a:graphic>
            <a:graphicData uri="http://schemas.openxmlformats.org/presentationml/2006/ole">
              <mc:AlternateContent xmlns:mc="http://schemas.openxmlformats.org/markup-compatibility/2006">
                <mc:Choice xmlns:v="urn:schemas-microsoft-com:vml" Requires="v">
                  <p:oleObj spid="_x0000_s1028" name="" r:id="rId3" imgW="444500" imgH="393700" progId="Equation.KSEE3">
                    <p:embed/>
                  </p:oleObj>
                </mc:Choice>
                <mc:Fallback>
                  <p:oleObj name="" r:id="rId3" imgW="444500" imgH="393700" progId="Equation.KSEE3">
                    <p:embed/>
                    <p:pic>
                      <p:nvPicPr>
                        <p:cNvPr id="0" name="图片 1027"/>
                        <p:cNvPicPr/>
                        <p:nvPr/>
                      </p:nvPicPr>
                      <p:blipFill>
                        <a:blip r:embed="rId4"/>
                        <a:stretch>
                          <a:fillRect/>
                        </a:stretch>
                      </p:blipFill>
                      <p:spPr>
                        <a:xfrm>
                          <a:off x="724" y="5485"/>
                          <a:ext cx="2280" cy="2019"/>
                        </a:xfrm>
                        <a:prstGeom prst="rect">
                          <a:avLst/>
                        </a:prstGeom>
                      </p:spPr>
                    </p:pic>
                  </p:oleObj>
                </mc:Fallback>
              </mc:AlternateContent>
            </a:graphicData>
          </a:graphic>
        </p:graphicFrame>
        <p:graphicFrame>
          <p:nvGraphicFramePr>
            <p:cNvPr id="9" name="对象 8">
              <a:hlinkClick r:id="" action="ppaction://ole?verb="/>
            </p:cNvPr>
            <p:cNvGraphicFramePr>
              <a:graphicFrameLocks noChangeAspect="1"/>
            </p:cNvGraphicFramePr>
            <p:nvPr/>
          </p:nvGraphicFramePr>
          <p:xfrm>
            <a:off x="635" y="8394"/>
            <a:ext cx="2875" cy="1084"/>
          </p:xfrm>
          <a:graphic>
            <a:graphicData uri="http://schemas.openxmlformats.org/presentationml/2006/ole">
              <mc:AlternateContent xmlns:mc="http://schemas.openxmlformats.org/markup-compatibility/2006">
                <mc:Choice xmlns:v="urn:schemas-microsoft-com:vml" Requires="v">
                  <p:oleObj spid="_x0000_s1029" name="" r:id="rId5" imgW="469900" imgH="177165" progId="Equation.KSEE3">
                    <p:embed/>
                  </p:oleObj>
                </mc:Choice>
                <mc:Fallback>
                  <p:oleObj name="" r:id="rId5" imgW="469900" imgH="177165" progId="Equation.KSEE3">
                    <p:embed/>
                    <p:pic>
                      <p:nvPicPr>
                        <p:cNvPr id="0" name="图片 1028"/>
                        <p:cNvPicPr/>
                        <p:nvPr/>
                      </p:nvPicPr>
                      <p:blipFill>
                        <a:blip r:embed="rId6"/>
                        <a:stretch>
                          <a:fillRect/>
                        </a:stretch>
                      </p:blipFill>
                      <p:spPr>
                        <a:xfrm>
                          <a:off x="635" y="8394"/>
                          <a:ext cx="2875" cy="1084"/>
                        </a:xfrm>
                        <a:prstGeom prst="rect">
                          <a:avLst/>
                        </a:prstGeom>
                      </p:spPr>
                    </p:pic>
                  </p:oleObj>
                </mc:Fallback>
              </mc:AlternateContent>
            </a:graphicData>
          </a:graphic>
        </p:graphicFrame>
        <p:sp>
          <p:nvSpPr>
            <p:cNvPr id="10" name="左大括号 9"/>
            <p:cNvSpPr/>
            <p:nvPr/>
          </p:nvSpPr>
          <p:spPr>
            <a:xfrm>
              <a:off x="3754" y="2139"/>
              <a:ext cx="532" cy="2311"/>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p>
              <a:pPr algn="ctr"/>
              <a:endParaRPr lang="zh-CN" altLang="en-US"/>
            </a:p>
          </p:txBody>
        </p:sp>
        <p:sp>
          <p:nvSpPr>
            <p:cNvPr id="11" name="左大括号 10"/>
            <p:cNvSpPr/>
            <p:nvPr/>
          </p:nvSpPr>
          <p:spPr>
            <a:xfrm>
              <a:off x="3711" y="5378"/>
              <a:ext cx="532" cy="2311"/>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p>
              <a:pPr algn="ctr"/>
              <a:endParaRPr lang="zh-CN" altLang="en-US"/>
            </a:p>
          </p:txBody>
        </p:sp>
        <p:sp>
          <p:nvSpPr>
            <p:cNvPr id="12" name="文本框 11"/>
            <p:cNvSpPr txBox="1"/>
            <p:nvPr/>
          </p:nvSpPr>
          <p:spPr>
            <a:xfrm>
              <a:off x="4758" y="2063"/>
              <a:ext cx="4455" cy="919"/>
            </a:xfrm>
            <a:prstGeom prst="rect">
              <a:avLst/>
            </a:prstGeom>
            <a:noFill/>
          </p:spPr>
          <p:txBody>
            <a:bodyPr wrap="square" rtlCol="0">
              <a:spAutoFit/>
            </a:bodyPr>
            <a:p>
              <a:r>
                <a:rPr lang="en-US" altLang="zh-CN" sz="3200"/>
                <a:t>I</a:t>
              </a:r>
              <a:r>
                <a:rPr lang="zh-CN" altLang="en-US" sz="3200"/>
                <a:t>与</a:t>
              </a:r>
              <a:r>
                <a:rPr lang="en-US" altLang="zh-CN" sz="3200"/>
                <a:t>U</a:t>
              </a:r>
              <a:r>
                <a:rPr lang="zh-CN" altLang="en-US" sz="3200"/>
                <a:t>的关系</a:t>
              </a:r>
              <a:endParaRPr lang="zh-CN" altLang="en-US" sz="3200"/>
            </a:p>
          </p:txBody>
        </p:sp>
        <p:sp>
          <p:nvSpPr>
            <p:cNvPr id="13" name="文本框 12"/>
            <p:cNvSpPr txBox="1"/>
            <p:nvPr/>
          </p:nvSpPr>
          <p:spPr>
            <a:xfrm>
              <a:off x="4791" y="3525"/>
              <a:ext cx="4455" cy="919"/>
            </a:xfrm>
            <a:prstGeom prst="rect">
              <a:avLst/>
            </a:prstGeom>
            <a:noFill/>
          </p:spPr>
          <p:txBody>
            <a:bodyPr wrap="square" rtlCol="0">
              <a:spAutoFit/>
            </a:bodyPr>
            <a:p>
              <a:r>
                <a:rPr lang="en-US" altLang="zh-CN" sz="3200"/>
                <a:t>I</a:t>
              </a:r>
              <a:r>
                <a:rPr lang="zh-CN" altLang="en-US" sz="3200"/>
                <a:t>与</a:t>
              </a:r>
              <a:r>
                <a:rPr lang="en-US" altLang="zh-CN" sz="3200"/>
                <a:t>R</a:t>
              </a:r>
              <a:r>
                <a:rPr lang="zh-CN" altLang="en-US" sz="3200"/>
                <a:t>的关系</a:t>
              </a:r>
              <a:endParaRPr lang="zh-CN" altLang="en-US" sz="3200"/>
            </a:p>
          </p:txBody>
        </p:sp>
        <p:sp>
          <p:nvSpPr>
            <p:cNvPr id="14" name="文本框 13"/>
            <p:cNvSpPr txBox="1"/>
            <p:nvPr/>
          </p:nvSpPr>
          <p:spPr>
            <a:xfrm>
              <a:off x="4748" y="5306"/>
              <a:ext cx="4455" cy="912"/>
            </a:xfrm>
            <a:prstGeom prst="rect">
              <a:avLst/>
            </a:prstGeom>
            <a:noFill/>
          </p:spPr>
          <p:txBody>
            <a:bodyPr wrap="square" rtlCol="0">
              <a:spAutoFit/>
            </a:bodyPr>
            <a:p>
              <a:r>
                <a:rPr lang="zh-CN" sz="3200"/>
                <a:t>定值电阻</a:t>
              </a:r>
              <a:endParaRPr lang="zh-CN" sz="3200"/>
            </a:p>
          </p:txBody>
        </p:sp>
        <p:sp>
          <p:nvSpPr>
            <p:cNvPr id="15" name="文本框 14"/>
            <p:cNvSpPr txBox="1"/>
            <p:nvPr/>
          </p:nvSpPr>
          <p:spPr>
            <a:xfrm>
              <a:off x="4765" y="6799"/>
              <a:ext cx="4455" cy="912"/>
            </a:xfrm>
            <a:prstGeom prst="rect">
              <a:avLst/>
            </a:prstGeom>
            <a:noFill/>
          </p:spPr>
          <p:txBody>
            <a:bodyPr wrap="square" rtlCol="0">
              <a:spAutoFit/>
            </a:bodyPr>
            <a:p>
              <a:r>
                <a:rPr lang="zh-CN" sz="3200"/>
                <a:t>小灯泡</a:t>
              </a:r>
              <a:endParaRPr lang="zh-CN" sz="3200"/>
            </a:p>
          </p:txBody>
        </p:sp>
      </p:grpSp>
      <p:pic>
        <p:nvPicPr>
          <p:cNvPr id="5" name="图片 4"/>
          <p:cNvPicPr>
            <a:picLocks noChangeAspect="1"/>
          </p:cNvPicPr>
          <p:nvPr/>
        </p:nvPicPr>
        <p:blipFill>
          <a:blip r:embed="rId7"/>
          <a:stretch>
            <a:fillRect/>
          </a:stretch>
        </p:blipFill>
        <p:spPr>
          <a:xfrm>
            <a:off x="5154295" y="568325"/>
            <a:ext cx="3243580" cy="2750820"/>
          </a:xfrm>
          <a:prstGeom prst="rect">
            <a:avLst/>
          </a:prstGeom>
        </p:spPr>
      </p:pic>
      <p:pic>
        <p:nvPicPr>
          <p:cNvPr id="6" name="图片 5"/>
          <p:cNvPicPr>
            <a:picLocks noChangeAspect="1"/>
          </p:cNvPicPr>
          <p:nvPr/>
        </p:nvPicPr>
        <p:blipFill>
          <a:blip r:embed="rId8"/>
          <a:stretch>
            <a:fillRect/>
          </a:stretch>
        </p:blipFill>
        <p:spPr>
          <a:xfrm>
            <a:off x="8436610" y="817880"/>
            <a:ext cx="3044825" cy="2521585"/>
          </a:xfrm>
          <a:prstGeom prst="rect">
            <a:avLst/>
          </a:prstGeom>
        </p:spPr>
      </p:pic>
      <p:pic>
        <p:nvPicPr>
          <p:cNvPr id="17" name="图片 16"/>
          <p:cNvPicPr>
            <a:picLocks noChangeAspect="1"/>
          </p:cNvPicPr>
          <p:nvPr/>
        </p:nvPicPr>
        <p:blipFill>
          <a:blip r:embed="rId9"/>
          <a:srcRect t="2222"/>
          <a:stretch>
            <a:fillRect/>
          </a:stretch>
        </p:blipFill>
        <p:spPr>
          <a:xfrm>
            <a:off x="5442585" y="3651250"/>
            <a:ext cx="2801620" cy="2482215"/>
          </a:xfrm>
          <a:prstGeom prst="rect">
            <a:avLst/>
          </a:prstGeom>
        </p:spPr>
      </p:pic>
      <p:pic>
        <p:nvPicPr>
          <p:cNvPr id="18" name="图片 17"/>
          <p:cNvPicPr>
            <a:picLocks noChangeAspect="1"/>
          </p:cNvPicPr>
          <p:nvPr/>
        </p:nvPicPr>
        <p:blipFill>
          <a:blip r:embed="rId10"/>
          <a:stretch>
            <a:fillRect/>
          </a:stretch>
        </p:blipFill>
        <p:spPr>
          <a:xfrm>
            <a:off x="8623300" y="3482975"/>
            <a:ext cx="3391535" cy="264858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501015" y="547370"/>
            <a:ext cx="5367655" cy="583565"/>
          </a:xfrm>
          <a:prstGeom prst="rect">
            <a:avLst/>
          </a:prstGeom>
          <a:noFill/>
        </p:spPr>
        <p:txBody>
          <a:bodyPr wrap="square" rtlCol="0">
            <a:spAutoFit/>
          </a:bodyPr>
          <a:p>
            <a:r>
              <a:rPr lang="zh-CN" altLang="en-US" sz="3200"/>
              <a:t>六、特殊测量</a:t>
            </a:r>
            <a:r>
              <a:rPr lang="en-US" altLang="zh-CN" sz="3200"/>
              <a:t>——</a:t>
            </a:r>
            <a:r>
              <a:rPr lang="zh-CN" altLang="en-US" sz="3200"/>
              <a:t>测电阻</a:t>
            </a:r>
            <a:endParaRPr lang="zh-CN" altLang="en-US" sz="3200"/>
          </a:p>
        </p:txBody>
      </p:sp>
      <p:sp>
        <p:nvSpPr>
          <p:cNvPr id="100" name="文本框 99"/>
          <p:cNvSpPr txBox="1"/>
          <p:nvPr/>
        </p:nvSpPr>
        <p:spPr>
          <a:xfrm>
            <a:off x="631825" y="1254125"/>
            <a:ext cx="10861040" cy="822960"/>
          </a:xfrm>
          <a:prstGeom prst="rect">
            <a:avLst/>
          </a:prstGeom>
          <a:noFill/>
          <a:ln w="9525">
            <a:noFill/>
            <a:miter/>
          </a:ln>
        </p:spPr>
        <p:txBody>
          <a:bodyPr wrap="square">
            <a:spAutoFit/>
          </a:bodyPr>
          <a:p>
            <a:pPr marL="0" indent="0" algn="l"/>
            <a:r>
              <a:rPr lang="zh-CN" altLang="en-US" sz="2400" b="0" u="none">
                <a:latin typeface="新宋体" charset="-122"/>
                <a:ea typeface="新宋体" charset="-122"/>
                <a:cs typeface="新宋体" charset="-122"/>
              </a:rPr>
              <a:t>同学们设计了单表测电阻的电路图（电流表和电压表均能正常使用，</a:t>
            </a:r>
            <a:r>
              <a:rPr lang="en-US" altLang="zh-CN" sz="2400" b="0" u="none">
                <a:latin typeface="Times New Roman" charset="0"/>
                <a:ea typeface="Times New Roman" charset="0"/>
                <a:cs typeface="Times New Roman" charset="0"/>
              </a:rPr>
              <a:t>R</a:t>
            </a:r>
            <a:r>
              <a:rPr lang="en-US" altLang="zh-CN" sz="2400" b="0" u="none" baseline="-25000">
                <a:latin typeface="新宋体" charset="-122"/>
                <a:ea typeface="新宋体" charset="-122"/>
                <a:cs typeface="新宋体" charset="-122"/>
              </a:rPr>
              <a:t>0</a:t>
            </a:r>
            <a:r>
              <a:rPr lang="zh-CN" altLang="en-US" sz="2400" b="0" u="none">
                <a:latin typeface="新宋体" charset="-122"/>
                <a:ea typeface="新宋体" charset="-122"/>
                <a:cs typeface="新宋体" charset="-122"/>
              </a:rPr>
              <a:t>为已知阻值的定值电阻），如图所示方案中不能测出</a:t>
            </a:r>
            <a:r>
              <a:rPr lang="en-US" altLang="zh-CN" sz="2400" b="0" u="none">
                <a:latin typeface="Times New Roman" charset="0"/>
                <a:ea typeface="Times New Roman" charset="0"/>
                <a:cs typeface="Times New Roman" charset="0"/>
              </a:rPr>
              <a:t>R</a:t>
            </a:r>
            <a:r>
              <a:rPr lang="en-US" altLang="zh-CN" sz="2400" b="0" u="none" baseline="-25000">
                <a:latin typeface="新宋体" charset="-122"/>
                <a:ea typeface="新宋体" charset="-122"/>
                <a:cs typeface="新宋体" charset="-122"/>
              </a:rPr>
              <a:t>x</a:t>
            </a:r>
            <a:r>
              <a:rPr lang="zh-CN" altLang="en-US" sz="2400" b="0" u="none">
                <a:latin typeface="新宋体" charset="-122"/>
                <a:ea typeface="新宋体" charset="-122"/>
                <a:cs typeface="新宋体" charset="-122"/>
              </a:rPr>
              <a:t>阻值的电路是 </a:t>
            </a:r>
            <a:r>
              <a:rPr lang="zh-CN" altLang="en-US" sz="2400" b="0" u="sng">
                <a:latin typeface="新宋体" charset="-122"/>
                <a:ea typeface="新宋体" charset="-122"/>
                <a:cs typeface="新宋体" charset="-122"/>
              </a:rPr>
              <a:t>　   　</a:t>
            </a:r>
            <a:r>
              <a:rPr lang="zh-CN" altLang="en-US" sz="2400" b="0" u="none">
                <a:latin typeface="新宋体" charset="-122"/>
                <a:ea typeface="新宋体" charset="-122"/>
                <a:cs typeface="新宋体" charset="-122"/>
              </a:rPr>
              <a:t>。</a:t>
            </a:r>
            <a:endParaRPr lang="zh-CN" altLang="en-US" sz="2400"/>
          </a:p>
        </p:txBody>
      </p:sp>
      <p:pic>
        <p:nvPicPr>
          <p:cNvPr id="2" name="图片 1"/>
          <p:cNvPicPr>
            <a:picLocks noChangeAspect="1"/>
          </p:cNvPicPr>
          <p:nvPr/>
        </p:nvPicPr>
        <p:blipFill>
          <a:blip r:embed="rId1"/>
          <a:stretch>
            <a:fillRect/>
          </a:stretch>
        </p:blipFill>
        <p:spPr>
          <a:xfrm>
            <a:off x="1437005" y="2448560"/>
            <a:ext cx="8686800" cy="2351405"/>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p:cNvPicPr>
            <a:picLocks noChangeAspect="1"/>
          </p:cNvPicPr>
          <p:nvPr/>
        </p:nvPicPr>
        <p:blipFill>
          <a:blip r:embed="rId1"/>
          <a:srcRect r="75344"/>
          <a:stretch>
            <a:fillRect/>
          </a:stretch>
        </p:blipFill>
        <p:spPr>
          <a:xfrm>
            <a:off x="1012825" y="227965"/>
            <a:ext cx="2141855" cy="2351405"/>
          </a:xfrm>
          <a:prstGeom prst="rect">
            <a:avLst/>
          </a:prstGeom>
        </p:spPr>
      </p:pic>
      <p:pic>
        <p:nvPicPr>
          <p:cNvPr id="6" name="图片 5"/>
          <p:cNvPicPr>
            <a:picLocks noChangeAspect="1"/>
          </p:cNvPicPr>
          <p:nvPr/>
        </p:nvPicPr>
        <p:blipFill>
          <a:blip r:embed="rId1"/>
          <a:srcRect r="75344"/>
          <a:stretch>
            <a:fillRect/>
          </a:stretch>
        </p:blipFill>
        <p:spPr>
          <a:xfrm>
            <a:off x="4518025" y="200025"/>
            <a:ext cx="2141855" cy="2351405"/>
          </a:xfrm>
          <a:prstGeom prst="rect">
            <a:avLst/>
          </a:prstGeom>
        </p:spPr>
      </p:pic>
      <p:pic>
        <p:nvPicPr>
          <p:cNvPr id="7" name="图片 6"/>
          <p:cNvPicPr>
            <a:picLocks noChangeAspect="1"/>
          </p:cNvPicPr>
          <p:nvPr/>
        </p:nvPicPr>
        <p:blipFill>
          <a:blip r:embed="rId1"/>
          <a:srcRect r="75344"/>
          <a:stretch>
            <a:fillRect/>
          </a:stretch>
        </p:blipFill>
        <p:spPr>
          <a:xfrm>
            <a:off x="7869555" y="221615"/>
            <a:ext cx="2141855" cy="2351405"/>
          </a:xfrm>
          <a:prstGeom prst="rect">
            <a:avLst/>
          </a:prstGeom>
        </p:spPr>
      </p:pic>
      <p:sp>
        <p:nvSpPr>
          <p:cNvPr id="8" name="矩形 7"/>
          <p:cNvSpPr/>
          <p:nvPr/>
        </p:nvSpPr>
        <p:spPr>
          <a:xfrm>
            <a:off x="4536440" y="460375"/>
            <a:ext cx="965200" cy="4051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9" name="矩形 8"/>
          <p:cNvSpPr/>
          <p:nvPr/>
        </p:nvSpPr>
        <p:spPr>
          <a:xfrm>
            <a:off x="4439920" y="692150"/>
            <a:ext cx="327660" cy="7042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 name="矩形 9"/>
          <p:cNvSpPr/>
          <p:nvPr/>
        </p:nvSpPr>
        <p:spPr>
          <a:xfrm>
            <a:off x="8030845" y="1329055"/>
            <a:ext cx="820420" cy="4635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rcRect l="23779" r="49335"/>
          <a:stretch>
            <a:fillRect/>
          </a:stretch>
        </p:blipFill>
        <p:spPr>
          <a:xfrm>
            <a:off x="1022350" y="306070"/>
            <a:ext cx="2335530" cy="2351405"/>
          </a:xfrm>
          <a:prstGeom prst="rect">
            <a:avLst/>
          </a:prstGeom>
        </p:spPr>
      </p:pic>
      <p:pic>
        <p:nvPicPr>
          <p:cNvPr id="3" name="图片 2"/>
          <p:cNvPicPr>
            <a:picLocks noChangeAspect="1"/>
          </p:cNvPicPr>
          <p:nvPr/>
        </p:nvPicPr>
        <p:blipFill>
          <a:blip r:embed="rId1"/>
          <a:srcRect l="23779" r="49335"/>
          <a:stretch>
            <a:fillRect/>
          </a:stretch>
        </p:blipFill>
        <p:spPr>
          <a:xfrm>
            <a:off x="4604385" y="335915"/>
            <a:ext cx="2335530" cy="2351405"/>
          </a:xfrm>
          <a:prstGeom prst="rect">
            <a:avLst/>
          </a:prstGeom>
        </p:spPr>
      </p:pic>
      <p:pic>
        <p:nvPicPr>
          <p:cNvPr id="4" name="图片 3"/>
          <p:cNvPicPr>
            <a:picLocks noChangeAspect="1"/>
          </p:cNvPicPr>
          <p:nvPr/>
        </p:nvPicPr>
        <p:blipFill>
          <a:blip r:embed="rId1"/>
          <a:srcRect l="23779" r="49335"/>
          <a:stretch>
            <a:fillRect/>
          </a:stretch>
        </p:blipFill>
        <p:spPr>
          <a:xfrm>
            <a:off x="7966075" y="328295"/>
            <a:ext cx="2335530" cy="2351405"/>
          </a:xfrm>
          <a:prstGeom prst="rect">
            <a:avLst/>
          </a:prstGeom>
        </p:spPr>
      </p:pic>
      <p:sp>
        <p:nvSpPr>
          <p:cNvPr id="5" name="矩形 4"/>
          <p:cNvSpPr/>
          <p:nvPr/>
        </p:nvSpPr>
        <p:spPr>
          <a:xfrm>
            <a:off x="4690745" y="643890"/>
            <a:ext cx="270510" cy="8394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 name="矩形 5"/>
          <p:cNvSpPr/>
          <p:nvPr/>
        </p:nvSpPr>
        <p:spPr>
          <a:xfrm>
            <a:off x="4796790" y="566420"/>
            <a:ext cx="1998345" cy="5308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7" name="矩形 6"/>
          <p:cNvSpPr/>
          <p:nvPr/>
        </p:nvSpPr>
        <p:spPr>
          <a:xfrm>
            <a:off x="6389370" y="855980"/>
            <a:ext cx="386080" cy="6470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rcRect l="49788" r="24006"/>
          <a:stretch>
            <a:fillRect/>
          </a:stretch>
        </p:blipFill>
        <p:spPr>
          <a:xfrm>
            <a:off x="1061720" y="469900"/>
            <a:ext cx="2276475" cy="2351405"/>
          </a:xfrm>
          <a:prstGeom prst="rect">
            <a:avLst/>
          </a:prstGeom>
        </p:spPr>
      </p:pic>
      <p:pic>
        <p:nvPicPr>
          <p:cNvPr id="3" name="图片 2"/>
          <p:cNvPicPr>
            <a:picLocks noChangeAspect="1"/>
          </p:cNvPicPr>
          <p:nvPr/>
        </p:nvPicPr>
        <p:blipFill>
          <a:blip r:embed="rId1"/>
          <a:srcRect l="49788" r="24006"/>
          <a:stretch>
            <a:fillRect/>
          </a:stretch>
        </p:blipFill>
        <p:spPr>
          <a:xfrm>
            <a:off x="4653280" y="490855"/>
            <a:ext cx="2276475" cy="2351405"/>
          </a:xfrm>
          <a:prstGeom prst="rect">
            <a:avLst/>
          </a:prstGeom>
        </p:spPr>
      </p:pic>
      <p:pic>
        <p:nvPicPr>
          <p:cNvPr id="4" name="图片 3"/>
          <p:cNvPicPr>
            <a:picLocks noChangeAspect="1"/>
          </p:cNvPicPr>
          <p:nvPr/>
        </p:nvPicPr>
        <p:blipFill>
          <a:blip r:embed="rId1"/>
          <a:srcRect l="49788" r="24006"/>
          <a:stretch>
            <a:fillRect/>
          </a:stretch>
        </p:blipFill>
        <p:spPr>
          <a:xfrm>
            <a:off x="8255635" y="512445"/>
            <a:ext cx="2276475" cy="2351405"/>
          </a:xfrm>
          <a:prstGeom prst="rect">
            <a:avLst/>
          </a:prstGeom>
        </p:spPr>
      </p:pic>
      <p:sp>
        <p:nvSpPr>
          <p:cNvPr id="5" name="矩形 4"/>
          <p:cNvSpPr/>
          <p:nvPr/>
        </p:nvSpPr>
        <p:spPr>
          <a:xfrm>
            <a:off x="5704205" y="904240"/>
            <a:ext cx="173990" cy="8401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 name="矩形 5"/>
          <p:cNvSpPr/>
          <p:nvPr/>
        </p:nvSpPr>
        <p:spPr>
          <a:xfrm>
            <a:off x="4941570" y="1492885"/>
            <a:ext cx="829945" cy="4540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7" name="矩形 6"/>
          <p:cNvSpPr/>
          <p:nvPr/>
        </p:nvSpPr>
        <p:spPr>
          <a:xfrm>
            <a:off x="8407400" y="759460"/>
            <a:ext cx="955675" cy="5016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8" name="矩形 7"/>
          <p:cNvSpPr/>
          <p:nvPr/>
        </p:nvSpPr>
        <p:spPr>
          <a:xfrm>
            <a:off x="8339455" y="1049020"/>
            <a:ext cx="270510" cy="6083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501015" y="547370"/>
            <a:ext cx="5367655" cy="583565"/>
          </a:xfrm>
          <a:prstGeom prst="rect">
            <a:avLst/>
          </a:prstGeom>
          <a:noFill/>
        </p:spPr>
        <p:txBody>
          <a:bodyPr wrap="square" rtlCol="0">
            <a:spAutoFit/>
          </a:bodyPr>
          <a:p>
            <a:r>
              <a:rPr lang="zh-CN" altLang="en-US" sz="3200"/>
              <a:t>六、特殊测量</a:t>
            </a:r>
            <a:r>
              <a:rPr lang="en-US" altLang="zh-CN" sz="3200"/>
              <a:t>——</a:t>
            </a:r>
            <a:r>
              <a:rPr lang="zh-CN" altLang="en-US" sz="3200"/>
              <a:t>测电功率</a:t>
            </a:r>
            <a:endParaRPr lang="zh-CN" altLang="en-US" sz="3200"/>
          </a:p>
        </p:txBody>
      </p:sp>
      <p:sp>
        <p:nvSpPr>
          <p:cNvPr id="100" name="文本框 99"/>
          <p:cNvSpPr txBox="1"/>
          <p:nvPr/>
        </p:nvSpPr>
        <p:spPr>
          <a:xfrm>
            <a:off x="399415" y="1245870"/>
            <a:ext cx="11508105" cy="1920240"/>
          </a:xfrm>
          <a:prstGeom prst="rect">
            <a:avLst/>
          </a:prstGeom>
          <a:noFill/>
          <a:ln w="9525">
            <a:noFill/>
            <a:miter/>
          </a:ln>
        </p:spPr>
        <p:txBody>
          <a:bodyPr wrap="square">
            <a:spAutoFit/>
          </a:bodyPr>
          <a:p>
            <a:pPr marL="0" indent="0" algn="l"/>
            <a:r>
              <a:rPr lang="zh-CN" altLang="en-US" sz="2400" b="0" u="none">
                <a:latin typeface="新宋体" charset="-122"/>
                <a:ea typeface="新宋体" charset="-122"/>
                <a:cs typeface="新宋体" charset="-122"/>
              </a:rPr>
              <a:t>例</a:t>
            </a:r>
            <a:r>
              <a:rPr lang="en-US" altLang="zh-CN" sz="2400" b="0" u="none">
                <a:latin typeface="新宋体" charset="-122"/>
                <a:ea typeface="新宋体" charset="-122"/>
                <a:cs typeface="新宋体" charset="-122"/>
              </a:rPr>
              <a:t>1</a:t>
            </a:r>
            <a:r>
              <a:rPr lang="zh-CN" altLang="en-US" sz="2400" b="0" u="none">
                <a:latin typeface="新宋体" charset="-122"/>
                <a:ea typeface="新宋体" charset="-122"/>
                <a:cs typeface="新宋体" charset="-122"/>
              </a:rPr>
              <a:t>：在没有电流表的情况下，用如图所示的实验电路，也可以测出小灯泡的额定功率。已知小灯泡的额定电压为</a:t>
            </a:r>
            <a:r>
              <a:rPr lang="en-US" altLang="zh-CN" sz="2400" b="0" u="none">
                <a:latin typeface="Times New Roman" charset="0"/>
                <a:ea typeface="Times New Roman" charset="0"/>
                <a:cs typeface="Times New Roman" charset="0"/>
              </a:rPr>
              <a:t>U</a:t>
            </a:r>
            <a:r>
              <a:rPr lang="zh-CN" altLang="en-US" sz="2400" b="0" u="none" baseline="-25000">
                <a:latin typeface="新宋体" charset="-122"/>
                <a:ea typeface="新宋体" charset="-122"/>
                <a:cs typeface="新宋体" charset="-122"/>
              </a:rPr>
              <a:t>额</a:t>
            </a:r>
            <a:r>
              <a:rPr lang="zh-CN" altLang="en-US" sz="2400" b="0" u="none">
                <a:latin typeface="新宋体" charset="-122"/>
                <a:ea typeface="新宋体" charset="-122"/>
                <a:cs typeface="新宋体" charset="-122"/>
              </a:rPr>
              <a:t>，定值电阻的阻值为</a:t>
            </a:r>
            <a:r>
              <a:rPr lang="en-US" altLang="zh-CN" sz="2400" b="0" u="none">
                <a:latin typeface="Times New Roman" charset="0"/>
                <a:ea typeface="Times New Roman" charset="0"/>
                <a:cs typeface="Times New Roman" charset="0"/>
              </a:rPr>
              <a:t>R</a:t>
            </a:r>
            <a:r>
              <a:rPr lang="zh-CN" altLang="en-US" sz="2400" b="0" u="none">
                <a:latin typeface="新宋体" charset="-122"/>
                <a:ea typeface="新宋体" charset="-122"/>
                <a:cs typeface="新宋体" charset="-122"/>
              </a:rPr>
              <a:t>，实验步骤如下：</a:t>
            </a:r>
            <a:endParaRPr lang="zh-CN" altLang="en-US" sz="2400" b="0" u="none">
              <a:latin typeface="Calibri" charset="0"/>
              <a:ea typeface="Calibri" charset="0"/>
              <a:cs typeface="Calibri" charset="0"/>
            </a:endParaRPr>
          </a:p>
          <a:p>
            <a:pPr marL="0" indent="0" algn="l"/>
            <a:r>
              <a:rPr lang="en-US" altLang="zh-CN" sz="2400" b="0" u="none">
                <a:latin typeface="Calibri" charset="0"/>
                <a:ea typeface="Calibri" charset="0"/>
                <a:cs typeface="Calibri" charset="0"/>
              </a:rPr>
              <a:t>①</a:t>
            </a:r>
            <a:r>
              <a:rPr lang="zh-CN" altLang="en-US" sz="2400" b="0" u="none">
                <a:latin typeface="新宋体" charset="-122"/>
                <a:ea typeface="新宋体" charset="-122"/>
                <a:cs typeface="新宋体" charset="-122"/>
              </a:rPr>
              <a:t>只闭合开关</a:t>
            </a:r>
            <a:r>
              <a:rPr lang="en-US" altLang="zh-CN" sz="2400" b="0" u="none">
                <a:latin typeface="Times New Roman" charset="0"/>
                <a:ea typeface="Times New Roman" charset="0"/>
                <a:cs typeface="Times New Roman" charset="0"/>
              </a:rPr>
              <a:t>S</a:t>
            </a:r>
            <a:r>
              <a:rPr lang="zh-CN" altLang="en-US" sz="2400" b="0" u="none">
                <a:latin typeface="新宋体" charset="-122"/>
                <a:ea typeface="新宋体" charset="-122"/>
                <a:cs typeface="新宋体" charset="-122"/>
              </a:rPr>
              <a:t>、</a:t>
            </a:r>
            <a:r>
              <a:rPr lang="en-US" altLang="zh-CN" sz="2400" b="0" u="none">
                <a:latin typeface="Times New Roman" charset="0"/>
                <a:ea typeface="Times New Roman" charset="0"/>
                <a:cs typeface="Times New Roman" charset="0"/>
              </a:rPr>
              <a:t>S</a:t>
            </a:r>
            <a:r>
              <a:rPr lang="en-US" altLang="zh-CN" sz="2400" b="0" u="none" baseline="-25000">
                <a:latin typeface="新宋体" charset="-122"/>
                <a:ea typeface="新宋体" charset="-122"/>
                <a:cs typeface="新宋体" charset="-122"/>
              </a:rPr>
              <a:t>1</a:t>
            </a:r>
            <a:r>
              <a:rPr lang="zh-CN" altLang="en-US" sz="2400" b="0" u="none">
                <a:latin typeface="新宋体" charset="-122"/>
                <a:ea typeface="新宋体" charset="-122"/>
                <a:cs typeface="新宋体" charset="-122"/>
              </a:rPr>
              <a:t>，调节滑片，使电压表示数为</a:t>
            </a:r>
            <a:r>
              <a:rPr lang="en-US" altLang="zh-CN" sz="2400" b="0" u="none">
                <a:latin typeface="Times New Roman" charset="0"/>
                <a:ea typeface="Times New Roman" charset="0"/>
                <a:cs typeface="Times New Roman" charset="0"/>
              </a:rPr>
              <a:t>U</a:t>
            </a:r>
            <a:r>
              <a:rPr lang="zh-CN" altLang="en-US" sz="2400" b="0" u="none" baseline="-25000">
                <a:latin typeface="新宋体" charset="-122"/>
                <a:ea typeface="新宋体" charset="-122"/>
                <a:cs typeface="新宋体" charset="-122"/>
              </a:rPr>
              <a:t>额</a:t>
            </a:r>
            <a:r>
              <a:rPr lang="zh-CN" altLang="en-US" sz="2400" b="0" u="none">
                <a:latin typeface="新宋体" charset="-122"/>
                <a:ea typeface="新宋体" charset="-122"/>
                <a:cs typeface="新宋体" charset="-122"/>
              </a:rPr>
              <a:t>；</a:t>
            </a:r>
            <a:endParaRPr lang="zh-CN" altLang="en-US" sz="2400" b="0" u="none">
              <a:latin typeface="Calibri" charset="0"/>
              <a:ea typeface="Calibri" charset="0"/>
              <a:cs typeface="Calibri" charset="0"/>
            </a:endParaRPr>
          </a:p>
          <a:p>
            <a:pPr marL="0" indent="0" algn="l"/>
            <a:r>
              <a:rPr lang="en-US" altLang="zh-CN" sz="2400" b="0" u="none">
                <a:latin typeface="Calibri" charset="0"/>
                <a:ea typeface="Calibri" charset="0"/>
                <a:cs typeface="Calibri" charset="0"/>
              </a:rPr>
              <a:t>②</a:t>
            </a:r>
            <a:r>
              <a:rPr lang="zh-CN" altLang="en-US" sz="2400" b="0" u="none">
                <a:latin typeface="新宋体" charset="-122"/>
                <a:ea typeface="新宋体" charset="-122"/>
                <a:cs typeface="新宋体" charset="-122"/>
              </a:rPr>
              <a:t>保持滑片位置不变，只闭合开关 </a:t>
            </a:r>
            <a:r>
              <a:rPr lang="zh-CN" altLang="en-US" sz="2400" b="0" u="sng">
                <a:latin typeface="新宋体" charset="-122"/>
                <a:ea typeface="新宋体" charset="-122"/>
                <a:cs typeface="新宋体" charset="-122"/>
              </a:rPr>
              <a:t>　       　</a:t>
            </a:r>
            <a:r>
              <a:rPr lang="zh-CN" altLang="en-US" sz="2400" b="0" u="none">
                <a:latin typeface="新宋体" charset="-122"/>
                <a:ea typeface="新宋体" charset="-122"/>
                <a:cs typeface="新宋体" charset="-122"/>
              </a:rPr>
              <a:t>，此时电压表的示数为</a:t>
            </a:r>
            <a:r>
              <a:rPr lang="en-US" altLang="zh-CN" sz="2400" b="0" u="none">
                <a:latin typeface="Times New Roman" charset="0"/>
                <a:ea typeface="Times New Roman" charset="0"/>
                <a:cs typeface="Times New Roman" charset="0"/>
              </a:rPr>
              <a:t>U</a:t>
            </a:r>
            <a:r>
              <a:rPr lang="zh-CN" altLang="en-US" sz="2400" b="0" u="none">
                <a:latin typeface="新宋体" charset="-122"/>
                <a:ea typeface="新宋体" charset="-122"/>
                <a:cs typeface="新宋体" charset="-122"/>
              </a:rPr>
              <a:t>；可知小灯泡的额定功率</a:t>
            </a:r>
            <a:r>
              <a:rPr lang="en-US" altLang="zh-CN" sz="2400" b="0" u="none">
                <a:latin typeface="Times New Roman" charset="0"/>
                <a:ea typeface="Times New Roman" charset="0"/>
                <a:cs typeface="Times New Roman" charset="0"/>
              </a:rPr>
              <a:t>P</a:t>
            </a:r>
            <a:r>
              <a:rPr lang="zh-CN" altLang="en-US" sz="2400" b="0" u="none" baseline="-25000">
                <a:latin typeface="新宋体" charset="-122"/>
                <a:ea typeface="新宋体" charset="-122"/>
                <a:cs typeface="新宋体" charset="-122"/>
              </a:rPr>
              <a:t>额</a:t>
            </a:r>
            <a:r>
              <a:rPr lang="zh-CN" altLang="en-US" sz="2400" b="0" u="none">
                <a:latin typeface="新宋体" charset="-122"/>
                <a:ea typeface="新宋体" charset="-122"/>
                <a:cs typeface="新宋体" charset="-122"/>
              </a:rPr>
              <a:t>＝</a:t>
            </a:r>
            <a:r>
              <a:rPr lang="zh-CN" altLang="en-US" sz="2400" b="0" u="sng">
                <a:latin typeface="新宋体" charset="-122"/>
                <a:ea typeface="新宋体" charset="-122"/>
                <a:cs typeface="新宋体" charset="-122"/>
              </a:rPr>
              <a:t>　                  　</a:t>
            </a:r>
            <a:r>
              <a:rPr lang="zh-CN" altLang="en-US" sz="2400" b="0" u="none">
                <a:latin typeface="新宋体" charset="-122"/>
                <a:ea typeface="新宋体" charset="-122"/>
                <a:cs typeface="新宋体" charset="-122"/>
              </a:rPr>
              <a:t>（用</a:t>
            </a:r>
            <a:r>
              <a:rPr lang="en-US" altLang="zh-CN" sz="2400" b="0" u="none">
                <a:latin typeface="Times New Roman" charset="0"/>
                <a:ea typeface="Times New Roman" charset="0"/>
                <a:cs typeface="Times New Roman" charset="0"/>
              </a:rPr>
              <a:t>U</a:t>
            </a:r>
            <a:r>
              <a:rPr lang="zh-CN" altLang="en-US" sz="2400" b="0" u="none" baseline="-25000">
                <a:latin typeface="新宋体" charset="-122"/>
                <a:ea typeface="新宋体" charset="-122"/>
                <a:cs typeface="新宋体" charset="-122"/>
              </a:rPr>
              <a:t>额</a:t>
            </a:r>
            <a:r>
              <a:rPr lang="zh-CN" altLang="en-US" sz="2400" b="0" u="none">
                <a:latin typeface="新宋体" charset="-122"/>
                <a:ea typeface="新宋体" charset="-122"/>
                <a:cs typeface="新宋体" charset="-122"/>
              </a:rPr>
              <a:t>、</a:t>
            </a:r>
            <a:r>
              <a:rPr lang="en-US" altLang="zh-CN" sz="2400" b="0" u="none">
                <a:latin typeface="Times New Roman" charset="0"/>
                <a:ea typeface="Times New Roman" charset="0"/>
                <a:cs typeface="Times New Roman" charset="0"/>
              </a:rPr>
              <a:t>U</a:t>
            </a:r>
            <a:r>
              <a:rPr lang="zh-CN" altLang="en-US" sz="2400" b="0" u="none">
                <a:latin typeface="新宋体" charset="-122"/>
                <a:ea typeface="新宋体" charset="-122"/>
                <a:cs typeface="新宋体" charset="-122"/>
              </a:rPr>
              <a:t>和</a:t>
            </a:r>
            <a:r>
              <a:rPr lang="en-US" altLang="zh-CN" sz="2400" b="0" u="none">
                <a:latin typeface="Times New Roman" charset="0"/>
                <a:ea typeface="Times New Roman" charset="0"/>
                <a:cs typeface="Times New Roman" charset="0"/>
              </a:rPr>
              <a:t>R</a:t>
            </a:r>
            <a:r>
              <a:rPr lang="zh-CN" altLang="en-US" sz="2400" b="0" u="none">
                <a:latin typeface="新宋体" charset="-122"/>
                <a:ea typeface="新宋体" charset="-122"/>
                <a:cs typeface="新宋体" charset="-122"/>
              </a:rPr>
              <a:t>表示）。</a:t>
            </a:r>
            <a:endParaRPr lang="zh-CN" altLang="en-US" sz="2400"/>
          </a:p>
        </p:txBody>
      </p:sp>
      <p:pic>
        <p:nvPicPr>
          <p:cNvPr id="2" name="图片 1"/>
          <p:cNvPicPr>
            <a:picLocks noChangeAspect="1"/>
          </p:cNvPicPr>
          <p:nvPr/>
        </p:nvPicPr>
        <p:blipFill>
          <a:blip r:embed="rId1"/>
          <a:stretch>
            <a:fillRect/>
          </a:stretch>
        </p:blipFill>
        <p:spPr>
          <a:xfrm>
            <a:off x="4095750" y="3251200"/>
            <a:ext cx="3038475" cy="252349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grpSp>
        <p:nvGrpSpPr>
          <p:cNvPr id="8" name="组合 7"/>
          <p:cNvGrpSpPr/>
          <p:nvPr/>
        </p:nvGrpSpPr>
        <p:grpSpPr>
          <a:xfrm>
            <a:off x="4420870" y="211455"/>
            <a:ext cx="3364865" cy="2523490"/>
            <a:chOff x="2558" y="347"/>
            <a:chExt cx="5299" cy="3974"/>
          </a:xfrm>
        </p:grpSpPr>
        <p:pic>
          <p:nvPicPr>
            <p:cNvPr id="2" name="图片 1"/>
            <p:cNvPicPr>
              <a:picLocks noChangeAspect="1"/>
            </p:cNvPicPr>
            <p:nvPr/>
          </p:nvPicPr>
          <p:blipFill>
            <a:blip r:embed="rId1">
              <a:clrChange>
                <a:clrFrom>
                  <a:srgbClr val="FFFFFF">
                    <a:alpha val="100000"/>
                  </a:srgbClr>
                </a:clrFrom>
                <a:clrTo>
                  <a:srgbClr val="FFFFFF">
                    <a:alpha val="100000"/>
                    <a:alpha val="0"/>
                  </a:srgbClr>
                </a:clrTo>
              </a:clrChange>
            </a:blip>
            <a:stretch>
              <a:fillRect/>
            </a:stretch>
          </p:blipFill>
          <p:spPr>
            <a:xfrm>
              <a:off x="2558" y="347"/>
              <a:ext cx="4785" cy="3974"/>
            </a:xfrm>
            <a:prstGeom prst="rect">
              <a:avLst/>
            </a:prstGeom>
          </p:spPr>
        </p:pic>
        <p:sp>
          <p:nvSpPr>
            <p:cNvPr id="4" name="文本框 3"/>
            <p:cNvSpPr txBox="1"/>
            <p:nvPr/>
          </p:nvSpPr>
          <p:spPr>
            <a:xfrm>
              <a:off x="4863" y="558"/>
              <a:ext cx="2994" cy="580"/>
            </a:xfrm>
            <a:prstGeom prst="rect">
              <a:avLst/>
            </a:prstGeom>
            <a:solidFill>
              <a:schemeClr val="bg1"/>
            </a:solidFill>
          </p:spPr>
          <p:txBody>
            <a:bodyPr wrap="square" rtlCol="0">
              <a:spAutoFit/>
            </a:bodyPr>
            <a:p>
              <a:endParaRPr lang="zh-CN" altLang="en-US"/>
            </a:p>
          </p:txBody>
        </p:sp>
        <p:sp>
          <p:nvSpPr>
            <p:cNvPr id="6" name="矩形 5"/>
            <p:cNvSpPr/>
            <p:nvPr/>
          </p:nvSpPr>
          <p:spPr>
            <a:xfrm>
              <a:off x="6581" y="649"/>
              <a:ext cx="365" cy="17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grpSp>
        <p:nvGrpSpPr>
          <p:cNvPr id="9" name="组合 8"/>
          <p:cNvGrpSpPr/>
          <p:nvPr/>
        </p:nvGrpSpPr>
        <p:grpSpPr>
          <a:xfrm>
            <a:off x="8039735" y="211455"/>
            <a:ext cx="3037840" cy="2523490"/>
            <a:chOff x="9947" y="393"/>
            <a:chExt cx="4784" cy="3974"/>
          </a:xfrm>
        </p:grpSpPr>
        <p:pic>
          <p:nvPicPr>
            <p:cNvPr id="3" name="图片 2"/>
            <p:cNvPicPr>
              <a:picLocks noChangeAspect="1"/>
            </p:cNvPicPr>
            <p:nvPr/>
          </p:nvPicPr>
          <p:blipFill>
            <a:blip r:embed="rId1"/>
            <a:stretch>
              <a:fillRect/>
            </a:stretch>
          </p:blipFill>
          <p:spPr>
            <a:xfrm>
              <a:off x="9947" y="393"/>
              <a:ext cx="4785" cy="3974"/>
            </a:xfrm>
            <a:prstGeom prst="rect">
              <a:avLst/>
            </a:prstGeom>
          </p:spPr>
        </p:pic>
        <p:sp>
          <p:nvSpPr>
            <p:cNvPr id="7" name="矩形 6"/>
            <p:cNvSpPr/>
            <p:nvPr/>
          </p:nvSpPr>
          <p:spPr>
            <a:xfrm>
              <a:off x="11690" y="1135"/>
              <a:ext cx="789" cy="13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pic>
        <p:nvPicPr>
          <p:cNvPr id="10" name="图片 9"/>
          <p:cNvPicPr>
            <a:picLocks noChangeAspect="1"/>
          </p:cNvPicPr>
          <p:nvPr/>
        </p:nvPicPr>
        <p:blipFill>
          <a:blip r:embed="rId1"/>
          <a:stretch>
            <a:fillRect/>
          </a:stretch>
        </p:blipFill>
        <p:spPr>
          <a:xfrm>
            <a:off x="518160" y="211455"/>
            <a:ext cx="3038475" cy="25234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0" name="文本框 99"/>
          <p:cNvSpPr txBox="1"/>
          <p:nvPr/>
        </p:nvSpPr>
        <p:spPr>
          <a:xfrm>
            <a:off x="487045" y="663575"/>
            <a:ext cx="11459845" cy="2286000"/>
          </a:xfrm>
          <a:prstGeom prst="rect">
            <a:avLst/>
          </a:prstGeom>
          <a:noFill/>
          <a:ln w="9525">
            <a:noFill/>
            <a:miter/>
          </a:ln>
        </p:spPr>
        <p:txBody>
          <a:bodyPr wrap="square">
            <a:spAutoFit/>
          </a:bodyPr>
          <a:p>
            <a:pPr marL="0" indent="0" algn="l"/>
            <a:r>
              <a:rPr lang="zh-CN" altLang="en-US" sz="2400" b="0" u="none">
                <a:latin typeface="新宋体" charset="-122"/>
                <a:ea typeface="新宋体" charset="-122"/>
                <a:cs typeface="新宋体" charset="-122"/>
              </a:rPr>
              <a:t>例</a:t>
            </a:r>
            <a:r>
              <a:rPr lang="en-US" altLang="zh-CN" sz="2400" b="0" u="none">
                <a:latin typeface="新宋体" charset="-122"/>
                <a:ea typeface="新宋体" charset="-122"/>
                <a:cs typeface="新宋体" charset="-122"/>
              </a:rPr>
              <a:t>2</a:t>
            </a:r>
            <a:r>
              <a:rPr lang="zh-CN" altLang="en-US" sz="2400" b="0" u="none">
                <a:latin typeface="新宋体" charset="-122"/>
                <a:ea typeface="新宋体" charset="-122"/>
                <a:cs typeface="新宋体" charset="-122"/>
              </a:rPr>
              <a:t>：小南设计了如图所示的电路来测量小灯泡</a:t>
            </a:r>
            <a:r>
              <a:rPr lang="en-US" altLang="zh-CN" sz="2400" b="0" u="none">
                <a:latin typeface="Times New Roman" charset="0"/>
                <a:ea typeface="Times New Roman" charset="0"/>
                <a:cs typeface="Times New Roman" charset="0"/>
              </a:rPr>
              <a:t>L</a:t>
            </a:r>
            <a:r>
              <a:rPr lang="zh-CN" altLang="en-US" sz="2400" b="0" u="none">
                <a:latin typeface="新宋体" charset="-122"/>
                <a:ea typeface="新宋体" charset="-122"/>
                <a:cs typeface="新宋体" charset="-122"/>
              </a:rPr>
              <a:t>的额定功率，已知电源电压恒定，定值电阻阻值为</a:t>
            </a:r>
            <a:r>
              <a:rPr lang="en-US" altLang="zh-CN" sz="2400" b="0" u="none">
                <a:latin typeface="Times New Roman" charset="0"/>
                <a:ea typeface="Times New Roman" charset="0"/>
                <a:cs typeface="Times New Roman" charset="0"/>
              </a:rPr>
              <a:t>R</a:t>
            </a:r>
            <a:r>
              <a:rPr lang="en-US" altLang="zh-CN" sz="2400" b="0" u="none" baseline="-25000">
                <a:latin typeface="新宋体" charset="-122"/>
                <a:ea typeface="新宋体" charset="-122"/>
                <a:cs typeface="新宋体" charset="-122"/>
              </a:rPr>
              <a:t>0</a:t>
            </a:r>
            <a:r>
              <a:rPr lang="zh-CN" altLang="en-US" sz="2400" b="0" u="none">
                <a:latin typeface="新宋体" charset="-122"/>
                <a:ea typeface="新宋体" charset="-122"/>
                <a:cs typeface="新宋体" charset="-122"/>
              </a:rPr>
              <a:t>，小灯泡的额定电压为</a:t>
            </a:r>
            <a:r>
              <a:rPr lang="en-US" altLang="zh-CN" sz="2400" b="0" u="none">
                <a:latin typeface="Times New Roman" charset="0"/>
                <a:ea typeface="Times New Roman" charset="0"/>
                <a:cs typeface="Times New Roman" charset="0"/>
              </a:rPr>
              <a:t>U</a:t>
            </a:r>
            <a:r>
              <a:rPr lang="zh-CN" altLang="en-US" sz="2400" b="0" u="none" baseline="-25000">
                <a:latin typeface="新宋体" charset="-122"/>
                <a:ea typeface="新宋体" charset="-122"/>
                <a:cs typeface="新宋体" charset="-122"/>
              </a:rPr>
              <a:t>额</a:t>
            </a:r>
            <a:r>
              <a:rPr lang="zh-CN" altLang="en-US" sz="2400" b="0" u="none">
                <a:latin typeface="新宋体" charset="-122"/>
                <a:ea typeface="新宋体" charset="-122"/>
                <a:cs typeface="新宋体" charset="-122"/>
              </a:rPr>
              <a:t>，实验步骤如下：</a:t>
            </a:r>
            <a:endParaRPr lang="zh-CN" altLang="en-US" sz="2400" b="0" u="none">
              <a:latin typeface="Calibri" charset="0"/>
              <a:ea typeface="Calibri" charset="0"/>
              <a:cs typeface="Calibri" charset="0"/>
            </a:endParaRPr>
          </a:p>
          <a:p>
            <a:pPr marL="0" indent="0" algn="l"/>
            <a:r>
              <a:rPr lang="en-US" altLang="zh-CN" sz="2400" b="0" u="none">
                <a:latin typeface="Calibri" charset="0"/>
                <a:ea typeface="Calibri" charset="0"/>
                <a:cs typeface="Calibri" charset="0"/>
              </a:rPr>
              <a:t>①</a:t>
            </a:r>
            <a:r>
              <a:rPr lang="zh-CN" altLang="en-US" sz="2400" b="0" u="none">
                <a:latin typeface="新宋体" charset="-122"/>
                <a:ea typeface="新宋体" charset="-122"/>
                <a:cs typeface="新宋体" charset="-122"/>
              </a:rPr>
              <a:t>将开关</a:t>
            </a:r>
            <a:r>
              <a:rPr lang="en-US" altLang="zh-CN" sz="2400" b="0" u="none">
                <a:latin typeface="Times New Roman" charset="0"/>
                <a:ea typeface="Times New Roman" charset="0"/>
                <a:cs typeface="Times New Roman" charset="0"/>
              </a:rPr>
              <a:t>S</a:t>
            </a:r>
            <a:r>
              <a:rPr lang="zh-CN" altLang="en-US" sz="2400" b="0" u="none">
                <a:latin typeface="新宋体" charset="-122"/>
                <a:ea typeface="新宋体" charset="-122"/>
                <a:cs typeface="新宋体" charset="-122"/>
              </a:rPr>
              <a:t>拨到触点</a:t>
            </a:r>
            <a:r>
              <a:rPr lang="en-US" altLang="zh-CN" sz="2400" b="0" u="none">
                <a:latin typeface="Times New Roman" charset="0"/>
                <a:ea typeface="Times New Roman" charset="0"/>
                <a:cs typeface="Times New Roman" charset="0"/>
              </a:rPr>
              <a:t>1</a:t>
            </a:r>
            <a:r>
              <a:rPr lang="zh-CN" altLang="en-US" sz="2400" b="0" u="none">
                <a:latin typeface="新宋体" charset="-122"/>
                <a:ea typeface="新宋体" charset="-122"/>
                <a:cs typeface="新宋体" charset="-122"/>
              </a:rPr>
              <a:t>，调节滑片</a:t>
            </a:r>
            <a:r>
              <a:rPr lang="en-US" altLang="zh-CN" sz="2400" b="0" u="none">
                <a:latin typeface="Times New Roman" charset="0"/>
                <a:ea typeface="Times New Roman" charset="0"/>
                <a:cs typeface="Times New Roman" charset="0"/>
              </a:rPr>
              <a:t>P</a:t>
            </a:r>
            <a:r>
              <a:rPr lang="zh-CN" altLang="en-US" sz="2400" b="0" u="none">
                <a:latin typeface="新宋体" charset="-122"/>
                <a:ea typeface="新宋体" charset="-122"/>
                <a:cs typeface="新宋体" charset="-122"/>
              </a:rPr>
              <a:t>，使电流表的示数为 </a:t>
            </a:r>
            <a:r>
              <a:rPr lang="zh-CN" altLang="en-US" sz="2400" b="0" u="sng">
                <a:latin typeface="新宋体" charset="-122"/>
                <a:ea typeface="新宋体" charset="-122"/>
                <a:cs typeface="新宋体" charset="-122"/>
              </a:rPr>
              <a:t>　                  　</a:t>
            </a:r>
            <a:r>
              <a:rPr lang="zh-CN" altLang="en-US" sz="2400" b="0" u="none">
                <a:latin typeface="新宋体" charset="-122"/>
                <a:ea typeface="新宋体" charset="-122"/>
                <a:cs typeface="新宋体" charset="-122"/>
              </a:rPr>
              <a:t>；</a:t>
            </a:r>
            <a:endParaRPr lang="zh-CN" altLang="en-US" sz="2400" b="0" u="none">
              <a:latin typeface="Calibri" charset="0"/>
              <a:ea typeface="Calibri" charset="0"/>
              <a:cs typeface="Calibri" charset="0"/>
            </a:endParaRPr>
          </a:p>
          <a:p>
            <a:pPr marL="0" indent="0" algn="l"/>
            <a:r>
              <a:rPr lang="en-US" altLang="zh-CN" sz="2400" b="0" u="none">
                <a:latin typeface="Calibri" charset="0"/>
                <a:ea typeface="Calibri" charset="0"/>
                <a:cs typeface="Calibri" charset="0"/>
              </a:rPr>
              <a:t>②</a:t>
            </a:r>
            <a:r>
              <a:rPr lang="zh-CN" altLang="en-US" sz="2400" b="0" u="none">
                <a:latin typeface="新宋体" charset="-122"/>
                <a:ea typeface="新宋体" charset="-122"/>
                <a:cs typeface="新宋体" charset="-122"/>
              </a:rPr>
              <a:t>保持滑动变阻器的滑片位置不动，再将开关</a:t>
            </a:r>
            <a:r>
              <a:rPr lang="en-US" altLang="zh-CN" sz="2400" b="0" u="none">
                <a:latin typeface="Times New Roman" charset="0"/>
                <a:ea typeface="Times New Roman" charset="0"/>
                <a:cs typeface="Times New Roman" charset="0"/>
              </a:rPr>
              <a:t>S</a:t>
            </a:r>
            <a:r>
              <a:rPr lang="zh-CN" altLang="en-US" sz="2400" b="0" u="none">
                <a:latin typeface="新宋体" charset="-122"/>
                <a:ea typeface="新宋体" charset="-122"/>
                <a:cs typeface="新宋体" charset="-122"/>
              </a:rPr>
              <a:t>拨到触点</a:t>
            </a:r>
            <a:r>
              <a:rPr lang="en-US" altLang="zh-CN" sz="2400" b="0" u="none">
                <a:latin typeface="Times New Roman" charset="0"/>
                <a:ea typeface="Times New Roman" charset="0"/>
                <a:cs typeface="Times New Roman" charset="0"/>
              </a:rPr>
              <a:t>2</a:t>
            </a:r>
            <a:r>
              <a:rPr lang="zh-CN" altLang="en-US" sz="2400" b="0" u="none">
                <a:latin typeface="新宋体" charset="-122"/>
                <a:ea typeface="新宋体" charset="-122"/>
                <a:cs typeface="新宋体" charset="-122"/>
              </a:rPr>
              <a:t>，读出电流表的示数为</a:t>
            </a:r>
            <a:r>
              <a:rPr lang="en-US" altLang="zh-CN" sz="2400" b="0" u="none">
                <a:latin typeface="Times New Roman" charset="0"/>
                <a:ea typeface="Times New Roman" charset="0"/>
                <a:cs typeface="Times New Roman" charset="0"/>
              </a:rPr>
              <a:t>I</a:t>
            </a:r>
            <a:r>
              <a:rPr lang="zh-CN" altLang="en-US" sz="2400" b="0" u="none">
                <a:latin typeface="新宋体" charset="-122"/>
                <a:ea typeface="新宋体" charset="-122"/>
                <a:cs typeface="新宋体" charset="-122"/>
              </a:rPr>
              <a:t>；</a:t>
            </a:r>
            <a:endParaRPr lang="zh-CN" altLang="en-US" sz="2400" b="0" u="none">
              <a:latin typeface="Calibri" charset="0"/>
              <a:ea typeface="Calibri" charset="0"/>
              <a:cs typeface="Calibri" charset="0"/>
            </a:endParaRPr>
          </a:p>
          <a:p>
            <a:pPr marL="0" indent="0" algn="l"/>
            <a:r>
              <a:rPr lang="en-US" altLang="zh-CN" sz="2400" b="0" u="none">
                <a:latin typeface="Calibri" charset="0"/>
                <a:ea typeface="Calibri" charset="0"/>
                <a:cs typeface="Calibri" charset="0"/>
              </a:rPr>
              <a:t>③</a:t>
            </a:r>
            <a:r>
              <a:rPr lang="zh-CN" altLang="en-US" sz="2400" b="0" u="none">
                <a:latin typeface="新宋体" charset="-122"/>
                <a:ea typeface="新宋体" charset="-122"/>
                <a:cs typeface="新宋体" charset="-122"/>
              </a:rPr>
              <a:t>根据实验数据，计算出小灯泡正常工作时的电阻</a:t>
            </a:r>
            <a:r>
              <a:rPr lang="en-US" altLang="zh-CN" sz="2400" b="0" u="none">
                <a:latin typeface="Times New Roman" charset="0"/>
                <a:ea typeface="Times New Roman" charset="0"/>
                <a:cs typeface="Times New Roman" charset="0"/>
              </a:rPr>
              <a:t>P</a:t>
            </a:r>
            <a:r>
              <a:rPr lang="zh-CN" altLang="en-US" sz="2400" b="0" u="none" baseline="-25000">
                <a:latin typeface="新宋体" charset="-122"/>
                <a:ea typeface="新宋体" charset="-122"/>
                <a:cs typeface="新宋体" charset="-122"/>
              </a:rPr>
              <a:t>额</a:t>
            </a:r>
            <a:r>
              <a:rPr lang="zh-CN" altLang="en-US" sz="2400" b="0" u="none">
                <a:latin typeface="新宋体" charset="-122"/>
                <a:ea typeface="新宋体" charset="-122"/>
                <a:cs typeface="新宋体" charset="-122"/>
              </a:rPr>
              <a:t>＝</a:t>
            </a:r>
            <a:r>
              <a:rPr lang="zh-CN" altLang="en-US" sz="2400" b="0" u="sng">
                <a:latin typeface="新宋体" charset="-122"/>
                <a:ea typeface="新宋体" charset="-122"/>
                <a:cs typeface="新宋体" charset="-122"/>
              </a:rPr>
              <a:t>         　</a:t>
            </a:r>
            <a:r>
              <a:rPr lang="zh-CN" altLang="en-US" sz="2400" b="0" u="none">
                <a:latin typeface="新宋体" charset="-122"/>
                <a:ea typeface="新宋体" charset="-122"/>
                <a:cs typeface="新宋体" charset="-122"/>
              </a:rPr>
              <a:t>（用</a:t>
            </a:r>
            <a:r>
              <a:rPr lang="en-US" altLang="zh-CN" sz="2400" b="0" u="none">
                <a:latin typeface="Times New Roman" charset="0"/>
                <a:ea typeface="Times New Roman" charset="0"/>
                <a:cs typeface="Times New Roman" charset="0"/>
              </a:rPr>
              <a:t>U</a:t>
            </a:r>
            <a:r>
              <a:rPr lang="zh-CN" altLang="en-US" sz="2400" b="0" u="none" baseline="-25000">
                <a:latin typeface="新宋体" charset="-122"/>
                <a:ea typeface="新宋体" charset="-122"/>
                <a:cs typeface="新宋体" charset="-122"/>
              </a:rPr>
              <a:t>额</a:t>
            </a:r>
            <a:r>
              <a:rPr lang="zh-CN" altLang="en-US" sz="2400" b="0" u="none">
                <a:latin typeface="新宋体" charset="-122"/>
                <a:ea typeface="新宋体" charset="-122"/>
                <a:cs typeface="新宋体" charset="-122"/>
              </a:rPr>
              <a:t>、</a:t>
            </a:r>
            <a:r>
              <a:rPr lang="en-US" altLang="zh-CN" sz="2400" b="0" u="none">
                <a:latin typeface="Times New Roman" charset="0"/>
                <a:ea typeface="Times New Roman" charset="0"/>
                <a:cs typeface="Times New Roman" charset="0"/>
              </a:rPr>
              <a:t>R</a:t>
            </a:r>
            <a:r>
              <a:rPr lang="en-US" altLang="zh-CN" sz="2400" b="0" u="none" baseline="-25000">
                <a:latin typeface="新宋体" charset="-122"/>
                <a:ea typeface="新宋体" charset="-122"/>
                <a:cs typeface="新宋体" charset="-122"/>
              </a:rPr>
              <a:t>0</a:t>
            </a:r>
            <a:r>
              <a:rPr lang="zh-CN" altLang="en-US" sz="2400" b="0" u="none">
                <a:latin typeface="新宋体" charset="-122"/>
                <a:ea typeface="新宋体" charset="-122"/>
                <a:cs typeface="新宋体" charset="-122"/>
              </a:rPr>
              <a:t>和</a:t>
            </a:r>
            <a:r>
              <a:rPr lang="en-US" altLang="zh-CN" sz="2400" b="0" u="none">
                <a:latin typeface="Times New Roman" charset="0"/>
                <a:ea typeface="Times New Roman" charset="0"/>
                <a:cs typeface="Times New Roman" charset="0"/>
              </a:rPr>
              <a:t>I</a:t>
            </a:r>
            <a:r>
              <a:rPr lang="zh-CN" altLang="en-US" sz="2400" b="0" u="none">
                <a:latin typeface="新宋体" charset="-122"/>
                <a:ea typeface="新宋体" charset="-122"/>
                <a:cs typeface="新宋体" charset="-122"/>
              </a:rPr>
              <a:t>表示）。</a:t>
            </a:r>
            <a:endParaRPr lang="zh-CN" altLang="en-US" sz="2400"/>
          </a:p>
        </p:txBody>
      </p:sp>
      <p:pic>
        <p:nvPicPr>
          <p:cNvPr id="3" name="图片 2"/>
          <p:cNvPicPr>
            <a:picLocks noChangeAspect="1"/>
          </p:cNvPicPr>
          <p:nvPr/>
        </p:nvPicPr>
        <p:blipFill>
          <a:blip r:embed="rId1"/>
          <a:stretch>
            <a:fillRect/>
          </a:stretch>
        </p:blipFill>
        <p:spPr>
          <a:xfrm>
            <a:off x="3935095" y="2919730"/>
            <a:ext cx="3318510" cy="2642235"/>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8" name="组合 7"/>
          <p:cNvGrpSpPr/>
          <p:nvPr/>
        </p:nvGrpSpPr>
        <p:grpSpPr>
          <a:xfrm>
            <a:off x="4323080" y="314960"/>
            <a:ext cx="3318510" cy="2641600"/>
            <a:chOff x="2366" y="463"/>
            <a:chExt cx="5226" cy="4160"/>
          </a:xfrm>
        </p:grpSpPr>
        <p:pic>
          <p:nvPicPr>
            <p:cNvPr id="3" name="图片 2"/>
            <p:cNvPicPr>
              <a:picLocks noChangeAspect="1"/>
            </p:cNvPicPr>
            <p:nvPr/>
          </p:nvPicPr>
          <p:blipFill>
            <a:blip r:embed="rId1"/>
            <a:stretch>
              <a:fillRect/>
            </a:stretch>
          </p:blipFill>
          <p:spPr>
            <a:xfrm>
              <a:off x="2366" y="463"/>
              <a:ext cx="5226" cy="4161"/>
            </a:xfrm>
            <a:prstGeom prst="rect">
              <a:avLst/>
            </a:prstGeom>
          </p:spPr>
        </p:pic>
        <p:sp>
          <p:nvSpPr>
            <p:cNvPr id="4" name="矩形 3"/>
            <p:cNvSpPr/>
            <p:nvPr/>
          </p:nvSpPr>
          <p:spPr>
            <a:xfrm>
              <a:off x="4453" y="1578"/>
              <a:ext cx="394" cy="10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grpSp>
        <p:nvGrpSpPr>
          <p:cNvPr id="9" name="组合 8"/>
          <p:cNvGrpSpPr/>
          <p:nvPr/>
        </p:nvGrpSpPr>
        <p:grpSpPr>
          <a:xfrm>
            <a:off x="7992745" y="314960"/>
            <a:ext cx="3327400" cy="2641600"/>
            <a:chOff x="10807" y="496"/>
            <a:chExt cx="5240" cy="4160"/>
          </a:xfrm>
        </p:grpSpPr>
        <p:pic>
          <p:nvPicPr>
            <p:cNvPr id="2" name="图片 1"/>
            <p:cNvPicPr>
              <a:picLocks noChangeAspect="1"/>
            </p:cNvPicPr>
            <p:nvPr/>
          </p:nvPicPr>
          <p:blipFill>
            <a:blip r:embed="rId1"/>
            <a:stretch>
              <a:fillRect/>
            </a:stretch>
          </p:blipFill>
          <p:spPr>
            <a:xfrm>
              <a:off x="10821" y="496"/>
              <a:ext cx="5226" cy="4161"/>
            </a:xfrm>
            <a:prstGeom prst="rect">
              <a:avLst/>
            </a:prstGeom>
          </p:spPr>
        </p:pic>
        <p:sp>
          <p:nvSpPr>
            <p:cNvPr id="5" name="矩形 4"/>
            <p:cNvSpPr/>
            <p:nvPr/>
          </p:nvSpPr>
          <p:spPr>
            <a:xfrm>
              <a:off x="10898" y="953"/>
              <a:ext cx="1916" cy="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 name="矩形 5"/>
            <p:cNvSpPr/>
            <p:nvPr/>
          </p:nvSpPr>
          <p:spPr>
            <a:xfrm>
              <a:off x="10807" y="1378"/>
              <a:ext cx="563" cy="12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pic>
        <p:nvPicPr>
          <p:cNvPr id="7" name="图片 6"/>
          <p:cNvPicPr>
            <a:picLocks noChangeAspect="1"/>
          </p:cNvPicPr>
          <p:nvPr/>
        </p:nvPicPr>
        <p:blipFill>
          <a:blip r:embed="rId1"/>
          <a:stretch>
            <a:fillRect/>
          </a:stretch>
        </p:blipFill>
        <p:spPr>
          <a:xfrm>
            <a:off x="492760" y="314960"/>
            <a:ext cx="3318510" cy="264223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0" name="文本框 99"/>
          <p:cNvSpPr txBox="1"/>
          <p:nvPr/>
        </p:nvSpPr>
        <p:spPr>
          <a:xfrm>
            <a:off x="110490" y="133985"/>
            <a:ext cx="11875135" cy="3383280"/>
          </a:xfrm>
          <a:prstGeom prst="rect">
            <a:avLst/>
          </a:prstGeom>
          <a:noFill/>
          <a:ln w="9525">
            <a:noFill/>
            <a:miter/>
          </a:ln>
        </p:spPr>
        <p:txBody>
          <a:bodyPr wrap="square">
            <a:spAutoFit/>
          </a:bodyPr>
          <a:p>
            <a:pPr marL="0" indent="0" algn="l"/>
            <a:r>
              <a:rPr lang="zh-CN" altLang="en-US" sz="2400" b="0" u="none">
                <a:latin typeface="新宋体" charset="-122"/>
                <a:ea typeface="新宋体" charset="-122"/>
                <a:cs typeface="新宋体" charset="-122"/>
              </a:rPr>
              <a:t>例</a:t>
            </a:r>
            <a:r>
              <a:rPr lang="en-US" altLang="zh-CN" sz="2400" b="0" u="none">
                <a:latin typeface="新宋体" charset="-122"/>
                <a:ea typeface="新宋体" charset="-122"/>
                <a:cs typeface="新宋体" charset="-122"/>
              </a:rPr>
              <a:t>3</a:t>
            </a:r>
            <a:r>
              <a:rPr lang="zh-CN" altLang="en-US" sz="2400" b="0" u="none">
                <a:latin typeface="新宋体" charset="-122"/>
                <a:ea typeface="新宋体" charset="-122"/>
                <a:cs typeface="新宋体" charset="-122"/>
              </a:rPr>
              <a:t>：小明设计了如图的电路，测出了一只额定电流为</a:t>
            </a:r>
            <a:r>
              <a:rPr lang="en-US" altLang="zh-CN" sz="2400">
                <a:latin typeface="Times New Roman" charset="0"/>
                <a:ea typeface="Times New Roman" charset="0"/>
                <a:cs typeface="Times New Roman" charset="0"/>
                <a:sym typeface="+mn-ea"/>
              </a:rPr>
              <a:t>I</a:t>
            </a:r>
            <a:r>
              <a:rPr lang="zh-CN" altLang="en-US" sz="2400" baseline="-25000">
                <a:latin typeface="新宋体" charset="-122"/>
                <a:ea typeface="新宋体" charset="-122"/>
                <a:cs typeface="新宋体" charset="-122"/>
                <a:sym typeface="+mn-ea"/>
              </a:rPr>
              <a:t>额</a:t>
            </a:r>
            <a:r>
              <a:rPr lang="zh-CN" altLang="en-US" sz="2400" b="0" u="none">
                <a:latin typeface="新宋体" charset="-122"/>
                <a:ea typeface="新宋体" charset="-122"/>
                <a:cs typeface="新宋体" charset="-122"/>
              </a:rPr>
              <a:t>的小灯泡</a:t>
            </a:r>
            <a:r>
              <a:rPr lang="en-US" altLang="zh-CN" sz="2400" b="0" u="none">
                <a:latin typeface="Times New Roman" charset="0"/>
                <a:ea typeface="Times New Roman" charset="0"/>
                <a:cs typeface="Times New Roman" charset="0"/>
              </a:rPr>
              <a:t>L</a:t>
            </a:r>
            <a:r>
              <a:rPr lang="zh-CN" altLang="en-US" sz="2400" b="0" u="none">
                <a:latin typeface="新宋体" charset="-122"/>
                <a:ea typeface="新宋体" charset="-122"/>
                <a:cs typeface="新宋体" charset="-122"/>
              </a:rPr>
              <a:t>的额定功率。实验方案如下：（电源电压不变，滑动变阻器</a:t>
            </a:r>
            <a:r>
              <a:rPr lang="en-US" altLang="zh-CN" sz="2400" b="0" u="none">
                <a:latin typeface="Times New Roman" charset="0"/>
                <a:ea typeface="Times New Roman" charset="0"/>
                <a:cs typeface="Times New Roman" charset="0"/>
              </a:rPr>
              <a:t>R</a:t>
            </a:r>
            <a:r>
              <a:rPr lang="en-US" altLang="zh-CN" sz="2400" b="0" u="none" baseline="-25000">
                <a:latin typeface="新宋体" charset="-122"/>
                <a:ea typeface="新宋体" charset="-122"/>
                <a:cs typeface="新宋体" charset="-122"/>
              </a:rPr>
              <a:t>1</a:t>
            </a:r>
            <a:r>
              <a:rPr lang="zh-CN" altLang="en-US" sz="2400" b="0" u="none">
                <a:latin typeface="新宋体" charset="-122"/>
                <a:ea typeface="新宋体" charset="-122"/>
                <a:cs typeface="新宋体" charset="-122"/>
              </a:rPr>
              <a:t>的最大阻值为</a:t>
            </a:r>
            <a:r>
              <a:rPr lang="en-US" altLang="zh-CN" sz="2400" b="0" u="none">
                <a:latin typeface="Times New Roman" charset="0"/>
                <a:ea typeface="Times New Roman" charset="0"/>
                <a:cs typeface="Times New Roman" charset="0"/>
              </a:rPr>
              <a:t>R</a:t>
            </a:r>
            <a:r>
              <a:rPr lang="en-US" altLang="zh-CN" sz="2400" b="0" u="none" baseline="-25000">
                <a:latin typeface="新宋体" charset="-122"/>
                <a:ea typeface="新宋体" charset="-122"/>
                <a:cs typeface="新宋体" charset="-122"/>
              </a:rPr>
              <a:t>1</a:t>
            </a:r>
            <a:r>
              <a:rPr lang="zh-CN" altLang="en-US" sz="2400" b="0" u="none">
                <a:latin typeface="新宋体" charset="-122"/>
                <a:ea typeface="新宋体" charset="-122"/>
                <a:cs typeface="新宋体" charset="-122"/>
              </a:rPr>
              <a:t>，滑动变阻器</a:t>
            </a:r>
            <a:r>
              <a:rPr lang="en-US" altLang="zh-CN" sz="2400" b="0" u="none">
                <a:latin typeface="Times New Roman" charset="0"/>
                <a:ea typeface="Times New Roman" charset="0"/>
                <a:cs typeface="Times New Roman" charset="0"/>
              </a:rPr>
              <a:t>R</a:t>
            </a:r>
            <a:r>
              <a:rPr lang="en-US" altLang="zh-CN" sz="2400" b="0" u="none" baseline="-25000">
                <a:latin typeface="新宋体" charset="-122"/>
                <a:ea typeface="新宋体" charset="-122"/>
                <a:cs typeface="新宋体" charset="-122"/>
              </a:rPr>
              <a:t>2</a:t>
            </a:r>
            <a:r>
              <a:rPr lang="zh-CN" altLang="en-US" sz="2400" b="0" u="none">
                <a:latin typeface="新宋体" charset="-122"/>
                <a:ea typeface="新宋体" charset="-122"/>
                <a:cs typeface="新宋体" charset="-122"/>
              </a:rPr>
              <a:t>的最大阻值为</a:t>
            </a:r>
            <a:r>
              <a:rPr lang="en-US" altLang="zh-CN" sz="2400" b="0" u="none">
                <a:latin typeface="Times New Roman" charset="0"/>
                <a:ea typeface="Times New Roman" charset="0"/>
                <a:cs typeface="Times New Roman" charset="0"/>
              </a:rPr>
              <a:t>R</a:t>
            </a:r>
            <a:r>
              <a:rPr lang="en-US" altLang="zh-CN" sz="2400" b="0" u="none" baseline="-25000">
                <a:latin typeface="新宋体" charset="-122"/>
                <a:ea typeface="新宋体" charset="-122"/>
                <a:cs typeface="新宋体" charset="-122"/>
              </a:rPr>
              <a:t>2</a:t>
            </a:r>
            <a:r>
              <a:rPr lang="zh-CN" altLang="en-US" sz="2400" b="0" u="none">
                <a:latin typeface="新宋体" charset="-122"/>
                <a:ea typeface="新宋体" charset="-122"/>
                <a:cs typeface="新宋体" charset="-122"/>
              </a:rPr>
              <a:t>）</a:t>
            </a:r>
            <a:endParaRPr lang="zh-CN" altLang="en-US" sz="2400" b="0" u="none">
              <a:latin typeface="Calibri" charset="0"/>
              <a:ea typeface="Calibri" charset="0"/>
              <a:cs typeface="Calibri" charset="0"/>
            </a:endParaRPr>
          </a:p>
          <a:p>
            <a:pPr marL="0" indent="0" algn="l"/>
            <a:r>
              <a:rPr lang="en-US" altLang="zh-CN" sz="2400" b="0" u="none">
                <a:latin typeface="Calibri" charset="0"/>
                <a:ea typeface="Calibri" charset="0"/>
                <a:cs typeface="Calibri" charset="0"/>
              </a:rPr>
              <a:t>①</a:t>
            </a:r>
            <a:r>
              <a:rPr lang="zh-CN" altLang="en-US" sz="2400" b="0" u="none">
                <a:latin typeface="新宋体" charset="-122"/>
                <a:ea typeface="新宋体" charset="-122"/>
                <a:cs typeface="新宋体" charset="-122"/>
              </a:rPr>
              <a:t>只闭合开关</a:t>
            </a:r>
            <a:r>
              <a:rPr lang="en-US" altLang="zh-CN" sz="2400" b="0" u="none">
                <a:latin typeface="Times New Roman" charset="0"/>
                <a:ea typeface="Times New Roman" charset="0"/>
                <a:cs typeface="Times New Roman" charset="0"/>
              </a:rPr>
              <a:t>S</a:t>
            </a:r>
            <a:r>
              <a:rPr lang="zh-CN" altLang="en-US" sz="2400" b="0" u="none">
                <a:latin typeface="新宋体" charset="-122"/>
                <a:ea typeface="新宋体" charset="-122"/>
                <a:cs typeface="新宋体" charset="-122"/>
              </a:rPr>
              <a:t>和</a:t>
            </a:r>
            <a:r>
              <a:rPr lang="en-US" altLang="zh-CN" sz="2400" b="0" u="none">
                <a:latin typeface="Times New Roman" charset="0"/>
                <a:ea typeface="Times New Roman" charset="0"/>
                <a:cs typeface="Times New Roman" charset="0"/>
              </a:rPr>
              <a:t>S</a:t>
            </a:r>
            <a:r>
              <a:rPr lang="en-US" altLang="zh-CN" sz="2400" b="0" u="none" baseline="-25000">
                <a:latin typeface="新宋体" charset="-122"/>
                <a:ea typeface="新宋体" charset="-122"/>
                <a:cs typeface="新宋体" charset="-122"/>
              </a:rPr>
              <a:t>2</a:t>
            </a:r>
            <a:r>
              <a:rPr lang="zh-CN" altLang="en-US" sz="2400" b="0" u="none">
                <a:latin typeface="新宋体" charset="-122"/>
                <a:ea typeface="新宋体" charset="-122"/>
                <a:cs typeface="新宋体" charset="-122"/>
              </a:rPr>
              <a:t>，移动</a:t>
            </a:r>
            <a:r>
              <a:rPr lang="en-US" altLang="zh-CN" sz="2400" b="0" u="none">
                <a:latin typeface="Times New Roman" charset="0"/>
                <a:ea typeface="Times New Roman" charset="0"/>
                <a:cs typeface="Times New Roman" charset="0"/>
              </a:rPr>
              <a:t>R</a:t>
            </a:r>
            <a:r>
              <a:rPr lang="en-US" altLang="zh-CN" sz="2400" b="0" u="none" baseline="-25000">
                <a:latin typeface="新宋体" charset="-122"/>
                <a:ea typeface="新宋体" charset="-122"/>
                <a:cs typeface="新宋体" charset="-122"/>
              </a:rPr>
              <a:t>1</a:t>
            </a:r>
            <a:r>
              <a:rPr lang="zh-CN" altLang="en-US" sz="2400" b="0" u="none">
                <a:latin typeface="新宋体" charset="-122"/>
                <a:ea typeface="新宋体" charset="-122"/>
                <a:cs typeface="新宋体" charset="-122"/>
              </a:rPr>
              <a:t>滑片，使电流表的示数为</a:t>
            </a:r>
            <a:r>
              <a:rPr lang="en-US" altLang="zh-CN" sz="2400" b="0" u="none">
                <a:latin typeface="Times New Roman" charset="0"/>
                <a:ea typeface="Times New Roman" charset="0"/>
                <a:cs typeface="Times New Roman" charset="0"/>
              </a:rPr>
              <a:t>I</a:t>
            </a:r>
            <a:r>
              <a:rPr lang="zh-CN" altLang="en-US" sz="2400" b="0" u="none" baseline="-25000">
                <a:latin typeface="新宋体" charset="-122"/>
                <a:ea typeface="新宋体" charset="-122"/>
                <a:cs typeface="新宋体" charset="-122"/>
              </a:rPr>
              <a:t>额</a:t>
            </a:r>
            <a:r>
              <a:rPr lang="zh-CN" altLang="en-US" sz="2400" b="0" u="none">
                <a:latin typeface="新宋体" charset="-122"/>
                <a:ea typeface="新宋体" charset="-122"/>
                <a:cs typeface="新宋体" charset="-122"/>
              </a:rPr>
              <a:t>。</a:t>
            </a:r>
            <a:endParaRPr lang="zh-CN" altLang="en-US" sz="2400" b="0" u="none">
              <a:latin typeface="Calibri" charset="0"/>
              <a:ea typeface="Calibri" charset="0"/>
              <a:cs typeface="Calibri" charset="0"/>
            </a:endParaRPr>
          </a:p>
          <a:p>
            <a:pPr marL="0" indent="0" algn="l"/>
            <a:r>
              <a:rPr lang="en-US" altLang="zh-CN" sz="2400" b="0" u="none">
                <a:latin typeface="Calibri" charset="0"/>
                <a:ea typeface="Calibri" charset="0"/>
                <a:cs typeface="Calibri" charset="0"/>
              </a:rPr>
              <a:t>②</a:t>
            </a:r>
            <a:r>
              <a:rPr lang="zh-CN" altLang="en-US" sz="2400" b="0" u="none">
                <a:latin typeface="新宋体" charset="-122"/>
                <a:ea typeface="新宋体" charset="-122"/>
                <a:cs typeface="新宋体" charset="-122"/>
              </a:rPr>
              <a:t>只闭合开关</a:t>
            </a:r>
            <a:r>
              <a:rPr lang="en-US" altLang="zh-CN" sz="2400" b="0" u="none">
                <a:latin typeface="Times New Roman" charset="0"/>
                <a:ea typeface="Times New Roman" charset="0"/>
                <a:cs typeface="Times New Roman" charset="0"/>
              </a:rPr>
              <a:t>S</a:t>
            </a:r>
            <a:r>
              <a:rPr lang="zh-CN" altLang="en-US" sz="2400" b="0" u="none">
                <a:latin typeface="新宋体" charset="-122"/>
                <a:ea typeface="新宋体" charset="-122"/>
                <a:cs typeface="新宋体" charset="-122"/>
              </a:rPr>
              <a:t>和</a:t>
            </a:r>
            <a:r>
              <a:rPr lang="en-US" altLang="zh-CN" sz="2400" b="0" u="none">
                <a:latin typeface="Times New Roman" charset="0"/>
                <a:ea typeface="Times New Roman" charset="0"/>
                <a:cs typeface="Times New Roman" charset="0"/>
              </a:rPr>
              <a:t>S</a:t>
            </a:r>
            <a:r>
              <a:rPr lang="en-US" altLang="zh-CN" sz="2400" b="0" u="none" baseline="-25000">
                <a:latin typeface="新宋体" charset="-122"/>
                <a:ea typeface="新宋体" charset="-122"/>
                <a:cs typeface="新宋体" charset="-122"/>
              </a:rPr>
              <a:t>1</a:t>
            </a:r>
            <a:r>
              <a:rPr lang="zh-CN" altLang="en-US" sz="2400" b="0" u="none">
                <a:latin typeface="新宋体" charset="-122"/>
                <a:ea typeface="新宋体" charset="-122"/>
                <a:cs typeface="新宋体" charset="-122"/>
              </a:rPr>
              <a:t>，保持</a:t>
            </a:r>
            <a:r>
              <a:rPr lang="en-US" altLang="zh-CN" sz="2400" b="0" u="none">
                <a:latin typeface="Times New Roman" charset="0"/>
                <a:ea typeface="Times New Roman" charset="0"/>
                <a:cs typeface="Times New Roman" charset="0"/>
              </a:rPr>
              <a:t>R</a:t>
            </a:r>
            <a:r>
              <a:rPr lang="en-US" altLang="zh-CN" sz="2400" b="0" u="none" baseline="-25000">
                <a:latin typeface="新宋体" charset="-122"/>
                <a:ea typeface="新宋体" charset="-122"/>
                <a:cs typeface="新宋体" charset="-122"/>
              </a:rPr>
              <a:t>1</a:t>
            </a:r>
            <a:r>
              <a:rPr lang="zh-CN" altLang="en-US" sz="2400" b="0" u="none">
                <a:latin typeface="新宋体" charset="-122"/>
                <a:ea typeface="新宋体" charset="-122"/>
                <a:cs typeface="新宋体" charset="-122"/>
              </a:rPr>
              <a:t>滑片位置不动，移动</a:t>
            </a:r>
            <a:r>
              <a:rPr lang="en-US" altLang="zh-CN" sz="2400" b="0" u="none">
                <a:latin typeface="Times New Roman" charset="0"/>
                <a:ea typeface="Times New Roman" charset="0"/>
                <a:cs typeface="Times New Roman" charset="0"/>
              </a:rPr>
              <a:t>R</a:t>
            </a:r>
            <a:r>
              <a:rPr lang="en-US" altLang="zh-CN" sz="2400" b="0" u="none" baseline="-25000">
                <a:latin typeface="新宋体" charset="-122"/>
                <a:ea typeface="新宋体" charset="-122"/>
                <a:cs typeface="新宋体" charset="-122"/>
              </a:rPr>
              <a:t>2</a:t>
            </a:r>
            <a:r>
              <a:rPr lang="zh-CN" altLang="en-US" sz="2400" b="0" u="none">
                <a:latin typeface="新宋体" charset="-122"/>
                <a:ea typeface="新宋体" charset="-122"/>
                <a:cs typeface="新宋体" charset="-122"/>
              </a:rPr>
              <a:t>滑片，使电流表的示数为</a:t>
            </a:r>
            <a:r>
              <a:rPr lang="en-US" altLang="zh-CN" sz="2400" b="0" u="none">
                <a:latin typeface="Times New Roman" charset="0"/>
                <a:ea typeface="Times New Roman" charset="0"/>
                <a:cs typeface="Times New Roman" charset="0"/>
              </a:rPr>
              <a:t>I</a:t>
            </a:r>
            <a:r>
              <a:rPr lang="zh-CN" altLang="en-US" sz="2400" b="0" u="none" baseline="-25000">
                <a:latin typeface="新宋体" charset="-122"/>
                <a:ea typeface="新宋体" charset="-122"/>
                <a:cs typeface="新宋体" charset="-122"/>
              </a:rPr>
              <a:t>额</a:t>
            </a:r>
            <a:r>
              <a:rPr lang="zh-CN" altLang="en-US" sz="2400" b="0" u="none">
                <a:latin typeface="新宋体" charset="-122"/>
                <a:ea typeface="新宋体" charset="-122"/>
                <a:cs typeface="新宋体" charset="-122"/>
              </a:rPr>
              <a:t>，保持变阻器 </a:t>
            </a:r>
            <a:r>
              <a:rPr lang="zh-CN" altLang="en-US" sz="2400" b="0" u="sng">
                <a:latin typeface="新宋体" charset="-122"/>
                <a:ea typeface="新宋体" charset="-122"/>
                <a:cs typeface="新宋体" charset="-122"/>
              </a:rPr>
              <a:t>　     　</a:t>
            </a:r>
            <a:r>
              <a:rPr lang="zh-CN" altLang="en-US" sz="2400" b="0" u="none">
                <a:latin typeface="新宋体" charset="-122"/>
                <a:ea typeface="新宋体" charset="-122"/>
                <a:cs typeface="新宋体" charset="-122"/>
              </a:rPr>
              <a:t>的滑片位置不动，将另一个滑动变阻器滑片移到最左端，电流表的示数为</a:t>
            </a:r>
            <a:r>
              <a:rPr lang="en-US" altLang="zh-CN" sz="2400" b="0" u="none">
                <a:latin typeface="Times New Roman" charset="0"/>
                <a:ea typeface="Times New Roman" charset="0"/>
                <a:cs typeface="Times New Roman" charset="0"/>
              </a:rPr>
              <a:t>I</a:t>
            </a:r>
            <a:r>
              <a:rPr lang="en-US" altLang="zh-CN" sz="2400" b="0" u="none" baseline="-25000">
                <a:latin typeface="新宋体" charset="-122"/>
                <a:ea typeface="新宋体" charset="-122"/>
                <a:cs typeface="新宋体" charset="-122"/>
              </a:rPr>
              <a:t>1</a:t>
            </a:r>
            <a:r>
              <a:rPr lang="zh-CN" altLang="en-US" sz="2400" b="0" u="none">
                <a:latin typeface="新宋体" charset="-122"/>
                <a:ea typeface="新宋体" charset="-122"/>
                <a:cs typeface="新宋体" charset="-122"/>
              </a:rPr>
              <a:t>，再将此滑动变阻器的滑片移到最右端，电流表的示数为</a:t>
            </a:r>
            <a:r>
              <a:rPr lang="en-US" altLang="zh-CN" sz="2400" b="0" u="none">
                <a:latin typeface="Times New Roman" charset="0"/>
                <a:ea typeface="Times New Roman" charset="0"/>
                <a:cs typeface="Times New Roman" charset="0"/>
              </a:rPr>
              <a:t>I</a:t>
            </a:r>
            <a:r>
              <a:rPr lang="en-US" altLang="zh-CN" sz="2400" b="0" u="none" baseline="-25000">
                <a:latin typeface="新宋体" charset="-122"/>
                <a:ea typeface="新宋体" charset="-122"/>
                <a:cs typeface="新宋体" charset="-122"/>
              </a:rPr>
              <a:t>2</a:t>
            </a:r>
            <a:r>
              <a:rPr lang="zh-CN" altLang="en-US" sz="2400" b="0" u="none">
                <a:latin typeface="新宋体" charset="-122"/>
                <a:ea typeface="新宋体" charset="-122"/>
                <a:cs typeface="新宋体" charset="-122"/>
              </a:rPr>
              <a:t>。则小灯泡</a:t>
            </a:r>
            <a:r>
              <a:rPr lang="en-US" altLang="zh-CN" sz="2400" b="0" u="none">
                <a:latin typeface="Times New Roman" charset="0"/>
                <a:ea typeface="Times New Roman" charset="0"/>
                <a:cs typeface="Times New Roman" charset="0"/>
              </a:rPr>
              <a:t>L</a:t>
            </a:r>
            <a:r>
              <a:rPr lang="zh-CN" altLang="en-US" sz="2400" b="0" u="none">
                <a:latin typeface="新宋体" charset="-122"/>
                <a:ea typeface="新宋体" charset="-122"/>
                <a:cs typeface="新宋体" charset="-122"/>
              </a:rPr>
              <a:t>的</a:t>
            </a:r>
            <a:r>
              <a:rPr lang="zh-CN" sz="2400" b="0" u="none">
                <a:latin typeface="新宋体" charset="-122"/>
                <a:ea typeface="新宋体" charset="-122"/>
                <a:cs typeface="新宋体" charset="-122"/>
              </a:rPr>
              <a:t>额定功率</a:t>
            </a:r>
            <a:r>
              <a:rPr lang="en-US" altLang="zh-CN" sz="2400" b="0" u="none">
                <a:latin typeface="新宋体" charset="-122"/>
                <a:ea typeface="新宋体" charset="-122"/>
                <a:cs typeface="新宋体" charset="-122"/>
              </a:rPr>
              <a:t>P</a:t>
            </a:r>
            <a:r>
              <a:rPr lang="zh-CN" altLang="en-US" sz="2400" baseline="-25000">
                <a:latin typeface="新宋体" charset="-122"/>
                <a:ea typeface="新宋体" charset="-122"/>
                <a:cs typeface="新宋体" charset="-122"/>
                <a:sym typeface="+mn-ea"/>
              </a:rPr>
              <a:t>额</a:t>
            </a:r>
            <a:r>
              <a:rPr lang="zh-CN" altLang="en-US" sz="2400" b="0" u="none">
                <a:latin typeface="新宋体" charset="-122"/>
                <a:ea typeface="新宋体" charset="-122"/>
                <a:cs typeface="新宋体" charset="-122"/>
              </a:rPr>
              <a:t>＝</a:t>
            </a:r>
            <a:r>
              <a:rPr lang="zh-CN" altLang="en-US" sz="2400" b="0" u="sng">
                <a:latin typeface="新宋体" charset="-122"/>
                <a:ea typeface="新宋体" charset="-122"/>
                <a:cs typeface="新宋体" charset="-122"/>
              </a:rPr>
              <a:t>　                  　</a:t>
            </a:r>
            <a:r>
              <a:rPr lang="zh-CN" altLang="en-US" sz="2400" b="0" u="none">
                <a:latin typeface="新宋体" charset="-122"/>
                <a:ea typeface="新宋体" charset="-122"/>
                <a:cs typeface="新宋体" charset="-122"/>
              </a:rPr>
              <a:t>。（用</a:t>
            </a:r>
            <a:r>
              <a:rPr lang="en-US" altLang="zh-CN" sz="2400" b="0" u="none">
                <a:latin typeface="Times New Roman" charset="0"/>
                <a:ea typeface="Times New Roman" charset="0"/>
                <a:cs typeface="Times New Roman" charset="0"/>
              </a:rPr>
              <a:t>I</a:t>
            </a:r>
            <a:r>
              <a:rPr lang="zh-CN" altLang="en-US" sz="2400" b="0" u="none" baseline="-25000">
                <a:latin typeface="新宋体" charset="-122"/>
                <a:ea typeface="新宋体" charset="-122"/>
                <a:cs typeface="新宋体" charset="-122"/>
              </a:rPr>
              <a:t>额</a:t>
            </a:r>
            <a:r>
              <a:rPr lang="zh-CN" altLang="en-US" sz="2400" b="0" u="none">
                <a:latin typeface="新宋体" charset="-122"/>
                <a:ea typeface="新宋体" charset="-122"/>
                <a:cs typeface="新宋体" charset="-122"/>
              </a:rPr>
              <a:t>、</a:t>
            </a:r>
            <a:r>
              <a:rPr lang="en-US" altLang="zh-CN" sz="2400" b="0" u="none">
                <a:latin typeface="Times New Roman" charset="0"/>
                <a:ea typeface="Times New Roman" charset="0"/>
                <a:cs typeface="Times New Roman" charset="0"/>
              </a:rPr>
              <a:t>I</a:t>
            </a:r>
            <a:r>
              <a:rPr lang="en-US" altLang="zh-CN" sz="2400" b="0" u="none" baseline="-25000">
                <a:latin typeface="新宋体" charset="-122"/>
                <a:ea typeface="新宋体" charset="-122"/>
                <a:cs typeface="新宋体" charset="-122"/>
              </a:rPr>
              <a:t>1</a:t>
            </a:r>
            <a:r>
              <a:rPr lang="zh-CN" altLang="en-US" sz="2400" b="0" u="none">
                <a:latin typeface="新宋体" charset="-122"/>
                <a:ea typeface="新宋体" charset="-122"/>
                <a:cs typeface="新宋体" charset="-122"/>
              </a:rPr>
              <a:t>、</a:t>
            </a:r>
            <a:r>
              <a:rPr lang="en-US" altLang="zh-CN" sz="2400" b="0" u="none">
                <a:latin typeface="Times New Roman" charset="0"/>
                <a:ea typeface="Times New Roman" charset="0"/>
                <a:cs typeface="Times New Roman" charset="0"/>
              </a:rPr>
              <a:t>I</a:t>
            </a:r>
            <a:r>
              <a:rPr lang="en-US" altLang="zh-CN" sz="2400" b="0" u="none" baseline="-25000">
                <a:latin typeface="新宋体" charset="-122"/>
                <a:ea typeface="新宋体" charset="-122"/>
                <a:cs typeface="新宋体" charset="-122"/>
              </a:rPr>
              <a:t>2</a:t>
            </a:r>
            <a:r>
              <a:rPr lang="zh-CN" altLang="en-US" sz="2400" b="0" u="none">
                <a:latin typeface="新宋体" charset="-122"/>
                <a:ea typeface="新宋体" charset="-122"/>
                <a:cs typeface="新宋体" charset="-122"/>
              </a:rPr>
              <a:t>、</a:t>
            </a:r>
            <a:r>
              <a:rPr lang="en-US" altLang="zh-CN" sz="2400" b="0" u="none">
                <a:latin typeface="Times New Roman" charset="0"/>
                <a:ea typeface="Times New Roman" charset="0"/>
                <a:cs typeface="Times New Roman" charset="0"/>
              </a:rPr>
              <a:t>R</a:t>
            </a:r>
            <a:r>
              <a:rPr lang="en-US" altLang="zh-CN" sz="2400" b="0" u="none" baseline="-25000">
                <a:latin typeface="新宋体" charset="-122"/>
                <a:ea typeface="新宋体" charset="-122"/>
                <a:cs typeface="新宋体" charset="-122"/>
              </a:rPr>
              <a:t>1</a:t>
            </a:r>
            <a:r>
              <a:rPr lang="zh-CN" altLang="en-US" sz="2400" b="0" u="none">
                <a:latin typeface="新宋体" charset="-122"/>
                <a:ea typeface="新宋体" charset="-122"/>
                <a:cs typeface="新宋体" charset="-122"/>
              </a:rPr>
              <a:t>、</a:t>
            </a:r>
            <a:r>
              <a:rPr lang="en-US" altLang="zh-CN" sz="2400" b="0" u="none">
                <a:latin typeface="Times New Roman" charset="0"/>
                <a:ea typeface="Times New Roman" charset="0"/>
                <a:cs typeface="Times New Roman" charset="0"/>
              </a:rPr>
              <a:t>R</a:t>
            </a:r>
            <a:r>
              <a:rPr lang="en-US" altLang="zh-CN" sz="2400" b="0" u="none" baseline="-25000">
                <a:latin typeface="新宋体" charset="-122"/>
                <a:ea typeface="新宋体" charset="-122"/>
                <a:cs typeface="新宋体" charset="-122"/>
              </a:rPr>
              <a:t>2</a:t>
            </a:r>
            <a:r>
              <a:rPr lang="zh-CN" altLang="en-US" sz="2400" b="0" u="none">
                <a:latin typeface="新宋体" charset="-122"/>
                <a:ea typeface="新宋体" charset="-122"/>
                <a:cs typeface="新宋体" charset="-122"/>
              </a:rPr>
              <a:t>中的字母表示）</a:t>
            </a:r>
            <a:endParaRPr lang="zh-CN" altLang="en-US" sz="2400"/>
          </a:p>
        </p:txBody>
      </p:sp>
      <p:pic>
        <p:nvPicPr>
          <p:cNvPr id="2" name="图片 1"/>
          <p:cNvPicPr>
            <a:picLocks noChangeAspect="1"/>
          </p:cNvPicPr>
          <p:nvPr/>
        </p:nvPicPr>
        <p:blipFill>
          <a:blip r:embed="rId1"/>
          <a:srcRect l="2386"/>
          <a:stretch>
            <a:fillRect/>
          </a:stretch>
        </p:blipFill>
        <p:spPr>
          <a:xfrm>
            <a:off x="3655060" y="3348990"/>
            <a:ext cx="3896995" cy="2677795"/>
          </a:xfrm>
          <a:prstGeom prst="rect">
            <a:avLst/>
          </a:prstGeom>
        </p:spPr>
      </p:pic>
      <p:sp>
        <p:nvSpPr>
          <p:cNvPr id="3" name="矩形 2"/>
          <p:cNvSpPr/>
          <p:nvPr/>
        </p:nvSpPr>
        <p:spPr>
          <a:xfrm>
            <a:off x="4815205" y="3674745"/>
            <a:ext cx="135255" cy="1739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1" name="组合 10"/>
          <p:cNvGrpSpPr/>
          <p:nvPr/>
        </p:nvGrpSpPr>
        <p:grpSpPr>
          <a:xfrm>
            <a:off x="4445635" y="262890"/>
            <a:ext cx="3896360" cy="2677160"/>
            <a:chOff x="1333" y="500"/>
            <a:chExt cx="6136" cy="4216"/>
          </a:xfrm>
        </p:grpSpPr>
        <p:pic>
          <p:nvPicPr>
            <p:cNvPr id="3" name="图片 2"/>
            <p:cNvPicPr>
              <a:picLocks noChangeAspect="1"/>
            </p:cNvPicPr>
            <p:nvPr/>
          </p:nvPicPr>
          <p:blipFill>
            <a:blip r:embed="rId1"/>
            <a:srcRect l="2386"/>
            <a:stretch>
              <a:fillRect/>
            </a:stretch>
          </p:blipFill>
          <p:spPr>
            <a:xfrm>
              <a:off x="1333" y="500"/>
              <a:ext cx="6137" cy="4217"/>
            </a:xfrm>
            <a:prstGeom prst="rect">
              <a:avLst/>
            </a:prstGeom>
          </p:spPr>
        </p:pic>
        <p:sp>
          <p:nvSpPr>
            <p:cNvPr id="2" name="矩形 1"/>
            <p:cNvSpPr/>
            <p:nvPr/>
          </p:nvSpPr>
          <p:spPr>
            <a:xfrm>
              <a:off x="1609" y="2213"/>
              <a:ext cx="2781" cy="17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7" name="矩形 6"/>
            <p:cNvSpPr/>
            <p:nvPr/>
          </p:nvSpPr>
          <p:spPr>
            <a:xfrm>
              <a:off x="4240" y="1805"/>
              <a:ext cx="958" cy="13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8" name="矩形 7"/>
          <p:cNvSpPr/>
          <p:nvPr/>
        </p:nvSpPr>
        <p:spPr>
          <a:xfrm>
            <a:off x="2016760" y="615315"/>
            <a:ext cx="144780" cy="202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nvGrpSpPr>
          <p:cNvPr id="6" name="组合 5"/>
          <p:cNvGrpSpPr/>
          <p:nvPr/>
        </p:nvGrpSpPr>
        <p:grpSpPr>
          <a:xfrm>
            <a:off x="8221345" y="168275"/>
            <a:ext cx="4048760" cy="2677160"/>
            <a:chOff x="9941" y="411"/>
            <a:chExt cx="6376" cy="4216"/>
          </a:xfrm>
        </p:grpSpPr>
        <p:pic>
          <p:nvPicPr>
            <p:cNvPr id="4" name="图片 3"/>
            <p:cNvPicPr>
              <a:picLocks noChangeAspect="1"/>
            </p:cNvPicPr>
            <p:nvPr/>
          </p:nvPicPr>
          <p:blipFill>
            <a:blip r:embed="rId1"/>
            <a:srcRect l="2386"/>
            <a:stretch>
              <a:fillRect/>
            </a:stretch>
          </p:blipFill>
          <p:spPr>
            <a:xfrm>
              <a:off x="10181" y="411"/>
              <a:ext cx="6137" cy="4217"/>
            </a:xfrm>
            <a:prstGeom prst="rect">
              <a:avLst/>
            </a:prstGeom>
          </p:spPr>
        </p:pic>
        <p:sp>
          <p:nvSpPr>
            <p:cNvPr id="9" name="矩形 8"/>
            <p:cNvSpPr/>
            <p:nvPr/>
          </p:nvSpPr>
          <p:spPr>
            <a:xfrm>
              <a:off x="9941" y="421"/>
              <a:ext cx="3542" cy="17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 name="矩形 9"/>
            <p:cNvSpPr/>
            <p:nvPr/>
          </p:nvSpPr>
          <p:spPr>
            <a:xfrm>
              <a:off x="9956" y="1865"/>
              <a:ext cx="745" cy="10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pic>
        <p:nvPicPr>
          <p:cNvPr id="12" name="图片 11"/>
          <p:cNvPicPr>
            <a:picLocks noChangeAspect="1"/>
          </p:cNvPicPr>
          <p:nvPr/>
        </p:nvPicPr>
        <p:blipFill>
          <a:blip r:embed="rId1"/>
          <a:srcRect l="2386"/>
          <a:stretch>
            <a:fillRect/>
          </a:stretch>
        </p:blipFill>
        <p:spPr>
          <a:xfrm>
            <a:off x="263525" y="262890"/>
            <a:ext cx="3896995" cy="267779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7" name="组合 6"/>
          <p:cNvGrpSpPr/>
          <p:nvPr/>
        </p:nvGrpSpPr>
        <p:grpSpPr>
          <a:xfrm>
            <a:off x="4015105" y="271145"/>
            <a:ext cx="4097020" cy="2677160"/>
            <a:chOff x="1505" y="427"/>
            <a:chExt cx="6452" cy="4216"/>
          </a:xfrm>
        </p:grpSpPr>
        <p:pic>
          <p:nvPicPr>
            <p:cNvPr id="6" name="图片 5"/>
            <p:cNvPicPr>
              <a:picLocks noChangeAspect="1"/>
            </p:cNvPicPr>
            <p:nvPr/>
          </p:nvPicPr>
          <p:blipFill>
            <a:blip r:embed="rId1"/>
            <a:srcRect l="2386"/>
            <a:stretch>
              <a:fillRect/>
            </a:stretch>
          </p:blipFill>
          <p:spPr>
            <a:xfrm>
              <a:off x="1821" y="427"/>
              <a:ext cx="6137" cy="4217"/>
            </a:xfrm>
            <a:prstGeom prst="rect">
              <a:avLst/>
            </a:prstGeom>
          </p:spPr>
        </p:pic>
        <p:sp>
          <p:nvSpPr>
            <p:cNvPr id="3" name="矩形 2"/>
            <p:cNvSpPr/>
            <p:nvPr/>
          </p:nvSpPr>
          <p:spPr>
            <a:xfrm>
              <a:off x="1505" y="512"/>
              <a:ext cx="3603" cy="16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 name="矩形 3"/>
            <p:cNvSpPr/>
            <p:nvPr/>
          </p:nvSpPr>
          <p:spPr>
            <a:xfrm>
              <a:off x="1580" y="1637"/>
              <a:ext cx="775" cy="124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5" name="矩形 4"/>
            <p:cNvSpPr/>
            <p:nvPr/>
          </p:nvSpPr>
          <p:spPr>
            <a:xfrm>
              <a:off x="6125" y="861"/>
              <a:ext cx="805" cy="5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grpSp>
        <p:nvGrpSpPr>
          <p:cNvPr id="8" name="组合 7"/>
          <p:cNvGrpSpPr/>
          <p:nvPr/>
        </p:nvGrpSpPr>
        <p:grpSpPr>
          <a:xfrm>
            <a:off x="8086725" y="271145"/>
            <a:ext cx="4097020" cy="2677160"/>
            <a:chOff x="1505" y="427"/>
            <a:chExt cx="6452" cy="4216"/>
          </a:xfrm>
        </p:grpSpPr>
        <p:pic>
          <p:nvPicPr>
            <p:cNvPr id="9" name="图片 8"/>
            <p:cNvPicPr>
              <a:picLocks noChangeAspect="1"/>
            </p:cNvPicPr>
            <p:nvPr/>
          </p:nvPicPr>
          <p:blipFill>
            <a:blip r:embed="rId1"/>
            <a:srcRect l="2386"/>
            <a:stretch>
              <a:fillRect/>
            </a:stretch>
          </p:blipFill>
          <p:spPr>
            <a:xfrm>
              <a:off x="1821" y="427"/>
              <a:ext cx="6137" cy="4217"/>
            </a:xfrm>
            <a:prstGeom prst="rect">
              <a:avLst/>
            </a:prstGeom>
          </p:spPr>
        </p:pic>
        <p:sp>
          <p:nvSpPr>
            <p:cNvPr id="10" name="矩形 9"/>
            <p:cNvSpPr/>
            <p:nvPr/>
          </p:nvSpPr>
          <p:spPr>
            <a:xfrm>
              <a:off x="1505" y="512"/>
              <a:ext cx="3603" cy="16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矩形 10"/>
            <p:cNvSpPr/>
            <p:nvPr/>
          </p:nvSpPr>
          <p:spPr>
            <a:xfrm>
              <a:off x="1580" y="1637"/>
              <a:ext cx="775" cy="124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2" name="矩形 11"/>
            <p:cNvSpPr/>
            <p:nvPr/>
          </p:nvSpPr>
          <p:spPr>
            <a:xfrm>
              <a:off x="6125" y="861"/>
              <a:ext cx="805" cy="5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grpSp>
        <p:nvGrpSpPr>
          <p:cNvPr id="2" name="组合 1"/>
          <p:cNvGrpSpPr/>
          <p:nvPr/>
        </p:nvGrpSpPr>
        <p:grpSpPr>
          <a:xfrm>
            <a:off x="-8255" y="325120"/>
            <a:ext cx="4048760" cy="2677160"/>
            <a:chOff x="9941" y="411"/>
            <a:chExt cx="6376" cy="4216"/>
          </a:xfrm>
        </p:grpSpPr>
        <p:pic>
          <p:nvPicPr>
            <p:cNvPr id="13" name="图片 12"/>
            <p:cNvPicPr>
              <a:picLocks noChangeAspect="1"/>
            </p:cNvPicPr>
            <p:nvPr/>
          </p:nvPicPr>
          <p:blipFill>
            <a:blip r:embed="rId1"/>
            <a:srcRect l="2386"/>
            <a:stretch>
              <a:fillRect/>
            </a:stretch>
          </p:blipFill>
          <p:spPr>
            <a:xfrm>
              <a:off x="10181" y="411"/>
              <a:ext cx="6137" cy="4217"/>
            </a:xfrm>
            <a:prstGeom prst="rect">
              <a:avLst/>
            </a:prstGeom>
          </p:spPr>
        </p:pic>
        <p:sp>
          <p:nvSpPr>
            <p:cNvPr id="14" name="矩形 13"/>
            <p:cNvSpPr/>
            <p:nvPr/>
          </p:nvSpPr>
          <p:spPr>
            <a:xfrm>
              <a:off x="9941" y="421"/>
              <a:ext cx="3542" cy="17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5" name="矩形 14"/>
            <p:cNvSpPr/>
            <p:nvPr/>
          </p:nvSpPr>
          <p:spPr>
            <a:xfrm>
              <a:off x="9956" y="1865"/>
              <a:ext cx="745" cy="10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Tree>
  </p:cSld>
  <p:clrMapOvr>
    <a:masterClrMapping/>
  </p:clrMapOvr>
</p:sld>
</file>

<file path=ppt/tags/tag1.xml><?xml version="1.0" encoding="utf-8"?>
<p:tagLst xmlns:p="http://schemas.openxmlformats.org/presentationml/2006/main">
  <p:tag name="KSO_WM_MEDIACOVER_FLAG" val="1"/>
  <p:tag name="KSO_WM_UNIT_MEDIACOVER_BTN_STATE" val="1"/>
  <p:tag name="KSO_WM_UNIT_MEDIACOVER_BTNRECT" val="0*0*0*0"/>
</p:tagLst>
</file>

<file path=ppt/tags/tag2.xml><?xml version="1.0" encoding="utf-8"?>
<p:tagLst xmlns:p="http://schemas.openxmlformats.org/presentationml/2006/main">
  <p:tag name="KSO_WM_MEDIACOVER_FLAG" val="1"/>
  <p:tag name="KSO_WM_UNIT_MEDIACOVER_BTN_STATE" val="1"/>
  <p:tag name="KSO_WM_UNIT_MEDIACOVER_BTNRECT" val="0*0*0*0"/>
</p:tagLst>
</file>

<file path=ppt/tags/tag3.xml><?xml version="1.0" encoding="utf-8"?>
<p:tagLst xmlns:p="http://schemas.openxmlformats.org/presentationml/2006/main">
  <p:tag name="KSO_WM_MEDIACOVER_FLAG" val="1"/>
  <p:tag name="KSO_WM_UNIT_MEDIACOVER_BTN_STATE" val="1"/>
  <p:tag name="KSO_WM_UNIT_MEDIACOVER_BTNRECT" val="0*0*0*0"/>
</p:tagLst>
</file>

<file path=ppt/tags/tag4.xml><?xml version="1.0" encoding="utf-8"?>
<p:tagLst xmlns:p="http://schemas.openxmlformats.org/presentationml/2006/main">
  <p:tag name="KSO_WM_MEDIACOVER_FLAG" val="1"/>
  <p:tag name="KSO_WM_UNIT_MEDIACOVER_BTN_STATE" val="1"/>
  <p:tag name="KSO_WM_UNIT_MEDIACOVER_BTNRECT" val="0*0*0*0"/>
</p:tagLst>
</file>

<file path=ppt/tags/tag5.xml><?xml version="1.0" encoding="utf-8"?>
<p:tagLst xmlns:p="http://schemas.openxmlformats.org/presentationml/2006/main">
  <p:tag name="KSO_WM_MEDIACOVER_FLAG" val="1"/>
  <p:tag name="KSO_WM_UNIT_MEDIACOVER_BTN_STATE" val="1"/>
  <p:tag name="KSO_WM_UNIT_MEDIACOVER_BTNRECT" val="0*0*0*0"/>
</p:tagLst>
</file>

<file path=ppt/tags/tag6.xml><?xml version="1.0" encoding="utf-8"?>
<p:tagLst xmlns:p="http://schemas.openxmlformats.org/presentationml/2006/main">
  <p:tag name="KSO_WM_MEDIACOVER_FLAG" val="1"/>
  <p:tag name="KSO_WM_UNIT_MEDIACOVER_BTN_STATE" val="1"/>
  <p:tag name="KSO_WM_UNIT_MEDIACOVER_BTNRECT" val="0*0*0*0"/>
</p:tagLst>
</file>

<file path=ppt/tags/tag7.xml><?xml version="1.0" encoding="utf-8"?>
<p:tagLst xmlns:p="http://schemas.openxmlformats.org/presentationml/2006/main">
  <p:tag name="KSO_WM_MEDIACOVER_FLAG" val="1"/>
  <p:tag name="KSO_WM_UNIT_MEDIACOVER_BTN_STATE" val="1"/>
  <p:tag name="KSO_WM_UNIT_MEDIACOVER_BTNRECT" val="0*0*0*0"/>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1722</Words>
  <Application>WPS 演示</Application>
  <PresentationFormat>宽屏</PresentationFormat>
  <Paragraphs>121</Paragraphs>
  <Slides>32</Slides>
  <Notes>0</Notes>
  <HiddenSlides>0</HiddenSlides>
  <MMClips>0</MMClips>
  <ScaleCrop>false</ScaleCrop>
  <HeadingPairs>
    <vt:vector size="6" baseType="variant">
      <vt:variant>
        <vt:lpstr>主题</vt:lpstr>
      </vt:variant>
      <vt:variant>
        <vt:i4>1</vt:i4>
      </vt:variant>
      <vt:variant>
        <vt:lpstr>嵌入 OLE 服务器</vt:lpstr>
      </vt:variant>
      <vt:variant>
        <vt:i4>1</vt:i4>
      </vt:variant>
      <vt:variant>
        <vt:lpstr>幻灯片标题</vt:lpstr>
      </vt:variant>
      <vt:variant>
        <vt:i4>32</vt:i4>
      </vt:variant>
    </vt:vector>
  </HeadingPairs>
  <TitlesOfParts>
    <vt:vector size="34" baseType="lpstr">
      <vt:lpstr>Office 主题</vt:lpstr>
      <vt:lpstr>Equation.KSEE3</vt:lpstr>
      <vt:lpstr>中考复习 三大电学实验</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Administrator</cp:lastModifiedBy>
  <cp:revision>35</cp:revision>
  <dcterms:created xsi:type="dcterms:W3CDTF">2015-05-05T08:02:00Z</dcterms:created>
  <dcterms:modified xsi:type="dcterms:W3CDTF">2024-05-17T06:58:46Z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2052-10.8.0.5562</vt:lpwstr>
  </property>
  <property fmtid="{D5CDD505-2E9C-101B-9397-08002B2CF9AE}" pid="3" name="ICV">
    <vt:lpwstr>6DAC509302D2491980FCC7A50FC33BD6_12</vt:lpwstr>
  </property>
</Properties>
</file>