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57" r:id="rId4"/>
    <p:sldId id="266" r:id="rId5"/>
    <p:sldId id="264" r:id="rId6"/>
    <p:sldId id="258" r:id="rId7"/>
    <p:sldId id="267" r:id="rId8"/>
    <p:sldId id="261" r:id="rId9"/>
    <p:sldId id="259" r:id="rId10"/>
    <p:sldId id="268" r:id="rId11"/>
    <p:sldId id="260" r:id="rId12"/>
    <p:sldId id="262" r:id="rId13"/>
    <p:sldId id="278" r:id="rId14"/>
    <p:sldId id="279" r:id="rId15"/>
    <p:sldId id="280" r:id="rId16"/>
    <p:sldId id="277" r:id="rId17"/>
    <p:sldId id="281" r:id="rId18"/>
  </p:sldIdLst>
  <p:sldSz cx="9144000" cy="6858000" type="screen4x3"/>
  <p:notesSz cx="6858000" cy="9144000"/>
  <p:custDataLst>
    <p:tags r:id="rId20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704" y="44"/>
      </p:cViewPr>
      <p:guideLst>
        <p:guide orient="horz" pos="225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1DCF1-51E1-4A53-89DD-F3ED3278FE43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0E96B-CE91-432D-A4A5-DEE5B1F1F7B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0E96B-CE91-432D-A4A5-DEE5B1F1F7B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30.wmf"/><Relationship Id="rId18" Type="http://schemas.openxmlformats.org/officeDocument/2006/relationships/oleObject" Target="../embeddings/oleObject13.bin"/><Relationship Id="rId3" Type="http://schemas.openxmlformats.org/officeDocument/2006/relationships/tags" Target="../tags/tag28.xml"/><Relationship Id="rId21" Type="http://schemas.openxmlformats.org/officeDocument/2006/relationships/image" Target="../media/image34.wmf"/><Relationship Id="rId7" Type="http://schemas.openxmlformats.org/officeDocument/2006/relationships/slideLayout" Target="../slideLayouts/slideLayout18.xml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32.wmf"/><Relationship Id="rId2" Type="http://schemas.openxmlformats.org/officeDocument/2006/relationships/tags" Target="../tags/tag27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29.wmf"/><Relationship Id="rId5" Type="http://schemas.openxmlformats.org/officeDocument/2006/relationships/tags" Target="../tags/tag30.xml"/><Relationship Id="rId15" Type="http://schemas.openxmlformats.org/officeDocument/2006/relationships/image" Target="../media/image31.wmf"/><Relationship Id="rId23" Type="http://schemas.openxmlformats.org/officeDocument/2006/relationships/image" Target="../media/image35.wmf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33.wmf"/><Relationship Id="rId4" Type="http://schemas.openxmlformats.org/officeDocument/2006/relationships/tags" Target="../tags/tag29.xml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11.bin"/><Relationship Id="rId22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1.png"/><Relationship Id="rId3" Type="http://schemas.openxmlformats.org/officeDocument/2006/relationships/tags" Target="../tags/tag8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0.w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6.bin"/><Relationship Id="rId5" Type="http://schemas.openxmlformats.org/officeDocument/2006/relationships/tags" Target="../tags/tag10.xml"/><Relationship Id="rId10" Type="http://schemas.openxmlformats.org/officeDocument/2006/relationships/image" Target="../media/image9.wmf"/><Relationship Id="rId4" Type="http://schemas.openxmlformats.org/officeDocument/2006/relationships/tags" Target="../tags/tag9.xml"/><Relationship Id="rId9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6.emf"/><Relationship Id="rId5" Type="http://schemas.openxmlformats.org/officeDocument/2006/relationships/image" Target="../media/image3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ctrTitle" idx="4294967295"/>
            <p:custDataLst>
              <p:tags r:id="rId1"/>
            </p:custDataLst>
          </p:nvPr>
        </p:nvSpPr>
        <p:spPr>
          <a:xfrm>
            <a:off x="663575" y="1628775"/>
            <a:ext cx="7816215" cy="1277620"/>
          </a:xfrm>
        </p:spPr>
        <p:txBody>
          <a:bodyPr vert="horz" wrap="square" lIns="91440" tIns="45720" rIns="91440" bIns="45720" anchor="b" anchorCtr="0"/>
          <a:lstStyle>
            <a:lvl1pPr lvl="0">
              <a:buClrTx/>
              <a:buSzTx/>
              <a:buFontTx/>
              <a:defRPr/>
            </a:lvl1pPr>
          </a:lstStyle>
          <a:p>
            <a:pPr lvl="0"/>
            <a:r>
              <a:rPr lang="zh-CN" altLang="en-US" sz="6600" i="0" u="none" dirty="0">
                <a:latin typeface="幼圆" pitchFamily="49" charset="-122"/>
                <a:ea typeface="幼圆" pitchFamily="49" charset="-122"/>
              </a:rPr>
              <a:t>物理</a:t>
            </a:r>
            <a:r>
              <a:rPr lang="zh-CN" altLang="en-US" sz="6600" dirty="0">
                <a:latin typeface="幼圆" pitchFamily="49" charset="-122"/>
                <a:ea typeface="幼圆" pitchFamily="49" charset="-122"/>
                <a:sym typeface="+mn-ea"/>
              </a:rPr>
              <a:t>中考</a:t>
            </a:r>
            <a:r>
              <a:rPr lang="zh-CN" altLang="en-US" sz="6600" i="0" u="none" dirty="0">
                <a:latin typeface="幼圆" pitchFamily="49" charset="-122"/>
                <a:ea typeface="幼圆" pitchFamily="49" charset="-122"/>
              </a:rPr>
              <a:t>专题复习</a:t>
            </a:r>
          </a:p>
        </p:txBody>
      </p:sp>
      <p:sp>
        <p:nvSpPr>
          <p:cNvPr id="6147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131310" y="3645535"/>
            <a:ext cx="4412615" cy="86550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0" lvl="0" indent="0" algn="ctr">
              <a:buClr>
                <a:schemeClr val="accent1"/>
              </a:buClr>
              <a:buSzTx/>
              <a:buFont typeface="Wingdings 3" pitchFamily="18" charset="2"/>
              <a:buNone/>
              <a:defRPr/>
            </a:lvl1pPr>
            <a:lvl2pPr marL="457200" lvl="1" indent="0" algn="ctr">
              <a:buClr>
                <a:schemeClr val="accent1"/>
              </a:buClr>
              <a:buSzTx/>
              <a:buFont typeface="Wingdings 3" pitchFamily="18" charset="2"/>
              <a:buNone/>
              <a:defRPr/>
            </a:lvl2pPr>
            <a:lvl3pPr marL="914400" lvl="2" indent="0" algn="ctr">
              <a:buClr>
                <a:schemeClr val="accent1"/>
              </a:buClr>
              <a:buSzTx/>
              <a:buFont typeface="Wingdings 3" pitchFamily="18" charset="2"/>
              <a:buNone/>
              <a:defRPr/>
            </a:lvl3pPr>
            <a:lvl4pPr marL="1371600" lvl="3" indent="0" algn="ctr">
              <a:buClr>
                <a:schemeClr val="accent1"/>
              </a:buClr>
              <a:buSzTx/>
              <a:buFont typeface="Wingdings 3" pitchFamily="18" charset="2"/>
              <a:buNone/>
              <a:defRPr/>
            </a:lvl4pPr>
            <a:lvl5pPr marL="1828800" lvl="4" indent="0" algn="ctr">
              <a:buClr>
                <a:schemeClr val="accent1"/>
              </a:buClr>
              <a:buSzTx/>
              <a:buFont typeface="Wingdings 3" pitchFamily="18" charset="2"/>
              <a:buNone/>
              <a:defRPr/>
            </a:lvl5pPr>
          </a:lstStyle>
          <a:p>
            <a:pPr lvl="0" algn="l"/>
            <a:r>
              <a:rPr lang="en-US" altLang="zh-CN" sz="4000" i="0" u="none" dirty="0">
                <a:solidFill>
                  <a:srgbClr val="595959"/>
                </a:solidFill>
                <a:latin typeface="幼圆" pitchFamily="49" charset="-122"/>
                <a:ea typeface="幼圆" pitchFamily="49" charset="-122"/>
              </a:rPr>
              <a:t>——</a:t>
            </a:r>
            <a:r>
              <a:rPr lang="zh-CN" altLang="en-US" sz="4000" i="0" u="none" dirty="0">
                <a:solidFill>
                  <a:srgbClr val="595959"/>
                </a:solidFill>
                <a:latin typeface="幼圆" pitchFamily="49" charset="-122"/>
                <a:ea typeface="幼圆" pitchFamily="49" charset="-122"/>
              </a:rPr>
              <a:t>密度的测量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>
          <a:xfrm>
            <a:off x="179705" y="116205"/>
            <a:ext cx="388302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测量工具：刻度尺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708400" y="3272155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908175" y="3272155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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364480" y="3230880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</a:t>
            </a:r>
          </a:p>
        </p:txBody>
      </p:sp>
      <p:pic>
        <p:nvPicPr>
          <p:cNvPr id="14339" name="图片 17" descr="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985" y="1196340"/>
            <a:ext cx="4897438" cy="191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60550" y="2823845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87082" y="2823845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</a:t>
            </a:r>
          </a:p>
        </p:txBody>
      </p:sp>
      <p:pic>
        <p:nvPicPr>
          <p:cNvPr id="15363" name="Picture 326"/>
          <p:cNvPicPr>
            <a:picLocks noChangeAspect="1"/>
          </p:cNvPicPr>
          <p:nvPr/>
        </p:nvPicPr>
        <p:blipFill>
          <a:blip r:embed="rId4">
            <a:grayscl/>
            <a:lum bright="23999" contrast="42000"/>
          </a:blip>
          <a:stretch>
            <a:fillRect/>
          </a:stretch>
        </p:blipFill>
        <p:spPr>
          <a:xfrm>
            <a:off x="651192" y="576177"/>
            <a:ext cx="3644900" cy="2016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87" name="Group 356"/>
          <p:cNvGrpSpPr>
            <a:grpSpLocks noChangeAspect="1"/>
          </p:cNvGrpSpPr>
          <p:nvPr/>
        </p:nvGrpSpPr>
        <p:grpSpPr>
          <a:xfrm>
            <a:off x="149543" y="4076383"/>
            <a:ext cx="6769100" cy="1911350"/>
            <a:chOff x="0" y="0"/>
            <a:chExt cx="5580" cy="1575"/>
          </a:xfrm>
        </p:grpSpPr>
        <p:pic>
          <p:nvPicPr>
            <p:cNvPr id="16389" name="Picture 354">
              <a:hlinkClick r:id="" action="ppaction://noaction"/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0" y="156"/>
              <a:ext cx="2340" cy="141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0" name="Picture 35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grayscl/>
              <a:lum bright="-23999" contrast="54000"/>
            </a:blip>
            <a:stretch>
              <a:fillRect/>
            </a:stretch>
          </p:blipFill>
          <p:spPr>
            <a:xfrm>
              <a:off x="2340" y="0"/>
              <a:ext cx="3240" cy="157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1139190" y="6102350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68445" y="6102350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  <p:bldP spid="2" grpId="0"/>
      <p:bldP spid="2" grpId="1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>
          <a:xfrm>
            <a:off x="323850" y="125095"/>
            <a:ext cx="3284220" cy="9474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2021</a:t>
            </a:r>
            <a:r>
              <a:rPr lang="zh-CN" altLang="en-US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年一模卷</a:t>
            </a:r>
          </a:p>
        </p:txBody>
      </p:sp>
      <p:pic>
        <p:nvPicPr>
          <p:cNvPr id="11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 l="5403" t="43706" r="3860" b="4975"/>
          <a:stretch>
            <a:fillRect/>
          </a:stretch>
        </p:blipFill>
        <p:spPr>
          <a:xfrm>
            <a:off x="1115695" y="980440"/>
            <a:ext cx="5937250" cy="4794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>
          <a:xfrm>
            <a:off x="323850" y="116205"/>
            <a:ext cx="497332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2022</a:t>
            </a:r>
            <a:r>
              <a:rPr lang="zh-CN" altLang="en-US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年一模卷</a:t>
            </a:r>
          </a:p>
        </p:txBody>
      </p:sp>
      <p:pic>
        <p:nvPicPr>
          <p:cNvPr id="14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 l="4816" t="4406" r="7219" b="74223"/>
          <a:stretch>
            <a:fillRect/>
          </a:stretch>
        </p:blipFill>
        <p:spPr>
          <a:xfrm>
            <a:off x="795655" y="3933190"/>
            <a:ext cx="7720330" cy="257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l="4621" t="67692" r="5525" b="6087"/>
          <a:stretch>
            <a:fillRect/>
          </a:stretch>
        </p:blipFill>
        <p:spPr>
          <a:xfrm>
            <a:off x="755650" y="908685"/>
            <a:ext cx="7662545" cy="307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t="65034" r="2800" b="6164"/>
          <a:stretch>
            <a:fillRect/>
          </a:stretch>
        </p:blipFill>
        <p:spPr>
          <a:xfrm>
            <a:off x="1115378" y="908685"/>
            <a:ext cx="5996305" cy="255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6004" t="1339" r="1450" b="63169"/>
          <a:stretch>
            <a:fillRect/>
          </a:stretch>
        </p:blipFill>
        <p:spPr>
          <a:xfrm>
            <a:off x="1475423" y="3428683"/>
            <a:ext cx="5353685" cy="307530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323850" y="125095"/>
            <a:ext cx="3284220" cy="9474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2023</a:t>
            </a:r>
            <a:r>
              <a:rPr lang="zh-CN" altLang="en-US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年一模卷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635" y="476250"/>
            <a:ext cx="913257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7970"/>
            <a:r>
              <a:rPr lang="en-US" altLang="zh-CN" sz="24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400">
                <a:latin typeface="宋体" panose="02010600030101010101" pitchFamily="2" charset="-122"/>
                <a:cs typeface="宋体" panose="02010600030101010101" pitchFamily="2" charset="-122"/>
              </a:rPr>
              <a:t>例：</a:t>
            </a:r>
            <a:r>
              <a:rPr lang="zh-CN" sz="2400">
                <a:latin typeface="宋体" panose="02010600030101010101" pitchFamily="2" charset="-122"/>
                <a:cs typeface="宋体" panose="02010600030101010101" pitchFamily="2" charset="-122"/>
              </a:rPr>
              <a:t>如图所示，小丽利用天平、玻璃杯、体积为</a:t>
            </a:r>
            <a:r>
              <a:rPr lang="en-US" sz="2400">
                <a:latin typeface="宋体" panose="02010600030101010101" pitchFamily="2" charset="-122"/>
                <a:cs typeface="宋体" panose="02010600030101010101" pitchFamily="2" charset="-122"/>
              </a:rPr>
              <a:t>20 cm</a:t>
            </a:r>
            <a:r>
              <a:rPr lang="en-US" sz="2400" baseline="3000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sz="2400">
                <a:latin typeface="宋体" panose="02010600030101010101" pitchFamily="2" charset="-122"/>
                <a:cs typeface="宋体" panose="02010600030101010101" pitchFamily="2" charset="-122"/>
              </a:rPr>
              <a:t>的金属块、细线等器材测量蜂蜜的密度。</a:t>
            </a:r>
            <a:endParaRPr lang="zh-CN" altLang="en-US"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828040" y="1424940"/>
            <a:ext cx="5776595" cy="1149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113665" y="2696210"/>
            <a:ext cx="8991600" cy="34829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266700"/>
            <a:r>
              <a:rPr lang="zh-CN" sz="1800">
                <a:ea typeface="宋体" panose="02010600030101010101" pitchFamily="2" charset="-122"/>
              </a:rPr>
              <a:t>甲　　　　　　　</a:t>
            </a:r>
            <a:r>
              <a:rPr lang="en-US" altLang="zh-CN" sz="1800">
                <a:ea typeface="宋体" panose="02010600030101010101" pitchFamily="2" charset="-122"/>
              </a:rPr>
              <a:t>        </a:t>
            </a:r>
            <a:r>
              <a:rPr lang="zh-CN" sz="1800">
                <a:ea typeface="宋体" panose="02010600030101010101" pitchFamily="2" charset="-122"/>
              </a:rPr>
              <a:t>乙　　　　　　　　　　丙</a:t>
            </a:r>
            <a:endParaRPr lang="en-US" sz="180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/>
            <a:r>
              <a:rPr lang="en-US" sz="180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</a:p>
          <a:p>
            <a:pPr indent="266700"/>
            <a:r>
              <a:rPr lang="en-US" sz="2400">
                <a:latin typeface="宋体" panose="02010600030101010101" pitchFamily="2" charset="-122"/>
                <a:cs typeface="宋体" panose="02010600030101010101" pitchFamily="2" charset="-122"/>
              </a:rPr>
              <a:t>(1)</a:t>
            </a:r>
            <a:r>
              <a:rPr lang="zh-CN" sz="2400">
                <a:latin typeface="宋体" panose="02010600030101010101" pitchFamily="2" charset="-122"/>
                <a:cs typeface="宋体" panose="02010600030101010101" pitchFamily="2" charset="-122"/>
              </a:rPr>
              <a:t>将天平放在水平台上，将游码放到标尺左端的</a:t>
            </a:r>
            <a:r>
              <a:rPr lang="en-US" sz="2400">
                <a:latin typeface="宋体" panose="02010600030101010101" pitchFamily="2" charset="-122"/>
                <a:cs typeface="宋体" panose="02010600030101010101" pitchFamily="2" charset="-122"/>
              </a:rPr>
              <a:t>____</a:t>
            </a:r>
            <a:r>
              <a:rPr lang="zh-CN" sz="2400">
                <a:latin typeface="宋体" panose="02010600030101010101" pitchFamily="2" charset="-122"/>
                <a:cs typeface="宋体" panose="02010600030101010101" pitchFamily="2" charset="-122"/>
              </a:rPr>
              <a:t>刻度线上，调节横梁平衡。</a:t>
            </a:r>
            <a:endParaRPr lang="en-US"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266700"/>
            <a:r>
              <a:rPr lang="en-US" sz="2400">
                <a:latin typeface="宋体" panose="02010600030101010101" pitchFamily="2" charset="-122"/>
                <a:cs typeface="宋体" panose="02010600030101010101" pitchFamily="2" charset="-122"/>
              </a:rPr>
              <a:t>(2)</a:t>
            </a:r>
            <a:r>
              <a:rPr lang="zh-CN" sz="2400">
                <a:latin typeface="宋体" panose="02010600030101010101" pitchFamily="2" charset="-122"/>
                <a:cs typeface="宋体" panose="02010600030101010101" pitchFamily="2" charset="-122"/>
              </a:rPr>
              <a:t>在玻璃杯中倒入适量的蜂蜜如图甲所示，用天平称出蜂蜜和玻璃杯的总质量</a:t>
            </a:r>
            <a:r>
              <a:rPr lang="en-US" sz="240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lang="en-US" sz="2400" baseline="-25000">
                <a:latin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lang="zh-CN" sz="2400">
                <a:latin typeface="宋体" panose="02010600030101010101" pitchFamily="2" charset="-122"/>
                <a:cs typeface="宋体" panose="02010600030101010101" pitchFamily="2" charset="-122"/>
              </a:rPr>
              <a:t>，其示数如图乙所示，</a:t>
            </a:r>
            <a:r>
              <a:rPr lang="en-US" sz="240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lang="en-US" sz="2400" baseline="-25000">
                <a:latin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lang="zh-CN" sz="2400">
                <a:latin typeface="宋体" panose="02010600030101010101" pitchFamily="2" charset="-122"/>
                <a:cs typeface="宋体" panose="02010600030101010101" pitchFamily="2" charset="-122"/>
              </a:rPr>
              <a:t>＝</a:t>
            </a:r>
            <a:r>
              <a:rPr lang="en-US" sz="2400">
                <a:latin typeface="宋体" panose="02010600030101010101" pitchFamily="2" charset="-122"/>
                <a:cs typeface="宋体" panose="02010600030101010101" pitchFamily="2" charset="-122"/>
              </a:rPr>
              <a:t>____g</a:t>
            </a:r>
            <a:r>
              <a:rPr lang="zh-CN" altLang="en-US" sz="2400"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266700"/>
            <a:r>
              <a:rPr lang="en-US" sz="2400">
                <a:latin typeface="宋体" panose="02010600030101010101" pitchFamily="2" charset="-122"/>
                <a:cs typeface="宋体" panose="02010600030101010101" pitchFamily="2" charset="-122"/>
              </a:rPr>
              <a:t>(3)</a:t>
            </a:r>
            <a:r>
              <a:rPr lang="zh-CN" sz="2400">
                <a:latin typeface="宋体" panose="02010600030101010101" pitchFamily="2" charset="-122"/>
                <a:cs typeface="宋体" panose="02010600030101010101" pitchFamily="2" charset="-122"/>
              </a:rPr>
              <a:t>将金属块浸没在蜂蜜中，金属块不接触玻璃杯并保持静止，且蜂蜜无溢出，如图丙所示。天平平衡后，砝码的总质量加上游码在标尺上对应的刻度值为</a:t>
            </a:r>
            <a:r>
              <a:rPr lang="en-US" sz="2400">
                <a:latin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lang="zh-CN" sz="2400">
                <a:latin typeface="宋体" panose="02010600030101010101" pitchFamily="2" charset="-122"/>
                <a:cs typeface="宋体" panose="02010600030101010101" pitchFamily="2" charset="-122"/>
              </a:rPr>
              <a:t>＝</a:t>
            </a:r>
            <a:r>
              <a:rPr lang="en-US" sz="2400">
                <a:latin typeface="宋体" panose="02010600030101010101" pitchFamily="2" charset="-122"/>
                <a:cs typeface="宋体" panose="02010600030101010101" pitchFamily="2" charset="-122"/>
              </a:rPr>
              <a:t>150.4 g</a:t>
            </a:r>
            <a:r>
              <a:rPr lang="zh-CN" sz="2400">
                <a:latin typeface="宋体" panose="02010600030101010101" pitchFamily="2" charset="-122"/>
                <a:cs typeface="宋体" panose="02010600030101010101" pitchFamily="2" charset="-122"/>
              </a:rPr>
              <a:t>，则蜂蜜密度ρ＝</a:t>
            </a:r>
            <a:r>
              <a:rPr lang="en-US" sz="2400">
                <a:latin typeface="宋体" panose="02010600030101010101" pitchFamily="2" charset="-122"/>
                <a:cs typeface="宋体" panose="02010600030101010101" pitchFamily="2" charset="-122"/>
              </a:rPr>
              <a:t>____g/cm</a:t>
            </a:r>
            <a:r>
              <a:rPr lang="en-US" sz="2400" baseline="3000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4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400" baseline="30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3"/>
          <p:cNvSpPr/>
          <p:nvPr/>
        </p:nvSpPr>
        <p:spPr>
          <a:xfrm>
            <a:off x="251143" y="506413"/>
            <a:ext cx="327088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3200" b="1" dirty="0">
                <a:latin typeface="Century Gothic" pitchFamily="34" charset="0"/>
                <a:ea typeface="宋体" panose="02010600030101010101" pitchFamily="2" charset="-122"/>
              </a:rPr>
              <a:t>测量物质的密度</a:t>
            </a:r>
            <a:r>
              <a:rPr lang="zh-CN" altLang="en-US" b="1" dirty="0">
                <a:latin typeface="Century Gothic" pitchFamily="34" charset="0"/>
                <a:ea typeface="宋体" panose="02010600030101010101" pitchFamily="2" charset="-122"/>
              </a:rPr>
              <a:t>：</a:t>
            </a:r>
            <a:endParaRPr lang="zh-CN" altLang="en-US" dirty="0">
              <a:latin typeface="Century Gothic" pitchFamily="34" charset="0"/>
              <a:ea typeface="幼圆" pitchFamily="49" charset="-122"/>
            </a:endParaRPr>
          </a:p>
        </p:txBody>
      </p:sp>
      <p:sp>
        <p:nvSpPr>
          <p:cNvPr id="23555" name="Rectangle 21"/>
          <p:cNvSpPr/>
          <p:nvPr/>
        </p:nvSpPr>
        <p:spPr>
          <a:xfrm>
            <a:off x="3736975" y="719138"/>
            <a:ext cx="14160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defTabSz="914400"/>
            <a:r>
              <a:rPr lang="zh-CN" altLang="en-US" sz="2400" dirty="0">
                <a:latin typeface="Century Gothic" pitchFamily="34" charset="0"/>
                <a:ea typeface="宋体" panose="02010600030101010101" pitchFamily="2" charset="-122"/>
              </a:rPr>
              <a:t>原理</a:t>
            </a:r>
            <a:r>
              <a:rPr lang="en-US" altLang="zh-CN" sz="2400" dirty="0">
                <a:latin typeface="Century Gothic" pitchFamily="34" charset="0"/>
                <a:ea typeface="宋体" panose="02010600030101010101" pitchFamily="2" charset="-122"/>
              </a:rPr>
              <a:t>——</a:t>
            </a:r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5002213" y="506413"/>
          <a:ext cx="1296987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0668000" imgH="9448800" progId="Equation.3">
                  <p:embed/>
                </p:oleObj>
              </mc:Choice>
              <mc:Fallback>
                <p:oleObj r:id="rId8" imgW="10668000" imgH="9448800" progId="Equation.3">
                  <p:embed/>
                  <p:pic>
                    <p:nvPicPr>
                      <p:cNvPr id="0" name="图片 308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02213" y="506413"/>
                        <a:ext cx="1296987" cy="8858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Rectangle 22"/>
          <p:cNvSpPr/>
          <p:nvPr/>
        </p:nvSpPr>
        <p:spPr>
          <a:xfrm>
            <a:off x="395288" y="2309813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defTabSz="914400"/>
            <a:r>
              <a:rPr lang="zh-CN" altLang="en-US" sz="600" dirty="0">
                <a:latin typeface="Century Gothic" pitchFamily="34" charset="0"/>
                <a:ea typeface="幼圆" pitchFamily="49" charset="-122"/>
              </a:rPr>
              <a:t> </a:t>
            </a:r>
            <a:endParaRPr lang="zh-CN" altLang="en-US" dirty="0">
              <a:latin typeface="Arial" panose="020B0604020202020204" pitchFamily="34" charset="0"/>
              <a:ea typeface="幼圆" pitchFamily="49" charset="-122"/>
            </a:endParaRPr>
          </a:p>
        </p:txBody>
      </p:sp>
      <p:sp>
        <p:nvSpPr>
          <p:cNvPr id="23558" name="矩形 20"/>
          <p:cNvSpPr/>
          <p:nvPr/>
        </p:nvSpPr>
        <p:spPr>
          <a:xfrm>
            <a:off x="251143" y="2132648"/>
            <a:ext cx="1724025" cy="5175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just" eaLnBrk="1" hangingPunct="1">
              <a:lnSpc>
                <a:spcPct val="130000"/>
              </a:lnSpc>
            </a:pPr>
            <a:r>
              <a:rPr lang="zh-CN" altLang="en-US" sz="2400" dirty="0">
                <a:latin typeface="Century Gothic" pitchFamily="34" charset="0"/>
                <a:ea typeface="宋体" panose="02010600030101010101" pitchFamily="2" charset="-122"/>
              </a:rPr>
              <a:t>解决质量用</a:t>
            </a:r>
          </a:p>
        </p:txBody>
      </p:sp>
      <p:sp>
        <p:nvSpPr>
          <p:cNvPr id="23560" name="矩形 23"/>
          <p:cNvSpPr/>
          <p:nvPr/>
        </p:nvSpPr>
        <p:spPr>
          <a:xfrm>
            <a:off x="252730" y="4908868"/>
            <a:ext cx="1722438" cy="5175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just" eaLnBrk="1" hangingPunct="1">
              <a:lnSpc>
                <a:spcPct val="130000"/>
              </a:lnSpc>
            </a:pPr>
            <a:r>
              <a:rPr lang="zh-CN" altLang="en-US" sz="2400" dirty="0">
                <a:latin typeface="Century Gothic" pitchFamily="34" charset="0"/>
                <a:ea typeface="宋体" panose="02010600030101010101" pitchFamily="2" charset="-122"/>
              </a:rPr>
              <a:t>解决体积用</a:t>
            </a:r>
          </a:p>
        </p:txBody>
      </p:sp>
      <p:sp>
        <p:nvSpPr>
          <p:cNvPr id="3" name="左大括号 2"/>
          <p:cNvSpPr/>
          <p:nvPr/>
        </p:nvSpPr>
        <p:spPr>
          <a:xfrm>
            <a:off x="1899920" y="1392555"/>
            <a:ext cx="422275" cy="210883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339975" y="1341120"/>
            <a:ext cx="8439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ym typeface="Wingdings" panose="05000000000000000000" charset="0"/>
              </a:rPr>
              <a:t>天平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339975" y="1844675"/>
            <a:ext cx="11995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ym typeface="Wingdings" panose="05000000000000000000" charset="0"/>
              </a:rPr>
              <a:t>测力计</a:t>
            </a:r>
            <a:r>
              <a:rPr lang="en-US" altLang="zh-CN">
                <a:sym typeface="Wingdings" panose="05000000000000000000" charset="0"/>
              </a:rPr>
              <a:t>  </a:t>
            </a:r>
          </a:p>
        </p:txBody>
      </p:sp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63620" y="1701165"/>
          <a:ext cx="713105" cy="672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444500" imgH="419100" progId="Equation.KSEE3">
                  <p:embed/>
                </p:oleObj>
              </mc:Choice>
              <mc:Fallback>
                <p:oleObj r:id="rId10" imgW="444500" imgH="419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63620" y="1701165"/>
                        <a:ext cx="713105" cy="672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339975" y="2407285"/>
            <a:ext cx="19869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800">
                <a:latin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刻度尺（</a:t>
            </a:r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杠杆）</a:t>
            </a:r>
            <a:endParaRPr lang="en-US" altLang="zh-CN">
              <a:latin typeface="宋体" panose="02010600030101010101" pitchFamily="2" charset="-122"/>
              <a:cs typeface="宋体" panose="02010600030101010101" pitchFamily="2" charset="-122"/>
              <a:sym typeface="Wingdings" panose="05000000000000000000" charset="0"/>
            </a:endParaRPr>
          </a:p>
        </p:txBody>
      </p:sp>
      <p:graphicFrame>
        <p:nvGraphicFramePr>
          <p:cNvPr id="8" name="对象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202045" y="2132965"/>
          <a:ext cx="1158875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685800" imgH="457200" progId="Equation.KSEE3">
                  <p:embed/>
                </p:oleObj>
              </mc:Choice>
              <mc:Fallback>
                <p:oleObj r:id="rId12" imgW="685800" imgH="4572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02045" y="2132965"/>
                        <a:ext cx="1158875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2339975" y="3140710"/>
            <a:ext cx="11988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>
                <a:latin typeface="宋体" panose="02010600030101010101" pitchFamily="2" charset="-122"/>
              </a:rPr>
              <a:t>④量筒和水</a:t>
            </a:r>
          </a:p>
        </p:txBody>
      </p:sp>
      <p:graphicFrame>
        <p:nvGraphicFramePr>
          <p:cNvPr id="11" name="对象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616960" y="3140710"/>
          <a:ext cx="165671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1104900" imgH="241300" progId="Equation.KSEE3">
                  <p:embed/>
                </p:oleObj>
              </mc:Choice>
              <mc:Fallback>
                <p:oleObj r:id="rId14" imgW="1104900" imgH="241300" progId="Equation.KSEE3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16960" y="3140710"/>
                        <a:ext cx="1656715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331335" y="2364105"/>
          <a:ext cx="1327785" cy="351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6" imgW="862965" imgH="228600" progId="Equation.KSEE3">
                  <p:embed/>
                </p:oleObj>
              </mc:Choice>
              <mc:Fallback>
                <p:oleObj r:id="rId16" imgW="862965" imgH="228600" progId="Equation.KSEE3">
                  <p:embed/>
                  <p:pic>
                    <p:nvPicPr>
                      <p:cNvPr id="0" name="图片 102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331335" y="2364105"/>
                        <a:ext cx="1327785" cy="351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右箭头 13"/>
          <p:cNvSpPr/>
          <p:nvPr/>
        </p:nvSpPr>
        <p:spPr>
          <a:xfrm>
            <a:off x="5750560" y="2493010"/>
            <a:ext cx="360045" cy="75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"/>
            </p:custDataLst>
          </p:nvPr>
        </p:nvSpPr>
        <p:spPr>
          <a:xfrm>
            <a:off x="5292090" y="3286760"/>
            <a:ext cx="360045" cy="75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6" name="对象 1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723890" y="3140710"/>
          <a:ext cx="1118870" cy="40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8" imgW="660400" imgH="241300" progId="Equation.KSEE3">
                  <p:embed/>
                </p:oleObj>
              </mc:Choice>
              <mc:Fallback>
                <p:oleObj r:id="rId18" imgW="660400" imgH="241300" progId="Equation.KSEE3">
                  <p:embed/>
                  <p:pic>
                    <p:nvPicPr>
                      <p:cNvPr id="0" name="图片 1029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723890" y="3140710"/>
                        <a:ext cx="1118870" cy="408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左大括号 16"/>
          <p:cNvSpPr/>
          <p:nvPr>
            <p:custDataLst>
              <p:tags r:id="rId2"/>
            </p:custDataLst>
          </p:nvPr>
        </p:nvSpPr>
        <p:spPr>
          <a:xfrm>
            <a:off x="1917700" y="4220845"/>
            <a:ext cx="422275" cy="205486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2390775" y="4287520"/>
            <a:ext cx="29013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ym typeface="Wingdings" panose="05000000000000000000" charset="0"/>
              </a:rPr>
              <a:t>刻度尺（物体形状规则）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2411730" y="4796790"/>
            <a:ext cx="25711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ym typeface="Wingdings" panose="05000000000000000000" charset="0"/>
              </a:rPr>
              <a:t>量筒（水、大头针）</a:t>
            </a:r>
            <a:r>
              <a:rPr lang="en-US" altLang="zh-CN">
                <a:sym typeface="Wingdings" panose="05000000000000000000" charset="0"/>
              </a:rPr>
              <a:t>  </a:t>
            </a: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2431415" y="5306060"/>
            <a:ext cx="38157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800">
                <a:latin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</a:t>
            </a:r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天平</a:t>
            </a: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/</a:t>
            </a:r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测力计</a:t>
            </a:r>
            <a:r>
              <a:rPr lang="en-US" altLang="zh-CN">
                <a:latin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/</a:t>
            </a:r>
            <a:r>
              <a:rPr lang="zh-CN" altLang="en-US">
                <a:latin typeface="宋体" panose="02010600030101010101" pitchFamily="2" charset="-122"/>
                <a:cs typeface="宋体" panose="02010600030101010101" pitchFamily="2" charset="-122"/>
                <a:sym typeface="Wingdings" panose="05000000000000000000" charset="0"/>
              </a:rPr>
              <a:t>杠杆、水（等体积）</a:t>
            </a:r>
            <a:endParaRPr lang="en-US" altLang="zh-CN">
              <a:latin typeface="宋体" panose="02010600030101010101" pitchFamily="2" charset="-122"/>
              <a:cs typeface="宋体" panose="02010600030101010101" pitchFamily="2" charset="-122"/>
              <a:sym typeface="Wingdings" panose="05000000000000000000" charset="0"/>
            </a:endParaRPr>
          </a:p>
        </p:txBody>
      </p:sp>
      <p:graphicFrame>
        <p:nvGraphicFramePr>
          <p:cNvPr id="21" name="对象 2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372225" y="5085080"/>
          <a:ext cx="1448435" cy="767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0" imgW="862965" imgH="457200" progId="Equation.KSEE3">
                  <p:embed/>
                </p:oleObj>
              </mc:Choice>
              <mc:Fallback>
                <p:oleObj r:id="rId20" imgW="862965" imgH="457200" progId="Equation.KSEE3">
                  <p:embed/>
                  <p:pic>
                    <p:nvPicPr>
                      <p:cNvPr id="0" name="图片 1030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372225" y="5085080"/>
                        <a:ext cx="1448435" cy="767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2431415" y="5877560"/>
            <a:ext cx="2875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>
                <a:latin typeface="宋体" panose="02010600030101010101" pitchFamily="2" charset="-122"/>
              </a:rPr>
              <a:t>④</a:t>
            </a:r>
            <a:r>
              <a:rPr lang="zh-CN" altLang="en-US" sz="1800">
                <a:latin typeface="宋体" panose="02010600030101010101" pitchFamily="2" charset="-122"/>
                <a:cs typeface="宋体" panose="02010600030101010101" pitchFamily="2" charset="-122"/>
              </a:rPr>
              <a:t>测力计、水（利用浮力</a:t>
            </a:r>
            <a:r>
              <a:rPr lang="zh-CN" altLang="en-US" sz="1600">
                <a:latin typeface="宋体" panose="02010600030101010101" pitchFamily="2" charset="-122"/>
              </a:rPr>
              <a:t>）</a:t>
            </a:r>
          </a:p>
        </p:txBody>
      </p:sp>
      <p:graphicFrame>
        <p:nvGraphicFramePr>
          <p:cNvPr id="24" name="对象 2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436235" y="5805170"/>
          <a:ext cx="2026285" cy="623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2" imgW="1485900" imgH="457200" progId="Equation.KSEE3">
                  <p:embed/>
                </p:oleObj>
              </mc:Choice>
              <mc:Fallback>
                <p:oleObj r:id="rId22" imgW="1485900" imgH="457200" progId="Equation.KSEE3">
                  <p:embed/>
                  <p:pic>
                    <p:nvPicPr>
                      <p:cNvPr id="0" name="图片 103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436235" y="5805170"/>
                        <a:ext cx="2026285" cy="623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图片 2" descr="5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3215" y="405130"/>
            <a:ext cx="3474085" cy="302831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4860290" y="2637155"/>
          <a:ext cx="2254250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13740" imgH="433070" progId="">
                  <p:embed/>
                </p:oleObj>
              </mc:Choice>
              <mc:Fallback>
                <p:oleObj r:id="rId5" imgW="713740" imgH="433070" progId="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0290" y="2637155"/>
                        <a:ext cx="2254250" cy="1368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467995" y="3645535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691640" y="3645535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131820" y="3645535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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83850" y="4181508"/>
            <a:ext cx="8077200" cy="605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/>
              <a:t>如果测量顺序是</a:t>
            </a:r>
            <a:r>
              <a:rPr lang="zh-CN" altLang="en-US" sz="2800" dirty="0">
                <a:sym typeface="Wingdings" panose="05000000000000000000" charset="0"/>
              </a:rPr>
              <a:t>对测量结果有影响吗？</a:t>
            </a:r>
          </a:p>
        </p:txBody>
      </p:sp>
      <p:graphicFrame>
        <p:nvGraphicFramePr>
          <p:cNvPr id="18" name="对象 17"/>
          <p:cNvGraphicFramePr/>
          <p:nvPr/>
        </p:nvGraphicFramePr>
        <p:xfrm>
          <a:off x="1043940" y="5084835"/>
          <a:ext cx="1028065" cy="586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584200" imgH="241300" progId="Equation.KSEE3">
                  <p:embed/>
                </p:oleObj>
              </mc:Choice>
              <mc:Fallback>
                <p:oleObj r:id="rId7" imgW="584200" imgH="241300" progId="Equation.KSEE3">
                  <p:embed/>
                  <p:pic>
                    <p:nvPicPr>
                      <p:cNvPr id="0" name="图片 1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43940" y="5084835"/>
                        <a:ext cx="1028065" cy="586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252100" y="5084835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ym typeface="+mn-ea"/>
              </a:rPr>
              <a:t>如果</a:t>
            </a:r>
            <a:r>
              <a:rPr lang="en-US" altLang="zh-CN" sz="2800" dirty="0">
                <a:sym typeface="+mn-ea"/>
              </a:rPr>
              <a:t>           </a:t>
            </a:r>
            <a:r>
              <a:rPr lang="zh-CN" altLang="en-US" sz="2800" dirty="0">
                <a:sym typeface="+mn-ea"/>
              </a:rPr>
              <a:t>怎么测量</a:t>
            </a:r>
            <a:r>
              <a:rPr lang="zh-CN" altLang="en-US" sz="2800" dirty="0">
                <a:sym typeface="Wingdings" panose="05000000000000000000" charset="0"/>
              </a:rPr>
              <a:t>？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428490" y="405130"/>
            <a:ext cx="360616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测量工具：</a:t>
            </a:r>
          </a:p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 </a:t>
            </a:r>
            <a:r>
              <a:rPr lang="en-US" altLang="zh-CN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   </a:t>
            </a:r>
            <a:r>
              <a:rPr lang="zh-CN" altLang="en-US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天平</a:t>
            </a:r>
            <a:r>
              <a:rPr lang="en-US" altLang="zh-CN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+</a:t>
            </a:r>
            <a:r>
              <a:rPr lang="zh-CN" altLang="en-US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量筒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grayscl/>
            <a:lum bright="-3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77"/>
          <a:stretch>
            <a:fillRect/>
          </a:stretch>
        </p:blipFill>
        <p:spPr bwMode="auto">
          <a:xfrm>
            <a:off x="4160684" y="4665100"/>
            <a:ext cx="2447766" cy="206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7" grpId="0"/>
      <p:bldP spid="17" grpId="1"/>
      <p:bldP spid="20" grpId="0"/>
      <p:bldP spid="20" grpId="1"/>
      <p:bldP spid="2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516079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1115616" y="3436744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059832" y="3436743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847921" y="3429123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</a:t>
            </a: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2129258" y="3904860"/>
          <a:ext cx="2514749" cy="1277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74065" imgH="393700" progId="">
                  <p:embed/>
                </p:oleObj>
              </mc:Choice>
              <mc:Fallback>
                <p:oleObj r:id="rId4" imgW="774065" imgH="393700" progId="">
                  <p:embed/>
                  <p:pic>
                    <p:nvPicPr>
                      <p:cNvPr id="0" name="对象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9258" y="3904860"/>
                        <a:ext cx="2514749" cy="12779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nVideoEditor_2024_05_15_090305297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795" y="183515"/>
            <a:ext cx="7172960" cy="6428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4"/>
          <p:cNvGrpSpPr/>
          <p:nvPr/>
        </p:nvGrpSpPr>
        <p:grpSpPr>
          <a:xfrm>
            <a:off x="376873" y="343535"/>
            <a:ext cx="4068762" cy="2160588"/>
            <a:chOff x="0" y="0"/>
            <a:chExt cx="6146" cy="3176"/>
          </a:xfrm>
        </p:grpSpPr>
        <p:sp>
          <p:nvSpPr>
            <p:cNvPr id="10245" name="Oval 5"/>
            <p:cNvSpPr/>
            <p:nvPr>
              <p:custDataLst>
                <p:tags r:id="rId1"/>
              </p:custDataLst>
            </p:nvPr>
          </p:nvSpPr>
          <p:spPr>
            <a:xfrm>
              <a:off x="58" y="1361"/>
              <a:ext cx="625" cy="621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lstStyle/>
            <a:p>
              <a:pPr eaLnBrk="1" hangingPunct="1"/>
              <a:endParaRPr lang="zh-CN" altLang="en-US" dirty="0">
                <a:latin typeface="Century Gothic" pitchFamily="34" charset="0"/>
                <a:ea typeface="宋体" panose="02010600030101010101" pitchFamily="2" charset="-122"/>
              </a:endParaRPr>
            </a:p>
          </p:txBody>
        </p:sp>
        <p:graphicFrame>
          <p:nvGraphicFramePr>
            <p:cNvPr id="10246" name="Object 6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2"/>
              </p:custDataLst>
            </p:nvPr>
          </p:nvGraphicFramePr>
          <p:xfrm>
            <a:off x="0" y="2412"/>
            <a:ext cx="707" cy="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7" imgW="254635" imgH="254635" progId="Equation.3">
                    <p:embed/>
                  </p:oleObj>
                </mc:Choice>
                <mc:Fallback>
                  <p:oleObj r:id="rId7" imgW="254635" imgH="254635" progId="Equation.3">
                    <p:embed/>
                    <p:pic>
                      <p:nvPicPr>
                        <p:cNvPr id="0" name="图片 3086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0" y="2412"/>
                          <a:ext cx="707" cy="72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47" name="Object 7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3"/>
              </p:custDataLst>
            </p:nvPr>
          </p:nvGraphicFramePr>
          <p:xfrm>
            <a:off x="2239" y="2412"/>
            <a:ext cx="709" cy="7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9" imgW="243205" imgH="255905" progId="Equation.3">
                    <p:embed/>
                  </p:oleObj>
                </mc:Choice>
                <mc:Fallback>
                  <p:oleObj r:id="rId9" imgW="243205" imgH="255905" progId="Equation.3">
                    <p:embed/>
                    <p:pic>
                      <p:nvPicPr>
                        <p:cNvPr id="0" name="图片 3084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39" y="2412"/>
                          <a:ext cx="709" cy="76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48" name="Object 8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4"/>
              </p:custDataLst>
            </p:nvPr>
          </p:nvGraphicFramePr>
          <p:xfrm>
            <a:off x="4951" y="2412"/>
            <a:ext cx="708" cy="7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1" imgW="255905" imgH="255905" progId="Equation.3">
                    <p:embed/>
                  </p:oleObj>
                </mc:Choice>
                <mc:Fallback>
                  <p:oleObj r:id="rId11" imgW="255905" imgH="255905" progId="Equation.3">
                    <p:embed/>
                    <p:pic>
                      <p:nvPicPr>
                        <p:cNvPr id="0" name="图片 3080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951" y="2412"/>
                          <a:ext cx="708" cy="72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249" name="Picture 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986" y="0"/>
              <a:ext cx="4161" cy="238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7" name="文本框 26"/>
          <p:cNvSpPr txBox="1"/>
          <p:nvPr/>
        </p:nvSpPr>
        <p:spPr>
          <a:xfrm>
            <a:off x="4932045" y="692785"/>
            <a:ext cx="3606165" cy="7934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测量工具：天平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95605" y="2708910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859280" y="2708910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667760" y="2708910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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87325" y="3250923"/>
            <a:ext cx="8956675" cy="605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ym typeface="Wingdings" panose="05000000000000000000" charset="0"/>
              </a:rPr>
              <a:t>中物体取出时会带出一部分水，对测量结果有影响吗？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03835" y="3942715"/>
            <a:ext cx="8956675" cy="13931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ym typeface="Wingdings" panose="05000000000000000000" charset="0"/>
              </a:rPr>
              <a:t>如果中做完标记后将物体取出，然后测得烧杯和剩余水的质量为</a:t>
            </a:r>
            <a:r>
              <a:rPr lang="en-US" altLang="zh-CN" sz="2800" dirty="0">
                <a:sym typeface="Wingdings" panose="05000000000000000000" charset="0"/>
              </a:rPr>
              <a:t>m</a:t>
            </a:r>
            <a:r>
              <a:rPr lang="en-US" altLang="zh-CN" sz="2800" baseline="-25000" dirty="0">
                <a:sym typeface="Wingdings" panose="05000000000000000000" charset="0"/>
              </a:rPr>
              <a:t>1</a:t>
            </a:r>
            <a:r>
              <a:rPr lang="zh-CN" altLang="en-US" sz="2800" dirty="0">
                <a:sym typeface="Wingdings" panose="05000000000000000000" charset="0"/>
              </a:rPr>
              <a:t>，则表达式？物体取出时会带出一部分水对测量结果有影响吗？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/>
      <p:bldP spid="11" grpId="1"/>
      <p:bldP spid="12" grpId="1"/>
      <p:bldP spid="13" grpId="1"/>
      <p:bldP spid="17" grpId="0"/>
      <p:bldP spid="17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67995" y="260643"/>
            <a:ext cx="65735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ym typeface="+mn-ea"/>
              </a:rPr>
              <a:t>如果待测物质是液体怎么测量</a:t>
            </a:r>
            <a:r>
              <a:rPr lang="zh-CN" altLang="en-US" sz="2800" dirty="0">
                <a:sym typeface="Wingdings" panose="05000000000000000000" charset="0"/>
              </a:rPr>
              <a:t>？</a:t>
            </a:r>
          </a:p>
        </p:txBody>
      </p:sp>
      <p:pic>
        <p:nvPicPr>
          <p:cNvPr id="4098" name="图片 5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421625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188006" y="3069079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779797" y="3069078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43731" y="3069078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图片 13" descr="图片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8" y="89853"/>
            <a:ext cx="2759075" cy="2881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>
          <a:xfrm>
            <a:off x="3492500" y="404495"/>
            <a:ext cx="4973320" cy="7934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测量工具：弹簧测力计</a:t>
            </a:r>
          </a:p>
        </p:txBody>
      </p:sp>
      <p:pic>
        <p:nvPicPr>
          <p:cNvPr id="12291" name="Picture 385"/>
          <p:cNvPicPr>
            <a:picLocks noChangeAspect="1"/>
          </p:cNvPicPr>
          <p:nvPr/>
        </p:nvPicPr>
        <p:blipFill>
          <a:blip r:embed="rId4">
            <a:grayscl/>
            <a:lum bright="-17999" contrast="30000"/>
          </a:blip>
          <a:stretch>
            <a:fillRect/>
          </a:stretch>
        </p:blipFill>
        <p:spPr>
          <a:xfrm>
            <a:off x="323850" y="3573145"/>
            <a:ext cx="3455988" cy="285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395605" y="2971165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052320" y="2971165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75740" y="6384290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23850" y="6383020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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844165" y="6386195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4" grpId="0"/>
      <p:bldP spid="4" grpId="1"/>
      <p:bldP spid="5" grpId="0"/>
      <p:bldP spid="5" grpId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>
          <a:xfrm>
            <a:off x="4860290" y="764540"/>
            <a:ext cx="36068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  <a:sym typeface="+mn-ea"/>
              </a:rPr>
              <a:t>测量工具：量筒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39750" y="2757805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038985" y="2757805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35785" y="6010910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1460" y="6010910"/>
            <a:ext cx="527685" cy="83248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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420110" y="6010910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</a:t>
            </a:r>
          </a:p>
        </p:txBody>
      </p:sp>
      <p:pic>
        <p:nvPicPr>
          <p:cNvPr id="13317" name="Picture 6"/>
          <p:cNvPicPr>
            <a:picLocks noChangeAspect="1"/>
          </p:cNvPicPr>
          <p:nvPr/>
        </p:nvPicPr>
        <p:blipFill>
          <a:blip r:embed="rId3">
            <a:grayscl/>
            <a:lum bright="-17999" contrast="90000"/>
          </a:blip>
          <a:stretch>
            <a:fillRect/>
          </a:stretch>
        </p:blipFill>
        <p:spPr>
          <a:xfrm>
            <a:off x="107633" y="3644583"/>
            <a:ext cx="4545012" cy="2163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3420110" y="2757805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ym typeface="Wingdings" panose="05000000000000000000" charset="0"/>
              </a:rPr>
              <a:t>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844698" y="4869160"/>
            <a:ext cx="4047782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ym typeface="+mn-ea"/>
              </a:rPr>
              <a:t>如果</a:t>
            </a:r>
            <a:r>
              <a:rPr lang="en-US" altLang="zh-CN" sz="2800" dirty="0">
                <a:sym typeface="+mn-ea"/>
              </a:rPr>
              <a:t>           </a:t>
            </a:r>
            <a:r>
              <a:rPr lang="zh-CN" altLang="en-US" sz="2800" dirty="0">
                <a:sym typeface="+mn-ea"/>
              </a:rPr>
              <a:t>怎么测量</a:t>
            </a:r>
            <a:r>
              <a:rPr lang="zh-CN" altLang="en-US" sz="2800" dirty="0">
                <a:sym typeface="Wingdings" panose="05000000000000000000" charset="0"/>
              </a:rPr>
              <a:t>？</a:t>
            </a:r>
          </a:p>
        </p:txBody>
      </p:sp>
      <p:graphicFrame>
        <p:nvGraphicFramePr>
          <p:cNvPr id="7" name="对象 6"/>
          <p:cNvGraphicFramePr/>
          <p:nvPr/>
        </p:nvGraphicFramePr>
        <p:xfrm>
          <a:off x="5669449" y="4815503"/>
          <a:ext cx="1028065" cy="586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84200" imgH="241300" progId="Equation.KSEE3">
                  <p:embed/>
                </p:oleObj>
              </mc:Choice>
              <mc:Fallback>
                <p:oleObj r:id="rId4" imgW="584200" imgH="241300" progId="Equation.KSEE3">
                  <p:embed/>
                  <p:pic>
                    <p:nvPicPr>
                      <p:cNvPr id="0" name="对象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69449" y="4815503"/>
                        <a:ext cx="1028065" cy="586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4" descr="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" y="412115"/>
            <a:ext cx="4030345" cy="23456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4" grpId="1"/>
      <p:bldP spid="5" grpId="1"/>
      <p:bldP spid="13" grpId="1"/>
      <p:bldP spid="6" grpId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72144"/>
            <a:ext cx="5061569" cy="332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1058368" y="4113076"/>
            <a:ext cx="527685" cy="83248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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567647" y="4068943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978000" y="4024037"/>
            <a:ext cx="4552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Wingdings" panose="05000000000000000000" charset="0"/>
              </a:rPr>
              <a:t>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267325" y="4023995"/>
            <a:ext cx="43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④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mI3MzU3ZTEyOTQ1YmE4Y2U1MmM0ZTg1MjdlM2MwMDMifQ=="/>
  <p:tag name="KSO_WPP_MARK_KEY" val="fed201a6-5541-404b-be7b-93509575c25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34.9606299212596,&quot;width&quot;:6639.77637795275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769,&quot;width&quot;:547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15.3511811023623,&quot;width&quot;:8127.23307086614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397</Words>
  <Application>Microsoft Office PowerPoint</Application>
  <PresentationFormat>全屏显示(4:3)</PresentationFormat>
  <Paragraphs>71</Paragraphs>
  <Slides>16</Slides>
  <Notes>1</Notes>
  <HiddenSlides>0</HiddenSlides>
  <MMClips>1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等线</vt:lpstr>
      <vt:lpstr>宋体</vt:lpstr>
      <vt:lpstr>微软雅黑</vt:lpstr>
      <vt:lpstr>幼圆</vt:lpstr>
      <vt:lpstr>Arial</vt:lpstr>
      <vt:lpstr>Century Gothic</vt:lpstr>
      <vt:lpstr>Times New Roman</vt:lpstr>
      <vt:lpstr>Wingdings</vt:lpstr>
      <vt:lpstr>默认设计模板</vt:lpstr>
      <vt:lpstr>1_默认设计模板</vt:lpstr>
      <vt:lpstr>Equation.KSEE3</vt:lpstr>
      <vt:lpstr>Microsoft 公式 3.0</vt:lpstr>
      <vt:lpstr>物理中考专题复习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中考物理专题复习</dc:title>
  <dc:creator>Administrator</dc:creator>
  <cp:lastModifiedBy>姗姗 靳</cp:lastModifiedBy>
  <cp:revision>18</cp:revision>
  <dcterms:created xsi:type="dcterms:W3CDTF">2024-05-13T05:05:00Z</dcterms:created>
  <dcterms:modified xsi:type="dcterms:W3CDTF">2024-05-18T11:42:58Z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33A7AAA267C04252AA2160462B31E37B</vt:lpwstr>
  </property>
</Properties>
</file>