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90" r:id="rId3"/>
    <p:sldId id="268" r:id="rId4"/>
    <p:sldId id="269" r:id="rId5"/>
    <p:sldId id="270" r:id="rId6"/>
    <p:sldId id="293" r:id="rId7"/>
    <p:sldId id="279" r:id="rId8"/>
    <p:sldId id="328" r:id="rId9"/>
    <p:sldId id="334" r:id="rId10"/>
    <p:sldId id="335" r:id="rId11"/>
    <p:sldId id="329" r:id="rId12"/>
    <p:sldId id="325" r:id="rId13"/>
    <p:sldId id="280" r:id="rId14"/>
    <p:sldId id="330" r:id="rId15"/>
    <p:sldId id="331" r:id="rId16"/>
    <p:sldId id="333" r:id="rId17"/>
    <p:sldId id="332" r:id="rId18"/>
    <p:sldId id="29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9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68E1-2B3C-4A7D-9EA3-7FA22392716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7608" y="191478"/>
            <a:ext cx="9141291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4" y="4403552"/>
            <a:ext cx="10283825" cy="21786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201946" y="653737"/>
            <a:ext cx="619976" cy="8773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96570" y="1530985"/>
            <a:ext cx="11325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携手上善</a:t>
            </a:r>
            <a:r>
              <a:rPr lang="en-US" altLang="zh-CN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家校共育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5285782" y="3276827"/>
            <a:ext cx="6176587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1  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）班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）班</a:t>
            </a:r>
            <a:endParaRPr 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355064" y="219632"/>
            <a:ext cx="747032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587332" y="476181"/>
            <a:ext cx="1018959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11" y="1566094"/>
            <a:ext cx="1288806" cy="897358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4" t="60620" r="467" b="429"/>
          <a:stretch>
            <a:fillRect/>
          </a:stretch>
        </p:blipFill>
        <p:spPr>
          <a:xfrm>
            <a:off x="18603" y="4452482"/>
            <a:ext cx="12193626" cy="2415608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42" y="4431859"/>
            <a:ext cx="2905707" cy="2411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1" y="4818397"/>
            <a:ext cx="2792768" cy="1959031"/>
          </a:xfrm>
          <a:prstGeom prst="rect">
            <a:avLst/>
          </a:prstGeom>
        </p:spPr>
      </p:pic>
      <p:grpSp>
        <p:nvGrpSpPr>
          <p:cNvPr id="17" name="组合 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2337868" y="4148016"/>
            <a:ext cx="3758943" cy="2754237"/>
            <a:chOff x="3294530" y="1336501"/>
            <a:chExt cx="7100421" cy="5292900"/>
          </a:xfrm>
        </p:grpSpPr>
        <p:grpSp>
          <p:nvGrpSpPr>
            <p:cNvPr id="18" name="îṣ1íḍé"/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05" name="îṩ1íďe"/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íšlíḋé"/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íśḷíḋê"/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ísḻídé"/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ïŝḷíḑè"/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íṡ1îďè"/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ïsḷïḋé"/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ïślíḍè"/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íš1íḓe"/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í$ľîḑè"/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ísliďê"/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îṧlíḑe"/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iṣḷíḑê"/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íṡlíďê"/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isḷïḋê"/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ïśļíḑe"/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íṧľíḓé"/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işlïḋe"/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işļîḋe"/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iš1íḓê"/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iŝļîḍè"/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îṥ1îdê"/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íṧļîḍe"/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íśḻîḓè"/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iṡḻíḍé"/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išḻîḋe"/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ïṩľiḍé"/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ïṣḷïḋè"/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îṩľiďè"/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ïṣḻíḍe"/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ís1íḑe"/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ïṧļîḑê"/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îṩḻiḑe"/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íś1íďe"/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işḻíḑé"/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iṣ1íḓe"/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îṥ1îdè"/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ïṧlîḑé"/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66" name="ïSḷîḑè"/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íŝḻïďe"/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išliḋé"/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íślïḍe"/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ï$ḷîḑe"/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iṧlîḑê"/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iṣľíďê"/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îṡḷïḋê"/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iṩlîḋé"/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işḷïḓè"/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îŝ1ïḓe"/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ïślíḓé"/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išlíḋe"/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íšḻïḓe"/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ïṥļîḑé"/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iṩḻiḓe"/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ïṧļîḋe"/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îṣḷîḍè"/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íšḷîḍê"/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íṣ1ïde"/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î$ḷîḋè"/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ïS1iḍè"/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íṧļïḍe"/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í$liḋé"/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ïṩ1ïḑe"/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išḷîďe"/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íšľíḓè"/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íṡľíḋé"/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iṣlïḍê"/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ïṥ1iďê"/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íṧľïďé"/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îšḷîḍé"/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îsľïḓê"/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iṡlíḓe"/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ï$ľïḑè"/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ï$ḻíďê"/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iṡľïḓè"/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ïṣ1îḋè"/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ísḷiďè"/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išlîḋé"/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4" name="îş1ídé"/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iṣlíḑè"/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î$líḓè"/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íṡļïḑe"/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ïśḻiḑè"/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îṧlíḓe"/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ïŝlïḑe"/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iṩḻïďe"/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işľíďé"/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ïšľïḍé"/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î$1ïḑê"/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i$ľiḑe"/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iṩḷíḑe"/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iSľïďé"/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iṡḻîḑê"/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îşlîḋè"/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iśḷiḓê"/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îşlíḋè"/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ïṩlíḓè"/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íŝlîḓè"/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ïṡļíḑé"/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ïṥlíḍè"/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Slîḋê"/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íŝ1îďe"/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îślïḋè"/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iṥļîdè"/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i$ľîḑé"/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iṡ1ïdé"/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iŝľíḋe"/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iṩľîḓè"/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íşlïḋê"/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îṧḻîḍe"/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B1234-0180-4C01-B635-6CEFE0A9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学思结合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E9EF11-81E9-4E28-85AC-D482725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" y="1690687"/>
            <a:ext cx="10515600" cy="447929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数学核心素养</a:t>
            </a:r>
            <a:r>
              <a:rPr lang="en-US" altLang="zh-CN" b="1" dirty="0"/>
              <a:t>——“</a:t>
            </a:r>
            <a:r>
              <a:rPr lang="zh-CN" altLang="en-US" b="1" dirty="0"/>
              <a:t>三会”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（一）会用数学的眼光观察现实世界</a:t>
            </a:r>
            <a:r>
              <a:rPr lang="zh-CN" altLang="en-US" b="1" dirty="0"/>
              <a:t>，具体表现为符号意识、数感、量感、空间意识、几何直观；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（二）会用数学的思维思考现实世界，</a:t>
            </a:r>
            <a:r>
              <a:rPr lang="zh-CN" altLang="en-US" b="1" dirty="0"/>
              <a:t>具体表现为推理意识、运算能力；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（三）会用数学的语言表达现实世界，</a:t>
            </a:r>
            <a:r>
              <a:rPr lang="zh-CN" altLang="en-US" b="1" dirty="0"/>
              <a:t>具体表现为模型意识、数据意识。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06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8691" y="-1805875"/>
            <a:ext cx="10446327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latin typeface="+mn-ea"/>
                <a:cs typeface="Times New Roman" pitchFamily="18" charset="0"/>
              </a:rPr>
              <a:t>4.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做完题需检验和反思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 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孩子在检查作业中存在的问题：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不愿意检查，检查不出来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latin typeface="+mn-ea"/>
                <a:cs typeface="Times New Roman" pitchFamily="18" charset="0"/>
              </a:rPr>
              <a:t>2.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做完题之后没有检查和反思的意识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indent="355600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n-US" altLang="zh-CN" sz="3200" b="1" dirty="0">
                <a:latin typeface="+mn-ea"/>
                <a:cs typeface="Times New Roman" pitchFamily="18" charset="0"/>
              </a:rPr>
              <a:t>3.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不愿意在思考检验的方法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zh-CN" altLang="en-US" sz="3200" b="1" dirty="0">
                <a:latin typeface="+mn-ea"/>
                <a:cs typeface="Times New Roman" pitchFamily="18" charset="0"/>
              </a:rPr>
              <a:t>建议：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养成做完题检查的习惯，学会自己独立验证答案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latin typeface="+mn-ea"/>
                <a:cs typeface="Times New Roman" pitchFamily="18" charset="0"/>
              </a:rPr>
              <a:t>2.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逐题检查验证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多鼓励孩子归纳反思解决问题的方法</a:t>
            </a:r>
            <a:endParaRPr lang="en-US" altLang="zh-CN" sz="32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lang="en-US" altLang="zh-CN" sz="32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家长配合的建议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01859" y="1915986"/>
            <a:ext cx="24631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2585" y="1740116"/>
            <a:ext cx="3574975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重视孩子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的能力</a:t>
            </a:r>
          </a:p>
        </p:txBody>
      </p:sp>
      <p:sp>
        <p:nvSpPr>
          <p:cNvPr id="5" name="矩形 4"/>
          <p:cNvSpPr/>
          <p:nvPr/>
        </p:nvSpPr>
        <p:spPr>
          <a:xfrm>
            <a:off x="7694652" y="3861395"/>
            <a:ext cx="4418330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家校合作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共促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孩子发展</a:t>
            </a:r>
          </a:p>
        </p:txBody>
      </p:sp>
      <p:sp>
        <p:nvSpPr>
          <p:cNvPr id="7" name="矩形 6"/>
          <p:cNvSpPr/>
          <p:nvPr/>
        </p:nvSpPr>
        <p:spPr>
          <a:xfrm>
            <a:off x="1382395" y="1696720"/>
            <a:ext cx="42633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重视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计算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能力的培养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41848" y="1950447"/>
            <a:ext cx="3574976" cy="3380308"/>
            <a:chOff x="4232965" y="1842052"/>
            <a:chExt cx="3574976" cy="3380308"/>
          </a:xfrm>
        </p:grpSpPr>
        <p:grpSp>
          <p:nvGrpSpPr>
            <p:cNvPr id="11" name="组合 10"/>
            <p:cNvGrpSpPr/>
            <p:nvPr/>
          </p:nvGrpSpPr>
          <p:grpSpPr>
            <a:xfrm>
              <a:off x="4232965" y="1842052"/>
              <a:ext cx="3574976" cy="3380308"/>
              <a:chOff x="8712201" y="815975"/>
              <a:chExt cx="588963" cy="5651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" name="Freeform 31"/>
              <p:cNvSpPr/>
              <p:nvPr/>
            </p:nvSpPr>
            <p:spPr bwMode="auto">
              <a:xfrm>
                <a:off x="8712201" y="815975"/>
                <a:ext cx="588963" cy="565150"/>
              </a:xfrm>
              <a:custGeom>
                <a:avLst/>
                <a:gdLst>
                  <a:gd name="T0" fmla="*/ 50 w 211"/>
                  <a:gd name="T1" fmla="*/ 198 h 202"/>
                  <a:gd name="T2" fmla="*/ 23 w 211"/>
                  <a:gd name="T3" fmla="*/ 188 h 202"/>
                  <a:gd name="T4" fmla="*/ 70 w 211"/>
                  <a:gd name="T5" fmla="*/ 59 h 202"/>
                  <a:gd name="T6" fmla="*/ 142 w 211"/>
                  <a:gd name="T7" fmla="*/ 10 h 202"/>
                  <a:gd name="T8" fmla="*/ 198 w 211"/>
                  <a:gd name="T9" fmla="*/ 13 h 202"/>
                  <a:gd name="T10" fmla="*/ 199 w 211"/>
                  <a:gd name="T11" fmla="*/ 75 h 202"/>
                  <a:gd name="T12" fmla="*/ 194 w 211"/>
                  <a:gd name="T13" fmla="*/ 77 h 202"/>
                  <a:gd name="T14" fmla="*/ 192 w 211"/>
                  <a:gd name="T15" fmla="*/ 72 h 202"/>
                  <a:gd name="T16" fmla="*/ 193 w 211"/>
                  <a:gd name="T17" fmla="*/ 19 h 202"/>
                  <a:gd name="T18" fmla="*/ 145 w 211"/>
                  <a:gd name="T19" fmla="*/ 17 h 202"/>
                  <a:gd name="T20" fmla="*/ 75 w 211"/>
                  <a:gd name="T21" fmla="*/ 65 h 202"/>
                  <a:gd name="T22" fmla="*/ 29 w 211"/>
                  <a:gd name="T23" fmla="*/ 182 h 202"/>
                  <a:gd name="T24" fmla="*/ 147 w 211"/>
                  <a:gd name="T25" fmla="*/ 136 h 202"/>
                  <a:gd name="T26" fmla="*/ 184 w 211"/>
                  <a:gd name="T27" fmla="*/ 88 h 202"/>
                  <a:gd name="T28" fmla="*/ 190 w 211"/>
                  <a:gd name="T29" fmla="*/ 86 h 202"/>
                  <a:gd name="T30" fmla="*/ 191 w 211"/>
                  <a:gd name="T31" fmla="*/ 92 h 202"/>
                  <a:gd name="T32" fmla="*/ 152 w 211"/>
                  <a:gd name="T33" fmla="*/ 142 h 202"/>
                  <a:gd name="T34" fmla="*/ 50 w 211"/>
                  <a:gd name="T35" fmla="*/ 1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1" h="202">
                    <a:moveTo>
                      <a:pt x="50" y="198"/>
                    </a:moveTo>
                    <a:cubicBezTo>
                      <a:pt x="39" y="198"/>
                      <a:pt x="30" y="194"/>
                      <a:pt x="23" y="188"/>
                    </a:cubicBezTo>
                    <a:cubicBezTo>
                      <a:pt x="0" y="165"/>
                      <a:pt x="21" y="108"/>
                      <a:pt x="70" y="59"/>
                    </a:cubicBezTo>
                    <a:cubicBezTo>
                      <a:pt x="93" y="36"/>
                      <a:pt x="118" y="19"/>
                      <a:pt x="142" y="10"/>
                    </a:cubicBezTo>
                    <a:cubicBezTo>
                      <a:pt x="167" y="0"/>
                      <a:pt x="187" y="2"/>
                      <a:pt x="198" y="13"/>
                    </a:cubicBezTo>
                    <a:cubicBezTo>
                      <a:pt x="211" y="25"/>
                      <a:pt x="211" y="48"/>
                      <a:pt x="199" y="75"/>
                    </a:cubicBezTo>
                    <a:cubicBezTo>
                      <a:pt x="199" y="77"/>
                      <a:pt x="196" y="78"/>
                      <a:pt x="194" y="77"/>
                    </a:cubicBezTo>
                    <a:cubicBezTo>
                      <a:pt x="192" y="76"/>
                      <a:pt x="191" y="74"/>
                      <a:pt x="192" y="72"/>
                    </a:cubicBezTo>
                    <a:cubicBezTo>
                      <a:pt x="202" y="48"/>
                      <a:pt x="203" y="29"/>
                      <a:pt x="193" y="19"/>
                    </a:cubicBezTo>
                    <a:cubicBezTo>
                      <a:pt x="184" y="10"/>
                      <a:pt x="166" y="9"/>
                      <a:pt x="145" y="17"/>
                    </a:cubicBezTo>
                    <a:cubicBezTo>
                      <a:pt x="122" y="26"/>
                      <a:pt x="97" y="43"/>
                      <a:pt x="75" y="65"/>
                    </a:cubicBezTo>
                    <a:cubicBezTo>
                      <a:pt x="31" y="109"/>
                      <a:pt x="10" y="163"/>
                      <a:pt x="29" y="182"/>
                    </a:cubicBezTo>
                    <a:cubicBezTo>
                      <a:pt x="49" y="202"/>
                      <a:pt x="102" y="181"/>
                      <a:pt x="147" y="136"/>
                    </a:cubicBezTo>
                    <a:cubicBezTo>
                      <a:pt x="162" y="121"/>
                      <a:pt x="175" y="104"/>
                      <a:pt x="184" y="88"/>
                    </a:cubicBezTo>
                    <a:cubicBezTo>
                      <a:pt x="185" y="86"/>
                      <a:pt x="188" y="85"/>
                      <a:pt x="190" y="86"/>
                    </a:cubicBezTo>
                    <a:cubicBezTo>
                      <a:pt x="192" y="87"/>
                      <a:pt x="192" y="90"/>
                      <a:pt x="191" y="92"/>
                    </a:cubicBezTo>
                    <a:cubicBezTo>
                      <a:pt x="181" y="109"/>
                      <a:pt x="168" y="126"/>
                      <a:pt x="152" y="142"/>
                    </a:cubicBezTo>
                    <a:cubicBezTo>
                      <a:pt x="117" y="177"/>
                      <a:pt x="78" y="198"/>
                      <a:pt x="50" y="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8818563" y="860425"/>
                <a:ext cx="441325" cy="447675"/>
              </a:xfrm>
              <a:custGeom>
                <a:avLst/>
                <a:gdLst>
                  <a:gd name="T0" fmla="*/ 27 w 158"/>
                  <a:gd name="T1" fmla="*/ 159 h 160"/>
                  <a:gd name="T2" fmla="*/ 6 w 158"/>
                  <a:gd name="T3" fmla="*/ 151 h 160"/>
                  <a:gd name="T4" fmla="*/ 1 w 158"/>
                  <a:gd name="T5" fmla="*/ 142 h 160"/>
                  <a:gd name="T6" fmla="*/ 3 w 158"/>
                  <a:gd name="T7" fmla="*/ 137 h 160"/>
                  <a:gd name="T8" fmla="*/ 8 w 158"/>
                  <a:gd name="T9" fmla="*/ 140 h 160"/>
                  <a:gd name="T10" fmla="*/ 12 w 158"/>
                  <a:gd name="T11" fmla="*/ 146 h 160"/>
                  <a:gd name="T12" fmla="*/ 99 w 158"/>
                  <a:gd name="T13" fmla="*/ 111 h 160"/>
                  <a:gd name="T14" fmla="*/ 134 w 158"/>
                  <a:gd name="T15" fmla="*/ 23 h 160"/>
                  <a:gd name="T16" fmla="*/ 47 w 158"/>
                  <a:gd name="T17" fmla="*/ 58 h 160"/>
                  <a:gd name="T18" fmla="*/ 8 w 158"/>
                  <a:gd name="T19" fmla="*/ 120 h 160"/>
                  <a:gd name="T20" fmla="*/ 3 w 158"/>
                  <a:gd name="T21" fmla="*/ 124 h 160"/>
                  <a:gd name="T22" fmla="*/ 0 w 158"/>
                  <a:gd name="T23" fmla="*/ 119 h 160"/>
                  <a:gd name="T24" fmla="*/ 41 w 158"/>
                  <a:gd name="T25" fmla="*/ 52 h 160"/>
                  <a:gd name="T26" fmla="*/ 140 w 158"/>
                  <a:gd name="T27" fmla="*/ 18 h 160"/>
                  <a:gd name="T28" fmla="*/ 105 w 158"/>
                  <a:gd name="T29" fmla="*/ 117 h 160"/>
                  <a:gd name="T30" fmla="*/ 27 w 158"/>
                  <a:gd name="T31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0">
                    <a:moveTo>
                      <a:pt x="27" y="159"/>
                    </a:moveTo>
                    <a:cubicBezTo>
                      <a:pt x="19" y="159"/>
                      <a:pt x="11" y="156"/>
                      <a:pt x="6" y="151"/>
                    </a:cubicBezTo>
                    <a:cubicBezTo>
                      <a:pt x="4" y="149"/>
                      <a:pt x="2" y="146"/>
                      <a:pt x="1" y="142"/>
                    </a:cubicBezTo>
                    <a:cubicBezTo>
                      <a:pt x="0" y="140"/>
                      <a:pt x="1" y="138"/>
                      <a:pt x="3" y="137"/>
                    </a:cubicBezTo>
                    <a:cubicBezTo>
                      <a:pt x="5" y="137"/>
                      <a:pt x="7" y="138"/>
                      <a:pt x="8" y="140"/>
                    </a:cubicBezTo>
                    <a:cubicBezTo>
                      <a:pt x="9" y="142"/>
                      <a:pt x="10" y="144"/>
                      <a:pt x="12" y="146"/>
                    </a:cubicBezTo>
                    <a:cubicBezTo>
                      <a:pt x="26" y="160"/>
                      <a:pt x="66" y="144"/>
                      <a:pt x="99" y="111"/>
                    </a:cubicBezTo>
                    <a:cubicBezTo>
                      <a:pt x="132" y="78"/>
                      <a:pt x="148" y="38"/>
                      <a:pt x="134" y="23"/>
                    </a:cubicBezTo>
                    <a:cubicBezTo>
                      <a:pt x="120" y="9"/>
                      <a:pt x="80" y="25"/>
                      <a:pt x="47" y="58"/>
                    </a:cubicBezTo>
                    <a:cubicBezTo>
                      <a:pt x="26" y="78"/>
                      <a:pt x="12" y="102"/>
                      <a:pt x="8" y="120"/>
                    </a:cubicBezTo>
                    <a:cubicBezTo>
                      <a:pt x="7" y="123"/>
                      <a:pt x="5" y="124"/>
                      <a:pt x="3" y="124"/>
                    </a:cubicBezTo>
                    <a:cubicBezTo>
                      <a:pt x="1" y="123"/>
                      <a:pt x="0" y="121"/>
                      <a:pt x="0" y="119"/>
                    </a:cubicBezTo>
                    <a:cubicBezTo>
                      <a:pt x="4" y="98"/>
                      <a:pt x="20" y="74"/>
                      <a:pt x="41" y="52"/>
                    </a:cubicBezTo>
                    <a:cubicBezTo>
                      <a:pt x="78" y="15"/>
                      <a:pt x="122" y="0"/>
                      <a:pt x="140" y="18"/>
                    </a:cubicBezTo>
                    <a:cubicBezTo>
                      <a:pt x="158" y="36"/>
                      <a:pt x="142" y="79"/>
                      <a:pt x="105" y="117"/>
                    </a:cubicBezTo>
                    <a:cubicBezTo>
                      <a:pt x="78" y="143"/>
                      <a:pt x="48" y="159"/>
                      <a:pt x="27" y="1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8866188" y="955675"/>
                <a:ext cx="312738" cy="279400"/>
              </a:xfrm>
              <a:custGeom>
                <a:avLst/>
                <a:gdLst>
                  <a:gd name="T0" fmla="*/ 25 w 112"/>
                  <a:gd name="T1" fmla="*/ 100 h 100"/>
                  <a:gd name="T2" fmla="*/ 11 w 112"/>
                  <a:gd name="T3" fmla="*/ 95 h 100"/>
                  <a:gd name="T4" fmla="*/ 35 w 112"/>
                  <a:gd name="T5" fmla="*/ 29 h 100"/>
                  <a:gd name="T6" fmla="*/ 63 w 112"/>
                  <a:gd name="T7" fmla="*/ 8 h 100"/>
                  <a:gd name="T8" fmla="*/ 68 w 112"/>
                  <a:gd name="T9" fmla="*/ 10 h 100"/>
                  <a:gd name="T10" fmla="*/ 66 w 112"/>
                  <a:gd name="T11" fmla="*/ 15 h 100"/>
                  <a:gd name="T12" fmla="*/ 40 w 112"/>
                  <a:gd name="T13" fmla="*/ 35 h 100"/>
                  <a:gd name="T14" fmla="*/ 17 w 112"/>
                  <a:gd name="T15" fmla="*/ 89 h 100"/>
                  <a:gd name="T16" fmla="*/ 71 w 112"/>
                  <a:gd name="T17" fmla="*/ 66 h 100"/>
                  <a:gd name="T18" fmla="*/ 95 w 112"/>
                  <a:gd name="T19" fmla="*/ 12 h 100"/>
                  <a:gd name="T20" fmla="*/ 84 w 112"/>
                  <a:gd name="T21" fmla="*/ 9 h 100"/>
                  <a:gd name="T22" fmla="*/ 79 w 112"/>
                  <a:gd name="T23" fmla="*/ 6 h 100"/>
                  <a:gd name="T24" fmla="*/ 83 w 112"/>
                  <a:gd name="T25" fmla="*/ 1 h 100"/>
                  <a:gd name="T26" fmla="*/ 100 w 112"/>
                  <a:gd name="T27" fmla="*/ 6 h 100"/>
                  <a:gd name="T28" fmla="*/ 77 w 112"/>
                  <a:gd name="T29" fmla="*/ 72 h 100"/>
                  <a:gd name="T30" fmla="*/ 25 w 112"/>
                  <a:gd name="T3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00">
                    <a:moveTo>
                      <a:pt x="25" y="100"/>
                    </a:moveTo>
                    <a:cubicBezTo>
                      <a:pt x="19" y="100"/>
                      <a:pt x="15" y="98"/>
                      <a:pt x="11" y="95"/>
                    </a:cubicBezTo>
                    <a:cubicBezTo>
                      <a:pt x="0" y="83"/>
                      <a:pt x="10" y="54"/>
                      <a:pt x="35" y="29"/>
                    </a:cubicBezTo>
                    <a:cubicBezTo>
                      <a:pt x="44" y="21"/>
                      <a:pt x="53" y="13"/>
                      <a:pt x="63" y="8"/>
                    </a:cubicBezTo>
                    <a:cubicBezTo>
                      <a:pt x="65" y="7"/>
                      <a:pt x="67" y="8"/>
                      <a:pt x="68" y="10"/>
                    </a:cubicBezTo>
                    <a:cubicBezTo>
                      <a:pt x="69" y="12"/>
                      <a:pt x="68" y="14"/>
                      <a:pt x="66" y="15"/>
                    </a:cubicBezTo>
                    <a:cubicBezTo>
                      <a:pt x="58" y="20"/>
                      <a:pt x="49" y="27"/>
                      <a:pt x="40" y="35"/>
                    </a:cubicBezTo>
                    <a:cubicBezTo>
                      <a:pt x="18" y="58"/>
                      <a:pt x="10" y="82"/>
                      <a:pt x="17" y="89"/>
                    </a:cubicBezTo>
                    <a:cubicBezTo>
                      <a:pt x="24" y="97"/>
                      <a:pt x="49" y="89"/>
                      <a:pt x="71" y="66"/>
                    </a:cubicBezTo>
                    <a:cubicBezTo>
                      <a:pt x="94" y="43"/>
                      <a:pt x="102" y="19"/>
                      <a:pt x="95" y="12"/>
                    </a:cubicBezTo>
                    <a:cubicBezTo>
                      <a:pt x="92" y="9"/>
                      <a:pt x="87" y="9"/>
                      <a:pt x="84" y="9"/>
                    </a:cubicBezTo>
                    <a:cubicBezTo>
                      <a:pt x="81" y="9"/>
                      <a:pt x="79" y="8"/>
                      <a:pt x="79" y="6"/>
                    </a:cubicBezTo>
                    <a:cubicBezTo>
                      <a:pt x="79" y="4"/>
                      <a:pt x="80" y="2"/>
                      <a:pt x="83" y="1"/>
                    </a:cubicBezTo>
                    <a:cubicBezTo>
                      <a:pt x="90" y="0"/>
                      <a:pt x="96" y="2"/>
                      <a:pt x="100" y="6"/>
                    </a:cubicBezTo>
                    <a:cubicBezTo>
                      <a:pt x="112" y="18"/>
                      <a:pt x="102" y="47"/>
                      <a:pt x="77" y="72"/>
                    </a:cubicBezTo>
                    <a:cubicBezTo>
                      <a:pt x="59" y="90"/>
                      <a:pt x="39" y="100"/>
                      <a:pt x="25" y="1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8980488" y="1054100"/>
                <a:ext cx="82550" cy="85725"/>
              </a:xfrm>
              <a:custGeom>
                <a:avLst/>
                <a:gdLst>
                  <a:gd name="T0" fmla="*/ 16 w 30"/>
                  <a:gd name="T1" fmla="*/ 0 h 31"/>
                  <a:gd name="T2" fmla="*/ 4 w 30"/>
                  <a:gd name="T3" fmla="*/ 5 h 31"/>
                  <a:gd name="T4" fmla="*/ 0 w 30"/>
                  <a:gd name="T5" fmla="*/ 16 h 31"/>
                  <a:gd name="T6" fmla="*/ 4 w 30"/>
                  <a:gd name="T7" fmla="*/ 27 h 31"/>
                  <a:gd name="T8" fmla="*/ 14 w 30"/>
                  <a:gd name="T9" fmla="*/ 31 h 31"/>
                  <a:gd name="T10" fmla="*/ 25 w 30"/>
                  <a:gd name="T11" fmla="*/ 26 h 31"/>
                  <a:gd name="T12" fmla="*/ 30 w 30"/>
                  <a:gd name="T13" fmla="*/ 15 h 31"/>
                  <a:gd name="T14" fmla="*/ 26 w 30"/>
                  <a:gd name="T15" fmla="*/ 4 h 31"/>
                  <a:gd name="T16" fmla="*/ 16 w 30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1">
                    <a:moveTo>
                      <a:pt x="16" y="0"/>
                    </a:moveTo>
                    <a:cubicBezTo>
                      <a:pt x="12" y="0"/>
                      <a:pt x="7" y="2"/>
                      <a:pt x="4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1" y="24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8" y="31"/>
                      <a:pt x="22" y="29"/>
                      <a:pt x="25" y="26"/>
                    </a:cubicBezTo>
                    <a:cubicBezTo>
                      <a:pt x="28" y="23"/>
                      <a:pt x="30" y="19"/>
                      <a:pt x="30" y="15"/>
                    </a:cubicBezTo>
                    <a:cubicBezTo>
                      <a:pt x="30" y="11"/>
                      <a:pt x="29" y="7"/>
                      <a:pt x="26" y="4"/>
                    </a:cubicBezTo>
                    <a:cubicBezTo>
                      <a:pt x="23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8789988" y="1185863"/>
                <a:ext cx="73025" cy="71438"/>
              </a:xfrm>
              <a:custGeom>
                <a:avLst/>
                <a:gdLst>
                  <a:gd name="T0" fmla="*/ 4 w 26"/>
                  <a:gd name="T1" fmla="*/ 5 h 26"/>
                  <a:gd name="T2" fmla="*/ 0 w 26"/>
                  <a:gd name="T3" fmla="*/ 14 h 26"/>
                  <a:gd name="T4" fmla="*/ 4 w 26"/>
                  <a:gd name="T5" fmla="*/ 23 h 26"/>
                  <a:gd name="T6" fmla="*/ 12 w 26"/>
                  <a:gd name="T7" fmla="*/ 26 h 26"/>
                  <a:gd name="T8" fmla="*/ 22 w 26"/>
                  <a:gd name="T9" fmla="*/ 22 h 26"/>
                  <a:gd name="T10" fmla="*/ 26 w 26"/>
                  <a:gd name="T11" fmla="*/ 13 h 26"/>
                  <a:gd name="T12" fmla="*/ 22 w 26"/>
                  <a:gd name="T13" fmla="*/ 4 h 26"/>
                  <a:gd name="T14" fmla="*/ 4 w 2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6">
                    <a:moveTo>
                      <a:pt x="4" y="5"/>
                    </a:moveTo>
                    <a:cubicBezTo>
                      <a:pt x="2" y="7"/>
                      <a:pt x="0" y="10"/>
                      <a:pt x="0" y="14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9" y="26"/>
                      <a:pt x="12" y="26"/>
                    </a:cubicBezTo>
                    <a:cubicBezTo>
                      <a:pt x="16" y="26"/>
                      <a:pt x="19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5" y="7"/>
                      <a:pt x="22" y="4"/>
                    </a:cubicBezTo>
                    <a:cubicBezTo>
                      <a:pt x="18" y="0"/>
                      <a:pt x="9" y="0"/>
                      <a:pt x="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6"/>
              <p:cNvSpPr/>
              <p:nvPr/>
            </p:nvSpPr>
            <p:spPr bwMode="auto">
              <a:xfrm>
                <a:off x="9209088" y="1006475"/>
                <a:ext cx="77788" cy="74613"/>
              </a:xfrm>
              <a:custGeom>
                <a:avLst/>
                <a:gdLst>
                  <a:gd name="T0" fmla="*/ 23 w 28"/>
                  <a:gd name="T1" fmla="*/ 5 h 27"/>
                  <a:gd name="T2" fmla="*/ 5 w 28"/>
                  <a:gd name="T3" fmla="*/ 5 h 27"/>
                  <a:gd name="T4" fmla="*/ 5 w 28"/>
                  <a:gd name="T5" fmla="*/ 23 h 27"/>
                  <a:gd name="T6" fmla="*/ 14 w 28"/>
                  <a:gd name="T7" fmla="*/ 27 h 27"/>
                  <a:gd name="T8" fmla="*/ 23 w 28"/>
                  <a:gd name="T9" fmla="*/ 23 h 27"/>
                  <a:gd name="T10" fmla="*/ 23 w 28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23" y="5"/>
                    </a:moveTo>
                    <a:cubicBezTo>
                      <a:pt x="19" y="0"/>
                      <a:pt x="10" y="1"/>
                      <a:pt x="5" y="5"/>
                    </a:cubicBezTo>
                    <a:cubicBezTo>
                      <a:pt x="0" y="10"/>
                      <a:pt x="0" y="19"/>
                      <a:pt x="5" y="23"/>
                    </a:cubicBezTo>
                    <a:cubicBezTo>
                      <a:pt x="7" y="26"/>
                      <a:pt x="10" y="27"/>
                      <a:pt x="14" y="27"/>
                    </a:cubicBezTo>
                    <a:cubicBezTo>
                      <a:pt x="17" y="27"/>
                      <a:pt x="20" y="25"/>
                      <a:pt x="23" y="23"/>
                    </a:cubicBezTo>
                    <a:cubicBezTo>
                      <a:pt x="28" y="18"/>
                      <a:pt x="28" y="10"/>
                      <a:pt x="2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37"/>
              <p:cNvSpPr/>
              <p:nvPr/>
            </p:nvSpPr>
            <p:spPr bwMode="auto">
              <a:xfrm>
                <a:off x="9032876" y="941388"/>
                <a:ext cx="76200" cy="73025"/>
              </a:xfrm>
              <a:custGeom>
                <a:avLst/>
                <a:gdLst>
                  <a:gd name="T0" fmla="*/ 22 w 27"/>
                  <a:gd name="T1" fmla="*/ 4 h 26"/>
                  <a:gd name="T2" fmla="*/ 5 w 27"/>
                  <a:gd name="T3" fmla="*/ 5 h 26"/>
                  <a:gd name="T4" fmla="*/ 1 w 27"/>
                  <a:gd name="T5" fmla="*/ 17 h 26"/>
                  <a:gd name="T6" fmla="*/ 4 w 27"/>
                  <a:gd name="T7" fmla="*/ 23 h 26"/>
                  <a:gd name="T8" fmla="*/ 13 w 27"/>
                  <a:gd name="T9" fmla="*/ 26 h 26"/>
                  <a:gd name="T10" fmla="*/ 22 w 27"/>
                  <a:gd name="T11" fmla="*/ 22 h 26"/>
                  <a:gd name="T12" fmla="*/ 25 w 27"/>
                  <a:gd name="T13" fmla="*/ 7 h 26"/>
                  <a:gd name="T14" fmla="*/ 22 w 27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22" y="4"/>
                    </a:moveTo>
                    <a:cubicBezTo>
                      <a:pt x="18" y="0"/>
                      <a:pt x="9" y="0"/>
                      <a:pt x="5" y="5"/>
                    </a:cubicBezTo>
                    <a:cubicBezTo>
                      <a:pt x="1" y="8"/>
                      <a:pt x="0" y="13"/>
                      <a:pt x="1" y="17"/>
                    </a:cubicBezTo>
                    <a:cubicBezTo>
                      <a:pt x="2" y="19"/>
                      <a:pt x="3" y="21"/>
                      <a:pt x="4" y="23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6" y="18"/>
                      <a:pt x="27" y="12"/>
                      <a:pt x="25" y="7"/>
                    </a:cubicBezTo>
                    <a:cubicBezTo>
                      <a:pt x="24" y="6"/>
                      <a:pt x="23" y="5"/>
                      <a:pt x="22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943115" y="3196937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67030" y="3979709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52241" y="2522193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345039" y="2960558"/>
              <a:ext cx="316716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1294370" y="1924813"/>
            <a:ext cx="397210" cy="3972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294370" y="3372176"/>
            <a:ext cx="397210" cy="397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207175" y="4126593"/>
            <a:ext cx="397210" cy="4681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908028" y="1950447"/>
            <a:ext cx="397210" cy="397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18" y="515236"/>
            <a:ext cx="597231" cy="7315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90337" y="65017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家长配合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A4E3F5-E9AA-45A2-B0BF-934F95E8835C}"/>
              </a:ext>
            </a:extLst>
          </p:cNvPr>
          <p:cNvSpPr txBox="1"/>
          <p:nvPr/>
        </p:nvSpPr>
        <p:spPr>
          <a:xfrm>
            <a:off x="1691579" y="3302702"/>
            <a:ext cx="395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重视提升</a:t>
            </a:r>
            <a:r>
              <a:rPr lang="zh-CN" altLang="en-US" sz="3200" b="1" dirty="0">
                <a:solidFill>
                  <a:srgbClr val="FF0000"/>
                </a:solidFill>
              </a:rPr>
              <a:t>审题能力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91113" y="1803401"/>
            <a:ext cx="99937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重视计算能力的培养。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latin typeface="+mn-ea"/>
                <a:cs typeface="Times New Roman" pitchFamily="18" charset="0"/>
              </a:rPr>
              <a:t> 低年级计算所占比重大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口算的正确率和速度影响着孩子的数学能力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为以后得数学学习打下基础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80291" y="865110"/>
            <a:ext cx="100768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2.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重视孩子说的能力。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latin typeface="+mn-ea"/>
                <a:cs typeface="Times New Roman" pitchFamily="18" charset="0"/>
              </a:rPr>
              <a:t> 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数学中说也非常重要，会说也就会写。比如看图列式时说图意，根据平均分操作说分法。包括计算时，说算法。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举例：两位数加、减两位数的口算方法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F0157-E0B3-4AC6-AFA5-8EA4B0E8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zh-CN" altLang="en-US" b="1" dirty="0"/>
              <a:t>重视提升</a:t>
            </a:r>
            <a:r>
              <a:rPr lang="zh-CN" altLang="en-US" b="1" dirty="0">
                <a:solidFill>
                  <a:srgbClr val="FF0000"/>
                </a:solidFill>
              </a:rPr>
              <a:t>审题能力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5A66F5-3FFE-499D-A88A-088EAA7D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1612561"/>
            <a:ext cx="10515600" cy="4351338"/>
          </a:xfrm>
        </p:spPr>
        <p:txBody>
          <a:bodyPr/>
          <a:lstStyle/>
          <a:p>
            <a:r>
              <a:rPr lang="zh-CN" altLang="en-US" dirty="0"/>
              <a:t>通过逐字阅读，避免孩子粗心大意。</a:t>
            </a:r>
            <a:endParaRPr lang="en-US" altLang="zh-CN" dirty="0"/>
          </a:p>
          <a:p>
            <a:r>
              <a:rPr lang="zh-CN" altLang="en-US" dirty="0"/>
              <a:t>当数学题目字较多的时候，孩子需要耐心的阅读</a:t>
            </a:r>
            <a:endParaRPr lang="en-US" altLang="zh-CN" dirty="0"/>
          </a:p>
          <a:p>
            <a:r>
              <a:rPr lang="zh-CN" altLang="en-US" dirty="0"/>
              <a:t>多读提升孩子发现数学信息的能力，从而更好的提取题目关键信息，为解题提供思路和突破口。</a:t>
            </a:r>
          </a:p>
        </p:txBody>
      </p:sp>
    </p:spTree>
    <p:extLst>
      <p:ext uri="{BB962C8B-B14F-4D97-AF65-F5344CB8AC3E}">
        <p14:creationId xmlns:p14="http://schemas.microsoft.com/office/powerpoint/2010/main" val="183271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94117" y="1245280"/>
            <a:ext cx="10963563" cy="7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家校合作共促孩子发展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2377" y="2111060"/>
            <a:ext cx="10686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孩子年纪小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行为习惯的培养开始应带有强制性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</a:t>
            </a: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即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具体要求、具体督促、具体检查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7608" y="191478"/>
            <a:ext cx="9141291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4" y="4403552"/>
            <a:ext cx="10283825" cy="217863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201946" y="653737"/>
            <a:ext cx="619976" cy="8773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57877" y="1750931"/>
            <a:ext cx="857763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谢谢！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5355064" y="219632"/>
            <a:ext cx="747032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587332" y="476181"/>
            <a:ext cx="1018959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11" y="1566094"/>
            <a:ext cx="1288806" cy="897358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4" t="60620" r="467" b="429"/>
          <a:stretch>
            <a:fillRect/>
          </a:stretch>
        </p:blipFill>
        <p:spPr>
          <a:xfrm>
            <a:off x="18603" y="4452482"/>
            <a:ext cx="12193626" cy="2415608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42" y="4431859"/>
            <a:ext cx="2905707" cy="2411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1" y="4818397"/>
            <a:ext cx="2792768" cy="1959031"/>
          </a:xfrm>
          <a:prstGeom prst="rect">
            <a:avLst/>
          </a:prstGeom>
        </p:spPr>
      </p:pic>
      <p:grpSp>
        <p:nvGrpSpPr>
          <p:cNvPr id="17" name="组合 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2337868" y="4148016"/>
            <a:ext cx="3758943" cy="2754237"/>
            <a:chOff x="3294530" y="1336501"/>
            <a:chExt cx="7100421" cy="5292900"/>
          </a:xfrm>
        </p:grpSpPr>
        <p:grpSp>
          <p:nvGrpSpPr>
            <p:cNvPr id="18" name="îṣ1íḍé"/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05" name="îṩ1íďe"/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íšlíḋé"/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íśḷíḋê"/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ísḻídé"/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ïŝḷíḑè"/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íṡ1îďè"/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ïsḷïḋé"/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ïślíḍè"/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íš1íḓe"/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í$ľîḑè"/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ísliďê"/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îṧlíḑe"/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iṣḷíḑê"/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íṡlíďê"/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isḷïḋê"/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ïśļíḑe"/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íṧľíḓé"/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işlïḋe"/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işļîḋe"/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iš1íḓê"/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iŝļîḍè"/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îṥ1îdê"/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íṧļîḍe"/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íśḻîḓè"/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iṡḻíḍé"/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išḻîḋe"/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ïṩľiḍé"/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ïṣḷïḋè"/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îṩľiďè"/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ïṣḻíḍe"/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ís1íḑe"/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ïṧļîḑê"/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îṩḻiḑe"/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íś1íďe"/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işḻíḑé"/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iṣ1íḓe"/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îṥ1îdè"/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ïṧlîḑé"/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66" name="ïSḷîḑè"/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íŝḻïďe"/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išliḋé"/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íślïḍe"/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ï$ḷîḑe"/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iṧlîḑê"/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iṣľíďê"/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îṡḷïḋê"/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iṩlîḋé"/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işḷïḓè"/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îŝ1ïḓe"/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ïślíḓé"/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išlíḋe"/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íšḻïḓe"/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ïṥļîḑé"/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iṩḻiḓe"/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ïṧļîḋe"/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îṣḷîḍè"/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íšḷîḍê"/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íṣ1ïde"/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î$ḷîḋè"/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ïS1iḍè"/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íṧļïḍe"/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í$liḋé"/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ïṩ1ïḑe"/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išḷîďe"/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íšľíḓè"/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íṡľíḋé"/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iṣlïḍê"/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ïṥ1iďê"/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íṧľïďé"/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îšḷîḍé"/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îsľïḓê"/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iṡlíḓe"/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ï$ľïḑè"/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ï$ḻíďê"/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iṡľïḓè"/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ïṣ1îḋè"/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ísḷiďè"/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išlîḋé"/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4" name="îş1ídé"/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iṣlíḑè"/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î$líḓè"/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íṡļïḑe"/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ïśḻiḑè"/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îṧlíḓe"/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ïŝlïḑe"/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iṩḻïďe"/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işľíďé"/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ïšľïḍé"/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î$1ïḑê"/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i$ľiḑe"/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iṩḷíḑe"/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iSľïďé"/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iṡḻîḑê"/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îşlîḋè"/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iśḷiḓê"/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îşlíḋè"/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ïṩlíḓè"/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íŝlîḓè"/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ïṡļíḑé"/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ïṥlíḍè"/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Slîḋê"/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íŝ1îďe"/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îślïḋè"/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iṥļîdè"/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i$ľîḑé"/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iṡ1ïdé"/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iŝľíḋe"/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iṩľîḓè"/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íşlïḋê"/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îṧḻîḍe"/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0" y="2858293"/>
            <a:ext cx="4120399" cy="3417147"/>
          </a:xfrm>
          <a:prstGeom prst="rect">
            <a:avLst/>
          </a:prstGeom>
        </p:spPr>
      </p:pic>
      <p:sp>
        <p:nvSpPr>
          <p:cNvPr id="17" name="MH_Others_1"/>
          <p:cNvSpPr txBox="1"/>
          <p:nvPr>
            <p:custDataLst>
              <p:tags r:id="rId1"/>
            </p:custDataLst>
          </p:nvPr>
        </p:nvSpPr>
        <p:spPr>
          <a:xfrm>
            <a:off x="3338627" y="1785036"/>
            <a:ext cx="2849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</a:t>
            </a: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291" y="1046372"/>
            <a:ext cx="3176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0" name="矩形 9"/>
          <p:cNvSpPr/>
          <p:nvPr/>
        </p:nvSpPr>
        <p:spPr>
          <a:xfrm>
            <a:off x="6880522" y="2494966"/>
            <a:ext cx="3744547" cy="624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81165" y="2543810"/>
            <a:ext cx="3744595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数学学习内容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6247202" y="2494966"/>
            <a:ext cx="413457" cy="624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80522" y="3381044"/>
            <a:ext cx="3744547" cy="62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6998335" y="3401060"/>
            <a:ext cx="2675890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学习习惯</a:t>
            </a:r>
          </a:p>
        </p:txBody>
      </p:sp>
      <p:sp>
        <p:nvSpPr>
          <p:cNvPr id="15" name="矩形 14"/>
          <p:cNvSpPr/>
          <p:nvPr/>
        </p:nvSpPr>
        <p:spPr>
          <a:xfrm>
            <a:off x="6247202" y="3381044"/>
            <a:ext cx="413457" cy="62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80522" y="4292171"/>
            <a:ext cx="3744547" cy="624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6998335" y="4365848"/>
            <a:ext cx="2911636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家长配合</a:t>
            </a:r>
          </a:p>
        </p:txBody>
      </p:sp>
      <p:sp>
        <p:nvSpPr>
          <p:cNvPr id="26" name="矩形 25"/>
          <p:cNvSpPr/>
          <p:nvPr/>
        </p:nvSpPr>
        <p:spPr>
          <a:xfrm>
            <a:off x="6247202" y="4292171"/>
            <a:ext cx="413457" cy="624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 bldLvl="0" animBg="1"/>
      <p:bldP spid="11" grpId="0"/>
      <p:bldP spid="12" grpId="0" bldLvl="0" animBg="1"/>
      <p:bldP spid="13" grpId="0" bldLvl="0" animBg="1"/>
      <p:bldP spid="14" grpId="0"/>
      <p:bldP spid="15" grpId="0" bldLvl="0" animBg="1"/>
      <p:bldP spid="24" grpId="0" bldLvl="0" animBg="1"/>
      <p:bldP spid="25" grpId="0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1D335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0440" y="2951163"/>
            <a:ext cx="537781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了解数学学习内容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37345" y="1915986"/>
            <a:ext cx="2392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18" y="515236"/>
            <a:ext cx="597231" cy="7315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97610" y="650240"/>
            <a:ext cx="12553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59D69B-8045-42DF-9D87-28625D08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100" y="1331650"/>
            <a:ext cx="4288610" cy="5109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8663" y="1454182"/>
            <a:ext cx="25274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补充习题</a:t>
            </a:r>
          </a:p>
        </p:txBody>
      </p:sp>
      <p:sp>
        <p:nvSpPr>
          <p:cNvPr id="8" name="矩形 7"/>
          <p:cNvSpPr/>
          <p:nvPr/>
        </p:nvSpPr>
        <p:spPr>
          <a:xfrm>
            <a:off x="5063699" y="2529810"/>
            <a:ext cx="35198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小数报、补充练习</a:t>
            </a:r>
          </a:p>
        </p:txBody>
      </p:sp>
      <p:sp>
        <p:nvSpPr>
          <p:cNvPr id="10" name="矩形 9"/>
          <p:cNvSpPr/>
          <p:nvPr/>
        </p:nvSpPr>
        <p:spPr>
          <a:xfrm>
            <a:off x="5067785" y="3605438"/>
            <a:ext cx="6711220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操作实践类作业比如课本上的动手做</a:t>
            </a:r>
          </a:p>
        </p:txBody>
      </p:sp>
      <p:sp>
        <p:nvSpPr>
          <p:cNvPr id="12" name="矩形 11"/>
          <p:cNvSpPr/>
          <p:nvPr/>
        </p:nvSpPr>
        <p:spPr>
          <a:xfrm>
            <a:off x="5063699" y="4547158"/>
            <a:ext cx="7359260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口头复习类比如读练口算，复习数学书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60037" y="2598538"/>
            <a:ext cx="768626" cy="768626"/>
            <a:chOff x="6003236" y="2747765"/>
            <a:chExt cx="768626" cy="768626"/>
          </a:xfrm>
        </p:grpSpPr>
        <p:sp>
          <p:nvSpPr>
            <p:cNvPr id="14" name="椭圆 13"/>
            <p:cNvSpPr/>
            <p:nvPr/>
          </p:nvSpPr>
          <p:spPr>
            <a:xfrm>
              <a:off x="6003236" y="2747765"/>
              <a:ext cx="768626" cy="768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245405" y="2958367"/>
              <a:ext cx="323534" cy="322829"/>
              <a:chOff x="586581" y="1998850"/>
              <a:chExt cx="538506" cy="537333"/>
            </a:xfrm>
            <a:solidFill>
              <a:schemeClr val="bg1"/>
            </a:solidFill>
          </p:grpSpPr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586581" y="1998850"/>
                <a:ext cx="416491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9 w 150"/>
                  <a:gd name="T11" fmla="*/ 187 h 194"/>
                  <a:gd name="T12" fmla="*/ 149 w 150"/>
                  <a:gd name="T13" fmla="*/ 89 h 194"/>
                  <a:gd name="T14" fmla="*/ 123 w 150"/>
                  <a:gd name="T15" fmla="*/ 30 h 194"/>
                  <a:gd name="T16" fmla="*/ 123 w 150"/>
                  <a:gd name="T17" fmla="*/ 38 h 194"/>
                  <a:gd name="T18" fmla="*/ 87 w 150"/>
                  <a:gd name="T19" fmla="*/ 34 h 194"/>
                  <a:gd name="T20" fmla="*/ 91 w 150"/>
                  <a:gd name="T21" fmla="*/ 55 h 194"/>
                  <a:gd name="T22" fmla="*/ 127 w 150"/>
                  <a:gd name="T23" fmla="*/ 59 h 194"/>
                  <a:gd name="T24" fmla="*/ 91 w 150"/>
                  <a:gd name="T25" fmla="*/ 63 h 194"/>
                  <a:gd name="T26" fmla="*/ 91 w 150"/>
                  <a:gd name="T27" fmla="*/ 55 h 194"/>
                  <a:gd name="T28" fmla="*/ 27 w 150"/>
                  <a:gd name="T29" fmla="*/ 30 h 194"/>
                  <a:gd name="T30" fmla="*/ 68 w 150"/>
                  <a:gd name="T31" fmla="*/ 34 h 194"/>
                  <a:gd name="T32" fmla="*/ 64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7 w 150"/>
                  <a:gd name="T59" fmla="*/ 84 h 194"/>
                  <a:gd name="T60" fmla="*/ 123 w 150"/>
                  <a:gd name="T61" fmla="*/ 80 h 194"/>
                  <a:gd name="T62" fmla="*/ 123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9" y="89"/>
                    </a:moveTo>
                    <a:cubicBezTo>
                      <a:pt x="149" y="89"/>
                      <a:pt x="150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0" y="187"/>
                      <a:pt x="149" y="187"/>
                      <a:pt x="149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9" y="89"/>
                    </a:cubicBezTo>
                    <a:close/>
                    <a:moveTo>
                      <a:pt x="91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0"/>
                      <a:pt x="127" y="32"/>
                      <a:pt x="127" y="34"/>
                    </a:cubicBezTo>
                    <a:cubicBezTo>
                      <a:pt x="127" y="37"/>
                      <a:pt x="126" y="38"/>
                      <a:pt x="123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8" y="38"/>
                      <a:pt x="87" y="37"/>
                      <a:pt x="87" y="34"/>
                    </a:cubicBezTo>
                    <a:cubicBezTo>
                      <a:pt x="87" y="32"/>
                      <a:pt x="88" y="30"/>
                      <a:pt x="91" y="30"/>
                    </a:cubicBezTo>
                    <a:close/>
                    <a:moveTo>
                      <a:pt x="91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6" y="55"/>
                      <a:pt x="127" y="57"/>
                      <a:pt x="127" y="59"/>
                    </a:cubicBezTo>
                    <a:cubicBezTo>
                      <a:pt x="127" y="62"/>
                      <a:pt x="126" y="63"/>
                      <a:pt x="123" y="63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88" y="63"/>
                      <a:pt x="87" y="62"/>
                      <a:pt x="87" y="59"/>
                    </a:cubicBezTo>
                    <a:cubicBezTo>
                      <a:pt x="87" y="57"/>
                      <a:pt x="88" y="55"/>
                      <a:pt x="91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5" y="30"/>
                      <a:pt x="27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7" y="88"/>
                      <a:pt x="64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5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5" y="163"/>
                      <a:pt x="23" y="162"/>
                      <a:pt x="23" y="159"/>
                    </a:cubicBezTo>
                    <a:cubicBezTo>
                      <a:pt x="23" y="157"/>
                      <a:pt x="25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1" y="155"/>
                      <a:pt x="92" y="157"/>
                      <a:pt x="92" y="159"/>
                    </a:cubicBezTo>
                    <a:cubicBezTo>
                      <a:pt x="92" y="162"/>
                      <a:pt x="91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5" y="138"/>
                      <a:pt x="23" y="137"/>
                      <a:pt x="23" y="134"/>
                    </a:cubicBezTo>
                    <a:cubicBezTo>
                      <a:pt x="23" y="132"/>
                      <a:pt x="25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1" y="130"/>
                      <a:pt x="92" y="132"/>
                      <a:pt x="92" y="134"/>
                    </a:cubicBezTo>
                    <a:cubicBezTo>
                      <a:pt x="92" y="137"/>
                      <a:pt x="91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5" y="113"/>
                      <a:pt x="23" y="112"/>
                      <a:pt x="23" y="109"/>
                    </a:cubicBezTo>
                    <a:cubicBezTo>
                      <a:pt x="23" y="107"/>
                      <a:pt x="25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1" y="105"/>
                      <a:pt x="92" y="107"/>
                      <a:pt x="92" y="109"/>
                    </a:cubicBezTo>
                    <a:cubicBezTo>
                      <a:pt x="92" y="112"/>
                      <a:pt x="91" y="113"/>
                      <a:pt x="88" y="113"/>
                    </a:cubicBezTo>
                    <a:close/>
                    <a:moveTo>
                      <a:pt x="91" y="88"/>
                    </a:moveTo>
                    <a:cubicBezTo>
                      <a:pt x="88" y="88"/>
                      <a:pt x="87" y="87"/>
                      <a:pt x="87" y="84"/>
                    </a:cubicBezTo>
                    <a:cubicBezTo>
                      <a:pt x="87" y="82"/>
                      <a:pt x="88" y="80"/>
                      <a:pt x="91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6" y="80"/>
                      <a:pt x="127" y="82"/>
                      <a:pt x="127" y="84"/>
                    </a:cubicBezTo>
                    <a:cubicBezTo>
                      <a:pt x="127" y="87"/>
                      <a:pt x="126" y="88"/>
                      <a:pt x="123" y="88"/>
                    </a:cubicBezTo>
                    <a:lnTo>
                      <a:pt x="9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5"/>
              <p:cNvSpPr>
                <a:spLocks noEditPoints="1"/>
              </p:cNvSpPr>
              <p:nvPr/>
            </p:nvSpPr>
            <p:spPr bwMode="auto">
              <a:xfrm>
                <a:off x="871672" y="2256957"/>
                <a:ext cx="253415" cy="248722"/>
              </a:xfrm>
              <a:custGeom>
                <a:avLst/>
                <a:gdLst>
                  <a:gd name="T0" fmla="*/ 46 w 91"/>
                  <a:gd name="T1" fmla="*/ 0 h 90"/>
                  <a:gd name="T2" fmla="*/ 0 w 91"/>
                  <a:gd name="T3" fmla="*/ 45 h 90"/>
                  <a:gd name="T4" fmla="*/ 46 w 91"/>
                  <a:gd name="T5" fmla="*/ 90 h 90"/>
                  <a:gd name="T6" fmla="*/ 91 w 91"/>
                  <a:gd name="T7" fmla="*/ 45 h 90"/>
                  <a:gd name="T8" fmla="*/ 46 w 91"/>
                  <a:gd name="T9" fmla="*/ 0 h 90"/>
                  <a:gd name="T10" fmla="*/ 63 w 91"/>
                  <a:gd name="T11" fmla="*/ 49 h 90"/>
                  <a:gd name="T12" fmla="*/ 28 w 91"/>
                  <a:gd name="T13" fmla="*/ 49 h 90"/>
                  <a:gd name="T14" fmla="*/ 24 w 91"/>
                  <a:gd name="T15" fmla="*/ 45 h 90"/>
                  <a:gd name="T16" fmla="*/ 28 w 91"/>
                  <a:gd name="T17" fmla="*/ 41 h 90"/>
                  <a:gd name="T18" fmla="*/ 63 w 91"/>
                  <a:gd name="T19" fmla="*/ 41 h 90"/>
                  <a:gd name="T20" fmla="*/ 67 w 91"/>
                  <a:gd name="T21" fmla="*/ 45 h 90"/>
                  <a:gd name="T22" fmla="*/ 63 w 91"/>
                  <a:gd name="T23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0">
                    <a:moveTo>
                      <a:pt x="46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6" y="90"/>
                    </a:cubicBezTo>
                    <a:cubicBezTo>
                      <a:pt x="71" y="90"/>
                      <a:pt x="91" y="70"/>
                      <a:pt x="91" y="45"/>
                    </a:cubicBezTo>
                    <a:cubicBezTo>
                      <a:pt x="91" y="20"/>
                      <a:pt x="71" y="0"/>
                      <a:pt x="46" y="0"/>
                    </a:cubicBezTo>
                    <a:close/>
                    <a:moveTo>
                      <a:pt x="63" y="4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26" y="49"/>
                      <a:pt x="24" y="47"/>
                      <a:pt x="24" y="45"/>
                    </a:cubicBezTo>
                    <a:cubicBezTo>
                      <a:pt x="24" y="43"/>
                      <a:pt x="26" y="41"/>
                      <a:pt x="28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7" y="43"/>
                      <a:pt x="67" y="45"/>
                    </a:cubicBezTo>
                    <a:cubicBezTo>
                      <a:pt x="67" y="47"/>
                      <a:pt x="65" y="49"/>
                      <a:pt x="6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260037" y="3645729"/>
            <a:ext cx="768626" cy="768626"/>
            <a:chOff x="6003236" y="3971382"/>
            <a:chExt cx="768626" cy="768626"/>
          </a:xfrm>
        </p:grpSpPr>
        <p:sp>
          <p:nvSpPr>
            <p:cNvPr id="19" name="椭圆 18"/>
            <p:cNvSpPr/>
            <p:nvPr/>
          </p:nvSpPr>
          <p:spPr>
            <a:xfrm>
              <a:off x="6003236" y="3971382"/>
              <a:ext cx="768626" cy="768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266634" y="4216756"/>
              <a:ext cx="323534" cy="322829"/>
              <a:chOff x="1753930" y="1998850"/>
              <a:chExt cx="538506" cy="537333"/>
            </a:xfrm>
            <a:solidFill>
              <a:schemeClr val="bg1"/>
            </a:solidFill>
          </p:grpSpPr>
          <p:sp>
            <p:nvSpPr>
              <p:cNvPr id="21" name="Freeform 33"/>
              <p:cNvSpPr>
                <a:spLocks noEditPoints="1"/>
              </p:cNvSpPr>
              <p:nvPr/>
            </p:nvSpPr>
            <p:spPr bwMode="auto">
              <a:xfrm>
                <a:off x="1753930" y="1998850"/>
                <a:ext cx="412972" cy="537333"/>
              </a:xfrm>
              <a:custGeom>
                <a:avLst/>
                <a:gdLst>
                  <a:gd name="T0" fmla="*/ 98 w 149"/>
                  <a:gd name="T1" fmla="*/ 138 h 194"/>
                  <a:gd name="T2" fmla="*/ 149 w 149"/>
                  <a:gd name="T3" fmla="*/ 89 h 194"/>
                  <a:gd name="T4" fmla="*/ 145 w 149"/>
                  <a:gd name="T5" fmla="*/ 0 h 194"/>
                  <a:gd name="T6" fmla="*/ 0 w 149"/>
                  <a:gd name="T7" fmla="*/ 4 h 194"/>
                  <a:gd name="T8" fmla="*/ 4 w 149"/>
                  <a:gd name="T9" fmla="*/ 194 h 194"/>
                  <a:gd name="T10" fmla="*/ 149 w 149"/>
                  <a:gd name="T11" fmla="*/ 190 h 194"/>
                  <a:gd name="T12" fmla="*/ 148 w 149"/>
                  <a:gd name="T13" fmla="*/ 187 h 194"/>
                  <a:gd name="T14" fmla="*/ 123 w 149"/>
                  <a:gd name="T15" fmla="*/ 30 h 194"/>
                  <a:gd name="T16" fmla="*/ 123 w 149"/>
                  <a:gd name="T17" fmla="*/ 38 h 194"/>
                  <a:gd name="T18" fmla="*/ 86 w 149"/>
                  <a:gd name="T19" fmla="*/ 34 h 194"/>
                  <a:gd name="T20" fmla="*/ 90 w 149"/>
                  <a:gd name="T21" fmla="*/ 55 h 194"/>
                  <a:gd name="T22" fmla="*/ 127 w 149"/>
                  <a:gd name="T23" fmla="*/ 59 h 194"/>
                  <a:gd name="T24" fmla="*/ 90 w 149"/>
                  <a:gd name="T25" fmla="*/ 63 h 194"/>
                  <a:gd name="T26" fmla="*/ 90 w 149"/>
                  <a:gd name="T27" fmla="*/ 55 h 194"/>
                  <a:gd name="T28" fmla="*/ 123 w 149"/>
                  <a:gd name="T29" fmla="*/ 80 h 194"/>
                  <a:gd name="T30" fmla="*/ 123 w 149"/>
                  <a:gd name="T31" fmla="*/ 88 h 194"/>
                  <a:gd name="T32" fmla="*/ 86 w 149"/>
                  <a:gd name="T33" fmla="*/ 84 h 194"/>
                  <a:gd name="T34" fmla="*/ 22 w 149"/>
                  <a:gd name="T35" fmla="*/ 34 h 194"/>
                  <a:gd name="T36" fmla="*/ 64 w 149"/>
                  <a:gd name="T37" fmla="*/ 30 h 194"/>
                  <a:gd name="T38" fmla="*/ 68 w 149"/>
                  <a:gd name="T39" fmla="*/ 84 h 194"/>
                  <a:gd name="T40" fmla="*/ 26 w 149"/>
                  <a:gd name="T41" fmla="*/ 88 h 194"/>
                  <a:gd name="T42" fmla="*/ 22 w 149"/>
                  <a:gd name="T43" fmla="*/ 34 h 194"/>
                  <a:gd name="T44" fmla="*/ 26 w 149"/>
                  <a:gd name="T45" fmla="*/ 163 h 194"/>
                  <a:gd name="T46" fmla="*/ 26 w 149"/>
                  <a:gd name="T47" fmla="*/ 155 h 194"/>
                  <a:gd name="T48" fmla="*/ 92 w 149"/>
                  <a:gd name="T49" fmla="*/ 159 h 194"/>
                  <a:gd name="T50" fmla="*/ 88 w 149"/>
                  <a:gd name="T51" fmla="*/ 138 h 194"/>
                  <a:gd name="T52" fmla="*/ 22 w 149"/>
                  <a:gd name="T53" fmla="*/ 134 h 194"/>
                  <a:gd name="T54" fmla="*/ 88 w 149"/>
                  <a:gd name="T55" fmla="*/ 130 h 194"/>
                  <a:gd name="T56" fmla="*/ 88 w 149"/>
                  <a:gd name="T57" fmla="*/ 138 h 194"/>
                  <a:gd name="T58" fmla="*/ 26 w 149"/>
                  <a:gd name="T59" fmla="*/ 113 h 194"/>
                  <a:gd name="T60" fmla="*/ 26 w 149"/>
                  <a:gd name="T61" fmla="*/ 105 h 194"/>
                  <a:gd name="T62" fmla="*/ 92 w 149"/>
                  <a:gd name="T6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194">
                    <a:moveTo>
                      <a:pt x="148" y="187"/>
                    </a:moveTo>
                    <a:cubicBezTo>
                      <a:pt x="121" y="187"/>
                      <a:pt x="98" y="165"/>
                      <a:pt x="98" y="138"/>
                    </a:cubicBezTo>
                    <a:cubicBezTo>
                      <a:pt x="98" y="111"/>
                      <a:pt x="121" y="89"/>
                      <a:pt x="148" y="89"/>
                    </a:cubicBezTo>
                    <a:cubicBezTo>
                      <a:pt x="148" y="89"/>
                      <a:pt x="149" y="89"/>
                      <a:pt x="149" y="89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2"/>
                      <a:pt x="148" y="0"/>
                      <a:pt x="1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1" y="194"/>
                      <a:pt x="4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8" y="194"/>
                      <a:pt x="149" y="192"/>
                      <a:pt x="149" y="190"/>
                    </a:cubicBezTo>
                    <a:cubicBezTo>
                      <a:pt x="149" y="187"/>
                      <a:pt x="149" y="187"/>
                      <a:pt x="149" y="187"/>
                    </a:cubicBezTo>
                    <a:cubicBezTo>
                      <a:pt x="149" y="187"/>
                      <a:pt x="148" y="187"/>
                      <a:pt x="148" y="187"/>
                    </a:cubicBezTo>
                    <a:close/>
                    <a:moveTo>
                      <a:pt x="90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5" y="30"/>
                      <a:pt x="127" y="32"/>
                      <a:pt x="127" y="34"/>
                    </a:cubicBezTo>
                    <a:cubicBezTo>
                      <a:pt x="127" y="37"/>
                      <a:pt x="125" y="38"/>
                      <a:pt x="123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8" y="38"/>
                      <a:pt x="86" y="37"/>
                      <a:pt x="86" y="34"/>
                    </a:cubicBezTo>
                    <a:cubicBezTo>
                      <a:pt x="86" y="32"/>
                      <a:pt x="88" y="30"/>
                      <a:pt x="90" y="30"/>
                    </a:cubicBezTo>
                    <a:close/>
                    <a:moveTo>
                      <a:pt x="90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5" y="55"/>
                      <a:pt x="127" y="57"/>
                      <a:pt x="127" y="59"/>
                    </a:cubicBezTo>
                    <a:cubicBezTo>
                      <a:pt x="127" y="62"/>
                      <a:pt x="125" y="63"/>
                      <a:pt x="123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8" y="63"/>
                      <a:pt x="86" y="62"/>
                      <a:pt x="86" y="59"/>
                    </a:cubicBezTo>
                    <a:cubicBezTo>
                      <a:pt x="86" y="57"/>
                      <a:pt x="88" y="55"/>
                      <a:pt x="90" y="55"/>
                    </a:cubicBezTo>
                    <a:close/>
                    <a:moveTo>
                      <a:pt x="90" y="80"/>
                    </a:moveTo>
                    <a:cubicBezTo>
                      <a:pt x="123" y="80"/>
                      <a:pt x="123" y="80"/>
                      <a:pt x="123" y="80"/>
                    </a:cubicBezTo>
                    <a:cubicBezTo>
                      <a:pt x="125" y="80"/>
                      <a:pt x="127" y="82"/>
                      <a:pt x="127" y="84"/>
                    </a:cubicBezTo>
                    <a:cubicBezTo>
                      <a:pt x="127" y="87"/>
                      <a:pt x="125" y="88"/>
                      <a:pt x="123" y="8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88" y="88"/>
                      <a:pt x="86" y="87"/>
                      <a:pt x="86" y="84"/>
                    </a:cubicBezTo>
                    <a:cubicBezTo>
                      <a:pt x="86" y="82"/>
                      <a:pt x="88" y="80"/>
                      <a:pt x="90" y="80"/>
                    </a:cubicBezTo>
                    <a:close/>
                    <a:moveTo>
                      <a:pt x="22" y="34"/>
                    </a:moveTo>
                    <a:cubicBezTo>
                      <a:pt x="22" y="32"/>
                      <a:pt x="24" y="30"/>
                      <a:pt x="26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6" y="88"/>
                      <a:pt x="64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4" y="88"/>
                      <a:pt x="22" y="87"/>
                      <a:pt x="22" y="84"/>
                    </a:cubicBezTo>
                    <a:lnTo>
                      <a:pt x="22" y="34"/>
                    </a:lnTo>
                    <a:close/>
                    <a:moveTo>
                      <a:pt x="88" y="163"/>
                    </a:moveTo>
                    <a:cubicBezTo>
                      <a:pt x="26" y="163"/>
                      <a:pt x="26" y="163"/>
                      <a:pt x="26" y="163"/>
                    </a:cubicBezTo>
                    <a:cubicBezTo>
                      <a:pt x="24" y="163"/>
                      <a:pt x="22" y="162"/>
                      <a:pt x="22" y="159"/>
                    </a:cubicBezTo>
                    <a:cubicBezTo>
                      <a:pt x="22" y="157"/>
                      <a:pt x="24" y="155"/>
                      <a:pt x="26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2" y="162"/>
                      <a:pt x="90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6" y="138"/>
                      <a:pt x="26" y="138"/>
                      <a:pt x="26" y="138"/>
                    </a:cubicBezTo>
                    <a:cubicBezTo>
                      <a:pt x="24" y="138"/>
                      <a:pt x="22" y="137"/>
                      <a:pt x="22" y="134"/>
                    </a:cubicBezTo>
                    <a:cubicBezTo>
                      <a:pt x="22" y="132"/>
                      <a:pt x="24" y="130"/>
                      <a:pt x="26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0" y="130"/>
                      <a:pt x="92" y="132"/>
                      <a:pt x="92" y="134"/>
                    </a:cubicBezTo>
                    <a:cubicBezTo>
                      <a:pt x="92" y="137"/>
                      <a:pt x="90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6" y="113"/>
                      <a:pt x="26" y="113"/>
                      <a:pt x="26" y="113"/>
                    </a:cubicBezTo>
                    <a:cubicBezTo>
                      <a:pt x="24" y="113"/>
                      <a:pt x="22" y="112"/>
                      <a:pt x="22" y="109"/>
                    </a:cubicBezTo>
                    <a:cubicBezTo>
                      <a:pt x="22" y="107"/>
                      <a:pt x="24" y="105"/>
                      <a:pt x="26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0" y="105"/>
                      <a:pt x="92" y="107"/>
                      <a:pt x="92" y="109"/>
                    </a:cubicBezTo>
                    <a:cubicBezTo>
                      <a:pt x="92" y="112"/>
                      <a:pt x="90" y="113"/>
                      <a:pt x="88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39"/>
              <p:cNvSpPr>
                <a:spLocks noEditPoints="1"/>
              </p:cNvSpPr>
              <p:nvPr/>
            </p:nvSpPr>
            <p:spPr bwMode="auto">
              <a:xfrm>
                <a:off x="2036675" y="2256957"/>
                <a:ext cx="255761" cy="248722"/>
              </a:xfrm>
              <a:custGeom>
                <a:avLst/>
                <a:gdLst>
                  <a:gd name="T0" fmla="*/ 46 w 92"/>
                  <a:gd name="T1" fmla="*/ 0 h 90"/>
                  <a:gd name="T2" fmla="*/ 0 w 92"/>
                  <a:gd name="T3" fmla="*/ 45 h 90"/>
                  <a:gd name="T4" fmla="*/ 46 w 92"/>
                  <a:gd name="T5" fmla="*/ 90 h 90"/>
                  <a:gd name="T6" fmla="*/ 92 w 92"/>
                  <a:gd name="T7" fmla="*/ 45 h 90"/>
                  <a:gd name="T8" fmla="*/ 46 w 92"/>
                  <a:gd name="T9" fmla="*/ 0 h 90"/>
                  <a:gd name="T10" fmla="*/ 61 w 92"/>
                  <a:gd name="T11" fmla="*/ 60 h 90"/>
                  <a:gd name="T12" fmla="*/ 58 w 92"/>
                  <a:gd name="T13" fmla="*/ 62 h 90"/>
                  <a:gd name="T14" fmla="*/ 55 w 92"/>
                  <a:gd name="T15" fmla="*/ 60 h 90"/>
                  <a:gd name="T16" fmla="*/ 46 w 92"/>
                  <a:gd name="T17" fmla="*/ 51 h 90"/>
                  <a:gd name="T18" fmla="*/ 36 w 92"/>
                  <a:gd name="T19" fmla="*/ 60 h 90"/>
                  <a:gd name="T20" fmla="*/ 34 w 92"/>
                  <a:gd name="T21" fmla="*/ 62 h 90"/>
                  <a:gd name="T22" fmla="*/ 31 w 92"/>
                  <a:gd name="T23" fmla="*/ 60 h 90"/>
                  <a:gd name="T24" fmla="*/ 31 w 92"/>
                  <a:gd name="T25" fmla="*/ 55 h 90"/>
                  <a:gd name="T26" fmla="*/ 40 w 92"/>
                  <a:gd name="T27" fmla="*/ 45 h 90"/>
                  <a:gd name="T28" fmla="*/ 31 w 92"/>
                  <a:gd name="T29" fmla="*/ 36 h 90"/>
                  <a:gd name="T30" fmla="*/ 31 w 92"/>
                  <a:gd name="T31" fmla="*/ 30 h 90"/>
                  <a:gd name="T32" fmla="*/ 36 w 92"/>
                  <a:gd name="T33" fmla="*/ 30 h 90"/>
                  <a:gd name="T34" fmla="*/ 46 w 92"/>
                  <a:gd name="T35" fmla="*/ 40 h 90"/>
                  <a:gd name="T36" fmla="*/ 55 w 92"/>
                  <a:gd name="T37" fmla="*/ 30 h 90"/>
                  <a:gd name="T38" fmla="*/ 61 w 92"/>
                  <a:gd name="T39" fmla="*/ 30 h 90"/>
                  <a:gd name="T40" fmla="*/ 61 w 92"/>
                  <a:gd name="T41" fmla="*/ 36 h 90"/>
                  <a:gd name="T42" fmla="*/ 52 w 92"/>
                  <a:gd name="T43" fmla="*/ 45 h 90"/>
                  <a:gd name="T44" fmla="*/ 61 w 92"/>
                  <a:gd name="T45" fmla="*/ 55 h 90"/>
                  <a:gd name="T46" fmla="*/ 61 w 92"/>
                  <a:gd name="T47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90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  <a:cubicBezTo>
                      <a:pt x="0" y="70"/>
                      <a:pt x="21" y="90"/>
                      <a:pt x="46" y="90"/>
                    </a:cubicBezTo>
                    <a:cubicBezTo>
                      <a:pt x="71" y="90"/>
                      <a:pt x="92" y="70"/>
                      <a:pt x="92" y="45"/>
                    </a:cubicBezTo>
                    <a:cubicBezTo>
                      <a:pt x="92" y="20"/>
                      <a:pt x="71" y="0"/>
                      <a:pt x="46" y="0"/>
                    </a:cubicBezTo>
                    <a:close/>
                    <a:moveTo>
                      <a:pt x="61" y="60"/>
                    </a:moveTo>
                    <a:cubicBezTo>
                      <a:pt x="60" y="61"/>
                      <a:pt x="59" y="62"/>
                      <a:pt x="58" y="62"/>
                    </a:cubicBezTo>
                    <a:cubicBezTo>
                      <a:pt x="57" y="62"/>
                      <a:pt x="56" y="61"/>
                      <a:pt x="55" y="60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1"/>
                      <a:pt x="35" y="62"/>
                      <a:pt x="34" y="62"/>
                    </a:cubicBezTo>
                    <a:cubicBezTo>
                      <a:pt x="33" y="62"/>
                      <a:pt x="31" y="61"/>
                      <a:pt x="31" y="60"/>
                    </a:cubicBezTo>
                    <a:cubicBezTo>
                      <a:pt x="29" y="59"/>
                      <a:pt x="29" y="56"/>
                      <a:pt x="31" y="5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9" y="34"/>
                      <a:pt x="29" y="32"/>
                      <a:pt x="31" y="30"/>
                    </a:cubicBezTo>
                    <a:cubicBezTo>
                      <a:pt x="32" y="28"/>
                      <a:pt x="35" y="28"/>
                      <a:pt x="36" y="3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7" y="28"/>
                      <a:pt x="59" y="28"/>
                      <a:pt x="61" y="30"/>
                    </a:cubicBezTo>
                    <a:cubicBezTo>
                      <a:pt x="63" y="32"/>
                      <a:pt x="63" y="34"/>
                      <a:pt x="61" y="3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3" y="56"/>
                      <a:pt x="63" y="59"/>
                      <a:pt x="6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218126" y="1515502"/>
            <a:ext cx="768626" cy="768626"/>
            <a:chOff x="6003236" y="1524148"/>
            <a:chExt cx="768626" cy="768626"/>
          </a:xfrm>
        </p:grpSpPr>
        <p:sp>
          <p:nvSpPr>
            <p:cNvPr id="24" name="椭圆 23"/>
            <p:cNvSpPr/>
            <p:nvPr/>
          </p:nvSpPr>
          <p:spPr>
            <a:xfrm>
              <a:off x="6003236" y="1524148"/>
              <a:ext cx="768626" cy="7686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245405" y="1757762"/>
              <a:ext cx="323534" cy="322829"/>
              <a:chOff x="2918933" y="1998850"/>
              <a:chExt cx="538506" cy="537333"/>
            </a:xfrm>
            <a:solidFill>
              <a:schemeClr val="bg1"/>
            </a:solidFill>
          </p:grpSpPr>
          <p:sp>
            <p:nvSpPr>
              <p:cNvPr id="26" name="Freeform 45"/>
              <p:cNvSpPr>
                <a:spLocks noEditPoints="1"/>
              </p:cNvSpPr>
              <p:nvPr/>
            </p:nvSpPr>
            <p:spPr bwMode="auto">
              <a:xfrm>
                <a:off x="2918933" y="1998850"/>
                <a:ext cx="416491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8 w 150"/>
                  <a:gd name="T11" fmla="*/ 187 h 194"/>
                  <a:gd name="T12" fmla="*/ 148 w 150"/>
                  <a:gd name="T13" fmla="*/ 89 h 194"/>
                  <a:gd name="T14" fmla="*/ 123 w 150"/>
                  <a:gd name="T15" fmla="*/ 30 h 194"/>
                  <a:gd name="T16" fmla="*/ 123 w 150"/>
                  <a:gd name="T17" fmla="*/ 38 h 194"/>
                  <a:gd name="T18" fmla="*/ 86 w 150"/>
                  <a:gd name="T19" fmla="*/ 34 h 194"/>
                  <a:gd name="T20" fmla="*/ 90 w 150"/>
                  <a:gd name="T21" fmla="*/ 55 h 194"/>
                  <a:gd name="T22" fmla="*/ 127 w 150"/>
                  <a:gd name="T23" fmla="*/ 59 h 194"/>
                  <a:gd name="T24" fmla="*/ 90 w 150"/>
                  <a:gd name="T25" fmla="*/ 63 h 194"/>
                  <a:gd name="T26" fmla="*/ 90 w 150"/>
                  <a:gd name="T27" fmla="*/ 55 h 194"/>
                  <a:gd name="T28" fmla="*/ 27 w 150"/>
                  <a:gd name="T29" fmla="*/ 30 h 194"/>
                  <a:gd name="T30" fmla="*/ 68 w 150"/>
                  <a:gd name="T31" fmla="*/ 34 h 194"/>
                  <a:gd name="T32" fmla="*/ 64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6 w 150"/>
                  <a:gd name="T59" fmla="*/ 84 h 194"/>
                  <a:gd name="T60" fmla="*/ 123 w 150"/>
                  <a:gd name="T61" fmla="*/ 80 h 194"/>
                  <a:gd name="T62" fmla="*/ 123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8" y="89"/>
                    </a:moveTo>
                    <a:cubicBezTo>
                      <a:pt x="149" y="89"/>
                      <a:pt x="149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49" y="187"/>
                      <a:pt x="149" y="187"/>
                      <a:pt x="148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8" y="89"/>
                    </a:cubicBezTo>
                    <a:close/>
                    <a:moveTo>
                      <a:pt x="90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5" y="30"/>
                      <a:pt x="127" y="32"/>
                      <a:pt x="127" y="34"/>
                    </a:cubicBezTo>
                    <a:cubicBezTo>
                      <a:pt x="127" y="37"/>
                      <a:pt x="125" y="38"/>
                      <a:pt x="123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8" y="38"/>
                      <a:pt x="86" y="37"/>
                      <a:pt x="86" y="34"/>
                    </a:cubicBezTo>
                    <a:cubicBezTo>
                      <a:pt x="86" y="32"/>
                      <a:pt x="88" y="30"/>
                      <a:pt x="90" y="30"/>
                    </a:cubicBezTo>
                    <a:close/>
                    <a:moveTo>
                      <a:pt x="90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5" y="55"/>
                      <a:pt x="127" y="57"/>
                      <a:pt x="127" y="59"/>
                    </a:cubicBezTo>
                    <a:cubicBezTo>
                      <a:pt x="127" y="62"/>
                      <a:pt x="125" y="63"/>
                      <a:pt x="123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8" y="63"/>
                      <a:pt x="86" y="62"/>
                      <a:pt x="86" y="59"/>
                    </a:cubicBezTo>
                    <a:cubicBezTo>
                      <a:pt x="86" y="57"/>
                      <a:pt x="88" y="55"/>
                      <a:pt x="90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4" y="30"/>
                      <a:pt x="27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6" y="88"/>
                      <a:pt x="64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4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4" y="163"/>
                      <a:pt x="23" y="162"/>
                      <a:pt x="23" y="159"/>
                    </a:cubicBezTo>
                    <a:cubicBezTo>
                      <a:pt x="23" y="157"/>
                      <a:pt x="24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2" y="162"/>
                      <a:pt x="90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4" y="138"/>
                      <a:pt x="23" y="137"/>
                      <a:pt x="23" y="134"/>
                    </a:cubicBezTo>
                    <a:cubicBezTo>
                      <a:pt x="23" y="132"/>
                      <a:pt x="24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0" y="130"/>
                      <a:pt x="92" y="132"/>
                      <a:pt x="92" y="134"/>
                    </a:cubicBezTo>
                    <a:cubicBezTo>
                      <a:pt x="92" y="137"/>
                      <a:pt x="90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4" y="113"/>
                      <a:pt x="23" y="112"/>
                      <a:pt x="23" y="109"/>
                    </a:cubicBezTo>
                    <a:cubicBezTo>
                      <a:pt x="23" y="107"/>
                      <a:pt x="24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0" y="105"/>
                      <a:pt x="92" y="107"/>
                      <a:pt x="92" y="109"/>
                    </a:cubicBezTo>
                    <a:cubicBezTo>
                      <a:pt x="92" y="112"/>
                      <a:pt x="90" y="113"/>
                      <a:pt x="88" y="113"/>
                    </a:cubicBezTo>
                    <a:close/>
                    <a:moveTo>
                      <a:pt x="90" y="88"/>
                    </a:moveTo>
                    <a:cubicBezTo>
                      <a:pt x="88" y="88"/>
                      <a:pt x="86" y="87"/>
                      <a:pt x="86" y="84"/>
                    </a:cubicBezTo>
                    <a:cubicBezTo>
                      <a:pt x="86" y="82"/>
                      <a:pt x="88" y="80"/>
                      <a:pt x="90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5" y="80"/>
                      <a:pt x="127" y="82"/>
                      <a:pt x="127" y="84"/>
                    </a:cubicBezTo>
                    <a:cubicBezTo>
                      <a:pt x="127" y="87"/>
                      <a:pt x="125" y="88"/>
                      <a:pt x="123" y="88"/>
                    </a:cubicBezTo>
                    <a:lnTo>
                      <a:pt x="9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46"/>
              <p:cNvSpPr>
                <a:spLocks noEditPoints="1"/>
              </p:cNvSpPr>
              <p:nvPr/>
            </p:nvSpPr>
            <p:spPr bwMode="auto">
              <a:xfrm>
                <a:off x="3205198" y="2256957"/>
                <a:ext cx="252241" cy="248722"/>
              </a:xfrm>
              <a:custGeom>
                <a:avLst/>
                <a:gdLst>
                  <a:gd name="T0" fmla="*/ 45 w 91"/>
                  <a:gd name="T1" fmla="*/ 0 h 90"/>
                  <a:gd name="T2" fmla="*/ 0 w 91"/>
                  <a:gd name="T3" fmla="*/ 45 h 90"/>
                  <a:gd name="T4" fmla="*/ 45 w 91"/>
                  <a:gd name="T5" fmla="*/ 90 h 90"/>
                  <a:gd name="T6" fmla="*/ 91 w 91"/>
                  <a:gd name="T7" fmla="*/ 45 h 90"/>
                  <a:gd name="T8" fmla="*/ 45 w 91"/>
                  <a:gd name="T9" fmla="*/ 0 h 90"/>
                  <a:gd name="T10" fmla="*/ 63 w 91"/>
                  <a:gd name="T11" fmla="*/ 49 h 90"/>
                  <a:gd name="T12" fmla="*/ 49 w 91"/>
                  <a:gd name="T13" fmla="*/ 49 h 90"/>
                  <a:gd name="T14" fmla="*/ 49 w 91"/>
                  <a:gd name="T15" fmla="*/ 63 h 90"/>
                  <a:gd name="T16" fmla="*/ 45 w 91"/>
                  <a:gd name="T17" fmla="*/ 67 h 90"/>
                  <a:gd name="T18" fmla="*/ 41 w 91"/>
                  <a:gd name="T19" fmla="*/ 63 h 90"/>
                  <a:gd name="T20" fmla="*/ 41 w 91"/>
                  <a:gd name="T21" fmla="*/ 49 h 90"/>
                  <a:gd name="T22" fmla="*/ 28 w 91"/>
                  <a:gd name="T23" fmla="*/ 49 h 90"/>
                  <a:gd name="T24" fmla="*/ 24 w 91"/>
                  <a:gd name="T25" fmla="*/ 45 h 90"/>
                  <a:gd name="T26" fmla="*/ 28 w 91"/>
                  <a:gd name="T27" fmla="*/ 41 h 90"/>
                  <a:gd name="T28" fmla="*/ 41 w 91"/>
                  <a:gd name="T29" fmla="*/ 41 h 90"/>
                  <a:gd name="T30" fmla="*/ 41 w 91"/>
                  <a:gd name="T31" fmla="*/ 28 h 90"/>
                  <a:gd name="T32" fmla="*/ 45 w 91"/>
                  <a:gd name="T33" fmla="*/ 24 h 90"/>
                  <a:gd name="T34" fmla="*/ 49 w 91"/>
                  <a:gd name="T35" fmla="*/ 28 h 90"/>
                  <a:gd name="T36" fmla="*/ 49 w 91"/>
                  <a:gd name="T37" fmla="*/ 41 h 90"/>
                  <a:gd name="T38" fmla="*/ 63 w 91"/>
                  <a:gd name="T39" fmla="*/ 41 h 90"/>
                  <a:gd name="T40" fmla="*/ 67 w 91"/>
                  <a:gd name="T41" fmla="*/ 45 h 90"/>
                  <a:gd name="T42" fmla="*/ 63 w 91"/>
                  <a:gd name="T43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1" y="70"/>
                      <a:pt x="91" y="45"/>
                    </a:cubicBezTo>
                    <a:cubicBezTo>
                      <a:pt x="91" y="20"/>
                      <a:pt x="70" y="0"/>
                      <a:pt x="45" y="0"/>
                    </a:cubicBezTo>
                    <a:close/>
                    <a:moveTo>
                      <a:pt x="63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5"/>
                      <a:pt x="47" y="67"/>
                      <a:pt x="45" y="67"/>
                    </a:cubicBezTo>
                    <a:cubicBezTo>
                      <a:pt x="43" y="67"/>
                      <a:pt x="41" y="65"/>
                      <a:pt x="41" y="6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6" y="49"/>
                      <a:pt x="24" y="47"/>
                      <a:pt x="24" y="45"/>
                    </a:cubicBezTo>
                    <a:cubicBezTo>
                      <a:pt x="24" y="43"/>
                      <a:pt x="26" y="41"/>
                      <a:pt x="28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6"/>
                      <a:pt x="43" y="24"/>
                      <a:pt x="45" y="24"/>
                    </a:cubicBezTo>
                    <a:cubicBezTo>
                      <a:pt x="47" y="24"/>
                      <a:pt x="49" y="26"/>
                      <a:pt x="49" y="2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7" y="43"/>
                      <a:pt x="67" y="45"/>
                    </a:cubicBezTo>
                    <a:cubicBezTo>
                      <a:pt x="67" y="47"/>
                      <a:pt x="65" y="49"/>
                      <a:pt x="6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295447" y="4614376"/>
            <a:ext cx="768626" cy="768626"/>
            <a:chOff x="6003236" y="5195000"/>
            <a:chExt cx="768626" cy="768626"/>
          </a:xfrm>
        </p:grpSpPr>
        <p:sp>
          <p:nvSpPr>
            <p:cNvPr id="29" name="椭圆 28"/>
            <p:cNvSpPr/>
            <p:nvPr/>
          </p:nvSpPr>
          <p:spPr>
            <a:xfrm>
              <a:off x="6003236" y="5195000"/>
              <a:ext cx="768626" cy="768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276672" y="5408557"/>
              <a:ext cx="323534" cy="322829"/>
              <a:chOff x="5248939" y="1998850"/>
              <a:chExt cx="538506" cy="537333"/>
            </a:xfrm>
            <a:solidFill>
              <a:schemeClr val="bg1"/>
            </a:solidFill>
          </p:grpSpPr>
          <p:sp>
            <p:nvSpPr>
              <p:cNvPr id="31" name="Freeform 59"/>
              <p:cNvSpPr>
                <a:spLocks noEditPoints="1"/>
              </p:cNvSpPr>
              <p:nvPr/>
            </p:nvSpPr>
            <p:spPr bwMode="auto">
              <a:xfrm>
                <a:off x="5248939" y="1998850"/>
                <a:ext cx="415318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9 w 150"/>
                  <a:gd name="T11" fmla="*/ 187 h 194"/>
                  <a:gd name="T12" fmla="*/ 149 w 150"/>
                  <a:gd name="T13" fmla="*/ 89 h 194"/>
                  <a:gd name="T14" fmla="*/ 124 w 150"/>
                  <a:gd name="T15" fmla="*/ 30 h 194"/>
                  <a:gd name="T16" fmla="*/ 124 w 150"/>
                  <a:gd name="T17" fmla="*/ 38 h 194"/>
                  <a:gd name="T18" fmla="*/ 87 w 150"/>
                  <a:gd name="T19" fmla="*/ 34 h 194"/>
                  <a:gd name="T20" fmla="*/ 91 w 150"/>
                  <a:gd name="T21" fmla="*/ 55 h 194"/>
                  <a:gd name="T22" fmla="*/ 128 w 150"/>
                  <a:gd name="T23" fmla="*/ 59 h 194"/>
                  <a:gd name="T24" fmla="*/ 91 w 150"/>
                  <a:gd name="T25" fmla="*/ 63 h 194"/>
                  <a:gd name="T26" fmla="*/ 91 w 150"/>
                  <a:gd name="T27" fmla="*/ 55 h 194"/>
                  <a:gd name="T28" fmla="*/ 27 w 150"/>
                  <a:gd name="T29" fmla="*/ 30 h 194"/>
                  <a:gd name="T30" fmla="*/ 69 w 150"/>
                  <a:gd name="T31" fmla="*/ 34 h 194"/>
                  <a:gd name="T32" fmla="*/ 65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7 w 150"/>
                  <a:gd name="T59" fmla="*/ 84 h 194"/>
                  <a:gd name="T60" fmla="*/ 124 w 150"/>
                  <a:gd name="T61" fmla="*/ 80 h 194"/>
                  <a:gd name="T62" fmla="*/ 124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9" y="89"/>
                    </a:moveTo>
                    <a:cubicBezTo>
                      <a:pt x="149" y="89"/>
                      <a:pt x="150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0" y="187"/>
                      <a:pt x="149" y="187"/>
                      <a:pt x="149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9" y="89"/>
                    </a:cubicBezTo>
                    <a:close/>
                    <a:moveTo>
                      <a:pt x="91" y="30"/>
                    </a:moveTo>
                    <a:cubicBezTo>
                      <a:pt x="124" y="30"/>
                      <a:pt x="124" y="30"/>
                      <a:pt x="124" y="30"/>
                    </a:cubicBezTo>
                    <a:cubicBezTo>
                      <a:pt x="126" y="30"/>
                      <a:pt x="128" y="32"/>
                      <a:pt x="128" y="34"/>
                    </a:cubicBezTo>
                    <a:cubicBezTo>
                      <a:pt x="128" y="37"/>
                      <a:pt x="126" y="38"/>
                      <a:pt x="124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8" y="38"/>
                      <a:pt x="87" y="37"/>
                      <a:pt x="87" y="34"/>
                    </a:cubicBezTo>
                    <a:cubicBezTo>
                      <a:pt x="87" y="32"/>
                      <a:pt x="88" y="30"/>
                      <a:pt x="91" y="30"/>
                    </a:cubicBezTo>
                    <a:close/>
                    <a:moveTo>
                      <a:pt x="91" y="55"/>
                    </a:moveTo>
                    <a:cubicBezTo>
                      <a:pt x="124" y="55"/>
                      <a:pt x="124" y="55"/>
                      <a:pt x="124" y="55"/>
                    </a:cubicBezTo>
                    <a:cubicBezTo>
                      <a:pt x="126" y="55"/>
                      <a:pt x="128" y="57"/>
                      <a:pt x="128" y="59"/>
                    </a:cubicBezTo>
                    <a:cubicBezTo>
                      <a:pt x="128" y="62"/>
                      <a:pt x="126" y="63"/>
                      <a:pt x="124" y="63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88" y="63"/>
                      <a:pt x="87" y="62"/>
                      <a:pt x="87" y="59"/>
                    </a:cubicBezTo>
                    <a:cubicBezTo>
                      <a:pt x="87" y="57"/>
                      <a:pt x="88" y="55"/>
                      <a:pt x="91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5" y="30"/>
                      <a:pt x="27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7" y="30"/>
                      <a:pt x="69" y="32"/>
                      <a:pt x="69" y="3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7"/>
                      <a:pt x="67" y="88"/>
                      <a:pt x="65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5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5" y="163"/>
                      <a:pt x="23" y="162"/>
                      <a:pt x="23" y="159"/>
                    </a:cubicBezTo>
                    <a:cubicBezTo>
                      <a:pt x="23" y="157"/>
                      <a:pt x="25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1" y="155"/>
                      <a:pt x="92" y="157"/>
                      <a:pt x="92" y="159"/>
                    </a:cubicBezTo>
                    <a:cubicBezTo>
                      <a:pt x="92" y="162"/>
                      <a:pt x="91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5" y="138"/>
                      <a:pt x="23" y="137"/>
                      <a:pt x="23" y="134"/>
                    </a:cubicBezTo>
                    <a:cubicBezTo>
                      <a:pt x="23" y="132"/>
                      <a:pt x="25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1" y="130"/>
                      <a:pt x="92" y="132"/>
                      <a:pt x="92" y="134"/>
                    </a:cubicBezTo>
                    <a:cubicBezTo>
                      <a:pt x="92" y="137"/>
                      <a:pt x="91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5" y="113"/>
                      <a:pt x="23" y="112"/>
                      <a:pt x="23" y="109"/>
                    </a:cubicBezTo>
                    <a:cubicBezTo>
                      <a:pt x="23" y="107"/>
                      <a:pt x="25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1" y="105"/>
                      <a:pt x="92" y="107"/>
                      <a:pt x="92" y="109"/>
                    </a:cubicBezTo>
                    <a:cubicBezTo>
                      <a:pt x="92" y="112"/>
                      <a:pt x="91" y="113"/>
                      <a:pt x="88" y="113"/>
                    </a:cubicBezTo>
                    <a:close/>
                    <a:moveTo>
                      <a:pt x="91" y="88"/>
                    </a:moveTo>
                    <a:cubicBezTo>
                      <a:pt x="88" y="88"/>
                      <a:pt x="87" y="87"/>
                      <a:pt x="87" y="84"/>
                    </a:cubicBezTo>
                    <a:cubicBezTo>
                      <a:pt x="87" y="82"/>
                      <a:pt x="88" y="80"/>
                      <a:pt x="91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6" y="80"/>
                      <a:pt x="128" y="82"/>
                      <a:pt x="128" y="84"/>
                    </a:cubicBezTo>
                    <a:cubicBezTo>
                      <a:pt x="128" y="87"/>
                      <a:pt x="126" y="88"/>
                      <a:pt x="124" y="88"/>
                    </a:cubicBezTo>
                    <a:lnTo>
                      <a:pt x="9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60"/>
              <p:cNvSpPr>
                <a:spLocks noEditPoints="1"/>
              </p:cNvSpPr>
              <p:nvPr/>
            </p:nvSpPr>
            <p:spPr bwMode="auto">
              <a:xfrm>
                <a:off x="5534030" y="2256957"/>
                <a:ext cx="253415" cy="248722"/>
              </a:xfrm>
              <a:custGeom>
                <a:avLst/>
                <a:gdLst>
                  <a:gd name="T0" fmla="*/ 46 w 91"/>
                  <a:gd name="T1" fmla="*/ 0 h 90"/>
                  <a:gd name="T2" fmla="*/ 0 w 91"/>
                  <a:gd name="T3" fmla="*/ 45 h 90"/>
                  <a:gd name="T4" fmla="*/ 46 w 91"/>
                  <a:gd name="T5" fmla="*/ 90 h 90"/>
                  <a:gd name="T6" fmla="*/ 91 w 91"/>
                  <a:gd name="T7" fmla="*/ 45 h 90"/>
                  <a:gd name="T8" fmla="*/ 46 w 91"/>
                  <a:gd name="T9" fmla="*/ 0 h 90"/>
                  <a:gd name="T10" fmla="*/ 49 w 91"/>
                  <a:gd name="T11" fmla="*/ 67 h 90"/>
                  <a:gd name="T12" fmla="*/ 45 w 91"/>
                  <a:gd name="T13" fmla="*/ 71 h 90"/>
                  <a:gd name="T14" fmla="*/ 41 w 91"/>
                  <a:gd name="T15" fmla="*/ 67 h 90"/>
                  <a:gd name="T16" fmla="*/ 41 w 91"/>
                  <a:gd name="T17" fmla="*/ 64 h 90"/>
                  <a:gd name="T18" fmla="*/ 45 w 91"/>
                  <a:gd name="T19" fmla="*/ 60 h 90"/>
                  <a:gd name="T20" fmla="*/ 49 w 91"/>
                  <a:gd name="T21" fmla="*/ 64 h 90"/>
                  <a:gd name="T22" fmla="*/ 49 w 91"/>
                  <a:gd name="T23" fmla="*/ 67 h 90"/>
                  <a:gd name="T24" fmla="*/ 52 w 91"/>
                  <a:gd name="T25" fmla="*/ 43 h 90"/>
                  <a:gd name="T26" fmla="*/ 49 w 91"/>
                  <a:gd name="T27" fmla="*/ 52 h 90"/>
                  <a:gd name="T28" fmla="*/ 45 w 91"/>
                  <a:gd name="T29" fmla="*/ 56 h 90"/>
                  <a:gd name="T30" fmla="*/ 45 w 91"/>
                  <a:gd name="T31" fmla="*/ 56 h 90"/>
                  <a:gd name="T32" fmla="*/ 41 w 91"/>
                  <a:gd name="T33" fmla="*/ 52 h 90"/>
                  <a:gd name="T34" fmla="*/ 45 w 91"/>
                  <a:gd name="T35" fmla="*/ 38 h 90"/>
                  <a:gd name="T36" fmla="*/ 49 w 91"/>
                  <a:gd name="T37" fmla="*/ 31 h 90"/>
                  <a:gd name="T38" fmla="*/ 49 w 91"/>
                  <a:gd name="T39" fmla="*/ 30 h 90"/>
                  <a:gd name="T40" fmla="*/ 48 w 91"/>
                  <a:gd name="T41" fmla="*/ 28 h 90"/>
                  <a:gd name="T42" fmla="*/ 40 w 91"/>
                  <a:gd name="T43" fmla="*/ 28 h 90"/>
                  <a:gd name="T44" fmla="*/ 34 w 91"/>
                  <a:gd name="T45" fmla="*/ 26 h 90"/>
                  <a:gd name="T46" fmla="*/ 37 w 91"/>
                  <a:gd name="T47" fmla="*/ 21 h 90"/>
                  <a:gd name="T48" fmla="*/ 52 w 91"/>
                  <a:gd name="T49" fmla="*/ 21 h 90"/>
                  <a:gd name="T50" fmla="*/ 57 w 91"/>
                  <a:gd name="T51" fmla="*/ 29 h 90"/>
                  <a:gd name="T52" fmla="*/ 52 w 91"/>
                  <a:gd name="T5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90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  <a:cubicBezTo>
                      <a:pt x="0" y="70"/>
                      <a:pt x="21" y="90"/>
                      <a:pt x="46" y="90"/>
                    </a:cubicBezTo>
                    <a:cubicBezTo>
                      <a:pt x="71" y="90"/>
                      <a:pt x="91" y="70"/>
                      <a:pt x="91" y="45"/>
                    </a:cubicBezTo>
                    <a:cubicBezTo>
                      <a:pt x="91" y="20"/>
                      <a:pt x="71" y="0"/>
                      <a:pt x="46" y="0"/>
                    </a:cubicBezTo>
                    <a:close/>
                    <a:moveTo>
                      <a:pt x="49" y="67"/>
                    </a:moveTo>
                    <a:cubicBezTo>
                      <a:pt x="49" y="69"/>
                      <a:pt x="47" y="71"/>
                      <a:pt x="45" y="71"/>
                    </a:cubicBezTo>
                    <a:cubicBezTo>
                      <a:pt x="42" y="71"/>
                      <a:pt x="41" y="69"/>
                      <a:pt x="41" y="67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2"/>
                      <a:pt x="42" y="60"/>
                      <a:pt x="45" y="60"/>
                    </a:cubicBezTo>
                    <a:cubicBezTo>
                      <a:pt x="47" y="60"/>
                      <a:pt x="49" y="62"/>
                      <a:pt x="49" y="64"/>
                    </a:cubicBezTo>
                    <a:lnTo>
                      <a:pt x="49" y="67"/>
                    </a:lnTo>
                    <a:close/>
                    <a:moveTo>
                      <a:pt x="52" y="43"/>
                    </a:moveTo>
                    <a:cubicBezTo>
                      <a:pt x="48" y="47"/>
                      <a:pt x="49" y="52"/>
                      <a:pt x="49" y="52"/>
                    </a:cubicBezTo>
                    <a:cubicBezTo>
                      <a:pt x="49" y="54"/>
                      <a:pt x="47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6"/>
                      <a:pt x="41" y="54"/>
                      <a:pt x="41" y="52"/>
                    </a:cubicBezTo>
                    <a:cubicBezTo>
                      <a:pt x="41" y="52"/>
                      <a:pt x="40" y="45"/>
                      <a:pt x="45" y="38"/>
                    </a:cubicBezTo>
                    <a:cubicBezTo>
                      <a:pt x="49" y="34"/>
                      <a:pt x="49" y="32"/>
                      <a:pt x="49" y="31"/>
                    </a:cubicBezTo>
                    <a:cubicBezTo>
                      <a:pt x="49" y="31"/>
                      <a:pt x="49" y="31"/>
                      <a:pt x="49" y="30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46" y="27"/>
                      <a:pt x="42" y="28"/>
                      <a:pt x="40" y="28"/>
                    </a:cubicBezTo>
                    <a:cubicBezTo>
                      <a:pt x="38" y="29"/>
                      <a:pt x="35" y="28"/>
                      <a:pt x="34" y="26"/>
                    </a:cubicBezTo>
                    <a:cubicBezTo>
                      <a:pt x="34" y="24"/>
                      <a:pt x="35" y="22"/>
                      <a:pt x="37" y="21"/>
                    </a:cubicBezTo>
                    <a:cubicBezTo>
                      <a:pt x="38" y="21"/>
                      <a:pt x="46" y="17"/>
                      <a:pt x="52" y="21"/>
                    </a:cubicBezTo>
                    <a:cubicBezTo>
                      <a:pt x="54" y="22"/>
                      <a:pt x="56" y="24"/>
                      <a:pt x="57" y="29"/>
                    </a:cubicBezTo>
                    <a:cubicBezTo>
                      <a:pt x="58" y="31"/>
                      <a:pt x="58" y="36"/>
                      <a:pt x="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96" y="379004"/>
            <a:ext cx="597231" cy="731548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294044" y="476268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数学作业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6BB690-19FF-4B40-A61B-2D488E59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" y="1223109"/>
            <a:ext cx="3969075" cy="550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数学方面的学习习惯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9674" y="1915986"/>
            <a:ext cx="2467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34926" y="1517031"/>
            <a:ext cx="2812567" cy="2804335"/>
            <a:chOff x="7577138" y="2005013"/>
            <a:chExt cx="542926" cy="5413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Freeform 76"/>
            <p:cNvSpPr/>
            <p:nvPr/>
          </p:nvSpPr>
          <p:spPr bwMode="auto">
            <a:xfrm>
              <a:off x="7781926" y="2032000"/>
              <a:ext cx="312738" cy="314325"/>
            </a:xfrm>
            <a:custGeom>
              <a:avLst/>
              <a:gdLst>
                <a:gd name="T0" fmla="*/ 178 w 197"/>
                <a:gd name="T1" fmla="*/ 32 h 198"/>
                <a:gd name="T2" fmla="*/ 179 w 197"/>
                <a:gd name="T3" fmla="*/ 32 h 198"/>
                <a:gd name="T4" fmla="*/ 163 w 197"/>
                <a:gd name="T5" fmla="*/ 16 h 198"/>
                <a:gd name="T6" fmla="*/ 163 w 197"/>
                <a:gd name="T7" fmla="*/ 0 h 198"/>
                <a:gd name="T8" fmla="*/ 0 w 197"/>
                <a:gd name="T9" fmla="*/ 0 h 198"/>
                <a:gd name="T10" fmla="*/ 0 w 197"/>
                <a:gd name="T11" fmla="*/ 21 h 198"/>
                <a:gd name="T12" fmla="*/ 160 w 197"/>
                <a:gd name="T13" fmla="*/ 21 h 198"/>
                <a:gd name="T14" fmla="*/ 114 w 197"/>
                <a:gd name="T15" fmla="*/ 67 h 198"/>
                <a:gd name="T16" fmla="*/ 128 w 197"/>
                <a:gd name="T17" fmla="*/ 83 h 198"/>
                <a:gd name="T18" fmla="*/ 176 w 197"/>
                <a:gd name="T19" fmla="*/ 34 h 198"/>
                <a:gd name="T20" fmla="*/ 176 w 197"/>
                <a:gd name="T21" fmla="*/ 198 h 198"/>
                <a:gd name="T22" fmla="*/ 197 w 197"/>
                <a:gd name="T23" fmla="*/ 198 h 198"/>
                <a:gd name="T24" fmla="*/ 197 w 197"/>
                <a:gd name="T25" fmla="*/ 32 h 198"/>
                <a:gd name="T26" fmla="*/ 178 w 197"/>
                <a:gd name="T27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98">
                  <a:moveTo>
                    <a:pt x="178" y="32"/>
                  </a:moveTo>
                  <a:lnTo>
                    <a:pt x="179" y="32"/>
                  </a:lnTo>
                  <a:lnTo>
                    <a:pt x="163" y="16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60" y="21"/>
                  </a:lnTo>
                  <a:lnTo>
                    <a:pt x="114" y="67"/>
                  </a:lnTo>
                  <a:lnTo>
                    <a:pt x="128" y="83"/>
                  </a:lnTo>
                  <a:lnTo>
                    <a:pt x="176" y="34"/>
                  </a:lnTo>
                  <a:lnTo>
                    <a:pt x="176" y="198"/>
                  </a:lnTo>
                  <a:lnTo>
                    <a:pt x="197" y="198"/>
                  </a:lnTo>
                  <a:lnTo>
                    <a:pt x="197" y="32"/>
                  </a:lnTo>
                  <a:lnTo>
                    <a:pt x="17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77"/>
            <p:cNvSpPr>
              <a:spLocks noEditPoints="1"/>
            </p:cNvSpPr>
            <p:nvPr/>
          </p:nvSpPr>
          <p:spPr bwMode="auto">
            <a:xfrm>
              <a:off x="7778751" y="2205038"/>
              <a:ext cx="285750" cy="285750"/>
            </a:xfrm>
            <a:custGeom>
              <a:avLst/>
              <a:gdLst>
                <a:gd name="T0" fmla="*/ 165 w 180"/>
                <a:gd name="T1" fmla="*/ 99 h 180"/>
                <a:gd name="T2" fmla="*/ 122 w 180"/>
                <a:gd name="T3" fmla="*/ 99 h 180"/>
                <a:gd name="T4" fmla="*/ 122 w 180"/>
                <a:gd name="T5" fmla="*/ 0 h 180"/>
                <a:gd name="T6" fmla="*/ 100 w 180"/>
                <a:gd name="T7" fmla="*/ 0 h 180"/>
                <a:gd name="T8" fmla="*/ 100 w 180"/>
                <a:gd name="T9" fmla="*/ 99 h 180"/>
                <a:gd name="T10" fmla="*/ 0 w 180"/>
                <a:gd name="T11" fmla="*/ 99 h 180"/>
                <a:gd name="T12" fmla="*/ 0 w 180"/>
                <a:gd name="T13" fmla="*/ 120 h 180"/>
                <a:gd name="T14" fmla="*/ 100 w 180"/>
                <a:gd name="T15" fmla="*/ 120 h 180"/>
                <a:gd name="T16" fmla="*/ 100 w 180"/>
                <a:gd name="T17" fmla="*/ 164 h 180"/>
                <a:gd name="T18" fmla="*/ 116 w 180"/>
                <a:gd name="T19" fmla="*/ 164 h 180"/>
                <a:gd name="T20" fmla="*/ 116 w 180"/>
                <a:gd name="T21" fmla="*/ 166 h 180"/>
                <a:gd name="T22" fmla="*/ 130 w 180"/>
                <a:gd name="T23" fmla="*/ 180 h 180"/>
                <a:gd name="T24" fmla="*/ 180 w 180"/>
                <a:gd name="T25" fmla="*/ 131 h 180"/>
                <a:gd name="T26" fmla="*/ 165 w 180"/>
                <a:gd name="T27" fmla="*/ 117 h 180"/>
                <a:gd name="T28" fmla="*/ 165 w 180"/>
                <a:gd name="T29" fmla="*/ 99 h 180"/>
                <a:gd name="T30" fmla="*/ 122 w 180"/>
                <a:gd name="T31" fmla="*/ 161 h 180"/>
                <a:gd name="T32" fmla="*/ 122 w 180"/>
                <a:gd name="T33" fmla="*/ 120 h 180"/>
                <a:gd name="T34" fmla="*/ 160 w 180"/>
                <a:gd name="T35" fmla="*/ 120 h 180"/>
                <a:gd name="T36" fmla="*/ 122 w 180"/>
                <a:gd name="T37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80">
                  <a:moveTo>
                    <a:pt x="165" y="99"/>
                  </a:moveTo>
                  <a:lnTo>
                    <a:pt x="122" y="99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100" y="99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100" y="120"/>
                  </a:lnTo>
                  <a:lnTo>
                    <a:pt x="100" y="164"/>
                  </a:lnTo>
                  <a:lnTo>
                    <a:pt x="116" y="164"/>
                  </a:lnTo>
                  <a:lnTo>
                    <a:pt x="116" y="166"/>
                  </a:lnTo>
                  <a:lnTo>
                    <a:pt x="130" y="180"/>
                  </a:lnTo>
                  <a:lnTo>
                    <a:pt x="180" y="131"/>
                  </a:lnTo>
                  <a:lnTo>
                    <a:pt x="165" y="117"/>
                  </a:lnTo>
                  <a:lnTo>
                    <a:pt x="165" y="99"/>
                  </a:lnTo>
                  <a:close/>
                  <a:moveTo>
                    <a:pt x="122" y="161"/>
                  </a:moveTo>
                  <a:lnTo>
                    <a:pt x="122" y="120"/>
                  </a:lnTo>
                  <a:lnTo>
                    <a:pt x="160" y="120"/>
                  </a:lnTo>
                  <a:lnTo>
                    <a:pt x="122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8"/>
            <p:cNvSpPr>
              <a:spLocks noEditPoints="1"/>
            </p:cNvSpPr>
            <p:nvPr/>
          </p:nvSpPr>
          <p:spPr bwMode="auto">
            <a:xfrm>
              <a:off x="7635876" y="2057400"/>
              <a:ext cx="282575" cy="288925"/>
            </a:xfrm>
            <a:custGeom>
              <a:avLst/>
              <a:gdLst>
                <a:gd name="T0" fmla="*/ 14 w 178"/>
                <a:gd name="T1" fmla="*/ 64 h 182"/>
                <a:gd name="T2" fmla="*/ 14 w 178"/>
                <a:gd name="T3" fmla="*/ 83 h 182"/>
                <a:gd name="T4" fmla="*/ 60 w 178"/>
                <a:gd name="T5" fmla="*/ 83 h 182"/>
                <a:gd name="T6" fmla="*/ 60 w 178"/>
                <a:gd name="T7" fmla="*/ 182 h 182"/>
                <a:gd name="T8" fmla="*/ 81 w 178"/>
                <a:gd name="T9" fmla="*/ 182 h 182"/>
                <a:gd name="T10" fmla="*/ 81 w 178"/>
                <a:gd name="T11" fmla="*/ 83 h 182"/>
                <a:gd name="T12" fmla="*/ 178 w 178"/>
                <a:gd name="T13" fmla="*/ 83 h 182"/>
                <a:gd name="T14" fmla="*/ 178 w 178"/>
                <a:gd name="T15" fmla="*/ 62 h 182"/>
                <a:gd name="T16" fmla="*/ 81 w 178"/>
                <a:gd name="T17" fmla="*/ 62 h 182"/>
                <a:gd name="T18" fmla="*/ 81 w 178"/>
                <a:gd name="T19" fmla="*/ 18 h 182"/>
                <a:gd name="T20" fmla="*/ 62 w 178"/>
                <a:gd name="T21" fmla="*/ 18 h 182"/>
                <a:gd name="T22" fmla="*/ 64 w 178"/>
                <a:gd name="T23" fmla="*/ 16 h 182"/>
                <a:gd name="T24" fmla="*/ 48 w 178"/>
                <a:gd name="T25" fmla="*/ 0 h 182"/>
                <a:gd name="T26" fmla="*/ 0 w 178"/>
                <a:gd name="T27" fmla="*/ 49 h 182"/>
                <a:gd name="T28" fmla="*/ 14 w 178"/>
                <a:gd name="T29" fmla="*/ 64 h 182"/>
                <a:gd name="T30" fmla="*/ 14 w 178"/>
                <a:gd name="T31" fmla="*/ 64 h 182"/>
                <a:gd name="T32" fmla="*/ 60 w 178"/>
                <a:gd name="T33" fmla="*/ 18 h 182"/>
                <a:gd name="T34" fmla="*/ 60 w 178"/>
                <a:gd name="T35" fmla="*/ 62 h 182"/>
                <a:gd name="T36" fmla="*/ 18 w 178"/>
                <a:gd name="T37" fmla="*/ 62 h 182"/>
                <a:gd name="T38" fmla="*/ 60 w 178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82">
                  <a:moveTo>
                    <a:pt x="14" y="64"/>
                  </a:moveTo>
                  <a:lnTo>
                    <a:pt x="14" y="83"/>
                  </a:lnTo>
                  <a:lnTo>
                    <a:pt x="60" y="83"/>
                  </a:lnTo>
                  <a:lnTo>
                    <a:pt x="60" y="182"/>
                  </a:lnTo>
                  <a:lnTo>
                    <a:pt x="81" y="182"/>
                  </a:lnTo>
                  <a:lnTo>
                    <a:pt x="81" y="83"/>
                  </a:lnTo>
                  <a:lnTo>
                    <a:pt x="178" y="83"/>
                  </a:lnTo>
                  <a:lnTo>
                    <a:pt x="178" y="62"/>
                  </a:lnTo>
                  <a:lnTo>
                    <a:pt x="81" y="62"/>
                  </a:lnTo>
                  <a:lnTo>
                    <a:pt x="81" y="18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0" y="49"/>
                  </a:ln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60" y="18"/>
                  </a:moveTo>
                  <a:lnTo>
                    <a:pt x="60" y="62"/>
                  </a:lnTo>
                  <a:lnTo>
                    <a:pt x="18" y="62"/>
                  </a:lnTo>
                  <a:lnTo>
                    <a:pt x="6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79"/>
            <p:cNvSpPr/>
            <p:nvPr/>
          </p:nvSpPr>
          <p:spPr bwMode="auto">
            <a:xfrm>
              <a:off x="7608888" y="2208213"/>
              <a:ext cx="309563" cy="311150"/>
            </a:xfrm>
            <a:custGeom>
              <a:avLst/>
              <a:gdLst>
                <a:gd name="T0" fmla="*/ 79 w 195"/>
                <a:gd name="T1" fmla="*/ 129 h 196"/>
                <a:gd name="T2" fmla="*/ 63 w 195"/>
                <a:gd name="T3" fmla="*/ 115 h 196"/>
                <a:gd name="T4" fmla="*/ 21 w 195"/>
                <a:gd name="T5" fmla="*/ 159 h 196"/>
                <a:gd name="T6" fmla="*/ 21 w 195"/>
                <a:gd name="T7" fmla="*/ 0 h 196"/>
                <a:gd name="T8" fmla="*/ 0 w 195"/>
                <a:gd name="T9" fmla="*/ 0 h 196"/>
                <a:gd name="T10" fmla="*/ 0 w 195"/>
                <a:gd name="T11" fmla="*/ 164 h 196"/>
                <a:gd name="T12" fmla="*/ 19 w 195"/>
                <a:gd name="T13" fmla="*/ 164 h 196"/>
                <a:gd name="T14" fmla="*/ 31 w 195"/>
                <a:gd name="T15" fmla="*/ 176 h 196"/>
                <a:gd name="T16" fmla="*/ 31 w 195"/>
                <a:gd name="T17" fmla="*/ 176 h 196"/>
                <a:gd name="T18" fmla="*/ 31 w 195"/>
                <a:gd name="T19" fmla="*/ 196 h 196"/>
                <a:gd name="T20" fmla="*/ 195 w 195"/>
                <a:gd name="T21" fmla="*/ 196 h 196"/>
                <a:gd name="T22" fmla="*/ 195 w 195"/>
                <a:gd name="T23" fmla="*/ 175 h 196"/>
                <a:gd name="T24" fmla="*/ 35 w 195"/>
                <a:gd name="T25" fmla="*/ 175 h 196"/>
                <a:gd name="T26" fmla="*/ 79 w 195"/>
                <a:gd name="T27" fmla="*/ 12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96">
                  <a:moveTo>
                    <a:pt x="79" y="129"/>
                  </a:moveTo>
                  <a:lnTo>
                    <a:pt x="63" y="115"/>
                  </a:lnTo>
                  <a:lnTo>
                    <a:pt x="21" y="15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19" y="16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96"/>
                  </a:lnTo>
                  <a:lnTo>
                    <a:pt x="195" y="196"/>
                  </a:lnTo>
                  <a:lnTo>
                    <a:pt x="195" y="175"/>
                  </a:lnTo>
                  <a:lnTo>
                    <a:pt x="35" y="175"/>
                  </a:lnTo>
                  <a:lnTo>
                    <a:pt x="7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80"/>
            <p:cNvSpPr>
              <a:spLocks noChangeArrowheads="1"/>
            </p:cNvSpPr>
            <p:nvPr/>
          </p:nvSpPr>
          <p:spPr bwMode="auto">
            <a:xfrm>
              <a:off x="7907338" y="2124075"/>
              <a:ext cx="92075" cy="936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81"/>
            <p:cNvSpPr>
              <a:spLocks noChangeArrowheads="1"/>
            </p:cNvSpPr>
            <p:nvPr/>
          </p:nvSpPr>
          <p:spPr bwMode="auto">
            <a:xfrm>
              <a:off x="7577138" y="2124075"/>
              <a:ext cx="92075" cy="936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2"/>
            <p:cNvSpPr>
              <a:spLocks noChangeArrowheads="1"/>
            </p:cNvSpPr>
            <p:nvPr/>
          </p:nvSpPr>
          <p:spPr bwMode="auto">
            <a:xfrm>
              <a:off x="7907338" y="2454275"/>
              <a:ext cx="92075" cy="920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83"/>
            <p:cNvSpPr>
              <a:spLocks noChangeArrowheads="1"/>
            </p:cNvSpPr>
            <p:nvPr/>
          </p:nvSpPr>
          <p:spPr bwMode="auto">
            <a:xfrm>
              <a:off x="8029576" y="2333625"/>
              <a:ext cx="90488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84"/>
            <p:cNvSpPr>
              <a:spLocks noChangeArrowheads="1"/>
            </p:cNvSpPr>
            <p:nvPr/>
          </p:nvSpPr>
          <p:spPr bwMode="auto">
            <a:xfrm>
              <a:off x="8029576" y="2005013"/>
              <a:ext cx="90488" cy="8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5"/>
            <p:cNvSpPr>
              <a:spLocks noChangeArrowheads="1"/>
            </p:cNvSpPr>
            <p:nvPr/>
          </p:nvSpPr>
          <p:spPr bwMode="auto">
            <a:xfrm>
              <a:off x="7700963" y="2005013"/>
              <a:ext cx="88900" cy="8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86"/>
            <p:cNvSpPr>
              <a:spLocks noChangeArrowheads="1"/>
            </p:cNvSpPr>
            <p:nvPr/>
          </p:nvSpPr>
          <p:spPr bwMode="auto">
            <a:xfrm>
              <a:off x="7700963" y="2333625"/>
              <a:ext cx="88900" cy="90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87"/>
            <p:cNvSpPr>
              <a:spLocks noChangeArrowheads="1"/>
            </p:cNvSpPr>
            <p:nvPr/>
          </p:nvSpPr>
          <p:spPr bwMode="auto">
            <a:xfrm>
              <a:off x="7577138" y="2454275"/>
              <a:ext cx="92075" cy="920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40690" y="1624330"/>
            <a:ext cx="624776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1.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倾听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是学生最重要的学习习惯</a:t>
            </a:r>
          </a:p>
        </p:txBody>
      </p:sp>
      <p:sp>
        <p:nvSpPr>
          <p:cNvPr id="24" name="矩形 23"/>
          <p:cNvSpPr/>
          <p:nvPr/>
        </p:nvSpPr>
        <p:spPr>
          <a:xfrm>
            <a:off x="792105" y="2547206"/>
            <a:ext cx="4765316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养成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认真读题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的习惯</a:t>
            </a:r>
          </a:p>
        </p:txBody>
      </p:sp>
      <p:sp>
        <p:nvSpPr>
          <p:cNvPr id="26" name="矩形 25"/>
          <p:cNvSpPr/>
          <p:nvPr/>
        </p:nvSpPr>
        <p:spPr>
          <a:xfrm>
            <a:off x="727969" y="4235618"/>
            <a:ext cx="6822858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要有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检验意识，解题需要反思总结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18" y="515236"/>
            <a:ext cx="597231" cy="7315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35726" y="650812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学习习惯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1C5A7FD-EEA6-43F9-9283-49FA54B9DAAC}"/>
              </a:ext>
            </a:extLst>
          </p:cNvPr>
          <p:cNvSpPr/>
          <p:nvPr/>
        </p:nvSpPr>
        <p:spPr>
          <a:xfrm>
            <a:off x="812105" y="3391412"/>
            <a:ext cx="624776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学思结合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7345" y="811090"/>
            <a:ext cx="11046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认真倾听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DE16CA-427C-400F-BF93-58B09D2E6746}"/>
              </a:ext>
            </a:extLst>
          </p:cNvPr>
          <p:cNvSpPr txBox="1"/>
          <p:nvPr/>
        </p:nvSpPr>
        <p:spPr>
          <a:xfrm>
            <a:off x="568170" y="3613211"/>
            <a:ext cx="1122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③倾听使孩子能够虚心接受别人正确的建议，并且及时纠正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EA5205-E24A-4883-B798-CAF2B6881E41}"/>
              </a:ext>
            </a:extLst>
          </p:cNvPr>
          <p:cNvSpPr txBox="1"/>
          <p:nvPr/>
        </p:nvSpPr>
        <p:spPr>
          <a:xfrm>
            <a:off x="568170" y="2532724"/>
            <a:ext cx="943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②倾听使孩子能够更善于思考问题，学习才会足够的深入。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767DA2-9345-4267-82F3-7D63E21A565E}"/>
              </a:ext>
            </a:extLst>
          </p:cNvPr>
          <p:cNvSpPr txBox="1"/>
          <p:nvPr/>
        </p:nvSpPr>
        <p:spPr>
          <a:xfrm>
            <a:off x="568170" y="1736323"/>
            <a:ext cx="87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① 倾听能够使孩子学会尊重他人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EE46B-F945-4690-A9FA-12B6A003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58"/>
            <a:ext cx="10515600" cy="1064180"/>
          </a:xfrm>
        </p:spPr>
        <p:txBody>
          <a:bodyPr/>
          <a:lstStyle/>
          <a:p>
            <a:r>
              <a:rPr lang="zh-CN" altLang="en-US" dirty="0"/>
              <a:t>学会读题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F67621-9097-4E04-BACA-8B461988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5" y="1615738"/>
            <a:ext cx="10515600" cy="4351338"/>
          </a:xfrm>
        </p:spPr>
        <p:txBody>
          <a:bodyPr/>
          <a:lstStyle/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宋体" pitchFamily="2" charset="-122"/>
              </a:rPr>
              <a:t>孩子做题存在的问题：</a:t>
            </a:r>
            <a:endParaRPr lang="en-US" altLang="zh-CN" b="1" dirty="0">
              <a:solidFill>
                <a:srgbClr val="FF0000"/>
              </a:solidFill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①题目的意思没有理解到位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①没有提取重要信息的意识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②考虑问题不够仔细，全面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宋体" pitchFamily="2" charset="-122"/>
              </a:rPr>
              <a:t>措施</a:t>
            </a:r>
            <a:endParaRPr lang="en-US" altLang="zh-CN" b="1" dirty="0">
              <a:solidFill>
                <a:srgbClr val="FF0000"/>
              </a:solidFill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+mn-ea"/>
                <a:cs typeface="宋体" pitchFamily="2" charset="-122"/>
              </a:rPr>
              <a:t>1.</a:t>
            </a:r>
            <a:r>
              <a:rPr lang="zh-CN" altLang="en-US" b="1" dirty="0">
                <a:latin typeface="+mn-ea"/>
                <a:cs typeface="宋体" pitchFamily="2" charset="-122"/>
              </a:rPr>
              <a:t>做题有耐心，读题逐字阅读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+mn-ea"/>
                <a:cs typeface="宋体" pitchFamily="2" charset="-122"/>
              </a:rPr>
              <a:t>2.</a:t>
            </a:r>
            <a:r>
              <a:rPr lang="zh-CN" altLang="en-US" b="1" dirty="0">
                <a:latin typeface="+mn-ea"/>
                <a:cs typeface="宋体" pitchFamily="2" charset="-122"/>
              </a:rPr>
              <a:t>认真读取题目中的每个字，圈点勾画提取关键信息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+mn-ea"/>
                <a:cs typeface="宋体" pitchFamily="2" charset="-122"/>
              </a:rPr>
              <a:t>3.</a:t>
            </a:r>
            <a:r>
              <a:rPr lang="zh-CN" altLang="en-US" b="1" dirty="0">
                <a:latin typeface="+mn-ea"/>
                <a:cs typeface="宋体" pitchFamily="2" charset="-122"/>
              </a:rPr>
              <a:t>多读数学书和小数报，结合课外练习，说题意和解题思路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48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3151707"/>
  <p:tag name="MH_LIBRARY" val="CONTENTS"/>
  <p:tag name="MH_TYPE" val="OTHERS"/>
  <p:tag name="ID" val="5471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3151707"/>
  <p:tag name="MH_LIBRARY" val="CONTENTS"/>
  <p:tag name="MH_TYPE" val="OTHERS"/>
  <p:tag name="ID" val="547145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619</Words>
  <Application>Microsoft Office PowerPoint</Application>
  <PresentationFormat>宽屏</PresentationFormat>
  <Paragraphs>90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楷体</vt:lpstr>
      <vt:lpstr>宋体</vt:lpstr>
      <vt:lpstr>微软雅黑</vt:lpstr>
      <vt:lpstr>Aharoni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学会读题</vt:lpstr>
      <vt:lpstr>3.学思结合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3.重视提升审题能力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夏至未至</dc:creator>
  <cp:lastModifiedBy>Administrator</cp:lastModifiedBy>
  <cp:revision>83</cp:revision>
  <dcterms:created xsi:type="dcterms:W3CDTF">2020-01-02T04:36:00Z</dcterms:created>
  <dcterms:modified xsi:type="dcterms:W3CDTF">2024-05-06T08:40:12Z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v1.0_mb_L+TwkzZfacXxFX0PetfR4Q==</vt:lpwstr>
  </property>
  <property fmtid="{D5CDD505-2E9C-101B-9397-08002B2CF9AE}" pid="4" name="ICV">
    <vt:lpwstr>C86B34C7FA2A4F7085816F91D2C00E0C</vt:lpwstr>
  </property>
</Properties>
</file>