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895080" y="2250205"/>
            <a:ext cx="6197600" cy="1436307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4300" b="0" i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专题：直角坐标系中</a:t>
            </a:r>
            <a:endParaRPr lang="zh-CN" altLang="en-US" sz="4300" b="0" i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ctr"/>
            <a:r>
              <a:rPr lang="zh-CN" altLang="en-US" sz="4300" b="0" i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平行四边形的存在性问题</a:t>
            </a:r>
            <a:endParaRPr lang="zh-CN" altLang="en-US" sz="4300" b="0" i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2"/>
          <p:cNvSpPr txBox="1"/>
          <p:nvPr/>
        </p:nvSpPr>
        <p:spPr>
          <a:xfrm>
            <a:off x="3593992" y="3854701"/>
            <a:ext cx="4800600" cy="66852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3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新北区薛家中学  张椿婷</a:t>
            </a:r>
            <a:endParaRPr lang="zh-CN" altLang="en-US" sz="33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-86058" y="329051"/>
            <a:ext cx="12364212" cy="66852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300" b="1" i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板块一 探究平面直角坐标系中平行四边形的顶点坐标之间的关系</a:t>
            </a:r>
            <a:endParaRPr lang="zh-CN" altLang="en-US" sz="3300" b="1" i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2"/>
          <p:cNvSpPr txBox="1"/>
          <p:nvPr/>
        </p:nvSpPr>
        <p:spPr>
          <a:xfrm>
            <a:off x="262785" y="996706"/>
            <a:ext cx="11553825" cy="236347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1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【问题引入】</a:t>
            </a:r>
            <a:endParaRPr lang="zh-CN" altLang="en-US" sz="3000" b="1" i="0" dirty="0">
              <a:solidFill>
                <a:srgbClr val="3B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如图，在平面直角坐标系中，平行四边形ABCD的顶点A的坐标为（2，3），B的坐标为（1，1），C的坐标为（4，2），则D的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坐标为__________。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grpSp>
        <p:nvGrpSpPr>
          <p:cNvPr id="4" name="组合1"/>
          <p:cNvGrpSpPr/>
          <p:nvPr/>
        </p:nvGrpSpPr>
        <p:grpSpPr>
          <a:xfrm>
            <a:off x="167154" y="3046085"/>
            <a:ext cx="4313187" cy="3070831"/>
            <a:chOff x="0" y="0"/>
            <a:chExt cx="4313187" cy="3070831"/>
          </a:xfrm>
        </p:grpSpPr>
        <p:pic>
          <p:nvPicPr>
            <p:cNvPr id="5" name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313187" cy="3070831"/>
            </a:xfrm>
            <a:prstGeom prst="rect">
              <a:avLst/>
            </a:prstGeom>
          </p:spPr>
        </p:pic>
        <p:sp>
          <p:nvSpPr>
            <p:cNvPr id="6" name="文本5"/>
            <p:cNvSpPr txBox="1"/>
            <p:nvPr/>
          </p:nvSpPr>
          <p:spPr>
            <a:xfrm>
              <a:off x="868212" y="1273851"/>
              <a:ext cx="1816103" cy="407797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5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（2，3）</a:t>
              </a:r>
              <a:endParaRPr lang="zh-CN" altLang="en-US" sz="15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文本6"/>
            <p:cNvSpPr txBox="1"/>
            <p:nvPr/>
          </p:nvSpPr>
          <p:spPr>
            <a:xfrm>
              <a:off x="552253" y="2162300"/>
              <a:ext cx="1816103" cy="407797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5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（1，1）</a:t>
              </a:r>
              <a:endParaRPr lang="zh-CN" altLang="en-US" sz="15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8" name="文本7"/>
            <p:cNvSpPr txBox="1"/>
            <p:nvPr/>
          </p:nvSpPr>
          <p:spPr>
            <a:xfrm>
              <a:off x="1746095" y="1845355"/>
              <a:ext cx="1816103" cy="407797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5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（4，2）</a:t>
              </a:r>
              <a:endParaRPr lang="zh-CN" altLang="en-US" sz="15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文本3"/>
          <p:cNvSpPr txBox="1"/>
          <p:nvPr/>
        </p:nvSpPr>
        <p:spPr>
          <a:xfrm>
            <a:off x="5070891" y="4272010"/>
            <a:ext cx="5747925" cy="1699070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0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【问题2】</a:t>
            </a:r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还记得平面直角坐标系中的“坐标中点公式”吗？</a:t>
            </a:r>
            <a:endParaRPr lang="zh-CN" altLang="en-US" sz="30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sp>
        <p:nvSpPr>
          <p:cNvPr id="10" name="文本4"/>
          <p:cNvSpPr txBox="1"/>
          <p:nvPr/>
        </p:nvSpPr>
        <p:spPr>
          <a:xfrm>
            <a:off x="5071196" y="3046038"/>
            <a:ext cx="6096000" cy="112795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0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【问题1】</a:t>
            </a:r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平行四边形有什么性质？</a:t>
            </a:r>
            <a:endParaRPr lang="zh-CN" altLang="en-US" sz="30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73996" y="741817"/>
            <a:ext cx="11734800" cy="225783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6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【归纳】</a:t>
            </a:r>
            <a:endParaRPr lang="zh-CN" altLang="en-US" sz="3600" b="1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“对点法”：平面直角坐标系中,平行四边形两组相对顶点的</a:t>
            </a:r>
            <a:r>
              <a:rPr lang="zh-CN" altLang="en-US" sz="36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横坐标之和</a:t>
            </a:r>
            <a:r>
              <a:rPr lang="zh-CN" altLang="en-US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相等,</a:t>
            </a:r>
            <a:r>
              <a:rPr lang="zh-CN" altLang="en-US" sz="36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纵坐标之和</a:t>
            </a:r>
            <a:r>
              <a:rPr lang="zh-CN" altLang="en-US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也相等.</a:t>
            </a:r>
            <a:endParaRPr lang="zh-CN" altLang="en-US" sz="36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699" y="2604468"/>
            <a:ext cx="4855616" cy="3784816"/>
          </a:xfrm>
          <a:prstGeom prst="rect">
            <a:avLst/>
          </a:prstGeom>
        </p:spPr>
      </p:pic>
      <p:pic>
        <p:nvPicPr>
          <p:cNvPr id="4" name="公式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9667" y="2506218"/>
            <a:ext cx="4460812" cy="2352675"/>
          </a:xfrm>
          <a:prstGeom prst="rect">
            <a:avLst/>
          </a:prstGeom>
        </p:spPr>
      </p:pic>
      <p:sp>
        <p:nvSpPr>
          <p:cNvPr id="5" name="文本2"/>
          <p:cNvSpPr txBox="1"/>
          <p:nvPr/>
        </p:nvSpPr>
        <p:spPr>
          <a:xfrm>
            <a:off x="5951249" y="5084026"/>
            <a:ext cx="6057900" cy="1407287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42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数学思想：由特殊到一般</a:t>
            </a:r>
            <a:endParaRPr lang="zh-CN" altLang="en-US" sz="4200" b="0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ctr"/>
            <a:r>
              <a:rPr lang="zh-CN" altLang="en-US" sz="42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数形结合</a:t>
            </a:r>
            <a:endParaRPr lang="zh-CN" altLang="en-US" sz="4200" b="0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9979" y="552"/>
            <a:ext cx="11588686" cy="1146556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300" b="1" i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板块二 利用“对点法”解决平面直角坐标系中平行四边形的存在性问题</a:t>
            </a:r>
            <a:endParaRPr lang="zh-CN" altLang="en-US" sz="3300" b="1" i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2"/>
          <p:cNvSpPr txBox="1"/>
          <p:nvPr/>
        </p:nvSpPr>
        <p:spPr>
          <a:xfrm>
            <a:off x="43779" y="1019792"/>
            <a:ext cx="11090529" cy="66852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300" b="1" i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类型1、已知三个定点，求解平行四边形的第四个顶点坐标</a:t>
            </a:r>
            <a:endParaRPr lang="zh-CN" altLang="en-US" sz="3300" b="1" i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3"/>
          <p:cNvSpPr txBox="1"/>
          <p:nvPr/>
        </p:nvSpPr>
        <p:spPr>
          <a:xfrm>
            <a:off x="172545" y="1554066"/>
            <a:ext cx="11363325" cy="199713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如图，在平面直角坐标系中，点A的坐标为（2，3），B的坐标为（1，1），C的坐标为（4，2），点D是平面上一点。若以点A、B、C、D为顶点的四边形是平行四边形，求D的坐标。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sp>
        <p:nvSpPr>
          <p:cNvPr id="5" name="文本4"/>
          <p:cNvSpPr txBox="1"/>
          <p:nvPr/>
        </p:nvSpPr>
        <p:spPr>
          <a:xfrm>
            <a:off x="4425686" y="3246015"/>
            <a:ext cx="6971709" cy="173323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0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【问题1】</a:t>
            </a:r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请在图中画出符合条件的平行四边形.</a:t>
            </a:r>
            <a:r>
              <a:rPr lang="zh-CN" altLang="en-US" sz="3000" b="0" i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（独立完成后同伴交流画法）</a:t>
            </a:r>
            <a:endParaRPr lang="zh-CN" altLang="en-US" sz="3000" b="0" i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marL="0" algn="l"/>
          </a:p>
          <a:p>
            <a:pPr marL="0" algn="l"/>
          </a:p>
          <a:p>
            <a:pPr marL="0" algn="l"/>
          </a:p>
          <a:p>
            <a:pPr marL="0" algn="l"/>
          </a:p>
        </p:txBody>
      </p:sp>
      <p:sp>
        <p:nvSpPr>
          <p:cNvPr id="6" name="文本5"/>
          <p:cNvSpPr txBox="1"/>
          <p:nvPr/>
        </p:nvSpPr>
        <p:spPr>
          <a:xfrm>
            <a:off x="4425886" y="4820469"/>
            <a:ext cx="7109822" cy="1059624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0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【问题2】</a:t>
            </a:r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直接写出点D的坐标</a:t>
            </a:r>
            <a:endParaRPr lang="zh-CN" altLang="en-US" sz="30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0" i="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（独立完成后同伴交流解法）</a:t>
            </a:r>
            <a:endParaRPr lang="zh-CN" altLang="en-US" sz="3000" b="0" i="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形状1"/>
          <p:cNvSpPr txBox="1"/>
          <p:nvPr/>
        </p:nvSpPr>
        <p:spPr>
          <a:xfrm>
            <a:off x="253550" y="2971020"/>
            <a:ext cx="4669784" cy="1191"/>
          </a:xfrm>
          <a:prstGeom prst="line">
            <a:avLst/>
          </a:prstGeom>
          <a:solidFill>
            <a:srgbClr val="5C81CC"/>
          </a:solidFill>
          <a:ln w="114300">
            <a:solidFill>
              <a:srgbClr val="FF0000"/>
            </a:solidFill>
            <a:prstDash val="solid"/>
          </a:ln>
        </p:spPr>
        <p:txBody>
          <a:bodyPr wrap="square" rtlCol="0" anchor="ctr"/>
          <a:lstStyle/>
          <a:p>
            <a:pPr marL="0" algn="ctr"/>
          </a:p>
        </p:txBody>
      </p:sp>
      <p:grpSp>
        <p:nvGrpSpPr>
          <p:cNvPr id="8" name="组合1"/>
          <p:cNvGrpSpPr/>
          <p:nvPr/>
        </p:nvGrpSpPr>
        <p:grpSpPr>
          <a:xfrm>
            <a:off x="491928" y="3140707"/>
            <a:ext cx="3724275" cy="2646064"/>
            <a:chOff x="0" y="0"/>
            <a:chExt cx="3724275" cy="2646064"/>
          </a:xfrm>
        </p:grpSpPr>
        <p:pic>
          <p:nvPicPr>
            <p:cNvPr id="9" name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3724275" cy="2646064"/>
            </a:xfrm>
            <a:prstGeom prst="rect">
              <a:avLst/>
            </a:prstGeom>
          </p:spPr>
        </p:pic>
        <p:sp>
          <p:nvSpPr>
            <p:cNvPr id="10" name="形状2"/>
            <p:cNvSpPr txBox="1"/>
            <p:nvPr/>
          </p:nvSpPr>
          <p:spPr>
            <a:xfrm>
              <a:off x="659656" y="1383376"/>
              <a:ext cx="295820" cy="570510"/>
            </a:xfrm>
            <a:prstGeom prst="line">
              <a:avLst/>
            </a:prstGeom>
            <a:solidFill>
              <a:srgbClr val="5C81CC"/>
            </a:solidFill>
            <a:ln w="19050">
              <a:solidFill>
                <a:srgbClr val="5C81CC"/>
              </a:solidFill>
              <a:prstDash val="soli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1" name="形状3"/>
            <p:cNvSpPr txBox="1"/>
            <p:nvPr/>
          </p:nvSpPr>
          <p:spPr>
            <a:xfrm>
              <a:off x="944911" y="1383376"/>
              <a:ext cx="561263" cy="282982"/>
            </a:xfrm>
            <a:prstGeom prst="line">
              <a:avLst/>
            </a:prstGeom>
            <a:solidFill>
              <a:srgbClr val="5C81CC"/>
            </a:solidFill>
            <a:ln w="19050">
              <a:solidFill>
                <a:srgbClr val="5C81CC"/>
              </a:solidFill>
              <a:prstDash val="soli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2" name="形状4"/>
            <p:cNvSpPr txBox="1"/>
            <p:nvPr/>
          </p:nvSpPr>
          <p:spPr>
            <a:xfrm>
              <a:off x="659656" y="1679196"/>
              <a:ext cx="855764" cy="253560"/>
            </a:xfrm>
            <a:prstGeom prst="line">
              <a:avLst/>
            </a:prstGeom>
            <a:solidFill>
              <a:srgbClr val="5C81CC"/>
            </a:solidFill>
            <a:ln w="19050">
              <a:solidFill>
                <a:srgbClr val="5C81CC"/>
              </a:solidFill>
              <a:prstDash val="soli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sp>
          <p:nvSpPr>
            <p:cNvPr id="13" name="文本7"/>
            <p:cNvSpPr txBox="1"/>
            <p:nvPr/>
          </p:nvSpPr>
          <p:spPr>
            <a:xfrm>
              <a:off x="733611" y="1008319"/>
              <a:ext cx="1104900" cy="451231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（2，3）</a:t>
              </a:r>
              <a:endPara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8"/>
            <p:cNvSpPr txBox="1"/>
            <p:nvPr/>
          </p:nvSpPr>
          <p:spPr>
            <a:xfrm>
              <a:off x="413395" y="1841525"/>
              <a:ext cx="1104900" cy="451231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（1，1）</a:t>
              </a:r>
              <a:endPara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文本9"/>
            <p:cNvSpPr txBox="1"/>
            <p:nvPr/>
          </p:nvSpPr>
          <p:spPr>
            <a:xfrm>
              <a:off x="1543984" y="1537087"/>
              <a:ext cx="1104900" cy="451231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（4，2）</a:t>
              </a:r>
              <a:endPara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文本6"/>
          <p:cNvSpPr txBox="1"/>
          <p:nvPr/>
        </p:nvSpPr>
        <p:spPr>
          <a:xfrm>
            <a:off x="6010427" y="4064727"/>
            <a:ext cx="4991100" cy="798894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42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数学思想：分类讨论</a:t>
            </a:r>
            <a:endParaRPr lang="zh-CN" altLang="en-US" sz="4200" b="0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  <p:bldP spid="6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14683" y="61961"/>
            <a:ext cx="10663238" cy="66852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300" b="1" i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类型2、已知两个定点，求解平行四边形第四个顶点坐标</a:t>
            </a:r>
            <a:endParaRPr lang="zh-CN" altLang="en-US" sz="3300" b="1" i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2"/>
          <p:cNvSpPr txBox="1"/>
          <p:nvPr/>
        </p:nvSpPr>
        <p:spPr>
          <a:xfrm>
            <a:off x="210" y="729901"/>
            <a:ext cx="11344275" cy="243173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如图，在平面直角坐标系中，点A的坐标为（2，3），B的坐标为（1，1），</a:t>
            </a:r>
            <a:r>
              <a:rPr lang="zh-CN" altLang="en-US" sz="3000" b="1" i="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C在x轴上</a:t>
            </a:r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3000" b="1" i="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点D在y轴上</a:t>
            </a:r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，以点A、B、C、D为顶点的四边形是平行四边形，求D的坐标。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grpSp>
        <p:nvGrpSpPr>
          <p:cNvPr id="4" name="组合1"/>
          <p:cNvGrpSpPr/>
          <p:nvPr/>
        </p:nvGrpSpPr>
        <p:grpSpPr>
          <a:xfrm>
            <a:off x="133" y="2680421"/>
            <a:ext cx="4122439" cy="2942958"/>
            <a:chOff x="0" y="0"/>
            <a:chExt cx="4122439" cy="2942958"/>
          </a:xfrm>
        </p:grpSpPr>
        <p:pic>
          <p:nvPicPr>
            <p:cNvPr id="5" name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4122439" cy="2942958"/>
            </a:xfrm>
            <a:prstGeom prst="rect">
              <a:avLst/>
            </a:prstGeom>
          </p:spPr>
        </p:pic>
        <p:sp>
          <p:nvSpPr>
            <p:cNvPr id="6" name="文本5"/>
            <p:cNvSpPr txBox="1"/>
            <p:nvPr/>
          </p:nvSpPr>
          <p:spPr>
            <a:xfrm>
              <a:off x="926992" y="1062675"/>
              <a:ext cx="1268082" cy="451231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（2，3）</a:t>
              </a:r>
              <a:endPara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文本6"/>
            <p:cNvSpPr txBox="1"/>
            <p:nvPr/>
          </p:nvSpPr>
          <p:spPr>
            <a:xfrm>
              <a:off x="494919" y="2140296"/>
              <a:ext cx="1325232" cy="451231"/>
            </a:xfrm>
            <a:prstGeom prst="rect">
              <a:avLst/>
            </a:prstGeom>
            <a:noFill/>
          </p:spPr>
          <p:txBody>
            <a:bodyPr wrap="square" rtlCol="0" anchor="t"/>
            <a:lstStyle/>
            <a:p>
              <a:pPr marL="0" algn="l"/>
              <a:r>
                <a:rPr lang="zh-CN" altLang="en-US" sz="1800" b="0" i="0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（1，1）</a:t>
              </a:r>
              <a:endPara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8" name="文本3"/>
          <p:cNvSpPr txBox="1"/>
          <p:nvPr/>
        </p:nvSpPr>
        <p:spPr>
          <a:xfrm>
            <a:off x="4781769" y="2680125"/>
            <a:ext cx="6096000" cy="175498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600" b="0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先定一点，将“两定两动”问题转化为“三定一动”问题。</a:t>
            </a:r>
            <a:endParaRPr lang="zh-CN" altLang="en-US" sz="3600" b="0" i="0" dirty="0">
              <a:solidFill>
                <a:srgbClr val="3B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4"/>
          <p:cNvSpPr txBox="1"/>
          <p:nvPr/>
        </p:nvSpPr>
        <p:spPr>
          <a:xfrm>
            <a:off x="4980337" y="4587469"/>
            <a:ext cx="4991100" cy="798894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4200" b="0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数学思想：转化思想</a:t>
            </a:r>
            <a:endParaRPr lang="zh-CN" altLang="en-US" sz="4200" b="0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85178" y="488261"/>
            <a:ext cx="11496675" cy="243173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1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变式1：</a:t>
            </a:r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如图，在平面直角坐标系中，点A的坐标为（2，3），B的坐标为（1，1），C在x轴上。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</a:t>
            </a:r>
            <a:r>
              <a:rPr lang="zh-CN" altLang="en-US" sz="3000" b="1" i="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点D在直线y=x的图像上</a:t>
            </a:r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，以点A、B、C、D为顶点的四边形是平行四边形，求D的坐标。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61" y="2476014"/>
            <a:ext cx="4876981" cy="3471529"/>
          </a:xfrm>
          <a:prstGeom prst="rect">
            <a:avLst/>
          </a:prstGeom>
        </p:spPr>
      </p:pic>
      <p:sp>
        <p:nvSpPr>
          <p:cNvPr id="4" name="文本2"/>
          <p:cNvSpPr txBox="1"/>
          <p:nvPr/>
        </p:nvSpPr>
        <p:spPr>
          <a:xfrm>
            <a:off x="1595314" y="3891680"/>
            <a:ext cx="1104900" cy="4512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（2，3）</a:t>
            </a:r>
            <a:endParaRPr lang="zh-CN" altLang="en-US" sz="1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3"/>
          <p:cNvSpPr txBox="1"/>
          <p:nvPr/>
        </p:nvSpPr>
        <p:spPr>
          <a:xfrm>
            <a:off x="1061782" y="4941401"/>
            <a:ext cx="1104900" cy="4512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（1，1）</a:t>
            </a:r>
            <a:endParaRPr lang="zh-CN" altLang="en-US" sz="1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4"/>
          <p:cNvSpPr txBox="1"/>
          <p:nvPr/>
        </p:nvSpPr>
        <p:spPr>
          <a:xfrm>
            <a:off x="3539272" y="2685775"/>
            <a:ext cx="533400" cy="4512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y=x</a:t>
            </a:r>
            <a:endParaRPr lang="zh-CN" altLang="en-US" sz="1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317792" y="403736"/>
            <a:ext cx="11449050" cy="2431732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1" i="0" dirty="0">
                <a:solidFill>
                  <a:srgbClr val="3B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变式2：</a:t>
            </a:r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如图，在平面直角坐标系中，点A的坐标为（2，3），B的坐标为（1，1）。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变式：</a:t>
            </a:r>
            <a:r>
              <a:rPr lang="zh-CN" altLang="en-US" sz="3000" b="1" i="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若点C在直线y=2x+1的图像上</a:t>
            </a:r>
            <a:r>
              <a:rPr lang="zh-CN" altLang="en-US" sz="3000" b="1" i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000" b="1" i="0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点D在直线y=x的图像上</a:t>
            </a:r>
            <a:r>
              <a:rPr lang="zh-CN" altLang="en-US" sz="30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，以点A、B、C、D为顶点的四边形是平行四边形，求D的坐标。</a:t>
            </a:r>
            <a:endParaRPr lang="zh-CN" altLang="en-US" sz="30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grpSp>
        <p:nvGrpSpPr>
          <p:cNvPr id="3" name="组合1"/>
          <p:cNvGrpSpPr/>
          <p:nvPr/>
        </p:nvGrpSpPr>
        <p:grpSpPr>
          <a:xfrm>
            <a:off x="486413" y="2472280"/>
            <a:ext cx="4876981" cy="3488642"/>
            <a:chOff x="0" y="0"/>
            <a:chExt cx="4876981" cy="3488642"/>
          </a:xfrm>
        </p:grpSpPr>
        <p:pic>
          <p:nvPicPr>
            <p:cNvPr id="4" name="图片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14297"/>
              <a:ext cx="4876981" cy="3471529"/>
            </a:xfrm>
            <a:prstGeom prst="rect">
              <a:avLst/>
            </a:prstGeom>
          </p:spPr>
        </p:pic>
        <p:sp>
          <p:nvSpPr>
            <p:cNvPr id="5" name="形状1"/>
            <p:cNvSpPr txBox="1"/>
            <p:nvPr/>
          </p:nvSpPr>
          <p:spPr>
            <a:xfrm>
              <a:off x="179181" y="319145"/>
              <a:ext cx="1384014" cy="3169497"/>
            </a:xfrm>
            <a:prstGeom prst="line">
              <a:avLst/>
            </a:prstGeom>
            <a:solidFill>
              <a:srgbClr val="5C81CC"/>
            </a:solidFill>
            <a:ln w="19050">
              <a:solidFill>
                <a:srgbClr val="3B00FF"/>
              </a:solidFill>
              <a:prstDash val="solid"/>
            </a:ln>
          </p:spPr>
          <p:txBody>
            <a:bodyPr wrap="square" rtlCol="0" anchor="ctr"/>
            <a:lstStyle/>
            <a:p>
              <a:pPr marL="0" algn="ctr"/>
            </a:p>
          </p:txBody>
        </p:sp>
        <p:pic>
          <p:nvPicPr>
            <p:cNvPr id="6" name="公式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09859" y="14259"/>
              <a:ext cx="983294" cy="361950"/>
            </a:xfrm>
            <a:prstGeom prst="rect">
              <a:avLst/>
            </a:prstGeom>
          </p:spPr>
        </p:pic>
        <p:pic>
          <p:nvPicPr>
            <p:cNvPr id="7" name="公式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10938" y="0"/>
              <a:ext cx="567766" cy="390525"/>
            </a:xfrm>
            <a:prstGeom prst="rect">
              <a:avLst/>
            </a:prstGeom>
          </p:spPr>
        </p:pic>
      </p:grpSp>
      <p:sp>
        <p:nvSpPr>
          <p:cNvPr id="8" name="文本2"/>
          <p:cNvSpPr txBox="1"/>
          <p:nvPr/>
        </p:nvSpPr>
        <p:spPr>
          <a:xfrm>
            <a:off x="1732659" y="3932444"/>
            <a:ext cx="762000" cy="4512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(2,3)</a:t>
            </a:r>
            <a:endParaRPr lang="zh-CN" altLang="en-US" sz="1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3"/>
          <p:cNvSpPr txBox="1"/>
          <p:nvPr/>
        </p:nvSpPr>
        <p:spPr>
          <a:xfrm>
            <a:off x="1230821" y="4988943"/>
            <a:ext cx="762000" cy="451231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18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(1,1)</a:t>
            </a:r>
            <a:endParaRPr lang="zh-CN" altLang="en-US" sz="18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-219" y="548221"/>
            <a:ext cx="12086034" cy="294998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1.如图，在平面直角坐标系中，已知点A的坐标（0,3），点B、C在x轴上，且BC=14，点E是BC的中点，AD∥BC，CD所在直线的函数关系式为y=-x+8，P平面内的一个动点。</a:t>
            </a:r>
            <a:endParaRPr lang="zh-CN" altLang="en-US" sz="30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（1）求点D的坐标；</a:t>
            </a:r>
            <a:endParaRPr lang="zh-CN" altLang="en-US" sz="30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000" b="0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（2）在平面内是否存在点P，使得以点P、A、D、E为顶点的四边形构成平行四边形，若存在写出点P的坐标；若不存在，请说明理由。</a:t>
            </a:r>
            <a:endParaRPr lang="zh-CN" altLang="en-US" sz="3000" b="0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6" y="3334074"/>
            <a:ext cx="5099447" cy="3086691"/>
          </a:xfrm>
          <a:prstGeom prst="rect">
            <a:avLst/>
          </a:prstGeom>
        </p:spPr>
      </p:pic>
      <p:sp>
        <p:nvSpPr>
          <p:cNvPr id="4" name="文本2"/>
          <p:cNvSpPr txBox="1"/>
          <p:nvPr/>
        </p:nvSpPr>
        <p:spPr>
          <a:xfrm>
            <a:off x="95" y="61827"/>
            <a:ext cx="1045083" cy="668528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l"/>
            <a:r>
              <a:rPr lang="zh-CN" altLang="en-US" sz="3300" b="1" i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练习</a:t>
            </a:r>
            <a:endParaRPr lang="zh-CN" altLang="en-US" sz="3300" b="1" i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683571" y="741817"/>
            <a:ext cx="10829925" cy="2797969"/>
          </a:xfrm>
          <a:prstGeom prst="rect">
            <a:avLst/>
          </a:prstGeom>
          <a:noFill/>
        </p:spPr>
        <p:txBody>
          <a:bodyPr wrap="square" rtlCol="0" anchor="t"/>
          <a:lstStyle/>
          <a:p>
            <a:pPr marL="0" algn="ctr"/>
            <a:r>
              <a:rPr lang="zh-CN" altLang="en-US" sz="36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【课堂小结】</a:t>
            </a:r>
            <a:endParaRPr lang="zh-CN" altLang="en-US" sz="3600" b="1" i="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  <a:r>
              <a:rPr lang="zh-CN" altLang="en-US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在平面直角坐标系中解决平行四边形的存在性问题时，无论是“三定一动”还是“两定两动”，能够一招致胜的方法就是</a:t>
            </a:r>
            <a:r>
              <a:rPr lang="zh-CN" altLang="en-US" sz="3600" b="1" i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“对点法”</a:t>
            </a:r>
            <a:r>
              <a:rPr lang="zh-CN" altLang="en-US" sz="3600" b="1" i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  </a:t>
            </a:r>
            <a:endParaRPr lang="zh-CN" altLang="en-US" sz="3600" b="1" i="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algn="l"/>
          </a:p>
        </p:txBody>
      </p:sp>
      <p:pic>
        <p:nvPicPr>
          <p:cNvPr id="3" name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8382" y="3100111"/>
            <a:ext cx="3652180" cy="2752725"/>
          </a:xfrm>
          <a:prstGeom prst="rect">
            <a:avLst/>
          </a:prstGeom>
        </p:spPr>
      </p:pic>
      <p:pic>
        <p:nvPicPr>
          <p:cNvPr id="4" name="公式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4976" y="3203505"/>
            <a:ext cx="4460812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13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136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6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6" decel="50000" autoRev="1" fill="hold">
                                          <p:stCondLst>
                                            <p:cond delay="1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" fill="hold">
                                          <p:stCondLst>
                                            <p:cond delay="25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OTQyNzk3M2NiMTA2NmFlM2VkMTZiMThkZDE4ZmM4Mj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1100</Words>
  <Application>WPS 演示</Application>
  <PresentationFormat>宽屏</PresentationFormat>
  <Paragraphs>98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楷体</vt:lpstr>
      <vt:lpstr>微软雅黑</vt:lpstr>
      <vt:lpstr>Arial Unicode MS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专题：平面直角坐标系中的平行四边形存在性问题</dc:title>
  <dc:creator>张椿婷</dc:creator>
  <cp:lastModifiedBy>zdl</cp:lastModifiedBy>
  <cp:revision>2</cp:revision>
  <dcterms:created xsi:type="dcterms:W3CDTF">2024-04-24T04:12:00Z</dcterms:created>
  <dcterms:modified xsi:type="dcterms:W3CDTF">2024-04-24T04:12:55Z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EasiNote5</vt:lpwstr>
  </property>
  <property fmtid="{D5CDD505-2E9C-101B-9397-08002B2CF9AE}" pid="3" name="ApplicationVersion">
    <vt:lpwstr>5.2.4.6953</vt:lpwstr>
  </property>
  <property fmtid="{D5CDD505-2E9C-101B-9397-08002B2CF9AE}" pid="4" name="EasiNoteCoursewareInfo">
    <vt:lpwstr>0fdddeeb-afaf-4f04-b3a7-a8f28ec873ed:109</vt:lpwstr>
  </property>
  <property fmtid="{D5CDD505-2E9C-101B-9397-08002B2CF9AE}" pid="5" name="EasiNoteDocumentName">
    <vt:lpwstr>专题：平面直角坐标系中的平行四边形存在性问题</vt:lpwstr>
  </property>
  <property fmtid="{D5CDD505-2E9C-101B-9397-08002B2CF9AE}" pid="6" name="EasiNoteAuthor">
    <vt:lpwstr>614f8548817848a8b3c03c7c7555b2b9</vt:lpwstr>
  </property>
  <property fmtid="{D5CDD505-2E9C-101B-9397-08002B2CF9AE}" pid="7" name="EasiNoteUpstreamCoursewareInfo_0">
    <vt:lpwstr>0fdddeeb-afaf-4f04-b3a7-a8f28ec873ed</vt:lpwstr>
  </property>
  <property fmtid="{D5CDD505-2E9C-101B-9397-08002B2CF9AE}" pid="8" name="ICV">
    <vt:lpwstr>0D7184EF358C4BE586C240F1C963863B_12</vt:lpwstr>
  </property>
  <property fmtid="{D5CDD505-2E9C-101B-9397-08002B2CF9AE}" pid="9" name="KSOProductBuildVer">
    <vt:lpwstr>2052-12.1.0.16729</vt:lpwstr>
  </property>
</Properties>
</file>