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3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623" r:id="rId3"/>
    <p:sldId id="745" r:id="rId4"/>
    <p:sldId id="747" r:id="rId5"/>
    <p:sldId id="746" r:id="rId6"/>
    <p:sldId id="547" r:id="rId7"/>
    <p:sldId id="693" r:id="rId8"/>
    <p:sldId id="661" r:id="rId9"/>
    <p:sldId id="662" r:id="rId10"/>
    <p:sldId id="749" r:id="rId11"/>
    <p:sldId id="521" r:id="rId12"/>
    <p:sldId id="750" r:id="rId13"/>
    <p:sldId id="278" r:id="rId14"/>
    <p:sldId id="748" r:id="rId15"/>
    <p:sldId id="333" r:id="rId16"/>
  </p:sldIdLst>
  <p:sldSz cx="12192000" cy="6858000"/>
  <p:notesSz cx="6858000" cy="9144000"/>
  <p:custDataLst>
    <p:tags r:id="rId1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宋体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宋体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宋体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宋体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宋体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宋体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宋体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宋体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宋体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>
          <p15:clr>
            <a:srgbClr val="A4A3A4"/>
          </p15:clr>
        </p15:guide>
        <p15:guide id="2" pos="39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60" y="600"/>
      </p:cViewPr>
      <p:guideLst>
        <p:guide orient="horz" pos="2125"/>
        <p:guide pos="39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heme" Target="../theme/theme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49A736B-5558-4A82-B539-57D9756BA923}" type="datetimeFigureOut">
              <a:rPr lang="zh-CN" altLang="en-US"/>
              <a:t>2024/4/24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74DDDFE-E015-4097-A0CC-83E1FDB28DD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553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hyperlink" Target="http://www.51ppt.com.cn/" TargetMode="Externa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" Target="../slides/slide1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/>
          </p:cNvSpPr>
          <p:nvPr>
            <p:ph type="sldNum" sz="quarter" idx="5"/>
            <p:custDataLst>
              <p:tags r:id="rId1"/>
            </p:custDataLst>
          </p:nvPr>
        </p:nvSpPr>
        <p:spPr bwMode="auto">
          <a:xfrm>
            <a:off x="3884613" y="8685213"/>
            <a:ext cx="2971800" cy="457200"/>
          </a:xfrm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626A53-B514-4DA7-8C43-CADE0BA72361}" type="slidenum">
              <a:rPr lang="en-US" altLang="zh-CN"/>
              <a:t>1</a:t>
            </a:fld>
            <a:endParaRPr lang="en-US" altLang="zh-CN"/>
          </a:p>
        </p:txBody>
      </p:sp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  <p:custDataLst>
              <p:tags r:id="rId2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/>
              <a:t>去除</a:t>
            </a:r>
            <a:r>
              <a:rPr lang="en-US" altLang="zh-CN" b="1" smtClean="0"/>
              <a:t>PPT</a:t>
            </a:r>
            <a:r>
              <a:rPr lang="zh-CN" altLang="en-US" b="1" smtClean="0"/>
              <a:t>模板上的</a:t>
            </a:r>
            <a:r>
              <a:rPr lang="en-US" altLang="zh-CN" b="1" smtClean="0"/>
              <a:t>--</a:t>
            </a:r>
            <a:r>
              <a:rPr lang="zh-CN" altLang="en-US" b="1" smtClean="0"/>
              <a:t>无忧</a:t>
            </a:r>
            <a:r>
              <a:rPr lang="en-US" altLang="zh-CN" b="1" smtClean="0"/>
              <a:t>PPT</a:t>
            </a:r>
            <a:r>
              <a:rPr lang="zh-CN" altLang="en-US" b="1" smtClean="0"/>
              <a:t>整理发布的文字</a:t>
            </a:r>
            <a:r>
              <a:rPr lang="zh-CN" altLang="en-US" smtClean="0"/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/>
              <a:t>首先打开</a:t>
            </a:r>
            <a:r>
              <a:rPr lang="en-US" altLang="zh-CN" b="1" smtClean="0"/>
              <a:t>PPT</a:t>
            </a:r>
            <a:r>
              <a:rPr lang="zh-CN" altLang="en-US" b="1" smtClean="0"/>
              <a:t>模板，选择视图，然后选择幻灯片母版</a:t>
            </a:r>
            <a:r>
              <a:rPr lang="zh-CN" altLang="en-US" smtClean="0"/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/>
              <a:t>然后再在幻灯片母版视图中点击“无忧</a:t>
            </a:r>
            <a:r>
              <a:rPr lang="en-US" altLang="zh-CN" b="1" smtClean="0"/>
              <a:t>PPT</a:t>
            </a:r>
            <a:r>
              <a:rPr lang="zh-CN" altLang="en-US" b="1" smtClean="0"/>
              <a:t>整理发布”的文字文本框，删除，保存即可</a:t>
            </a:r>
            <a:r>
              <a:rPr lang="zh-CN" altLang="en-US" smtClean="0"/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/>
              <a:t>更多</a:t>
            </a:r>
            <a:r>
              <a:rPr lang="en-US" altLang="zh-CN" b="1" smtClean="0"/>
              <a:t>PPT</a:t>
            </a:r>
            <a:r>
              <a:rPr lang="zh-CN" altLang="en-US" b="1" smtClean="0"/>
              <a:t>模板资源，请访问</a:t>
            </a:r>
            <a:r>
              <a:rPr lang="zh-CN" altLang="en-US" b="1" u="sng" smtClean="0">
                <a:hlinkClick r:id="rId7"/>
              </a:rPr>
              <a:t>无忧</a:t>
            </a:r>
            <a:r>
              <a:rPr lang="en-US" altLang="zh-CN" b="1" u="sng" smtClean="0">
                <a:hlinkClick r:id="rId7"/>
              </a:rPr>
              <a:t>PPT</a:t>
            </a:r>
            <a:r>
              <a:rPr lang="zh-CN" altLang="en-US" b="1" u="sng" smtClean="0">
                <a:hlinkClick r:id="rId7"/>
              </a:rPr>
              <a:t>网站</a:t>
            </a:r>
            <a:r>
              <a:rPr lang="en-US" altLang="zh-CN" b="1" u="sng" smtClean="0">
                <a:hlinkClick r:id="rId7"/>
              </a:rPr>
              <a:t>--http://www.51ppt.com.cn</a:t>
            </a:r>
            <a:r>
              <a:rPr lang="en-US" altLang="zh-CN" b="1" u="sng" smtClean="0"/>
              <a:t> </a:t>
            </a:r>
            <a:endParaRPr lang="en-US" altLang="zh-CN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使用时删除本备注即可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CN" altLang="en-US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>
                <a:solidFill>
                  <a:srgbClr val="FF0000"/>
                </a:solidFill>
                <a:latin typeface="华文彩云"/>
                <a:ea typeface="华文彩云"/>
                <a:cs typeface="华文彩云"/>
              </a:rPr>
              <a:t>展示您的作品</a:t>
            </a:r>
            <a:r>
              <a:rPr lang="en-US" altLang="zh-CN" b="1" smtClean="0">
                <a:solidFill>
                  <a:srgbClr val="FF0000"/>
                </a:solidFill>
                <a:latin typeface="华文彩云"/>
                <a:ea typeface="华文彩云"/>
                <a:cs typeface="华文彩云"/>
              </a:rPr>
              <a:t>,PPT</a:t>
            </a:r>
            <a:r>
              <a:rPr lang="zh-CN" altLang="en-US" b="1" smtClean="0">
                <a:solidFill>
                  <a:srgbClr val="FF0000"/>
                </a:solidFill>
                <a:latin typeface="华文彩云"/>
                <a:ea typeface="华文彩云"/>
                <a:cs typeface="华文彩云"/>
              </a:rPr>
              <a:t>模板作品投稿绿色通道 </a:t>
            </a:r>
            <a:r>
              <a:rPr lang="en-US" altLang="zh-CN" b="1" smtClean="0">
                <a:solidFill>
                  <a:srgbClr val="FF0000"/>
                </a:solidFill>
                <a:latin typeface="华文彩云"/>
                <a:ea typeface="华文彩云"/>
                <a:cs typeface="华文彩云"/>
              </a:rPr>
              <a:t>:chinappt2011@gmail.com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zh-CN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b="1" smtClean="0"/>
              <a:t>将此幻灯片插入到演示文稿中</a:t>
            </a:r>
            <a:endParaRPr lang="zh-CN" altLang="en-US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将此模板作为演示文稿（</a:t>
            </a:r>
            <a:r>
              <a:rPr lang="en-US" altLang="zh-CN" smtClean="0"/>
              <a:t>.ppt </a:t>
            </a:r>
            <a:r>
              <a:rPr lang="zh-CN" altLang="en-US" smtClean="0"/>
              <a:t>文件）保存到计算机上。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打开将包含该图像幻灯片的演示文稿。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在“幻灯片”选项卡上，将插入点置于将位于该图像幻灯片之前的幻灯片之后。（确保不要选择幻灯片。插入点应位于幻灯片之间。）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在“插入”菜单上，单击“幻灯片（从文件）”。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在“幻灯片搜索器”对话框中，单击“搜索演示文稿”选项卡。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单击“浏览”，找到并选择包含该图像幻灯片的演示文稿，然后单击“打开”。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在“幻灯片（从文件）”对话框中，选择该图像幻灯片。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选中“保留源格式”复选框。如果不选中此复选框，复制的幻灯片将继承在演示文稿中位于它之前的幻灯片的设计。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单击“插入”。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单击“关闭”。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b="1" smtClean="0"/>
              <a:t>PPT</a:t>
            </a:r>
            <a:r>
              <a:rPr lang="zh-CN" altLang="en-US" b="1" smtClean="0"/>
              <a:t>模板来源于互联网</a:t>
            </a:r>
            <a:r>
              <a:rPr lang="en-US" altLang="zh-CN" b="1" smtClean="0"/>
              <a:t>,</a:t>
            </a:r>
            <a:r>
              <a:rPr lang="zh-CN" altLang="en-US" b="1" smtClean="0"/>
              <a:t>版权归原作者所有</a:t>
            </a:r>
            <a:r>
              <a:rPr lang="en-US" altLang="zh-CN" b="1" smtClean="0"/>
              <a:t>,</a:t>
            </a:r>
            <a:r>
              <a:rPr lang="zh-CN" altLang="en-US" b="1" smtClean="0"/>
              <a:t>如有问题请与站长联系</a:t>
            </a:r>
            <a:endParaRPr lang="zh-CN" altLang="en-US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zh-CN" altLang="en-US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15364" name="灯片编号占位符 3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2A9121DE-C490-47A1-B720-F6EB8CA6BDC7}" type="slidenum">
              <a:rPr lang="en-US" altLang="zh-CN" sz="1200">
                <a:latin typeface="Calibri" pitchFamily="34" charset="0"/>
              </a:rPr>
              <a:t>1</a:t>
            </a:fld>
            <a:endParaRPr lang="en-US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0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4.jpeg"/><Relationship Id="rId5" Type="http://schemas.openxmlformats.org/officeDocument/2006/relationships/tags" Target="../tags/tag22.xml"/><Relationship Id="rId10" Type="http://schemas.openxmlformats.org/officeDocument/2006/relationships/image" Target="../media/image3.png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4" b="906"/>
          <a:stretch>
            <a:fillRect/>
          </a:stretch>
        </p:blipFill>
        <p:spPr bwMode="auto">
          <a:xfrm>
            <a:off x="3087" y="599090"/>
            <a:ext cx="12188914" cy="524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924985" y="925514"/>
            <a:ext cx="10363199" cy="777162"/>
          </a:xfrm>
          <a:solidFill>
            <a:srgbClr val="FDF8C5">
              <a:alpha val="35000"/>
            </a:srgbClr>
          </a:solidFill>
        </p:spPr>
        <p:txBody>
          <a:bodyPr/>
          <a:lstStyle>
            <a:lvl1pPr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zh-CN" noProof="0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39385" y="1731782"/>
            <a:ext cx="8534400" cy="657225"/>
          </a:xfrm>
          <a:solidFill>
            <a:srgbClr val="FDF8C5">
              <a:alpha val="35000"/>
            </a:srgbClr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noProof="0" smtClean="0">
                <a:sym typeface="Arial" pitchFamily="34" charset="0"/>
              </a:rPr>
              <a:t>单击此处编辑母版副标题样式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963917" y="930166"/>
            <a:ext cx="8834383" cy="50578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1" y="1194933"/>
            <a:ext cx="6515100" cy="2387600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3501" y="3773714"/>
            <a:ext cx="6515100" cy="148408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E0A1A-0864-40F3-9A1B-BCAC06B10787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7719-831F-495D-80FE-E113B84CEE4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3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3601" y="1900238"/>
            <a:ext cx="6801151" cy="37147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342900" indent="0">
              <a:buFont typeface="Arial" panose="020B0604020202020204" pitchFamily="34" charset="0"/>
              <a:buNone/>
              <a:defRPr sz="2000"/>
            </a:lvl2pPr>
            <a:lvl3pPr marL="685800" indent="0">
              <a:buFont typeface="Arial" panose="020B0604020202020204" pitchFamily="34" charset="0"/>
              <a:buNone/>
              <a:defRPr sz="1800"/>
            </a:lvl3pPr>
            <a:lvl4pPr marL="1028700" indent="0">
              <a:buFont typeface="Arial" panose="020B0604020202020204" pitchFamily="34" charset="0"/>
              <a:buNone/>
              <a:defRPr sz="1800"/>
            </a:lvl4pPr>
            <a:lvl5pPr marL="13716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9E1C-430E-4D3A-B02E-9B104AB10B47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F51C-B3B2-46DD-AAA5-C10F8B3A69A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42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31544" y="4325257"/>
            <a:ext cx="4980361" cy="1524000"/>
          </a:xfrm>
        </p:spPr>
        <p:txBody>
          <a:bodyPr anchor="t">
            <a:normAutofit/>
          </a:bodyPr>
          <a:lstStyle>
            <a:lvl1pPr algn="ctr">
              <a:lnSpc>
                <a:spcPct val="150000"/>
              </a:lnSpc>
              <a:defRPr sz="4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631543" y="3904349"/>
            <a:ext cx="4980363" cy="420909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BA62B-4FA9-468C-BD80-59B50C1FBD8E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97A4-62AF-4D8C-921B-7E3BB072D55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9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35164" y="1944913"/>
            <a:ext cx="3367313" cy="37737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342900" indent="0">
              <a:buFont typeface="Arial" panose="020B0604020202020204" pitchFamily="34" charset="0"/>
              <a:buNone/>
              <a:defRPr sz="2000"/>
            </a:lvl2pPr>
            <a:lvl3pPr marL="685800" indent="0">
              <a:buFont typeface="Arial" panose="020B0604020202020204" pitchFamily="34" charset="0"/>
              <a:buNone/>
              <a:defRPr sz="1800"/>
            </a:lvl3pPr>
            <a:lvl4pPr marL="1028700" indent="0">
              <a:buFont typeface="Arial" panose="020B0604020202020204" pitchFamily="34" charset="0"/>
              <a:buNone/>
              <a:defRPr sz="1800"/>
            </a:lvl4pPr>
            <a:lvl5pPr marL="13716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3564" y="1944913"/>
            <a:ext cx="3367313" cy="37737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342900" indent="0">
              <a:buFont typeface="Arial" panose="020B0604020202020204" pitchFamily="34" charset="0"/>
              <a:buNone/>
              <a:defRPr sz="2000"/>
            </a:lvl2pPr>
            <a:lvl3pPr marL="685800" indent="0">
              <a:buFont typeface="Arial" panose="020B0604020202020204" pitchFamily="34" charset="0"/>
              <a:buNone/>
              <a:defRPr sz="1800"/>
            </a:lvl3pPr>
            <a:lvl4pPr marL="1028700" indent="0">
              <a:buFont typeface="Arial" panose="020B0604020202020204" pitchFamily="34" charset="0"/>
              <a:buNone/>
              <a:defRPr sz="1800"/>
            </a:lvl4pPr>
            <a:lvl5pPr marL="13716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D8FE3-E70F-4CA4-9737-0B3662558E1F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37EF-9BD0-44BC-B2BB-D6596DA455B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8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2000" y="116114"/>
            <a:ext cx="10515600" cy="943428"/>
          </a:xfrm>
        </p:spPr>
        <p:txBody>
          <a:bodyPr>
            <a:normAutofit/>
          </a:bodyPr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436915"/>
            <a:ext cx="4935371" cy="1068161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35371" cy="3684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685800" indent="-342900">
              <a:buFont typeface="Arial" panose="020B0604020202020204" pitchFamily="34" charset="0"/>
              <a:buChar char="•"/>
              <a:defRPr sz="2000"/>
            </a:lvl2pPr>
            <a:lvl3pPr marL="1028700" indent="-342900">
              <a:buFont typeface="Arial" panose="020B0604020202020204" pitchFamily="34" charset="0"/>
              <a:buChar char="•"/>
              <a:defRPr sz="1800"/>
            </a:lvl3pPr>
            <a:lvl4pPr marL="1371600" indent="-342900">
              <a:buFont typeface="Arial" panose="020B0604020202020204" pitchFamily="34" charset="0"/>
              <a:buChar char="•"/>
              <a:defRPr sz="1800"/>
            </a:lvl4pPr>
            <a:lvl5pPr marL="17145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18200" y="1436915"/>
            <a:ext cx="4935600" cy="1068161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18200" y="2505075"/>
            <a:ext cx="4935600" cy="3684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685800" indent="-342900">
              <a:buFont typeface="Arial" panose="020B0604020202020204" pitchFamily="34" charset="0"/>
              <a:buChar char="•"/>
              <a:defRPr sz="2000"/>
            </a:lvl2pPr>
            <a:lvl3pPr marL="1028700" indent="-342900">
              <a:buFont typeface="Arial" panose="020B0604020202020204" pitchFamily="34" charset="0"/>
              <a:buChar char="•"/>
              <a:defRPr sz="1800"/>
            </a:lvl3pPr>
            <a:lvl4pPr marL="1371600" indent="-342900">
              <a:buFont typeface="Arial" panose="020B0604020202020204" pitchFamily="34" charset="0"/>
              <a:buChar char="•"/>
              <a:defRPr sz="1800"/>
            </a:lvl4pPr>
            <a:lvl5pPr marL="17145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39D8B-47AF-4DF3-934C-B92134197B75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3C4A1-A16D-4588-9451-DC16E40FD3F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5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5144" y="1123201"/>
            <a:ext cx="6435257" cy="2766629"/>
          </a:xfrm>
        </p:spPr>
        <p:txBody>
          <a:bodyPr anchor="b">
            <a:normAutofit/>
          </a:bodyPr>
          <a:lstStyle>
            <a:lvl1pPr>
              <a:defRPr sz="8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353B-A88E-461F-ABC2-AFDA41CA3F8E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9474-F07B-4C6B-A73E-DD4C193C13C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0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46E4-63DE-4560-BCC6-6AD0C64955A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766F-7E11-4E65-90AE-118FBC517B1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7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711200"/>
            <a:ext cx="4262400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1" y="733425"/>
            <a:ext cx="5971200" cy="54036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+mn-ea"/>
              </a:defRPr>
            </a:lvl1pPr>
          </a:lstStyle>
          <a:p>
            <a:pPr>
              <a:defRPr/>
            </a:pPr>
            <a:fld id="{00A6CBA3-E0E2-4014-A546-F6A9F7FABD71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+mn-ea"/>
              </a:defRPr>
            </a:lvl1pPr>
          </a:lstStyle>
          <a:p>
            <a:pPr>
              <a:defRPr/>
            </a:pPr>
            <a:fld id="{526D03D3-A630-42F9-BBCA-DDE7DC759F14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8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 sz="24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628650" indent="-285750">
              <a:buFont typeface="Arial" panose="020B0604020202020204" pitchFamily="34" charset="0"/>
              <a:buChar char="•"/>
              <a:defRPr sz="2000"/>
            </a:lvl2pPr>
            <a:lvl3pPr marL="971550" indent="-285750">
              <a:buFont typeface="Arial" panose="020B0604020202020204" pitchFamily="34" charset="0"/>
              <a:buChar char="•"/>
              <a:defRPr sz="1800"/>
            </a:lvl3pPr>
            <a:lvl4pPr marL="1314450" indent="-285750">
              <a:buFont typeface="Arial" panose="020B0604020202020204" pitchFamily="34" charset="0"/>
              <a:buChar char="•"/>
              <a:defRPr sz="1800"/>
            </a:lvl4pPr>
            <a:lvl5pPr marL="16573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CAB69-CF31-49E3-870B-A82901EABB70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22B08-034C-4F99-86A8-FDE7853B8FC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63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800" y="363600"/>
            <a:ext cx="10515600" cy="58104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565D-031A-410C-88DE-4C41B79EB41A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32A2-51AD-48DB-BCE7-E99677D2A6C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2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 preferRelativeResize="0"/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7540" y="2427261"/>
            <a:ext cx="1612800" cy="1612800"/>
          </a:xfrm>
          <a:prstGeom prst="rect">
            <a:avLst/>
          </a:prstGeom>
        </p:spPr>
      </p:pic>
      <p:sp>
        <p:nvSpPr>
          <p:cNvPr id="8" name="Line 8" descr="#wm#_16_17_*Z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979533" y="1365026"/>
            <a:ext cx="4233" cy="4094163"/>
          </a:xfrm>
          <a:prstGeom prst="line">
            <a:avLst/>
          </a:prstGeom>
          <a:noFill/>
          <a:ln w="9525" cap="flat" cmpd="sng">
            <a:solidFill>
              <a:srgbClr val="CC99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166400" y="2213126"/>
            <a:ext cx="7187400" cy="1080000"/>
          </a:xfrm>
        </p:spPr>
        <p:txBody>
          <a:bodyPr anchor="t" anchorCtr="0">
            <a:normAutofit/>
          </a:bodyPr>
          <a:lstStyle>
            <a:lvl1pPr algn="l">
              <a:defRPr sz="2000">
                <a:solidFill>
                  <a:srgbClr val="663300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166400" y="1707183"/>
            <a:ext cx="7187400" cy="4353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633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10" descr="#wm#_16_17_110_10101_c_1_582*120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6400" y="3412107"/>
            <a:ext cx="434816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25158" y="325439"/>
            <a:ext cx="7357241" cy="1157287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639483" y="1774825"/>
            <a:ext cx="4320000" cy="4470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7263339" y="1774825"/>
            <a:ext cx="4320000" cy="4470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929005" y="365126"/>
            <a:ext cx="883162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929005" y="1681163"/>
            <a:ext cx="43191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2929005" y="2505075"/>
            <a:ext cx="4319124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420237" y="1681163"/>
            <a:ext cx="434039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7420237" y="2505075"/>
            <a:ext cx="4340393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879298" y="2041200"/>
            <a:ext cx="6624000" cy="12204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编辑标题</a:t>
            </a:r>
            <a:endParaRPr lang="zh-CN" altLang="en-US"/>
          </a:p>
        </p:txBody>
      </p:sp>
      <p:sp>
        <p:nvSpPr>
          <p:cNvPr id="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188884" y="3278189"/>
            <a:ext cx="3934883" cy="1587"/>
          </a:xfrm>
          <a:prstGeom prst="line">
            <a:avLst/>
          </a:prstGeom>
          <a:noFill/>
          <a:ln w="9525" cap="flat" cmpd="sng">
            <a:solidFill>
              <a:srgbClr val="33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3120000" y="3326400"/>
            <a:ext cx="6148800" cy="10404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  <p:custDataLst>
              <p:tags r:id="rId4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  <p:custDataLst>
              <p:tags r:id="rId6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20597" y="767658"/>
            <a:ext cx="8352000" cy="4788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120597" y="2501707"/>
            <a:ext cx="6094800" cy="3632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120597" y="1252507"/>
            <a:ext cx="8350976" cy="1249200"/>
          </a:xfrm>
        </p:spPr>
        <p:txBody>
          <a:bodyPr/>
          <a:lstStyle>
            <a:lvl1pPr marL="6985" indent="-6985" algn="l">
              <a:lnSpc>
                <a:spcPct val="150000"/>
              </a:lnSpc>
              <a:spcBef>
                <a:spcPts val="25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758165" y="325439"/>
            <a:ext cx="1906455" cy="5919787"/>
          </a:xfrm>
        </p:spPr>
        <p:txBody>
          <a:bodyPr vert="eaVert" anchor="ctr" anchorCtr="0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3695733" y="325439"/>
            <a:ext cx="5859231" cy="59197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6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452647" y="509885"/>
            <a:ext cx="7934695" cy="9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b" anchorCtr="0" compatLnSpc="1">
            <a:normAutofit/>
          </a:bodyPr>
          <a:lstStyle/>
          <a:p>
            <a:pPr lvl="0"/>
            <a:r>
              <a:rPr 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1968501" y="1797270"/>
            <a:ext cx="9385299" cy="378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3C24-C923-4485-AEDC-9FE49FFB1451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5056-6B19-4E31-8580-989A1ECBB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indent="3175"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663300"/>
          </a:solidFill>
          <a:latin typeface="Arial" pitchFamily="34" charset="0"/>
          <a:ea typeface="黑体" pitchFamily="49" charset="-122"/>
          <a:cs typeface="+mj-cs"/>
          <a:sym typeface="Arial" pitchFamily="34" charset="0"/>
        </a:defRPr>
      </a:lvl1pPr>
      <a:lvl2pPr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2pPr>
      <a:lvl3pPr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3pPr>
      <a:lvl4pPr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4pPr>
      <a:lvl5pPr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5pPr>
      <a:lvl6pPr marL="457200"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indent="3175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663300"/>
        </a:buClr>
        <a:buFont typeface="Wingdings" pitchFamily="2" charset="2"/>
        <a:buChar char="n"/>
        <a:defRPr sz="2400" kern="1200">
          <a:solidFill>
            <a:srgbClr val="663300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663300"/>
        </a:buClr>
        <a:buFont typeface="Wingdings" pitchFamily="2" charset="2"/>
        <a:buChar char="n"/>
        <a:defRPr sz="2000" kern="1200">
          <a:solidFill>
            <a:srgbClr val="663300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3300"/>
        </a:buClr>
        <a:buFont typeface="Wingdings" pitchFamily="2" charset="2"/>
        <a:buChar char="n"/>
        <a:defRPr kern="1200">
          <a:solidFill>
            <a:srgbClr val="663300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663300"/>
        </a:buClr>
        <a:buFont typeface="Wingdings" pitchFamily="2" charset="2"/>
        <a:buChar char="n"/>
        <a:defRPr kern="1200">
          <a:solidFill>
            <a:srgbClr val="663300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663300"/>
        </a:buClr>
        <a:buFont typeface="Wingdings" pitchFamily="2" charset="2"/>
        <a:buChar char="n"/>
        <a:defRPr kern="1200">
          <a:solidFill>
            <a:srgbClr val="663300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971551" y="128588"/>
            <a:ext cx="1051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auto">
          <a:xfrm>
            <a:off x="971552" y="1333501"/>
            <a:ext cx="10382249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3895" eaLnBrk="1" hangingPunct="1">
              <a:buFont typeface="Arial" panose="020B0604020202020204" pitchFamily="34" charset="0"/>
              <a:buNone/>
              <a:defRPr sz="1350" baseline="0" noProof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80F101-6F76-44A3-BA17-D12B0082FFB7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2024/4/24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3895" eaLnBrk="1" hangingPunct="1">
              <a:buFont typeface="Arial" panose="020B0604020202020204" pitchFamily="34" charset="0"/>
              <a:buNone/>
              <a:defRPr sz="1350" baseline="0" noProof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683895" eaLnBrk="1" hangingPunct="1">
              <a:buFont typeface="Arial" panose="020B0604020202020204" pitchFamily="34" charset="0"/>
              <a:buNone/>
              <a:defRPr sz="1350" baseline="0" noProof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DB0378-A327-4DAC-B40D-1B8643F3AA7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9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257175" indent="-257175" algn="just" rtl="0" eaLnBrk="0" fontAlgn="base" hangingPunct="0">
        <a:lnSpc>
          <a:spcPct val="12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57175" algn="just" rtl="0" eaLnBrk="0" fontAlgn="base" hangingPunct="0">
        <a:lnSpc>
          <a:spcPct val="12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just" rtl="0" eaLnBrk="0" fontAlgn="base" hangingPunct="0">
        <a:lnSpc>
          <a:spcPct val="12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just" rtl="0" eaLnBrk="0" fontAlgn="base" hangingPunct="0">
        <a:lnSpc>
          <a:spcPct val="12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just" rtl="0" eaLnBrk="0" fontAlgn="base" hangingPunct="0">
        <a:lnSpc>
          <a:spcPct val="12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76.xml"/><Relationship Id="rId7" Type="http://schemas.openxmlformats.org/officeDocument/2006/relationships/image" Target="../media/image9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image" Target="../media/image17.jpe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image" Target="../media/image15.jpeg"/><Relationship Id="rId2" Type="http://schemas.openxmlformats.org/officeDocument/2006/relationships/tags" Target="../tags/tag128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10" Type="http://schemas.openxmlformats.org/officeDocument/2006/relationships/tags" Target="../tags/tag136.xml"/><Relationship Id="rId19" Type="http://schemas.openxmlformats.org/officeDocument/2006/relationships/image" Target="../media/image18.jpe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image" Target="../media/image19.png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10" Type="http://schemas.openxmlformats.org/officeDocument/2006/relationships/image" Target="../media/image18.jpeg"/><Relationship Id="rId4" Type="http://schemas.openxmlformats.org/officeDocument/2006/relationships/tags" Target="../tags/tag157.xml"/><Relationship Id="rId9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90.xml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image" Target="../media/image14.png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image" Target="../media/image14.png"/><Relationship Id="rId2" Type="http://schemas.openxmlformats.org/officeDocument/2006/relationships/tags" Target="../tags/tag110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35075" y="3684905"/>
            <a:ext cx="9389745" cy="1605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latinLnBrk="0" hangingPunct="0">
              <a:lnSpc>
                <a:spcPct val="150000"/>
              </a:lnSpc>
            </a:pPr>
            <a:r>
              <a:rPr lang="zh-CN" altLang="en-US" sz="3200" b="1">
                <a:solidFill>
                  <a:srgbClr val="00B050"/>
                </a:solidFill>
                <a:uFillTx/>
              </a:rPr>
              <a:t>第九章  力与运动</a:t>
            </a:r>
          </a:p>
          <a:p>
            <a:pPr algn="ctr" eaLnBrk="0" hangingPunct="0"/>
            <a:r>
              <a:rPr lang="zh-CN" altLang="en-US" sz="7200" b="1">
                <a:solidFill>
                  <a:srgbClr val="00B050"/>
                </a:solidFill>
                <a:uFillTx/>
              </a:rPr>
              <a:t> 第二节  牛顿第一定律</a:t>
            </a: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76370" y="189230"/>
            <a:ext cx="4032250" cy="3265805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3320" name="矩形 13319"/>
          <p:cNvSpPr/>
          <p:nvPr>
            <p:custDataLst>
              <p:tags r:id="rId4"/>
            </p:custDataLst>
          </p:nvPr>
        </p:nvSpPr>
        <p:spPr>
          <a:xfrm>
            <a:off x="183515" y="123190"/>
            <a:ext cx="2320290" cy="873125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altLang="zh-CN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charset="0"/>
                <a:ea typeface="宋体"/>
              </a:rPr>
              <a:t>spring </a:t>
            </a:r>
          </a:p>
        </p:txBody>
      </p:sp>
    </p:spTree>
    <p:custDataLst>
      <p:tags r:id="rId1"/>
    </p:custData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/>
          <p:nvPr>
            <p:custDataLst>
              <p:tags r:id="rId2"/>
            </p:custDataLst>
          </p:nvPr>
        </p:nvSpPr>
        <p:spPr>
          <a:xfrm>
            <a:off x="4841558" y="2474913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FF99"/>
          </a:solidFill>
          <a:ln w="9525" cap="flat" cmpd="sng">
            <a:solidFill>
              <a:srgbClr val="CC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1267" name="Picture 4" descr="伽利略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" y="2209800"/>
            <a:ext cx="1438275" cy="1981200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2" name="组合 13"/>
          <p:cNvGrpSpPr/>
          <p:nvPr>
            <p:custDataLst>
              <p:tags r:id="rId4"/>
            </p:custDataLst>
          </p:nvPr>
        </p:nvGrpSpPr>
        <p:grpSpPr>
          <a:xfrm>
            <a:off x="6132195" y="1593849"/>
            <a:ext cx="6072500" cy="2565400"/>
            <a:chOff x="4740754" y="556816"/>
            <a:chExt cx="5321231" cy="2565462"/>
          </a:xfrm>
        </p:grpSpPr>
        <p:pic>
          <p:nvPicPr>
            <p:cNvPr id="11274" name="Picture 5" descr="52793409e19c0fcb62d986e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4740754" y="577136"/>
              <a:ext cx="1673771" cy="2545142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11275" name="Rectangle 6"/>
            <p:cNvSpPr/>
            <p:nvPr>
              <p:custDataLst>
                <p:tags r:id="rId15"/>
              </p:custDataLst>
            </p:nvPr>
          </p:nvSpPr>
          <p:spPr>
            <a:xfrm>
              <a:off x="6422868" y="556816"/>
              <a:ext cx="3639117" cy="25299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eaLnBrk="1" hangingPunct="1"/>
              <a:r>
                <a:rPr lang="en-US" altLang="zh-CN" b="1">
                  <a:latin typeface="Arial" pitchFamily="34" charset="0"/>
                  <a:ea typeface="宋体" pitchFamily="2" charset="-122"/>
                </a:rPr>
                <a:t>   </a:t>
              </a:r>
              <a:r>
                <a:rPr lang="en-US" altLang="zh-CN" sz="3200" b="1">
                  <a:latin typeface="Arial" pitchFamily="34" charset="0"/>
                  <a:ea typeface="宋体" pitchFamily="2" charset="-122"/>
                </a:rPr>
                <a:t> </a:t>
              </a:r>
              <a:r>
                <a:rPr lang="zh-CN" altLang="en-US" sz="3200" b="1">
                  <a:solidFill>
                    <a:srgbClr val="9900FF"/>
                  </a:solidFill>
                  <a:latin typeface="Arial" pitchFamily="34" charset="0"/>
                  <a:ea typeface="宋体" pitchFamily="2" charset="-122"/>
                </a:rPr>
                <a:t>笛卡儿</a:t>
              </a:r>
              <a:r>
                <a:rPr lang="zh-CN" altLang="en-US" sz="3200" b="1">
                  <a:latin typeface="Arial" pitchFamily="34" charset="0"/>
                  <a:ea typeface="宋体" pitchFamily="2" charset="-122"/>
                </a:rPr>
                <a:t>补充了伽利略的认识，指出：运动物体不受力时，除了</a:t>
              </a:r>
              <a:r>
                <a:rPr lang="zh-CN" altLang="en-US" sz="3200" b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速度的大小不会改变</a:t>
              </a:r>
              <a:r>
                <a:rPr lang="en-US" altLang="zh-CN" sz="3200" b="1">
                  <a:latin typeface="Arial" pitchFamily="34" charset="0"/>
                  <a:ea typeface="宋体" pitchFamily="2" charset="-122"/>
                </a:rPr>
                <a:t>,</a:t>
              </a:r>
              <a:r>
                <a:rPr lang="zh-CN" altLang="en-US" sz="3200" b="1">
                  <a:latin typeface="Arial" pitchFamily="34" charset="0"/>
                  <a:ea typeface="宋体" pitchFamily="2" charset="-122"/>
                </a:rPr>
                <a:t> </a:t>
              </a:r>
              <a:r>
                <a:rPr lang="zh-CN" altLang="en-US" sz="3200" b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运动的方向也不变</a:t>
              </a:r>
              <a:r>
                <a:rPr lang="zh-CN" altLang="en-US" sz="3200" b="1">
                  <a:latin typeface="Arial" pitchFamily="34" charset="0"/>
                  <a:ea typeface="宋体" pitchFamily="2" charset="-122"/>
                </a:rPr>
                <a:t>。</a:t>
              </a:r>
            </a:p>
          </p:txBody>
        </p:sp>
      </p:grpSp>
      <p:grpSp>
        <p:nvGrpSpPr>
          <p:cNvPr id="3" name="组合 14"/>
          <p:cNvGrpSpPr/>
          <p:nvPr>
            <p:custDataLst>
              <p:tags r:id="rId5"/>
            </p:custDataLst>
          </p:nvPr>
        </p:nvGrpSpPr>
        <p:grpSpPr>
          <a:xfrm>
            <a:off x="4213225" y="3578225"/>
            <a:ext cx="2027555" cy="3279110"/>
            <a:chOff x="3203848" y="3645024"/>
            <a:chExt cx="1584176" cy="3278779"/>
          </a:xfrm>
        </p:grpSpPr>
        <p:sp>
          <p:nvSpPr>
            <p:cNvPr id="11270" name="AutoShape 3"/>
            <p:cNvSpPr/>
            <p:nvPr>
              <p:custDataLst>
                <p:tags r:id="rId10"/>
              </p:custDataLst>
            </p:nvPr>
          </p:nvSpPr>
          <p:spPr>
            <a:xfrm flipV="1">
              <a:off x="3203848" y="3645024"/>
              <a:ext cx="1296988" cy="762000"/>
            </a:xfrm>
            <a:custGeom>
              <a:avLst/>
              <a:gdLst>
                <a:gd name="txL" fmla="*/ 2160 w 21600"/>
                <a:gd name="txT" fmla="*/ 12343 h 21600"/>
                <a:gd name="txR" fmla="*/ 19440 w 21600"/>
                <a:gd name="txB" fmla="*/ 18514 h 21600"/>
              </a:gdLst>
              <a:ahLst/>
              <a:cxnLst>
                <a:cxn ang="17694720">
                  <a:pos x="648494" y="0"/>
                </a:cxn>
                <a:cxn ang="11796480">
                  <a:pos x="0" y="544301"/>
                </a:cxn>
                <a:cxn ang="5898240">
                  <a:pos x="648494" y="653133"/>
                </a:cxn>
                <a:cxn ang="0">
                  <a:pos x="1296988" y="544301"/>
                </a:cxn>
              </a:cxnLst>
              <a:rect l="txL" t="txT" r="txR" b="txB"/>
              <a:pathLst>
                <a:path w="21600" h="21600">
                  <a:moveTo>
                    <a:pt x="10800" y="0"/>
                  </a:moveTo>
                  <a:lnTo>
                    <a:pt x="6480" y="6171"/>
                  </a:lnTo>
                  <a:lnTo>
                    <a:pt x="8640" y="6171"/>
                  </a:lnTo>
                  <a:lnTo>
                    <a:pt x="8640" y="12343"/>
                  </a:lnTo>
                  <a:lnTo>
                    <a:pt x="4320" y="12343"/>
                  </a:lnTo>
                  <a:lnTo>
                    <a:pt x="4320" y="9257"/>
                  </a:lnTo>
                  <a:lnTo>
                    <a:pt x="0" y="15429"/>
                  </a:lnTo>
                  <a:lnTo>
                    <a:pt x="4320" y="21600"/>
                  </a:lnTo>
                  <a:lnTo>
                    <a:pt x="4320" y="18514"/>
                  </a:lnTo>
                  <a:lnTo>
                    <a:pt x="17280" y="18514"/>
                  </a:lnTo>
                  <a:lnTo>
                    <a:pt x="17280" y="21600"/>
                  </a:lnTo>
                  <a:lnTo>
                    <a:pt x="21600" y="15429"/>
                  </a:lnTo>
                  <a:lnTo>
                    <a:pt x="17280" y="9257"/>
                  </a:lnTo>
                  <a:lnTo>
                    <a:pt x="17280" y="12343"/>
                  </a:lnTo>
                  <a:lnTo>
                    <a:pt x="12960" y="12343"/>
                  </a:lnTo>
                  <a:lnTo>
                    <a:pt x="12960" y="6171"/>
                  </a:lnTo>
                  <a:lnTo>
                    <a:pt x="15120" y="6171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 cap="flat" cmpd="sng">
              <a:solidFill>
                <a:srgbClr val="CC99FF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271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3347864" y="4534580"/>
              <a:ext cx="1440160" cy="2389223"/>
              <a:chOff x="179512" y="2852936"/>
              <a:chExt cx="1837472" cy="2759459"/>
            </a:xfrm>
          </p:grpSpPr>
          <p:pic>
            <p:nvPicPr>
              <p:cNvPr id="11272" name="Picture 3" descr="牛顿">
                <a:hlinkClick r:id="" action="ppaction://noaction"/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179512" y="2852936"/>
                <a:ext cx="1837472" cy="2087488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</p:pic>
          <p:sp>
            <p:nvSpPr>
              <p:cNvPr id="11273" name="Text Box 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79512" y="5014001"/>
                <a:ext cx="1823291" cy="598394"/>
              </a:xfrm>
              <a:prstGeom prst="rect">
                <a:avLst/>
              </a:prstGeom>
              <a:solidFill>
                <a:srgbClr val="FFFFFF">
                  <a:alpha val="70195"/>
                </a:srgbClr>
              </a:solidFill>
              <a:ln w="9525">
                <a:noFill/>
                <a:miter/>
              </a:ln>
            </p:spPr>
            <p:txBody>
              <a:bodyPr>
                <a:spAutoFit/>
              </a:bodyPr>
              <a:lstStyle/>
              <a:p>
                <a:pPr lvl="0" algn="ctr" eaLnBrk="1" hangingPunct="1">
                  <a:spcBef>
                    <a:spcPct val="50000"/>
                  </a:spcBef>
                  <a:buNone/>
                </a:pPr>
                <a:r>
                  <a:rPr lang="zh-CN" altLang="en-US" sz="2800" b="1">
                    <a:solidFill>
                      <a:srgbClr val="CC0066"/>
                    </a:solidFill>
                    <a:latin typeface="Arial" pitchFamily="34" charset="0"/>
                    <a:ea typeface="宋体" pitchFamily="2" charset="-122"/>
                  </a:rPr>
                  <a:t>牛顿</a:t>
                </a:r>
              </a:p>
            </p:txBody>
          </p:sp>
        </p:grpSp>
      </p:grpSp>
      <p:sp>
        <p:nvSpPr>
          <p:cNvPr id="11278" name="文本框 11277"/>
          <p:cNvSpPr txBox="1"/>
          <p:nvPr>
            <p:custDataLst>
              <p:tags r:id="rId6"/>
            </p:custDataLst>
          </p:nvPr>
        </p:nvSpPr>
        <p:spPr>
          <a:xfrm>
            <a:off x="6384925" y="5013325"/>
            <a:ext cx="3306445" cy="14630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600" b="1">
                <a:latin typeface="Arial" pitchFamily="34" charset="0"/>
                <a:ea typeface="宋体" pitchFamily="2" charset="-122"/>
              </a:rPr>
              <a:t>补充：</a:t>
            </a:r>
          </a:p>
          <a:p>
            <a:pPr lvl="0"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静止的物体</a:t>
            </a:r>
          </a:p>
        </p:txBody>
      </p:sp>
      <p:sp>
        <p:nvSpPr>
          <p:cNvPr id="11279" name="文本框 11278"/>
          <p:cNvSpPr txBox="1"/>
          <p:nvPr>
            <p:custDataLst>
              <p:tags r:id="rId7"/>
            </p:custDataLst>
          </p:nvPr>
        </p:nvSpPr>
        <p:spPr>
          <a:xfrm>
            <a:off x="1564640" y="1638935"/>
            <a:ext cx="2714625" cy="30175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CC0066"/>
                </a:solidFill>
                <a:latin typeface="Arial" pitchFamily="34" charset="0"/>
                <a:ea typeface="宋体" pitchFamily="2" charset="-122"/>
              </a:rPr>
              <a:t>伽利略</a:t>
            </a:r>
            <a:r>
              <a:rPr lang="zh-CN" altLang="en-US" sz="3200" b="1">
                <a:latin typeface="Arial" pitchFamily="34" charset="0"/>
                <a:ea typeface="宋体" pitchFamily="2" charset="-122"/>
              </a:rPr>
              <a:t>：运动物体不受力，</a:t>
            </a:r>
            <a:r>
              <a:rPr lang="zh-CN" altLang="en-US" sz="32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速度大小不变</a:t>
            </a:r>
            <a:r>
              <a:rPr lang="zh-CN" altLang="en-US" sz="3200" b="1">
                <a:latin typeface="Arial" pitchFamily="34" charset="0"/>
                <a:ea typeface="宋体" pitchFamily="2" charset="-122"/>
              </a:rPr>
              <a:t>，将以恒定不变速度永远运动下去。</a:t>
            </a:r>
          </a:p>
        </p:txBody>
      </p:sp>
      <p:sp>
        <p:nvSpPr>
          <p:cNvPr id="88073" name="文本框 88072"/>
          <p:cNvSpPr txBox="1"/>
          <p:nvPr>
            <p:custDataLst>
              <p:tags r:id="rId8"/>
            </p:custDataLst>
          </p:nvPr>
        </p:nvSpPr>
        <p:spPr>
          <a:xfrm>
            <a:off x="2353310" y="307975"/>
            <a:ext cx="5104130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6000">
                <a:solidFill>
                  <a:srgbClr val="FF0000"/>
                </a:solidFill>
                <a:uFillTx/>
                <a:latin typeface="Arial" pitchFamily="34" charset="0"/>
                <a:ea typeface="黑体" pitchFamily="2" charset="-122"/>
              </a:rPr>
              <a:t>历史回顾</a:t>
            </a:r>
          </a:p>
        </p:txBody>
      </p:sp>
      <p:sp>
        <p:nvSpPr>
          <p:cNvPr id="13318" name="AutoShape 6"/>
          <p:cNvSpPr/>
          <p:nvPr>
            <p:custDataLst>
              <p:tags r:id="rId9"/>
            </p:custDataLst>
          </p:nvPr>
        </p:nvSpPr>
        <p:spPr>
          <a:xfrm>
            <a:off x="544830" y="4632960"/>
            <a:ext cx="3765550" cy="2223135"/>
          </a:xfrm>
          <a:prstGeom prst="cloudCallout">
            <a:avLst>
              <a:gd name="adj1" fmla="val 49722"/>
              <a:gd name="adj2" fmla="val -65153"/>
            </a:avLst>
          </a:prstGeom>
          <a:solidFill>
            <a:srgbClr val="FFFFCC">
              <a:alpha val="79999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lvl="0" eaLnBrk="1" hangingPunct="1">
              <a:buNone/>
            </a:pPr>
            <a:r>
              <a:rPr lang="zh-CN" altLang="en-US" sz="2800" b="1">
                <a:solidFill>
                  <a:srgbClr val="0B0301"/>
                </a:solidFill>
                <a:latin typeface="Arial" pitchFamily="34" charset="0"/>
                <a:ea typeface="宋体" pitchFamily="2" charset="-122"/>
              </a:rPr>
              <a:t>我之所以看得比别人远，是因为我站在</a:t>
            </a:r>
            <a:r>
              <a:rPr lang="zh-CN" altLang="en-US" sz="28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巨人</a:t>
            </a:r>
            <a:r>
              <a:rPr lang="zh-CN" altLang="en-US" sz="2800" b="1">
                <a:solidFill>
                  <a:srgbClr val="0B0301"/>
                </a:solidFill>
                <a:latin typeface="Arial" pitchFamily="34" charset="0"/>
                <a:ea typeface="宋体" pitchFamily="2" charset="-122"/>
              </a:rPr>
              <a:t>的肩膀上</a:t>
            </a:r>
            <a:r>
              <a:rPr lang="zh-CN" altLang="en-US" sz="2800">
                <a:latin typeface="Arial" pitchFamily="34" charset="0"/>
                <a:ea typeface="宋体" pitchFamily="2" charset="-122"/>
              </a:rPr>
              <a:t>。</a:t>
            </a:r>
            <a:endParaRPr lang="zh-CN" altLang="en-US" sz="2800" b="1">
              <a:solidFill>
                <a:srgbClr val="F80012"/>
              </a:solidFill>
              <a:latin typeface="Arial" pitchFamily="34" charset="0"/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1278" grpId="0"/>
      <p:bldP spid="133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1325" y="1638300"/>
            <a:ext cx="5349875" cy="1143000"/>
          </a:xfrm>
        </p:spPr>
        <p:txBody>
          <a:bodyPr/>
          <a:lstStyle/>
          <a:p>
            <a:pPr>
              <a:defRPr/>
            </a:pPr>
            <a:r>
              <a:rPr lang="zh-CN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牛顿第一定律</a:t>
            </a:r>
            <a:r>
              <a:rPr lang="en-US" alt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: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79500" y="2878996"/>
            <a:ext cx="7789862" cy="2471738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一切物体，在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没有受到力的作用</a:t>
            </a:r>
            <a:r>
              <a:rPr lang="zh-CN" altLang="en-US" sz="36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时，总保持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静止</a:t>
            </a:r>
            <a:r>
              <a:rPr lang="zh-CN" altLang="en-US" sz="36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匀速直线运动</a:t>
            </a:r>
            <a:r>
              <a:rPr lang="zh-CN" altLang="en-US" sz="3600" b="1" dirty="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状态。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587500" y="79376"/>
            <a:ext cx="3086100" cy="1609725"/>
            <a:chOff x="0" y="0"/>
            <a:chExt cx="1724" cy="998"/>
          </a:xfrm>
        </p:grpSpPr>
        <p:sp>
          <p:nvSpPr>
            <p:cNvPr id="16389" name="Freeform 5"/>
            <p:cNvSpPr>
              <a:spLocks/>
            </p:cNvSpPr>
            <p:nvPr/>
          </p:nvSpPr>
          <p:spPr bwMode="auto">
            <a:xfrm>
              <a:off x="0" y="0"/>
              <a:ext cx="1724" cy="998"/>
            </a:xfrm>
            <a:custGeom>
              <a:avLst/>
              <a:gdLst>
                <a:gd name="T0" fmla="*/ 701 w 1443"/>
                <a:gd name="T1" fmla="*/ 1193 h 778"/>
                <a:gd name="T2" fmla="*/ 376 w 1443"/>
                <a:gd name="T3" fmla="*/ 1119 h 778"/>
                <a:gd name="T4" fmla="*/ 54 w 1443"/>
                <a:gd name="T5" fmla="*/ 1119 h 778"/>
                <a:gd name="T6" fmla="*/ 54 w 1443"/>
                <a:gd name="T7" fmla="*/ 821 h 778"/>
                <a:gd name="T8" fmla="*/ 54 w 1443"/>
                <a:gd name="T9" fmla="*/ 372 h 778"/>
                <a:gd name="T10" fmla="*/ 313 w 1443"/>
                <a:gd name="T11" fmla="*/ 74 h 778"/>
                <a:gd name="T12" fmla="*/ 637 w 1443"/>
                <a:gd name="T13" fmla="*/ 74 h 778"/>
                <a:gd name="T14" fmla="*/ 1025 w 1443"/>
                <a:gd name="T15" fmla="*/ 0 h 778"/>
                <a:gd name="T16" fmla="*/ 1413 w 1443"/>
                <a:gd name="T17" fmla="*/ 74 h 778"/>
                <a:gd name="T18" fmla="*/ 1995 w 1443"/>
                <a:gd name="T19" fmla="*/ 372 h 778"/>
                <a:gd name="T20" fmla="*/ 1802 w 1443"/>
                <a:gd name="T21" fmla="*/ 522 h 778"/>
                <a:gd name="T22" fmla="*/ 1737 w 1443"/>
                <a:gd name="T23" fmla="*/ 970 h 778"/>
                <a:gd name="T24" fmla="*/ 1283 w 1443"/>
                <a:gd name="T25" fmla="*/ 1045 h 778"/>
                <a:gd name="T26" fmla="*/ 895 w 1443"/>
                <a:gd name="T27" fmla="*/ 1269 h 778"/>
                <a:gd name="T28" fmla="*/ 637 w 1443"/>
                <a:gd name="T29" fmla="*/ 1119 h 778"/>
                <a:gd name="T30" fmla="*/ 442 w 1443"/>
                <a:gd name="T31" fmla="*/ 1119 h 7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43"/>
                <a:gd name="T49" fmla="*/ 0 h 778"/>
                <a:gd name="T50" fmla="*/ 1443 w 1443"/>
                <a:gd name="T51" fmla="*/ 778 h 7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43" h="778">
                  <a:moveTo>
                    <a:pt x="491" y="725"/>
                  </a:moveTo>
                  <a:cubicBezTo>
                    <a:pt x="415" y="706"/>
                    <a:pt x="339" y="687"/>
                    <a:pt x="264" y="680"/>
                  </a:cubicBezTo>
                  <a:cubicBezTo>
                    <a:pt x="189" y="673"/>
                    <a:pt x="76" y="710"/>
                    <a:pt x="38" y="680"/>
                  </a:cubicBezTo>
                  <a:cubicBezTo>
                    <a:pt x="0" y="650"/>
                    <a:pt x="38" y="575"/>
                    <a:pt x="38" y="499"/>
                  </a:cubicBezTo>
                  <a:cubicBezTo>
                    <a:pt x="38" y="423"/>
                    <a:pt x="8" y="302"/>
                    <a:pt x="38" y="226"/>
                  </a:cubicBezTo>
                  <a:cubicBezTo>
                    <a:pt x="68" y="150"/>
                    <a:pt x="151" y="75"/>
                    <a:pt x="219" y="45"/>
                  </a:cubicBezTo>
                  <a:cubicBezTo>
                    <a:pt x="287" y="15"/>
                    <a:pt x="363" y="52"/>
                    <a:pt x="446" y="45"/>
                  </a:cubicBezTo>
                  <a:cubicBezTo>
                    <a:pt x="529" y="38"/>
                    <a:pt x="627" y="0"/>
                    <a:pt x="718" y="0"/>
                  </a:cubicBezTo>
                  <a:cubicBezTo>
                    <a:pt x="809" y="0"/>
                    <a:pt x="877" y="7"/>
                    <a:pt x="990" y="45"/>
                  </a:cubicBezTo>
                  <a:cubicBezTo>
                    <a:pt x="1103" y="83"/>
                    <a:pt x="1353" y="181"/>
                    <a:pt x="1398" y="226"/>
                  </a:cubicBezTo>
                  <a:cubicBezTo>
                    <a:pt x="1443" y="271"/>
                    <a:pt x="1292" y="257"/>
                    <a:pt x="1262" y="317"/>
                  </a:cubicBezTo>
                  <a:cubicBezTo>
                    <a:pt x="1232" y="377"/>
                    <a:pt x="1277" y="536"/>
                    <a:pt x="1217" y="589"/>
                  </a:cubicBezTo>
                  <a:cubicBezTo>
                    <a:pt x="1157" y="642"/>
                    <a:pt x="997" y="605"/>
                    <a:pt x="899" y="635"/>
                  </a:cubicBezTo>
                  <a:cubicBezTo>
                    <a:pt x="801" y="665"/>
                    <a:pt x="702" y="764"/>
                    <a:pt x="627" y="771"/>
                  </a:cubicBezTo>
                  <a:cubicBezTo>
                    <a:pt x="552" y="778"/>
                    <a:pt x="499" y="695"/>
                    <a:pt x="446" y="680"/>
                  </a:cubicBezTo>
                  <a:cubicBezTo>
                    <a:pt x="393" y="665"/>
                    <a:pt x="351" y="672"/>
                    <a:pt x="310" y="68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49" y="0"/>
              <a:ext cx="907" cy="89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zh-CN" altLang="en-US" sz="36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宋体" panose="02010600030101010101" pitchFamily="2" charset="-122"/>
                </a:rPr>
                <a:t>总结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6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/>
          <p:nvPr>
            <p:custDataLst>
              <p:tags r:id="rId2"/>
            </p:custDataLst>
          </p:nvPr>
        </p:nvSpPr>
        <p:spPr>
          <a:xfrm>
            <a:off x="338455" y="1287145"/>
            <a:ext cx="3587115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en-US" altLang="zh-CN" sz="3200" b="1">
                <a:latin typeface="宋体" pitchFamily="2" charset="-122"/>
                <a:ea typeface="宋体" pitchFamily="2" charset="-122"/>
              </a:rPr>
              <a:t>1.</a:t>
            </a:r>
            <a:r>
              <a:rPr lang="zh-CN" altLang="en-US" sz="3200" b="1">
                <a:latin typeface="宋体" pitchFamily="2" charset="-122"/>
                <a:ea typeface="宋体" pitchFamily="2" charset="-122"/>
              </a:rPr>
              <a:t>定律适用范围？</a:t>
            </a:r>
          </a:p>
        </p:txBody>
      </p:sp>
      <p:sp>
        <p:nvSpPr>
          <p:cNvPr id="13315" name="Text Box 3"/>
          <p:cNvSpPr txBox="1"/>
          <p:nvPr>
            <p:custDataLst>
              <p:tags r:id="rId3"/>
            </p:custDataLst>
          </p:nvPr>
        </p:nvSpPr>
        <p:spPr>
          <a:xfrm>
            <a:off x="368935" y="2146935"/>
            <a:ext cx="2653030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en-US" altLang="zh-CN" sz="3200" b="1">
                <a:latin typeface="宋体" pitchFamily="2" charset="-122"/>
                <a:ea typeface="宋体" pitchFamily="2" charset="-122"/>
              </a:rPr>
              <a:t>2.</a:t>
            </a:r>
            <a:r>
              <a:rPr lang="zh-CN" altLang="en-US" sz="3200" b="1">
                <a:latin typeface="宋体" pitchFamily="2" charset="-122"/>
                <a:ea typeface="宋体" pitchFamily="2" charset="-122"/>
              </a:rPr>
              <a:t>成立条件</a:t>
            </a:r>
            <a:r>
              <a:rPr lang="en-US" altLang="zh-CN" sz="3200" b="1">
                <a:latin typeface="宋体" pitchFamily="2" charset="-122"/>
                <a:ea typeface="宋体" pitchFamily="2" charset="-122"/>
              </a:rPr>
              <a:t>:</a:t>
            </a:r>
          </a:p>
        </p:txBody>
      </p:sp>
      <p:sp>
        <p:nvSpPr>
          <p:cNvPr id="13318" name="矩形 13317"/>
          <p:cNvSpPr/>
          <p:nvPr>
            <p:custDataLst>
              <p:tags r:id="rId4"/>
            </p:custDataLst>
          </p:nvPr>
        </p:nvSpPr>
        <p:spPr>
          <a:xfrm>
            <a:off x="353060" y="3721735"/>
            <a:ext cx="8056245" cy="71558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4.</a:t>
            </a:r>
            <a:r>
              <a:rPr lang="zh-CN" altLang="en-US" sz="32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状态 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“或”</a:t>
            </a:r>
            <a:endParaRPr lang="zh-CN" altLang="en-US" sz="32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320" name="矩形 13319"/>
          <p:cNvSpPr/>
          <p:nvPr>
            <p:custDataLst>
              <p:tags r:id="rId5"/>
            </p:custDataLst>
          </p:nvPr>
        </p:nvSpPr>
        <p:spPr>
          <a:xfrm>
            <a:off x="3072130" y="283845"/>
            <a:ext cx="6581775" cy="873125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charset="0"/>
                <a:ea typeface="宋体"/>
              </a:rPr>
              <a:t>正确理解牛顿第一定律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8566150" y="1904365"/>
            <a:ext cx="3486785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+mn-ea"/>
              </a:rPr>
              <a:t>一切物体，在没有受到力的作用时，总保持静止或匀速直线运动状态。</a:t>
            </a:r>
            <a:endParaRPr lang="zh-CN" altLang="en-US" sz="4000"/>
          </a:p>
        </p:txBody>
      </p:sp>
      <p:sp>
        <p:nvSpPr>
          <p:cNvPr id="15363" name="文本框 15362"/>
          <p:cNvSpPr txBox="1"/>
          <p:nvPr>
            <p:custDataLst>
              <p:tags r:id="rId7"/>
            </p:custDataLst>
          </p:nvPr>
        </p:nvSpPr>
        <p:spPr>
          <a:xfrm>
            <a:off x="3934460" y="1503680"/>
            <a:ext cx="1953260" cy="5791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zh-CN" altLang="en-US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一切物体</a:t>
            </a:r>
          </a:p>
        </p:txBody>
      </p:sp>
      <p:sp>
        <p:nvSpPr>
          <p:cNvPr id="3" name="Text Box 3"/>
          <p:cNvSpPr txBox="1"/>
          <p:nvPr>
            <p:custDataLst>
              <p:tags r:id="rId8"/>
            </p:custDataLst>
          </p:nvPr>
        </p:nvSpPr>
        <p:spPr>
          <a:xfrm>
            <a:off x="2887980" y="2191385"/>
            <a:ext cx="3928745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没有受到力的作用时</a:t>
            </a:r>
            <a:endParaRPr lang="en-US" altLang="zh-CN" sz="3200" b="1">
              <a:latin typeface="宋体" panose="02010600030101010101" pitchFamily="2" charset="-122"/>
              <a:ea typeface="宋体" pitchFamily="2" charset="-122"/>
            </a:endParaRPr>
          </a:p>
        </p:txBody>
      </p:sp>
      <p:sp>
        <p:nvSpPr>
          <p:cNvPr id="15367" name="文本框 15366"/>
          <p:cNvSpPr txBox="1"/>
          <p:nvPr>
            <p:custDataLst>
              <p:tags r:id="rId9"/>
            </p:custDataLst>
          </p:nvPr>
        </p:nvSpPr>
        <p:spPr>
          <a:xfrm>
            <a:off x="367665" y="3250248"/>
            <a:ext cx="2209800" cy="57912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zh-CN" sz="3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3.</a:t>
            </a:r>
            <a:r>
              <a:rPr lang="zh-CN" altLang="en-US" sz="3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“总”</a:t>
            </a:r>
          </a:p>
        </p:txBody>
      </p:sp>
      <p:sp>
        <p:nvSpPr>
          <p:cNvPr id="15368" name="文本框 15367"/>
          <p:cNvSpPr txBox="1"/>
          <p:nvPr>
            <p:custDataLst>
              <p:tags r:id="rId10"/>
            </p:custDataLst>
          </p:nvPr>
        </p:nvSpPr>
        <p:spPr>
          <a:xfrm>
            <a:off x="2682875" y="3194685"/>
            <a:ext cx="4478020" cy="5791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zh-CN" altLang="en-US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总是这样，没有例外！</a:t>
            </a: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69570" y="5932805"/>
            <a:ext cx="7942580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en-US" altLang="zh-CN" sz="3200" b="1">
                <a:latin typeface="宋体" pitchFamily="2" charset="-122"/>
                <a:ea typeface="宋体" pitchFamily="2" charset="-122"/>
                <a:sym typeface="+mn-ea"/>
              </a:rPr>
              <a:t>5.</a:t>
            </a:r>
            <a:r>
              <a:rPr lang="zh-CN" altLang="en-US" sz="3200" b="1">
                <a:latin typeface="宋体" pitchFamily="2" charset="-122"/>
                <a:ea typeface="宋体" pitchFamily="2" charset="-122"/>
                <a:sym typeface="+mn-ea"/>
              </a:rPr>
              <a:t>牛顿第一定律能不能用实验来直接验证？</a:t>
            </a:r>
            <a:endParaRPr lang="zh-CN" altLang="en-US" sz="3200"/>
          </a:p>
        </p:txBody>
      </p:sp>
      <p:sp>
        <p:nvSpPr>
          <p:cNvPr id="5" name="Text Box 3"/>
          <p:cNvSpPr txBox="1"/>
          <p:nvPr>
            <p:custDataLst>
              <p:tags r:id="rId12"/>
            </p:custDataLst>
          </p:nvPr>
        </p:nvSpPr>
        <p:spPr>
          <a:xfrm>
            <a:off x="8169910" y="5936615"/>
            <a:ext cx="2122170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实验</a:t>
            </a:r>
            <a:r>
              <a:rPr lang="en-US" altLang="zh-CN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+</a:t>
            </a:r>
            <a:r>
              <a:rPr lang="zh-CN" altLang="en-US" sz="3200" b="1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推理</a:t>
            </a:r>
            <a:endParaRPr lang="en-US" altLang="zh-CN" sz="32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7600" y="4824000"/>
            <a:ext cx="3441600" cy="9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435" y="4396607"/>
            <a:ext cx="7852329" cy="15850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3" grpId="0"/>
      <p:bldP spid="15368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太空授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>
            <p:custDataLst>
              <p:tags r:id="rId2"/>
            </p:custDataLst>
          </p:nvPr>
        </p:nvSpPr>
        <p:spPr>
          <a:xfrm>
            <a:off x="185103" y="3362008"/>
            <a:ext cx="8893175" cy="26517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just" eaLnBrk="1" hangingPunct="1"/>
            <a:r>
              <a:rPr lang="zh-CN" altLang="en-US" sz="3600" b="1">
                <a:latin typeface="Arial" pitchFamily="34" charset="0"/>
                <a:ea typeface="宋体" pitchFamily="2" charset="-122"/>
              </a:rPr>
              <a:t>牛顿第一定律揭示的物理规律：</a:t>
            </a:r>
          </a:p>
          <a:p>
            <a:pPr lvl="0" algn="just" eaLnBrk="1" hangingPunct="1"/>
            <a:r>
              <a:rPr lang="zh-CN" altLang="en-US" sz="3600" b="1">
                <a:latin typeface="Arial" pitchFamily="34" charset="0"/>
                <a:ea typeface="宋体" pitchFamily="2" charset="-122"/>
              </a:rPr>
              <a:t>       </a:t>
            </a:r>
            <a:r>
              <a:rPr lang="zh-CN" altLang="en-US" sz="4400" b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力是改变物体运动状态的原因，</a:t>
            </a:r>
          </a:p>
          <a:p>
            <a:pPr lvl="0" algn="just" eaLnBrk="1" hangingPunct="1"/>
            <a:r>
              <a:rPr lang="zh-CN" altLang="en-US" sz="4400" b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     力不是维持物体运动的原因。</a:t>
            </a:r>
          </a:p>
          <a:p>
            <a:pPr lvl="0" eaLnBrk="0" hangingPunct="0"/>
            <a:endParaRPr lang="en-US" altLang="zh-CN" sz="4400" b="1">
              <a:solidFill>
                <a:srgbClr val="FF33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" name="Group 2"/>
          <p:cNvGrpSpPr/>
          <p:nvPr>
            <p:custDataLst>
              <p:tags r:id="rId3"/>
            </p:custDataLst>
          </p:nvPr>
        </p:nvGrpSpPr>
        <p:grpSpPr>
          <a:xfrm>
            <a:off x="10012680" y="1613218"/>
            <a:ext cx="1811338" cy="2793131"/>
            <a:chOff x="0" y="0"/>
            <a:chExt cx="2265" cy="3216"/>
          </a:xfrm>
        </p:grpSpPr>
        <p:pic>
          <p:nvPicPr>
            <p:cNvPr id="14343" name="Picture 3" descr="牛顿">
              <a:hlinkClick r:id="" action="ppaction://noaction"/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265" cy="2736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14344" name="Text Box 4"/>
            <p:cNvSpPr txBox="1"/>
            <p:nvPr>
              <p:custDataLst>
                <p:tags r:id="rId7"/>
              </p:custDataLst>
            </p:nvPr>
          </p:nvSpPr>
          <p:spPr>
            <a:xfrm>
              <a:off x="8" y="2016"/>
              <a:ext cx="2247" cy="597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  <a:buNone/>
              </a:pPr>
              <a:r>
                <a:rPr lang="zh-CN" altLang="en-US" sz="2800" b="1">
                  <a:latin typeface="Arial" pitchFamily="34" charset="0"/>
                  <a:ea typeface="宋体" pitchFamily="2" charset="-122"/>
                </a:rPr>
                <a:t>牛顿</a:t>
              </a:r>
            </a:p>
          </p:txBody>
        </p:sp>
        <p:sp>
          <p:nvSpPr>
            <p:cNvPr id="14345" name="Text Box 5"/>
            <p:cNvSpPr txBox="1"/>
            <p:nvPr>
              <p:custDataLst>
                <p:tags r:id="rId8"/>
              </p:custDataLst>
            </p:nvPr>
          </p:nvSpPr>
          <p:spPr>
            <a:xfrm>
              <a:off x="8" y="2409"/>
              <a:ext cx="2247" cy="807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  <a:buNone/>
              </a:pPr>
              <a:r>
                <a:rPr lang="en-US" altLang="zh-CN" sz="2000" b="1">
                  <a:latin typeface="Arial" pitchFamily="34" charset="0"/>
                  <a:ea typeface="宋体" pitchFamily="2" charset="-122"/>
                </a:rPr>
                <a:t>Newton,1643-1727</a:t>
              </a:r>
            </a:p>
          </p:txBody>
        </p:sp>
      </p:grpSp>
      <p:sp>
        <p:nvSpPr>
          <p:cNvPr id="13319" name="Text Box 7"/>
          <p:cNvSpPr txBox="1"/>
          <p:nvPr>
            <p:custDataLst>
              <p:tags r:id="rId4"/>
            </p:custDataLst>
          </p:nvPr>
        </p:nvSpPr>
        <p:spPr>
          <a:xfrm>
            <a:off x="132715" y="1572895"/>
            <a:ext cx="9128760" cy="16167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0000" tIns="46800" rIns="90000" bIns="46800" anchor="b">
            <a:spAutoFit/>
          </a:bodyPr>
          <a:lstStyle/>
          <a:p>
            <a:pPr lvl="0" eaLnBrk="1" hangingPunct="1"/>
            <a:r>
              <a:rPr lang="en-US" altLang="zh-CN" sz="3200" b="1">
                <a:latin typeface="Arial" pitchFamily="34" charset="0"/>
                <a:ea typeface="宋体" pitchFamily="2" charset="-122"/>
              </a:rPr>
              <a:t>     </a:t>
            </a:r>
            <a:r>
              <a:rPr lang="zh-CN" altLang="en-US" sz="3200" b="1">
                <a:solidFill>
                  <a:schemeClr val="accent4"/>
                </a:solidFill>
                <a:uFillTx/>
                <a:latin typeface="黑体" charset="0"/>
                <a:ea typeface="黑体"/>
              </a:rPr>
              <a:t>一切物体在没有受到力的作用时，总保持静止状态或匀速直线运动状态，</a:t>
            </a:r>
            <a:r>
              <a:rPr lang="zh-CN" altLang="en-US" sz="3200" b="1">
                <a:solidFill>
                  <a:srgbClr val="FF0000"/>
                </a:solidFill>
                <a:uFillTx/>
                <a:latin typeface="黑体" charset="0"/>
                <a:ea typeface="黑体"/>
              </a:rPr>
              <a:t>直到有外力迫使它改变这种状态。</a:t>
            </a:r>
            <a:r>
              <a:rPr lang="zh-CN" altLang="en-US" sz="3600" b="1">
                <a:solidFill>
                  <a:srgbClr val="FF0000"/>
                </a:solidFill>
                <a:uFillTx/>
                <a:latin typeface="黑体" charset="0"/>
                <a:ea typeface="黑体"/>
              </a:rPr>
              <a:t>  </a:t>
            </a:r>
          </a:p>
        </p:txBody>
      </p:sp>
      <p:sp>
        <p:nvSpPr>
          <p:cNvPr id="13320" name="矩形 13319"/>
          <p:cNvSpPr/>
          <p:nvPr>
            <p:custDataLst>
              <p:tags r:id="rId5"/>
            </p:custDataLst>
          </p:nvPr>
        </p:nvSpPr>
        <p:spPr>
          <a:xfrm>
            <a:off x="2352675" y="199390"/>
            <a:ext cx="6581775" cy="873125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solidFill>
                  <a:srgbClr val="00B0F0"/>
                </a:solidFill>
                <a:uFillTx/>
                <a:latin typeface="Arial" pitchFamily="34" charset="0"/>
                <a:ea typeface="黑体"/>
                <a:sym typeface="+mn-ea"/>
              </a:rPr>
              <a:t>力和运动的关系：</a:t>
            </a:r>
            <a:r>
              <a:rPr lang="zh-CN" altLang="en-US" sz="3600" b="1">
                <a:solidFill>
                  <a:srgbClr val="FFFF00"/>
                </a:solidFill>
                <a:uFillTx/>
                <a:latin typeface="Arial" pitchFamily="34" charset="0"/>
                <a:ea typeface="黑体"/>
                <a:sym typeface="+mn-ea"/>
              </a:rPr>
              <a:t>：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/>
              <a:ea typeface="宋体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33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895600" cy="685800"/>
          </a:xfrm>
        </p:spPr>
        <p:txBody>
          <a:bodyPr/>
          <a:lstStyle/>
          <a:p>
            <a:r>
              <a:rPr lang="zh-CN" altLang="en-US" dirty="0">
                <a:solidFill>
                  <a:srgbClr val="800000"/>
                </a:solidFill>
                <a:latin typeface="黑体" panose="02010609060101010101" pitchFamily="49" charset="-122"/>
              </a:rPr>
              <a:t>一、历史回顾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20713"/>
            <a:ext cx="6877050" cy="2206625"/>
          </a:xfrm>
          <a:ln w="57150" cmpd="thinThick">
            <a:solidFill>
              <a:srgbClr val="A50021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ea typeface="宋体" panose="02010600030101010101" pitchFamily="2" charset="-122"/>
              </a:rPr>
              <a:t>1</a:t>
            </a:r>
            <a:r>
              <a:rPr lang="zh-CN" altLang="en-US" b="1" dirty="0">
                <a:solidFill>
                  <a:srgbClr val="0000FF"/>
                </a:solidFill>
                <a:ea typeface="宋体" panose="02010600030101010101" pitchFamily="2" charset="-122"/>
              </a:rPr>
              <a:t>．</a:t>
            </a:r>
            <a:r>
              <a:rPr lang="zh-CN" altLang="en-US" sz="4000" b="1" dirty="0">
                <a:solidFill>
                  <a:srgbClr val="0000FF"/>
                </a:solidFill>
                <a:ea typeface="宋体" panose="02010600030101010101" pitchFamily="2" charset="-122"/>
              </a:rPr>
              <a:t>亚里士多德的观点：力是维持物体运动的原因</a:t>
            </a:r>
            <a:r>
              <a:rPr lang="zh-CN" altLang="en-US" sz="40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．</a:t>
            </a:r>
            <a:endParaRPr lang="en-US" altLang="zh-CN" sz="40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5364" name="Rectangle 1028"/>
          <p:cNvSpPr>
            <a:spLocks noChangeArrowheads="1"/>
          </p:cNvSpPr>
          <p:nvPr/>
        </p:nvSpPr>
        <p:spPr bwMode="auto">
          <a:xfrm>
            <a:off x="3640138" y="3251026"/>
            <a:ext cx="6877050" cy="3382962"/>
          </a:xfrm>
          <a:prstGeom prst="rect">
            <a:avLst/>
          </a:prstGeom>
          <a:noFill/>
          <a:ln w="57150" cmpd="thinThick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2</a:t>
            </a:r>
            <a:r>
              <a:rPr lang="zh-CN" altLang="en-US" b="1" dirty="0">
                <a:solidFill>
                  <a:srgbClr val="0000FF"/>
                </a:solidFill>
              </a:rPr>
              <a:t>．</a:t>
            </a:r>
            <a:r>
              <a:rPr lang="zh-CN" altLang="en-US" sz="4000" b="1" dirty="0">
                <a:solidFill>
                  <a:srgbClr val="0000FF"/>
                </a:solidFill>
              </a:rPr>
              <a:t>伽利略的观点：物体的运动不需要力来</a:t>
            </a:r>
            <a:r>
              <a:rPr lang="zh-CN" altLang="en-US" sz="4000" b="1" dirty="0" smtClean="0">
                <a:solidFill>
                  <a:srgbClr val="0000FF"/>
                </a:solidFill>
              </a:rPr>
              <a:t>维持</a:t>
            </a:r>
            <a:r>
              <a:rPr lang="zh-CN" altLang="en-US" sz="4000" b="1" dirty="0">
                <a:solidFill>
                  <a:srgbClr val="0000FF"/>
                </a:solidFill>
              </a:rPr>
              <a:t>。</a:t>
            </a:r>
            <a:endParaRPr lang="en-US" altLang="zh-CN" sz="4000" b="1" dirty="0">
              <a:solidFill>
                <a:srgbClr val="0000FF"/>
              </a:solidFill>
            </a:endParaRPr>
          </a:p>
        </p:txBody>
      </p:sp>
      <p:pic>
        <p:nvPicPr>
          <p:cNvPr id="15365" name="Picture 1029" descr="aristo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620713"/>
            <a:ext cx="182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030" descr="Gali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79" y="3299292"/>
            <a:ext cx="21240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  <p:bldP spid="15364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59480" y="1272370"/>
            <a:ext cx="915252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zh-CN" altLang="en-US" sz="3600" b="0" u="none" dirty="0" smtClean="0">
                <a:latin typeface="+mn-ea"/>
                <a:ea typeface="+mn-ea"/>
                <a:cs typeface="仿宋" charset="0"/>
              </a:rPr>
              <a:t>物体推出去之后，最终停下来，是为什么？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20370" y="408940"/>
            <a:ext cx="241046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分析</a:t>
            </a:r>
            <a:r>
              <a:rPr lang="zh-CN" altLang="zh-CN" sz="3600" b="1" dirty="0" smtClean="0">
                <a:solidFill>
                  <a:srgbClr val="FF0000"/>
                </a:solidFill>
              </a:rPr>
              <a:t>：</a:t>
            </a:r>
            <a:endParaRPr lang="zh-CN" altLang="zh-CN" sz="3600" b="1" dirty="0">
              <a:solidFill>
                <a:srgbClr val="FF0000"/>
              </a:solidFill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5040375" y="2025400"/>
            <a:ext cx="287338" cy="719138"/>
          </a:xfrm>
          <a:prstGeom prst="downArrow">
            <a:avLst>
              <a:gd name="adj1" fmla="val 50000"/>
              <a:gd name="adj2" fmla="val 62569"/>
            </a:avLst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497784" y="2857488"/>
            <a:ext cx="337252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zh-CN" altLang="en-US" sz="3600" b="0" u="none" dirty="0" smtClean="0">
                <a:latin typeface="+mn-ea"/>
                <a:ea typeface="+mn-ea"/>
                <a:cs typeface="仿宋" charset="0"/>
              </a:rPr>
              <a:t>受到阻力作用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40375" y="3610518"/>
            <a:ext cx="287338" cy="719138"/>
          </a:xfrm>
          <a:prstGeom prst="downArrow">
            <a:avLst>
              <a:gd name="adj1" fmla="val 50000"/>
              <a:gd name="adj2" fmla="val 62569"/>
            </a:avLst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951136" y="4543488"/>
            <a:ext cx="6465816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zh-CN" altLang="en-US" sz="3600" b="0" u="none" dirty="0" smtClean="0">
                <a:latin typeface="+mn-ea"/>
                <a:ea typeface="+mn-ea"/>
                <a:cs typeface="仿宋" charset="0"/>
              </a:rPr>
              <a:t>如果没有阻力，物体会怎样？</a:t>
            </a:r>
            <a:endParaRPr lang="zh-CN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04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1919288" y="260350"/>
            <a:ext cx="2057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思考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09814" y="1500189"/>
            <a:ext cx="7488237" cy="1311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000">
                <a:solidFill>
                  <a:srgbClr val="006600"/>
                </a:solidFill>
                <a:ea typeface="黑体" panose="02010609060101010101" pitchFamily="49" charset="-122"/>
              </a:rPr>
              <a:t>绝对光滑的表面是没有的，怎样探究没有阻力的情况呢</a:t>
            </a:r>
            <a:r>
              <a:rPr lang="zh-CN" altLang="en-US" sz="4000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2390400" y="4286250"/>
            <a:ext cx="66075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 dirty="0" smtClean="0">
                <a:solidFill>
                  <a:srgbClr val="FF0000"/>
                </a:solidFill>
                <a:ea typeface="黑体" panose="02010609060101010101" pitchFamily="49" charset="-122"/>
              </a:rPr>
              <a:t>实验推理</a:t>
            </a:r>
            <a:r>
              <a:rPr lang="zh-CN" altLang="en-US" sz="4400" dirty="0">
                <a:solidFill>
                  <a:srgbClr val="FF0000"/>
                </a:solidFill>
                <a:ea typeface="黑体" panose="02010609060101010101" pitchFamily="49" charset="-122"/>
              </a:rPr>
              <a:t>法（理想实验法）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4024314" y="3143250"/>
            <a:ext cx="4622886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400" dirty="0">
                <a:solidFill>
                  <a:srgbClr val="0000FF"/>
                </a:solidFill>
                <a:ea typeface="黑体" panose="02010609060101010101" pitchFamily="49" charset="-122"/>
              </a:rPr>
              <a:t>“真空不能传声”</a:t>
            </a:r>
          </a:p>
        </p:txBody>
      </p:sp>
    </p:spTree>
    <p:extLst>
      <p:ext uri="{BB962C8B-B14F-4D97-AF65-F5344CB8AC3E}">
        <p14:creationId xmlns:p14="http://schemas.microsoft.com/office/powerpoint/2010/main" val="12256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/>
      <p:bldP spid="1024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77240" y="234991"/>
            <a:ext cx="10515600" cy="95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b="1" dirty="0" smtClean="0">
                <a:sym typeface="+mn-ea"/>
              </a:rPr>
              <a:t>活动</a:t>
            </a:r>
            <a:r>
              <a:rPr lang="en-US" altLang="zh-CN" b="1" dirty="0" smtClean="0">
                <a:sym typeface="+mn-ea"/>
              </a:rPr>
              <a:t>:</a:t>
            </a:r>
            <a:r>
              <a:rPr lang="zh-CN" altLang="zh-CN" b="1" dirty="0" smtClean="0">
                <a:sym typeface="+mn-ea"/>
              </a:rPr>
              <a:t>探究阻力对物体运动的影响</a:t>
            </a:r>
            <a:endParaRPr lang="zh-CN" altLang="zh-CN" b="1" dirty="0" smtClean="0">
              <a:solidFill>
                <a:srgbClr val="FFFF00"/>
              </a:solidFill>
              <a:uFillTx/>
              <a:ea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87045" y="1011555"/>
            <a:ext cx="215074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微软雅黑" charset="0"/>
                <a:ea typeface="微软雅黑" charset="0"/>
              </a:rPr>
              <a:t>问题导学：</a:t>
            </a: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106680" y="1639570"/>
            <a:ext cx="11962130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en-US" altLang="zh-CN" sz="3600" b="0" u="none" dirty="0">
                <a:latin typeface="+mn-ea"/>
                <a:ea typeface="+mn-ea"/>
                <a:cs typeface="仿宋" charset="0"/>
              </a:rPr>
              <a:t>1.</a:t>
            </a:r>
            <a:r>
              <a:rPr lang="zh-CN" altLang="en-US" sz="3600" b="0" u="none" dirty="0">
                <a:latin typeface="+mn-ea"/>
                <a:ea typeface="+mn-ea"/>
                <a:cs typeface="仿宋" charset="0"/>
              </a:rPr>
              <a:t>大小不同的阻力对小车运动的影响通过什么反映出来</a:t>
            </a:r>
            <a:r>
              <a:rPr lang="zh-CN" altLang="en-US" sz="3600" b="0" u="none" dirty="0" smtClean="0">
                <a:latin typeface="+mn-ea"/>
                <a:ea typeface="+mn-ea"/>
                <a:cs typeface="仿宋" charset="0"/>
              </a:rPr>
              <a:t>？</a:t>
            </a:r>
            <a:endParaRPr lang="en-US" altLang="zh-CN" sz="3600" b="0" u="none" dirty="0" smtClean="0">
              <a:latin typeface="+mn-ea"/>
              <a:ea typeface="+mn-ea"/>
              <a:cs typeface="仿宋" charset="0"/>
            </a:endParaRPr>
          </a:p>
          <a:p>
            <a:pPr marL="0" indent="266700" algn="l"/>
            <a:r>
              <a:rPr lang="zh-CN" altLang="en-US" sz="3600" dirty="0">
                <a:latin typeface="+mn-ea"/>
                <a:ea typeface="+mn-ea"/>
              </a:rPr>
              <a:t>你</a:t>
            </a:r>
            <a:r>
              <a:rPr lang="zh-CN" altLang="en-US" sz="3600" dirty="0" smtClean="0">
                <a:latin typeface="+mn-ea"/>
                <a:ea typeface="+mn-ea"/>
              </a:rPr>
              <a:t>的猜想是什么？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1130" y="2827020"/>
            <a:ext cx="5564505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en-US" altLang="zh-CN" sz="3600" b="0" u="none" dirty="0">
                <a:latin typeface="+mn-ea"/>
                <a:ea typeface="+mn-ea"/>
                <a:cs typeface="仿宋" charset="0"/>
              </a:rPr>
              <a:t>2.</a:t>
            </a:r>
            <a:r>
              <a:rPr lang="zh-CN" altLang="en-US" sz="3600" b="0" u="none" dirty="0">
                <a:latin typeface="+mn-ea"/>
                <a:ea typeface="+mn-ea"/>
                <a:cs typeface="仿宋" charset="0"/>
              </a:rPr>
              <a:t>如何改变阻力的大小？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87107" name="文本框 87106"/>
          <p:cNvSpPr txBox="1"/>
          <p:nvPr>
            <p:custDataLst>
              <p:tags r:id="rId6"/>
            </p:custDataLst>
          </p:nvPr>
        </p:nvSpPr>
        <p:spPr>
          <a:xfrm>
            <a:off x="1205865" y="3477895"/>
            <a:ext cx="9216390" cy="579120"/>
          </a:xfrm>
          <a:prstGeom prst="rect">
            <a:avLst/>
          </a:prstGeom>
          <a:noFill/>
          <a:ln w="9525">
            <a:noFill/>
            <a:miter/>
          </a:ln>
          <a:scene3d>
            <a:camera prst="legacyObliqueTopLeft">
              <a:rot lat="0" lon="0" rev="0"/>
            </a:camera>
            <a:lightRig rig="legacyNormal3" dir="r"/>
          </a:scene3d>
          <a:sp3d extrusionH="2016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 wrap="square">
            <a:spAutoFit/>
            <a:flatTx/>
          </a:bodyPr>
          <a:lstStyle/>
          <a:p>
            <a:pPr lvl="0" algn="l"/>
            <a:r>
              <a:rPr lang="zh-CN" altLang="en-US" sz="32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表面粗糙程度由大到小依次为：毛巾、棉布、木板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01295" y="4211320"/>
            <a:ext cx="11778615" cy="11887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en-US" altLang="zh-CN" sz="3600" b="0" u="none" dirty="0">
                <a:latin typeface="+mn-ea"/>
                <a:ea typeface="+mn-ea"/>
                <a:cs typeface="仿宋" charset="0"/>
              </a:rPr>
              <a:t>3.</a:t>
            </a:r>
            <a:r>
              <a:rPr lang="zh-CN" altLang="en-US" sz="3600" b="0" u="none" dirty="0">
                <a:latin typeface="+mn-ea"/>
                <a:ea typeface="+mn-ea"/>
                <a:cs typeface="仿宋" charset="0"/>
              </a:rPr>
              <a:t>小车运动的距离除了与阻力大小有关之外，还与什么     </a:t>
            </a:r>
          </a:p>
          <a:p>
            <a:pPr marL="0" indent="266700" algn="l"/>
            <a:r>
              <a:rPr lang="zh-CN" altLang="en-US" sz="3600" b="0" u="none" dirty="0">
                <a:latin typeface="+mn-ea"/>
                <a:ea typeface="+mn-ea"/>
                <a:cs typeface="仿宋" charset="0"/>
              </a:rPr>
              <a:t>  因素有关？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96215" y="5528310"/>
            <a:ext cx="11778615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266700" algn="l"/>
            <a:r>
              <a:rPr lang="en-US" altLang="zh-CN" sz="3600" b="0" u="none" dirty="0">
                <a:latin typeface="+mn-ea"/>
                <a:ea typeface="+mn-ea"/>
                <a:cs typeface="仿宋" charset="0"/>
              </a:rPr>
              <a:t>4.</a:t>
            </a:r>
            <a:r>
              <a:rPr lang="zh-CN" altLang="en-US" sz="3600" b="0" u="none" dirty="0">
                <a:latin typeface="+mn-ea"/>
                <a:ea typeface="+mn-ea"/>
                <a:cs typeface="仿宋" charset="0"/>
              </a:rPr>
              <a:t>如何控制小车在水平面上运动的初速度相同？</a:t>
            </a:r>
            <a:endParaRPr lang="zh-CN" altLang="en-US" sz="3600" dirty="0"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4389025" y="2324914"/>
            <a:ext cx="3639820" cy="579120"/>
          </a:xfrm>
          <a:prstGeom prst="rect">
            <a:avLst/>
          </a:prstGeom>
          <a:noFill/>
          <a:ln w="9525">
            <a:noFill/>
            <a:miter/>
          </a:ln>
          <a:scene3d>
            <a:camera prst="legacyObliqueTopLeft">
              <a:rot lat="0" lon="0" rev="0"/>
            </a:camera>
            <a:lightRig rig="legacyNormal3" dir="r"/>
          </a:scene3d>
          <a:sp3d extrusionH="2016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 wrap="square">
            <a:spAutoFit/>
            <a:flatTx/>
          </a:bodyPr>
          <a:lstStyle/>
          <a:p>
            <a:pPr lvl="0" algn="l"/>
            <a:r>
              <a:rPr lang="zh-CN" altLang="en-US" sz="32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小车运动的路程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3605425" y="4975225"/>
            <a:ext cx="3639820" cy="579120"/>
          </a:xfrm>
          <a:prstGeom prst="rect">
            <a:avLst/>
          </a:prstGeom>
          <a:noFill/>
          <a:ln w="9525">
            <a:noFill/>
            <a:miter/>
          </a:ln>
          <a:scene3d>
            <a:camera prst="legacyObliqueTopLeft">
              <a:rot lat="0" lon="0" rev="0"/>
            </a:camera>
            <a:lightRig rig="legacyNormal3" dir="r"/>
          </a:scene3d>
          <a:sp3d extrusionH="2016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 wrap="square">
            <a:spAutoFit/>
            <a:flatTx/>
          </a:bodyPr>
          <a:lstStyle/>
          <a:p>
            <a:pPr lvl="0" algn="l"/>
            <a:r>
              <a:rPr lang="zh-CN" altLang="en-US" sz="32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小车运动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的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初速度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0" grpId="0"/>
      <p:bldP spid="11" grpId="0"/>
      <p:bldP spid="87107" grpId="0"/>
      <p:bldP spid="12" grpId="0"/>
      <p:bldP spid="2" grpId="0"/>
      <p:bldP spid="3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988"/>
          <a:stretch>
            <a:fillRect/>
          </a:stretch>
        </p:blipFill>
        <p:spPr>
          <a:xfrm>
            <a:off x="478790" y="2732088"/>
            <a:ext cx="6705600" cy="1143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150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392" b="33347"/>
          <a:stretch>
            <a:fillRect/>
          </a:stretch>
        </p:blipFill>
        <p:spPr>
          <a:xfrm>
            <a:off x="478155" y="4447223"/>
            <a:ext cx="6705600" cy="1285875"/>
          </a:xfrm>
          <a:prstGeom prst="rect">
            <a:avLst/>
          </a:prstGeom>
          <a:noFill/>
          <a:ln w="9525">
            <a:noFill/>
            <a:miter/>
          </a:ln>
        </p:spPr>
      </p:pic>
      <p:cxnSp>
        <p:nvCxnSpPr>
          <p:cNvPr id="6151" name="直接连接符 6"/>
          <p:cNvCxnSpPr/>
          <p:nvPr>
            <p:custDataLst>
              <p:tags r:id="rId3"/>
            </p:custDataLst>
          </p:nvPr>
        </p:nvCxnSpPr>
        <p:spPr>
          <a:xfrm rot="5400000">
            <a:off x="14288" y="4035108"/>
            <a:ext cx="2644775" cy="1587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dash"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9999"/>
              </a:srgbClr>
            </a:outerShdw>
          </a:effectLst>
        </p:spPr>
      </p:cxnSp>
      <p:sp>
        <p:nvSpPr>
          <p:cNvPr id="6152" name="圆角矩形标注 11"/>
          <p:cNvSpPr/>
          <p:nvPr>
            <p:custDataLst>
              <p:tags r:id="rId4"/>
            </p:custDataLst>
          </p:nvPr>
        </p:nvSpPr>
        <p:spPr>
          <a:xfrm>
            <a:off x="155893" y="5696268"/>
            <a:ext cx="2428875" cy="857250"/>
          </a:xfrm>
          <a:prstGeom prst="wedgeRoundRectCallout">
            <a:avLst>
              <a:gd name="adj1" fmla="val -22213"/>
              <a:gd name="adj2" fmla="val -93500"/>
              <a:gd name="adj3" fmla="val 16667"/>
            </a:avLst>
          </a:prstGeom>
          <a:solidFill>
            <a:srgbClr val="4BACC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2999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zh-CN" altLang="en-US" sz="2800" b="1">
                <a:solidFill>
                  <a:srgbClr val="FFFFFF"/>
                </a:solidFill>
                <a:latin typeface="Calibri" pitchFamily="34" charset="0"/>
                <a:ea typeface="宋体" pitchFamily="2" charset="-122"/>
              </a:rPr>
              <a:t>在同一斜面的同一高度</a:t>
            </a:r>
          </a:p>
        </p:txBody>
      </p:sp>
      <p:sp>
        <p:nvSpPr>
          <p:cNvPr id="6153" name="圆角矩形标注 12"/>
          <p:cNvSpPr/>
          <p:nvPr>
            <p:custDataLst>
              <p:tags r:id="rId5"/>
            </p:custDataLst>
          </p:nvPr>
        </p:nvSpPr>
        <p:spPr>
          <a:xfrm>
            <a:off x="133033" y="1558290"/>
            <a:ext cx="2462212" cy="1219200"/>
          </a:xfrm>
          <a:prstGeom prst="wedgeRoundRectCallout">
            <a:avLst>
              <a:gd name="adj1" fmla="val 3699"/>
              <a:gd name="adj2" fmla="val 73491"/>
              <a:gd name="adj3" fmla="val 16667"/>
            </a:avLst>
          </a:prstGeom>
          <a:solidFill>
            <a:srgbClr val="8064A2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2999"/>
              </a:srgbClr>
            </a:outerShdw>
          </a:effectLst>
        </p:spPr>
        <p:txBody>
          <a:bodyPr rIns="18000" anchor="ctr"/>
          <a:lstStyle/>
          <a:p>
            <a:pPr lvl="0"/>
            <a:r>
              <a:rPr lang="zh-CN" altLang="en-US" sz="2800" b="1">
                <a:solidFill>
                  <a:srgbClr val="FFFFFF"/>
                </a:solidFill>
                <a:latin typeface="宋体" pitchFamily="2" charset="-122"/>
                <a:ea typeface="宋体" pitchFamily="2" charset="-122"/>
              </a:rPr>
              <a:t>同一小车从静止自由下滑</a:t>
            </a:r>
          </a:p>
        </p:txBody>
      </p:sp>
      <p:sp>
        <p:nvSpPr>
          <p:cNvPr id="6154" name="圆角矩形标注 13"/>
          <p:cNvSpPr/>
          <p:nvPr>
            <p:custDataLst>
              <p:tags r:id="rId6"/>
            </p:custDataLst>
          </p:nvPr>
        </p:nvSpPr>
        <p:spPr>
          <a:xfrm>
            <a:off x="5511165" y="419735"/>
            <a:ext cx="4505960" cy="1631950"/>
          </a:xfrm>
          <a:prstGeom prst="wedgeRoundRectCallout">
            <a:avLst>
              <a:gd name="adj1" fmla="val -115620"/>
              <a:gd name="adj2" fmla="val 128889"/>
              <a:gd name="adj3" fmla="val 16667"/>
            </a:avLst>
          </a:pr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r>
              <a:rPr lang="zh-CN" altLang="en-US" sz="3600" b="1">
                <a:solidFill>
                  <a:srgbClr val="FF0000"/>
                </a:solidFill>
                <a:uFillTx/>
                <a:latin typeface="Calibri" pitchFamily="34" charset="0"/>
                <a:ea typeface="宋体" pitchFamily="2" charset="-122"/>
                <a:sym typeface="+mn-ea"/>
              </a:rPr>
              <a:t>怎样让小车到达水平面的初速度相同？</a:t>
            </a:r>
            <a:endParaRPr lang="zh-CN" altLang="en-US" sz="3600" b="1">
              <a:solidFill>
                <a:srgbClr val="FF0000"/>
              </a:solidFill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155" name="左大括号 14"/>
          <p:cNvSpPr/>
          <p:nvPr>
            <p:custDataLst>
              <p:tags r:id="rId7"/>
            </p:custDataLst>
          </p:nvPr>
        </p:nvSpPr>
        <p:spPr>
          <a:xfrm rot="16200000">
            <a:off x="3031490" y="2732088"/>
            <a:ext cx="285750" cy="2357437"/>
          </a:xfrm>
          <a:prstGeom prst="leftBrace">
            <a:avLst>
              <a:gd name="adj1" fmla="val 40524"/>
              <a:gd name="adj2" fmla="val 50606"/>
            </a:avLst>
          </a:prstGeom>
          <a:noFill/>
          <a:ln w="38100" cap="flat" cmpd="sng">
            <a:solidFill>
              <a:srgbClr val="4A7EBB"/>
            </a:solidFill>
            <a:prstDash val="solid"/>
            <a:headEnd type="none" w="med" len="med"/>
            <a:tailEnd type="none" w="med" len="med"/>
          </a:ln>
        </p:spPr>
        <p:txBody>
          <a:bodyPr rot="0" vert="eaVert" anchor="ctr"/>
          <a:lstStyle/>
          <a:p>
            <a:pPr lvl="0" algn="ctr"/>
            <a:endParaRPr lang="zh-CN" altLang="en-US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156" name="左大括号 15"/>
          <p:cNvSpPr/>
          <p:nvPr>
            <p:custDataLst>
              <p:tags r:id="rId8"/>
            </p:custDataLst>
          </p:nvPr>
        </p:nvSpPr>
        <p:spPr>
          <a:xfrm rot="16200000">
            <a:off x="3435668" y="3952240"/>
            <a:ext cx="198437" cy="3290888"/>
          </a:xfrm>
          <a:prstGeom prst="leftBrace">
            <a:avLst>
              <a:gd name="adj1" fmla="val 76777"/>
              <a:gd name="adj2" fmla="val 49542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0" vert="eaVert" anchor="ctr"/>
          <a:lstStyle/>
          <a:p>
            <a:pPr lvl="0" algn="ctr"/>
            <a:endParaRPr lang="zh-CN" altLang="en-US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157" name="TextBox 16"/>
          <p:cNvSpPr/>
          <p:nvPr>
            <p:custDataLst>
              <p:tags r:id="rId9"/>
            </p:custDataLst>
          </p:nvPr>
        </p:nvSpPr>
        <p:spPr>
          <a:xfrm>
            <a:off x="6166485" y="2393315"/>
            <a:ext cx="1605280" cy="518160"/>
          </a:xfrm>
          <a:custGeom>
            <a:avLst/>
            <a:gdLst>
              <a:gd name="txL" fmla="*/ 0 w 1861463"/>
              <a:gd name="txT" fmla="*/ 52974 h 635675"/>
              <a:gd name="txR" fmla="*/ 1808488 w 1861463"/>
              <a:gd name="txB" fmla="*/ 635675 h 635675"/>
            </a:gdLst>
            <a:ahLst/>
            <a:cxnLst>
              <a:cxn ang="0">
                <a:pos x="1861463" y="317838"/>
              </a:cxn>
              <a:cxn ang="5898240">
                <a:pos x="930732" y="635675"/>
              </a:cxn>
              <a:cxn ang="11796480">
                <a:pos x="0" y="317838"/>
              </a:cxn>
              <a:cxn ang="17694720">
                <a:pos x="930732" y="0"/>
              </a:cxn>
            </a:cxnLst>
            <a:rect l="txL" t="txT" r="txR" b="txB"/>
            <a:pathLst>
              <a:path w="1861463" h="635675">
                <a:moveTo>
                  <a:pt x="0" y="0"/>
                </a:moveTo>
                <a:lnTo>
                  <a:pt x="1755515" y="0"/>
                </a:lnTo>
                <a:lnTo>
                  <a:pt x="1861463" y="105948"/>
                </a:lnTo>
                <a:lnTo>
                  <a:pt x="1861463" y="635675"/>
                </a:lnTo>
                <a:lnTo>
                  <a:pt x="0" y="635675"/>
                </a:lnTo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棉布表面</a:t>
            </a:r>
          </a:p>
        </p:txBody>
      </p:sp>
      <p:sp>
        <p:nvSpPr>
          <p:cNvPr id="6158" name="TextBox 17"/>
          <p:cNvSpPr/>
          <p:nvPr>
            <p:custDataLst>
              <p:tags r:id="rId10"/>
            </p:custDataLst>
          </p:nvPr>
        </p:nvSpPr>
        <p:spPr>
          <a:xfrm>
            <a:off x="6202045" y="4311650"/>
            <a:ext cx="1605280" cy="518160"/>
          </a:xfrm>
          <a:custGeom>
            <a:avLst/>
            <a:gdLst>
              <a:gd name="txL" fmla="*/ 0 w 1861463"/>
              <a:gd name="txT" fmla="*/ 52974 h 635675"/>
              <a:gd name="txR" fmla="*/ 1808488 w 1861463"/>
              <a:gd name="txB" fmla="*/ 635675 h 635675"/>
            </a:gdLst>
            <a:ahLst/>
            <a:cxnLst>
              <a:cxn ang="0">
                <a:pos x="1861463" y="317838"/>
              </a:cxn>
              <a:cxn ang="5898240">
                <a:pos x="930732" y="635675"/>
              </a:cxn>
              <a:cxn ang="11796480">
                <a:pos x="0" y="317838"/>
              </a:cxn>
              <a:cxn ang="17694720">
                <a:pos x="930732" y="0"/>
              </a:cxn>
            </a:cxnLst>
            <a:rect l="txL" t="txT" r="txR" b="txB"/>
            <a:pathLst>
              <a:path w="1861463" h="635675">
                <a:moveTo>
                  <a:pt x="0" y="0"/>
                </a:moveTo>
                <a:lnTo>
                  <a:pt x="1755515" y="0"/>
                </a:lnTo>
                <a:lnTo>
                  <a:pt x="1861463" y="105948"/>
                </a:lnTo>
                <a:lnTo>
                  <a:pt x="1861463" y="635675"/>
                </a:lnTo>
                <a:lnTo>
                  <a:pt x="0" y="635675"/>
                </a:lnTo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木板表面</a:t>
            </a:r>
          </a:p>
        </p:txBody>
      </p:sp>
      <p:sp>
        <p:nvSpPr>
          <p:cNvPr id="6159" name="TextBox 18"/>
          <p:cNvSpPr txBox="1"/>
          <p:nvPr>
            <p:custDataLst>
              <p:tags r:id="rId11"/>
            </p:custDataLst>
          </p:nvPr>
        </p:nvSpPr>
        <p:spPr>
          <a:xfrm>
            <a:off x="3011805" y="5948680"/>
            <a:ext cx="4852035" cy="51816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比较小车在水平面运动的路程</a:t>
            </a: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420370" y="408940"/>
            <a:ext cx="241046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</a:rPr>
              <a:t>实验</a:t>
            </a:r>
            <a:r>
              <a:rPr lang="zh-CN" altLang="zh-CN" sz="3600" b="1" dirty="0" smtClean="0">
                <a:solidFill>
                  <a:srgbClr val="FF0000"/>
                </a:solidFill>
              </a:rPr>
              <a:t>方案：</a:t>
            </a:r>
            <a:endParaRPr lang="zh-CN" altLang="zh-CN" sz="36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8057515" y="2288540"/>
            <a:ext cx="3917950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7030A0"/>
                </a:solidFill>
                <a:latin typeface="黑体" charset="0"/>
                <a:ea typeface="黑体"/>
              </a:rPr>
              <a:t>信息快递：</a:t>
            </a:r>
            <a:r>
              <a:rPr lang="zh-CN" altLang="en-US" sz="4000">
                <a:solidFill>
                  <a:srgbClr val="FF0000"/>
                </a:solidFill>
                <a:latin typeface="黑体" charset="0"/>
                <a:ea typeface="黑体"/>
              </a:rPr>
              <a:t>同一</a:t>
            </a:r>
            <a:r>
              <a:rPr lang="zh-CN" altLang="en-US" sz="4000">
                <a:latin typeface="黑体" charset="0"/>
                <a:ea typeface="黑体"/>
              </a:rPr>
              <a:t>小车从</a:t>
            </a:r>
            <a:r>
              <a:rPr lang="zh-CN" altLang="en-US" sz="4000">
                <a:solidFill>
                  <a:srgbClr val="FF0000"/>
                </a:solidFill>
                <a:latin typeface="黑体" charset="0"/>
                <a:ea typeface="黑体"/>
              </a:rPr>
              <a:t>同一</a:t>
            </a:r>
            <a:r>
              <a:rPr lang="zh-CN" altLang="en-US" sz="4000">
                <a:latin typeface="黑体" charset="0"/>
                <a:ea typeface="黑体"/>
              </a:rPr>
              <a:t>斜面的</a:t>
            </a:r>
            <a:r>
              <a:rPr lang="zh-CN" altLang="en-US" sz="4000">
                <a:solidFill>
                  <a:srgbClr val="FF0000"/>
                </a:solidFill>
                <a:latin typeface="黑体" charset="0"/>
                <a:ea typeface="黑体"/>
              </a:rPr>
              <a:t>同一</a:t>
            </a:r>
            <a:r>
              <a:rPr lang="zh-CN" altLang="en-US" sz="4000">
                <a:latin typeface="黑体" charset="0"/>
                <a:ea typeface="黑体"/>
              </a:rPr>
              <a:t>高度滑下，</a:t>
            </a:r>
            <a:r>
              <a:rPr lang="zh-CN" altLang="en-US" sz="4000" u="sng">
                <a:solidFill>
                  <a:srgbClr val="FF0000"/>
                </a:solidFill>
                <a:uFillTx/>
                <a:latin typeface="黑体" charset="0"/>
                <a:ea typeface="黑体"/>
              </a:rPr>
              <a:t>小车进入水平面的初速度相同。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3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0" name="表格 211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0915335"/>
              </p:ext>
            </p:extLst>
          </p:nvPr>
        </p:nvGraphicFramePr>
        <p:xfrm>
          <a:off x="1386205" y="1331913"/>
          <a:ext cx="9954260" cy="3480816"/>
        </p:xfrm>
        <a:graphic>
          <a:graphicData uri="http://schemas.openxmlformats.org/drawingml/2006/table">
            <a:tbl>
              <a:tblPr/>
              <a:tblGrid>
                <a:gridCol w="1475105">
                  <a:extLst>
                    <a:ext uri="{9D8B030D-6E8A-4147-A177-3AD203B41FA5}">
                      <a16:col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20000"/>
                    </a:ext>
                  </a:extLst>
                </a:gridCol>
                <a:gridCol w="1823720">
                  <a:extLst>
                    <a:ext uri="{9D8B030D-6E8A-4147-A177-3AD203B41FA5}">
                      <a16:col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20001"/>
                    </a:ext>
                  </a:extLst>
                </a:gridCol>
                <a:gridCol w="3478530">
                  <a:extLst>
                    <a:ext uri="{9D8B030D-6E8A-4147-A177-3AD203B41FA5}">
                      <a16:col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20002"/>
                    </a:ext>
                  </a:extLst>
                </a:gridCol>
                <a:gridCol w="3176905">
                  <a:extLst>
                    <a:ext uri="{9D8B030D-6E8A-4147-A177-3AD203B41FA5}">
                      <a16:col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20003"/>
                    </a:ext>
                  </a:extLst>
                </a:gridCol>
              </a:tblGrid>
              <a:tr h="895985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 dirty="0"/>
                        <a:t>实验</a:t>
                      </a:r>
                    </a:p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 dirty="0"/>
                        <a:t>序号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水平部分的材料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小车所受阻力</a:t>
                      </a:r>
                    </a:p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（大、较大、小）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 dirty="0"/>
                        <a:t>小车运动的路程</a:t>
                      </a:r>
                    </a:p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 dirty="0" smtClean="0"/>
                        <a:t>（</a:t>
                      </a:r>
                      <a:r>
                        <a:rPr lang="en-US" altLang="zh-CN" sz="32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S/cm</a:t>
                      </a:r>
                      <a:r>
                        <a:rPr lang="zh-CN" altLang="en-US" sz="3200" b="1" dirty="0" smtClean="0"/>
                        <a:t>） </a:t>
                      </a:r>
                      <a:endParaRPr lang="zh-CN" altLang="en-US" sz="3200" b="1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3200" b="1"/>
                        <a:t>1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毛巾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3200" b="1"/>
                        <a:t> 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3200" b="1"/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棉布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3200" b="1"/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 b="1"/>
                        <a:t>木板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en-US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zh-CN" sz="32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50" name="Text Box 34"/>
          <p:cNvSpPr txBox="1"/>
          <p:nvPr>
            <p:custDataLst>
              <p:tags r:id="rId2"/>
            </p:custDataLst>
          </p:nvPr>
        </p:nvSpPr>
        <p:spPr>
          <a:xfrm>
            <a:off x="5874068" y="2502218"/>
            <a:ext cx="1143000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chemeClr val="accent2"/>
                </a:solidFill>
                <a:latin typeface="Arial" pitchFamily="34" charset="0"/>
                <a:ea typeface="宋体" pitchFamily="2" charset="-122"/>
              </a:rPr>
              <a:t>大</a:t>
            </a:r>
          </a:p>
        </p:txBody>
      </p:sp>
      <p:sp>
        <p:nvSpPr>
          <p:cNvPr id="9253" name="Text Box 37"/>
          <p:cNvSpPr txBox="1"/>
          <p:nvPr>
            <p:custDataLst>
              <p:tags r:id="rId3"/>
            </p:custDataLst>
          </p:nvPr>
        </p:nvSpPr>
        <p:spPr>
          <a:xfrm>
            <a:off x="5757863" y="3101658"/>
            <a:ext cx="1143000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chemeClr val="accent2"/>
                </a:solidFill>
                <a:latin typeface="Arial" pitchFamily="34" charset="0"/>
                <a:ea typeface="宋体" pitchFamily="2" charset="-122"/>
              </a:rPr>
              <a:t>较大</a:t>
            </a:r>
          </a:p>
        </p:txBody>
      </p:sp>
      <p:sp>
        <p:nvSpPr>
          <p:cNvPr id="9255" name="Text Box 39"/>
          <p:cNvSpPr txBox="1"/>
          <p:nvPr>
            <p:custDataLst>
              <p:tags r:id="rId4"/>
            </p:custDataLst>
          </p:nvPr>
        </p:nvSpPr>
        <p:spPr>
          <a:xfrm>
            <a:off x="5771198" y="3700463"/>
            <a:ext cx="1143000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chemeClr val="accent2"/>
                </a:solidFill>
                <a:latin typeface="Arial" pitchFamily="34" charset="0"/>
                <a:ea typeface="宋体" pitchFamily="2" charset="-122"/>
              </a:rPr>
              <a:t> 小</a:t>
            </a:r>
          </a:p>
        </p:txBody>
      </p:sp>
      <p:sp>
        <p:nvSpPr>
          <p:cNvPr id="2089" name="Rectangle 40"/>
          <p:cNvSpPr/>
          <p:nvPr>
            <p:custDataLst>
              <p:tags r:id="rId5"/>
            </p:custDataLst>
          </p:nvPr>
        </p:nvSpPr>
        <p:spPr>
          <a:xfrm>
            <a:off x="1259205" y="497205"/>
            <a:ext cx="6081395" cy="5873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 anchorCtr="1"/>
          <a:lstStyle/>
          <a:p>
            <a:pPr lvl="0" algn="ctr" eaLnBrk="1" hangingPunct="1"/>
            <a:r>
              <a:rPr lang="en-US" altLang="zh-CN" sz="3200" b="1">
                <a:latin typeface="Arial" pitchFamily="34" charset="0"/>
                <a:ea typeface="宋体" pitchFamily="2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uFillTx/>
                <a:latin typeface="Arial" pitchFamily="34" charset="0"/>
                <a:ea typeface="宋体" pitchFamily="2" charset="-122"/>
              </a:rPr>
              <a:t>探究阻力对物体运动的影响</a:t>
            </a:r>
          </a:p>
        </p:txBody>
      </p:sp>
      <p:sp>
        <p:nvSpPr>
          <p:cNvPr id="2090" name="Text Box 101"/>
          <p:cNvSpPr/>
          <p:nvPr>
            <p:custDataLst>
              <p:tags r:id="rId6"/>
            </p:custDataLst>
          </p:nvPr>
        </p:nvSpPr>
        <p:spPr>
          <a:xfrm>
            <a:off x="1054735" y="4998720"/>
            <a:ext cx="10587990" cy="1434562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总结</a:t>
            </a:r>
            <a:r>
              <a:rPr lang="zh-CN" altLang="en-US" sz="36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：</a:t>
            </a:r>
            <a:r>
              <a:rPr lang="zh-CN" altLang="en-US" sz="3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接触</a:t>
            </a:r>
            <a:r>
              <a:rPr lang="zh-CN" altLang="en-US" sz="3600" b="1" dirty="0" smtClean="0">
                <a:solidFill>
                  <a:srgbClr val="000099"/>
                </a:solidFill>
                <a:latin typeface="宋体" pitchFamily="2" charset="-122"/>
                <a:ea typeface="宋体" pitchFamily="2" charset="-122"/>
              </a:rPr>
              <a:t>面</a:t>
            </a:r>
            <a:r>
              <a:rPr lang="zh-CN" altLang="en-US" sz="3600" b="1" dirty="0">
                <a:solidFill>
                  <a:srgbClr val="000099"/>
                </a:solidFill>
                <a:latin typeface="宋体" pitchFamily="2" charset="-122"/>
                <a:ea typeface="宋体" pitchFamily="2" charset="-122"/>
              </a:rPr>
              <a:t>越光滑，</a:t>
            </a:r>
            <a:r>
              <a:rPr lang="zh-CN" altLang="en-US" sz="3600" b="1" dirty="0">
                <a:solidFill>
                  <a:srgbClr val="000099"/>
                </a:solidFill>
                <a:latin typeface="Arial" pitchFamily="34" charset="0"/>
                <a:ea typeface="宋体" pitchFamily="2" charset="-122"/>
                <a:sym typeface="+mn-ea"/>
              </a:rPr>
              <a:t>说明小车</a:t>
            </a:r>
            <a:r>
              <a:rPr lang="zh-CN" altLang="en-US" sz="3600" b="1" dirty="0">
                <a:solidFill>
                  <a:srgbClr val="000099"/>
                </a:solidFill>
                <a:latin typeface="宋体" pitchFamily="2" charset="-122"/>
                <a:ea typeface="宋体" pitchFamily="2" charset="-122"/>
                <a:sym typeface="+mn-ea"/>
              </a:rPr>
              <a:t>受到的阻力越</a:t>
            </a:r>
            <a:r>
              <a:rPr lang="en-US" altLang="zh-CN" sz="3600" b="1" dirty="0">
                <a:solidFill>
                  <a:srgbClr val="000099"/>
                </a:solidFill>
                <a:latin typeface="宋体" pitchFamily="2" charset="-122"/>
                <a:ea typeface="宋体" pitchFamily="2" charset="-122"/>
                <a:sym typeface="+mn-ea"/>
              </a:rPr>
              <a:t>____</a:t>
            </a:r>
            <a:r>
              <a:rPr lang="zh-CN" altLang="en-US" sz="3600" b="1" dirty="0">
                <a:solidFill>
                  <a:srgbClr val="000099"/>
                </a:solidFill>
                <a:latin typeface="宋体" pitchFamily="2" charset="-122"/>
                <a:ea typeface="宋体" pitchFamily="2" charset="-122"/>
                <a:sym typeface="+mn-ea"/>
              </a:rPr>
              <a:t>，</a:t>
            </a:r>
            <a:r>
              <a:rPr lang="zh-CN" altLang="en-US" sz="3600" b="1" dirty="0">
                <a:solidFill>
                  <a:srgbClr val="000099"/>
                </a:solidFill>
                <a:latin typeface="Arial" pitchFamily="34" charset="0"/>
                <a:ea typeface="宋体" pitchFamily="2" charset="-122"/>
              </a:rPr>
              <a:t>小车运动的路程越</a:t>
            </a:r>
            <a:r>
              <a:rPr lang="en-US" altLang="zh-CN" sz="3600" b="1" dirty="0" smtClean="0">
                <a:solidFill>
                  <a:srgbClr val="000099"/>
                </a:solidFill>
                <a:latin typeface="Arial" pitchFamily="34" charset="0"/>
                <a:ea typeface="宋体" pitchFamily="2" charset="-122"/>
              </a:rPr>
              <a:t>___</a:t>
            </a:r>
            <a:r>
              <a:rPr lang="zh-CN" altLang="en-US" sz="3600" b="1" dirty="0" smtClean="0">
                <a:solidFill>
                  <a:srgbClr val="000099"/>
                </a:solidFill>
                <a:latin typeface="宋体" pitchFamily="2" charset="-122"/>
                <a:ea typeface="宋体" pitchFamily="2" charset="-122"/>
              </a:rPr>
              <a:t>，速度减小的越</a:t>
            </a:r>
            <a:r>
              <a:rPr lang="zh-CN" altLang="en-US" sz="3600" b="1" u="sng" dirty="0" smtClean="0">
                <a:solidFill>
                  <a:srgbClr val="000099"/>
                </a:solidFill>
                <a:latin typeface="宋体" pitchFamily="2" charset="-122"/>
                <a:ea typeface="宋体" pitchFamily="2" charset="-122"/>
              </a:rPr>
              <a:t>      </a:t>
            </a:r>
            <a:r>
              <a:rPr lang="zh-CN" altLang="en-US" sz="3600" b="1" dirty="0" smtClean="0">
                <a:solidFill>
                  <a:srgbClr val="000099"/>
                </a:solidFill>
                <a:latin typeface="宋体" pitchFamily="2" charset="-122"/>
                <a:ea typeface="宋体" pitchFamily="2" charset="-122"/>
              </a:rPr>
              <a:t>。</a:t>
            </a:r>
            <a:endParaRPr lang="zh-CN" altLang="en-US" sz="3600" b="1" dirty="0">
              <a:solidFill>
                <a:srgbClr val="000099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8" name="TextBox 47"/>
          <p:cNvSpPr txBox="1"/>
          <p:nvPr>
            <p:custDataLst>
              <p:tags r:id="rId7"/>
            </p:custDataLst>
          </p:nvPr>
        </p:nvSpPr>
        <p:spPr>
          <a:xfrm>
            <a:off x="4786630" y="5697220"/>
            <a:ext cx="90043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/>
            <a:r>
              <a:rPr lang="zh-CN" altLang="en-US" b="1" dirty="0">
                <a:solidFill>
                  <a:srgbClr val="993300"/>
                </a:solidFill>
              </a:rPr>
              <a:t> </a:t>
            </a:r>
            <a:r>
              <a:rPr lang="zh-CN" altLang="en-US" sz="3600" b="1" dirty="0">
                <a:solidFill>
                  <a:srgbClr val="993300"/>
                </a:solidFill>
              </a:rPr>
              <a:t>远</a:t>
            </a:r>
          </a:p>
        </p:txBody>
      </p:sp>
      <p:sp>
        <p:nvSpPr>
          <p:cNvPr id="49" name="TextBox 48"/>
          <p:cNvSpPr txBox="1"/>
          <p:nvPr>
            <p:custDataLst>
              <p:tags r:id="rId8"/>
            </p:custDataLst>
          </p:nvPr>
        </p:nvSpPr>
        <p:spPr>
          <a:xfrm>
            <a:off x="10480040" y="5100955"/>
            <a:ext cx="6572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/>
            <a:r>
              <a:rPr lang="zh-CN" altLang="en-US" sz="3600" b="1">
                <a:solidFill>
                  <a:srgbClr val="993300"/>
                </a:solidFill>
              </a:rPr>
              <a:t>小</a:t>
            </a:r>
            <a:r>
              <a:rPr lang="zh-CN" altLang="en-US" b="1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10289" name="Text Box 4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83535" y="4290060"/>
            <a:ext cx="1657350" cy="5003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9667" tIns="44833" rIns="89667" bIns="44833">
            <a:spAutoFit/>
          </a:bodyPr>
          <a:lstStyle/>
          <a:p>
            <a:pPr marL="0" marR="0" lvl="0" indent="0" algn="ctr" defTabSz="6997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Arial" pitchFamily="34" charset="0"/>
              <a:buNone/>
              <a:defRPr/>
            </a:pPr>
            <a:r>
              <a:rPr kumimoji="0" lang="zh-CN" alt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绝对光滑</a:t>
            </a:r>
            <a:endParaRPr kumimoji="0" lang="zh-CN" altLang="en-US" sz="27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14" name="Text Box 47"/>
          <p:cNvSpPr txBox="1"/>
          <p:nvPr>
            <p:custDataLst>
              <p:tags r:id="rId10"/>
            </p:custDataLst>
          </p:nvPr>
        </p:nvSpPr>
        <p:spPr>
          <a:xfrm>
            <a:off x="5547995" y="4274820"/>
            <a:ext cx="1752600" cy="50038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9667" tIns="44833" rIns="89667" bIns="44833">
            <a:spAutoFit/>
          </a:bodyPr>
          <a:lstStyle/>
          <a:p>
            <a:pPr lvl="0" defTabSz="700405" eaLnBrk="1" hangingPunct="1">
              <a:spcBef>
                <a:spcPct val="50000"/>
              </a:spcBef>
              <a:buNone/>
            </a:pPr>
            <a:r>
              <a:rPr lang="zh-CN" altLang="en-US" sz="27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阻力为零</a:t>
            </a:r>
          </a:p>
        </p:txBody>
      </p:sp>
      <p:sp>
        <p:nvSpPr>
          <p:cNvPr id="2116" name="文本框 2115"/>
          <p:cNvSpPr txBox="1"/>
          <p:nvPr>
            <p:custDataLst>
              <p:tags r:id="rId11"/>
            </p:custDataLst>
          </p:nvPr>
        </p:nvSpPr>
        <p:spPr>
          <a:xfrm>
            <a:off x="1887538" y="4315460"/>
            <a:ext cx="1223962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663300"/>
                </a:solidFill>
                <a:latin typeface="Arial" pitchFamily="34" charset="0"/>
                <a:ea typeface="宋体" pitchFamily="2" charset="-122"/>
              </a:rPr>
              <a:t>设  想</a:t>
            </a:r>
          </a:p>
        </p:txBody>
      </p:sp>
      <p:sp>
        <p:nvSpPr>
          <p:cNvPr id="2121" name="文本框 2120"/>
          <p:cNvSpPr txBox="1"/>
          <p:nvPr>
            <p:custDataLst>
              <p:tags r:id="rId12"/>
            </p:custDataLst>
          </p:nvPr>
        </p:nvSpPr>
        <p:spPr>
          <a:xfrm>
            <a:off x="1640523" y="4274820"/>
            <a:ext cx="1223962" cy="518160"/>
          </a:xfrm>
          <a:prstGeom prst="rect">
            <a:avLst/>
          </a:prstGeom>
          <a:solidFill>
            <a:schemeClr val="bg1"/>
          </a:solidFill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663300"/>
                </a:solidFill>
                <a:latin typeface="Arial" pitchFamily="34" charset="0"/>
                <a:ea typeface="宋体" pitchFamily="2" charset="-122"/>
              </a:rPr>
              <a:t>推理</a:t>
            </a:r>
          </a:p>
        </p:txBody>
      </p:sp>
      <p:sp>
        <p:nvSpPr>
          <p:cNvPr id="2122" name="Text Box 47"/>
          <p:cNvSpPr txBox="1"/>
          <p:nvPr>
            <p:custDataLst>
              <p:tags r:id="rId13"/>
            </p:custDataLst>
          </p:nvPr>
        </p:nvSpPr>
        <p:spPr>
          <a:xfrm>
            <a:off x="8504555" y="4260850"/>
            <a:ext cx="2590165" cy="5003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89667" tIns="44833" rIns="89667" bIns="44833">
            <a:spAutoFit/>
          </a:bodyPr>
          <a:lstStyle/>
          <a:p>
            <a:pPr lvl="0" defTabSz="700405" eaLnBrk="1" hangingPunct="1">
              <a:spcBef>
                <a:spcPct val="50000"/>
              </a:spcBef>
              <a:buNone/>
            </a:pPr>
            <a:r>
              <a:rPr lang="zh-CN" altLang="en-US" sz="27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一直运动下去</a:t>
            </a:r>
          </a:p>
        </p:txBody>
      </p:sp>
      <p:pic>
        <p:nvPicPr>
          <p:cNvPr id="6149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988"/>
          <a:stretch>
            <a:fillRect/>
          </a:stretch>
        </p:blipFill>
        <p:spPr>
          <a:xfrm>
            <a:off x="7807325" y="215900"/>
            <a:ext cx="3687445" cy="102806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9" name="TextBox 47"/>
          <p:cNvSpPr txBox="1"/>
          <p:nvPr>
            <p:custDataLst>
              <p:tags r:id="rId15"/>
            </p:custDataLst>
          </p:nvPr>
        </p:nvSpPr>
        <p:spPr>
          <a:xfrm>
            <a:off x="9070945" y="5697220"/>
            <a:ext cx="90043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/>
            <a:r>
              <a:rPr lang="zh-CN" altLang="en-US" b="1" dirty="0">
                <a:solidFill>
                  <a:srgbClr val="993300"/>
                </a:solidFill>
              </a:rPr>
              <a:t> </a:t>
            </a:r>
            <a:r>
              <a:rPr lang="zh-CN" altLang="en-US" sz="3600" b="1" dirty="0" smtClean="0">
                <a:solidFill>
                  <a:srgbClr val="993300"/>
                </a:solidFill>
              </a:rPr>
              <a:t>慢</a:t>
            </a:r>
            <a:endParaRPr lang="zh-CN" altLang="en-US" sz="3600" b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0" grpId="0"/>
      <p:bldP spid="9253" grpId="0"/>
      <p:bldP spid="9255" grpId="0"/>
      <p:bldP spid="2090" grpId="0" animBg="1"/>
      <p:bldP spid="48" grpId="0"/>
      <p:bldP spid="49" grpId="0"/>
      <p:bldP spid="10289" grpId="0"/>
      <p:bldP spid="2114" grpId="0"/>
      <p:bldP spid="2116" grpId="0"/>
      <p:bldP spid="2121" grpId="0" animBg="1"/>
      <p:bldP spid="2122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6" descr="伽利略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25" y="1901190"/>
            <a:ext cx="2435860" cy="329755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47" name="Text Box 8"/>
          <p:cNvSpPr txBox="1"/>
          <p:nvPr>
            <p:custDataLst>
              <p:tags r:id="rId2"/>
            </p:custDataLst>
          </p:nvPr>
        </p:nvSpPr>
        <p:spPr>
          <a:xfrm>
            <a:off x="3305175" y="1980565"/>
            <a:ext cx="8434705" cy="34442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4400" b="1">
                <a:latin typeface="Arial" pitchFamily="34" charset="0"/>
                <a:ea typeface="宋体" pitchFamily="2" charset="-122"/>
              </a:rPr>
              <a:t>伽利略斜面实验也是这样的设计理念，它的卓越之处</a:t>
            </a:r>
            <a:r>
              <a:rPr lang="en-US" altLang="zh-CN" sz="4400" b="1">
                <a:latin typeface="Arial" pitchFamily="34" charset="0"/>
                <a:ea typeface="宋体" pitchFamily="2" charset="-122"/>
              </a:rPr>
              <a:t>-------</a:t>
            </a:r>
            <a:r>
              <a:rPr lang="zh-CN" altLang="en-US" sz="44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在实验的基础上，进行理想化推理。（也称作理想实验法）</a:t>
            </a:r>
            <a:r>
              <a:rPr lang="zh-CN" altLang="en-US" sz="4400" b="1">
                <a:latin typeface="Arial" pitchFamily="34" charset="0"/>
                <a:ea typeface="宋体" pitchFamily="2" charset="-122"/>
              </a:rPr>
              <a:t>它标志着物理学的真正开端。 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7460" y="101575"/>
            <a:ext cx="512414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0000"/>
                </a:solidFill>
                <a:uFillTx/>
                <a:latin typeface="黑体" charset="0"/>
                <a:ea typeface="黑体"/>
                <a:sym typeface="+mn-ea"/>
              </a:rPr>
              <a:t>物理学</a:t>
            </a:r>
            <a:r>
              <a:rPr lang="zh-CN" altLang="en-US" sz="4800" dirty="0">
                <a:solidFill>
                  <a:srgbClr val="FF0000"/>
                </a:solidFill>
                <a:uFillTx/>
                <a:latin typeface="黑体" charset="0"/>
                <a:ea typeface="黑体"/>
                <a:sym typeface="+mn-ea"/>
              </a:rPr>
              <a:t>真正的开端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理想斜面实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1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1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#wm#"/>
  <p:tag name="KSO_WM_UNIT_ID" val="315*i*8"/>
  <p:tag name="KSO_WM_UNIT_TYPE" val="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  <p:tag name="KSO_WM_BEAUTIFY_FLAG" val="#wm#"/>
  <p:tag name="KSO_WM_TEMPLATE_CATEGORY" val="custom"/>
  <p:tag name="KSO_WM_TEMPLATE_INDEX" val="16"/>
  <p:tag name="KSO_WM_UNIT_CLEAR" val="0"/>
  <p:tag name="KSO_WM_UNIT_COMPATIBLE" val="0"/>
  <p:tag name="KSO_WM_UNIT_HIGHLIGHT" val="0"/>
  <p:tag name="KSO_WM_UNIT_ID" val="315*d*1"/>
  <p:tag name="KSO_WM_UNIT_INDEX" val="1"/>
  <p:tag name="KSO_WM_UNIT_LAYERLEVEL" val="1"/>
  <p:tag name="KSO_WM_UNIT_TYPE" val="d"/>
  <p:tag name="KSO_WM_UNIT_VALUE" val="582*12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  <p:tag name="KSO_WM_BEAUTIFY_FLAG" val="#wm#"/>
  <p:tag name="KSO_WM_UNIT_ID" val="371*i*2"/>
  <p:tag name="KSO_WM_UNIT_TYPE" val="i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5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5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  <p:tag name="KSO_WM_BEAUTIFY_FLAG" val="#wm#"/>
  <p:tag name="KSO_WM_TEMPLATE_CATEGORY" val="custom"/>
  <p:tag name="KSO_WM_TEMPLATE_INDEX" val="16"/>
  <p:tag name="KSO_WM_UNIT_ID" val="336*i*1"/>
  <p:tag name="KSO_WM_UNIT_TYPE" val="i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150995200"/>
  <p:tag name="KSO_WM_SLIDE_INDEX" val="1"/>
  <p:tag name="KSO_WM_SLIDE_ITEM_CNT" val="1"/>
  <p:tag name="KSO_WM_SLIDE_LAYOUT" val="a_d"/>
  <p:tag name="KSO_WM_SLIDE_LAYOUT_CNT" val="1_1"/>
  <p:tag name="KSO_WM_SLIDE_POSITION" val="249*27"/>
  <p:tag name="KSO_WM_SLIDE_SIZE" val="326*326"/>
  <p:tag name="KSO_WM_SLIDE_TYPE" val="text"/>
  <p:tag name="KSO_WM_TAG_VERSION" val="1.0"/>
  <p:tag name="KSO_WM_TEMPLATE_CATEGORY" val="custom"/>
  <p:tag name="KSO_WM_TEMPLATE_INDEX" val="1600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  <p:tag name="KSO_WM_BEAUTIFY_FLAG" val="#wm#"/>
  <p:tag name="KSO_WM_TAG_VERSION" val="1.0"/>
  <p:tag name="KSO_WM_TEMPLATE_CATEGORY" val="diagram"/>
  <p:tag name="KSO_WM_TEMPLATE_INDEX" val="169003"/>
  <p:tag name="KSO_WM_UNIT_CLEAR" val="0"/>
  <p:tag name="KSO_WM_UNIT_COMPATIBLE" val="0"/>
  <p:tag name="KSO_WM_UNIT_HIGHLIGHT" val="0"/>
  <p:tag name="KSO_WM_UNIT_ID" val="150995200*d*1"/>
  <p:tag name="KSO_WM_UNIT_INDEX" val="1"/>
  <p:tag name="KSO_WM_UNIT_LAYERLEVEL" val="1"/>
  <p:tag name="KSO_WM_UNIT_TYPE" val="d"/>
  <p:tag name="KSO_WM_UNIT_VALUE" val="1150*115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1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heme/theme1.xml><?xml version="1.0" encoding="utf-8"?>
<a:theme xmlns:a="http://schemas.openxmlformats.org/drawingml/2006/main" name="1_默认设计模板">
  <a:themeElements>
    <a:clrScheme name="PPT16">
      <a:dk1>
        <a:srgbClr val="000000"/>
      </a:dk1>
      <a:lt1>
        <a:srgbClr val="FFFFFF"/>
      </a:lt1>
      <a:dk2>
        <a:srgbClr val="663300"/>
      </a:dk2>
      <a:lt2>
        <a:srgbClr val="808080"/>
      </a:lt2>
      <a:accent1>
        <a:srgbClr val="336600"/>
      </a:accent1>
      <a:accent2>
        <a:srgbClr val="993366"/>
      </a:accent2>
      <a:accent3>
        <a:srgbClr val="F3885D"/>
      </a:accent3>
      <a:accent4>
        <a:srgbClr val="D48412"/>
      </a:accent4>
      <a:accent5>
        <a:srgbClr val="9FD97C"/>
      </a:accent5>
      <a:accent6>
        <a:srgbClr val="7C96D9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Arial"/>
      </a:majorFont>
      <a:minorFont>
        <a:latin typeface="Arial"/>
        <a:ea typeface="黑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508.6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63F6A"/>
      </a:accent1>
      <a:accent2>
        <a:srgbClr val="3C9DAD"/>
      </a:accent2>
      <a:accent3>
        <a:srgbClr val="FBB834"/>
      </a:accent3>
      <a:accent4>
        <a:srgbClr val="D7553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8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875</Words>
  <Application>Microsoft Office PowerPoint</Application>
  <PresentationFormat>宽屏</PresentationFormat>
  <Paragraphs>112</Paragraphs>
  <Slides>14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仿宋</vt:lpstr>
      <vt:lpstr>黑体</vt:lpstr>
      <vt:lpstr>华文彩云</vt:lpstr>
      <vt:lpstr>宋体</vt:lpstr>
      <vt:lpstr>微软雅黑</vt:lpstr>
      <vt:lpstr>Arial</vt:lpstr>
      <vt:lpstr>Calibri</vt:lpstr>
      <vt:lpstr>Times New Roman</vt:lpstr>
      <vt:lpstr>Wingdings</vt:lpstr>
      <vt:lpstr>1_默认设计模板</vt:lpstr>
      <vt:lpstr>自定义设计方案</vt:lpstr>
      <vt:lpstr>PowerPoint 演示文稿</vt:lpstr>
      <vt:lpstr>一、历史回顾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牛顿第一定律: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用户</cp:lastModifiedBy>
  <cp:revision>216</cp:revision>
  <dcterms:created xsi:type="dcterms:W3CDTF">2016-03-20T06:52:00Z</dcterms:created>
  <dcterms:modified xsi:type="dcterms:W3CDTF">2024-04-24T14:08:03Z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