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60" r:id="rId5"/>
    <p:sldId id="261" r:id="rId6"/>
    <p:sldId id="263" r:id="rId7"/>
    <p:sldId id="265" r:id="rId8"/>
    <p:sldId id="264" r:id="rId9"/>
    <p:sldId id="266" r:id="rId10"/>
    <p:sldId id="267" r:id="rId11"/>
    <p:sldId id="268" r:id="rId12"/>
    <p:sldId id="269" r:id="rId13"/>
    <p:sldId id="270" r:id="rId14"/>
    <p:sldId id="271" r:id="rId15"/>
    <p:sldId id="272" r:id="rId16"/>
    <p:sldId id="273" r:id="rId17"/>
    <p:sldId id="274" r:id="rId18"/>
    <p:sldId id="275" r:id="rId19"/>
    <p:sldId id="262" r:id="rId20"/>
    <p:sldId id="276" r:id="rId21"/>
    <p:sldId id="259" r:id="rId22"/>
    <p:sldId id="277" r:id="rId23"/>
    <p:sldId id="278" r:id="rId24"/>
    <p:sldId id="279" r:id="rId25"/>
    <p:sldId id="281" r:id="rId26"/>
    <p:sldId id="282" r:id="rId27"/>
    <p:sldId id="283" r:id="rId28"/>
    <p:sldId id="284" r:id="rId29"/>
    <p:sldId id="285" r:id="rId30"/>
    <p:sldId id="286" r:id="rId31"/>
    <p:sldId id="287" r:id="rId32"/>
    <p:sldId id="304" r:id="rId33"/>
    <p:sldId id="305" r:id="rId34"/>
    <p:sldId id="306" r:id="rId35"/>
    <p:sldId id="296" r:id="rId36"/>
    <p:sldId id="297" r:id="rId37"/>
    <p:sldId id="298" r:id="rId38"/>
    <p:sldId id="290" r:id="rId39"/>
    <p:sldId id="291" r:id="rId40"/>
    <p:sldId id="288" r:id="rId41"/>
    <p:sldId id="289" r:id="rId42"/>
    <p:sldId id="258" r:id="rId43"/>
  </p:sldIdLst>
  <p:sldSz cx="12192000" cy="6858000"/>
  <p:notesSz cx="6858000" cy="9144000"/>
  <p:custDataLst>
    <p:tags r:id="rId47"/>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showGuides="1">
      <p:cViewPr varScale="1">
        <p:scale>
          <a:sx n="99" d="100"/>
          <a:sy n="99" d="100"/>
        </p:scale>
        <p:origin x="84" y="582"/>
      </p:cViewPr>
      <p:guideLst>
        <p:guide orient="horz" pos="2160"/>
        <p:guide pos="3813"/>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7" Type="http://schemas.openxmlformats.org/officeDocument/2006/relationships/tags" Target="tags/tag104.xml"/><Relationship Id="rId46" Type="http://schemas.openxmlformats.org/officeDocument/2006/relationships/tableStyles" Target="tableStyles.xml"/><Relationship Id="rId45" Type="http://schemas.openxmlformats.org/officeDocument/2006/relationships/viewProps" Target="viewProps.xml"/><Relationship Id="rId44" Type="http://schemas.openxmlformats.org/officeDocument/2006/relationships/presProps" Target="presProps.xml"/><Relationship Id="rId43" Type="http://schemas.openxmlformats.org/officeDocument/2006/relationships/slide" Target="slides/slide41.xml"/><Relationship Id="rId42" Type="http://schemas.openxmlformats.org/officeDocument/2006/relationships/slide" Target="slides/slide40.xml"/><Relationship Id="rId41" Type="http://schemas.openxmlformats.org/officeDocument/2006/relationships/slide" Target="slides/slide39.xml"/><Relationship Id="rId40" Type="http://schemas.openxmlformats.org/officeDocument/2006/relationships/slide" Target="slides/slide38.xml"/><Relationship Id="rId4" Type="http://schemas.openxmlformats.org/officeDocument/2006/relationships/slide" Target="slides/slide2.xml"/><Relationship Id="rId39" Type="http://schemas.openxmlformats.org/officeDocument/2006/relationships/slide" Target="slides/slide37.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endParaRPr lang="zh-CN" altLang="en-US" dirty="0"/>
          </a:p>
        </p:txBody>
      </p:sp>
      <p:sp>
        <p:nvSpPr>
          <p:cNvPr id="3" name="副标题 2"/>
          <p:cNvSpPr>
            <a:spLocks noGrp="1"/>
          </p:cNvSpPr>
          <p:nvPr>
            <p:ph type="subTitle" idx="1"/>
            <p:custDataLst>
              <p:tags r:id="rId3"/>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08400" y="774000"/>
            <a:ext cx="10972800" cy="5482800"/>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6"/>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3"/>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3"/>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custDataLst>
              <p:tags r:id="rId4"/>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3"/>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hasCustomPrompt="1"/>
            <p:custDataLst>
              <p:tags r:id="rId5"/>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6"/>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3"/>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3"/>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tags" Target="../tags/tag62.xml"/><Relationship Id="rId16" Type="http://schemas.openxmlformats.org/officeDocument/2006/relationships/tags" Target="../tags/tag61.xml"/><Relationship Id="rId15" Type="http://schemas.openxmlformats.org/officeDocument/2006/relationships/tags" Target="../tags/tag60.xml"/><Relationship Id="rId14" Type="http://schemas.openxmlformats.org/officeDocument/2006/relationships/tags" Target="../tags/tag59.xml"/><Relationship Id="rId13" Type="http://schemas.openxmlformats.org/officeDocument/2006/relationships/tags" Target="../tags/tag58.xml"/><Relationship Id="rId12" Type="http://schemas.openxmlformats.org/officeDocument/2006/relationships/tags" Target="../tags/tag57.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3"/>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4"/>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6"/>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fld>
            <a:endParaRPr lang="zh-CN" altLang="en-US" dirty="0"/>
          </a:p>
        </p:txBody>
      </p:sp>
    </p:spTree>
    <p:custDataLst>
      <p:tags r:id="rId17"/>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5" Type="http://schemas.openxmlformats.org/officeDocument/2006/relationships/slideLayout" Target="../slideLayouts/slideLayout1.xml"/><Relationship Id="rId4" Type="http://schemas.openxmlformats.org/officeDocument/2006/relationships/tags" Target="../tags/tag65.xml"/><Relationship Id="rId3" Type="http://schemas.openxmlformats.org/officeDocument/2006/relationships/image" Target="../media/image1.png"/><Relationship Id="rId2" Type="http://schemas.openxmlformats.org/officeDocument/2006/relationships/tags" Target="../tags/tag64.xml"/><Relationship Id="rId1" Type="http://schemas.openxmlformats.org/officeDocument/2006/relationships/tags" Target="../tags/tag63.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74.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75.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76.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77.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78.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79.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80.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81.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82.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83.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66.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84.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85.xml"/></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86.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87.xml"/></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88.xml"/></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89.xml"/></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90.xml"/></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91.xml"/></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92.xml"/></Relationships>
</file>

<file path=ppt/slides/_rels/slide29.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93.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67.xml"/></Relationships>
</file>

<file path=ppt/slides/_rels/slide30.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tags" Target="../tags/tag95.xml"/><Relationship Id="rId2" Type="http://schemas.openxmlformats.org/officeDocument/2006/relationships/image" Target="../media/image2.png"/><Relationship Id="rId1" Type="http://schemas.openxmlformats.org/officeDocument/2006/relationships/tags" Target="../tags/tag94.xml"/></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6.xml"/><Relationship Id="rId1" Type="http://schemas.openxmlformats.org/officeDocument/2006/relationships/image" Target="../media/image3.png"/></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7.xml"/><Relationship Id="rId1" Type="http://schemas.openxmlformats.org/officeDocument/2006/relationships/image" Target="../media/image4.png"/></Relationships>
</file>

<file path=ppt/slides/_rels/slide33.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8.xml"/><Relationship Id="rId1" Type="http://schemas.openxmlformats.org/officeDocument/2006/relationships/image" Target="../media/image5.pn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99.xml"/></Relationships>
</file>

<file path=ppt/slides/_rels/slide38.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00.xml"/></Relationships>
</file>

<file path=ppt/slides/_rels/slide39.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01.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68.xml"/></Relationships>
</file>

<file path=ppt/slides/_rels/slide40.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02.xml"/></Relationships>
</file>

<file path=ppt/slides/_rels/slide4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03.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69.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70.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71.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72.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7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a:xfrm>
            <a:off x="1072435" y="601345"/>
            <a:ext cx="9799200" cy="2570400"/>
          </a:xfrm>
        </p:spPr>
        <p:txBody>
          <a:bodyPr/>
          <a:p>
            <a:r>
              <a:rPr lang="zh-CN" altLang="zh-CN"/>
              <a:t>物理思想方法</a:t>
            </a:r>
            <a:r>
              <a:rPr lang="en-US" altLang="zh-CN"/>
              <a:t>--</a:t>
            </a:r>
            <a:r>
              <a:rPr lang="zh-CN" altLang="en-US"/>
              <a:t>转换法在实验、解题、实际中的</a:t>
            </a:r>
            <a:r>
              <a:rPr lang="zh-CN" altLang="en-US"/>
              <a:t>应用</a:t>
            </a:r>
            <a:endParaRPr lang="zh-CN" altLang="en-US"/>
          </a:p>
        </p:txBody>
      </p:sp>
      <p:sp>
        <p:nvSpPr>
          <p:cNvPr id="3" name="副标题 2"/>
          <p:cNvSpPr>
            <a:spLocks noGrp="1"/>
          </p:cNvSpPr>
          <p:nvPr>
            <p:ph type="subTitle" idx="1"/>
            <p:custDataLst>
              <p:tags r:id="rId2"/>
            </p:custDataLst>
          </p:nvPr>
        </p:nvSpPr>
        <p:spPr>
          <a:xfrm>
            <a:off x="5527675" y="4269740"/>
            <a:ext cx="6028690" cy="899160"/>
          </a:xfrm>
        </p:spPr>
        <p:txBody>
          <a:bodyPr/>
          <a:p>
            <a:r>
              <a:rPr lang="zh-CN" altLang="en-US" sz="3600"/>
              <a:t>圩塘中学</a:t>
            </a:r>
            <a:r>
              <a:rPr lang="en-US" altLang="zh-CN" sz="3600"/>
              <a:t>--</a:t>
            </a:r>
            <a:r>
              <a:rPr lang="zh-CN" altLang="en-US" sz="3600"/>
              <a:t>王国强</a:t>
            </a:r>
            <a:endParaRPr lang="zh-CN" altLang="en-US" sz="3600"/>
          </a:p>
        </p:txBody>
      </p:sp>
      <p:pic>
        <p:nvPicPr>
          <p:cNvPr id="4" name="图片 3" descr="270583b7b57e8384c8a6b996a0be00fd_4fd5ad59"/>
          <p:cNvPicPr>
            <a:picLocks noChangeAspect="1"/>
          </p:cNvPicPr>
          <p:nvPr/>
        </p:nvPicPr>
        <p:blipFill>
          <a:blip r:embed="rId3"/>
          <a:stretch>
            <a:fillRect/>
          </a:stretch>
        </p:blipFill>
        <p:spPr>
          <a:xfrm>
            <a:off x="784225" y="3171825"/>
            <a:ext cx="4604385" cy="3540760"/>
          </a:xfrm>
          <a:prstGeom prst="rect">
            <a:avLst/>
          </a:prstGeom>
        </p:spPr>
      </p:pic>
    </p:spTree>
    <p:custDataLst>
      <p:tags r:id="rId4"/>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副标题 2"/>
          <p:cNvSpPr>
            <a:spLocks noGrp="1"/>
          </p:cNvSpPr>
          <p:nvPr>
            <p:ph type="subTitle" idx="1"/>
          </p:nvPr>
        </p:nvSpPr>
        <p:spPr>
          <a:xfrm>
            <a:off x="1198880" y="2172335"/>
            <a:ext cx="9799320" cy="2860675"/>
          </a:xfrm>
        </p:spPr>
        <p:txBody>
          <a:bodyPr>
            <a:normAutofit/>
          </a:bodyPr>
          <a:p>
            <a:r>
              <a:rPr lang="zh-CN" altLang="en-US" b="1"/>
              <a:t>四、类比法</a:t>
            </a:r>
            <a:endParaRPr lang="zh-CN" altLang="en-US" b="1"/>
          </a:p>
          <a:p>
            <a:pPr algn="l"/>
            <a:r>
              <a:rPr lang="en-US" altLang="zh-CN"/>
              <a:t>      </a:t>
            </a:r>
            <a:r>
              <a:rPr lang="zh-CN" altLang="en-US"/>
              <a:t>类比法是一种推理方法，指为了把要表述的物理问题说的清楚明白，人们常常用具体的、有形的人们所熟知的事物来类比要说明那些抽象的、无形的、陌生的事物。通过类比使人们对所要揭示的事物有一个直接的、具体的、形象的认识，找出类似的规律。</a:t>
            </a:r>
            <a:endParaRPr lang="zh-CN" altLang="en-US"/>
          </a:p>
        </p:txBody>
      </p:sp>
    </p:spTree>
    <p:custDataLst>
      <p:tags r:id="rId1"/>
    </p:custData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p:sp>
        <p:nvSpPr>
          <p:cNvPr id="3" name="副标题 2"/>
          <p:cNvSpPr>
            <a:spLocks noGrp="1"/>
          </p:cNvSpPr>
          <p:nvPr>
            <p:ph type="subTitle" idx="1"/>
          </p:nvPr>
        </p:nvSpPr>
        <p:spPr>
          <a:xfrm>
            <a:off x="1198880" y="1410970"/>
            <a:ext cx="9799320" cy="3622040"/>
          </a:xfrm>
        </p:spPr>
        <p:txBody>
          <a:bodyPr/>
          <a:p>
            <a:pPr algn="l"/>
            <a:r>
              <a:rPr lang="en-US" altLang="zh-CN"/>
              <a:t>      </a:t>
            </a:r>
            <a:r>
              <a:rPr lang="zh-CN" altLang="en-US"/>
              <a:t>如研究电流时类比水流，形象直观的比较，很容易被学生理解记忆牢固。水波与声波；通信与鸽子传递信件；功率概念与速度概念的形成，等等。在物理学中运用类比方法可以引导学生自己获取知识，类比可激发学生探索的意向，引导学生进行探索，使学生成为自觉积极的活动，发展学生的思维能力。类比是科学家最常运用的一种思维方法，类比的事例很多，需要平时多留心、不断地总结找到比较恰当的事例做类比。</a:t>
            </a:r>
            <a:endParaRPr lang="zh-CN" altLang="en-US"/>
          </a:p>
        </p:txBody>
      </p:sp>
    </p:spTree>
    <p:custDataLst>
      <p:tags r:id="rId1"/>
    </p:custData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副标题 2"/>
          <p:cNvSpPr>
            <a:spLocks noGrp="1"/>
          </p:cNvSpPr>
          <p:nvPr>
            <p:ph type="subTitle" idx="1"/>
          </p:nvPr>
        </p:nvSpPr>
        <p:spPr>
          <a:xfrm>
            <a:off x="1198880" y="2588260"/>
            <a:ext cx="9799320" cy="2444750"/>
          </a:xfrm>
        </p:spPr>
        <p:txBody>
          <a:bodyPr>
            <a:normAutofit/>
          </a:bodyPr>
          <a:p>
            <a:r>
              <a:rPr lang="zh-CN" altLang="en-US" b="1"/>
              <a:t>五、建立模型法</a:t>
            </a:r>
            <a:endParaRPr lang="zh-CN" altLang="en-US" b="1"/>
          </a:p>
          <a:p>
            <a:pPr algn="l"/>
            <a:r>
              <a:rPr lang="en-US" altLang="zh-CN"/>
              <a:t>      </a:t>
            </a:r>
            <a:r>
              <a:rPr lang="zh-CN" altLang="en-US"/>
              <a:t>所谓“模型法”是指通过建立物理模型来研究和学习物理、分析处理和解决物理问题的一种思维方法。</a:t>
            </a:r>
            <a:endParaRPr lang="zh-CN" altLang="en-US"/>
          </a:p>
        </p:txBody>
      </p:sp>
    </p:spTree>
    <p:custDataLst>
      <p:tags r:id="rId1"/>
    </p:custData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副标题 2"/>
          <p:cNvSpPr>
            <a:spLocks noGrp="1"/>
          </p:cNvSpPr>
          <p:nvPr>
            <p:ph type="subTitle" idx="1"/>
          </p:nvPr>
        </p:nvSpPr>
        <p:spPr>
          <a:xfrm>
            <a:off x="1198880" y="1779270"/>
            <a:ext cx="9799320" cy="3253740"/>
          </a:xfrm>
        </p:spPr>
        <p:txBody>
          <a:bodyPr/>
          <a:p>
            <a:r>
              <a:rPr lang="zh-CN" altLang="en-US" b="1"/>
              <a:t>六 、理想化实验</a:t>
            </a:r>
            <a:endParaRPr lang="zh-CN" altLang="en-US" b="1"/>
          </a:p>
          <a:p>
            <a:pPr algn="l"/>
            <a:r>
              <a:rPr lang="en-US" altLang="zh-CN"/>
              <a:t>      </a:t>
            </a:r>
            <a:r>
              <a:rPr lang="zh-CN" altLang="en-US"/>
              <a:t>理想化实验又叫做假想实验，它是人们在思想中塑造的一种理想实验，是逻辑推理的一种特殊形式。它是在观察实验的基础上，忽略次要因素，进行合理的推想，得出结论，达到认识事物本质的目的。它既要以实验事实作基础，但又不能直接由实验得到结论。</a:t>
            </a:r>
            <a:endParaRPr lang="zh-CN" altLang="en-US"/>
          </a:p>
        </p:txBody>
      </p:sp>
    </p:spTree>
    <p:custDataLst>
      <p:tags r:id="rId1"/>
    </p:custData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p:sp>
        <p:nvSpPr>
          <p:cNvPr id="3" name="副标题 2"/>
          <p:cNvSpPr>
            <a:spLocks noGrp="1"/>
          </p:cNvSpPr>
          <p:nvPr>
            <p:ph type="subTitle" idx="1"/>
          </p:nvPr>
        </p:nvSpPr>
        <p:spPr>
          <a:xfrm>
            <a:off x="1198880" y="1380490"/>
            <a:ext cx="9799320" cy="3652520"/>
          </a:xfrm>
        </p:spPr>
        <p:txBody>
          <a:bodyPr>
            <a:normAutofit lnSpcReduction="20000"/>
          </a:bodyPr>
          <a:p>
            <a:pPr algn="l"/>
            <a:r>
              <a:rPr lang="en-US" altLang="zh-CN"/>
              <a:t>      </a:t>
            </a:r>
            <a:r>
              <a:rPr lang="zh-CN" altLang="en-US"/>
              <a:t>理想实验在物理学的理论研究中有重要的作用。比如，我们在探究真空能否传声的实验中，逐渐将真空罩内的空气抽出，听到罩内闹钟的声音逐渐变弱，于是我们推理得出将真空罩内的空气抽完（即真空），就听不到闹钟的声音了，从而得出真空不能传声的结论，这里采用的方法就是理想化，因为无论怎样抽气是不可能将真空罩内的空气抽完的。又如：研究牛顿第一定律时用到了理想实验的方法，让滑块从同一斜面的同一高度滑到表面粗糙程度不同的水平木板上，发现水平木板越光滑，滑块滑得越远，在这一可靠事实基础上，推出假若木板绝对光滑（完全没有摩擦），滑块将做匀速直线运动。</a:t>
            </a:r>
            <a:endParaRPr lang="zh-CN" altLang="en-US"/>
          </a:p>
        </p:txBody>
      </p:sp>
    </p:spTree>
    <p:custDataLst>
      <p:tags r:id="rId1"/>
    </p:custData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副标题 2"/>
          <p:cNvSpPr>
            <a:spLocks noGrp="1"/>
          </p:cNvSpPr>
          <p:nvPr>
            <p:ph type="subTitle" idx="1"/>
          </p:nvPr>
        </p:nvSpPr>
        <p:spPr>
          <a:xfrm>
            <a:off x="1198880" y="2193290"/>
            <a:ext cx="9799320" cy="2839720"/>
          </a:xfrm>
        </p:spPr>
        <p:txBody>
          <a:bodyPr/>
          <a:p>
            <a:r>
              <a:rPr lang="zh-CN" altLang="en-US" b="1"/>
              <a:t>七、 放大法</a:t>
            </a:r>
            <a:endParaRPr lang="zh-CN" altLang="en-US" b="1"/>
          </a:p>
          <a:p>
            <a:pPr algn="l"/>
            <a:r>
              <a:rPr lang="en-US" altLang="zh-CN"/>
              <a:t>      </a:t>
            </a:r>
            <a:r>
              <a:rPr lang="zh-CN" altLang="en-US"/>
              <a:t>在有些实验中，实验的现象我们是能看到的，但是不容易观察。我们就将产生的效果进行放大再进行研究。</a:t>
            </a:r>
            <a:endParaRPr lang="zh-CN" altLang="en-US"/>
          </a:p>
        </p:txBody>
      </p:sp>
    </p:spTree>
    <p:custDataLst>
      <p:tags r:id="rId1"/>
    </p:custData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p:sp>
        <p:nvSpPr>
          <p:cNvPr id="3" name="副标题 2"/>
          <p:cNvSpPr>
            <a:spLocks noGrp="1"/>
          </p:cNvSpPr>
          <p:nvPr>
            <p:ph type="subTitle" idx="1"/>
          </p:nvPr>
        </p:nvSpPr>
        <p:spPr>
          <a:xfrm>
            <a:off x="1198880" y="2141855"/>
            <a:ext cx="9799320" cy="2891155"/>
          </a:xfrm>
        </p:spPr>
        <p:txBody>
          <a:bodyPr/>
          <a:p>
            <a:pPr algn="l"/>
            <a:r>
              <a:rPr lang="en-US" altLang="zh-CN"/>
              <a:t>      </a:t>
            </a:r>
            <a:r>
              <a:rPr lang="zh-CN" altLang="en-US"/>
              <a:t>比如音的振动很不容易观察，所以我们利用小泡沫球将其现象放大；观察压力对玻璃瓶的作用效果时我们将玻璃瓶密闭，装水，插上一个小玻璃管，将玻璃瓶的形变引起的液面变化放大成小玻璃管液面的变化。</a:t>
            </a:r>
            <a:endParaRPr lang="zh-CN" altLang="en-US"/>
          </a:p>
        </p:txBody>
      </p:sp>
    </p:spTree>
    <p:custDataLst>
      <p:tags r:id="rId1"/>
    </p:custData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副标题 2"/>
          <p:cNvSpPr>
            <a:spLocks noGrp="1"/>
          </p:cNvSpPr>
          <p:nvPr>
            <p:ph type="subTitle" idx="1"/>
          </p:nvPr>
        </p:nvSpPr>
        <p:spPr>
          <a:xfrm>
            <a:off x="1198880" y="2157095"/>
            <a:ext cx="9799320" cy="2875915"/>
          </a:xfrm>
        </p:spPr>
        <p:txBody>
          <a:bodyPr/>
          <a:p>
            <a:r>
              <a:rPr lang="zh-CN" altLang="en-US" b="1"/>
              <a:t>八、 图象法</a:t>
            </a:r>
            <a:endParaRPr lang="zh-CN" altLang="en-US" b="1"/>
          </a:p>
          <a:p>
            <a:pPr algn="l"/>
            <a:r>
              <a:rPr lang="en-US" altLang="zh-CN"/>
              <a:t>      </a:t>
            </a:r>
            <a:r>
              <a:rPr lang="zh-CN" altLang="en-US"/>
              <a:t>图象是一个数学概念，用来表示一个量随另一个量的变化关系，很直观。由于物理学中经常要研究一个物理量随另一个物理量的变化情况，因此图象在物理中有着广泛的应用。在实验中，运用图象来处理实验数据，探究内在的物理规律，具有独特之处。</a:t>
            </a:r>
            <a:endParaRPr lang="zh-CN" altLang="en-US"/>
          </a:p>
        </p:txBody>
      </p:sp>
    </p:spTree>
    <p:custDataLst>
      <p:tags r:id="rId1"/>
    </p:custData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p:sp>
        <p:nvSpPr>
          <p:cNvPr id="3" name="副标题 2"/>
          <p:cNvSpPr>
            <a:spLocks noGrp="1"/>
          </p:cNvSpPr>
          <p:nvPr>
            <p:ph type="subTitle" idx="1"/>
          </p:nvPr>
        </p:nvSpPr>
        <p:spPr>
          <a:xfrm>
            <a:off x="1198880" y="2378075"/>
            <a:ext cx="9799320" cy="2654935"/>
          </a:xfrm>
        </p:spPr>
        <p:txBody>
          <a:bodyPr/>
          <a:p>
            <a:pPr algn="l"/>
            <a:r>
              <a:rPr lang="en-US" altLang="zh-CN"/>
              <a:t>      </a:t>
            </a:r>
            <a:r>
              <a:rPr lang="zh-CN" altLang="en-US"/>
              <a:t>如：在探究固体熔化时温度的变化规律和水的沸腾情况的实验中，就是运用图象法来处理数据的，它形象直观地表示了物质温度的变化情况，学生在实验中自主得出数据的基础上，通过描点、连线绘出图象就能准确地把握住晶体和非晶体的熔化特点、液体的沸腾特点。</a:t>
            </a:r>
            <a:endParaRPr lang="zh-CN" altLang="en-US"/>
          </a:p>
        </p:txBody>
      </p:sp>
    </p:spTree>
    <p:custDataLst>
      <p:tags r:id="rId1"/>
    </p:custData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副标题 2"/>
          <p:cNvSpPr>
            <a:spLocks noGrp="1"/>
          </p:cNvSpPr>
          <p:nvPr>
            <p:ph type="subTitle" idx="1"/>
          </p:nvPr>
        </p:nvSpPr>
        <p:spPr>
          <a:xfrm>
            <a:off x="1198880" y="1641475"/>
            <a:ext cx="9799320" cy="3391535"/>
          </a:xfrm>
        </p:spPr>
        <p:txBody>
          <a:bodyPr/>
          <a:p>
            <a:r>
              <a:rPr lang="zh-CN" altLang="en-US" b="1"/>
              <a:t>九、观察法</a:t>
            </a:r>
            <a:endParaRPr lang="zh-CN" altLang="en-US" b="1"/>
          </a:p>
          <a:p>
            <a:pPr algn="l"/>
            <a:r>
              <a:rPr lang="en-US" altLang="zh-CN"/>
              <a:t>      </a:t>
            </a:r>
            <a:r>
              <a:rPr lang="zh-CN" altLang="en-US"/>
              <a:t>观察法是人们为了认识事物的本质和规律，有目的有计划的对自然发生条件下所显现的有关事物进行考察的一种方法，是人们收集获取记载和描述感性材料的常用方法之一，是最基本最直接的研究方法。简单的讲，观察法就是看、仔细地看。但它和一般的看不同，观察是人的眼睛在大脑的指导下进行有意识的组织的感知活动，因此，亦称科学观察。</a:t>
            </a:r>
            <a:endParaRPr lang="zh-CN" altLang="en-US"/>
          </a:p>
        </p:txBody>
      </p:sp>
    </p:spTree>
    <p:custDataLst>
      <p:tags r:id="rId1"/>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ctrTitle"/>
          </p:nvPr>
        </p:nvSpPr>
        <p:spPr>
          <a:xfrm>
            <a:off x="1198880" y="144780"/>
            <a:ext cx="9799320" cy="6221730"/>
          </a:xfrm>
        </p:spPr>
        <p:txBody>
          <a:bodyPr>
            <a:normAutofit fontScale="90000"/>
          </a:bodyPr>
          <a:p>
            <a:pPr algn="l"/>
            <a:r>
              <a:rPr lang="en-US" altLang="zh-CN" sz="3555" b="0"/>
              <a:t>      </a:t>
            </a:r>
            <a:r>
              <a:rPr lang="zh-CN" altLang="en-US" sz="3555" b="0"/>
              <a:t>物理学中的思想方法，是求解物理问题的根本所在。认真研究总结物理学中的思想方法、策略技巧，并能在实际解决问题过程中灵活应用，可以收到事半功倍的效果。</a:t>
            </a:r>
            <a:br>
              <a:rPr lang="zh-CN" altLang="en-US" sz="3555" b="0"/>
            </a:br>
            <a:r>
              <a:rPr lang="en-US" altLang="zh-CN" sz="3555" b="0"/>
              <a:t>      </a:t>
            </a:r>
            <a:r>
              <a:rPr lang="zh-CN" altLang="en-US" sz="3555" b="0"/>
              <a:t>物理学中的思想方法很多。有：对比法、</a:t>
            </a:r>
            <a:r>
              <a:rPr lang="zh-CN" altLang="en-US" sz="3555" b="0"/>
              <a:t>类比法、图像法、等效替代法、转换法、极限思维方法、临界问题分析法、估算法、对称法、微元法、构建物理模型法、猜想与假设法、整体和隔离法、寻找守恒量法、引入中间变量法、控制变量法、类比分析法、统计学思想方法、逆向思维法、平均值法、比例法、解析法</a:t>
            </a:r>
            <a:r>
              <a:rPr lang="en-US" altLang="zh-CN" sz="3555" b="0"/>
              <a:t>......</a:t>
            </a:r>
            <a:endParaRPr lang="en-US" altLang="zh-CN" sz="3555" b="0"/>
          </a:p>
        </p:txBody>
      </p:sp>
    </p:spTree>
    <p:custDataLst>
      <p:tags r:id="rId1"/>
    </p:custData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p:sp>
        <p:nvSpPr>
          <p:cNvPr id="3" name="副标题 2"/>
          <p:cNvSpPr>
            <a:spLocks noGrp="1"/>
          </p:cNvSpPr>
          <p:nvPr>
            <p:ph type="subTitle" idx="1"/>
          </p:nvPr>
        </p:nvSpPr>
        <p:spPr>
          <a:xfrm>
            <a:off x="1198880" y="1948815"/>
            <a:ext cx="9799320" cy="3084195"/>
          </a:xfrm>
        </p:spPr>
        <p:txBody>
          <a:bodyPr/>
          <a:p>
            <a:pPr algn="l"/>
            <a:r>
              <a:rPr lang="en-US" altLang="zh-CN"/>
              <a:t>      </a:t>
            </a:r>
            <a:r>
              <a:rPr lang="zh-CN" altLang="en-US"/>
              <a:t>比如每接触到一个物理测量器材就应该进行认真观察，观察它的构造，测量范围、分度值，进而了解它的用途。还有在学习声音的产生时，可让学生观察小纸片在扬声器中的运动状态，观察正在发声的音叉插入水中激起水花，观察蟋蟀、知了鸣叫时的情况，就会发现发出声音的物体都在振动；除此之外还有光的反射规律、光的折射规律、凸透镜成像、滑动摩察力与哪些因素有关等。</a:t>
            </a:r>
            <a:endParaRPr lang="zh-CN" altLang="en-US"/>
          </a:p>
        </p:txBody>
      </p:sp>
    </p:spTree>
    <p:custDataLst>
      <p:tags r:id="rId1"/>
    </p:custData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副标题 2"/>
          <p:cNvSpPr>
            <a:spLocks noGrp="1"/>
          </p:cNvSpPr>
          <p:nvPr>
            <p:ph type="subTitle" idx="1"/>
          </p:nvPr>
        </p:nvSpPr>
        <p:spPr>
          <a:xfrm>
            <a:off x="1198880" y="2101215"/>
            <a:ext cx="9799320" cy="2931795"/>
          </a:xfrm>
        </p:spPr>
        <p:txBody>
          <a:bodyPr/>
          <a:p>
            <a:r>
              <a:rPr lang="zh-CN" altLang="en-US" b="1"/>
              <a:t>十、比较法（对比法）</a:t>
            </a:r>
            <a:endParaRPr lang="zh-CN" altLang="en-US"/>
          </a:p>
          <a:p>
            <a:pPr algn="l"/>
            <a:r>
              <a:rPr lang="en-US" altLang="zh-CN"/>
              <a:t>      </a:t>
            </a:r>
            <a:r>
              <a:rPr lang="zh-CN" altLang="en-US"/>
              <a:t>当你想寻找两件事物的相同和不同之处，就需要用到比较法，可以进行比较的事物和物理量很多，对不同或有联系的两个对象进行比较，我们主要从中寻找它们的不同点和相同点，从而进一步揭示事物的本质属性。</a:t>
            </a:r>
            <a:endParaRPr lang="zh-CN" altLang="en-US"/>
          </a:p>
        </p:txBody>
      </p:sp>
    </p:spTree>
    <p:custDataLst>
      <p:tags r:id="rId1"/>
    </p:custData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p:sp>
        <p:nvSpPr>
          <p:cNvPr id="3" name="副标题 2"/>
          <p:cNvSpPr>
            <a:spLocks noGrp="1"/>
          </p:cNvSpPr>
          <p:nvPr>
            <p:ph type="subTitle" idx="1"/>
          </p:nvPr>
        </p:nvSpPr>
        <p:spPr>
          <a:xfrm>
            <a:off x="1198880" y="2071370"/>
            <a:ext cx="9799320" cy="2961640"/>
          </a:xfrm>
        </p:spPr>
        <p:txBody>
          <a:bodyPr>
            <a:normAutofit lnSpcReduction="20000"/>
          </a:bodyPr>
          <a:p>
            <a:pPr algn="l"/>
            <a:r>
              <a:rPr lang="en-US" altLang="zh-CN"/>
              <a:t>      </a:t>
            </a:r>
            <a:r>
              <a:rPr lang="zh-CN" altLang="en-US"/>
              <a:t>实例：汽车轮船火车飞机它们的发动机各不相同，但都是把燃料燃烧时释放的内能转化为机械能装置。而汽油机和柴油机虽然都是内燃机，但是从它们的构造、吸入的气体、点火方式、使用范围等方面都有不同。利用比较法不仅加深了对它们的理解和区别，使同学们很快地记住它们，还能发现一些有趣的东西。再如蒸发与沸腾的比较，两者的相同点都是汽化过程，不同点是从发生时液体的温度、发生所在的部位及现象都不同。还可以用比较法来研究质量与体积的关系。</a:t>
            </a:r>
            <a:endParaRPr lang="zh-CN" altLang="en-US"/>
          </a:p>
        </p:txBody>
      </p:sp>
    </p:spTree>
    <p:custDataLst>
      <p:tags r:id="rId1"/>
    </p:custData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副标题 2"/>
          <p:cNvSpPr>
            <a:spLocks noGrp="1"/>
          </p:cNvSpPr>
          <p:nvPr>
            <p:ph type="subTitle" idx="1"/>
          </p:nvPr>
        </p:nvSpPr>
        <p:spPr>
          <a:xfrm>
            <a:off x="1198880" y="2009775"/>
            <a:ext cx="9799320" cy="3023235"/>
          </a:xfrm>
        </p:spPr>
        <p:txBody>
          <a:bodyPr>
            <a:normAutofit lnSpcReduction="10000"/>
          </a:bodyPr>
          <a:p>
            <a:pPr algn="l"/>
            <a:r>
              <a:rPr lang="en-US" altLang="zh-CN"/>
              <a:t>      </a:t>
            </a:r>
            <a:r>
              <a:rPr lang="zh-CN" altLang="en-US"/>
              <a:t>在初中物理教学中，要着力培养学生的物理素养，培养学生良好的探究习惯和能力及坚忍不拔的探究精神 。因此，当我们在直接处理或解决某一问题感到困  难时，可以将问题等价地转换成我们熟悉的另一个问题去解决，如通过转换思维角度、物理状态、物理过程、物理对象等，达到化难为易的目的，这其实就是转换法的  思维方式 。转换法是探究物理现象的一种重要的思维方法，有必要让学生养成自觉运用这种方法的习惯。</a:t>
            </a:r>
            <a:endParaRPr lang="zh-CN" altLang="en-US"/>
          </a:p>
        </p:txBody>
      </p:sp>
    </p:spTree>
    <p:custDataLst>
      <p:tags r:id="rId1"/>
    </p:custData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副标题 2"/>
          <p:cNvSpPr>
            <a:spLocks noGrp="1"/>
          </p:cNvSpPr>
          <p:nvPr>
            <p:ph type="subTitle" idx="1"/>
          </p:nvPr>
        </p:nvSpPr>
        <p:spPr>
          <a:xfrm>
            <a:off x="1198880" y="2788285"/>
            <a:ext cx="9799320" cy="2244725"/>
          </a:xfrm>
        </p:spPr>
        <p:txBody>
          <a:bodyPr/>
          <a:p>
            <a:r>
              <a:rPr lang="zh-CN" altLang="en-US"/>
              <a:t>一、转换法在不可见的现象中的应用</a:t>
            </a:r>
            <a:endParaRPr lang="zh-CN" altLang="en-US"/>
          </a:p>
          <a:p>
            <a:pPr algn="l"/>
            <a:r>
              <a:rPr lang="en-US" altLang="zh-CN"/>
              <a:t>      </a:t>
            </a:r>
            <a:r>
              <a:rPr lang="zh-CN" altLang="en-US"/>
              <a:t>一些看不见、摸不着的微观现象，要研究它们的规 律，可以使之转换成看得见、摸得着的宏观现象来认识 它们 。 </a:t>
            </a:r>
            <a:endParaRPr lang="zh-CN" altLang="en-US"/>
          </a:p>
        </p:txBody>
      </p:sp>
    </p:spTree>
    <p:custDataLst>
      <p:tags r:id="rId1"/>
    </p:custData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副标题 2"/>
          <p:cNvSpPr>
            <a:spLocks noGrp="1"/>
          </p:cNvSpPr>
          <p:nvPr>
            <p:ph type="subTitle" idx="1"/>
          </p:nvPr>
        </p:nvSpPr>
        <p:spPr>
          <a:xfrm>
            <a:off x="1198880" y="2720975"/>
            <a:ext cx="9799320" cy="2312035"/>
          </a:xfrm>
        </p:spPr>
        <p:txBody>
          <a:bodyPr/>
          <a:p>
            <a:r>
              <a:rPr lang="zh-CN" altLang="en-US"/>
              <a:t>二、转换法在不易见的现象中的应用</a:t>
            </a:r>
            <a:endParaRPr lang="zh-CN" altLang="en-US"/>
          </a:p>
          <a:p>
            <a:pPr algn="l"/>
            <a:r>
              <a:rPr lang="en-US" altLang="zh-CN"/>
              <a:t>      </a:t>
            </a:r>
            <a:r>
              <a:rPr lang="zh-CN" altLang="en-US"/>
              <a:t>在有些实验中，实验的现象我们是能看到的，但是效果不明显，不容易观察，我们就将产生的效果进行放大，再进行研究 。</a:t>
            </a:r>
            <a:endParaRPr lang="zh-CN" altLang="en-US"/>
          </a:p>
        </p:txBody>
      </p:sp>
    </p:spTree>
    <p:custDataLst>
      <p:tags r:id="rId1"/>
    </p:custData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副标题 2"/>
          <p:cNvSpPr>
            <a:spLocks noGrp="1"/>
          </p:cNvSpPr>
          <p:nvPr>
            <p:ph type="subTitle" idx="1"/>
          </p:nvPr>
        </p:nvSpPr>
        <p:spPr>
          <a:xfrm>
            <a:off x="1198880" y="2961005"/>
            <a:ext cx="9799320" cy="1613535"/>
          </a:xfrm>
        </p:spPr>
        <p:txBody>
          <a:bodyPr>
            <a:normAutofit lnSpcReduction="10000"/>
          </a:bodyPr>
          <a:p>
            <a:r>
              <a:rPr lang="zh-CN" altLang="en-US"/>
              <a:t>三、转换法在认识抽象、陌生、复杂的物理量中的应用</a:t>
            </a:r>
            <a:endParaRPr lang="zh-CN" altLang="en-US"/>
          </a:p>
          <a:p>
            <a:pPr algn="l"/>
            <a:r>
              <a:rPr lang="zh-CN" altLang="en-US"/>
              <a:t>一些物理量比较抽象、陌生、复杂，不容易表示，我们可以转换为比较直观、熟悉、简单的物理量来认识。 </a:t>
            </a:r>
            <a:endParaRPr lang="zh-CN" altLang="en-US"/>
          </a:p>
        </p:txBody>
      </p:sp>
    </p:spTree>
    <p:custDataLst>
      <p:tags r:id="rId1"/>
    </p:custData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副标题 2"/>
          <p:cNvSpPr>
            <a:spLocks noGrp="1"/>
          </p:cNvSpPr>
          <p:nvPr>
            <p:ph type="subTitle" idx="1"/>
          </p:nvPr>
        </p:nvSpPr>
        <p:spPr>
          <a:xfrm>
            <a:off x="1198880" y="2668905"/>
            <a:ext cx="9799320" cy="2022475"/>
          </a:xfrm>
        </p:spPr>
        <p:txBody>
          <a:bodyPr>
            <a:normAutofit/>
          </a:bodyPr>
          <a:p>
            <a:r>
              <a:rPr lang="zh-CN" altLang="en-US"/>
              <a:t>四、转换法在不易测量的物理量中的应用</a:t>
            </a:r>
            <a:endParaRPr lang="zh-CN" altLang="en-US"/>
          </a:p>
          <a:p>
            <a:pPr algn="l"/>
            <a:r>
              <a:rPr lang="en-US" altLang="zh-CN"/>
              <a:t>      </a:t>
            </a:r>
            <a:r>
              <a:rPr lang="zh-CN" altLang="en-US"/>
              <a:t>一些物理量不容易直接测量，可转换为容易测量的物理量来间接测量 。 </a:t>
            </a:r>
            <a:endParaRPr lang="zh-CN" altLang="en-US"/>
          </a:p>
        </p:txBody>
      </p:sp>
    </p:spTree>
    <p:custDataLst>
      <p:tags r:id="rId1"/>
    </p:custData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副标题 2"/>
          <p:cNvSpPr>
            <a:spLocks noGrp="1"/>
          </p:cNvSpPr>
          <p:nvPr>
            <p:ph type="subTitle" idx="1"/>
          </p:nvPr>
        </p:nvSpPr>
        <p:spPr>
          <a:xfrm>
            <a:off x="1198880" y="2221865"/>
            <a:ext cx="9799320" cy="1879600"/>
          </a:xfrm>
        </p:spPr>
        <p:txBody>
          <a:bodyPr>
            <a:normAutofit lnSpcReduction="20000"/>
          </a:bodyPr>
          <a:p>
            <a:endParaRPr lang="zh-CN" altLang="en-US"/>
          </a:p>
          <a:p>
            <a:r>
              <a:rPr lang="zh-CN" altLang="en-US"/>
              <a:t>五、转换法在测量仪器或工具中的应用</a:t>
            </a:r>
            <a:endParaRPr lang="zh-CN" altLang="en-US"/>
          </a:p>
          <a:p>
            <a:pPr algn="l"/>
            <a:r>
              <a:rPr lang="en-US" altLang="zh-CN"/>
              <a:t>      </a:t>
            </a:r>
            <a:r>
              <a:rPr lang="zh-CN" altLang="en-US"/>
              <a:t>物理中很多测量仪器或工具，应用到了转换法 。 </a:t>
            </a:r>
            <a:endParaRPr lang="zh-CN" altLang="en-US"/>
          </a:p>
        </p:txBody>
      </p:sp>
    </p:spTree>
    <p:custDataLst>
      <p:tags r:id="rId1"/>
    </p:custData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副标题 2"/>
          <p:cNvSpPr>
            <a:spLocks noGrp="1"/>
          </p:cNvSpPr>
          <p:nvPr>
            <p:ph type="subTitle" idx="1"/>
          </p:nvPr>
        </p:nvSpPr>
        <p:spPr>
          <a:xfrm>
            <a:off x="1198880" y="1165225"/>
            <a:ext cx="9799320" cy="4435475"/>
          </a:xfrm>
        </p:spPr>
        <p:txBody>
          <a:bodyPr/>
          <a:p>
            <a:r>
              <a:rPr lang="zh-CN" altLang="en-US"/>
              <a:t>六、转换法在解答物理应用题中的应用</a:t>
            </a:r>
            <a:endParaRPr lang="zh-CN" altLang="en-US"/>
          </a:p>
          <a:p>
            <a:r>
              <a:rPr lang="zh-CN" altLang="en-US"/>
              <a:t>在解答物理习题时，我们经常也要用到转换法。</a:t>
            </a:r>
            <a:endParaRPr lang="zh-CN" altLang="en-US"/>
          </a:p>
          <a:p>
            <a:pPr algn="l"/>
            <a:r>
              <a:rPr lang="zh-CN" altLang="en-US"/>
              <a:t>［例 1］电压 220 V 的电源向远处某工地的一盏标有 “PZ 220-60”的电灯供电，由于导线有电阻，灯泡的实际 功率为 55 W，则导线消耗的功率（       ）。</a:t>
            </a:r>
            <a:endParaRPr lang="zh-CN" altLang="en-US"/>
          </a:p>
          <a:p>
            <a:pPr algn="l"/>
            <a:r>
              <a:rPr lang="zh-CN" altLang="en-US"/>
              <a:t>A.等于 5 W      B.大于 5 W</a:t>
            </a:r>
            <a:endParaRPr lang="zh-CN" altLang="en-US"/>
          </a:p>
          <a:p>
            <a:pPr algn="l"/>
            <a:r>
              <a:rPr lang="zh-CN" altLang="en-US"/>
              <a:t>C.小于 5 W      D.不能确定</a:t>
            </a:r>
            <a:endParaRPr lang="zh-CN" altLang="en-US"/>
          </a:p>
        </p:txBody>
      </p:sp>
    </p:spTree>
    <p:custDataLst>
      <p:tags r:id="rId1"/>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ctrTitle"/>
          </p:nvPr>
        </p:nvSpPr>
        <p:spPr>
          <a:xfrm>
            <a:off x="1198880" y="1051560"/>
            <a:ext cx="9799320" cy="4690110"/>
          </a:xfrm>
        </p:spPr>
        <p:txBody>
          <a:bodyPr>
            <a:normAutofit/>
          </a:bodyPr>
          <a:p>
            <a:pPr algn="l"/>
            <a:r>
              <a:rPr lang="en-US" altLang="zh-CN" sz="3600" b="0"/>
              <a:t>       </a:t>
            </a:r>
            <a:r>
              <a:rPr lang="zh-CN" altLang="en-US" sz="5335"/>
              <a:t>初中物理主要的思想方法</a:t>
            </a:r>
            <a:br>
              <a:rPr lang="zh-CN" altLang="en-US" sz="5335"/>
            </a:br>
            <a:br>
              <a:rPr lang="zh-CN" altLang="en-US" sz="5335"/>
            </a:br>
            <a:r>
              <a:rPr lang="zh-CN" altLang="en-US" sz="3600" b="0"/>
              <a:t>一、控制变量法</a:t>
            </a:r>
            <a:r>
              <a:rPr lang="en-US" altLang="zh-CN" sz="3600" b="0"/>
              <a:t>         </a:t>
            </a:r>
            <a:r>
              <a:rPr lang="zh-CN" altLang="en-US" sz="3600" b="0"/>
              <a:t>二、等效替代法</a:t>
            </a:r>
            <a:br>
              <a:rPr lang="zh-CN" altLang="en-US" sz="3600" b="0"/>
            </a:br>
            <a:r>
              <a:rPr lang="zh-CN" altLang="en-US" sz="3600" b="0"/>
              <a:t>三、转换法</a:t>
            </a:r>
            <a:r>
              <a:rPr lang="en-US" altLang="zh-CN" sz="3600" b="0"/>
              <a:t>               </a:t>
            </a:r>
            <a:r>
              <a:rPr lang="zh-CN" altLang="en-US" sz="3600" b="0"/>
              <a:t>四、类比法</a:t>
            </a:r>
            <a:br>
              <a:rPr lang="zh-CN" altLang="en-US" sz="3600" b="0"/>
            </a:br>
            <a:r>
              <a:rPr lang="zh-CN" altLang="en-US" sz="3600" b="0"/>
              <a:t>五、建立模型法</a:t>
            </a:r>
            <a:r>
              <a:rPr lang="en-US" altLang="zh-CN" sz="3600" b="0"/>
              <a:t>         </a:t>
            </a:r>
            <a:r>
              <a:rPr lang="zh-CN" altLang="en-US" sz="3600" b="0"/>
              <a:t>六 、理想化实验</a:t>
            </a:r>
            <a:br>
              <a:rPr lang="zh-CN" altLang="en-US" sz="3600" b="0"/>
            </a:br>
            <a:r>
              <a:rPr lang="zh-CN" altLang="en-US" sz="3600" b="0"/>
              <a:t>七、 放大法</a:t>
            </a:r>
            <a:r>
              <a:rPr lang="en-US" altLang="zh-CN" sz="3600" b="0"/>
              <a:t>              </a:t>
            </a:r>
            <a:r>
              <a:rPr lang="zh-CN" altLang="en-US" sz="3600" b="0"/>
              <a:t>八、 图象法</a:t>
            </a:r>
            <a:br>
              <a:rPr lang="zh-CN" altLang="en-US" sz="3600" b="0"/>
            </a:br>
            <a:r>
              <a:rPr lang="zh-CN" altLang="en-US" sz="3600" b="0"/>
              <a:t>九、观察法</a:t>
            </a:r>
            <a:r>
              <a:rPr lang="en-US" altLang="zh-CN" sz="3600" b="0"/>
              <a:t>               </a:t>
            </a:r>
            <a:r>
              <a:rPr lang="zh-CN" altLang="en-US" sz="3600" b="0"/>
              <a:t>十、比较法（对比法）</a:t>
            </a:r>
            <a:endParaRPr lang="zh-CN" altLang="en-US" sz="3600" b="0"/>
          </a:p>
        </p:txBody>
      </p:sp>
    </p:spTree>
    <p:custDataLst>
      <p:tags r:id="rId1"/>
    </p:custData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副标题 2"/>
          <p:cNvSpPr>
            <a:spLocks noGrp="1"/>
          </p:cNvSpPr>
          <p:nvPr>
            <p:ph type="subTitle" idx="1"/>
          </p:nvPr>
        </p:nvSpPr>
        <p:spPr>
          <a:xfrm>
            <a:off x="1198880" y="1364615"/>
            <a:ext cx="9799320" cy="4112895"/>
          </a:xfrm>
        </p:spPr>
        <p:txBody>
          <a:bodyPr/>
          <a:p>
            <a:pPr algn="l"/>
            <a:r>
              <a:rPr lang="zh-CN" altLang="en-US"/>
              <a:t>［例2］大伟同学用一个距离手 3 m高的定滑轮拉住 重 100 N 的物体，从滑轮正下方沿水平方向移动 4 m，如 图所示。若不计绳重和摩擦，他至少做了多少功（       ）。</a:t>
            </a:r>
            <a:endParaRPr lang="zh-CN" altLang="en-US"/>
          </a:p>
          <a:p>
            <a:pPr algn="l"/>
            <a:r>
              <a:rPr lang="zh-CN" altLang="en-US"/>
              <a:t>A.200 J    B.300 J    C.400 J    D.500 J</a:t>
            </a:r>
            <a:endParaRPr lang="zh-CN" altLang="en-US"/>
          </a:p>
          <a:p>
            <a:pPr algn="l"/>
            <a:endParaRPr lang="zh-CN" altLang="en-US"/>
          </a:p>
        </p:txBody>
      </p:sp>
      <p:pic>
        <p:nvPicPr>
          <p:cNvPr id="6" name="IM 6"/>
          <p:cNvPicPr/>
          <p:nvPr>
            <p:custDataLst>
              <p:tags r:id="rId1"/>
            </p:custDataLst>
          </p:nvPr>
        </p:nvPicPr>
        <p:blipFill>
          <a:blip r:embed="rId2"/>
          <a:stretch>
            <a:fillRect/>
          </a:stretch>
        </p:blipFill>
        <p:spPr>
          <a:xfrm>
            <a:off x="5070475" y="3589655"/>
            <a:ext cx="2266315" cy="1767205"/>
          </a:xfrm>
          <a:prstGeom prst="rect">
            <a:avLst/>
          </a:prstGeom>
        </p:spPr>
      </p:pic>
    </p:spTree>
    <p:custDataLst>
      <p:tags r:id="rId3"/>
    </p:custData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4" name="图片 3" descr="222"/>
          <p:cNvPicPr>
            <a:picLocks noChangeAspect="1"/>
          </p:cNvPicPr>
          <p:nvPr/>
        </p:nvPicPr>
        <p:blipFill>
          <a:blip r:embed="rId1"/>
          <a:stretch>
            <a:fillRect/>
          </a:stretch>
        </p:blipFill>
        <p:spPr>
          <a:xfrm>
            <a:off x="1217295" y="2019300"/>
            <a:ext cx="9757410" cy="1642745"/>
          </a:xfrm>
          <a:prstGeom prst="rect">
            <a:avLst/>
          </a:prstGeom>
        </p:spPr>
      </p:pic>
    </p:spTree>
    <p:custDataLst>
      <p:tags r:id="rId2"/>
    </p:custData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4" name="图片 3" descr="333"/>
          <p:cNvPicPr>
            <a:picLocks noChangeAspect="1"/>
          </p:cNvPicPr>
          <p:nvPr/>
        </p:nvPicPr>
        <p:blipFill>
          <a:blip r:embed="rId1"/>
          <a:stretch>
            <a:fillRect/>
          </a:stretch>
        </p:blipFill>
        <p:spPr>
          <a:xfrm>
            <a:off x="4492625" y="2287270"/>
            <a:ext cx="3030855" cy="2283460"/>
          </a:xfrm>
          <a:prstGeom prst="rect">
            <a:avLst/>
          </a:prstGeom>
        </p:spPr>
      </p:pic>
    </p:spTree>
    <p:custDataLst>
      <p:tags r:id="rId2"/>
    </p:custData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4" name="图片 3" descr="111"/>
          <p:cNvPicPr>
            <a:picLocks noChangeAspect="1"/>
          </p:cNvPicPr>
          <p:nvPr/>
        </p:nvPicPr>
        <p:blipFill>
          <a:blip r:embed="rId1"/>
          <a:stretch>
            <a:fillRect/>
          </a:stretch>
        </p:blipFill>
        <p:spPr>
          <a:xfrm>
            <a:off x="4354830" y="2114550"/>
            <a:ext cx="3279140" cy="2628900"/>
          </a:xfrm>
          <a:prstGeom prst="rect">
            <a:avLst/>
          </a:prstGeom>
        </p:spPr>
      </p:pic>
    </p:spTree>
    <p:custDataLst>
      <p:tags r:id="rId2"/>
    </p:custData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副标题 2"/>
          <p:cNvSpPr>
            <a:spLocks noGrp="1"/>
          </p:cNvSpPr>
          <p:nvPr>
            <p:ph type="subTitle" idx="1"/>
          </p:nvPr>
        </p:nvSpPr>
        <p:spPr>
          <a:xfrm>
            <a:off x="1198880" y="511810"/>
            <a:ext cx="9799320" cy="6106795"/>
          </a:xfrm>
        </p:spPr>
        <p:txBody>
          <a:bodyPr>
            <a:noAutofit/>
          </a:bodyPr>
          <a:p>
            <a:r>
              <a:rPr lang="zh-CN" altLang="en-US"/>
              <a:t>（</a:t>
            </a:r>
            <a:r>
              <a:rPr lang="zh-CN" altLang="en-US">
                <a:sym typeface="+mn-ea"/>
              </a:rPr>
              <a:t>一</a:t>
            </a:r>
            <a:r>
              <a:rPr lang="zh-CN" altLang="en-US"/>
              <a:t>） 、仅有天平——体积等效转换</a:t>
            </a:r>
            <a:endParaRPr lang="zh-CN" altLang="en-US"/>
          </a:p>
          <a:p>
            <a:r>
              <a:rPr lang="zh-CN" altLang="en-US"/>
              <a:t>        1.测不溶于水固体</a:t>
            </a:r>
            <a:endParaRPr lang="zh-CN" altLang="en-US"/>
          </a:p>
          <a:p>
            <a:pPr algn="l"/>
            <a:r>
              <a:rPr lang="zh-CN" altLang="en-US"/>
              <a:t>        例1有一块形状不规则的石块，欲测量它的密度，没有量筒只有天平，你能测出它的密度吗？</a:t>
            </a:r>
            <a:endParaRPr lang="zh-CN" altLang="en-US"/>
          </a:p>
          <a:p>
            <a:pPr algn="l"/>
            <a:r>
              <a:rPr lang="zh-CN" altLang="en-US"/>
              <a:t>        实验思路：因为没有量筒，所以要把不能直接测量的物体体积转化为可以测量的溢出水的质量，计算出水的体积，溢出水的体积等效为物体体积.</a:t>
            </a:r>
            <a:endParaRPr lang="zh-CN" altLang="en-US"/>
          </a:p>
          <a:p>
            <a:pPr algn="l"/>
            <a:r>
              <a:rPr lang="zh-CN" altLang="en-US"/>
              <a:t>        实验器材：天平、溢水杯、细线、烧杯、水</a:t>
            </a:r>
            <a:endParaRPr lang="zh-CN" altLang="en-US"/>
          </a:p>
          <a:p>
            <a:pPr algn="l"/>
            <a:r>
              <a:rPr lang="zh-CN" altLang="en-US"/>
              <a:t>        实验步骤：（1）用天平测出石块物质质量m、烧杯质量m1；（2）将固体用细线拴住缓缓放入溢水杯，将溢出的水用烧杯接起；（3）用天平测出烧杯和溢出水的总质量m2；（4）计算固体体积等于溢出水的体积，即：V物=V溢水=m2-m1ρ水；（5）石块密度ρ物=ρ水mm2-m1</a:t>
            </a:r>
            <a:endParaRPr lang="zh-CN" altLang="en-US"/>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副标题 2"/>
          <p:cNvSpPr>
            <a:spLocks noGrp="1"/>
          </p:cNvSpPr>
          <p:nvPr>
            <p:ph type="subTitle" idx="1"/>
          </p:nvPr>
        </p:nvSpPr>
        <p:spPr>
          <a:xfrm>
            <a:off x="1198880" y="593725"/>
            <a:ext cx="9799320" cy="6024245"/>
          </a:xfrm>
        </p:spPr>
        <p:txBody>
          <a:bodyPr>
            <a:normAutofit/>
          </a:bodyPr>
          <a:p>
            <a:r>
              <a:rPr lang="zh-CN" altLang="en-US"/>
              <a:t> 2.测量某液体密度</a:t>
            </a:r>
            <a:endParaRPr lang="zh-CN" altLang="en-US"/>
          </a:p>
          <a:p>
            <a:pPr algn="l"/>
            <a:r>
              <a:rPr lang="zh-CN" altLang="en-US"/>
              <a:t>        例2有一杯牛奶，身边没有量筒只有天平，你能测出它的密度吗？</a:t>
            </a:r>
            <a:endParaRPr lang="zh-CN" altLang="en-US"/>
          </a:p>
          <a:p>
            <a:pPr algn="l"/>
            <a:r>
              <a:rPr lang="zh-CN" altLang="en-US"/>
              <a:t>        实验思路：将不能直接测得的体积转换为可以测量的等体积水的质量，再求出水的体积，牛奶的体积与水的体积等效.</a:t>
            </a:r>
            <a:endParaRPr lang="zh-CN" altLang="en-US"/>
          </a:p>
          <a:p>
            <a:pPr algn="l"/>
            <a:r>
              <a:rPr lang="zh-CN" altLang="en-US"/>
              <a:t>        实验器材：天平、刻度尺、烧杯（无刻度）、适量的水、足量的牛奶、细线.</a:t>
            </a:r>
            <a:endParaRPr lang="zh-CN" altLang="en-US"/>
          </a:p>
          <a:p>
            <a:pPr algn="l"/>
            <a:r>
              <a:rPr lang="zh-CN" altLang="en-US"/>
              <a:t>        实验步骤：（1）用调节好的天平，测出空烧杯的质量m0；（2）将适量的水倒入烧杯中，用天平测出烧杯和水的总质量m1，用刻度尺量出水面达到的高度h（或用细线标出水面的位置）；（3）将水倒出，在烧杯中倒入牛奶，使其液面达到h处（或达到细线标出的位置），用天平测出烧杯和牛奶的总质量m2.因为V牛=V水，所以ρ牛=m牛m水ρ水=m2-m0m1-m0ρ水.</a:t>
            </a:r>
            <a:endParaRPr lang="zh-CN" altLang="en-US"/>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副标题 2"/>
          <p:cNvSpPr>
            <a:spLocks noGrp="1"/>
          </p:cNvSpPr>
          <p:nvPr>
            <p:ph type="subTitle" idx="1"/>
          </p:nvPr>
        </p:nvSpPr>
        <p:spPr>
          <a:xfrm>
            <a:off x="1198880" y="1174750"/>
            <a:ext cx="9799320" cy="4685030"/>
          </a:xfrm>
        </p:spPr>
        <p:txBody>
          <a:bodyPr>
            <a:normAutofit lnSpcReduction="10000"/>
          </a:bodyPr>
          <a:p>
            <a:r>
              <a:rPr lang="zh-CN" altLang="en-US"/>
              <a:t>  （</a:t>
            </a:r>
            <a:r>
              <a:rPr lang="zh-CN" altLang="en-US">
                <a:sym typeface="+mn-ea"/>
              </a:rPr>
              <a:t>二</a:t>
            </a:r>
            <a:r>
              <a:rPr lang="zh-CN" altLang="en-US"/>
              <a:t>）、仅有量筒——质量等效转换</a:t>
            </a:r>
            <a:endParaRPr lang="zh-CN" altLang="en-US"/>
          </a:p>
          <a:p>
            <a:pPr algn="l"/>
            <a:r>
              <a:rPr lang="zh-CN" altLang="en-US"/>
              <a:t>        例3小红家有一个空心的废牙膏皮，想利用量筒和水测定牙膏皮的密度，请帮助她完成.</a:t>
            </a:r>
            <a:endParaRPr lang="zh-CN" altLang="en-US"/>
          </a:p>
          <a:p>
            <a:pPr algn="l"/>
            <a:r>
              <a:rPr lang="zh-CN" altLang="en-US"/>
              <a:t>        实验思路：空心的牙膏皮可以漂浮在水面上，利用漂浮F浮=G物的原理，通过测得浮力从而知道物体质量.</a:t>
            </a:r>
            <a:endParaRPr lang="zh-CN" altLang="en-US"/>
          </a:p>
          <a:p>
            <a:pPr algn="l"/>
            <a:r>
              <a:rPr lang="zh-CN" altLang="en-US"/>
              <a:t>        实验步骤：（1）在量筒内倒入适量的水，记下量筒的示数为V0；（2）使空牙膏皮漂浮在量筒中，记下量筒的示数为V1，则G物=F浮=ρ水（V1-V0）g； （3）将空牙膏皮卷成团，把空气排除，浸没在量筒的水中，记下量筒中的水示数为V2，则物体体积为V物=V2-V0.</a:t>
            </a:r>
            <a:endParaRPr lang="zh-CN" altLang="en-US"/>
          </a:p>
          <a:p>
            <a:pPr algn="l"/>
            <a:r>
              <a:rPr lang="zh-CN" altLang="en-US"/>
              <a:t>        牙膏皮密度的表达式： ρ=V1-V0V2-V0ρ水.</a:t>
            </a:r>
            <a:endParaRPr lang="zh-CN" altLang="en-US"/>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副标题 2"/>
          <p:cNvSpPr>
            <a:spLocks noGrp="1"/>
          </p:cNvSpPr>
          <p:nvPr>
            <p:ph type="subTitle" idx="1"/>
          </p:nvPr>
        </p:nvSpPr>
        <p:spPr>
          <a:xfrm>
            <a:off x="1198880" y="1256030"/>
            <a:ext cx="9799320" cy="4521835"/>
          </a:xfrm>
        </p:spPr>
        <p:txBody>
          <a:bodyPr>
            <a:normAutofit lnSpcReduction="20000"/>
          </a:bodyPr>
          <a:p>
            <a:r>
              <a:rPr lang="zh-CN" altLang="en-US"/>
              <a:t>（</a:t>
            </a:r>
            <a:r>
              <a:rPr lang="zh-CN" altLang="en-US">
                <a:sym typeface="+mn-ea"/>
              </a:rPr>
              <a:t>三</a:t>
            </a:r>
            <a:r>
              <a:rPr lang="zh-CN" altLang="en-US"/>
              <a:t>）、仅有弹簧秤——固液密度等效转换</a:t>
            </a:r>
            <a:endParaRPr lang="zh-CN" altLang="en-US"/>
          </a:p>
          <a:p>
            <a:pPr algn="l"/>
            <a:r>
              <a:rPr lang="zh-CN" altLang="en-US"/>
              <a:t>        例4某同学手边只有：一个弹簧测力计、一根细线、两个烧杯和足量的水，他能测出石块的密度吗？</a:t>
            </a:r>
            <a:endParaRPr lang="zh-CN" altLang="en-US"/>
          </a:p>
          <a:p>
            <a:pPr algn="l"/>
            <a:r>
              <a:rPr lang="zh-CN" altLang="en-US"/>
              <a:t>        实验思路：用弹簧秤读数法测出石块在水中的浮力，就可以知道石块的体积.</a:t>
            </a:r>
            <a:endParaRPr lang="zh-CN" altLang="en-US"/>
          </a:p>
          <a:p>
            <a:pPr algn="l"/>
            <a:r>
              <a:rPr lang="zh-CN" altLang="en-US"/>
              <a:t>        实验步骤：（1）用弹簧秤测出石块的重力，算出质量m物=G物g；（2）将石块挂在弹簧秤下并浸没水中，读出弹簧秤示数，求得浮力F浮=G物-F读；（3）算出V物=V排=G物-F读p液g.</a:t>
            </a:r>
            <a:endParaRPr lang="zh-CN" altLang="en-US"/>
          </a:p>
          <a:p>
            <a:pPr algn="l"/>
            <a:r>
              <a:rPr lang="zh-CN" altLang="en-US"/>
              <a:t>        在本实验中，若已知液体密度，则可以求得固体密度ρ物=G物p液G物-F读.若已知固体密度，则可以求得液体密度ρ液 =（G物-F读）p物G物.</a:t>
            </a:r>
            <a:endParaRPr lang="zh-CN" altLang="en-US"/>
          </a:p>
        </p:txBody>
      </p:sp>
    </p:spTree>
    <p:custDataLst>
      <p:tags r:id="rId1"/>
    </p:custData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副标题 2"/>
          <p:cNvSpPr>
            <a:spLocks noGrp="1"/>
          </p:cNvSpPr>
          <p:nvPr>
            <p:ph type="subTitle" idx="1"/>
          </p:nvPr>
        </p:nvSpPr>
        <p:spPr>
          <a:xfrm>
            <a:off x="1198880" y="1174750"/>
            <a:ext cx="9799320" cy="4725035"/>
          </a:xfrm>
        </p:spPr>
        <p:txBody>
          <a:bodyPr>
            <a:normAutofit fontScale="90000" lnSpcReduction="20000"/>
          </a:bodyPr>
          <a:p>
            <a:r>
              <a:rPr lang="zh-CN" altLang="en-US"/>
              <a:t>   （</a:t>
            </a:r>
            <a:r>
              <a:rPr lang="zh-CN" altLang="en-US">
                <a:sym typeface="+mn-ea"/>
              </a:rPr>
              <a:t>四</a:t>
            </a:r>
            <a:r>
              <a:rPr lang="zh-CN" altLang="en-US"/>
              <a:t>）、既无天平也无量筒——压强等效转换</a:t>
            </a:r>
            <a:endParaRPr lang="zh-CN" altLang="en-US"/>
          </a:p>
          <a:p>
            <a:pPr algn="l"/>
            <a:r>
              <a:rPr lang="zh-CN" altLang="en-US"/>
              <a:t>        例5利用下列实验器材：刻度尺、两端开口的直玻璃管（一端扎有橡皮膜）、烧杯（无刻度）、适量的水、足量的牛奶、细线，测量牛奶的密度.</a:t>
            </a:r>
            <a:endParaRPr lang="zh-CN" altLang="en-US"/>
          </a:p>
          <a:p>
            <a:pPr algn="l"/>
            <a:r>
              <a:rPr lang="zh-CN" altLang="en-US"/>
              <a:t>        实验步骤：（1）烧杯中倒入适量的水；（2）将适量的牛奶倒入直玻璃管中，让扎有橡皮膜的一端放在水平桌面上，用刻度尺测出牛奶的高度h牛.</a:t>
            </a:r>
            <a:endParaRPr lang="zh-CN" altLang="en-US"/>
          </a:p>
          <a:p>
            <a:pPr algn="l"/>
            <a:r>
              <a:rPr lang="zh-CN" altLang="en-US"/>
              <a:t>        （3）将直玻璃管缓缓放入烧杯的水中，观察橡皮膜的凹陷程度，直到橡皮膜呈水平状态时为止.用刻度尺测出橡皮膜到水面的高度h水，如图乙.</a:t>
            </a:r>
            <a:endParaRPr lang="zh-CN" altLang="en-US"/>
          </a:p>
          <a:p>
            <a:pPr algn="l"/>
            <a:r>
              <a:rPr lang="zh-CN" altLang="en-US"/>
              <a:t>        实验结果：当橡皮膜呈水平状态时，牛奶对橡皮膜向下的压强等于谁对橡皮膜向上的压强.即P牛=P水，ρ牛gh牛=ρ水gh水，牛奶的密度：ρ牛=h水h牛ρ水.</a:t>
            </a:r>
            <a:endParaRPr lang="zh-CN" altLang="en-US"/>
          </a:p>
        </p:txBody>
      </p:sp>
    </p:spTree>
    <p:custDataLst>
      <p:tags r:id="rId1"/>
    </p:custData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副标题 2"/>
          <p:cNvSpPr>
            <a:spLocks noGrp="1"/>
          </p:cNvSpPr>
          <p:nvPr>
            <p:ph type="subTitle" idx="1"/>
          </p:nvPr>
        </p:nvSpPr>
        <p:spPr>
          <a:xfrm>
            <a:off x="1198880" y="2164715"/>
            <a:ext cx="9799320" cy="2693035"/>
          </a:xfrm>
        </p:spPr>
        <p:txBody>
          <a:bodyPr/>
          <a:p>
            <a:r>
              <a:rPr lang="zh-CN" altLang="en-US"/>
              <a:t>七、转换法在解决实际问题中的应用</a:t>
            </a:r>
            <a:endParaRPr lang="zh-CN" altLang="en-US"/>
          </a:p>
          <a:p>
            <a:pPr algn="l"/>
            <a:r>
              <a:rPr lang="en-US" altLang="zh-CN"/>
              <a:t>      </a:t>
            </a:r>
            <a:r>
              <a:rPr lang="zh-CN" altLang="en-US"/>
              <a:t>在生产生活中，为了体现以人为本，更好地把人从繁重复杂的劳动中解放出来，同时又能达到预期的效果，把非电学量转换成电学量的仪器或工具应运而生。</a:t>
            </a:r>
            <a:endParaRPr lang="zh-CN" altLang="en-US"/>
          </a:p>
          <a:p>
            <a:pPr algn="l"/>
            <a:r>
              <a:rPr lang="en-US" altLang="zh-CN"/>
              <a:t>      </a:t>
            </a:r>
            <a:endParaRPr lang="zh-CN" altLang="en-US"/>
          </a:p>
        </p:txBody>
      </p:sp>
    </p:spTree>
    <p:custDataLst>
      <p:tags r:id="rId1"/>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副标题 2"/>
          <p:cNvSpPr>
            <a:spLocks noGrp="1"/>
          </p:cNvSpPr>
          <p:nvPr>
            <p:ph type="subTitle" idx="1"/>
          </p:nvPr>
        </p:nvSpPr>
        <p:spPr>
          <a:xfrm>
            <a:off x="1198880" y="1272540"/>
            <a:ext cx="9799320" cy="4942205"/>
          </a:xfrm>
        </p:spPr>
        <p:txBody>
          <a:bodyPr>
            <a:normAutofit/>
          </a:bodyPr>
          <a:p>
            <a:r>
              <a:rPr lang="zh-CN" altLang="en-US" b="1"/>
              <a:t>一、控制变量法</a:t>
            </a:r>
            <a:endParaRPr lang="zh-CN" altLang="en-US"/>
          </a:p>
          <a:p>
            <a:pPr algn="l"/>
            <a:r>
              <a:rPr lang="en-US" altLang="zh-CN"/>
              <a:t>      </a:t>
            </a:r>
            <a:r>
              <a:rPr lang="zh-CN" altLang="en-US"/>
              <a:t>当我们研究某个物理量与多个因素的关系时，每一次只改变其中的某一个因素，而控制其余几个因素不变，从而研究被改变的这个因素对事物的影响，分别加以研究，最后再综合解决，这种方法叫控制变量法。这种方法在实验数据的表格上的反映为：某两次实验只有一个条件不相同，若两次实验结果不同，则与该条件有关，否则无关。反之，若要研究的问题是物理量与某一因素是否有关则应只使该因素不同，而其他因素均应相同。它是科学探究中的重要思想方法，广泛地运用在各种科学探索和科学实验研究之中。</a:t>
            </a:r>
            <a:endParaRPr lang="zh-CN" altLang="en-US"/>
          </a:p>
        </p:txBody>
      </p:sp>
    </p:spTree>
    <p:custDataLst>
      <p:tags r:id="rId1"/>
    </p:custData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副标题 2"/>
          <p:cNvSpPr>
            <a:spLocks noGrp="1"/>
          </p:cNvSpPr>
          <p:nvPr>
            <p:ph type="subTitle" idx="1"/>
          </p:nvPr>
        </p:nvSpPr>
        <p:spPr>
          <a:xfrm>
            <a:off x="1198880" y="2316480"/>
            <a:ext cx="9799320" cy="2148840"/>
          </a:xfrm>
        </p:spPr>
        <p:txBody>
          <a:bodyPr/>
          <a:p>
            <a:pPr algn="l"/>
            <a:r>
              <a:rPr lang="en-US" altLang="zh-CN"/>
              <a:t>      </a:t>
            </a:r>
            <a:r>
              <a:rPr lang="zh-CN" altLang="en-US"/>
              <a:t>总之，转换法在物理学中有着广泛的应用，让学生 真正掌握了这种方法，就能更加轻松自由地遨游在浩瀚的物理海洋里，事半功倍地解决生活中碰到的纷繁复杂 的物理问题，就更加有兴趣去探索更多的物理奥秘。</a:t>
            </a:r>
            <a:endParaRPr lang="zh-CN" altLang="en-US"/>
          </a:p>
        </p:txBody>
      </p:sp>
    </p:spTree>
    <p:custDataLst>
      <p:tags r:id="rId1"/>
    </p:custData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ctrTitle"/>
          </p:nvPr>
        </p:nvSpPr>
        <p:spPr/>
        <p:txBody>
          <a:bodyPr/>
          <a:p>
            <a:endParaRPr lang="zh-CN" altLang="en-US"/>
          </a:p>
        </p:txBody>
      </p:sp>
      <p:sp>
        <p:nvSpPr>
          <p:cNvPr id="3" name="副标题 2"/>
          <p:cNvSpPr>
            <a:spLocks noGrp="1"/>
          </p:cNvSpPr>
          <p:nvPr>
            <p:ph type="subTitle" idx="1"/>
          </p:nvPr>
        </p:nvSpPr>
        <p:spPr/>
        <p:txBody>
          <a:bodyPr/>
          <a:p>
            <a:endParaRPr lang="zh-CN" altLang="en-US"/>
          </a:p>
        </p:txBody>
      </p:sp>
    </p:spTree>
    <p:custDataLst>
      <p:tags r:id="rId1"/>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p:sp>
        <p:nvSpPr>
          <p:cNvPr id="3" name="副标题 2"/>
          <p:cNvSpPr>
            <a:spLocks noGrp="1"/>
          </p:cNvSpPr>
          <p:nvPr>
            <p:ph type="subTitle" idx="1"/>
          </p:nvPr>
        </p:nvSpPr>
        <p:spPr>
          <a:xfrm>
            <a:off x="1198880" y="1457325"/>
            <a:ext cx="9799320" cy="3575685"/>
          </a:xfrm>
        </p:spPr>
        <p:txBody>
          <a:bodyPr>
            <a:normAutofit fontScale="90000" lnSpcReduction="10000"/>
          </a:bodyPr>
          <a:p>
            <a:pPr algn="l"/>
            <a:r>
              <a:rPr lang="en-US" altLang="zh-CN"/>
              <a:t>      </a:t>
            </a:r>
            <a:r>
              <a:rPr lang="zh-CN" altLang="en-US"/>
              <a:t>在研究导体的电阻跟哪些因素有关时，为了研究方便，采用控制变量法，即每次须挑选两根合适的导线，测出它们的电阻，然后比较，最后得出结论。为了研究导体的电阻与导体长度的关系，应选用材料横截面相同的导线；为了研究导体的电阻与导体材料的关系，应选用长度和横截面相同的导线；为了研究导体的电阻与导体横截面的关系，应选用材料和长度相同的导线。初中物理应用到此法的实验还有很多。如：蒸发的快慢与哪些因素有关；探究滑动摩擦力、浮力的大小与哪些因素有关；动能、重力势能大小与哪些因素有关，等等。物理学中对于多因素（多变量）的问题，都是常常采用控制因素（变量）的方法，把多因素的问题变成多个单因素的问题。</a:t>
            </a:r>
            <a:endParaRPr lang="zh-CN" altLang="en-US"/>
          </a:p>
        </p:txBody>
      </p:sp>
    </p:spTree>
    <p:custDataLst>
      <p:tags r:id="rId1"/>
    </p:custData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副标题 2"/>
          <p:cNvSpPr>
            <a:spLocks noGrp="1"/>
          </p:cNvSpPr>
          <p:nvPr>
            <p:ph type="subTitle" idx="1"/>
          </p:nvPr>
        </p:nvSpPr>
        <p:spPr>
          <a:xfrm>
            <a:off x="1198880" y="1303655"/>
            <a:ext cx="9799320" cy="3729355"/>
          </a:xfrm>
        </p:spPr>
        <p:txBody>
          <a:bodyPr/>
          <a:p>
            <a:r>
              <a:rPr lang="zh-CN" altLang="en-US" b="1"/>
              <a:t>二、等效替代法</a:t>
            </a:r>
            <a:endParaRPr lang="zh-CN" altLang="en-US" b="1"/>
          </a:p>
          <a:p>
            <a:pPr algn="l"/>
            <a:r>
              <a:rPr lang="en-US" altLang="zh-CN"/>
              <a:t>      </a:t>
            </a:r>
            <a:r>
              <a:rPr lang="zh-CN" altLang="en-US"/>
              <a:t>所谓等效替代法是指在保证某种效果（特性和关系）相同的前提下，将实际的、复杂的物理问题和物理过程转化为等效的、简单的、易于研究的物理问题和物理过程来研究和处理的方法。它在物理学中有着广泛的应用。</a:t>
            </a:r>
            <a:endParaRPr lang="zh-CN" altLang="en-US"/>
          </a:p>
        </p:txBody>
      </p:sp>
    </p:spTree>
    <p:custDataLst>
      <p:tags r:id="rId1"/>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p:sp>
        <p:nvSpPr>
          <p:cNvPr id="3" name="副标题 2"/>
          <p:cNvSpPr>
            <a:spLocks noGrp="1"/>
          </p:cNvSpPr>
          <p:nvPr>
            <p:ph type="subTitle" idx="1"/>
          </p:nvPr>
        </p:nvSpPr>
        <p:spPr>
          <a:xfrm>
            <a:off x="1198880" y="1334135"/>
            <a:ext cx="9799320" cy="4558665"/>
          </a:xfrm>
        </p:spPr>
        <p:txBody>
          <a:bodyPr>
            <a:normAutofit/>
          </a:bodyPr>
          <a:p>
            <a:pPr algn="l"/>
            <a:r>
              <a:rPr lang="en-US" altLang="zh-CN"/>
              <a:t>      </a:t>
            </a:r>
            <a:r>
              <a:rPr lang="zh-CN" altLang="en-US"/>
              <a:t>在著名的“曹冲称象”故事中,大象的质量太大,在当时的条件下不便于直接测量,可以测量与之效果相同的石块的总质量,从而得出大象的质量；研究串、并联电路关系时引入总电阻（等效电阻）的概念，在串联电路中把几个电阻串联起来，相当于增加了导体的长度，所以总电阻比任何一个串联电阻都大，把总电阻称为串联电路的等效电阻。在并联电路中把几个电阻并联起来，相当于增加了导体的横截面积，所以总电阻比任何一个并联电阻都小，把总电阻称为并联电路的等效电阻；在电路分析中可以把不易分析的复杂电路简化成为较为简单的等效电路；在研究同一直线上的二力的关系时引入合力的概念也是运用了等效替代法。</a:t>
            </a:r>
            <a:endParaRPr lang="zh-CN" altLang="en-US"/>
          </a:p>
        </p:txBody>
      </p:sp>
    </p:spTree>
    <p:custDataLst>
      <p:tags r:id="rId1"/>
    </p:custData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副标题 2"/>
          <p:cNvSpPr>
            <a:spLocks noGrp="1"/>
          </p:cNvSpPr>
          <p:nvPr>
            <p:ph type="subTitle" idx="1"/>
          </p:nvPr>
        </p:nvSpPr>
        <p:spPr>
          <a:xfrm>
            <a:off x="1198880" y="2000250"/>
            <a:ext cx="9799320" cy="3032760"/>
          </a:xfrm>
        </p:spPr>
        <p:txBody>
          <a:bodyPr/>
          <a:p>
            <a:pPr algn="ctr"/>
            <a:r>
              <a:rPr lang="zh-CN" altLang="en-US" b="1"/>
              <a:t>三、转换法</a:t>
            </a:r>
            <a:endParaRPr lang="zh-CN" altLang="en-US" b="1"/>
          </a:p>
          <a:p>
            <a:pPr algn="l"/>
            <a:r>
              <a:rPr lang="en-US" altLang="zh-CN"/>
              <a:t>      </a:t>
            </a:r>
            <a:r>
              <a:rPr lang="zh-CN" altLang="en-US"/>
              <a:t>物理学中对于一些看不见摸不着的现象或不易直接测量的物理量，通常用一些非常直观的现象去认识或用易测量的物理量间接测量，这种研究问题的方法叫转换法。初中物理在研究概念规律和实验中多处应用了这种方法。</a:t>
            </a:r>
            <a:endParaRPr lang="zh-CN" altLang="en-US"/>
          </a:p>
        </p:txBody>
      </p:sp>
    </p:spTree>
    <p:custDataLst>
      <p:tags r:id="rId1"/>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p:sp>
        <p:nvSpPr>
          <p:cNvPr id="3" name="副标题 2"/>
          <p:cNvSpPr>
            <a:spLocks noGrp="1"/>
          </p:cNvSpPr>
          <p:nvPr>
            <p:ph type="subTitle" idx="1"/>
          </p:nvPr>
        </p:nvSpPr>
        <p:spPr>
          <a:xfrm>
            <a:off x="1198880" y="1195705"/>
            <a:ext cx="9799320" cy="3960495"/>
          </a:xfrm>
        </p:spPr>
        <p:txBody>
          <a:bodyPr>
            <a:normAutofit/>
          </a:bodyPr>
          <a:p>
            <a:pPr algn="l"/>
            <a:r>
              <a:rPr lang="en-US" altLang="zh-CN"/>
              <a:t>      </a:t>
            </a:r>
            <a:r>
              <a:rPr lang="zh-CN" altLang="en-US"/>
              <a:t>如：雾的出现可以证明空气中含有水蒸气；影子的形成可以证明光沿直线传播；分子看不见、摸不到，不好研究，可以通过研究墨水的扩散现象去认识它；电流看不见、摸不到，判断电路中是否有电流时，我们可以根据电流产生的效应来认识它；磁场看不见、摸不到，我们可以根据它产生的作用来认识它；马德堡半球实验可证明大气压的存在；铅块实验可证明分子间存在着引力；运动的物体能对外做功可证明它具有能等。</a:t>
            </a:r>
            <a:endParaRPr lang="zh-CN" altLang="en-US"/>
          </a:p>
        </p:txBody>
      </p:sp>
    </p:spTree>
    <p:custDataLst>
      <p:tags r:id="rId1"/>
    </p:custDataLst>
  </p:cSld>
  <p:clrMapOvr>
    <a:masterClrMapping/>
  </p:clrMapOvr>
  <p:transition/>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00.xml><?xml version="1.0" encoding="utf-8"?>
<p:tagLst xmlns:p="http://schemas.openxmlformats.org/presentationml/2006/main">
  <p:tag name="KSO_WM_BEAUTIFY_FLAG" val="#wm#"/>
  <p:tag name="KSO_WM_TEMPLATE_CATEGORY" val="custom"/>
  <p:tag name="KSO_WM_TEMPLATE_INDEX" val="20205081"/>
</p:tagLst>
</file>

<file path=ppt/tags/tag101.xml><?xml version="1.0" encoding="utf-8"?>
<p:tagLst xmlns:p="http://schemas.openxmlformats.org/presentationml/2006/main">
  <p:tag name="KSO_WM_BEAUTIFY_FLAG" val="#wm#"/>
  <p:tag name="KSO_WM_TEMPLATE_CATEGORY" val="custom"/>
  <p:tag name="KSO_WM_TEMPLATE_INDEX" val="20205081"/>
</p:tagLst>
</file>

<file path=ppt/tags/tag102.xml><?xml version="1.0" encoding="utf-8"?>
<p:tagLst xmlns:p="http://schemas.openxmlformats.org/presentationml/2006/main">
  <p:tag name="KSO_WM_BEAUTIFY_FLAG" val="#wm#"/>
  <p:tag name="KSO_WM_TEMPLATE_CATEGORY" val="custom"/>
  <p:tag name="KSO_WM_TEMPLATE_INDEX" val="20205081"/>
</p:tagLst>
</file>

<file path=ppt/tags/tag103.xml><?xml version="1.0" encoding="utf-8"?>
<p:tagLst xmlns:p="http://schemas.openxmlformats.org/presentationml/2006/main">
  <p:tag name="KSO_WM_BEAUTIFY_FLAG" val="#wm#"/>
  <p:tag name="KSO_WM_TEMPLATE_CATEGORY" val="custom"/>
  <p:tag name="KSO_WM_TEMPLATE_INDEX" val="20205081"/>
</p:tagLst>
</file>

<file path=ppt/tags/tag104.xml><?xml version="1.0" encoding="utf-8"?>
<p:tagLst xmlns:p="http://schemas.openxmlformats.org/presentationml/2006/main">
  <p:tag name="commondata" val="eyJoZGlkIjoiMTdiYjA1YTAzZWM5MDVlNGI4MjIzMmMxMjg5OTk1MmMifQ=="/>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2.xml><?xml version="1.0" encoding="utf-8"?>
<p:tagLst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63.xml><?xml version="1.0" encoding="utf-8"?>
<p:tagLst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64.xml><?xml version="1.0" encoding="utf-8"?>
<p:tagLst xmlns:p="http://schemas.openxmlformats.org/presentationml/2006/main">
  <p:tag name="KSO_WM_UNIT_ISCONTENTSTITLE" val="0"/>
  <p:tag name="KSO_WM_UNIT_ISNUMDGMTITLE" val="0"/>
  <p:tag name="KSO_WM_UNIT_NOCLEAR" val="0"/>
  <p:tag name="KSO_WM_UNIT_SHOW_EDIT_AREA_INDICATION" val="1"/>
  <p:tag name="KSO_WM_UNIT_VALUE" val="111"/>
  <p:tag name="KSO_WM_UNIT_HIGHLIGHT" val="0"/>
  <p:tag name="KSO_WM_UNIT_COMPATIBLE" val="0"/>
  <p:tag name="KSO_WM_UNIT_DIAGRAM_ISNUMVISUAL" val="0"/>
  <p:tag name="KSO_WM_UNIT_DIAGRAM_ISREFERUNIT" val="0"/>
  <p:tag name="KSO_WM_UNIT_TYPE" val="b"/>
  <p:tag name="KSO_WM_UNIT_INDEX" val="1"/>
  <p:tag name="KSO_WM_UNIT_ID" val="custom20205081_1*b*1"/>
  <p:tag name="KSO_WM_TEMPLATE_CATEGORY" val="custom"/>
  <p:tag name="KSO_WM_TEMPLATE_INDEX" val="20205081"/>
  <p:tag name="KSO_WM_UNIT_LAYERLEVEL" val="1"/>
  <p:tag name="KSO_WM_TAG_VERSION" val="1.0"/>
  <p:tag name="KSO_WM_BEAUTIFY_FLAG" val="#wm#"/>
</p:tagLst>
</file>

<file path=ppt/tags/tag65.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6.xml><?xml version="1.0" encoding="utf-8"?>
<p:tagLst xmlns:p="http://schemas.openxmlformats.org/presentationml/2006/main">
  <p:tag name="KSO_WM_BEAUTIFY_FLAG" val="#wm#"/>
  <p:tag name="KSO_WM_TEMPLATE_CATEGORY" val="custom"/>
  <p:tag name="KSO_WM_TEMPLATE_INDEX" val="20205081"/>
</p:tagLst>
</file>

<file path=ppt/tags/tag67.xml><?xml version="1.0" encoding="utf-8"?>
<p:tagLst xmlns:p="http://schemas.openxmlformats.org/presentationml/2006/main">
  <p:tag name="KSO_WM_BEAUTIFY_FLAG" val="#wm#"/>
  <p:tag name="KSO_WM_TEMPLATE_CATEGORY" val="custom"/>
  <p:tag name="KSO_WM_TEMPLATE_INDEX" val="20205081"/>
</p:tagLst>
</file>

<file path=ppt/tags/tag68.xml><?xml version="1.0" encoding="utf-8"?>
<p:tagLst xmlns:p="http://schemas.openxmlformats.org/presentationml/2006/main">
  <p:tag name="KSO_WM_BEAUTIFY_FLAG" val="#wm#"/>
  <p:tag name="KSO_WM_TEMPLATE_CATEGORY" val="custom"/>
  <p:tag name="KSO_WM_TEMPLATE_INDEX" val="20205081"/>
</p:tagLst>
</file>

<file path=ppt/tags/tag69.xml><?xml version="1.0" encoding="utf-8"?>
<p:tagLst xmlns:p="http://schemas.openxmlformats.org/presentationml/2006/main">
  <p:tag name="KSO_WM_BEAUTIFY_FLAG" val="#wm#"/>
  <p:tag name="KSO_WM_TEMPLATE_CATEGORY" val="custom"/>
  <p:tag name="KSO_WM_TEMPLATE_INDEX" val="20205081"/>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0.xml><?xml version="1.0" encoding="utf-8"?>
<p:tagLst xmlns:p="http://schemas.openxmlformats.org/presentationml/2006/main">
  <p:tag name="KSO_WM_BEAUTIFY_FLAG" val="#wm#"/>
  <p:tag name="KSO_WM_TEMPLATE_CATEGORY" val="custom"/>
  <p:tag name="KSO_WM_TEMPLATE_INDEX" val="20205081"/>
</p:tagLst>
</file>

<file path=ppt/tags/tag71.xml><?xml version="1.0" encoding="utf-8"?>
<p:tagLst xmlns:p="http://schemas.openxmlformats.org/presentationml/2006/main">
  <p:tag name="KSO_WM_BEAUTIFY_FLAG" val="#wm#"/>
  <p:tag name="KSO_WM_TEMPLATE_CATEGORY" val="custom"/>
  <p:tag name="KSO_WM_TEMPLATE_INDEX" val="20205081"/>
</p:tagLst>
</file>

<file path=ppt/tags/tag72.xml><?xml version="1.0" encoding="utf-8"?>
<p:tagLst xmlns:p="http://schemas.openxmlformats.org/presentationml/2006/main">
  <p:tag name="KSO_WM_BEAUTIFY_FLAG" val="#wm#"/>
  <p:tag name="KSO_WM_TEMPLATE_CATEGORY" val="custom"/>
  <p:tag name="KSO_WM_TEMPLATE_INDEX" val="20205081"/>
</p:tagLst>
</file>

<file path=ppt/tags/tag73.xml><?xml version="1.0" encoding="utf-8"?>
<p:tagLst xmlns:p="http://schemas.openxmlformats.org/presentationml/2006/main">
  <p:tag name="KSO_WM_BEAUTIFY_FLAG" val="#wm#"/>
  <p:tag name="KSO_WM_TEMPLATE_CATEGORY" val="custom"/>
  <p:tag name="KSO_WM_TEMPLATE_INDEX" val="20205081"/>
</p:tagLst>
</file>

<file path=ppt/tags/tag74.xml><?xml version="1.0" encoding="utf-8"?>
<p:tagLst xmlns:p="http://schemas.openxmlformats.org/presentationml/2006/main">
  <p:tag name="KSO_WM_BEAUTIFY_FLAG" val="#wm#"/>
  <p:tag name="KSO_WM_TEMPLATE_CATEGORY" val="custom"/>
  <p:tag name="KSO_WM_TEMPLATE_INDEX" val="20205081"/>
</p:tagLst>
</file>

<file path=ppt/tags/tag75.xml><?xml version="1.0" encoding="utf-8"?>
<p:tagLst xmlns:p="http://schemas.openxmlformats.org/presentationml/2006/main">
  <p:tag name="KSO_WM_BEAUTIFY_FLAG" val="#wm#"/>
  <p:tag name="KSO_WM_TEMPLATE_CATEGORY" val="custom"/>
  <p:tag name="KSO_WM_TEMPLATE_INDEX" val="20205081"/>
</p:tagLst>
</file>

<file path=ppt/tags/tag76.xml><?xml version="1.0" encoding="utf-8"?>
<p:tagLst xmlns:p="http://schemas.openxmlformats.org/presentationml/2006/main">
  <p:tag name="KSO_WM_BEAUTIFY_FLAG" val="#wm#"/>
  <p:tag name="KSO_WM_TEMPLATE_CATEGORY" val="custom"/>
  <p:tag name="KSO_WM_TEMPLATE_INDEX" val="20205081"/>
</p:tagLst>
</file>

<file path=ppt/tags/tag77.xml><?xml version="1.0" encoding="utf-8"?>
<p:tagLst xmlns:p="http://schemas.openxmlformats.org/presentationml/2006/main">
  <p:tag name="KSO_WM_BEAUTIFY_FLAG" val="#wm#"/>
  <p:tag name="KSO_WM_TEMPLATE_CATEGORY" val="custom"/>
  <p:tag name="KSO_WM_TEMPLATE_INDEX" val="20205081"/>
</p:tagLst>
</file>

<file path=ppt/tags/tag78.xml><?xml version="1.0" encoding="utf-8"?>
<p:tagLst xmlns:p="http://schemas.openxmlformats.org/presentationml/2006/main">
  <p:tag name="KSO_WM_BEAUTIFY_FLAG" val="#wm#"/>
  <p:tag name="KSO_WM_TEMPLATE_CATEGORY" val="custom"/>
  <p:tag name="KSO_WM_TEMPLATE_INDEX" val="20205081"/>
</p:tagLst>
</file>

<file path=ppt/tags/tag79.xml><?xml version="1.0" encoding="utf-8"?>
<p:tagLst xmlns:p="http://schemas.openxmlformats.org/presentationml/2006/main">
  <p:tag name="KSO_WM_BEAUTIFY_FLAG" val="#wm#"/>
  <p:tag name="KSO_WM_TEMPLATE_CATEGORY" val="custom"/>
  <p:tag name="KSO_WM_TEMPLATE_INDEX" val="20205081"/>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0.xml><?xml version="1.0" encoding="utf-8"?>
<p:tagLst xmlns:p="http://schemas.openxmlformats.org/presentationml/2006/main">
  <p:tag name="KSO_WM_BEAUTIFY_FLAG" val="#wm#"/>
  <p:tag name="KSO_WM_TEMPLATE_CATEGORY" val="custom"/>
  <p:tag name="KSO_WM_TEMPLATE_INDEX" val="20205081"/>
</p:tagLst>
</file>

<file path=ppt/tags/tag81.xml><?xml version="1.0" encoding="utf-8"?>
<p:tagLst xmlns:p="http://schemas.openxmlformats.org/presentationml/2006/main">
  <p:tag name="KSO_WM_BEAUTIFY_FLAG" val="#wm#"/>
  <p:tag name="KSO_WM_TEMPLATE_CATEGORY" val="custom"/>
  <p:tag name="KSO_WM_TEMPLATE_INDEX" val="20205081"/>
</p:tagLst>
</file>

<file path=ppt/tags/tag82.xml><?xml version="1.0" encoding="utf-8"?>
<p:tagLst xmlns:p="http://schemas.openxmlformats.org/presentationml/2006/main">
  <p:tag name="KSO_WM_BEAUTIFY_FLAG" val="#wm#"/>
  <p:tag name="KSO_WM_TEMPLATE_CATEGORY" val="custom"/>
  <p:tag name="KSO_WM_TEMPLATE_INDEX" val="20205081"/>
</p:tagLst>
</file>

<file path=ppt/tags/tag83.xml><?xml version="1.0" encoding="utf-8"?>
<p:tagLst xmlns:p="http://schemas.openxmlformats.org/presentationml/2006/main">
  <p:tag name="KSO_WM_BEAUTIFY_FLAG" val="#wm#"/>
  <p:tag name="KSO_WM_TEMPLATE_CATEGORY" val="custom"/>
  <p:tag name="KSO_WM_TEMPLATE_INDEX" val="20205081"/>
</p:tagLst>
</file>

<file path=ppt/tags/tag84.xml><?xml version="1.0" encoding="utf-8"?>
<p:tagLst xmlns:p="http://schemas.openxmlformats.org/presentationml/2006/main">
  <p:tag name="KSO_WM_BEAUTIFY_FLAG" val="#wm#"/>
  <p:tag name="KSO_WM_TEMPLATE_CATEGORY" val="custom"/>
  <p:tag name="KSO_WM_TEMPLATE_INDEX" val="20205081"/>
</p:tagLst>
</file>

<file path=ppt/tags/tag85.xml><?xml version="1.0" encoding="utf-8"?>
<p:tagLst xmlns:p="http://schemas.openxmlformats.org/presentationml/2006/main">
  <p:tag name="KSO_WM_BEAUTIFY_FLAG" val="#wm#"/>
  <p:tag name="KSO_WM_TEMPLATE_CATEGORY" val="custom"/>
  <p:tag name="KSO_WM_TEMPLATE_INDEX" val="20205081"/>
</p:tagLst>
</file>

<file path=ppt/tags/tag86.xml><?xml version="1.0" encoding="utf-8"?>
<p:tagLst xmlns:p="http://schemas.openxmlformats.org/presentationml/2006/main">
  <p:tag name="KSO_WM_BEAUTIFY_FLAG" val="#wm#"/>
  <p:tag name="KSO_WM_TEMPLATE_CATEGORY" val="custom"/>
  <p:tag name="KSO_WM_TEMPLATE_INDEX" val="20205081"/>
</p:tagLst>
</file>

<file path=ppt/tags/tag87.xml><?xml version="1.0" encoding="utf-8"?>
<p:tagLst xmlns:p="http://schemas.openxmlformats.org/presentationml/2006/main">
  <p:tag name="KSO_WM_BEAUTIFY_FLAG" val="#wm#"/>
  <p:tag name="KSO_WM_TEMPLATE_CATEGORY" val="custom"/>
  <p:tag name="KSO_WM_TEMPLATE_INDEX" val="20205081"/>
</p:tagLst>
</file>

<file path=ppt/tags/tag88.xml><?xml version="1.0" encoding="utf-8"?>
<p:tagLst xmlns:p="http://schemas.openxmlformats.org/presentationml/2006/main">
  <p:tag name="KSO_WM_BEAUTIFY_FLAG" val="#wm#"/>
  <p:tag name="KSO_WM_TEMPLATE_CATEGORY" val="custom"/>
  <p:tag name="KSO_WM_TEMPLATE_INDEX" val="20205081"/>
</p:tagLst>
</file>

<file path=ppt/tags/tag89.xml><?xml version="1.0" encoding="utf-8"?>
<p:tagLst xmlns:p="http://schemas.openxmlformats.org/presentationml/2006/main">
  <p:tag name="KSO_WM_BEAUTIFY_FLAG" val="#wm#"/>
  <p:tag name="KSO_WM_TEMPLATE_CATEGORY" val="custom"/>
  <p:tag name="KSO_WM_TEMPLATE_INDEX" val="20205081"/>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0.xml><?xml version="1.0" encoding="utf-8"?>
<p:tagLst xmlns:p="http://schemas.openxmlformats.org/presentationml/2006/main">
  <p:tag name="KSO_WM_BEAUTIFY_FLAG" val="#wm#"/>
  <p:tag name="KSO_WM_TEMPLATE_CATEGORY" val="custom"/>
  <p:tag name="KSO_WM_TEMPLATE_INDEX" val="20205081"/>
</p:tagLst>
</file>

<file path=ppt/tags/tag91.xml><?xml version="1.0" encoding="utf-8"?>
<p:tagLst xmlns:p="http://schemas.openxmlformats.org/presentationml/2006/main">
  <p:tag name="KSO_WM_BEAUTIFY_FLAG" val="#wm#"/>
  <p:tag name="KSO_WM_TEMPLATE_CATEGORY" val="custom"/>
  <p:tag name="KSO_WM_TEMPLATE_INDEX" val="20205081"/>
</p:tagLst>
</file>

<file path=ppt/tags/tag92.xml><?xml version="1.0" encoding="utf-8"?>
<p:tagLst xmlns:p="http://schemas.openxmlformats.org/presentationml/2006/main">
  <p:tag name="KSO_WM_BEAUTIFY_FLAG" val="#wm#"/>
  <p:tag name="KSO_WM_TEMPLATE_CATEGORY" val="custom"/>
  <p:tag name="KSO_WM_TEMPLATE_INDEX" val="20205081"/>
</p:tagLst>
</file>

<file path=ppt/tags/tag93.xml><?xml version="1.0" encoding="utf-8"?>
<p:tagLst xmlns:p="http://schemas.openxmlformats.org/presentationml/2006/main">
  <p:tag name="KSO_WM_BEAUTIFY_FLAG" val="#wm#"/>
  <p:tag name="KSO_WM_TEMPLATE_CATEGORY" val="custom"/>
  <p:tag name="KSO_WM_TEMPLATE_INDEX" val="20205081"/>
</p:tagLst>
</file>

<file path=ppt/tags/tag94.xml><?xml version="1.0" encoding="utf-8"?>
<p:tagLst xmlns:p="http://schemas.openxmlformats.org/presentationml/2006/main">
  <p:tag name="KSO_WM_BEAUTIFY_FLAG" val=""/>
</p:tagLst>
</file>

<file path=ppt/tags/tag95.xml><?xml version="1.0" encoding="utf-8"?>
<p:tagLst xmlns:p="http://schemas.openxmlformats.org/presentationml/2006/main">
  <p:tag name="KSO_WM_BEAUTIFY_FLAG" val="#wm#"/>
  <p:tag name="KSO_WM_TEMPLATE_CATEGORY" val="custom"/>
  <p:tag name="KSO_WM_TEMPLATE_INDEX" val="20205081"/>
</p:tagLst>
</file>

<file path=ppt/tags/tag96.xml><?xml version="1.0" encoding="utf-8"?>
<p:tagLst xmlns:p="http://schemas.openxmlformats.org/presentationml/2006/main">
  <p:tag name="KSO_WM_BEAUTIFY_FLAG" val="#wm#"/>
  <p:tag name="KSO_WM_TEMPLATE_CATEGORY" val="custom"/>
  <p:tag name="KSO_WM_TEMPLATE_INDEX" val="20205081"/>
</p:tagLst>
</file>

<file path=ppt/tags/tag97.xml><?xml version="1.0" encoding="utf-8"?>
<p:tagLst xmlns:p="http://schemas.openxmlformats.org/presentationml/2006/main">
  <p:tag name="KSO_WM_BEAUTIFY_FLAG" val="#wm#"/>
  <p:tag name="KSO_WM_TEMPLATE_CATEGORY" val="custom"/>
  <p:tag name="KSO_WM_TEMPLATE_INDEX" val="20205081"/>
</p:tagLst>
</file>

<file path=ppt/tags/tag98.xml><?xml version="1.0" encoding="utf-8"?>
<p:tagLst xmlns:p="http://schemas.openxmlformats.org/presentationml/2006/main">
  <p:tag name="KSO_WM_BEAUTIFY_FLAG" val="#wm#"/>
  <p:tag name="KSO_WM_TEMPLATE_CATEGORY" val="custom"/>
  <p:tag name="KSO_WM_TEMPLATE_INDEX" val="20205081"/>
</p:tagLst>
</file>

<file path=ppt/tags/tag99.xml><?xml version="1.0" encoding="utf-8"?>
<p:tagLst xmlns:p="http://schemas.openxmlformats.org/presentationml/2006/main">
  <p:tag name="KSO_WM_BEAUTIFY_FLAG" val="#wm#"/>
  <p:tag name="KSO_WM_TEMPLATE_CATEGORY" val="custom"/>
  <p:tag name="KSO_WM_TEMPLATE_INDEX" val="20205081"/>
</p:tagLst>
</file>

<file path=ppt/theme/theme1.xml><?xml version="1.0" encoding="utf-8"?>
<a:theme xmlns:a="http://schemas.openxmlformats.org/drawingml/2006/main" name="WPS">
  <a:themeElements>
    <a:clrScheme name="WPS">
      <a:dk1>
        <a:sysClr val="windowText" lastClr="000000"/>
      </a:dk1>
      <a:lt1>
        <a:sysClr val="window" lastClr="FFFFFF"/>
      </a:lt1>
      <a:dk2>
        <a:srgbClr val="0F1423"/>
      </a:dk2>
      <a:lt2>
        <a:srgbClr val="FFFFFF"/>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6066</Words>
  <Application>WPS 演示</Application>
  <PresentationFormat>宽屏</PresentationFormat>
  <Paragraphs>120</Paragraphs>
  <Slides>41</Slides>
  <Notes>4</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41</vt:i4>
      </vt:variant>
    </vt:vector>
  </HeadingPairs>
  <TitlesOfParts>
    <vt:vector size="49" baseType="lpstr">
      <vt:lpstr>Arial</vt:lpstr>
      <vt:lpstr>宋体</vt:lpstr>
      <vt:lpstr>Wingdings</vt:lpstr>
      <vt:lpstr>Wingdings</vt:lpstr>
      <vt:lpstr>微软雅黑</vt:lpstr>
      <vt:lpstr>Arial Unicode MS</vt:lpstr>
      <vt:lpstr>Calibri</vt:lpstr>
      <vt:lpstr>WPS</vt:lpstr>
      <vt:lpstr>物理思想方法--转换法在实验、解题、实际中的应用</vt:lpstr>
      <vt:lpstr>      物理学中的思想方法，是求解物理问题的根本所在。认真研究总结物理学中的思想方法、策略技巧，并能在实际解决问题过程中灵活应用，可以收到事半功倍的效果。       物理学中的思想方法很多。有：对比法、类比法、图像法、等效替代法、转换法、极限思维方法、临界问题分析法、估算法、对称法、微元法、构建物理模型法、猜想与假设法、整体和隔离法、寻找守恒量法、引入中间变量法、控制变量法、类比分析法、统计学思想方法、逆向思维法、平均值法、比例法、解析法......</vt:lpstr>
      <vt:lpstr>       初中物理主要的思想方法  一、控制变量法         二、等效替代法 三、转换法               四、类比法 五、建立模型法         六 、理想化实验 七、 放大法              八、 图象法 九、观察法               十、比较法（对比法）</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
  <cp:lastModifiedBy>风行</cp:lastModifiedBy>
  <cp:revision>163</cp:revision>
  <dcterms:created xsi:type="dcterms:W3CDTF">2019-06-19T02:08:00Z</dcterms:created>
  <dcterms:modified xsi:type="dcterms:W3CDTF">2024-04-24T00:19:37Z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2052-12.1.0.16729</vt:lpwstr>
  </property>
  <property fmtid="{D5CDD505-2E9C-101B-9397-08002B2CF9AE}" pid="3" name="ICV">
    <vt:lpwstr>2B0053668E2F4F89BA026B6ABC03D815_11</vt:lpwstr>
  </property>
</Properties>
</file>