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2" r:id="rId3"/>
    <p:sldId id="273" r:id="rId5"/>
    <p:sldId id="322" r:id="rId6"/>
    <p:sldId id="305" r:id="rId7"/>
    <p:sldId id="286" r:id="rId8"/>
    <p:sldId id="304" r:id="rId9"/>
    <p:sldId id="268" r:id="rId10"/>
    <p:sldId id="323" r:id="rId11"/>
    <p:sldId id="306" r:id="rId12"/>
    <p:sldId id="277" r:id="rId13"/>
    <p:sldId id="283" r:id="rId14"/>
    <p:sldId id="278" r:id="rId15"/>
    <p:sldId id="279" r:id="rId16"/>
    <p:sldId id="263" r:id="rId17"/>
    <p:sldId id="265" r:id="rId18"/>
    <p:sldId id="284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8000"/>
    <a:srgbClr val="D60093"/>
    <a:srgbClr val="336600"/>
    <a:srgbClr val="669900"/>
    <a:srgbClr val="00CC00"/>
    <a:srgbClr val="C6D6D8"/>
    <a:srgbClr val="C3D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96"/>
      </p:cViewPr>
      <p:guideLst>
        <p:guide orient="horz" pos="2160"/>
        <p:guide pos="29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457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662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765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openxmlformats.org/officeDocument/2006/relationships/hyperlink" Target="http://www.ds.zj.cninfo.net/zhongguowenhua/zhongguojiexinshang/xiaoxingguajian/tu/012.ht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pn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051" name="Picture 2" descr="Summer_14"/>
          <p:cNvPicPr>
            <a:picLocks noChangeAspect="1"/>
          </p:cNvPicPr>
          <p:nvPr/>
        </p:nvPicPr>
        <p:blipFill>
          <a:blip r:embed="rId1">
            <a:lum contrast="1999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 Box 3"/>
          <p:cNvSpPr txBox="1"/>
          <p:nvPr/>
        </p:nvSpPr>
        <p:spPr>
          <a:xfrm>
            <a:off x="1524000" y="685800"/>
            <a:ext cx="55626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苏教版小学数学六年级下册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053" name="Picture 4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4191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 descr="0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09600"/>
            <a:ext cx="69850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WordArt 7"/>
          <p:cNvSpPr/>
          <p:nvPr/>
        </p:nvSpPr>
        <p:spPr>
          <a:xfrm>
            <a:off x="684213" y="2781300"/>
            <a:ext cx="7859712" cy="15875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33363"/>
              </a:avLst>
            </a:prstTxWarp>
            <a:normAutofit/>
          </a:bodyPr>
          <a:p>
            <a:pPr algn="ctr" eaLnBrk="0" hangingPunct="0"/>
            <a:r>
              <a:rPr lang="zh-CN" altLang="en-US" sz="9600" b="1">
                <a:ln w="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66FF">
                        <a:alpha val="100000"/>
                      </a:srgbClr>
                    </a:gs>
                    <a:gs pos="25000">
                      <a:srgbClr val="01A78F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FF6633">
                        <a:alpha val="100000"/>
                      </a:srgbClr>
                    </a:gs>
                    <a:gs pos="100000">
                      <a:srgbClr val="FF3399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扇形统计图</a:t>
            </a:r>
            <a:endParaRPr lang="zh-CN" altLang="en-US" sz="9600" b="1">
              <a:ln w="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3366FF">
                      <a:alpha val="100000"/>
                    </a:srgbClr>
                  </a:gs>
                  <a:gs pos="25000">
                    <a:srgbClr val="01A78F">
                      <a:alpha val="100000"/>
                    </a:srgbClr>
                  </a:gs>
                  <a:gs pos="50000">
                    <a:srgbClr val="FFFF00">
                      <a:alpha val="100000"/>
                    </a:srgbClr>
                  </a:gs>
                  <a:gs pos="75000">
                    <a:srgbClr val="FF6633">
                      <a:alpha val="100000"/>
                    </a:srgbClr>
                  </a:gs>
                  <a:gs pos="100000">
                    <a:srgbClr val="FF3399">
                      <a:alpha val="100000"/>
                    </a:srgbClr>
                  </a:gs>
                </a:gsLst>
                <a:lin ang="0" scaled="1"/>
                <a:tileRect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_law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Text Box 3"/>
          <p:cNvSpPr txBox="1"/>
          <p:nvPr/>
        </p:nvSpPr>
        <p:spPr>
          <a:xfrm>
            <a:off x="858838" y="333375"/>
            <a:ext cx="7920037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观察下面的统计图，从统计图里你获得了哪些信息？有什么想法？在小组内交流。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2349500"/>
            <a:ext cx="8867775" cy="292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2"/>
          <p:cNvSpPr txBox="1"/>
          <p:nvPr/>
        </p:nvSpPr>
        <p:spPr>
          <a:xfrm>
            <a:off x="1039813" y="2921000"/>
            <a:ext cx="4953000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某班体育委员对该问题作了调查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并将收集到的数据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用右边的统计图形象的表现出来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你能从图中获得有用的信息吗？</a:t>
            </a:r>
            <a:endParaRPr lang="zh-CN" altLang="en-US" sz="40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07" name="Text Box 3" descr="紫色网格"/>
          <p:cNvSpPr txBox="1"/>
          <p:nvPr/>
        </p:nvSpPr>
        <p:spPr>
          <a:xfrm>
            <a:off x="971550" y="2852738"/>
            <a:ext cx="4876800" cy="3195637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0" y="333375"/>
            <a:ext cx="5580063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某班最喜欢的球类活动统计图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269" name="Group 5"/>
          <p:cNvGrpSpPr/>
          <p:nvPr/>
        </p:nvGrpSpPr>
        <p:grpSpPr>
          <a:xfrm>
            <a:off x="5029200" y="0"/>
            <a:ext cx="4114800" cy="2889250"/>
            <a:chOff x="1584" y="2465"/>
            <a:chExt cx="2640" cy="1903"/>
          </a:xfrm>
        </p:grpSpPr>
        <p:graphicFrame>
          <p:nvGraphicFramePr>
            <p:cNvPr id="11277" name="Object 6"/>
            <p:cNvGraphicFramePr>
              <a:graphicFrameLocks noChangeAspect="1"/>
            </p:cNvGraphicFramePr>
            <p:nvPr/>
          </p:nvGraphicFramePr>
          <p:xfrm>
            <a:off x="1838" y="2465"/>
            <a:ext cx="1906" cy="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3308985" imgH="3303270" progId="Flash.Movie">
                    <p:embed/>
                  </p:oleObj>
                </mc:Choice>
                <mc:Fallback>
                  <p:oleObj name="" r:id="rId2" imgW="3308985" imgH="3303270" progId="Flash.Movi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8" y="2465"/>
                          <a:ext cx="1906" cy="19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8" name="Text Box 7"/>
            <p:cNvSpPr txBox="1"/>
            <p:nvPr/>
          </p:nvSpPr>
          <p:spPr>
            <a:xfrm>
              <a:off x="2448" y="2736"/>
              <a:ext cx="1008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乒乓球</a:t>
              </a:r>
              <a:endParaRPr lang="zh-CN" altLang="en-US" sz="32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</a:t>
              </a:r>
              <a:r>
                <a:rPr lang="en-US" altLang="zh-CN" sz="3200" b="1" dirty="0">
                  <a:solidFill>
                    <a:schemeClr val="accent2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32%</a:t>
              </a:r>
              <a:endParaRPr lang="en-US" altLang="zh-CN" sz="3200" b="1" dirty="0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79" name="Text Box 8"/>
            <p:cNvSpPr txBox="1"/>
            <p:nvPr/>
          </p:nvSpPr>
          <p:spPr>
            <a:xfrm>
              <a:off x="1584" y="3004"/>
              <a:ext cx="1296" cy="3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排球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18%</a:t>
              </a:r>
              <a:endPara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80" name="Text Box 9"/>
            <p:cNvSpPr txBox="1"/>
            <p:nvPr/>
          </p:nvSpPr>
          <p:spPr>
            <a:xfrm>
              <a:off x="2104" y="3408"/>
              <a:ext cx="920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99FF6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足球</a:t>
              </a:r>
              <a:r>
                <a:rPr lang="en-US" altLang="zh-CN" sz="3200" b="1" dirty="0">
                  <a:solidFill>
                    <a:srgbClr val="99FF6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25%</a:t>
              </a:r>
              <a:endParaRPr lang="en-US" altLang="zh-CN" sz="3200" b="1" dirty="0">
                <a:solidFill>
                  <a:srgbClr val="99FF66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81" name="Text Box 10"/>
            <p:cNvSpPr txBox="1"/>
            <p:nvPr/>
          </p:nvSpPr>
          <p:spPr>
            <a:xfrm>
              <a:off x="2730" y="3599"/>
              <a:ext cx="918" cy="7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篮球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19%</a:t>
              </a:r>
              <a:endPara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282" name="Text Box 11"/>
            <p:cNvSpPr txBox="1"/>
            <p:nvPr/>
          </p:nvSpPr>
          <p:spPr>
            <a:xfrm>
              <a:off x="3168" y="3312"/>
              <a:ext cx="1056" cy="3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其他</a:t>
              </a:r>
              <a:r>
                <a:rPr lang="en-US" altLang="zh-CN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6%</a:t>
              </a:r>
              <a:endPara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47116" name="Text Box 12"/>
          <p:cNvSpPr txBox="1"/>
          <p:nvPr/>
        </p:nvSpPr>
        <p:spPr>
          <a:xfrm>
            <a:off x="684213" y="1557338"/>
            <a:ext cx="39862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i="1" dirty="0">
                <a:latin typeface="Times New Roman" panose="02020603050405020304" pitchFamily="18" charset="0"/>
                <a:ea typeface="隶书" panose="02010509060101010101" pitchFamily="49" charset="-122"/>
              </a:rPr>
              <a:t>看图回答问题：</a:t>
            </a:r>
            <a:endParaRPr lang="zh-CN" altLang="en-US" sz="4000" b="1" i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7117" name="Text Box 13" descr="紫色网格"/>
          <p:cNvSpPr txBox="1"/>
          <p:nvPr/>
        </p:nvSpPr>
        <p:spPr>
          <a:xfrm>
            <a:off x="971550" y="2852738"/>
            <a:ext cx="4876800" cy="3441700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(1)</a:t>
            </a:r>
            <a:r>
              <a:rPr lang="zh-CN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哪种球类运动     最受欢迎？</a:t>
            </a:r>
            <a:endParaRPr lang="zh-CN" altLang="en-US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18" name="Text Box 14" descr="紫色网格"/>
          <p:cNvSpPr txBox="1"/>
          <p:nvPr/>
        </p:nvSpPr>
        <p:spPr>
          <a:xfrm>
            <a:off x="971550" y="2924175"/>
            <a:ext cx="4876800" cy="3106738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(2)</a:t>
            </a:r>
            <a:r>
              <a:rPr lang="zh-CN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哪两种球类运动受欢迎的程度差不多？</a:t>
            </a:r>
            <a:endParaRPr lang="zh-CN" altLang="en-US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4400" b="1" dirty="0">
              <a:solidFill>
                <a:srgbClr val="99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19" name="Text Box 15" descr="紫色网格"/>
          <p:cNvSpPr txBox="1"/>
          <p:nvPr/>
        </p:nvSpPr>
        <p:spPr>
          <a:xfrm>
            <a:off x="1042988" y="2924175"/>
            <a:ext cx="4876800" cy="27717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(3)</a:t>
            </a:r>
            <a:r>
              <a:rPr lang="zh-CN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最受欢迎的两种球类活动是什么？它们的百分比之和是多少？</a:t>
            </a:r>
            <a:endParaRPr lang="zh-CN" altLang="en-US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20" name="Text Box 16" descr="紫色网格"/>
          <p:cNvSpPr txBox="1"/>
          <p:nvPr/>
        </p:nvSpPr>
        <p:spPr>
          <a:xfrm>
            <a:off x="1042988" y="2924175"/>
            <a:ext cx="4876800" cy="3441700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(4)</a:t>
            </a:r>
            <a:r>
              <a:rPr lang="zh-CN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图中的各个扇形分别代表了什么？</a:t>
            </a:r>
            <a:endParaRPr lang="zh-CN" altLang="en-US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21" name="Text Box 17" descr="紫色网格"/>
          <p:cNvSpPr txBox="1"/>
          <p:nvPr/>
        </p:nvSpPr>
        <p:spPr>
          <a:xfrm>
            <a:off x="971550" y="2924175"/>
            <a:ext cx="4679950" cy="27717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(5)</a:t>
            </a:r>
            <a:r>
              <a:rPr lang="zh-CN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你认为图中的各个百分比是如何得到的</a:t>
            </a:r>
            <a:r>
              <a:rPr lang="en-US" altLang="zh-CN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r>
              <a:rPr lang="zh-CN" alt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所有的百分比之和是多少？</a:t>
            </a:r>
            <a:endParaRPr lang="zh-CN" altLang="en-US" sz="4400" b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22" name="Text Box 18"/>
          <p:cNvSpPr txBox="1"/>
          <p:nvPr/>
        </p:nvSpPr>
        <p:spPr>
          <a:xfrm>
            <a:off x="1042988" y="2852738"/>
            <a:ext cx="4895850" cy="34417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i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(6)</a:t>
            </a:r>
            <a:r>
              <a:rPr lang="zh-CN" altLang="en-US" sz="4400" b="1" i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如果你是体育委员</a:t>
            </a:r>
            <a:r>
              <a:rPr lang="en-US" altLang="zh-CN" sz="4400" b="1" i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4400" b="1" i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为了吸引尽可能多的同学参与</a:t>
            </a:r>
            <a:r>
              <a:rPr lang="en-US" altLang="zh-CN" sz="4400" b="1" i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4400" b="1" i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你会组织观看什么比赛？</a:t>
            </a:r>
            <a:endParaRPr lang="zh-CN" altLang="en-US" sz="4400" b="1" i="1" dirty="0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16" grpId="0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04813"/>
            <a:ext cx="4502150" cy="359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25" y="188913"/>
            <a:ext cx="4613275" cy="353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Text Box 4"/>
          <p:cNvSpPr txBox="1"/>
          <p:nvPr/>
        </p:nvSpPr>
        <p:spPr>
          <a:xfrm>
            <a:off x="179388" y="4078288"/>
            <a:ext cx="8569325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solidFill>
                  <a:srgbClr val="CC3300"/>
                </a:solidFill>
                <a:latin typeface="Arial" panose="020B0604020202020204" pitchFamily="34" charset="0"/>
                <a:ea typeface="楷体_GB2312" pitchFamily="49" charset="-122"/>
              </a:rPr>
              <a:t>       </a:t>
            </a:r>
            <a:r>
              <a:rPr lang="zh-CN" altLang="en-US" sz="4400" b="1" dirty="0">
                <a:solidFill>
                  <a:srgbClr val="9933FF"/>
                </a:solidFill>
                <a:latin typeface="Arial" panose="020B0604020202020204" pitchFamily="34" charset="0"/>
                <a:ea typeface="楷体_GB2312" pitchFamily="49" charset="-122"/>
              </a:rPr>
              <a:t>比一比，哪一天的食物搭配比较合理？</a:t>
            </a:r>
            <a:endParaRPr lang="zh-CN" altLang="en-US" sz="4400" b="1" dirty="0">
              <a:solidFill>
                <a:srgbClr val="9933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396875" y="4438650"/>
            <a:ext cx="8353425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　　上边是萌萌摆出的一个干果拼盘，已知花生米大约占了果盘的20%，你能估计其他几种干果大约各占百分之几吗？</a:t>
            </a:r>
            <a:endParaRPr lang="zh-CN" altLang="en-US" sz="32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6050"/>
            <a:ext cx="9144000" cy="371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4339" name="Picture 2" descr="Summer_15"/>
          <p:cNvPicPr>
            <a:picLocks noChangeAspect="1"/>
          </p:cNvPicPr>
          <p:nvPr/>
        </p:nvPicPr>
        <p:blipFill>
          <a:blip r:embed="rId1">
            <a:lum bright="28000" contras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4191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4"/>
          <p:cNvSpPr txBox="1"/>
          <p:nvPr/>
        </p:nvSpPr>
        <p:spPr>
          <a:xfrm>
            <a:off x="1066800" y="533400"/>
            <a:ext cx="1797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议一议</a:t>
            </a:r>
            <a:r>
              <a:rPr lang="en-US" altLang="zh-CN" sz="3600" b="1" dirty="0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endParaRPr lang="en-US" altLang="zh-CN" sz="3600" b="1" dirty="0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1066800" y="1524000"/>
            <a:ext cx="64166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从下列的两个统计图中</a:t>
            </a:r>
            <a:r>
              <a:rPr lang="en-US" altLang="zh-CN" sz="3200" b="1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你能看出哪一个学校的女生人数多吗</a:t>
            </a:r>
            <a:r>
              <a:rPr lang="en-US" altLang="zh-CN" sz="3200" b="1" dirty="0">
                <a:solidFill>
                  <a:schemeClr val="bg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3200" b="1" dirty="0">
              <a:solidFill>
                <a:schemeClr val="bg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1447800" y="27432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甲校男女生统计图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5105400" y="27432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乙校男女生统计图</a:t>
            </a:r>
            <a:endParaRPr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272" name="Group 8"/>
          <p:cNvGrpSpPr/>
          <p:nvPr/>
        </p:nvGrpSpPr>
        <p:grpSpPr>
          <a:xfrm>
            <a:off x="0" y="3276600"/>
            <a:ext cx="5410200" cy="2865438"/>
            <a:chOff x="336" y="2064"/>
            <a:chExt cx="3408" cy="1805"/>
          </a:xfrm>
        </p:grpSpPr>
        <p:pic>
          <p:nvPicPr>
            <p:cNvPr id="1435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" y="2064"/>
              <a:ext cx="3408" cy="18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1" name="Text Box 10"/>
            <p:cNvSpPr txBox="1"/>
            <p:nvPr/>
          </p:nvSpPr>
          <p:spPr>
            <a:xfrm>
              <a:off x="1392" y="2688"/>
              <a:ext cx="586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latin typeface="Times New Roman" panose="02020603050405020304" pitchFamily="18" charset="0"/>
                </a:rPr>
                <a:t>女生</a:t>
              </a:r>
              <a:r>
                <a:rPr lang="en-US" altLang="zh-CN" sz="2400" dirty="0">
                  <a:latin typeface="Times New Roman" panose="02020603050405020304" pitchFamily="18" charset="0"/>
                </a:rPr>
                <a:t>50%</a:t>
              </a:r>
              <a:endParaRPr lang="en-US" altLang="zh-CN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4352" name="Text Box 11"/>
            <p:cNvSpPr txBox="1"/>
            <p:nvPr/>
          </p:nvSpPr>
          <p:spPr>
            <a:xfrm>
              <a:off x="2064" y="2688"/>
              <a:ext cx="68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男生</a:t>
              </a: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50%</a:t>
              </a:r>
              <a:endParaRPr lang="en-US" altLang="zh-CN" sz="2400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76" name="Group 12"/>
          <p:cNvGrpSpPr/>
          <p:nvPr/>
        </p:nvGrpSpPr>
        <p:grpSpPr>
          <a:xfrm>
            <a:off x="3733800" y="3352800"/>
            <a:ext cx="5181600" cy="2744788"/>
            <a:chOff x="2496" y="2112"/>
            <a:chExt cx="3264" cy="1729"/>
          </a:xfrm>
        </p:grpSpPr>
        <p:pic>
          <p:nvPicPr>
            <p:cNvPr id="14347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" y="2112"/>
              <a:ext cx="3264" cy="17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8" name="Text Box 14"/>
            <p:cNvSpPr txBox="1"/>
            <p:nvPr/>
          </p:nvSpPr>
          <p:spPr>
            <a:xfrm>
              <a:off x="4080" y="2784"/>
              <a:ext cx="68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男生</a:t>
              </a:r>
              <a:r>
                <a:rPr lang="en-US" altLang="zh-CN" sz="2400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60%</a:t>
              </a:r>
              <a:endParaRPr lang="en-US" altLang="zh-CN" sz="2400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9" name="Text Box 15"/>
            <p:cNvSpPr txBox="1"/>
            <p:nvPr/>
          </p:nvSpPr>
          <p:spPr>
            <a:xfrm>
              <a:off x="3552" y="2640"/>
              <a:ext cx="586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latin typeface="Times New Roman" panose="02020603050405020304" pitchFamily="18" charset="0"/>
                </a:rPr>
                <a:t>女生</a:t>
              </a:r>
              <a:r>
                <a:rPr lang="en-US" altLang="zh-CN" sz="2400" dirty="0">
                  <a:latin typeface="Times New Roman" panose="02020603050405020304" pitchFamily="18" charset="0"/>
                </a:rPr>
                <a:t>40%</a:t>
              </a:r>
              <a:endParaRPr lang="en-US" altLang="zh-CN" sz="24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9459" name="Picture 2" descr="Summer_15"/>
          <p:cNvPicPr>
            <a:picLocks noChangeAspect="1"/>
          </p:cNvPicPr>
          <p:nvPr/>
        </p:nvPicPr>
        <p:blipFill>
          <a:blip r:embed="rId1">
            <a:lum bright="-1999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4"/>
          <p:cNvSpPr>
            <a:spLocks noTextEdit="1"/>
          </p:cNvSpPr>
          <p:nvPr/>
        </p:nvSpPr>
        <p:spPr>
          <a:xfrm>
            <a:off x="827088" y="2073275"/>
            <a:ext cx="7772400" cy="1139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800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80808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本节课你有哪些收获？</a:t>
            </a:r>
            <a:endParaRPr lang="zh-CN" altLang="en-US" sz="4800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80808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0483" name="Picture 2" descr="Summer_15"/>
          <p:cNvPicPr>
            <a:picLocks noChangeAspect="1"/>
          </p:cNvPicPr>
          <p:nvPr/>
        </p:nvPicPr>
        <p:blipFill>
          <a:blip r:embed="rId1">
            <a:lum bright="28000" contrast="28000"/>
          </a:blip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3"/>
          <p:cNvSpPr/>
          <p:nvPr/>
        </p:nvSpPr>
        <p:spPr>
          <a:xfrm>
            <a:off x="838200" y="414338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2800" b="1" dirty="0">
                <a:solidFill>
                  <a:schemeClr val="bg2"/>
                </a:solidFill>
                <a:latin typeface="Arial" panose="020B0604020202020204" pitchFamily="34" charset="0"/>
              </a:rPr>
              <a:t>观察下图 ，并回答下面的几个问题：</a:t>
            </a:r>
            <a:endParaRPr lang="zh-CN" altLang="en-US" sz="28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Text Box 4"/>
          <p:cNvSpPr txBox="1"/>
          <p:nvPr/>
        </p:nvSpPr>
        <p:spPr>
          <a:xfrm>
            <a:off x="755650" y="1268413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）全世界共有几大洲？哪个洲面积最大？</a:t>
            </a:r>
            <a:endParaRPr lang="zh-CN" altLang="en-US" sz="24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Text Box 5"/>
          <p:cNvSpPr txBox="1"/>
          <p:nvPr/>
        </p:nvSpPr>
        <p:spPr>
          <a:xfrm>
            <a:off x="762000" y="1700213"/>
            <a:ext cx="7924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）哪两个洲的面积之和最接近地球陆地总面积的一半？</a:t>
            </a:r>
            <a:endParaRPr lang="zh-CN" altLang="en-US" sz="24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4" name="Text Box 6"/>
          <p:cNvSpPr txBox="1"/>
          <p:nvPr/>
        </p:nvSpPr>
        <p:spPr>
          <a:xfrm>
            <a:off x="762000" y="2395538"/>
            <a:ext cx="838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）图中各个扇形分别代表什么？所有百分比之和是多少？</a:t>
            </a:r>
            <a:endParaRPr lang="zh-CN" altLang="en-US" sz="24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5" name="Text Box 7"/>
          <p:cNvSpPr txBox="1"/>
          <p:nvPr/>
        </p:nvSpPr>
        <p:spPr>
          <a:xfrm>
            <a:off x="762000" y="2827338"/>
            <a:ext cx="586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）从中你还能得到什么信息？</a:t>
            </a:r>
            <a:endParaRPr lang="zh-CN" altLang="en-US" sz="24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6" name="Text Box 8"/>
          <p:cNvSpPr txBox="1"/>
          <p:nvPr/>
        </p:nvSpPr>
        <p:spPr>
          <a:xfrm>
            <a:off x="1295400" y="0"/>
            <a:ext cx="1797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练一练</a:t>
            </a:r>
            <a:r>
              <a:rPr lang="en-US" altLang="zh-CN" sz="3600" b="1" dirty="0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endParaRPr lang="en-US" altLang="zh-CN" sz="3600" b="1" dirty="0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8137" name="Picture 9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3" y="188595"/>
            <a:ext cx="4191000" cy="533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38" name="Group 10"/>
          <p:cNvGrpSpPr/>
          <p:nvPr/>
        </p:nvGrpSpPr>
        <p:grpSpPr>
          <a:xfrm>
            <a:off x="485909" y="3581400"/>
            <a:ext cx="8605386" cy="3310890"/>
            <a:chOff x="945" y="2448"/>
            <a:chExt cx="4383" cy="1723"/>
          </a:xfrm>
        </p:grpSpPr>
        <p:graphicFrame>
          <p:nvGraphicFramePr>
            <p:cNvPr id="20495" name="Object 11"/>
            <p:cNvGraphicFramePr>
              <a:graphicFrameLocks noChangeAspect="1"/>
            </p:cNvGraphicFramePr>
            <p:nvPr/>
          </p:nvGraphicFramePr>
          <p:xfrm>
            <a:off x="945" y="2448"/>
            <a:ext cx="4383" cy="1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3" imgW="3552825" imgH="1885950" progId="Excel.Chart.8">
                    <p:embed/>
                  </p:oleObj>
                </mc:Choice>
                <mc:Fallback>
                  <p:oleObj name="" r:id="rId3" imgW="3552825" imgH="1885950" progId="Excel.Chart.8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45" y="2448"/>
                          <a:ext cx="4383" cy="17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6" name="Text Box 12"/>
            <p:cNvSpPr txBox="1"/>
            <p:nvPr/>
          </p:nvSpPr>
          <p:spPr>
            <a:xfrm>
              <a:off x="2976" y="3120"/>
              <a:ext cx="669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latin typeface="Times New Roman" panose="02020603050405020304" pitchFamily="18" charset="0"/>
                </a:rPr>
                <a:t>亚洲</a:t>
              </a:r>
              <a:r>
                <a:rPr lang="en-US" altLang="zh-CN" b="1" dirty="0">
                  <a:latin typeface="Times New Roman" panose="02020603050405020304" pitchFamily="18" charset="0"/>
                </a:rPr>
                <a:t>29.3%</a:t>
              </a:r>
              <a:endParaRPr lang="en-US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497" name="Text Box 13"/>
            <p:cNvSpPr txBox="1"/>
            <p:nvPr/>
          </p:nvSpPr>
          <p:spPr>
            <a:xfrm>
              <a:off x="2832" y="3360"/>
              <a:ext cx="669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latin typeface="Times New Roman" panose="02020603050405020304" pitchFamily="18" charset="0"/>
                </a:rPr>
                <a:t>非洲</a:t>
              </a:r>
              <a:r>
                <a:rPr lang="en-US" altLang="zh-CN" b="1" dirty="0">
                  <a:latin typeface="Times New Roman" panose="02020603050405020304" pitchFamily="18" charset="0"/>
                </a:rPr>
                <a:t>20.2%</a:t>
              </a:r>
              <a:endParaRPr lang="en-US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498" name="Text Box 14"/>
            <p:cNvSpPr txBox="1"/>
            <p:nvPr/>
          </p:nvSpPr>
          <p:spPr>
            <a:xfrm>
              <a:off x="1968" y="3360"/>
              <a:ext cx="789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latin typeface="Times New Roman" panose="02020603050405020304" pitchFamily="18" charset="0"/>
                </a:rPr>
                <a:t>北美洲</a:t>
              </a:r>
              <a:r>
                <a:rPr lang="en-US" altLang="zh-CN" b="1" dirty="0">
                  <a:latin typeface="Times New Roman" panose="02020603050405020304" pitchFamily="18" charset="0"/>
                </a:rPr>
                <a:t>16.1%</a:t>
              </a:r>
              <a:endParaRPr lang="en-US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499" name="Text Box 15"/>
            <p:cNvSpPr txBox="1"/>
            <p:nvPr/>
          </p:nvSpPr>
          <p:spPr>
            <a:xfrm>
              <a:off x="1248" y="3216"/>
              <a:ext cx="699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南美洲</a:t>
              </a:r>
              <a:r>
                <a:rPr lang="en-US" altLang="zh-CN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12%</a:t>
              </a:r>
              <a:endParaRPr lang="en-US" altLang="zh-CN" b="1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00" name="Text Box 16"/>
            <p:cNvSpPr txBox="1"/>
            <p:nvPr/>
          </p:nvSpPr>
          <p:spPr>
            <a:xfrm>
              <a:off x="1124" y="3080"/>
              <a:ext cx="729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南极洲</a:t>
              </a:r>
              <a:r>
                <a:rPr lang="en-US" altLang="zh-CN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9.3%</a:t>
              </a:r>
              <a:endParaRPr lang="en-US" altLang="zh-CN" b="1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01" name="Text Box 17"/>
            <p:cNvSpPr txBox="1"/>
            <p:nvPr/>
          </p:nvSpPr>
          <p:spPr>
            <a:xfrm>
              <a:off x="1669" y="2893"/>
              <a:ext cx="608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欧洲</a:t>
              </a:r>
              <a:r>
                <a:rPr lang="en-US" altLang="zh-CN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7.1%</a:t>
              </a:r>
              <a:endParaRPr lang="en-US" altLang="zh-CN" b="1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02" name="Text Box 18"/>
            <p:cNvSpPr txBox="1"/>
            <p:nvPr/>
          </p:nvSpPr>
          <p:spPr>
            <a:xfrm>
              <a:off x="2273" y="2856"/>
              <a:ext cx="637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大洋洲</a:t>
              </a:r>
              <a:r>
                <a:rPr lang="en-US" altLang="zh-CN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6%</a:t>
              </a:r>
              <a:endParaRPr lang="en-US" altLang="zh-CN" b="1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492" name="Rectangle 19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8148" name="Text Box 20"/>
          <p:cNvSpPr txBox="1"/>
          <p:nvPr/>
        </p:nvSpPr>
        <p:spPr>
          <a:xfrm>
            <a:off x="762000" y="3200400"/>
            <a:ext cx="73437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）你能从统计图中知道地球陆地总面积是多少吗？</a:t>
            </a:r>
            <a:endParaRPr lang="zh-CN" altLang="en-US" sz="24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2" grpId="0"/>
      <p:bldP spid="48133" grpId="0"/>
      <p:bldP spid="48134" grpId="0"/>
      <p:bldP spid="48135" grpId="0"/>
      <p:bldP spid="48136" grpId="0"/>
      <p:bldP spid="48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4613" y="1187450"/>
            <a:ext cx="3017837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3500438"/>
            <a:ext cx="3403600" cy="225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1484313"/>
            <a:ext cx="2736850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3554413"/>
            <a:ext cx="3240088" cy="203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27088" y="260350"/>
            <a:ext cx="8316913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我们已经学习了哪些统计图？</a:t>
            </a:r>
            <a:endParaRPr kumimoji="0" lang="zh-CN" altLang="en-US" sz="40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42988" y="5668963"/>
            <a:ext cx="2900363" cy="639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条形统计图</a:t>
            </a:r>
            <a:endParaRPr kumimoji="0" lang="zh-CN" altLang="en-US" sz="36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651500" y="5734050"/>
            <a:ext cx="2901950" cy="639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折线统计图</a:t>
            </a:r>
            <a:endParaRPr kumimoji="0" lang="zh-CN" altLang="en-US" sz="36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755" name="Picture 11" descr="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549275"/>
            <a:ext cx="41910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</p:childTnLst>
        </p:cTn>
      </p:par>
    </p:tnLst>
    <p:bldLst>
      <p:bldP spid="31753" grpId="0" build="allAtOnce"/>
      <p:bldP spid="3175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2" name="文本框 53251"/>
          <p:cNvSpPr txBox="1"/>
          <p:nvPr/>
        </p:nvSpPr>
        <p:spPr>
          <a:xfrm>
            <a:off x="395288" y="1412875"/>
            <a:ext cx="8351837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条形统计图的特点：很容易看出各种数             量的多少。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3" name="文本框 53252"/>
          <p:cNvSpPr txBox="1"/>
          <p:nvPr/>
        </p:nvSpPr>
        <p:spPr>
          <a:xfrm>
            <a:off x="395288" y="2841625"/>
            <a:ext cx="8064500" cy="1739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ClrTx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折线统计图的特点：不但可以表示数量的多少，而且能够清楚地表示数量增减变化的情况。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50179" name="Picture 3" descr="2836423340314067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5087"/>
            <a:ext cx="9144000" cy="6923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Line 2"/>
          <p:cNvSpPr/>
          <p:nvPr/>
        </p:nvSpPr>
        <p:spPr>
          <a:xfrm>
            <a:off x="2124075" y="5157788"/>
            <a:ext cx="48244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03" name="Line 3"/>
          <p:cNvSpPr/>
          <p:nvPr/>
        </p:nvSpPr>
        <p:spPr>
          <a:xfrm flipV="1">
            <a:off x="2124075" y="1412875"/>
            <a:ext cx="0" cy="37449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04" name="Rectangle 4"/>
          <p:cNvSpPr/>
          <p:nvPr/>
        </p:nvSpPr>
        <p:spPr>
          <a:xfrm>
            <a:off x="2555875" y="1989138"/>
            <a:ext cx="360363" cy="31686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5" name="Rectangle 5"/>
          <p:cNvSpPr/>
          <p:nvPr/>
        </p:nvSpPr>
        <p:spPr>
          <a:xfrm>
            <a:off x="3419475" y="4221163"/>
            <a:ext cx="360363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6" name="Rectangle 6"/>
          <p:cNvSpPr/>
          <p:nvPr/>
        </p:nvSpPr>
        <p:spPr>
          <a:xfrm>
            <a:off x="4284663" y="2708275"/>
            <a:ext cx="358775" cy="24495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7" name="Rectangle 7"/>
          <p:cNvSpPr/>
          <p:nvPr/>
        </p:nvSpPr>
        <p:spPr>
          <a:xfrm>
            <a:off x="5219700" y="3357563"/>
            <a:ext cx="360363" cy="1800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8" name="Rectangle 8"/>
          <p:cNvSpPr/>
          <p:nvPr/>
        </p:nvSpPr>
        <p:spPr>
          <a:xfrm>
            <a:off x="6084888" y="4076700"/>
            <a:ext cx="358775" cy="10810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9" name="Rectangle 9"/>
          <p:cNvSpPr/>
          <p:nvPr/>
        </p:nvSpPr>
        <p:spPr>
          <a:xfrm>
            <a:off x="2268538" y="1700213"/>
            <a:ext cx="935037" cy="288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dirty="0">
                <a:solidFill>
                  <a:srgbClr val="CC0000"/>
                </a:solidFill>
                <a:latin typeface="Arial" panose="020B0604020202020204" pitchFamily="34" charset="0"/>
              </a:rPr>
              <a:t>319.68</a:t>
            </a:r>
            <a:endParaRPr lang="en-US" altLang="zh-CN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51210" name="Rectangle 10"/>
          <p:cNvSpPr/>
          <p:nvPr/>
        </p:nvSpPr>
        <p:spPr>
          <a:xfrm>
            <a:off x="3203575" y="3644900"/>
            <a:ext cx="935038" cy="5048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dirty="0">
                <a:solidFill>
                  <a:srgbClr val="CC0000"/>
                </a:solidFill>
                <a:latin typeface="Arial" panose="020B0604020202020204" pitchFamily="34" charset="0"/>
              </a:rPr>
              <a:t>95.04</a:t>
            </a:r>
            <a:endParaRPr lang="en-US" altLang="zh-CN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51211" name="Rectangle 11"/>
          <p:cNvSpPr/>
          <p:nvPr/>
        </p:nvSpPr>
        <p:spPr>
          <a:xfrm>
            <a:off x="5795963" y="3357563"/>
            <a:ext cx="935037" cy="5762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dirty="0">
                <a:solidFill>
                  <a:srgbClr val="CC0000"/>
                </a:solidFill>
                <a:latin typeface="Arial" panose="020B0604020202020204" pitchFamily="34" charset="0"/>
              </a:rPr>
              <a:t>115.2</a:t>
            </a:r>
            <a:endParaRPr lang="en-US" altLang="zh-CN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51212" name="Rectangle 12"/>
          <p:cNvSpPr/>
          <p:nvPr/>
        </p:nvSpPr>
        <p:spPr>
          <a:xfrm>
            <a:off x="3995738" y="2420938"/>
            <a:ext cx="935037" cy="2873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dirty="0">
                <a:solidFill>
                  <a:srgbClr val="CC0000"/>
                </a:solidFill>
                <a:latin typeface="Arial" panose="020B0604020202020204" pitchFamily="34" charset="0"/>
              </a:rPr>
              <a:t>249.6</a:t>
            </a:r>
            <a:endParaRPr lang="en-US" altLang="zh-CN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51213" name="Rectangle 13"/>
          <p:cNvSpPr/>
          <p:nvPr/>
        </p:nvSpPr>
        <p:spPr>
          <a:xfrm>
            <a:off x="4932363" y="2565400"/>
            <a:ext cx="935037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dirty="0">
                <a:solidFill>
                  <a:srgbClr val="CC0000"/>
                </a:solidFill>
                <a:latin typeface="Arial" panose="020B0604020202020204" pitchFamily="34" charset="0"/>
              </a:rPr>
              <a:t>180.48</a:t>
            </a:r>
            <a:endParaRPr lang="en-US" altLang="zh-CN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51214" name="Rectangle 14"/>
          <p:cNvSpPr/>
          <p:nvPr/>
        </p:nvSpPr>
        <p:spPr>
          <a:xfrm>
            <a:off x="2195513" y="4868863"/>
            <a:ext cx="4608512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latin typeface="Arial" panose="020B0604020202020204" pitchFamily="34" charset="0"/>
              </a:rPr>
              <a:t>山地      丘陵       高原      盆地     平原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15" name="Rectangle 15"/>
          <p:cNvSpPr/>
          <p:nvPr/>
        </p:nvSpPr>
        <p:spPr>
          <a:xfrm>
            <a:off x="1476375" y="4941888"/>
            <a:ext cx="914400" cy="2873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b="1" dirty="0">
                <a:solidFill>
                  <a:srgbClr val="336600"/>
                </a:solidFill>
                <a:latin typeface="Arial" panose="020B0604020202020204" pitchFamily="34" charset="0"/>
              </a:rPr>
              <a:t>0</a:t>
            </a:r>
            <a:endParaRPr lang="en-US" altLang="zh-CN" b="1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1216" name="Rectangle 16"/>
          <p:cNvSpPr/>
          <p:nvPr/>
        </p:nvSpPr>
        <p:spPr>
          <a:xfrm>
            <a:off x="1403350" y="4508500"/>
            <a:ext cx="936625" cy="288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b="1" dirty="0">
                <a:solidFill>
                  <a:srgbClr val="336600"/>
                </a:solidFill>
                <a:latin typeface="Arial" panose="020B0604020202020204" pitchFamily="34" charset="0"/>
              </a:rPr>
              <a:t>50</a:t>
            </a:r>
            <a:endParaRPr lang="en-US" altLang="zh-CN" b="1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1217" name="Rectangle 17"/>
          <p:cNvSpPr/>
          <p:nvPr/>
        </p:nvSpPr>
        <p:spPr>
          <a:xfrm>
            <a:off x="1331913" y="2492375"/>
            <a:ext cx="1008062" cy="287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b="1" dirty="0">
                <a:solidFill>
                  <a:srgbClr val="336600"/>
                </a:solidFill>
                <a:latin typeface="Arial" panose="020B0604020202020204" pitchFamily="34" charset="0"/>
              </a:rPr>
              <a:t>250</a:t>
            </a:r>
            <a:endParaRPr lang="en-US" altLang="zh-CN" b="1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1218" name="Rectangle 18"/>
          <p:cNvSpPr/>
          <p:nvPr/>
        </p:nvSpPr>
        <p:spPr>
          <a:xfrm>
            <a:off x="1403350" y="2997200"/>
            <a:ext cx="865188" cy="287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b="1" dirty="0">
                <a:solidFill>
                  <a:srgbClr val="336600"/>
                </a:solidFill>
                <a:latin typeface="Arial" panose="020B0604020202020204" pitchFamily="34" charset="0"/>
              </a:rPr>
              <a:t>200</a:t>
            </a:r>
            <a:endParaRPr lang="en-US" altLang="zh-CN" b="1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1219" name="Rectangle 19"/>
          <p:cNvSpPr/>
          <p:nvPr/>
        </p:nvSpPr>
        <p:spPr>
          <a:xfrm>
            <a:off x="1403350" y="4005263"/>
            <a:ext cx="863600" cy="2873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b="1" dirty="0">
                <a:solidFill>
                  <a:srgbClr val="336600"/>
                </a:solidFill>
                <a:latin typeface="Arial" panose="020B0604020202020204" pitchFamily="34" charset="0"/>
              </a:rPr>
              <a:t>100</a:t>
            </a:r>
            <a:endParaRPr lang="en-US" altLang="zh-CN" b="1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1220" name="Rectangle 20"/>
          <p:cNvSpPr/>
          <p:nvPr/>
        </p:nvSpPr>
        <p:spPr>
          <a:xfrm>
            <a:off x="1403350" y="3500438"/>
            <a:ext cx="865188" cy="288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b="1" dirty="0">
                <a:solidFill>
                  <a:srgbClr val="336600"/>
                </a:solidFill>
                <a:latin typeface="Arial" panose="020B0604020202020204" pitchFamily="34" charset="0"/>
              </a:rPr>
              <a:t>150</a:t>
            </a:r>
            <a:endParaRPr lang="en-US" altLang="zh-CN" b="1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1221" name="Rectangle 21"/>
          <p:cNvSpPr/>
          <p:nvPr/>
        </p:nvSpPr>
        <p:spPr>
          <a:xfrm>
            <a:off x="1403350" y="1484313"/>
            <a:ext cx="865188" cy="288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b="1" dirty="0">
                <a:solidFill>
                  <a:srgbClr val="336600"/>
                </a:solidFill>
                <a:latin typeface="Arial" panose="020B0604020202020204" pitchFamily="34" charset="0"/>
              </a:rPr>
              <a:t>350</a:t>
            </a:r>
            <a:endParaRPr lang="en-US" altLang="zh-CN" b="1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1222" name="Rectangle 22"/>
          <p:cNvSpPr/>
          <p:nvPr/>
        </p:nvSpPr>
        <p:spPr>
          <a:xfrm>
            <a:off x="1403350" y="1989138"/>
            <a:ext cx="865188" cy="2873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b="1" dirty="0">
                <a:solidFill>
                  <a:srgbClr val="336600"/>
                </a:solidFill>
                <a:latin typeface="Arial" panose="020B0604020202020204" pitchFamily="34" charset="0"/>
              </a:rPr>
              <a:t>300</a:t>
            </a:r>
            <a:endParaRPr lang="en-US" altLang="zh-CN" b="1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51223" name="Line 23"/>
          <p:cNvSpPr/>
          <p:nvPr/>
        </p:nvSpPr>
        <p:spPr>
          <a:xfrm flipV="1">
            <a:off x="1979613" y="4652963"/>
            <a:ext cx="1444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4" name="Line 24"/>
          <p:cNvSpPr/>
          <p:nvPr/>
        </p:nvSpPr>
        <p:spPr>
          <a:xfrm flipV="1">
            <a:off x="1979613" y="4149725"/>
            <a:ext cx="1444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5" name="Line 25"/>
          <p:cNvSpPr/>
          <p:nvPr/>
        </p:nvSpPr>
        <p:spPr>
          <a:xfrm flipV="1">
            <a:off x="1979613" y="2133600"/>
            <a:ext cx="1444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6" name="Line 26"/>
          <p:cNvSpPr/>
          <p:nvPr/>
        </p:nvSpPr>
        <p:spPr>
          <a:xfrm flipV="1">
            <a:off x="1979613" y="1628775"/>
            <a:ext cx="1444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7" name="Line 27"/>
          <p:cNvSpPr/>
          <p:nvPr/>
        </p:nvSpPr>
        <p:spPr>
          <a:xfrm flipV="1">
            <a:off x="1979613" y="3644900"/>
            <a:ext cx="1444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8" name="Line 28"/>
          <p:cNvSpPr/>
          <p:nvPr/>
        </p:nvSpPr>
        <p:spPr>
          <a:xfrm flipV="1">
            <a:off x="1979613" y="3141663"/>
            <a:ext cx="1444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9" name="Line 29"/>
          <p:cNvSpPr/>
          <p:nvPr/>
        </p:nvSpPr>
        <p:spPr>
          <a:xfrm flipV="1">
            <a:off x="1979613" y="2636838"/>
            <a:ext cx="1444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30" name="Text Box 30"/>
          <p:cNvSpPr txBox="1"/>
          <p:nvPr/>
        </p:nvSpPr>
        <p:spPr>
          <a:xfrm>
            <a:off x="2051050" y="476250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我国陆地地形面积条形统计图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51291" name="Group 91"/>
          <p:cNvGraphicFramePr>
            <a:graphicFrameLocks noGrp="1"/>
          </p:cNvGraphicFramePr>
          <p:nvPr/>
        </p:nvGraphicFramePr>
        <p:xfrm>
          <a:off x="1258888" y="5762625"/>
          <a:ext cx="7129463" cy="871538"/>
        </p:xfrm>
        <a:graphic>
          <a:graphicData uri="http://schemas.openxmlformats.org/drawingml/2006/table">
            <a:tbl>
              <a:tblPr/>
              <a:tblGrid>
                <a:gridCol w="1333500"/>
                <a:gridCol w="1117600"/>
                <a:gridCol w="1111250"/>
                <a:gridCol w="1190625"/>
                <a:gridCol w="1184275"/>
                <a:gridCol w="1192212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地形种类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山地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丘陵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高原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盆地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平原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面积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万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㎡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319.68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95.04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249.6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180.48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115.2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8" name="Text Box 92"/>
          <p:cNvSpPr txBox="1"/>
          <p:nvPr/>
        </p:nvSpPr>
        <p:spPr>
          <a:xfrm>
            <a:off x="8186738" y="4751388"/>
            <a:ext cx="458787" cy="920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6199" name="Text Box 93"/>
          <p:cNvSpPr txBox="1"/>
          <p:nvPr/>
        </p:nvSpPr>
        <p:spPr>
          <a:xfrm>
            <a:off x="6424613" y="1528763"/>
            <a:ext cx="1154112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Arial" panose="020B0604020202020204" pitchFamily="34" charset="0"/>
              </a:rPr>
              <a:t>2010</a:t>
            </a:r>
            <a:r>
              <a:rPr lang="zh-CN" altLang="en-US" sz="1600" dirty="0">
                <a:latin typeface="Arial" panose="020B0604020202020204" pitchFamily="34" charset="0"/>
              </a:rPr>
              <a:t>年</a:t>
            </a:r>
            <a:r>
              <a:rPr lang="en-US" altLang="zh-CN" sz="1600" dirty="0">
                <a:latin typeface="Arial" panose="020B0604020202020204" pitchFamily="34" charset="0"/>
              </a:rPr>
              <a:t>2</a:t>
            </a:r>
            <a:r>
              <a:rPr lang="zh-CN" altLang="en-US" sz="1600" dirty="0">
                <a:latin typeface="Arial" panose="020B0604020202020204" pitchFamily="34" charset="0"/>
              </a:rPr>
              <a:t>月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6" grpId="0" animBg="1"/>
      <p:bldP spid="51207" grpId="0" animBg="1"/>
      <p:bldP spid="51208" grpId="0" animBg="1"/>
      <p:bldP spid="51209" grpId="0"/>
      <p:bldP spid="51210" grpId="0"/>
      <p:bldP spid="51211" grpId="0"/>
      <p:bldP spid="51212" grpId="0"/>
      <p:bldP spid="51213" grpId="0"/>
      <p:bldP spid="51214" grpId="0"/>
      <p:bldP spid="51215" grpId="0"/>
      <p:bldP spid="51216" grpId="0"/>
      <p:bldP spid="51217" grpId="0"/>
      <p:bldP spid="51218" grpId="0"/>
      <p:bldP spid="51219" grpId="0"/>
      <p:bldP spid="51220" grpId="0"/>
      <p:bldP spid="51221" grpId="0"/>
      <p:bldP spid="51222" grpId="0"/>
      <p:bldP spid="512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4323" name="Group 51"/>
          <p:cNvGraphicFramePr>
            <a:graphicFrameLocks noGrp="1"/>
          </p:cNvGraphicFramePr>
          <p:nvPr/>
        </p:nvGraphicFramePr>
        <p:xfrm>
          <a:off x="971550" y="1268413"/>
          <a:ext cx="7129463" cy="1223963"/>
        </p:xfrm>
        <a:graphic>
          <a:graphicData uri="http://schemas.openxmlformats.org/drawingml/2006/table">
            <a:tbl>
              <a:tblPr/>
              <a:tblGrid>
                <a:gridCol w="1333500"/>
                <a:gridCol w="1117600"/>
                <a:gridCol w="1111250"/>
                <a:gridCol w="1190625"/>
                <a:gridCol w="1184275"/>
                <a:gridCol w="1192213"/>
              </a:tblGrid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地形种类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山地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丘陵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高原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盆地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平原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面积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万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㎡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319.68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95.04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249.6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180.48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115.2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485" name="Group 213"/>
          <p:cNvGraphicFramePr>
            <a:graphicFrameLocks noGrp="1"/>
          </p:cNvGraphicFramePr>
          <p:nvPr/>
        </p:nvGraphicFramePr>
        <p:xfrm>
          <a:off x="971550" y="2492375"/>
          <a:ext cx="7129463" cy="517525"/>
        </p:xfrm>
        <a:graphic>
          <a:graphicData uri="http://schemas.openxmlformats.org/drawingml/2006/table">
            <a:tbl>
              <a:tblPr/>
              <a:tblGrid>
                <a:gridCol w="1296988"/>
                <a:gridCol w="1150937"/>
                <a:gridCol w="1081088"/>
                <a:gridCol w="1223962"/>
                <a:gridCol w="1152525"/>
                <a:gridCol w="12239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所占比率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469" name="Text Box 197"/>
          <p:cNvSpPr txBox="1"/>
          <p:nvPr/>
        </p:nvSpPr>
        <p:spPr>
          <a:xfrm>
            <a:off x="2411413" y="256540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D60093"/>
                </a:solidFill>
                <a:latin typeface="Arial" panose="020B0604020202020204" pitchFamily="34" charset="0"/>
              </a:rPr>
              <a:t>33.3%</a:t>
            </a:r>
            <a:endParaRPr lang="en-US" altLang="zh-CN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54470" name="Text Box 198"/>
          <p:cNvSpPr txBox="1"/>
          <p:nvPr/>
        </p:nvSpPr>
        <p:spPr>
          <a:xfrm>
            <a:off x="4643438" y="256540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D60093"/>
                </a:solidFill>
                <a:latin typeface="Arial" panose="020B0604020202020204" pitchFamily="34" charset="0"/>
              </a:rPr>
              <a:t>26.0%</a:t>
            </a:r>
            <a:endParaRPr lang="en-US" altLang="zh-CN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54471" name="Text Box 199"/>
          <p:cNvSpPr txBox="1"/>
          <p:nvPr/>
        </p:nvSpPr>
        <p:spPr>
          <a:xfrm>
            <a:off x="3563938" y="2565400"/>
            <a:ext cx="704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D60093"/>
                </a:solidFill>
                <a:latin typeface="Arial" panose="020B0604020202020204" pitchFamily="34" charset="0"/>
              </a:rPr>
              <a:t>9.9%</a:t>
            </a:r>
            <a:endParaRPr lang="en-US" altLang="zh-CN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54472" name="Text Box 200"/>
          <p:cNvSpPr txBox="1"/>
          <p:nvPr/>
        </p:nvSpPr>
        <p:spPr>
          <a:xfrm>
            <a:off x="5795963" y="256540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D60093"/>
                </a:solidFill>
                <a:latin typeface="Arial" panose="020B0604020202020204" pitchFamily="34" charset="0"/>
              </a:rPr>
              <a:t>18.8%</a:t>
            </a:r>
            <a:endParaRPr lang="en-US" altLang="zh-CN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54473" name="Text Box 201"/>
          <p:cNvSpPr txBox="1"/>
          <p:nvPr/>
        </p:nvSpPr>
        <p:spPr>
          <a:xfrm>
            <a:off x="7019925" y="256540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D60093"/>
                </a:solidFill>
                <a:latin typeface="Arial" panose="020B0604020202020204" pitchFamily="34" charset="0"/>
              </a:rPr>
              <a:t>12.0%</a:t>
            </a:r>
            <a:endParaRPr lang="en-US" altLang="zh-CN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sp>
        <p:nvSpPr>
          <p:cNvPr id="54486" name="Text Box 214"/>
          <p:cNvSpPr txBox="1"/>
          <p:nvPr/>
        </p:nvSpPr>
        <p:spPr>
          <a:xfrm>
            <a:off x="1763713" y="3789363"/>
            <a:ext cx="6030912" cy="15541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如果要反映出各类地形面积与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总面积之间的关系，条形统计图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合适吗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？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69" grpId="0"/>
      <p:bldP spid="54470" grpId="0"/>
      <p:bldP spid="54471" grpId="0"/>
      <p:bldP spid="54472" grpId="0"/>
      <p:bldP spid="54473" grpId="0"/>
      <p:bldP spid="54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611188" y="1844675"/>
            <a:ext cx="7993062" cy="5013325"/>
            <a:chOff x="0" y="0"/>
            <a:chExt cx="2994" cy="1833"/>
          </a:xfrm>
        </p:grpSpPr>
        <p:pic>
          <p:nvPicPr>
            <p:cNvPr id="8202" name="Picture 3" descr="统计例图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"/>
              <a:ext cx="2994" cy="18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3" name="Oval 4"/>
            <p:cNvSpPr/>
            <p:nvPr/>
          </p:nvSpPr>
          <p:spPr>
            <a:xfrm>
              <a:off x="526" y="0"/>
              <a:ext cx="1697" cy="167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195" name="Text Box 5"/>
          <p:cNvSpPr txBox="1"/>
          <p:nvPr/>
        </p:nvSpPr>
        <p:spPr>
          <a:xfrm>
            <a:off x="1547813" y="1120775"/>
            <a:ext cx="5832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我国陆地地形分布情况统计图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188" y="334963"/>
            <a:ext cx="8929688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smtClean="0">
                <a:solidFill>
                  <a:srgbClr val="9933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你从下面的统计图中了解到什么？</a:t>
            </a:r>
            <a:endParaRPr kumimoji="0" lang="zh-CN" altLang="en-US" sz="3600" b="1" kern="1200" cap="none" spc="0" normalizeH="0" baseline="0" noProof="0" smtClean="0">
              <a:solidFill>
                <a:srgbClr val="9933FF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9463" name="Group 7"/>
          <p:cNvGrpSpPr/>
          <p:nvPr/>
        </p:nvGrpSpPr>
        <p:grpSpPr>
          <a:xfrm>
            <a:off x="6732588" y="4743450"/>
            <a:ext cx="1944687" cy="1422400"/>
            <a:chOff x="0" y="0"/>
            <a:chExt cx="3062" cy="2238"/>
          </a:xfrm>
        </p:grpSpPr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0" y="1134"/>
              <a:ext cx="2743" cy="110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accent1">
                  <a:gamma/>
                  <a:shade val="60000"/>
                  <a:invGamma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4000" b="1" kern="1200" cap="none" spc="0" normalizeH="0" baseline="0" noProof="0" smtClean="0"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统计图</a:t>
              </a:r>
              <a:endParaRPr kumimoji="0" lang="zh-CN" altLang="en-US" sz="4000" b="1" kern="1200" cap="none" spc="0" normalizeH="0" baseline="0" noProof="0" smtClean="0"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356" y="0"/>
              <a:ext cx="2706" cy="110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accent1">
                  <a:gamma/>
                  <a:shade val="60000"/>
                  <a:invGamma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4000" b="1" kern="1200" cap="none" spc="0" normalizeH="0" baseline="0" noProof="0" smtClean="0"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扇形</a:t>
              </a:r>
              <a:endParaRPr kumimoji="0" lang="zh-CN" altLang="en-US" sz="4000" b="1" kern="1200" cap="none" spc="0" normalizeH="0" baseline="0" noProof="0" smtClean="0"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pic>
        <p:nvPicPr>
          <p:cNvPr id="8198" name="Picture 11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549275"/>
            <a:ext cx="4191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 Box 12"/>
          <p:cNvSpPr txBox="1"/>
          <p:nvPr/>
        </p:nvSpPr>
        <p:spPr>
          <a:xfrm>
            <a:off x="6156325" y="1916113"/>
            <a:ext cx="1295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2010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fld id="{BB962C8B-B14F-4D97-AF65-F5344CB8AC3E}" type="datetime1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9219" name="Picture 2" descr="Summer_15"/>
          <p:cNvPicPr>
            <a:picLocks noChangeAspect="1"/>
          </p:cNvPicPr>
          <p:nvPr/>
        </p:nvPicPr>
        <p:blipFill>
          <a:blip r:embed="rId1">
            <a:lum bright="28000" contras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5" name="Group 3"/>
          <p:cNvGrpSpPr/>
          <p:nvPr/>
        </p:nvGrpSpPr>
        <p:grpSpPr>
          <a:xfrm>
            <a:off x="1676400" y="4419600"/>
            <a:ext cx="1838325" cy="1830388"/>
            <a:chOff x="1056" y="2784"/>
            <a:chExt cx="1158" cy="1153"/>
          </a:xfrm>
        </p:grpSpPr>
        <p:sp>
          <p:nvSpPr>
            <p:cNvPr id="9236" name="Arc 4"/>
            <p:cNvSpPr/>
            <p:nvPr/>
          </p:nvSpPr>
          <p:spPr>
            <a:xfrm>
              <a:off x="1632" y="2784"/>
              <a:ext cx="577" cy="5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7" y="577"/>
                </a:cxn>
                <a:cxn ang="0">
                  <a:pos x="0" y="577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7" name="Arc 5"/>
            <p:cNvSpPr/>
            <p:nvPr/>
          </p:nvSpPr>
          <p:spPr>
            <a:xfrm>
              <a:off x="1344" y="3360"/>
              <a:ext cx="870" cy="577"/>
            </a:xfrm>
            <a:custGeom>
              <a:avLst/>
              <a:gdLst/>
              <a:ahLst/>
              <a:cxnLst>
                <a:cxn ang="0">
                  <a:pos x="870" y="0"/>
                </a:cxn>
                <a:cxn ang="0">
                  <a:pos x="0" y="497"/>
                </a:cxn>
                <a:cxn ang="0">
                  <a:pos x="293" y="0"/>
                </a:cxn>
              </a:cxnLst>
              <a:pathLst>
                <a:path w="32553" h="21600" fill="none">
                  <a:moveTo>
                    <a:pt x="32553" y="0"/>
                  </a:moveTo>
                  <a:cubicBezTo>
                    <a:pt x="32553" y="11929"/>
                    <a:pt x="22882" y="21600"/>
                    <a:pt x="10953" y="21600"/>
                  </a:cubicBezTo>
                  <a:cubicBezTo>
                    <a:pt x="7101" y="21600"/>
                    <a:pt x="3319" y="20570"/>
                    <a:pt x="0" y="18616"/>
                  </a:cubicBezTo>
                </a:path>
                <a:path w="32553" h="21600" stroke="0">
                  <a:moveTo>
                    <a:pt x="32553" y="0"/>
                  </a:moveTo>
                  <a:cubicBezTo>
                    <a:pt x="32553" y="11929"/>
                    <a:pt x="22882" y="21600"/>
                    <a:pt x="10953" y="21600"/>
                  </a:cubicBezTo>
                  <a:cubicBezTo>
                    <a:pt x="7101" y="21600"/>
                    <a:pt x="3319" y="20570"/>
                    <a:pt x="0" y="18616"/>
                  </a:cubicBezTo>
                  <a:lnTo>
                    <a:pt x="10953" y="0"/>
                  </a:lnTo>
                  <a:lnTo>
                    <a:pt x="3255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8" name="Arc 6"/>
            <p:cNvSpPr/>
            <p:nvPr/>
          </p:nvSpPr>
          <p:spPr>
            <a:xfrm>
              <a:off x="1056" y="2784"/>
              <a:ext cx="577" cy="1074"/>
            </a:xfrm>
            <a:custGeom>
              <a:avLst/>
              <a:gdLst/>
              <a:ahLst/>
              <a:cxnLst>
                <a:cxn ang="0">
                  <a:pos x="284" y="1074"/>
                </a:cxn>
                <a:cxn ang="0">
                  <a:pos x="577" y="0"/>
                </a:cxn>
                <a:cxn ang="0">
                  <a:pos x="577" y="577"/>
                </a:cxn>
              </a:cxnLst>
              <a:pathLst>
                <a:path w="21600" h="40217" fill="none">
                  <a:moveTo>
                    <a:pt x="10647" y="40216"/>
                  </a:moveTo>
                  <a:cubicBezTo>
                    <a:pt x="4050" y="36335"/>
                    <a:pt x="0" y="2925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0217" stroke="0">
                  <a:moveTo>
                    <a:pt x="10647" y="40216"/>
                  </a:moveTo>
                  <a:cubicBezTo>
                    <a:pt x="4050" y="36335"/>
                    <a:pt x="0" y="2925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10647" y="40216"/>
                  </a:lnTo>
                  <a:close/>
                </a:path>
              </a:pathLst>
            </a:custGeom>
            <a:solidFill>
              <a:srgbClr val="FF9900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221" name="Rectangle 7"/>
          <p:cNvSpPr/>
          <p:nvPr/>
        </p:nvSpPr>
        <p:spPr>
          <a:xfrm>
            <a:off x="43815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2" name="Rectangle 8"/>
          <p:cNvSpPr/>
          <p:nvPr/>
        </p:nvSpPr>
        <p:spPr>
          <a:xfrm>
            <a:off x="4348163" y="33289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3" name="Text Box 9"/>
          <p:cNvSpPr txBox="1"/>
          <p:nvPr/>
        </p:nvSpPr>
        <p:spPr>
          <a:xfrm>
            <a:off x="5105400" y="13716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9224" name="Rectangle 10"/>
          <p:cNvSpPr/>
          <p:nvPr/>
        </p:nvSpPr>
        <p:spPr>
          <a:xfrm>
            <a:off x="827088" y="566738"/>
            <a:ext cx="73152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3600" b="1" dirty="0">
                <a:solidFill>
                  <a:srgbClr val="006666"/>
                </a:solidFill>
                <a:latin typeface="Arial" panose="020B0604020202020204" pitchFamily="34" charset="0"/>
              </a:rPr>
              <a:t>扇形统计图有什么特点呢？   </a:t>
            </a:r>
            <a:endParaRPr lang="zh-CN" altLang="en-US" sz="3600" b="1" dirty="0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Text Box 11"/>
          <p:cNvSpPr txBox="1"/>
          <p:nvPr/>
        </p:nvSpPr>
        <p:spPr>
          <a:xfrm>
            <a:off x="1981200" y="2895600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8204" name="Text Box 12"/>
          <p:cNvSpPr txBox="1"/>
          <p:nvPr/>
        </p:nvSpPr>
        <p:spPr>
          <a:xfrm>
            <a:off x="971550" y="2565400"/>
            <a:ext cx="64801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CC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3333CC"/>
                </a:solidFill>
                <a:latin typeface="Arial" panose="020B0604020202020204" pitchFamily="34" charset="0"/>
              </a:rPr>
              <a:t>、扇形代表总量中的不同部分量；</a:t>
            </a:r>
            <a:b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</a:rPr>
            </a:b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Text Box 13"/>
          <p:cNvSpPr txBox="1"/>
          <p:nvPr/>
        </p:nvSpPr>
        <p:spPr>
          <a:xfrm>
            <a:off x="971550" y="3357563"/>
            <a:ext cx="7620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3333CC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solidFill>
                  <a:srgbClr val="3333CC"/>
                </a:solidFill>
                <a:latin typeface="Arial" panose="020B0604020202020204" pitchFamily="34" charset="0"/>
              </a:rPr>
              <a:t>、扇形的大小可以清楚地表示出各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部分量与总量的百分比关系。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6" name="Text Box 14"/>
          <p:cNvSpPr txBox="1"/>
          <p:nvPr/>
        </p:nvSpPr>
        <p:spPr>
          <a:xfrm>
            <a:off x="972185" y="1711643"/>
            <a:ext cx="326707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3333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3333CC"/>
                </a:solidFill>
                <a:latin typeface="Arial" panose="020B0604020202020204" pitchFamily="34" charset="0"/>
              </a:rPr>
              <a:t>、圆代表总量；</a:t>
            </a:r>
            <a:endParaRPr lang="zh-CN" altLang="en-US" sz="3200" b="1" dirty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pic>
        <p:nvPicPr>
          <p:cNvPr id="9229" name="Picture 15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908050"/>
            <a:ext cx="4191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0" name="Text Box 17"/>
          <p:cNvSpPr txBox="1"/>
          <p:nvPr/>
        </p:nvSpPr>
        <p:spPr>
          <a:xfrm>
            <a:off x="5699125" y="13160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2400" dirty="0">
              <a:latin typeface="Times New Roman" panose="02020603050405020304" pitchFamily="18" charset="0"/>
            </a:endParaRPr>
          </a:p>
        </p:txBody>
      </p:sp>
      <p:grpSp>
        <p:nvGrpSpPr>
          <p:cNvPr id="8210" name="Group 18"/>
          <p:cNvGrpSpPr/>
          <p:nvPr/>
        </p:nvGrpSpPr>
        <p:grpSpPr>
          <a:xfrm>
            <a:off x="5410200" y="4419600"/>
            <a:ext cx="2135188" cy="1982788"/>
            <a:chOff x="3408" y="2784"/>
            <a:chExt cx="1345" cy="1249"/>
          </a:xfrm>
        </p:grpSpPr>
        <p:sp>
          <p:nvSpPr>
            <p:cNvPr id="9233" name="Arc 19"/>
            <p:cNvSpPr/>
            <p:nvPr/>
          </p:nvSpPr>
          <p:spPr>
            <a:xfrm>
              <a:off x="4176" y="2784"/>
              <a:ext cx="577" cy="5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7" y="577"/>
                </a:cxn>
                <a:cxn ang="0">
                  <a:pos x="0" y="577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4" name="Arc 20"/>
            <p:cNvSpPr/>
            <p:nvPr/>
          </p:nvSpPr>
          <p:spPr>
            <a:xfrm>
              <a:off x="3840" y="3456"/>
              <a:ext cx="870" cy="577"/>
            </a:xfrm>
            <a:custGeom>
              <a:avLst/>
              <a:gdLst/>
              <a:ahLst/>
              <a:cxnLst>
                <a:cxn ang="0">
                  <a:pos x="870" y="0"/>
                </a:cxn>
                <a:cxn ang="0">
                  <a:pos x="0" y="497"/>
                </a:cxn>
                <a:cxn ang="0">
                  <a:pos x="293" y="0"/>
                </a:cxn>
              </a:cxnLst>
              <a:pathLst>
                <a:path w="32553" h="21600" fill="none">
                  <a:moveTo>
                    <a:pt x="32553" y="0"/>
                  </a:moveTo>
                  <a:cubicBezTo>
                    <a:pt x="32553" y="11929"/>
                    <a:pt x="22882" y="21600"/>
                    <a:pt x="10953" y="21600"/>
                  </a:cubicBezTo>
                  <a:cubicBezTo>
                    <a:pt x="7101" y="21600"/>
                    <a:pt x="3319" y="20570"/>
                    <a:pt x="0" y="18616"/>
                  </a:cubicBezTo>
                </a:path>
                <a:path w="32553" h="21600" stroke="0">
                  <a:moveTo>
                    <a:pt x="32553" y="0"/>
                  </a:moveTo>
                  <a:cubicBezTo>
                    <a:pt x="32553" y="11929"/>
                    <a:pt x="22882" y="21600"/>
                    <a:pt x="10953" y="21600"/>
                  </a:cubicBezTo>
                  <a:cubicBezTo>
                    <a:pt x="7101" y="21600"/>
                    <a:pt x="3319" y="20570"/>
                    <a:pt x="0" y="18616"/>
                  </a:cubicBezTo>
                  <a:lnTo>
                    <a:pt x="10953" y="0"/>
                  </a:lnTo>
                  <a:lnTo>
                    <a:pt x="3255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5" name="Arc 21"/>
            <p:cNvSpPr/>
            <p:nvPr/>
          </p:nvSpPr>
          <p:spPr>
            <a:xfrm>
              <a:off x="3408" y="2784"/>
              <a:ext cx="577" cy="1074"/>
            </a:xfrm>
            <a:custGeom>
              <a:avLst/>
              <a:gdLst/>
              <a:ahLst/>
              <a:cxnLst>
                <a:cxn ang="0">
                  <a:pos x="284" y="1074"/>
                </a:cxn>
                <a:cxn ang="0">
                  <a:pos x="577" y="0"/>
                </a:cxn>
                <a:cxn ang="0">
                  <a:pos x="577" y="577"/>
                </a:cxn>
              </a:cxnLst>
              <a:pathLst>
                <a:path w="21600" h="40217" fill="none">
                  <a:moveTo>
                    <a:pt x="10647" y="40216"/>
                  </a:moveTo>
                  <a:cubicBezTo>
                    <a:pt x="4050" y="36335"/>
                    <a:pt x="0" y="2925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0217" stroke="0">
                  <a:moveTo>
                    <a:pt x="10647" y="40216"/>
                  </a:moveTo>
                  <a:cubicBezTo>
                    <a:pt x="4050" y="36335"/>
                    <a:pt x="0" y="2925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10647" y="40216"/>
                  </a:lnTo>
                  <a:close/>
                </a:path>
              </a:pathLst>
            </a:custGeom>
            <a:solidFill>
              <a:srgbClr val="FF9900">
                <a:alpha val="100000"/>
              </a:srgbClr>
            </a:solidFill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214" name="AutoShape 22"/>
          <p:cNvSpPr/>
          <p:nvPr/>
        </p:nvSpPr>
        <p:spPr>
          <a:xfrm>
            <a:off x="4343400" y="5334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  <p:bldP spid="8206" grpId="0"/>
      <p:bldP spid="82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439150" cy="1190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我国国土总面积是</a:t>
            </a:r>
            <a:r>
              <a:rPr kumimoji="0" lang="en-US" altLang="zh-CN" sz="36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960</a:t>
            </a:r>
            <a:r>
              <a:rPr kumimoji="0" lang="zh-CN" altLang="en-US" sz="3600" b="1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万平方千米。各类地形的面积分别：</a:t>
            </a:r>
            <a:endParaRPr kumimoji="0" lang="zh-CN" altLang="en-US" sz="3600" b="1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4633" name="Group 5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5288" y="3428365"/>
          <a:ext cx="8280400" cy="2699385"/>
        </p:xfrm>
        <a:graphic>
          <a:graphicData uri="http://schemas.openxmlformats.org/drawingml/2006/table">
            <a:tbl>
              <a:tblPr/>
              <a:tblGrid>
                <a:gridCol w="1549400"/>
                <a:gridCol w="1296987"/>
                <a:gridCol w="1290638"/>
                <a:gridCol w="1382712"/>
                <a:gridCol w="1376363"/>
                <a:gridCol w="1384300"/>
              </a:tblGrid>
              <a:tr h="136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地形种类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山地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丘陵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平原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盆地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高原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面积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  </a:t>
                      </a: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万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km</a:t>
                      </a:r>
                      <a:r>
                        <a:rPr kumimoji="0" lang="en-US" altLang="zh-CN" sz="3600" b="1" i="0" u="none" strike="noStrike" cap="none" normalizeH="0" baseline="3000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1907223" y="5300028"/>
            <a:ext cx="1512888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319.68</a:t>
            </a:r>
            <a:endParaRPr kumimoji="0" lang="en-US" altLang="zh-CN" sz="3200" b="1" kern="1200" cap="none" spc="0" normalizeH="0" baseline="0" noProof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3347403" y="5300663"/>
            <a:ext cx="1223963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95.04</a:t>
            </a:r>
            <a:endParaRPr kumimoji="0" lang="en-US" altLang="zh-CN" sz="3200" b="1" kern="1200" cap="none" spc="0" normalizeH="0" baseline="0" noProof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7307898" y="5157153"/>
            <a:ext cx="1296988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249.6</a:t>
            </a:r>
            <a:endParaRPr kumimoji="0" lang="en-US" altLang="zh-CN" sz="3200" b="1" kern="1200" cap="none" spc="0" normalizeH="0" baseline="0" noProof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5940425" y="5228908"/>
            <a:ext cx="1511300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180.48</a:t>
            </a:r>
            <a:endParaRPr kumimoji="0" lang="en-US" altLang="zh-CN" sz="3200" b="1" kern="1200" cap="none" spc="0" normalizeH="0" baseline="0" noProof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4643755" y="5228908"/>
            <a:ext cx="1296988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115.2</a:t>
            </a:r>
            <a:endParaRPr kumimoji="0" lang="en-US" altLang="zh-CN" sz="3200" b="1" kern="1200" cap="none" spc="0" normalizeH="0" baseline="0" noProof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27" name="Picture 58" descr="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49275"/>
            <a:ext cx="3887788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28" name="WordArt 59"/>
          <p:cNvSpPr>
            <a:spLocks noTextEdit="1"/>
          </p:cNvSpPr>
          <p:nvPr/>
        </p:nvSpPr>
        <p:spPr>
          <a:xfrm>
            <a:off x="1692275" y="260350"/>
            <a:ext cx="2286000" cy="744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你知道吗？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 bldLvl="0" animBg="1"/>
      <p:bldP spid="24626" grpId="0" bldLvl="0" animBg="1"/>
      <p:bldP spid="24627" grpId="0" bldLvl="0" animBg="1"/>
      <p:bldP spid="24628" grpId="0" bldLvl="0" animBg="1"/>
      <p:bldP spid="24629" grpId="0" animBg="1"/>
      <p:bldP spid="24629" grpId="1" animBg="1"/>
    </p:bldLst>
  </p:timing>
</p:sld>
</file>

<file path=ppt/tags/tag1.xml><?xml version="1.0" encoding="utf-8"?>
<p:tagLst xmlns:p="http://schemas.openxmlformats.org/presentationml/2006/main">
  <p:tag name="KSO_WM_UNIT_TABLE_BEAUTIFY" val="smartTable{6c6e1dcf-9bb0-4911-8bd1-14cb44c0672f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WPS 演示</Application>
  <PresentationFormat>全屏显示(4:3)</PresentationFormat>
  <Paragraphs>260</Paragraphs>
  <Slides>16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隶书</vt:lpstr>
      <vt:lpstr>楷体</vt:lpstr>
      <vt:lpstr>黑体</vt:lpstr>
      <vt:lpstr>楷体_GB2312</vt:lpstr>
      <vt:lpstr>新宋体</vt:lpstr>
      <vt:lpstr>微软雅黑</vt:lpstr>
      <vt:lpstr>Arial Unicode MS</vt:lpstr>
      <vt:lpstr>默认设计模板</vt:lpstr>
      <vt:lpstr>Flash.Movie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</cp:lastModifiedBy>
  <cp:revision>121</cp:revision>
  <dcterms:created xsi:type="dcterms:W3CDTF">2011-05-13T03:34:00Z</dcterms:created>
  <dcterms:modified xsi:type="dcterms:W3CDTF">2022-02-13T04:53:34Z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FBE52CCC633C47AA95BFE7442E66A689</vt:lpwstr>
  </property>
  <property fmtid="{D5CDD505-2E9C-101B-9397-08002B2CF9AE}" pid="3" name="KSOProductBuildVer">
    <vt:lpwstr>2052-11.1.0.11115</vt:lpwstr>
  </property>
</Properties>
</file>