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handoutMasterIdLst>
    <p:handoutMasterId r:id="rId36"/>
  </p:handoutMasterIdLst>
  <p:sldIdLst>
    <p:sldId id="256" r:id="rId3"/>
    <p:sldId id="257" r:id="rId4"/>
    <p:sldId id="258" r:id="rId5"/>
    <p:sldId id="266" r:id="rId6"/>
    <p:sldId id="263"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8" r:id="rId31"/>
    <p:sldId id="309" r:id="rId32"/>
    <p:sldId id="310" r:id="rId33"/>
    <p:sldId id="264" r:id="rId34"/>
  </p:sldIdLst>
  <p:sldSz cx="9144000" cy="6858000" type="screen4x3"/>
  <p:notesSz cx="6858000" cy="9144000"/>
  <p:defaultTex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191"/>
    <a:srgbClr val="69C293"/>
    <a:srgbClr val="A2D3A6"/>
    <a:srgbClr val="1E817A"/>
    <a:srgbClr val="FAFAFA"/>
    <a:srgbClr val="1E9C8C"/>
    <a:srgbClr val="41719C"/>
    <a:srgbClr val="81BA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Objects="1">
      <p:cViewPr>
        <p:scale>
          <a:sx n="70" d="100"/>
          <a:sy n="70" d="100"/>
        </p:scale>
        <p:origin x="-1530" y="-5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notesMaster" Target="notesMasters/notesMaster1.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5FD3F2EE-2FB3-4F90-84AF-461491A7A720}"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ABA82A5F-566E-4260-A6FB-61B14D1044B7}"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36A34A3F-0F2D-4603-8AED-04082D8241E2}"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8BE6A28A-415E-4E85-8258-F6743F4A26F2}"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018C9B12-8CAE-4959-A2E0-5810D8587AC3}"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64044603-199C-4EC6-AE18-56CC6EDAD8C1}"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21B66BF8-58E9-4534-A81C-EDE27610D2B9}"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2880656A-EA88-4A79-B88A-01D101CC62B3}"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noChangeArrowheads="1"/>
          </p:cNvSpPr>
          <p:nvPr>
            <p:ph type="dt" sz="half" idx="10"/>
          </p:nvPr>
        </p:nvSpPr>
        <p:spPr/>
        <p:txBody>
          <a:bodyPr/>
          <a:lstStyle>
            <a:lvl1pPr>
              <a:defRPr/>
            </a:lvl1pPr>
          </a:lstStyle>
          <a:p>
            <a:pPr>
              <a:defRPr/>
            </a:pPr>
            <a:fld id="{75095001-60E4-43AB-8AF7-AF64426A4511}"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9571EF3C-C405-4BF4-868C-7D451AEA8615}"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6715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825625"/>
            <a:ext cx="386715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B6404F6E-74B5-4BFC-83C0-CE931F0A2F27}" type="datetimeFigureOut">
              <a:rPr lang="zh-CN" altLang="en-US"/>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0A3C717C-0484-459B-B4BA-53068B3E6153}"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noChangeArrowheads="1"/>
          </p:cNvSpPr>
          <p:nvPr>
            <p:ph type="dt" sz="half" idx="10"/>
          </p:nvPr>
        </p:nvSpPr>
        <p:spPr/>
        <p:txBody>
          <a:bodyPr/>
          <a:lstStyle>
            <a:lvl1pPr>
              <a:defRPr/>
            </a:lvl1pPr>
          </a:lstStyle>
          <a:p>
            <a:pPr>
              <a:defRPr/>
            </a:pPr>
            <a:fld id="{1BC83D6D-2CD2-481C-9BEE-0261C816C69F}" type="datetimeFigureOut">
              <a:rPr lang="zh-CN" altLang="en-US"/>
            </a:fld>
            <a:endParaRPr lang="zh-CN" altLang="en-US"/>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p:txBody>
          <a:bodyPr/>
          <a:lstStyle>
            <a:lvl1pPr>
              <a:defRPr/>
            </a:lvl1pPr>
          </a:lstStyle>
          <a:p>
            <a:pPr>
              <a:defRPr/>
            </a:pPr>
            <a:fld id="{8278EE59-5879-41E9-AA2D-43F90B061354}"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83DF07FD-E0CB-48C0-A88B-10918E0E44DF}" type="datetimeFigureOut">
              <a:rPr lang="zh-CN" altLang="en-US"/>
            </a:fld>
            <a:endParaRPr lang="zh-CN" altLang="en-US"/>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p:txBody>
          <a:bodyPr/>
          <a:lstStyle>
            <a:lvl1pPr>
              <a:defRPr/>
            </a:lvl1pPr>
          </a:lstStyle>
          <a:p>
            <a:pPr>
              <a:defRPr/>
            </a:pPr>
            <a:fld id="{74DFCF82-5F1B-42DA-8ED5-526474991B34}"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DBFC3995-C90A-4A0A-9464-0D9AC944A1EF}" type="datetimeFigureOut">
              <a:rPr lang="zh-CN" altLang="en-US"/>
            </a:fld>
            <a:endParaRPr lang="zh-CN" altLang="en-US"/>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p:txBody>
          <a:bodyPr/>
          <a:lstStyle>
            <a:lvl1pPr>
              <a:defRPr/>
            </a:lvl1pPr>
          </a:lstStyle>
          <a:p>
            <a:pPr>
              <a:defRPr/>
            </a:pPr>
            <a:fld id="{2A4B1B39-008B-499D-AEA4-7E8F3CD53586}"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noChangeArrowheads="1"/>
          </p:cNvSpPr>
          <p:nvPr>
            <p:ph type="dt" sz="half" idx="10"/>
          </p:nvPr>
        </p:nvSpPr>
        <p:spPr/>
        <p:txBody>
          <a:bodyPr/>
          <a:lstStyle>
            <a:lvl1pPr>
              <a:defRPr/>
            </a:lvl1pPr>
          </a:lstStyle>
          <a:p>
            <a:pPr>
              <a:defRPr/>
            </a:pPr>
            <a:fld id="{6872CBA0-986A-46D3-9185-E1289082CCBF}" type="datetimeFigureOut">
              <a:rPr lang="zh-CN" altLang="en-US"/>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73D1A090-022E-47E2-BA6A-BE4E6DFFAF15}"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noChangeArrowheads="1"/>
          </p:cNvSpPr>
          <p:nvPr>
            <p:ph type="dt" sz="half" idx="10"/>
          </p:nvPr>
        </p:nvSpPr>
        <p:spPr/>
        <p:txBody>
          <a:bodyPr/>
          <a:lstStyle>
            <a:lvl1pPr>
              <a:defRPr/>
            </a:lvl1pPr>
          </a:lstStyle>
          <a:p>
            <a:pPr>
              <a:defRPr/>
            </a:pPr>
            <a:fld id="{F55567DA-04D5-48E7-AEEA-1D2260B18214}" type="datetimeFigureOut">
              <a:rPr lang="zh-CN" altLang="en-US"/>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C70BF10D-4848-4715-AEC0-C66A739DA351}"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smtClean="0"/>
              <a:t>单击此处编辑母版标题样式</a:t>
            </a:r>
            <a:endParaRPr lang="zh-CN" smtClean="0"/>
          </a:p>
        </p:txBody>
      </p:sp>
      <p:sp>
        <p:nvSpPr>
          <p:cNvPr id="1027" name="文本占位符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smtClean="0"/>
              <a:t>单击此处编辑母版文本样式</a:t>
            </a:r>
            <a:endParaRPr lang="zh-CN" smtClean="0"/>
          </a:p>
          <a:p>
            <a:pPr lvl="1"/>
            <a:r>
              <a:rPr lang="zh-CN" smtClean="0"/>
              <a:t>第二级</a:t>
            </a:r>
            <a:endParaRPr lang="zh-CN" smtClean="0"/>
          </a:p>
          <a:p>
            <a:pPr lvl="2"/>
            <a:r>
              <a:rPr lang="zh-CN" smtClean="0"/>
              <a:t>第三级</a:t>
            </a:r>
            <a:endParaRPr lang="zh-CN" smtClean="0"/>
          </a:p>
          <a:p>
            <a:pPr lvl="3"/>
            <a:r>
              <a:rPr lang="zh-CN" smtClean="0"/>
              <a:t>第四级</a:t>
            </a:r>
            <a:endParaRPr lang="zh-CN" smtClean="0"/>
          </a:p>
          <a:p>
            <a:pPr lvl="4"/>
            <a:r>
              <a:rPr lang="zh-CN" smtClean="0"/>
              <a:t>第五级</a:t>
            </a:r>
            <a:endParaRPr lang="zh-CN" smtClean="0"/>
          </a:p>
        </p:txBody>
      </p:sp>
      <p:sp>
        <p:nvSpPr>
          <p:cNvPr id="1028" name="日期占位符 3"/>
          <p:cNvSpPr>
            <a:spLocks noGrp="1" noChangeArrowheads="1"/>
          </p:cNvSpPr>
          <p:nvPr>
            <p:ph type="dt" sz="half" idx="2"/>
          </p:nvPr>
        </p:nvSpPr>
        <p:spPr bwMode="auto">
          <a:xfrm>
            <a:off x="628650" y="635635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defRPr sz="1200" smtClean="0">
                <a:solidFill>
                  <a:srgbClr val="898989"/>
                </a:solidFill>
              </a:defRPr>
            </a:lvl1pPr>
          </a:lstStyle>
          <a:p>
            <a:pPr>
              <a:defRPr/>
            </a:pPr>
            <a:fld id="{490B2D44-2B0E-4EAD-935E-3B436921EA9A}" type="datetimeFigureOut">
              <a:rPr lang="zh-CN" altLang="en-US"/>
            </a:fld>
            <a:endParaRPr lang="zh-CN" altLang="en-US"/>
          </a:p>
        </p:txBody>
      </p:sp>
      <p:sp>
        <p:nvSpPr>
          <p:cNvPr id="1029" name="页脚占位符 4"/>
          <p:cNvSpPr>
            <a:spLocks noGrp="1" noChangeArrowheads="1"/>
          </p:cNvSpPr>
          <p:nvPr>
            <p:ph type="ftr" sz="quarter" idx="3"/>
          </p:nvPr>
        </p:nvSpPr>
        <p:spPr bwMode="auto">
          <a:xfrm>
            <a:off x="3028950" y="6356350"/>
            <a:ext cx="30861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defRPr sz="1200" smtClean="0">
                <a:solidFill>
                  <a:srgbClr val="898989"/>
                </a:solidFill>
              </a:defRPr>
            </a:lvl1pPr>
          </a:lstStyle>
          <a:p>
            <a:pPr>
              <a:defRPr/>
            </a:pPr>
            <a:endParaRPr lang="zh-CN" altLang="en-US"/>
          </a:p>
        </p:txBody>
      </p:sp>
      <p:sp>
        <p:nvSpPr>
          <p:cNvPr id="1030" name="灯片编号占位符 5"/>
          <p:cNvSpPr>
            <a:spLocks noGrp="1" noChangeArrowheads="1"/>
          </p:cNvSpPr>
          <p:nvPr>
            <p:ph type="sldNum" sz="quarter" idx="4"/>
          </p:nvPr>
        </p:nvSpPr>
        <p:spPr bwMode="auto">
          <a:xfrm>
            <a:off x="6457950" y="635635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defRPr sz="1200" smtClean="0">
                <a:solidFill>
                  <a:srgbClr val="898989"/>
                </a:solidFill>
              </a:defRPr>
            </a:lvl1pPr>
          </a:lstStyle>
          <a:p>
            <a:pPr>
              <a:defRPr/>
            </a:pPr>
            <a:fld id="{217D93E8-C9D2-4011-AB5E-71E3AF64FD1A}"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jpe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jpe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jpe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jpe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jpe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jpe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图片 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六边形 8"/>
          <p:cNvSpPr>
            <a:spLocks noChangeArrowheads="1"/>
          </p:cNvSpPr>
          <p:nvPr/>
        </p:nvSpPr>
        <p:spPr bwMode="auto">
          <a:xfrm>
            <a:off x="3314173" y="928671"/>
            <a:ext cx="2186522" cy="1767846"/>
          </a:xfrm>
          <a:prstGeom prst="hexagon">
            <a:avLst>
              <a:gd name="adj" fmla="val 24991"/>
              <a:gd name="vf" fmla="val 115470"/>
            </a:avLst>
          </a:prstGeom>
          <a:solidFill>
            <a:schemeClr val="bg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zh-CN" altLang="en-US">
              <a:solidFill>
                <a:srgbClr val="FFFFFF"/>
              </a:solidFill>
            </a:endParaRPr>
          </a:p>
        </p:txBody>
      </p:sp>
      <p:sp>
        <p:nvSpPr>
          <p:cNvPr id="2053" name="六边形 11"/>
          <p:cNvSpPr>
            <a:spLocks noChangeArrowheads="1"/>
          </p:cNvSpPr>
          <p:nvPr/>
        </p:nvSpPr>
        <p:spPr bwMode="auto">
          <a:xfrm>
            <a:off x="3421645" y="1003600"/>
            <a:ext cx="2000462" cy="1617988"/>
          </a:xfrm>
          <a:prstGeom prst="hexagon">
            <a:avLst>
              <a:gd name="adj" fmla="val 24982"/>
              <a:gd name="vf" fmla="val 115470"/>
            </a:avLst>
          </a:prstGeom>
          <a:noFill/>
          <a:ln w="12700">
            <a:solidFill>
              <a:schemeClr val="bg1"/>
            </a:solidFill>
            <a:miter lim="800000"/>
          </a:ln>
          <a:extLst>
            <a:ext uri="{909E8E84-426E-40DD-AFC4-6F175D3DCCD1}">
              <a14:hiddenFill xmlns:a14="http://schemas.microsoft.com/office/drawing/2010/main">
                <a:solidFill>
                  <a:srgbClr val="FFFFFF"/>
                </a:solidFill>
              </a14:hiddenFill>
            </a:ext>
          </a:extLst>
        </p:spPr>
        <p:txBody>
          <a:bodyPr anchor="ctr"/>
          <a:lstStyle/>
          <a:p>
            <a:pPr algn="ctr" eaLnBrk="1" hangingPunct="1"/>
            <a:endParaRPr lang="zh-CN" altLang="en-US">
              <a:solidFill>
                <a:srgbClr val="FFFFFF"/>
              </a:solidFill>
            </a:endParaRPr>
          </a:p>
        </p:txBody>
      </p:sp>
      <p:cxnSp>
        <p:nvCxnSpPr>
          <p:cNvPr id="2054" name="直接连接符 13"/>
          <p:cNvCxnSpPr>
            <a:cxnSpLocks noChangeShapeType="1"/>
          </p:cNvCxnSpPr>
          <p:nvPr/>
        </p:nvCxnSpPr>
        <p:spPr bwMode="auto">
          <a:xfrm>
            <a:off x="785786" y="3000372"/>
            <a:ext cx="7495870" cy="1588"/>
          </a:xfrm>
          <a:prstGeom prst="line">
            <a:avLst/>
          </a:prstGeom>
          <a:noFill/>
          <a:ln w="57150">
            <a:solidFill>
              <a:schemeClr val="bg1"/>
            </a:solidFill>
            <a:round/>
            <a:headEnd type="oval" w="med" len="med"/>
            <a:tailEnd type="oval" w="med" len="med"/>
          </a:ln>
          <a:extLst>
            <a:ext uri="{909E8E84-426E-40DD-AFC4-6F175D3DCCD1}">
              <a14:hiddenFill xmlns:a14="http://schemas.microsoft.com/office/drawing/2010/main">
                <a:noFill/>
              </a14:hiddenFill>
            </a:ext>
          </a:extLst>
        </p:spPr>
      </p:cxnSp>
      <p:sp>
        <p:nvSpPr>
          <p:cNvPr id="2055" name="文本框 14"/>
          <p:cNvSpPr txBox="1">
            <a:spLocks noChangeArrowheads="1"/>
          </p:cNvSpPr>
          <p:nvPr/>
        </p:nvSpPr>
        <p:spPr bwMode="auto">
          <a:xfrm>
            <a:off x="982047" y="3286124"/>
            <a:ext cx="7452269" cy="110799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6600" b="1" dirty="0" smtClean="0">
                <a:solidFill>
                  <a:schemeClr val="bg1"/>
                </a:solidFill>
                <a:latin typeface="方正正中黑简体" panose="02000000000000000000" pitchFamily="2" charset="-122"/>
                <a:ea typeface="方正正中黑简体" panose="02000000000000000000" pitchFamily="2" charset="-122"/>
              </a:rPr>
              <a:t>团员发展流程详解</a:t>
            </a:r>
            <a:endParaRPr lang="zh-CN" altLang="en-US" sz="6600" b="1" dirty="0">
              <a:solidFill>
                <a:schemeClr val="bg1"/>
              </a:solidFill>
              <a:latin typeface="方正正中黑简体" panose="02000000000000000000" pitchFamily="2" charset="-122"/>
              <a:ea typeface="方正正中黑简体" panose="02000000000000000000" pitchFamily="2" charset="-122"/>
            </a:endParaRPr>
          </a:p>
        </p:txBody>
      </p:sp>
      <p:pic>
        <p:nvPicPr>
          <p:cNvPr id="9" name="Picture 6" descr="t014c49c9508e2e3582"/>
          <p:cNvPicPr>
            <a:picLocks noChangeAspect="1"/>
          </p:cNvPicPr>
          <p:nvPr/>
        </p:nvPicPr>
        <p:blipFill>
          <a:blip r:embed="rId2">
            <a:clrChange>
              <a:clrFrom>
                <a:srgbClr val="FFFFFF"/>
              </a:clrFrom>
              <a:clrTo>
                <a:srgbClr val="FFFFFF">
                  <a:alpha val="0"/>
                </a:srgbClr>
              </a:clrTo>
            </a:clrChange>
          </a:blip>
          <a:stretch>
            <a:fillRect/>
          </a:stretch>
        </p:blipFill>
        <p:spPr>
          <a:xfrm>
            <a:off x="3137342" y="928670"/>
            <a:ext cx="2577666" cy="1714511"/>
          </a:xfrm>
          <a:prstGeom prst="rect">
            <a:avLst/>
          </a:prstGeom>
          <a:noFill/>
          <a:ln w="9525">
            <a:noFill/>
          </a:ln>
        </p:spPr>
      </p:pic>
      <p:sp>
        <p:nvSpPr>
          <p:cNvPr id="10" name="文本框 15"/>
          <p:cNvSpPr txBox="1">
            <a:spLocks noChangeArrowheads="1"/>
          </p:cNvSpPr>
          <p:nvPr/>
        </p:nvSpPr>
        <p:spPr bwMode="auto">
          <a:xfrm>
            <a:off x="2456598" y="4868080"/>
            <a:ext cx="42444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bg1"/>
                </a:solidFill>
                <a:latin typeface="微软雅黑" panose="020B0503020204020204" pitchFamily="34" charset="-122"/>
                <a:ea typeface="微软雅黑" panose="020B0503020204020204" pitchFamily="34" charset="-122"/>
              </a:rPr>
              <a:t>共青团常州市武进区委员会</a:t>
            </a:r>
            <a:endParaRPr lang="en-US" altLang="zh-CN" sz="2400" dirty="0" smtClean="0">
              <a:solidFill>
                <a:schemeClr val="bg1"/>
              </a:solidFill>
              <a:latin typeface="微软雅黑" panose="020B0503020204020204" pitchFamily="34" charset="-122"/>
              <a:ea typeface="微软雅黑" panose="020B0503020204020204" pitchFamily="34" charset="-122"/>
            </a:endParaRPr>
          </a:p>
          <a:p>
            <a:pPr algn="ctr" eaLnBrk="1" hangingPunct="1"/>
            <a:r>
              <a:rPr lang="en-US" altLang="zh-CN" sz="2400" dirty="0" smtClean="0">
                <a:solidFill>
                  <a:schemeClr val="bg1"/>
                </a:solidFill>
                <a:latin typeface="微软雅黑" panose="020B0503020204020204" pitchFamily="34" charset="-122"/>
                <a:ea typeface="微软雅黑" panose="020B0503020204020204" pitchFamily="34" charset="-122"/>
              </a:rPr>
              <a:t>2019</a:t>
            </a:r>
            <a:r>
              <a:rPr lang="zh-CN" altLang="en-US" sz="2400" dirty="0" smtClean="0">
                <a:solidFill>
                  <a:schemeClr val="bg1"/>
                </a:solidFill>
                <a:latin typeface="微软雅黑" panose="020B0503020204020204" pitchFamily="34" charset="-122"/>
                <a:ea typeface="微软雅黑" panose="020B0503020204020204" pitchFamily="34" charset="-122"/>
              </a:rPr>
              <a:t>年</a:t>
            </a:r>
            <a:r>
              <a:rPr lang="en-US" altLang="zh-CN" sz="2400" dirty="0" smtClean="0">
                <a:solidFill>
                  <a:schemeClr val="bg1"/>
                </a:solidFill>
                <a:latin typeface="微软雅黑" panose="020B0503020204020204" pitchFamily="34" charset="-122"/>
                <a:ea typeface="微软雅黑" panose="020B0503020204020204" pitchFamily="34" charset="-122"/>
              </a:rPr>
              <a:t>8</a:t>
            </a:r>
            <a:r>
              <a:rPr lang="zh-CN" altLang="en-US" sz="2400" dirty="0" smtClean="0">
                <a:solidFill>
                  <a:schemeClr val="bg1"/>
                </a:solidFill>
                <a:latin typeface="微软雅黑" panose="020B0503020204020204" pitchFamily="34" charset="-122"/>
                <a:ea typeface="微软雅黑" panose="020B0503020204020204" pitchFamily="34" charset="-122"/>
              </a:rPr>
              <a:t>月</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1500165" y="219059"/>
            <a:ext cx="6143669"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团员发展过程纪实薄填写模板（参考）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9" name="图片 8" descr="img203"/>
          <p:cNvPicPr>
            <a:picLocks noChangeAspect="1"/>
          </p:cNvPicPr>
          <p:nvPr/>
        </p:nvPicPr>
        <p:blipFill>
          <a:blip r:embed="rId2" cstate="print"/>
          <a:stretch>
            <a:fillRect/>
          </a:stretch>
        </p:blipFill>
        <p:spPr>
          <a:xfrm>
            <a:off x="4760278" y="992230"/>
            <a:ext cx="4046400" cy="5725322"/>
          </a:xfrm>
          <a:prstGeom prst="rect">
            <a:avLst/>
          </a:prstGeom>
        </p:spPr>
      </p:pic>
      <p:pic>
        <p:nvPicPr>
          <p:cNvPr id="11" name="Picture 3" descr="H:\模板\纪实簿\img202.jpg"/>
          <p:cNvPicPr>
            <a:picLocks noChangeAspect="1" noChangeArrowheads="1"/>
          </p:cNvPicPr>
          <p:nvPr/>
        </p:nvPicPr>
        <p:blipFill>
          <a:blip r:embed="rId3" cstate="print"/>
          <a:srcRect/>
          <a:stretch>
            <a:fillRect/>
          </a:stretch>
        </p:blipFill>
        <p:spPr bwMode="auto">
          <a:xfrm>
            <a:off x="357158" y="989991"/>
            <a:ext cx="4046400" cy="572461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1500165" y="219059"/>
            <a:ext cx="6143669"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团员发展过程纪实薄填写模板（参考）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9" name="图片 8" descr="img204"/>
          <p:cNvPicPr>
            <a:picLocks noChangeAspect="1"/>
          </p:cNvPicPr>
          <p:nvPr/>
        </p:nvPicPr>
        <p:blipFill>
          <a:blip r:embed="rId2" cstate="print"/>
          <a:stretch>
            <a:fillRect/>
          </a:stretch>
        </p:blipFill>
        <p:spPr>
          <a:xfrm>
            <a:off x="312420" y="989826"/>
            <a:ext cx="4046400" cy="5725322"/>
          </a:xfrm>
          <a:prstGeom prst="rect">
            <a:avLst/>
          </a:prstGeom>
        </p:spPr>
      </p:pic>
      <p:pic>
        <p:nvPicPr>
          <p:cNvPr id="11" name="Picture 2" descr="H:\模板\纪实簿\img205.jpg"/>
          <p:cNvPicPr>
            <a:picLocks noChangeAspect="1" noChangeArrowheads="1"/>
          </p:cNvPicPr>
          <p:nvPr/>
        </p:nvPicPr>
        <p:blipFill>
          <a:blip r:embed="rId3" cstate="print"/>
          <a:srcRect/>
          <a:stretch>
            <a:fillRect/>
          </a:stretch>
        </p:blipFill>
        <p:spPr bwMode="auto">
          <a:xfrm>
            <a:off x="4842658" y="985682"/>
            <a:ext cx="4046400" cy="5724611"/>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1500165" y="219059"/>
            <a:ext cx="6143669"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团员发展过程纪实薄填写模板（参考）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2" name="图片 1" descr="img207"/>
          <p:cNvPicPr>
            <a:picLocks noChangeAspect="1"/>
          </p:cNvPicPr>
          <p:nvPr/>
        </p:nvPicPr>
        <p:blipFill>
          <a:blip r:embed="rId2"/>
          <a:stretch>
            <a:fillRect/>
          </a:stretch>
        </p:blipFill>
        <p:spPr>
          <a:xfrm>
            <a:off x="4834890" y="991235"/>
            <a:ext cx="3943722" cy="5580041"/>
          </a:xfrm>
          <a:prstGeom prst="rect">
            <a:avLst/>
          </a:prstGeom>
        </p:spPr>
      </p:pic>
      <p:pic>
        <p:nvPicPr>
          <p:cNvPr id="3" name="图片 2" descr="img206"/>
          <p:cNvPicPr>
            <a:picLocks noChangeAspect="1"/>
          </p:cNvPicPr>
          <p:nvPr/>
        </p:nvPicPr>
        <p:blipFill>
          <a:blip r:embed="rId3"/>
          <a:stretch>
            <a:fillRect/>
          </a:stretch>
        </p:blipFill>
        <p:spPr>
          <a:xfrm>
            <a:off x="363855" y="991235"/>
            <a:ext cx="3943722" cy="558004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1500165" y="219059"/>
            <a:ext cx="6143669"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团员发展过程纪实薄填写模板（参考）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9" name="图片 8" descr="img209"/>
          <p:cNvPicPr>
            <a:picLocks noChangeAspect="1"/>
          </p:cNvPicPr>
          <p:nvPr/>
        </p:nvPicPr>
        <p:blipFill>
          <a:blip r:embed="rId2" cstate="print"/>
          <a:stretch>
            <a:fillRect/>
          </a:stretch>
        </p:blipFill>
        <p:spPr>
          <a:xfrm>
            <a:off x="4801870" y="989826"/>
            <a:ext cx="4046400" cy="5725322"/>
          </a:xfrm>
          <a:prstGeom prst="rect">
            <a:avLst/>
          </a:prstGeom>
        </p:spPr>
      </p:pic>
      <p:pic>
        <p:nvPicPr>
          <p:cNvPr id="11" name="Picture 3" descr="H:\模板\纪实簿\img208.jpg"/>
          <p:cNvPicPr>
            <a:picLocks noChangeAspect="1" noChangeArrowheads="1"/>
          </p:cNvPicPr>
          <p:nvPr/>
        </p:nvPicPr>
        <p:blipFill>
          <a:blip r:embed="rId3" cstate="print"/>
          <a:srcRect/>
          <a:stretch>
            <a:fillRect/>
          </a:stretch>
        </p:blipFill>
        <p:spPr bwMode="auto">
          <a:xfrm>
            <a:off x="357157" y="987588"/>
            <a:ext cx="4046400" cy="5723083"/>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1500165" y="219059"/>
            <a:ext cx="6143669"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团员发展过程纪实薄填写模板（参考）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8" name="图片 7" descr="img211"/>
          <p:cNvPicPr>
            <a:picLocks noChangeAspect="1"/>
          </p:cNvPicPr>
          <p:nvPr/>
        </p:nvPicPr>
        <p:blipFill>
          <a:blip r:embed="rId2" cstate="print"/>
          <a:stretch>
            <a:fillRect/>
          </a:stretch>
        </p:blipFill>
        <p:spPr>
          <a:xfrm>
            <a:off x="4806950" y="989826"/>
            <a:ext cx="4046400" cy="5725322"/>
          </a:xfrm>
          <a:prstGeom prst="rect">
            <a:avLst/>
          </a:prstGeom>
        </p:spPr>
      </p:pic>
      <p:pic>
        <p:nvPicPr>
          <p:cNvPr id="10" name="Picture 2" descr="H:\模板\纪实簿\img210.jpg"/>
          <p:cNvPicPr>
            <a:picLocks noChangeAspect="1" noChangeArrowheads="1"/>
          </p:cNvPicPr>
          <p:nvPr/>
        </p:nvPicPr>
        <p:blipFill>
          <a:blip r:embed="rId3" cstate="print"/>
          <a:srcRect/>
          <a:stretch>
            <a:fillRect/>
          </a:stretch>
        </p:blipFill>
        <p:spPr bwMode="auto">
          <a:xfrm>
            <a:off x="342064" y="987587"/>
            <a:ext cx="4046400" cy="5724611"/>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2071670" y="219059"/>
            <a:ext cx="5286412"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入团志愿书填写模板（参考）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8" name="图片 7" descr="img186"/>
          <p:cNvPicPr>
            <a:picLocks noChangeAspect="1"/>
          </p:cNvPicPr>
          <p:nvPr/>
        </p:nvPicPr>
        <p:blipFill>
          <a:blip r:embed="rId2"/>
          <a:stretch>
            <a:fillRect/>
          </a:stretch>
        </p:blipFill>
        <p:spPr>
          <a:xfrm>
            <a:off x="310514" y="985732"/>
            <a:ext cx="4046400" cy="5729416"/>
          </a:xfrm>
          <a:prstGeom prst="rect">
            <a:avLst/>
          </a:prstGeom>
        </p:spPr>
      </p:pic>
      <p:pic>
        <p:nvPicPr>
          <p:cNvPr id="10" name="图片 9" descr="img187"/>
          <p:cNvPicPr>
            <a:picLocks noChangeAspect="1"/>
          </p:cNvPicPr>
          <p:nvPr/>
        </p:nvPicPr>
        <p:blipFill>
          <a:blip r:embed="rId3" cstate="print"/>
          <a:stretch>
            <a:fillRect/>
          </a:stretch>
        </p:blipFill>
        <p:spPr>
          <a:xfrm>
            <a:off x="4766945" y="985732"/>
            <a:ext cx="4046400" cy="572532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2071670" y="219059"/>
            <a:ext cx="5286412"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入团志愿书填写模板（参考）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9" name="图片 8" descr="img189"/>
          <p:cNvPicPr>
            <a:picLocks noChangeAspect="1"/>
          </p:cNvPicPr>
          <p:nvPr/>
        </p:nvPicPr>
        <p:blipFill>
          <a:blip r:embed="rId2" cstate="print"/>
          <a:stretch>
            <a:fillRect/>
          </a:stretch>
        </p:blipFill>
        <p:spPr>
          <a:xfrm>
            <a:off x="4777105" y="989030"/>
            <a:ext cx="4046400" cy="5725322"/>
          </a:xfrm>
          <a:prstGeom prst="rect">
            <a:avLst/>
          </a:prstGeom>
        </p:spPr>
      </p:pic>
      <p:pic>
        <p:nvPicPr>
          <p:cNvPr id="11" name="Picture 2" descr="H:\模板\入团志愿书\img188.jpg"/>
          <p:cNvPicPr>
            <a:picLocks noChangeAspect="1" noChangeArrowheads="1"/>
          </p:cNvPicPr>
          <p:nvPr/>
        </p:nvPicPr>
        <p:blipFill>
          <a:blip r:embed="rId3"/>
          <a:srcRect/>
          <a:stretch>
            <a:fillRect/>
          </a:stretch>
        </p:blipFill>
        <p:spPr bwMode="auto">
          <a:xfrm>
            <a:off x="285719" y="986791"/>
            <a:ext cx="4046400" cy="5728357"/>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2071670" y="219059"/>
            <a:ext cx="5286412"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入团志愿书填写模板（参考）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9" name="图片 8" descr="img190"/>
          <p:cNvPicPr>
            <a:picLocks noChangeAspect="1"/>
          </p:cNvPicPr>
          <p:nvPr/>
        </p:nvPicPr>
        <p:blipFill>
          <a:blip r:embed="rId2" cstate="print"/>
          <a:stretch>
            <a:fillRect/>
          </a:stretch>
        </p:blipFill>
        <p:spPr>
          <a:xfrm>
            <a:off x="260985" y="989826"/>
            <a:ext cx="4046400" cy="5725322"/>
          </a:xfrm>
          <a:prstGeom prst="rect">
            <a:avLst/>
          </a:prstGeom>
        </p:spPr>
      </p:pic>
      <p:pic>
        <p:nvPicPr>
          <p:cNvPr id="11" name="Picture 2" descr="H:\模板\入团志愿书\img191.jpg"/>
          <p:cNvPicPr>
            <a:picLocks noChangeAspect="1" noChangeArrowheads="1"/>
          </p:cNvPicPr>
          <p:nvPr/>
        </p:nvPicPr>
        <p:blipFill>
          <a:blip r:embed="rId3" cstate="print"/>
          <a:srcRect/>
          <a:stretch>
            <a:fillRect/>
          </a:stretch>
        </p:blipFill>
        <p:spPr bwMode="auto">
          <a:xfrm>
            <a:off x="4771220" y="987587"/>
            <a:ext cx="4046400" cy="572461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2071670" y="219059"/>
            <a:ext cx="5286412"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入团志愿书填写模板（参考）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9" name="图片 8" descr="img192"/>
          <p:cNvPicPr>
            <a:picLocks noChangeAspect="1"/>
          </p:cNvPicPr>
          <p:nvPr/>
        </p:nvPicPr>
        <p:blipFill>
          <a:blip r:embed="rId2" cstate="print"/>
          <a:stretch>
            <a:fillRect/>
          </a:stretch>
        </p:blipFill>
        <p:spPr>
          <a:xfrm>
            <a:off x="282575" y="991148"/>
            <a:ext cx="4045466" cy="5724000"/>
          </a:xfrm>
          <a:prstGeom prst="rect">
            <a:avLst/>
          </a:prstGeom>
        </p:spPr>
      </p:pic>
      <p:pic>
        <p:nvPicPr>
          <p:cNvPr id="11" name="图片 10" descr="img193"/>
          <p:cNvPicPr>
            <a:picLocks noChangeAspect="1"/>
          </p:cNvPicPr>
          <p:nvPr/>
        </p:nvPicPr>
        <p:blipFill>
          <a:blip r:embed="rId3" cstate="print"/>
          <a:stretch>
            <a:fillRect/>
          </a:stretch>
        </p:blipFill>
        <p:spPr>
          <a:xfrm>
            <a:off x="4782820" y="991148"/>
            <a:ext cx="4045466" cy="5724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2071670" y="219059"/>
            <a:ext cx="5286412"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入团志愿书填写模板（参考）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9" name="图片 8" descr="img194_副本_副本"/>
          <p:cNvPicPr>
            <a:picLocks noChangeAspect="1"/>
          </p:cNvPicPr>
          <p:nvPr/>
        </p:nvPicPr>
        <p:blipFill>
          <a:blip r:embed="rId2"/>
          <a:stretch>
            <a:fillRect/>
          </a:stretch>
        </p:blipFill>
        <p:spPr>
          <a:xfrm>
            <a:off x="290829" y="985732"/>
            <a:ext cx="4046400" cy="5729416"/>
          </a:xfrm>
          <a:prstGeom prst="rect">
            <a:avLst/>
          </a:prstGeom>
        </p:spPr>
      </p:pic>
      <p:pic>
        <p:nvPicPr>
          <p:cNvPr id="11" name="图片 10" descr="img195"/>
          <p:cNvPicPr>
            <a:picLocks noChangeAspect="1"/>
          </p:cNvPicPr>
          <p:nvPr/>
        </p:nvPicPr>
        <p:blipFill>
          <a:blip r:embed="rId3" cstate="print"/>
          <a:stretch>
            <a:fillRect/>
          </a:stretch>
        </p:blipFill>
        <p:spPr>
          <a:xfrm>
            <a:off x="4779645" y="985732"/>
            <a:ext cx="4046400" cy="572532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流程图: 手动输入 4"/>
          <p:cNvSpPr>
            <a:spLocks noChangeArrowheads="1"/>
          </p:cNvSpPr>
          <p:nvPr/>
        </p:nvSpPr>
        <p:spPr bwMode="auto">
          <a:xfrm rot="5400000">
            <a:off x="-1720056" y="1720056"/>
            <a:ext cx="6858000" cy="3417888"/>
          </a:xfrm>
          <a:prstGeom prst="flowChartManualInput">
            <a:avLst/>
          </a:prstGeom>
          <a:solidFill>
            <a:srgbClr val="41B99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zh-CN" altLang="en-US">
              <a:solidFill>
                <a:srgbClr val="FFFFFF"/>
              </a:solidFill>
            </a:endParaRPr>
          </a:p>
        </p:txBody>
      </p:sp>
      <p:pic>
        <p:nvPicPr>
          <p:cNvPr id="3075" name="图片 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89410" y="0"/>
            <a:ext cx="2938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文本框 10"/>
          <p:cNvSpPr txBox="1">
            <a:spLocks noChangeArrowheads="1"/>
          </p:cNvSpPr>
          <p:nvPr/>
        </p:nvSpPr>
        <p:spPr bwMode="auto">
          <a:xfrm>
            <a:off x="13475" y="2546350"/>
            <a:ext cx="22717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7200" dirty="0">
                <a:solidFill>
                  <a:schemeClr val="bg1"/>
                </a:solidFill>
                <a:latin typeface="方正正中黑简体" panose="02000000000000000000" pitchFamily="2" charset="-122"/>
                <a:ea typeface="方正正中黑简体" panose="02000000000000000000" pitchFamily="2" charset="-122"/>
              </a:rPr>
              <a:t>目录</a:t>
            </a:r>
            <a:endParaRPr lang="zh-CN" altLang="en-US" sz="7200" dirty="0">
              <a:solidFill>
                <a:schemeClr val="bg1"/>
              </a:solidFill>
              <a:latin typeface="方正正中黑简体" panose="02000000000000000000" pitchFamily="2" charset="-122"/>
              <a:ea typeface="方正正中黑简体" panose="02000000000000000000" pitchFamily="2" charset="-122"/>
            </a:endParaRPr>
          </a:p>
        </p:txBody>
      </p:sp>
      <p:sp>
        <p:nvSpPr>
          <p:cNvPr id="3077" name="文本框 11"/>
          <p:cNvSpPr txBox="1">
            <a:spLocks noChangeArrowheads="1"/>
          </p:cNvSpPr>
          <p:nvPr/>
        </p:nvSpPr>
        <p:spPr bwMode="auto">
          <a:xfrm>
            <a:off x="0" y="3829217"/>
            <a:ext cx="2384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eaLnBrk="1" hangingPunct="1"/>
            <a:r>
              <a:rPr lang="en-US" altLang="zh-CN" sz="4000" dirty="0">
                <a:solidFill>
                  <a:schemeClr val="bg1"/>
                </a:solidFill>
                <a:latin typeface="Impact" panose="020B0806030902050204" pitchFamily="34" charset="0"/>
              </a:rPr>
              <a:t>CONTENTS</a:t>
            </a:r>
            <a:endParaRPr lang="zh-CN" altLang="en-US" sz="4000" dirty="0">
              <a:solidFill>
                <a:schemeClr val="bg1"/>
              </a:solidFill>
              <a:latin typeface="Impact" panose="020B0806030902050204" pitchFamily="34" charset="0"/>
            </a:endParaRPr>
          </a:p>
        </p:txBody>
      </p:sp>
      <p:sp>
        <p:nvSpPr>
          <p:cNvPr id="3078" name="文本框 12"/>
          <p:cNvSpPr txBox="1">
            <a:spLocks noChangeArrowheads="1"/>
          </p:cNvSpPr>
          <p:nvPr/>
        </p:nvSpPr>
        <p:spPr bwMode="auto">
          <a:xfrm>
            <a:off x="5286348" y="701027"/>
            <a:ext cx="3644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2400" dirty="0" smtClean="0">
                <a:solidFill>
                  <a:srgbClr val="1F9B8C"/>
                </a:solidFill>
                <a:latin typeface="微软雅黑" panose="020B0503020204020204" pitchFamily="34" charset="-122"/>
                <a:ea typeface="微软雅黑" panose="020B0503020204020204" pitchFamily="34" charset="-122"/>
              </a:rPr>
              <a:t>十步骤、三公示、六必须</a:t>
            </a:r>
            <a:endParaRPr lang="zh-CN" altLang="en-US" sz="2400" dirty="0">
              <a:solidFill>
                <a:srgbClr val="1F9B8C"/>
              </a:solidFill>
              <a:latin typeface="微软雅黑" panose="020B0503020204020204" pitchFamily="34" charset="-122"/>
              <a:ea typeface="微软雅黑" panose="020B0503020204020204" pitchFamily="34" charset="-122"/>
            </a:endParaRPr>
          </a:p>
        </p:txBody>
      </p:sp>
      <p:sp>
        <p:nvSpPr>
          <p:cNvPr id="3079" name="文本框 13"/>
          <p:cNvSpPr txBox="1">
            <a:spLocks noChangeArrowheads="1"/>
          </p:cNvSpPr>
          <p:nvPr/>
        </p:nvSpPr>
        <p:spPr bwMode="auto">
          <a:xfrm>
            <a:off x="4658268" y="639114"/>
            <a:ext cx="695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smtClean="0">
                <a:solidFill>
                  <a:srgbClr val="1F9B8C"/>
                </a:solidFill>
                <a:latin typeface="Impact" panose="020B0806030902050204" pitchFamily="34" charset="0"/>
                <a:ea typeface="微软雅黑" panose="020B0503020204020204" pitchFamily="34" charset="-122"/>
              </a:rPr>
              <a:t>01</a:t>
            </a:r>
            <a:endParaRPr lang="zh-CN" altLang="en-US" sz="3200" dirty="0">
              <a:solidFill>
                <a:srgbClr val="1F9B8C"/>
              </a:solidFill>
              <a:latin typeface="Impact" panose="020B0806030902050204" pitchFamily="34" charset="0"/>
              <a:ea typeface="微软雅黑" panose="020B0503020204020204" pitchFamily="34" charset="-122"/>
            </a:endParaRPr>
          </a:p>
        </p:txBody>
      </p:sp>
      <p:sp>
        <p:nvSpPr>
          <p:cNvPr id="3080" name="文本框 30"/>
          <p:cNvSpPr txBox="1">
            <a:spLocks noChangeArrowheads="1"/>
          </p:cNvSpPr>
          <p:nvPr/>
        </p:nvSpPr>
        <p:spPr bwMode="auto">
          <a:xfrm>
            <a:off x="5286348" y="1334423"/>
            <a:ext cx="3644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rgbClr val="1F9B8C"/>
                </a:solidFill>
                <a:latin typeface="微软雅黑" panose="020B0503020204020204" pitchFamily="34" charset="-122"/>
                <a:ea typeface="微软雅黑" panose="020B0503020204020204" pitchFamily="34" charset="-122"/>
              </a:rPr>
              <a:t>发展团员流程图</a:t>
            </a:r>
            <a:endParaRPr lang="zh-CN" altLang="en-US" sz="2400" dirty="0">
              <a:solidFill>
                <a:srgbClr val="1F9B8C"/>
              </a:solidFill>
              <a:latin typeface="微软雅黑" panose="020B0503020204020204" pitchFamily="34" charset="-122"/>
              <a:ea typeface="微软雅黑" panose="020B0503020204020204" pitchFamily="34" charset="-122"/>
            </a:endParaRPr>
          </a:p>
        </p:txBody>
      </p:sp>
      <p:sp>
        <p:nvSpPr>
          <p:cNvPr id="3081" name="文本框 31"/>
          <p:cNvSpPr txBox="1">
            <a:spLocks noChangeArrowheads="1"/>
          </p:cNvSpPr>
          <p:nvPr/>
        </p:nvSpPr>
        <p:spPr bwMode="auto">
          <a:xfrm>
            <a:off x="4658267" y="1281739"/>
            <a:ext cx="6953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srgbClr val="1F9B8C"/>
                </a:solidFill>
                <a:latin typeface="Impact" panose="020B0806030902050204" pitchFamily="34" charset="0"/>
                <a:ea typeface="微软雅黑" panose="020B0503020204020204" pitchFamily="34" charset="-122"/>
              </a:rPr>
              <a:t>02</a:t>
            </a:r>
            <a:endParaRPr lang="zh-CN" altLang="en-US" sz="3200" dirty="0">
              <a:solidFill>
                <a:srgbClr val="1F9B8C"/>
              </a:solidFill>
              <a:latin typeface="Impact" panose="020B0806030902050204" pitchFamily="34" charset="0"/>
              <a:ea typeface="微软雅黑" panose="020B0503020204020204" pitchFamily="34" charset="-122"/>
            </a:endParaRPr>
          </a:p>
        </p:txBody>
      </p:sp>
      <p:sp>
        <p:nvSpPr>
          <p:cNvPr id="3082" name="文本框 32"/>
          <p:cNvSpPr txBox="1">
            <a:spLocks noChangeArrowheads="1"/>
          </p:cNvSpPr>
          <p:nvPr/>
        </p:nvSpPr>
        <p:spPr bwMode="auto">
          <a:xfrm>
            <a:off x="5286348" y="1956106"/>
            <a:ext cx="36443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rgbClr val="1F9B8C"/>
                </a:solidFill>
                <a:latin typeface="微软雅黑" panose="020B0503020204020204" pitchFamily="34" charset="-122"/>
                <a:ea typeface="微软雅黑" panose="020B0503020204020204" pitchFamily="34" charset="-122"/>
              </a:rPr>
              <a:t>团员发展过程纪实薄填写模板（参考）</a:t>
            </a:r>
            <a:endParaRPr lang="zh-CN" altLang="en-US" sz="2400" dirty="0">
              <a:solidFill>
                <a:srgbClr val="1F9B8C"/>
              </a:solidFill>
              <a:latin typeface="微软雅黑" panose="020B0503020204020204" pitchFamily="34" charset="-122"/>
              <a:ea typeface="微软雅黑" panose="020B0503020204020204" pitchFamily="34" charset="-122"/>
            </a:endParaRPr>
          </a:p>
        </p:txBody>
      </p:sp>
      <p:sp>
        <p:nvSpPr>
          <p:cNvPr id="3083" name="文本框 33"/>
          <p:cNvSpPr txBox="1">
            <a:spLocks noChangeArrowheads="1"/>
          </p:cNvSpPr>
          <p:nvPr/>
        </p:nvSpPr>
        <p:spPr bwMode="auto">
          <a:xfrm>
            <a:off x="4643438" y="1923730"/>
            <a:ext cx="641936"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srgbClr val="1F9B8C"/>
                </a:solidFill>
                <a:latin typeface="Impact" panose="020B0806030902050204" pitchFamily="34" charset="0"/>
                <a:ea typeface="微软雅黑" panose="020B0503020204020204" pitchFamily="34" charset="-122"/>
              </a:rPr>
              <a:t>03</a:t>
            </a:r>
            <a:endParaRPr lang="zh-CN" altLang="en-US" sz="3200" dirty="0">
              <a:solidFill>
                <a:srgbClr val="1F9B8C"/>
              </a:solidFill>
              <a:latin typeface="Impact" panose="020B0806030902050204" pitchFamily="34" charset="0"/>
              <a:ea typeface="微软雅黑" panose="020B0503020204020204" pitchFamily="34" charset="-122"/>
            </a:endParaRPr>
          </a:p>
        </p:txBody>
      </p:sp>
      <p:sp>
        <p:nvSpPr>
          <p:cNvPr id="3084" name="文本框 34"/>
          <p:cNvSpPr txBox="1">
            <a:spLocks noChangeArrowheads="1"/>
          </p:cNvSpPr>
          <p:nvPr/>
        </p:nvSpPr>
        <p:spPr bwMode="auto">
          <a:xfrm>
            <a:off x="5286379" y="2812411"/>
            <a:ext cx="38777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rgbClr val="1F9B8C"/>
                </a:solidFill>
                <a:latin typeface="微软雅黑" panose="020B0503020204020204" pitchFamily="34" charset="-122"/>
                <a:ea typeface="微软雅黑" panose="020B0503020204020204" pitchFamily="34" charset="-122"/>
              </a:rPr>
              <a:t>入团志愿书填写模板</a:t>
            </a:r>
            <a:r>
              <a:rPr lang="zh-CN" altLang="en-US" sz="2400" spc="-300" dirty="0" smtClean="0">
                <a:solidFill>
                  <a:srgbClr val="1F9B8C"/>
                </a:solidFill>
                <a:latin typeface="微软雅黑" panose="020B0503020204020204" pitchFamily="34" charset="-122"/>
                <a:ea typeface="微软雅黑" panose="020B0503020204020204" pitchFamily="34" charset="-122"/>
              </a:rPr>
              <a:t>（参考）</a:t>
            </a:r>
            <a:endParaRPr lang="zh-CN" altLang="en-US" sz="2400" spc="-300" dirty="0">
              <a:solidFill>
                <a:srgbClr val="1F9B8C"/>
              </a:solidFill>
              <a:latin typeface="微软雅黑" panose="020B0503020204020204" pitchFamily="34" charset="-122"/>
              <a:ea typeface="微软雅黑" panose="020B0503020204020204" pitchFamily="34" charset="-122"/>
            </a:endParaRPr>
          </a:p>
        </p:txBody>
      </p:sp>
      <p:sp>
        <p:nvSpPr>
          <p:cNvPr id="3085" name="文本框 35"/>
          <p:cNvSpPr txBox="1">
            <a:spLocks noChangeArrowheads="1"/>
          </p:cNvSpPr>
          <p:nvPr/>
        </p:nvSpPr>
        <p:spPr bwMode="auto">
          <a:xfrm>
            <a:off x="4652882" y="2767973"/>
            <a:ext cx="695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srgbClr val="1F9B8C"/>
                </a:solidFill>
                <a:latin typeface="Impact" panose="020B0806030902050204" pitchFamily="34" charset="0"/>
                <a:ea typeface="微软雅黑" panose="020B0503020204020204" pitchFamily="34" charset="-122"/>
              </a:rPr>
              <a:t>04</a:t>
            </a:r>
            <a:endParaRPr lang="zh-CN" altLang="en-US" sz="3200" dirty="0">
              <a:solidFill>
                <a:srgbClr val="1F9B8C"/>
              </a:solidFill>
              <a:latin typeface="Impact" panose="020B0806030902050204" pitchFamily="34" charset="0"/>
              <a:ea typeface="微软雅黑" panose="020B0503020204020204" pitchFamily="34" charset="-122"/>
            </a:endParaRPr>
          </a:p>
        </p:txBody>
      </p:sp>
      <p:sp>
        <p:nvSpPr>
          <p:cNvPr id="14" name="文本框 34"/>
          <p:cNvSpPr txBox="1">
            <a:spLocks noChangeArrowheads="1"/>
          </p:cNvSpPr>
          <p:nvPr/>
        </p:nvSpPr>
        <p:spPr bwMode="auto">
          <a:xfrm>
            <a:off x="5266319" y="3522345"/>
            <a:ext cx="3644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2400" dirty="0" smtClean="0">
                <a:solidFill>
                  <a:srgbClr val="1F9B8C"/>
                </a:solidFill>
                <a:latin typeface="微软雅黑" panose="020B0503020204020204" pitchFamily="34" charset="-122"/>
                <a:ea typeface="微软雅黑" panose="020B0503020204020204" pitchFamily="34" charset="-122"/>
              </a:rPr>
              <a:t>团员证填写模板（参考）</a:t>
            </a:r>
            <a:endParaRPr lang="zh-CN" altLang="en-US" sz="2400" dirty="0" smtClean="0">
              <a:solidFill>
                <a:srgbClr val="1F9B8C"/>
              </a:solidFill>
              <a:latin typeface="微软雅黑" panose="020B0503020204020204" pitchFamily="34" charset="-122"/>
              <a:ea typeface="微软雅黑" panose="020B0503020204020204" pitchFamily="34" charset="-122"/>
            </a:endParaRPr>
          </a:p>
        </p:txBody>
      </p:sp>
      <p:sp>
        <p:nvSpPr>
          <p:cNvPr id="15" name="文本框 35"/>
          <p:cNvSpPr txBox="1">
            <a:spLocks noChangeArrowheads="1"/>
          </p:cNvSpPr>
          <p:nvPr/>
        </p:nvSpPr>
        <p:spPr bwMode="auto">
          <a:xfrm>
            <a:off x="4652882" y="3482353"/>
            <a:ext cx="695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smtClean="0">
                <a:solidFill>
                  <a:srgbClr val="1F9B8C"/>
                </a:solidFill>
                <a:latin typeface="Impact" panose="020B0806030902050204" pitchFamily="34" charset="0"/>
                <a:ea typeface="微软雅黑" panose="020B0503020204020204" pitchFamily="34" charset="-122"/>
              </a:rPr>
              <a:t>05</a:t>
            </a:r>
            <a:endParaRPr lang="zh-CN" altLang="en-US" sz="3200" dirty="0">
              <a:solidFill>
                <a:srgbClr val="1F9B8C"/>
              </a:solidFill>
              <a:latin typeface="Impact" panose="020B0806030902050204" pitchFamily="34" charset="0"/>
              <a:ea typeface="微软雅黑" panose="020B0503020204020204" pitchFamily="34" charset="-122"/>
            </a:endParaRPr>
          </a:p>
        </p:txBody>
      </p:sp>
      <p:sp>
        <p:nvSpPr>
          <p:cNvPr id="16" name="文本框 35"/>
          <p:cNvSpPr txBox="1">
            <a:spLocks noChangeArrowheads="1"/>
          </p:cNvSpPr>
          <p:nvPr/>
        </p:nvSpPr>
        <p:spPr bwMode="auto">
          <a:xfrm>
            <a:off x="4658347" y="4209746"/>
            <a:ext cx="695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smtClean="0">
                <a:solidFill>
                  <a:srgbClr val="1F9B8C"/>
                </a:solidFill>
                <a:latin typeface="Impact" panose="020B0806030902050204" pitchFamily="34" charset="0"/>
                <a:ea typeface="微软雅黑" panose="020B0503020204020204" pitchFamily="34" charset="-122"/>
              </a:rPr>
              <a:t>06</a:t>
            </a:r>
            <a:endParaRPr lang="zh-CN" altLang="en-US" sz="3200" dirty="0">
              <a:solidFill>
                <a:srgbClr val="1F9B8C"/>
              </a:solidFill>
              <a:latin typeface="Impact" panose="020B0806030902050204" pitchFamily="34" charset="0"/>
              <a:ea typeface="微软雅黑" panose="020B0503020204020204" pitchFamily="34" charset="-122"/>
            </a:endParaRPr>
          </a:p>
        </p:txBody>
      </p:sp>
      <p:sp>
        <p:nvSpPr>
          <p:cNvPr id="17" name="文本框 34"/>
          <p:cNvSpPr txBox="1">
            <a:spLocks noChangeArrowheads="1"/>
          </p:cNvSpPr>
          <p:nvPr/>
        </p:nvSpPr>
        <p:spPr bwMode="auto">
          <a:xfrm>
            <a:off x="5266324" y="4210060"/>
            <a:ext cx="3644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2400" dirty="0" smtClean="0">
                <a:solidFill>
                  <a:srgbClr val="1F9B8C"/>
                </a:solidFill>
                <a:latin typeface="微软雅黑" panose="020B0503020204020204" pitchFamily="34" charset="-122"/>
                <a:ea typeface="微软雅黑" panose="020B0503020204020204" pitchFamily="34" charset="-122"/>
              </a:rPr>
              <a:t>附件：公示模板（参考）</a:t>
            </a:r>
            <a:endParaRPr lang="zh-CN" altLang="en-US" sz="2400" dirty="0" smtClean="0">
              <a:solidFill>
                <a:srgbClr val="1F9B8C"/>
              </a:solidFill>
              <a:latin typeface="微软雅黑" panose="020B0503020204020204" pitchFamily="34" charset="-122"/>
              <a:ea typeface="微软雅黑" panose="020B0503020204020204" pitchFamily="34" charset="-122"/>
            </a:endParaRPr>
          </a:p>
        </p:txBody>
      </p:sp>
      <p:sp>
        <p:nvSpPr>
          <p:cNvPr id="3" name="文本框 35"/>
          <p:cNvSpPr txBox="1">
            <a:spLocks noChangeArrowheads="1"/>
          </p:cNvSpPr>
          <p:nvPr/>
        </p:nvSpPr>
        <p:spPr bwMode="auto">
          <a:xfrm>
            <a:off x="4713592" y="4910786"/>
            <a:ext cx="6953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smtClean="0">
                <a:solidFill>
                  <a:srgbClr val="1F9B8C"/>
                </a:solidFill>
                <a:latin typeface="Impact" panose="020B0806030902050204" pitchFamily="34" charset="0"/>
                <a:ea typeface="微软雅黑" panose="020B0503020204020204" pitchFamily="34" charset="-122"/>
              </a:rPr>
              <a:t>07</a:t>
            </a:r>
            <a:endParaRPr lang="zh-CN" altLang="en-US" sz="3200" dirty="0">
              <a:solidFill>
                <a:srgbClr val="1F9B8C"/>
              </a:solidFill>
              <a:latin typeface="Impact" panose="020B0806030902050204" pitchFamily="34" charset="0"/>
              <a:ea typeface="微软雅黑" panose="020B0503020204020204" pitchFamily="34" charset="-122"/>
            </a:endParaRPr>
          </a:p>
        </p:txBody>
      </p:sp>
      <p:sp>
        <p:nvSpPr>
          <p:cNvPr id="4" name="文本框 34"/>
          <p:cNvSpPr txBox="1">
            <a:spLocks noChangeArrowheads="1"/>
          </p:cNvSpPr>
          <p:nvPr/>
        </p:nvSpPr>
        <p:spPr bwMode="auto">
          <a:xfrm>
            <a:off x="5249814" y="4911100"/>
            <a:ext cx="3644344"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l" eaLnBrk="1" hangingPunct="1"/>
            <a:r>
              <a:rPr lang="zh-CN" altLang="en-US" sz="2400" dirty="0" smtClean="0">
                <a:solidFill>
                  <a:srgbClr val="1F9B8C"/>
                </a:solidFill>
                <a:latin typeface="微软雅黑" panose="020B0503020204020204" pitchFamily="34" charset="-122"/>
                <a:ea typeface="微软雅黑" panose="020B0503020204020204" pitchFamily="34" charset="-122"/>
                <a:sym typeface="+mn-ea"/>
              </a:rPr>
              <a:t>团员发展材料丢失补办说明及附件（参考）</a:t>
            </a:r>
            <a:endParaRPr lang="zh-CN" altLang="en-US" sz="2400" dirty="0" smtClean="0">
              <a:solidFill>
                <a:srgbClr val="1F9B8C"/>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2071670" y="219059"/>
            <a:ext cx="5286412"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团员证填写模板（参考）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2" name="图片 1" descr="img214_副本"/>
          <p:cNvPicPr>
            <a:picLocks noChangeAspect="1"/>
          </p:cNvPicPr>
          <p:nvPr/>
        </p:nvPicPr>
        <p:blipFill>
          <a:blip r:embed="rId2"/>
          <a:stretch>
            <a:fillRect/>
          </a:stretch>
        </p:blipFill>
        <p:spPr>
          <a:xfrm>
            <a:off x="690880" y="1180465"/>
            <a:ext cx="7762113" cy="558004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2071670" y="219059"/>
            <a:ext cx="5286412"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团员证填写模板（参考）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7" name="图片 6" descr="img215"/>
          <p:cNvPicPr>
            <a:picLocks noChangeAspect="1"/>
          </p:cNvPicPr>
          <p:nvPr/>
        </p:nvPicPr>
        <p:blipFill>
          <a:blip r:embed="rId2" cstate="print"/>
          <a:stretch>
            <a:fillRect/>
          </a:stretch>
        </p:blipFill>
        <p:spPr>
          <a:xfrm>
            <a:off x="642910" y="1000108"/>
            <a:ext cx="7884000" cy="577575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2071670" y="219059"/>
            <a:ext cx="5286412"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团员证填写模板（参考）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7" name="图片 6" descr="img216"/>
          <p:cNvPicPr>
            <a:picLocks noChangeAspect="1"/>
          </p:cNvPicPr>
          <p:nvPr/>
        </p:nvPicPr>
        <p:blipFill>
          <a:blip r:embed="rId2" cstate="print"/>
          <a:stretch>
            <a:fillRect/>
          </a:stretch>
        </p:blipFill>
        <p:spPr>
          <a:xfrm>
            <a:off x="688528" y="1000108"/>
            <a:ext cx="7884000" cy="574345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2071670" y="219059"/>
            <a:ext cx="5286412"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团员证填写模板（参考）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7" name="图片 6" descr="img218"/>
          <p:cNvPicPr>
            <a:picLocks noChangeAspect="1"/>
          </p:cNvPicPr>
          <p:nvPr/>
        </p:nvPicPr>
        <p:blipFill>
          <a:blip r:embed="rId2" cstate="print"/>
          <a:stretch>
            <a:fillRect/>
          </a:stretch>
        </p:blipFill>
        <p:spPr>
          <a:xfrm>
            <a:off x="688528" y="1000108"/>
            <a:ext cx="7884000" cy="565518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2071670" y="219059"/>
            <a:ext cx="5286412"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团员证填写模板（参考）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8" name="图片 7" descr="img220"/>
          <p:cNvPicPr>
            <a:picLocks noChangeAspect="1"/>
          </p:cNvPicPr>
          <p:nvPr/>
        </p:nvPicPr>
        <p:blipFill>
          <a:blip r:embed="rId2" cstate="print"/>
          <a:stretch>
            <a:fillRect/>
          </a:stretch>
        </p:blipFill>
        <p:spPr>
          <a:xfrm>
            <a:off x="642910" y="1000108"/>
            <a:ext cx="7884000" cy="573527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2071670" y="219059"/>
            <a:ext cx="5286412"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团员证填写模板（参考）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8" name="图片 7" descr="img221"/>
          <p:cNvPicPr>
            <a:picLocks noChangeAspect="1"/>
          </p:cNvPicPr>
          <p:nvPr/>
        </p:nvPicPr>
        <p:blipFill>
          <a:blip r:embed="rId2" cstate="print"/>
          <a:stretch>
            <a:fillRect/>
          </a:stretch>
        </p:blipFill>
        <p:spPr>
          <a:xfrm>
            <a:off x="714348" y="1000108"/>
            <a:ext cx="7884000" cy="5745336"/>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1142976" y="219059"/>
            <a:ext cx="6429419"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附件</a:t>
            </a:r>
            <a:r>
              <a:rPr lang="en-US" altLang="zh-CN" sz="2800" b="1" dirty="0" smtClean="0">
                <a:solidFill>
                  <a:srgbClr val="1F9B8C"/>
                </a:solidFill>
                <a:latin typeface="微软雅黑" panose="020B0503020204020204" pitchFamily="34" charset="-122"/>
                <a:ea typeface="微软雅黑" panose="020B0503020204020204" pitchFamily="34" charset="-122"/>
              </a:rPr>
              <a:t>1</a:t>
            </a:r>
            <a:r>
              <a:rPr lang="zh-CN" altLang="en-US" sz="2800" b="1" dirty="0" smtClean="0">
                <a:solidFill>
                  <a:srgbClr val="1F9B8C"/>
                </a:solidFill>
                <a:latin typeface="微软雅黑" panose="020B0503020204020204" pitchFamily="34" charset="-122"/>
                <a:ea typeface="微软雅黑" panose="020B0503020204020204" pitchFamily="34" charset="-122"/>
              </a:rPr>
              <a:t>：入团积极分子公示模板（参考）</a:t>
            </a:r>
            <a:endParaRPr lang="zh-CN" altLang="en-US" sz="2800" b="1" dirty="0" smtClean="0">
              <a:solidFill>
                <a:srgbClr val="1F9B8C"/>
              </a:solidFill>
              <a:latin typeface="微软雅黑" panose="020B0503020204020204" pitchFamily="34" charset="-122"/>
              <a:ea typeface="微软雅黑" panose="020B0503020204020204" pitchFamily="34" charset="-122"/>
            </a:endParaRPr>
          </a:p>
        </p:txBody>
      </p:sp>
      <p:sp>
        <p:nvSpPr>
          <p:cNvPr id="12" name="Rectangle 10"/>
          <p:cNvSpPr>
            <a:spLocks noChangeArrowheads="1"/>
          </p:cNvSpPr>
          <p:nvPr/>
        </p:nvSpPr>
        <p:spPr bwMode="auto">
          <a:xfrm>
            <a:off x="32" y="1142982"/>
            <a:ext cx="9144000" cy="5580000"/>
          </a:xfrm>
          <a:prstGeom prst="rect">
            <a:avLst/>
          </a:prstGeom>
          <a:solidFill>
            <a:srgbClr val="FFFFFF">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endParaRPr lang="en-US" altLang="zh-CN" sz="2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1"/>
          <p:cNvSpPr txBox="1"/>
          <p:nvPr/>
        </p:nvSpPr>
        <p:spPr>
          <a:xfrm>
            <a:off x="363538" y="1214422"/>
            <a:ext cx="8566180" cy="5657959"/>
          </a:xfrm>
          <a:prstGeom prst="rect">
            <a:avLst/>
          </a:prstGeom>
          <a:noFill/>
        </p:spPr>
        <p:txBody>
          <a:bodyPr wrap="square" rtlCol="0">
            <a:spAutoFit/>
          </a:bodyPr>
          <a:lstStyle/>
          <a:p>
            <a:pPr algn="ctr">
              <a:lnSpc>
                <a:spcPts val="2500"/>
              </a:lnSpc>
            </a:pPr>
            <a:r>
              <a:rPr lang="en-US" altLang="zh-CN" sz="2000" dirty="0">
                <a:solidFill>
                  <a:srgbClr val="1E817A"/>
                </a:solidFill>
                <a:latin typeface="仿宋_GB2312" panose="02010609030101010101" charset="-122"/>
                <a:ea typeface="仿宋_GB2312" panose="02010609030101010101" charset="-122"/>
              </a:rPr>
              <a:t>   </a:t>
            </a:r>
            <a:r>
              <a:rPr lang="en-US" altLang="zh-CN" sz="2000" dirty="0">
                <a:solidFill>
                  <a:srgbClr val="1E817A"/>
                </a:solidFill>
                <a:latin typeface="方正小标宋简体" panose="02010601030101010101" pitchFamily="2" charset="-122"/>
                <a:ea typeface="方正小标宋简体" panose="02010601030101010101" pitchFamily="2" charset="-122"/>
              </a:rPr>
              <a:t> </a:t>
            </a:r>
            <a:r>
              <a:rPr lang="zh-CN" altLang="en-US" sz="2800" b="1" dirty="0">
                <a:solidFill>
                  <a:srgbClr val="1E817A"/>
                </a:solidFill>
                <a:latin typeface="仿宋_GB2312" panose="02010609030101010101" charset="-122"/>
                <a:ea typeface="仿宋_GB2312" panose="02010609030101010101" charset="-122"/>
              </a:rPr>
              <a:t>入团积极分子公</a:t>
            </a:r>
            <a:r>
              <a:rPr lang="zh-CN" altLang="en-US" sz="2800" b="1" dirty="0" smtClean="0">
                <a:solidFill>
                  <a:srgbClr val="1E817A"/>
                </a:solidFill>
                <a:latin typeface="仿宋_GB2312" panose="02010609030101010101" charset="-122"/>
                <a:ea typeface="仿宋_GB2312" panose="02010609030101010101" charset="-122"/>
              </a:rPr>
              <a:t>示</a:t>
            </a:r>
            <a:endParaRPr lang="en-US" altLang="zh-CN" sz="2800" b="1" dirty="0" smtClean="0">
              <a:solidFill>
                <a:srgbClr val="1E817A"/>
              </a:solidFill>
              <a:latin typeface="仿宋_GB2312" panose="02010609030101010101" charset="-122"/>
              <a:ea typeface="仿宋_GB2312" panose="02010609030101010101" charset="-122"/>
            </a:endParaRPr>
          </a:p>
          <a:p>
            <a:pPr algn="ctr">
              <a:lnSpc>
                <a:spcPts val="1000"/>
              </a:lnSpc>
            </a:pPr>
            <a:endParaRPr lang="zh-CN" altLang="en-US" sz="2800" b="1" dirty="0">
              <a:solidFill>
                <a:srgbClr val="1E817A"/>
              </a:solidFill>
              <a:latin typeface="仿宋_GB2312" panose="02010609030101010101" charset="-122"/>
              <a:ea typeface="仿宋_GB2312" panose="02010609030101010101" charset="-122"/>
            </a:endParaRPr>
          </a:p>
          <a:p>
            <a:pPr>
              <a:lnSpc>
                <a:spcPts val="2200"/>
              </a:lnSpc>
            </a:pPr>
            <a:r>
              <a:rPr lang="en-US" altLang="zh-CN" sz="2000" b="1" dirty="0">
                <a:solidFill>
                  <a:srgbClr val="1E817A"/>
                </a:solidFill>
                <a:latin typeface="仿宋_GB2312" panose="02010609030101010101" charset="-122"/>
                <a:ea typeface="仿宋_GB2312" panose="02010609030101010101" charset="-122"/>
              </a:rPr>
              <a:t>    </a:t>
            </a:r>
            <a:r>
              <a:rPr lang="zh-CN" altLang="en-US" sz="2000" b="1" dirty="0">
                <a:solidFill>
                  <a:srgbClr val="1E817A"/>
                </a:solidFill>
                <a:latin typeface="仿宋_GB2312" panose="02010609030101010101" charset="-122"/>
                <a:ea typeface="仿宋_GB2312" panose="02010609030101010101" charset="-122"/>
              </a:rPr>
              <a:t>根据本人申请、组织培养、团支部研究，拟确定×××等×位同学为入团积极分子。为广泛征求意见，决定自20××年×月×日起予以公示。如对公示对象有不同意见，请于20××年×月×日前，以口头或书面形式向本支部或上级团组织反映。</a:t>
            </a:r>
            <a:endParaRPr lang="zh-CN" altLang="en-US" sz="2000" b="1" dirty="0">
              <a:solidFill>
                <a:srgbClr val="1E817A"/>
              </a:solidFill>
              <a:latin typeface="仿宋_GB2312" panose="02010609030101010101" charset="-122"/>
              <a:ea typeface="仿宋_GB2312" panose="02010609030101010101" charset="-122"/>
            </a:endParaRPr>
          </a:p>
          <a:p>
            <a:pPr>
              <a:lnSpc>
                <a:spcPts val="2200"/>
              </a:lnSpc>
            </a:pPr>
            <a:r>
              <a:rPr lang="zh-CN" altLang="en-US" sz="2000" b="1" dirty="0">
                <a:solidFill>
                  <a:srgbClr val="1E817A"/>
                </a:solidFill>
                <a:latin typeface="仿宋_GB2312" panose="02010609030101010101" charset="-122"/>
                <a:ea typeface="仿宋_GB2312" panose="02010609030101010101" charset="-122"/>
              </a:rPr>
              <a:t>    ×××,男, ××××年×月×生,汉族,江苏常州人,现为常州外国语学校×年级×班学生。该同学于20××年×月申请入团，培养联系人为×××、×××。</a:t>
            </a:r>
            <a:endParaRPr lang="zh-CN" altLang="en-US" sz="2000" b="1" dirty="0">
              <a:solidFill>
                <a:srgbClr val="1E817A"/>
              </a:solidFill>
              <a:latin typeface="仿宋_GB2312" panose="02010609030101010101" charset="-122"/>
              <a:ea typeface="仿宋_GB2312" panose="02010609030101010101" charset="-122"/>
            </a:endParaRPr>
          </a:p>
          <a:p>
            <a:pPr>
              <a:lnSpc>
                <a:spcPts val="2200"/>
              </a:lnSpc>
            </a:pPr>
            <a:r>
              <a:rPr lang="zh-CN" altLang="en-US" sz="2000" b="1" dirty="0">
                <a:solidFill>
                  <a:srgbClr val="1E817A"/>
                </a:solidFill>
                <a:latin typeface="仿宋_GB2312" panose="02010609030101010101" charset="-122"/>
                <a:ea typeface="仿宋_GB2312" panose="02010609030101010101" charset="-122"/>
              </a:rPr>
              <a:t>    ×××,男, ××××年×月×生,汉族,江苏常州人,现为常州外国语学校×年级×班学生。该同学于20××年×月申请入团，培养联系人为×××、×××。</a:t>
            </a:r>
            <a:endParaRPr lang="zh-CN" altLang="en-US" sz="2000" b="1" dirty="0">
              <a:solidFill>
                <a:srgbClr val="1E817A"/>
              </a:solidFill>
              <a:latin typeface="仿宋_GB2312" panose="02010609030101010101" charset="-122"/>
              <a:ea typeface="仿宋_GB2312" panose="02010609030101010101" charset="-122"/>
            </a:endParaRPr>
          </a:p>
          <a:p>
            <a:pPr>
              <a:lnSpc>
                <a:spcPts val="2200"/>
              </a:lnSpc>
            </a:pPr>
            <a:r>
              <a:rPr lang="zh-CN" altLang="en-US" sz="2000" b="1" dirty="0">
                <a:solidFill>
                  <a:srgbClr val="1E817A"/>
                </a:solidFill>
                <a:latin typeface="仿宋_GB2312" panose="02010609030101010101" charset="-122"/>
                <a:ea typeface="仿宋_GB2312" panose="02010609030101010101" charset="-122"/>
              </a:rPr>
              <a:t>    ……</a:t>
            </a:r>
            <a:endParaRPr lang="zh-CN" altLang="en-US" sz="2000" b="1" dirty="0">
              <a:solidFill>
                <a:srgbClr val="1E817A"/>
              </a:solidFill>
              <a:latin typeface="仿宋_GB2312" panose="02010609030101010101" charset="-122"/>
              <a:ea typeface="仿宋_GB2312" panose="02010609030101010101" charset="-122"/>
            </a:endParaRPr>
          </a:p>
          <a:p>
            <a:pPr>
              <a:lnSpc>
                <a:spcPts val="2200"/>
              </a:lnSpc>
            </a:pPr>
            <a:r>
              <a:rPr lang="zh-CN" altLang="en-US" sz="2000" b="1" dirty="0">
                <a:solidFill>
                  <a:srgbClr val="1E817A"/>
                </a:solidFill>
                <a:latin typeface="仿宋_GB2312" panose="02010609030101010101" charset="-122"/>
                <a:ea typeface="仿宋_GB2312" panose="02010609030101010101" charset="-122"/>
              </a:rPr>
              <a:t>    ……</a:t>
            </a:r>
            <a:endParaRPr lang="zh-CN" altLang="en-US" sz="2000" b="1" dirty="0">
              <a:solidFill>
                <a:srgbClr val="1E817A"/>
              </a:solidFill>
              <a:latin typeface="仿宋_GB2312" panose="02010609030101010101" charset="-122"/>
              <a:ea typeface="仿宋_GB2312" panose="02010609030101010101" charset="-122"/>
            </a:endParaRPr>
          </a:p>
          <a:p>
            <a:pPr>
              <a:lnSpc>
                <a:spcPts val="2200"/>
              </a:lnSpc>
            </a:pPr>
            <a:r>
              <a:rPr lang="zh-CN" altLang="en-US" sz="2000" b="1" dirty="0">
                <a:solidFill>
                  <a:srgbClr val="1E817A"/>
                </a:solidFill>
                <a:latin typeface="仿宋_GB2312" panose="02010609030101010101" charset="-122"/>
                <a:ea typeface="仿宋_GB2312" panose="02010609030101010101" charset="-122"/>
              </a:rPr>
              <a:t>    ×××团支部联系电话：                  联系人：×××</a:t>
            </a:r>
            <a:endParaRPr lang="zh-CN" altLang="en-US" sz="2000" b="1" dirty="0">
              <a:solidFill>
                <a:srgbClr val="1E817A"/>
              </a:solidFill>
              <a:latin typeface="仿宋_GB2312" panose="02010609030101010101" charset="-122"/>
              <a:ea typeface="仿宋_GB2312" panose="02010609030101010101" charset="-122"/>
            </a:endParaRPr>
          </a:p>
          <a:p>
            <a:pPr>
              <a:lnSpc>
                <a:spcPts val="1000"/>
              </a:lnSpc>
            </a:pPr>
            <a:endParaRPr lang="zh-CN" altLang="en-US" sz="2000" b="1" dirty="0" smtClean="0">
              <a:solidFill>
                <a:srgbClr val="1E817A"/>
              </a:solidFill>
              <a:latin typeface="仿宋_GB2312" panose="02010609030101010101" charset="-122"/>
              <a:ea typeface="仿宋_GB2312" panose="02010609030101010101" charset="-122"/>
            </a:endParaRPr>
          </a:p>
          <a:p>
            <a:pPr>
              <a:lnSpc>
                <a:spcPts val="2200"/>
              </a:lnSpc>
            </a:pPr>
            <a:endParaRPr lang="zh-CN" altLang="en-US" sz="2000" b="1" dirty="0">
              <a:solidFill>
                <a:srgbClr val="1E817A"/>
              </a:solidFill>
              <a:latin typeface="仿宋_GB2312" panose="02010609030101010101" charset="-122"/>
              <a:ea typeface="仿宋_GB2312" panose="02010609030101010101" charset="-122"/>
            </a:endParaRPr>
          </a:p>
          <a:p>
            <a:pPr>
              <a:lnSpc>
                <a:spcPts val="2200"/>
              </a:lnSpc>
            </a:pPr>
            <a:r>
              <a:rPr lang="zh-CN" altLang="en-US" sz="2000" b="1" dirty="0">
                <a:solidFill>
                  <a:srgbClr val="1E817A"/>
                </a:solidFill>
                <a:latin typeface="仿宋_GB2312" panose="02010609030101010101" charset="-122"/>
                <a:ea typeface="仿宋_GB2312" panose="02010609030101010101" charset="-122"/>
              </a:rPr>
              <a:t>                                               </a:t>
            </a:r>
            <a:r>
              <a:rPr lang="zh-CN" altLang="en-US" sz="2000" b="1" dirty="0" smtClean="0">
                <a:solidFill>
                  <a:srgbClr val="1E817A"/>
                </a:solidFill>
                <a:latin typeface="仿宋_GB2312" panose="02010609030101010101" charset="-122"/>
                <a:ea typeface="仿宋_GB2312" panose="02010609030101010101" charset="-122"/>
              </a:rPr>
              <a:t>×××</a:t>
            </a:r>
            <a:r>
              <a:rPr lang="zh-CN" altLang="en-US" sz="2000" b="1" dirty="0">
                <a:solidFill>
                  <a:srgbClr val="1E817A"/>
                </a:solidFill>
                <a:latin typeface="仿宋_GB2312" panose="02010609030101010101" charset="-122"/>
                <a:ea typeface="仿宋_GB2312" panose="02010609030101010101" charset="-122"/>
              </a:rPr>
              <a:t>团支部</a:t>
            </a:r>
            <a:endParaRPr lang="zh-CN" altLang="en-US" sz="2000" b="1" dirty="0">
              <a:solidFill>
                <a:srgbClr val="1E817A"/>
              </a:solidFill>
              <a:latin typeface="仿宋_GB2312" panose="02010609030101010101" charset="-122"/>
              <a:ea typeface="仿宋_GB2312" panose="02010609030101010101" charset="-122"/>
            </a:endParaRPr>
          </a:p>
          <a:p>
            <a:pPr>
              <a:lnSpc>
                <a:spcPts val="2200"/>
              </a:lnSpc>
            </a:pPr>
            <a:r>
              <a:rPr lang="zh-CN" altLang="en-US" sz="2000" b="1" dirty="0">
                <a:solidFill>
                  <a:srgbClr val="1E817A"/>
                </a:solidFill>
                <a:latin typeface="仿宋_GB2312" panose="02010609030101010101" charset="-122"/>
                <a:ea typeface="仿宋_GB2312" panose="02010609030101010101" charset="-122"/>
              </a:rPr>
              <a:t>                                              20××年×月×日</a:t>
            </a:r>
            <a:endParaRPr lang="zh-CN" altLang="en-US" sz="2000" b="1" dirty="0">
              <a:solidFill>
                <a:srgbClr val="1E817A"/>
              </a:solidFill>
              <a:latin typeface="仿宋_GB2312" panose="02010609030101010101" charset="-122"/>
              <a:ea typeface="仿宋_GB2312" panose="02010609030101010101" charset="-122"/>
            </a:endParaRPr>
          </a:p>
          <a:p>
            <a:pPr>
              <a:lnSpc>
                <a:spcPts val="2200"/>
              </a:lnSpc>
            </a:pPr>
            <a:r>
              <a:rPr lang="zh-CN" altLang="en-US" sz="2000" b="1" dirty="0">
                <a:solidFill>
                  <a:srgbClr val="1E817A"/>
                </a:solidFill>
                <a:latin typeface="仿宋_GB2312" panose="02010609030101010101" charset="-122"/>
                <a:ea typeface="仿宋_GB2312" panose="02010609030101010101" charset="-122"/>
              </a:rPr>
              <a:t>                                           （×××学校团委代章）</a:t>
            </a:r>
            <a:endParaRPr lang="zh-CN" altLang="en-US" sz="2000" b="1" dirty="0">
              <a:solidFill>
                <a:srgbClr val="1E817A"/>
              </a:solidFill>
              <a:latin typeface="仿宋_GB2312" panose="02010609030101010101" charset="-122"/>
              <a:ea typeface="仿宋_GB2312" panose="02010609030101010101"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1643042" y="219059"/>
            <a:ext cx="5929353"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附件</a:t>
            </a:r>
            <a:r>
              <a:rPr lang="en-US" altLang="zh-CN" sz="2800" b="1" dirty="0" smtClean="0">
                <a:solidFill>
                  <a:srgbClr val="1F9B8C"/>
                </a:solidFill>
                <a:latin typeface="微软雅黑" panose="020B0503020204020204" pitchFamily="34" charset="-122"/>
                <a:ea typeface="微软雅黑" panose="020B0503020204020204" pitchFamily="34" charset="-122"/>
              </a:rPr>
              <a:t>2</a:t>
            </a:r>
            <a:r>
              <a:rPr lang="zh-CN" altLang="en-US" sz="2800" b="1" dirty="0" smtClean="0">
                <a:solidFill>
                  <a:srgbClr val="1F9B8C"/>
                </a:solidFill>
                <a:latin typeface="微软雅黑" panose="020B0503020204020204" pitchFamily="34" charset="-122"/>
                <a:ea typeface="微软雅黑" panose="020B0503020204020204" pitchFamily="34" charset="-122"/>
              </a:rPr>
              <a:t>：发展对象公示模板（参考）</a:t>
            </a:r>
            <a:endParaRPr lang="zh-CN" altLang="en-US" sz="2800" b="1" dirty="0" smtClean="0">
              <a:solidFill>
                <a:srgbClr val="1F9B8C"/>
              </a:solidFill>
              <a:latin typeface="微软雅黑" panose="020B0503020204020204" pitchFamily="34" charset="-122"/>
              <a:ea typeface="微软雅黑" panose="020B0503020204020204" pitchFamily="34" charset="-122"/>
            </a:endParaRPr>
          </a:p>
        </p:txBody>
      </p:sp>
      <p:sp>
        <p:nvSpPr>
          <p:cNvPr id="12" name="Rectangle 10"/>
          <p:cNvSpPr>
            <a:spLocks noChangeArrowheads="1"/>
          </p:cNvSpPr>
          <p:nvPr/>
        </p:nvSpPr>
        <p:spPr bwMode="auto">
          <a:xfrm>
            <a:off x="32" y="1142982"/>
            <a:ext cx="9144000" cy="5580000"/>
          </a:xfrm>
          <a:prstGeom prst="rect">
            <a:avLst/>
          </a:prstGeom>
          <a:solidFill>
            <a:srgbClr val="FFFFFF">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endParaRPr lang="en-US" altLang="zh-CN" sz="2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1"/>
          <p:cNvSpPr txBox="1"/>
          <p:nvPr/>
        </p:nvSpPr>
        <p:spPr>
          <a:xfrm>
            <a:off x="363538" y="1214422"/>
            <a:ext cx="8566180" cy="5427127"/>
          </a:xfrm>
          <a:prstGeom prst="rect">
            <a:avLst/>
          </a:prstGeom>
          <a:noFill/>
        </p:spPr>
        <p:txBody>
          <a:bodyPr wrap="square" rtlCol="0">
            <a:spAutoFit/>
          </a:bodyPr>
          <a:lstStyle/>
          <a:p>
            <a:pPr algn="ctr">
              <a:lnSpc>
                <a:spcPts val="2200"/>
              </a:lnSpc>
            </a:pPr>
            <a:r>
              <a:rPr lang="zh-CN" altLang="en-US" sz="2800" b="1" dirty="0" smtClean="0">
                <a:solidFill>
                  <a:srgbClr val="1E817A"/>
                </a:solidFill>
                <a:latin typeface="仿宋_GB2312" panose="02010609030101010101" charset="-122"/>
                <a:ea typeface="仿宋_GB2312" panose="02010609030101010101" charset="-122"/>
              </a:rPr>
              <a:t>发展对象公示</a:t>
            </a:r>
            <a:endParaRPr lang="en-US" altLang="zh-CN" sz="2800" b="1" dirty="0" smtClean="0">
              <a:solidFill>
                <a:srgbClr val="1E817A"/>
              </a:solidFill>
              <a:latin typeface="仿宋_GB2312" panose="02010609030101010101" charset="-122"/>
              <a:ea typeface="仿宋_GB2312" panose="02010609030101010101" charset="-122"/>
            </a:endParaRPr>
          </a:p>
          <a:p>
            <a:pPr algn="ctr">
              <a:lnSpc>
                <a:spcPts val="1000"/>
              </a:lnSpc>
            </a:pPr>
            <a:endParaRPr lang="zh-CN" altLang="en-US" sz="2800" b="1" dirty="0">
              <a:solidFill>
                <a:srgbClr val="1E817A"/>
              </a:solidFill>
              <a:latin typeface="仿宋_GB2312" panose="02010609030101010101" charset="-122"/>
              <a:ea typeface="仿宋_GB2312" panose="02010609030101010101" charset="-122"/>
            </a:endParaRPr>
          </a:p>
          <a:p>
            <a:pPr>
              <a:lnSpc>
                <a:spcPts val="2200"/>
              </a:lnSpc>
            </a:pPr>
            <a:r>
              <a:rPr lang="en-US" altLang="zh-CN" sz="2000" b="1" dirty="0" smtClean="0">
                <a:solidFill>
                  <a:srgbClr val="1E817A"/>
                </a:solidFill>
                <a:latin typeface="仿宋_GB2312" panose="02010609030101010101" charset="-122"/>
                <a:ea typeface="仿宋_GB2312" panose="02010609030101010101" charset="-122"/>
              </a:rPr>
              <a:t>    </a:t>
            </a:r>
            <a:r>
              <a:rPr lang="zh-CN" altLang="en-US" sz="2000" b="1" dirty="0" smtClean="0">
                <a:solidFill>
                  <a:srgbClr val="1E817A"/>
                </a:solidFill>
                <a:latin typeface="仿宋_GB2312" panose="02010609030101010101" charset="-122"/>
                <a:ea typeface="仿宋_GB2312" panose="02010609030101010101" charset="-122"/>
              </a:rPr>
              <a:t>根据本人申请、组织培养、团支部研究，拟确定×××等×位同学为发展对象。为广泛征求意见，决定自20××年×月×日起予以公示。如对公示对象有不同意见，请于20××年×月×日前，以口头或书面形式向本支部或上级团组织反映。</a:t>
            </a:r>
            <a:endParaRPr lang="zh-CN" altLang="en-US" sz="2000" b="1" dirty="0" smtClean="0">
              <a:solidFill>
                <a:srgbClr val="1E817A"/>
              </a:solidFill>
              <a:latin typeface="仿宋_GB2312" panose="02010609030101010101" charset="-122"/>
              <a:ea typeface="仿宋_GB2312" panose="02010609030101010101" charset="-122"/>
            </a:endParaRPr>
          </a:p>
          <a:p>
            <a:pPr>
              <a:lnSpc>
                <a:spcPts val="2200"/>
              </a:lnSpc>
            </a:pPr>
            <a:r>
              <a:rPr lang="zh-CN" altLang="en-US" sz="2000" b="1" dirty="0" smtClean="0">
                <a:solidFill>
                  <a:srgbClr val="1E817A"/>
                </a:solidFill>
                <a:latin typeface="仿宋_GB2312" panose="02010609030101010101" charset="-122"/>
                <a:ea typeface="仿宋_GB2312" panose="02010609030101010101" charset="-122"/>
              </a:rPr>
              <a:t>    ×××,男, ××××年×月×生,汉族,江苏常州人,现为常州外国语学校×年级×班学生。该同学于20××年×月申请入团，20××年×月经支委会研究列为入团积极分子，培养联系人为×××、×××。</a:t>
            </a:r>
            <a:endParaRPr lang="zh-CN" altLang="en-US" sz="2000" b="1" dirty="0" smtClean="0">
              <a:solidFill>
                <a:srgbClr val="1E817A"/>
              </a:solidFill>
              <a:latin typeface="仿宋_GB2312" panose="02010609030101010101" charset="-122"/>
              <a:ea typeface="仿宋_GB2312" panose="02010609030101010101" charset="-122"/>
            </a:endParaRPr>
          </a:p>
          <a:p>
            <a:pPr>
              <a:lnSpc>
                <a:spcPts val="2200"/>
              </a:lnSpc>
            </a:pPr>
            <a:r>
              <a:rPr lang="zh-CN" altLang="en-US" sz="2000" b="1" dirty="0" smtClean="0">
                <a:solidFill>
                  <a:srgbClr val="1E817A"/>
                </a:solidFill>
                <a:latin typeface="仿宋_GB2312" panose="02010609030101010101" charset="-122"/>
                <a:ea typeface="仿宋_GB2312" panose="02010609030101010101" charset="-122"/>
              </a:rPr>
              <a:t>    ×××,男, ××××年×月×生,汉族,江苏常州人,现为常州外国语学校×年级×班学生。该同学于20××年×月申请入团，20××年×月经支委会研究列为入团积极分子，培养联系人为×××、×××。</a:t>
            </a:r>
            <a:endParaRPr lang="zh-CN" altLang="en-US" sz="2000" b="1" dirty="0" smtClean="0">
              <a:solidFill>
                <a:srgbClr val="1E817A"/>
              </a:solidFill>
              <a:latin typeface="仿宋_GB2312" panose="02010609030101010101" charset="-122"/>
              <a:ea typeface="仿宋_GB2312" panose="02010609030101010101" charset="-122"/>
            </a:endParaRPr>
          </a:p>
          <a:p>
            <a:pPr>
              <a:lnSpc>
                <a:spcPts val="2200"/>
              </a:lnSpc>
            </a:pPr>
            <a:r>
              <a:rPr lang="zh-CN" altLang="en-US" sz="2000" b="1" dirty="0" smtClean="0">
                <a:solidFill>
                  <a:srgbClr val="1E817A"/>
                </a:solidFill>
                <a:latin typeface="仿宋_GB2312" panose="02010609030101010101" charset="-122"/>
                <a:ea typeface="仿宋_GB2312" panose="02010609030101010101" charset="-122"/>
              </a:rPr>
              <a:t>    ……</a:t>
            </a:r>
            <a:endParaRPr lang="zh-CN" altLang="en-US" sz="2000" b="1" dirty="0" smtClean="0">
              <a:solidFill>
                <a:srgbClr val="1E817A"/>
              </a:solidFill>
              <a:latin typeface="仿宋_GB2312" panose="02010609030101010101" charset="-122"/>
              <a:ea typeface="仿宋_GB2312" panose="02010609030101010101" charset="-122"/>
            </a:endParaRPr>
          </a:p>
          <a:p>
            <a:pPr>
              <a:lnSpc>
                <a:spcPts val="2200"/>
              </a:lnSpc>
            </a:pPr>
            <a:r>
              <a:rPr lang="zh-CN" altLang="en-US" sz="2000" b="1" dirty="0" smtClean="0">
                <a:solidFill>
                  <a:srgbClr val="1E817A"/>
                </a:solidFill>
                <a:latin typeface="仿宋_GB2312" panose="02010609030101010101" charset="-122"/>
                <a:ea typeface="仿宋_GB2312" panose="02010609030101010101" charset="-122"/>
              </a:rPr>
              <a:t>    ……</a:t>
            </a:r>
            <a:endParaRPr lang="zh-CN" altLang="en-US" sz="2000" b="1" dirty="0" smtClean="0">
              <a:solidFill>
                <a:srgbClr val="1E817A"/>
              </a:solidFill>
              <a:latin typeface="仿宋_GB2312" panose="02010609030101010101" charset="-122"/>
              <a:ea typeface="仿宋_GB2312" panose="02010609030101010101" charset="-122"/>
            </a:endParaRPr>
          </a:p>
          <a:p>
            <a:pPr>
              <a:lnSpc>
                <a:spcPts val="2200"/>
              </a:lnSpc>
            </a:pPr>
            <a:r>
              <a:rPr lang="zh-CN" altLang="en-US" sz="2000" b="1" dirty="0" smtClean="0">
                <a:solidFill>
                  <a:srgbClr val="1E817A"/>
                </a:solidFill>
                <a:latin typeface="仿宋_GB2312" panose="02010609030101010101" charset="-122"/>
                <a:ea typeface="仿宋_GB2312" panose="02010609030101010101" charset="-122"/>
              </a:rPr>
              <a:t>    ×××团支部联系电话：                  联系人：×××</a:t>
            </a:r>
            <a:endParaRPr lang="zh-CN" altLang="en-US" sz="2000" b="1" dirty="0" smtClean="0">
              <a:solidFill>
                <a:srgbClr val="1E817A"/>
              </a:solidFill>
              <a:latin typeface="仿宋_GB2312" panose="02010609030101010101" charset="-122"/>
              <a:ea typeface="仿宋_GB2312" panose="02010609030101010101" charset="-122"/>
            </a:endParaRPr>
          </a:p>
          <a:p>
            <a:pPr>
              <a:lnSpc>
                <a:spcPts val="1000"/>
              </a:lnSpc>
            </a:pPr>
            <a:endParaRPr lang="zh-CN" altLang="en-US" sz="2000" b="1" dirty="0" smtClean="0">
              <a:solidFill>
                <a:srgbClr val="1E817A"/>
              </a:solidFill>
              <a:latin typeface="仿宋_GB2312" panose="02010609030101010101" charset="-122"/>
              <a:ea typeface="仿宋_GB2312" panose="02010609030101010101" charset="-122"/>
            </a:endParaRPr>
          </a:p>
          <a:p>
            <a:pPr>
              <a:lnSpc>
                <a:spcPts val="2200"/>
              </a:lnSpc>
            </a:pPr>
            <a:endParaRPr lang="zh-CN" altLang="en-US" sz="2000" b="1" dirty="0" smtClean="0">
              <a:solidFill>
                <a:srgbClr val="1E817A"/>
              </a:solidFill>
              <a:latin typeface="仿宋_GB2312" panose="02010609030101010101" charset="-122"/>
              <a:ea typeface="仿宋_GB2312" panose="02010609030101010101" charset="-122"/>
            </a:endParaRPr>
          </a:p>
          <a:p>
            <a:pPr>
              <a:lnSpc>
                <a:spcPts val="2200"/>
              </a:lnSpc>
            </a:pPr>
            <a:r>
              <a:rPr lang="zh-CN" altLang="en-US" sz="2000" b="1" dirty="0" smtClean="0">
                <a:solidFill>
                  <a:srgbClr val="1E817A"/>
                </a:solidFill>
                <a:latin typeface="仿宋_GB2312" panose="02010609030101010101" charset="-122"/>
                <a:ea typeface="仿宋_GB2312" panose="02010609030101010101" charset="-122"/>
              </a:rPr>
              <a:t>                                                ×××团支部</a:t>
            </a:r>
            <a:endParaRPr lang="zh-CN" altLang="en-US" sz="2000" b="1" dirty="0" smtClean="0">
              <a:solidFill>
                <a:srgbClr val="1E817A"/>
              </a:solidFill>
              <a:latin typeface="仿宋_GB2312" panose="02010609030101010101" charset="-122"/>
              <a:ea typeface="仿宋_GB2312" panose="02010609030101010101" charset="-122"/>
            </a:endParaRPr>
          </a:p>
          <a:p>
            <a:pPr>
              <a:lnSpc>
                <a:spcPts val="2200"/>
              </a:lnSpc>
            </a:pPr>
            <a:r>
              <a:rPr lang="zh-CN" altLang="en-US" sz="2000" b="1" dirty="0" smtClean="0">
                <a:solidFill>
                  <a:srgbClr val="1E817A"/>
                </a:solidFill>
                <a:latin typeface="仿宋_GB2312" panose="02010609030101010101" charset="-122"/>
                <a:ea typeface="仿宋_GB2312" panose="02010609030101010101" charset="-122"/>
              </a:rPr>
              <a:t>                                              20××年×月×日</a:t>
            </a:r>
            <a:endParaRPr lang="zh-CN" altLang="en-US" sz="2000" b="1" dirty="0" smtClean="0">
              <a:solidFill>
                <a:srgbClr val="1E817A"/>
              </a:solidFill>
              <a:latin typeface="仿宋_GB2312" panose="02010609030101010101" charset="-122"/>
              <a:ea typeface="仿宋_GB2312" panose="02010609030101010101" charset="-122"/>
            </a:endParaRPr>
          </a:p>
          <a:p>
            <a:pPr>
              <a:lnSpc>
                <a:spcPts val="2200"/>
              </a:lnSpc>
            </a:pPr>
            <a:r>
              <a:rPr lang="zh-CN" altLang="en-US" sz="2000" b="1" dirty="0" smtClean="0">
                <a:solidFill>
                  <a:srgbClr val="1E817A"/>
                </a:solidFill>
                <a:latin typeface="仿宋_GB2312" panose="02010609030101010101" charset="-122"/>
                <a:ea typeface="仿宋_GB2312" panose="02010609030101010101" charset="-122"/>
              </a:rPr>
              <a:t>                                           （×××学校团委代章）</a:t>
            </a:r>
            <a:endParaRPr lang="zh-CN" altLang="en-US" sz="2000" b="1" dirty="0">
              <a:solidFill>
                <a:srgbClr val="1E817A"/>
              </a:solidFill>
              <a:latin typeface="仿宋_GB2312" panose="02010609030101010101" charset="-122"/>
              <a:ea typeface="仿宋_GB2312" panose="02010609030101010101"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1142976" y="219059"/>
            <a:ext cx="6643734"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附件</a:t>
            </a:r>
            <a:r>
              <a:rPr lang="en-US" altLang="zh-CN" sz="2800" b="1" dirty="0" smtClean="0">
                <a:solidFill>
                  <a:srgbClr val="1F9B8C"/>
                </a:solidFill>
                <a:latin typeface="微软雅黑" panose="020B0503020204020204" pitchFamily="34" charset="-122"/>
                <a:ea typeface="微软雅黑" panose="020B0503020204020204" pitchFamily="34" charset="-122"/>
              </a:rPr>
              <a:t>3</a:t>
            </a:r>
            <a:r>
              <a:rPr lang="zh-CN" altLang="en-US" sz="2800" b="1" dirty="0" smtClean="0">
                <a:solidFill>
                  <a:srgbClr val="1F9B8C"/>
                </a:solidFill>
                <a:latin typeface="微软雅黑" panose="020B0503020204020204" pitchFamily="34" charset="-122"/>
                <a:ea typeface="微软雅黑" panose="020B0503020204020204" pitchFamily="34" charset="-122"/>
              </a:rPr>
              <a:t>：接收新发展团员公示模板（参考）</a:t>
            </a:r>
            <a:endParaRPr lang="zh-CN" altLang="en-US" sz="2800" b="1" dirty="0" smtClean="0">
              <a:solidFill>
                <a:srgbClr val="1F9B8C"/>
              </a:solidFill>
              <a:latin typeface="微软雅黑" panose="020B0503020204020204" pitchFamily="34" charset="-122"/>
              <a:ea typeface="微软雅黑" panose="020B0503020204020204" pitchFamily="34" charset="-122"/>
            </a:endParaRPr>
          </a:p>
        </p:txBody>
      </p:sp>
      <p:sp>
        <p:nvSpPr>
          <p:cNvPr id="12" name="Rectangle 10"/>
          <p:cNvSpPr>
            <a:spLocks noChangeArrowheads="1"/>
          </p:cNvSpPr>
          <p:nvPr/>
        </p:nvSpPr>
        <p:spPr bwMode="auto">
          <a:xfrm>
            <a:off x="32" y="1071546"/>
            <a:ext cx="9144000" cy="5580000"/>
          </a:xfrm>
          <a:prstGeom prst="rect">
            <a:avLst/>
          </a:prstGeom>
          <a:solidFill>
            <a:srgbClr val="FFFFFF">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endParaRPr lang="en-US" altLang="zh-CN" sz="2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1"/>
          <p:cNvSpPr txBox="1"/>
          <p:nvPr/>
        </p:nvSpPr>
        <p:spPr>
          <a:xfrm>
            <a:off x="285720" y="1142984"/>
            <a:ext cx="8780462" cy="5593839"/>
          </a:xfrm>
          <a:prstGeom prst="rect">
            <a:avLst/>
          </a:prstGeom>
          <a:noFill/>
        </p:spPr>
        <p:txBody>
          <a:bodyPr wrap="square" rtlCol="0">
            <a:spAutoFit/>
          </a:bodyPr>
          <a:lstStyle/>
          <a:p>
            <a:pPr algn="ctr">
              <a:lnSpc>
                <a:spcPts val="2500"/>
              </a:lnSpc>
            </a:pPr>
            <a:r>
              <a:rPr lang="zh-CN" altLang="en-US" sz="2800" b="1" dirty="0" smtClean="0">
                <a:solidFill>
                  <a:srgbClr val="1E817A"/>
                </a:solidFill>
                <a:latin typeface="仿宋_GB2312" panose="02010609030101010101" charset="-122"/>
                <a:ea typeface="仿宋_GB2312" panose="02010609030101010101" charset="-122"/>
              </a:rPr>
              <a:t>接收新发展团员公示</a:t>
            </a:r>
            <a:endParaRPr lang="en-US" altLang="zh-CN" sz="2800" b="1" dirty="0" smtClean="0">
              <a:solidFill>
                <a:srgbClr val="1E817A"/>
              </a:solidFill>
              <a:latin typeface="仿宋_GB2312" panose="02010609030101010101" charset="-122"/>
              <a:ea typeface="仿宋_GB2312" panose="02010609030101010101" charset="-122"/>
            </a:endParaRPr>
          </a:p>
          <a:p>
            <a:pPr algn="ctr">
              <a:lnSpc>
                <a:spcPts val="800"/>
              </a:lnSpc>
            </a:pPr>
            <a:endParaRPr lang="en-US" altLang="zh-CN" sz="2800" b="1" dirty="0" smtClean="0">
              <a:solidFill>
                <a:srgbClr val="1E817A"/>
              </a:solidFill>
              <a:latin typeface="仿宋_GB2312" panose="02010609030101010101" charset="-122"/>
              <a:ea typeface="仿宋_GB2312" panose="02010609030101010101" charset="-122"/>
            </a:endParaRPr>
          </a:p>
          <a:p>
            <a:pPr>
              <a:lnSpc>
                <a:spcPts val="2100"/>
              </a:lnSpc>
            </a:pPr>
            <a:r>
              <a:rPr lang="zh-CN" altLang="en-US" sz="2000" b="1" dirty="0" smtClean="0">
                <a:latin typeface="仿宋_GB2312" panose="02010609030101010101" charset="-122"/>
                <a:ea typeface="仿宋_GB2312" panose="02010609030101010101" charset="-122"/>
              </a:rPr>
              <a:t>    </a:t>
            </a:r>
            <a:r>
              <a:rPr lang="zh-CN" altLang="en-US" sz="2000" b="1" dirty="0" smtClean="0">
                <a:solidFill>
                  <a:srgbClr val="1E817A"/>
                </a:solidFill>
                <a:latin typeface="仿宋_GB2312" panose="02010609030101010101" charset="-122"/>
                <a:ea typeface="仿宋_GB2312" panose="02010609030101010101" charset="-122"/>
              </a:rPr>
              <a:t>根据本人申请、组织培养、团支部大会研究，拟确定×××等×位同学为团员。为广泛征求意见，决定自20××年×月×日起予以公示。如对公示对象有不同意见，请于20××年×月×日前，以口头或书面形式向本支部或上级团组织反映。</a:t>
            </a:r>
            <a:endParaRPr lang="zh-CN" altLang="en-US" sz="2000" b="1" dirty="0" smtClean="0">
              <a:solidFill>
                <a:srgbClr val="1E817A"/>
              </a:solidFill>
              <a:latin typeface="仿宋_GB2312" panose="02010609030101010101" charset="-122"/>
              <a:ea typeface="仿宋_GB2312" panose="02010609030101010101" charset="-122"/>
            </a:endParaRPr>
          </a:p>
          <a:p>
            <a:pPr>
              <a:lnSpc>
                <a:spcPts val="2100"/>
              </a:lnSpc>
            </a:pPr>
            <a:r>
              <a:rPr lang="zh-CN" altLang="en-US" sz="2000" b="1" dirty="0" smtClean="0">
                <a:solidFill>
                  <a:srgbClr val="1E817A"/>
                </a:solidFill>
                <a:latin typeface="仿宋_GB2312" panose="02010609030101010101" charset="-122"/>
                <a:ea typeface="仿宋_GB2312" panose="02010609030101010101" charset="-122"/>
              </a:rPr>
              <a:t>    ×××,男, ××××年×月×生,汉族,江苏常州人,现为常州外国语学校×年级×班学生。该同学于20××年×月申请入团，20××年×月经支委会研究列为入团积极分子，20××年×月列为发展对象，培养联系人为×××、×××。</a:t>
            </a:r>
            <a:endParaRPr lang="zh-CN" altLang="en-US" sz="2000" b="1" dirty="0" smtClean="0">
              <a:solidFill>
                <a:srgbClr val="1E817A"/>
              </a:solidFill>
              <a:latin typeface="仿宋_GB2312" panose="02010609030101010101" charset="-122"/>
              <a:ea typeface="仿宋_GB2312" panose="02010609030101010101" charset="-122"/>
            </a:endParaRPr>
          </a:p>
          <a:p>
            <a:pPr>
              <a:lnSpc>
                <a:spcPts val="2100"/>
              </a:lnSpc>
            </a:pPr>
            <a:r>
              <a:rPr lang="zh-CN" altLang="en-US" sz="2000" b="1" dirty="0" smtClean="0">
                <a:solidFill>
                  <a:srgbClr val="1E817A"/>
                </a:solidFill>
                <a:latin typeface="仿宋_GB2312" panose="02010609030101010101" charset="-122"/>
                <a:ea typeface="仿宋_GB2312" panose="02010609030101010101" charset="-122"/>
              </a:rPr>
              <a:t>    ×××,男, ××××年×月×生,汉族,江苏常州人,现为常州外国语学校×年级×班学生。该同学于20××年×月申请入团，20××年×月经支委会研究列为入团积极分子，20××年×月列为发展对象，培养联系人为×××、×××。</a:t>
            </a:r>
            <a:endParaRPr lang="zh-CN" altLang="en-US" sz="2000" b="1" dirty="0" smtClean="0">
              <a:solidFill>
                <a:srgbClr val="1E817A"/>
              </a:solidFill>
              <a:latin typeface="仿宋_GB2312" panose="02010609030101010101" charset="-122"/>
              <a:ea typeface="仿宋_GB2312" panose="02010609030101010101" charset="-122"/>
            </a:endParaRPr>
          </a:p>
          <a:p>
            <a:pPr>
              <a:lnSpc>
                <a:spcPts val="2100"/>
              </a:lnSpc>
            </a:pPr>
            <a:r>
              <a:rPr lang="zh-CN" altLang="en-US" sz="2000" b="1" dirty="0" smtClean="0">
                <a:solidFill>
                  <a:srgbClr val="1E817A"/>
                </a:solidFill>
                <a:latin typeface="仿宋_GB2312" panose="02010609030101010101" charset="-122"/>
                <a:ea typeface="仿宋_GB2312" panose="02010609030101010101" charset="-122"/>
              </a:rPr>
              <a:t>    ……</a:t>
            </a:r>
            <a:endParaRPr lang="zh-CN" altLang="en-US" sz="2000" b="1" dirty="0" smtClean="0">
              <a:solidFill>
                <a:srgbClr val="1E817A"/>
              </a:solidFill>
              <a:latin typeface="仿宋_GB2312" panose="02010609030101010101" charset="-122"/>
              <a:ea typeface="仿宋_GB2312" panose="02010609030101010101" charset="-122"/>
            </a:endParaRPr>
          </a:p>
          <a:p>
            <a:pPr>
              <a:lnSpc>
                <a:spcPts val="2100"/>
              </a:lnSpc>
            </a:pPr>
            <a:r>
              <a:rPr lang="zh-CN" altLang="en-US" sz="2000" b="1" dirty="0" smtClean="0">
                <a:solidFill>
                  <a:srgbClr val="1E817A"/>
                </a:solidFill>
                <a:latin typeface="仿宋_GB2312" panose="02010609030101010101" charset="-122"/>
                <a:ea typeface="仿宋_GB2312" panose="02010609030101010101" charset="-122"/>
              </a:rPr>
              <a:t>    ……</a:t>
            </a:r>
            <a:endParaRPr lang="zh-CN" altLang="en-US" sz="2000" b="1" dirty="0" smtClean="0">
              <a:solidFill>
                <a:srgbClr val="1E817A"/>
              </a:solidFill>
              <a:latin typeface="仿宋_GB2312" panose="02010609030101010101" charset="-122"/>
              <a:ea typeface="仿宋_GB2312" panose="02010609030101010101" charset="-122"/>
            </a:endParaRPr>
          </a:p>
          <a:p>
            <a:pPr>
              <a:lnSpc>
                <a:spcPts val="2100"/>
              </a:lnSpc>
            </a:pPr>
            <a:r>
              <a:rPr lang="zh-CN" altLang="en-US" sz="2000" b="1" dirty="0" smtClean="0">
                <a:solidFill>
                  <a:srgbClr val="1E817A"/>
                </a:solidFill>
                <a:latin typeface="仿宋_GB2312" panose="02010609030101010101" charset="-122"/>
                <a:ea typeface="仿宋_GB2312" panose="02010609030101010101" charset="-122"/>
              </a:rPr>
              <a:t>    ×××团支部联系电话：           联系人：×××</a:t>
            </a:r>
            <a:endParaRPr lang="zh-CN" altLang="en-US" sz="2000" b="1" dirty="0" smtClean="0">
              <a:solidFill>
                <a:srgbClr val="1E817A"/>
              </a:solidFill>
              <a:latin typeface="仿宋_GB2312" panose="02010609030101010101" charset="-122"/>
              <a:ea typeface="仿宋_GB2312" panose="02010609030101010101" charset="-122"/>
            </a:endParaRPr>
          </a:p>
          <a:p>
            <a:pPr>
              <a:lnSpc>
                <a:spcPts val="1800"/>
              </a:lnSpc>
            </a:pPr>
            <a:endParaRPr lang="zh-CN" altLang="en-US" sz="2000" b="1" dirty="0" smtClean="0">
              <a:solidFill>
                <a:srgbClr val="1E817A"/>
              </a:solidFill>
              <a:latin typeface="仿宋_GB2312" panose="02010609030101010101" charset="-122"/>
              <a:ea typeface="仿宋_GB2312" panose="02010609030101010101" charset="-122"/>
            </a:endParaRPr>
          </a:p>
          <a:p>
            <a:pPr>
              <a:lnSpc>
                <a:spcPts val="2100"/>
              </a:lnSpc>
            </a:pPr>
            <a:r>
              <a:rPr lang="zh-CN" altLang="en-US" sz="2000" b="1" dirty="0" smtClean="0">
                <a:solidFill>
                  <a:srgbClr val="1E817A"/>
                </a:solidFill>
                <a:latin typeface="仿宋_GB2312" panose="02010609030101010101" charset="-122"/>
                <a:ea typeface="仿宋_GB2312" panose="02010609030101010101" charset="-122"/>
              </a:rPr>
              <a:t>                                               ×××团支部</a:t>
            </a:r>
            <a:endParaRPr lang="zh-CN" altLang="en-US" sz="2000" b="1" dirty="0" smtClean="0">
              <a:solidFill>
                <a:srgbClr val="1E817A"/>
              </a:solidFill>
              <a:latin typeface="仿宋_GB2312" panose="02010609030101010101" charset="-122"/>
              <a:ea typeface="仿宋_GB2312" panose="02010609030101010101" charset="-122"/>
            </a:endParaRPr>
          </a:p>
          <a:p>
            <a:pPr>
              <a:lnSpc>
                <a:spcPts val="2100"/>
              </a:lnSpc>
            </a:pPr>
            <a:r>
              <a:rPr lang="zh-CN" altLang="en-US" sz="2000" b="1" dirty="0" smtClean="0">
                <a:solidFill>
                  <a:srgbClr val="1E817A"/>
                </a:solidFill>
                <a:latin typeface="仿宋_GB2312" panose="02010609030101010101" charset="-122"/>
                <a:ea typeface="仿宋_GB2312" panose="02010609030101010101" charset="-122"/>
              </a:rPr>
              <a:t>                                              20××年×月×日</a:t>
            </a:r>
            <a:endParaRPr lang="zh-CN" altLang="en-US" sz="2000" b="1" dirty="0" smtClean="0">
              <a:solidFill>
                <a:srgbClr val="1E817A"/>
              </a:solidFill>
              <a:latin typeface="仿宋_GB2312" panose="02010609030101010101" charset="-122"/>
              <a:ea typeface="仿宋_GB2312" panose="02010609030101010101" charset="-122"/>
            </a:endParaRPr>
          </a:p>
          <a:p>
            <a:pPr>
              <a:lnSpc>
                <a:spcPts val="2100"/>
              </a:lnSpc>
            </a:pPr>
            <a:r>
              <a:rPr lang="zh-CN" altLang="en-US" sz="2000" b="1" dirty="0" smtClean="0">
                <a:solidFill>
                  <a:srgbClr val="1E817A"/>
                </a:solidFill>
                <a:latin typeface="仿宋_GB2312" panose="02010609030101010101" charset="-122"/>
                <a:ea typeface="仿宋_GB2312" panose="02010609030101010101" charset="-122"/>
              </a:rPr>
              <a:t>                                           （×××学校团委代章）</a:t>
            </a:r>
            <a:endParaRPr lang="zh-CN" altLang="en-US" sz="2000" b="1" dirty="0" smtClean="0">
              <a:solidFill>
                <a:srgbClr val="1E817A"/>
              </a:solidFill>
              <a:latin typeface="仿宋_GB2312" panose="02010609030101010101" charset="-122"/>
              <a:ea typeface="仿宋_GB2312" panose="02010609030101010101"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1142976" y="219059"/>
            <a:ext cx="6643734"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sz="2800" b="1" dirty="0" smtClean="0">
                <a:solidFill>
                  <a:srgbClr val="1F9B8C"/>
                </a:solidFill>
                <a:latin typeface="微软雅黑" panose="020B0503020204020204" pitchFamily="34" charset="-122"/>
                <a:ea typeface="微软雅黑" panose="020B0503020204020204" pitchFamily="34" charset="-122"/>
              </a:rPr>
              <a:t>团员发展材料丢失补办说明</a:t>
            </a:r>
            <a:endParaRPr lang="zh-CN" sz="2800" b="1" dirty="0" smtClean="0">
              <a:solidFill>
                <a:srgbClr val="1F9B8C"/>
              </a:solidFill>
              <a:latin typeface="微软雅黑" panose="020B0503020204020204" pitchFamily="34" charset="-122"/>
              <a:ea typeface="微软雅黑" panose="020B0503020204020204" pitchFamily="34" charset="-122"/>
            </a:endParaRPr>
          </a:p>
        </p:txBody>
      </p:sp>
      <p:sp>
        <p:nvSpPr>
          <p:cNvPr id="12" name="Rectangle 10"/>
          <p:cNvSpPr>
            <a:spLocks noChangeArrowheads="1"/>
          </p:cNvSpPr>
          <p:nvPr/>
        </p:nvSpPr>
        <p:spPr bwMode="auto">
          <a:xfrm>
            <a:off x="32" y="1071546"/>
            <a:ext cx="9144000" cy="5580000"/>
          </a:xfrm>
          <a:prstGeom prst="rect">
            <a:avLst/>
          </a:prstGeom>
          <a:solidFill>
            <a:srgbClr val="FFFFFF">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endParaRPr lang="en-US" altLang="zh-CN" sz="2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1"/>
          <p:cNvSpPr txBox="1"/>
          <p:nvPr/>
        </p:nvSpPr>
        <p:spPr>
          <a:xfrm>
            <a:off x="283180" y="1071229"/>
            <a:ext cx="8780462" cy="3297555"/>
          </a:xfrm>
          <a:prstGeom prst="rect">
            <a:avLst/>
          </a:prstGeom>
          <a:noFill/>
        </p:spPr>
        <p:txBody>
          <a:bodyPr wrap="square" rtlCol="0">
            <a:spAutoFit/>
          </a:bodyPr>
          <a:lstStyle/>
          <a:p>
            <a:pPr algn="l">
              <a:lnSpc>
                <a:spcPts val="2500"/>
              </a:lnSpc>
            </a:pPr>
            <a:r>
              <a:rPr lang="en-US" altLang="zh-CN" sz="2000" b="1" dirty="0" smtClean="0">
                <a:solidFill>
                  <a:srgbClr val="1E817A"/>
                </a:solidFill>
                <a:latin typeface="仿宋_GB2312" panose="02010609030101010101" charset="-122"/>
                <a:ea typeface="仿宋_GB2312" panose="02010609030101010101" charset="-122"/>
              </a:rPr>
              <a:t>1</a:t>
            </a:r>
            <a:r>
              <a:rPr lang="zh-CN" altLang="en-US" sz="2000" b="1" dirty="0" smtClean="0">
                <a:solidFill>
                  <a:srgbClr val="1E817A"/>
                </a:solidFill>
                <a:latin typeface="仿宋_GB2312" panose="02010609030101010101" charset="-122"/>
                <a:ea typeface="仿宋_GB2312" panose="02010609030101010101" charset="-122"/>
              </a:rPr>
              <a:t>、团员证或团员纪实簿或入团志愿书丢失情况：携带团员纪实簿或入团志愿书或团员证、二寸正面免冠照片，学校团委开具情况说明材料</a:t>
            </a:r>
            <a:r>
              <a:rPr lang="zh-CN" altLang="en-US" sz="2000" b="1" dirty="0" smtClean="0">
                <a:solidFill>
                  <a:srgbClr val="1E817A"/>
                </a:solidFill>
                <a:latin typeface="仿宋_GB2312" panose="02010609030101010101" charset="-122"/>
                <a:ea typeface="仿宋_GB2312" panose="02010609030101010101" charset="-122"/>
                <a:sym typeface="+mn-ea"/>
              </a:rPr>
              <a:t>（模板详见附件</a:t>
            </a:r>
            <a:r>
              <a:rPr lang="en-US" altLang="zh-CN" sz="2000" b="1" dirty="0" smtClean="0">
                <a:solidFill>
                  <a:srgbClr val="1E817A"/>
                </a:solidFill>
                <a:latin typeface="仿宋_GB2312" panose="02010609030101010101" charset="-122"/>
                <a:ea typeface="仿宋_GB2312" panose="02010609030101010101" charset="-122"/>
                <a:sym typeface="+mn-ea"/>
              </a:rPr>
              <a:t>4</a:t>
            </a:r>
            <a:r>
              <a:rPr lang="zh-CN" altLang="en-US" sz="2000" b="1" dirty="0" smtClean="0">
                <a:solidFill>
                  <a:srgbClr val="1E817A"/>
                </a:solidFill>
                <a:latin typeface="仿宋_GB2312" panose="02010609030101010101" charset="-122"/>
                <a:ea typeface="仿宋_GB2312" panose="02010609030101010101" charset="-122"/>
                <a:sym typeface="+mn-ea"/>
              </a:rPr>
              <a:t>）加盖校团委公章</a:t>
            </a:r>
            <a:r>
              <a:rPr lang="zh-CN" altLang="en-US" sz="2000" b="1" dirty="0" smtClean="0">
                <a:solidFill>
                  <a:srgbClr val="1E817A"/>
                </a:solidFill>
                <a:latin typeface="仿宋_GB2312" panose="02010609030101010101" charset="-122"/>
                <a:ea typeface="仿宋_GB2312" panose="02010609030101010101" charset="-122"/>
              </a:rPr>
              <a:t>、并提供材料丢失人员当年入团的花名册（盖章），到武进团区委</a:t>
            </a:r>
            <a:r>
              <a:rPr lang="en-US" altLang="zh-CN" sz="2000" b="1" dirty="0" smtClean="0">
                <a:solidFill>
                  <a:srgbClr val="1E817A"/>
                </a:solidFill>
                <a:latin typeface="仿宋_GB2312" panose="02010609030101010101" charset="-122"/>
                <a:ea typeface="仿宋_GB2312" panose="02010609030101010101" charset="-122"/>
              </a:rPr>
              <a:t>658</a:t>
            </a:r>
            <a:r>
              <a:rPr lang="zh-CN" altLang="en-US" sz="2000" b="1" dirty="0" smtClean="0">
                <a:solidFill>
                  <a:srgbClr val="1E817A"/>
                </a:solidFill>
                <a:latin typeface="仿宋_GB2312" panose="02010609030101010101" charset="-122"/>
                <a:ea typeface="仿宋_GB2312" panose="02010609030101010101" charset="-122"/>
              </a:rPr>
              <a:t>室补办。</a:t>
            </a:r>
            <a:endParaRPr lang="zh-CN" altLang="en-US" sz="2000" b="1" dirty="0" smtClean="0">
              <a:solidFill>
                <a:srgbClr val="1E817A"/>
              </a:solidFill>
              <a:latin typeface="仿宋_GB2312" panose="02010609030101010101" charset="-122"/>
              <a:ea typeface="仿宋_GB2312" panose="02010609030101010101" charset="-122"/>
            </a:endParaRPr>
          </a:p>
          <a:p>
            <a:pPr algn="l">
              <a:lnSpc>
                <a:spcPts val="2500"/>
              </a:lnSpc>
            </a:pPr>
            <a:r>
              <a:rPr lang="en-US" altLang="zh-CN" sz="2000" b="1" dirty="0" smtClean="0">
                <a:solidFill>
                  <a:srgbClr val="1E817A"/>
                </a:solidFill>
                <a:latin typeface="仿宋_GB2312" panose="02010609030101010101" charset="-122"/>
                <a:ea typeface="仿宋_GB2312" panose="02010609030101010101" charset="-122"/>
              </a:rPr>
              <a:t>2</a:t>
            </a:r>
            <a:r>
              <a:rPr lang="zh-CN" altLang="en-US" sz="2000" b="1" dirty="0" smtClean="0">
                <a:solidFill>
                  <a:srgbClr val="1E817A"/>
                </a:solidFill>
                <a:latin typeface="仿宋_GB2312" panose="02010609030101010101" charset="-122"/>
                <a:ea typeface="仿宋_GB2312" panose="02010609030101010101" charset="-122"/>
              </a:rPr>
              <a:t>、</a:t>
            </a:r>
            <a:r>
              <a:rPr lang="zh-CN" altLang="en-US" sz="2000" b="1" dirty="0" smtClean="0">
                <a:solidFill>
                  <a:srgbClr val="1E817A"/>
                </a:solidFill>
                <a:latin typeface="仿宋_GB2312" panose="02010609030101010101" charset="-122"/>
                <a:ea typeface="仿宋_GB2312" panose="02010609030101010101" charset="-122"/>
                <a:sym typeface="+mn-ea"/>
              </a:rPr>
              <a:t>团员证、团员纪实簿、入团志愿书全部丢失情况：提供材料丢失人员当年入团的花名册及相关证明其团员身份的证明材料（盖章），并由学校团委开具团员身份证明材料（模板详见附件</a:t>
            </a:r>
            <a:r>
              <a:rPr lang="en-US" altLang="zh-CN" sz="2000" b="1" dirty="0" smtClean="0">
                <a:solidFill>
                  <a:srgbClr val="1E817A"/>
                </a:solidFill>
                <a:latin typeface="仿宋_GB2312" panose="02010609030101010101" charset="-122"/>
                <a:ea typeface="仿宋_GB2312" panose="02010609030101010101" charset="-122"/>
                <a:sym typeface="+mn-ea"/>
              </a:rPr>
              <a:t>5</a:t>
            </a:r>
            <a:r>
              <a:rPr lang="zh-CN" altLang="en-US" sz="2000" b="1" dirty="0" smtClean="0">
                <a:solidFill>
                  <a:srgbClr val="1E817A"/>
                </a:solidFill>
                <a:latin typeface="仿宋_GB2312" panose="02010609030101010101" charset="-122"/>
                <a:ea typeface="仿宋_GB2312" panose="02010609030101010101" charset="-122"/>
                <a:sym typeface="+mn-ea"/>
              </a:rPr>
              <a:t>）加盖校团委公章和所属街道、乡镇团委的公章，如没有证明其团员身份的证明材料，则不能补办。</a:t>
            </a:r>
            <a:endParaRPr lang="zh-CN" altLang="en-US" sz="2000" b="1" dirty="0" smtClean="0">
              <a:solidFill>
                <a:srgbClr val="1E817A"/>
              </a:solidFill>
              <a:latin typeface="仿宋_GB2312" panose="02010609030101010101" charset="-122"/>
              <a:ea typeface="仿宋_GB2312" panose="02010609030101010101" charset="-122"/>
              <a:sym typeface="+mn-ea"/>
            </a:endParaRPr>
          </a:p>
          <a:p>
            <a:pPr algn="l">
              <a:lnSpc>
                <a:spcPts val="2500"/>
              </a:lnSpc>
            </a:pPr>
            <a:r>
              <a:rPr lang="en-US" altLang="zh-CN" sz="2000" b="1" dirty="0" smtClean="0">
                <a:solidFill>
                  <a:srgbClr val="1E817A"/>
                </a:solidFill>
                <a:latin typeface="仿宋_GB2312" panose="02010609030101010101" charset="-122"/>
                <a:ea typeface="仿宋_GB2312" panose="02010609030101010101" charset="-122"/>
              </a:rPr>
              <a:t>3</a:t>
            </a:r>
            <a:r>
              <a:rPr lang="zh-CN" altLang="en-US" sz="2000" b="1" dirty="0" smtClean="0">
                <a:solidFill>
                  <a:srgbClr val="1E817A"/>
                </a:solidFill>
                <a:latin typeface="仿宋_GB2312" panose="02010609030101010101" charset="-122"/>
                <a:ea typeface="仿宋_GB2312" panose="02010609030101010101" charset="-122"/>
              </a:rPr>
              <a:t>、团员材料丢失且入团时未满</a:t>
            </a:r>
            <a:r>
              <a:rPr lang="en-US" altLang="zh-CN" sz="2000" b="1" dirty="0" smtClean="0">
                <a:solidFill>
                  <a:srgbClr val="1E817A"/>
                </a:solidFill>
                <a:latin typeface="仿宋_GB2312" panose="02010609030101010101" charset="-122"/>
                <a:ea typeface="仿宋_GB2312" panose="02010609030101010101" charset="-122"/>
              </a:rPr>
              <a:t>13</a:t>
            </a:r>
            <a:r>
              <a:rPr lang="zh-CN" altLang="en-US" sz="2000" b="1" dirty="0" smtClean="0">
                <a:solidFill>
                  <a:srgbClr val="1E817A"/>
                </a:solidFill>
                <a:latin typeface="仿宋_GB2312" panose="02010609030101010101" charset="-122"/>
                <a:ea typeface="仿宋_GB2312" panose="02010609030101010101" charset="-122"/>
              </a:rPr>
              <a:t>周岁的情况参考文件《关于进一步做好全区共青团员身份认定工作的通知》中的附件</a:t>
            </a:r>
            <a:r>
              <a:rPr lang="en-US" altLang="zh-CN" sz="2000" b="1" dirty="0" smtClean="0">
                <a:solidFill>
                  <a:srgbClr val="1E817A"/>
                </a:solidFill>
                <a:latin typeface="仿宋_GB2312" panose="02010609030101010101" charset="-122"/>
                <a:ea typeface="仿宋_GB2312" panose="02010609030101010101" charset="-122"/>
              </a:rPr>
              <a:t>1</a:t>
            </a:r>
            <a:r>
              <a:rPr lang="zh-CN" altLang="en-US" sz="2000" b="1" dirty="0" smtClean="0">
                <a:solidFill>
                  <a:srgbClr val="1E817A"/>
                </a:solidFill>
                <a:latin typeface="仿宋_GB2312" panose="02010609030101010101" charset="-122"/>
                <a:ea typeface="仿宋_GB2312" panose="02010609030101010101" charset="-122"/>
              </a:rPr>
              <a:t>。</a:t>
            </a:r>
            <a:endParaRPr lang="zh-CN" altLang="en-US" sz="2000" b="1" dirty="0" smtClean="0">
              <a:solidFill>
                <a:srgbClr val="1E817A"/>
              </a:solidFill>
              <a:latin typeface="仿宋_GB2312" panose="02010609030101010101" charset="-122"/>
              <a:ea typeface="仿宋_GB2312" panose="02010609030101010101"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2459037" y="147621"/>
            <a:ext cx="4327541" cy="852487"/>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eaLnBrk="1" hangingPunct="1"/>
            <a:r>
              <a:rPr lang="zh-CN" altLang="zh-CN" sz="2800" b="1" dirty="0" smtClean="0">
                <a:solidFill>
                  <a:srgbClr val="1F9B8C"/>
                </a:solidFill>
                <a:latin typeface="微软雅黑" panose="020B0503020204020204" pitchFamily="34" charset="-122"/>
                <a:ea typeface="微软雅黑" panose="020B0503020204020204" pitchFamily="34" charset="-122"/>
              </a:rPr>
              <a:t>十步骤、三公示、六必须</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sp>
        <p:nvSpPr>
          <p:cNvPr id="12" name="Rectangle 10"/>
          <p:cNvSpPr>
            <a:spLocks noChangeArrowheads="1"/>
          </p:cNvSpPr>
          <p:nvPr/>
        </p:nvSpPr>
        <p:spPr bwMode="auto">
          <a:xfrm>
            <a:off x="0" y="1214422"/>
            <a:ext cx="9144000" cy="5308016"/>
          </a:xfrm>
          <a:prstGeom prst="rect">
            <a:avLst/>
          </a:prstGeom>
          <a:solidFill>
            <a:srgbClr val="FFFFFF">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endParaRPr lang="en-US" altLang="zh-CN" sz="2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Pentagon 49"/>
          <p:cNvSpPr>
            <a:spLocks noChangeArrowheads="1"/>
          </p:cNvSpPr>
          <p:nvPr/>
        </p:nvSpPr>
        <p:spPr bwMode="auto">
          <a:xfrm>
            <a:off x="0" y="1214423"/>
            <a:ext cx="5214942" cy="642942"/>
          </a:xfrm>
          <a:prstGeom prst="homePlate">
            <a:avLst>
              <a:gd name="adj" fmla="val 50002"/>
            </a:avLst>
          </a:prstGeom>
          <a:solidFill>
            <a:srgbClr val="1E9C8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p>
            <a:pPr algn="ctr" defTabSz="1028700" eaLnBrk="1" hangingPunct="1"/>
            <a:endParaRPr lang="en-US" altLang="zh-CN" sz="26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2"/>
          <p:cNvSpPr txBox="1"/>
          <p:nvPr/>
        </p:nvSpPr>
        <p:spPr>
          <a:xfrm>
            <a:off x="214282" y="1285860"/>
            <a:ext cx="8929718" cy="5429288"/>
          </a:xfrm>
          <a:prstGeom prst="rect">
            <a:avLst/>
          </a:prstGeom>
          <a:noFill/>
        </p:spPr>
        <p:txBody>
          <a:bodyPr wrap="square" rtlCol="0">
            <a:spAutoFit/>
          </a:bodyPr>
          <a:lstStyle/>
          <a:p>
            <a:r>
              <a:rPr lang="en-US" altLang="zh-CN" sz="2600" b="1" dirty="0">
                <a:solidFill>
                  <a:srgbClr val="FAFAFA"/>
                </a:solidFill>
                <a:latin typeface="仿宋_GB2312" panose="02010609030101010101" charset="-122"/>
                <a:ea typeface="仿宋_GB2312" panose="02010609030101010101" charset="-122"/>
              </a:rPr>
              <a:t>1.</a:t>
            </a:r>
            <a:r>
              <a:rPr lang="zh-CN" altLang="en-US" sz="2600" b="1" dirty="0">
                <a:solidFill>
                  <a:srgbClr val="FAFAFA"/>
                </a:solidFill>
                <a:latin typeface="仿宋_GB2312" panose="02010609030101010101" charset="-122"/>
                <a:ea typeface="仿宋_GB2312" panose="02010609030101010101" charset="-122"/>
              </a:rPr>
              <a:t>发展团员工作的</a:t>
            </a:r>
            <a:r>
              <a:rPr lang="en-US" altLang="zh-CN" sz="2600" b="1" dirty="0">
                <a:solidFill>
                  <a:srgbClr val="FAFAFA"/>
                </a:solidFill>
                <a:latin typeface="仿宋_GB2312" panose="02010609030101010101" charset="-122"/>
                <a:ea typeface="仿宋_GB2312" panose="02010609030101010101" charset="-122"/>
              </a:rPr>
              <a:t>“</a:t>
            </a:r>
            <a:r>
              <a:rPr lang="zh-CN" altLang="en-US" sz="2600" b="1" dirty="0">
                <a:solidFill>
                  <a:srgbClr val="FAFAFA"/>
                </a:solidFill>
                <a:latin typeface="仿宋_GB2312" panose="02010609030101010101" charset="-122"/>
                <a:ea typeface="仿宋_GB2312" panose="02010609030101010101" charset="-122"/>
              </a:rPr>
              <a:t>十步骤</a:t>
            </a:r>
            <a:r>
              <a:rPr lang="en-US" altLang="zh-CN" sz="2600" b="1" dirty="0">
                <a:solidFill>
                  <a:srgbClr val="FAFAFA"/>
                </a:solidFill>
                <a:latin typeface="仿宋_GB2312" panose="02010609030101010101" charset="-122"/>
                <a:ea typeface="仿宋_GB2312" panose="02010609030101010101" charset="-122"/>
              </a:rPr>
              <a:t>”</a:t>
            </a:r>
            <a:r>
              <a:rPr lang="zh-CN" altLang="en-US" sz="2600" b="1" dirty="0" smtClean="0">
                <a:solidFill>
                  <a:srgbClr val="FAFAFA"/>
                </a:solidFill>
                <a:latin typeface="仿宋_GB2312" panose="02010609030101010101" charset="-122"/>
                <a:ea typeface="仿宋_GB2312" panose="02010609030101010101" charset="-122"/>
              </a:rPr>
              <a:t>：</a:t>
            </a:r>
            <a:endParaRPr lang="en-US" altLang="zh-CN" sz="2600" b="1" dirty="0" smtClean="0">
              <a:solidFill>
                <a:srgbClr val="FAFAFA"/>
              </a:solidFill>
              <a:latin typeface="仿宋_GB2312" panose="02010609030101010101" charset="-122"/>
              <a:ea typeface="仿宋_GB2312" panose="02010609030101010101" charset="-122"/>
            </a:endParaRPr>
          </a:p>
          <a:p>
            <a:pPr>
              <a:lnSpc>
                <a:spcPts val="2000"/>
              </a:lnSpc>
            </a:pPr>
            <a:endParaRPr lang="zh-CN" altLang="en-US" sz="2400" b="1" dirty="0">
              <a:solidFill>
                <a:srgbClr val="1E817A"/>
              </a:solidFill>
              <a:latin typeface="仿宋_GB2312" panose="02010609030101010101" charset="-122"/>
              <a:ea typeface="仿宋_GB2312" panose="02010609030101010101" charset="-122"/>
            </a:endParaRPr>
          </a:p>
          <a:p>
            <a:pPr>
              <a:lnSpc>
                <a:spcPts val="3500"/>
              </a:lnSpc>
            </a:pPr>
            <a:r>
              <a:rPr lang="zh-CN" altLang="en-US" sz="2400" b="1" dirty="0">
                <a:solidFill>
                  <a:srgbClr val="1E817A"/>
                </a:solidFill>
                <a:latin typeface="仿宋_GB2312" panose="02010609030101010101" charset="-122"/>
                <a:ea typeface="仿宋_GB2312" panose="02010609030101010101" charset="-122"/>
              </a:rPr>
              <a:t>①提交《入团申请书</a:t>
            </a:r>
            <a:r>
              <a:rPr lang="zh-CN" altLang="en-US" sz="2400" b="1" dirty="0">
                <a:solidFill>
                  <a:srgbClr val="1E817A"/>
                </a:solidFill>
                <a:latin typeface="仿宋_GB2312" panose="02010609030101010101" charset="-122"/>
                <a:ea typeface="仿宋_GB2312" panose="02010609030101010101" charset="-122"/>
                <a:sym typeface="+mn-ea"/>
              </a:rPr>
              <a:t>》；</a:t>
            </a:r>
            <a:r>
              <a:rPr lang="en-US" altLang="zh-CN" sz="2400" b="1" dirty="0" smtClean="0">
                <a:solidFill>
                  <a:srgbClr val="1E817A"/>
                </a:solidFill>
                <a:latin typeface="仿宋_GB2312" panose="02010609030101010101" charset="-122"/>
                <a:ea typeface="仿宋_GB2312" panose="02010609030101010101" charset="-122"/>
                <a:sym typeface="+mn-ea"/>
              </a:rPr>
              <a:t>(</a:t>
            </a:r>
            <a:r>
              <a:rPr lang="zh-CN" altLang="en-US" sz="2400" b="1" dirty="0" smtClean="0">
                <a:solidFill>
                  <a:srgbClr val="1E817A"/>
                </a:solidFill>
                <a:latin typeface="仿宋_GB2312" panose="02010609030101010101" charset="-122"/>
                <a:ea typeface="仿宋_GB2312" panose="02010609030101010101" charset="-122"/>
                <a:sym typeface="+mn-ea"/>
              </a:rPr>
              <a:t>纪</a:t>
            </a:r>
            <a:r>
              <a:rPr lang="zh-CN" altLang="en-US" sz="2400" b="1" dirty="0">
                <a:solidFill>
                  <a:srgbClr val="1E817A"/>
                </a:solidFill>
                <a:latin typeface="仿宋_GB2312" panose="02010609030101010101" charset="-122"/>
                <a:ea typeface="仿宋_GB2312" panose="02010609030101010101" charset="-122"/>
                <a:sym typeface="+mn-ea"/>
              </a:rPr>
              <a:t>实</a:t>
            </a:r>
            <a:r>
              <a:rPr lang="zh-CN" altLang="zh-CN" sz="2400" b="1" dirty="0">
                <a:solidFill>
                  <a:srgbClr val="1E817A"/>
                </a:solidFill>
                <a:latin typeface="仿宋_GB2312" panose="02010609030101010101" charset="-122"/>
                <a:ea typeface="仿宋_GB2312" panose="02010609030101010101" charset="-122"/>
                <a:sym typeface="+mn-ea"/>
              </a:rPr>
              <a:t>簿</a:t>
            </a:r>
            <a:r>
              <a:rPr lang="en-US" altLang="zh-CN" sz="2400" b="1" dirty="0">
                <a:solidFill>
                  <a:srgbClr val="1E817A"/>
                </a:solidFill>
                <a:latin typeface="仿宋_GB2312" panose="02010609030101010101" charset="-122"/>
                <a:ea typeface="仿宋_GB2312" panose="02010609030101010101" charset="-122"/>
                <a:sym typeface="+mn-ea"/>
              </a:rPr>
              <a:t>P2)</a:t>
            </a:r>
            <a:endParaRPr lang="zh-CN" altLang="en-US" sz="2400" b="1" dirty="0">
              <a:solidFill>
                <a:srgbClr val="1E817A"/>
              </a:solidFill>
              <a:latin typeface="仿宋_GB2312" panose="02010609030101010101" charset="-122"/>
              <a:ea typeface="仿宋_GB2312" panose="02010609030101010101" charset="-122"/>
              <a:sym typeface="+mn-ea"/>
            </a:endParaRPr>
          </a:p>
          <a:p>
            <a:pPr>
              <a:lnSpc>
                <a:spcPts val="3500"/>
              </a:lnSpc>
            </a:pPr>
            <a:r>
              <a:rPr lang="zh-CN" altLang="en-US" sz="2400" b="1" dirty="0">
                <a:solidFill>
                  <a:srgbClr val="1E817A"/>
                </a:solidFill>
                <a:latin typeface="仿宋_GB2312" panose="02010609030101010101" charset="-122"/>
                <a:ea typeface="仿宋_GB2312" panose="02010609030101010101" charset="-122"/>
              </a:rPr>
              <a:t>②确定为入团积极分子</a:t>
            </a:r>
            <a:r>
              <a:rPr lang="zh-CN" altLang="en-US" sz="2400" b="1" spc="-250" dirty="0">
                <a:solidFill>
                  <a:srgbClr val="1E817A"/>
                </a:solidFill>
                <a:latin typeface="仿宋_GB2312" panose="02010609030101010101" charset="-122"/>
                <a:ea typeface="仿宋_GB2312" panose="02010609030101010101" charset="-122"/>
              </a:rPr>
              <a:t>，填写《入团积极分子登记表</a:t>
            </a:r>
            <a:r>
              <a:rPr lang="zh-CN" altLang="en-US" sz="2400" b="1" spc="-250" dirty="0" smtClean="0">
                <a:solidFill>
                  <a:srgbClr val="1E817A"/>
                </a:solidFill>
                <a:latin typeface="仿宋_GB2312" panose="02010609030101010101" charset="-122"/>
                <a:ea typeface="仿宋_GB2312" panose="02010609030101010101" charset="-122"/>
              </a:rPr>
              <a:t>》</a:t>
            </a:r>
            <a:r>
              <a:rPr lang="en-US" altLang="zh-CN" sz="2400" b="1" spc="-250" dirty="0" smtClean="0">
                <a:solidFill>
                  <a:srgbClr val="1E817A"/>
                </a:solidFill>
                <a:latin typeface="仿宋_GB2312" panose="02010609030101010101" charset="-122"/>
                <a:ea typeface="仿宋_GB2312" panose="02010609030101010101" charset="-122"/>
              </a:rPr>
              <a:t>;</a:t>
            </a:r>
            <a:r>
              <a:rPr lang="zh-CN" altLang="en-US" sz="2400" b="1" spc="-250" dirty="0" smtClean="0">
                <a:solidFill>
                  <a:srgbClr val="1E817A"/>
                </a:solidFill>
                <a:latin typeface="仿宋_GB2312" panose="02010609030101010101" charset="-122"/>
                <a:ea typeface="仿宋_GB2312" panose="02010609030101010101" charset="-122"/>
                <a:sym typeface="+mn-ea"/>
              </a:rPr>
              <a:t>（纪</a:t>
            </a:r>
            <a:r>
              <a:rPr lang="zh-CN" altLang="en-US" sz="2400" b="1" spc="-250" dirty="0">
                <a:solidFill>
                  <a:srgbClr val="1E817A"/>
                </a:solidFill>
                <a:latin typeface="仿宋_GB2312" panose="02010609030101010101" charset="-122"/>
                <a:ea typeface="仿宋_GB2312" panose="02010609030101010101" charset="-122"/>
                <a:sym typeface="+mn-ea"/>
              </a:rPr>
              <a:t>实簿</a:t>
            </a:r>
            <a:r>
              <a:rPr lang="en-US" altLang="zh-CN" sz="2400" b="1" spc="-250" dirty="0">
                <a:solidFill>
                  <a:srgbClr val="1E817A"/>
                </a:solidFill>
                <a:latin typeface="仿宋_GB2312" panose="02010609030101010101" charset="-122"/>
                <a:ea typeface="仿宋_GB2312" panose="02010609030101010101" charset="-122"/>
                <a:sym typeface="+mn-ea"/>
              </a:rPr>
              <a:t>P3</a:t>
            </a:r>
            <a:r>
              <a:rPr lang="zh-CN" altLang="en-US" sz="2400" b="1" spc="-250" dirty="0">
                <a:solidFill>
                  <a:srgbClr val="1E817A"/>
                </a:solidFill>
                <a:latin typeface="仿宋_GB2312" panose="02010609030101010101" charset="-122"/>
                <a:ea typeface="仿宋_GB2312" panose="02010609030101010101" charset="-122"/>
                <a:sym typeface="+mn-ea"/>
              </a:rPr>
              <a:t>）</a:t>
            </a:r>
            <a:endParaRPr lang="zh-CN" altLang="en-US" sz="2400" b="1" spc="-250" dirty="0">
              <a:solidFill>
                <a:srgbClr val="1E817A"/>
              </a:solidFill>
              <a:latin typeface="仿宋_GB2312" panose="02010609030101010101" charset="-122"/>
              <a:ea typeface="仿宋_GB2312" panose="02010609030101010101" charset="-122"/>
            </a:endParaRPr>
          </a:p>
          <a:p>
            <a:pPr>
              <a:lnSpc>
                <a:spcPts val="3500"/>
              </a:lnSpc>
            </a:pPr>
            <a:r>
              <a:rPr lang="zh-CN" altLang="en-US" sz="2400" b="1" dirty="0">
                <a:solidFill>
                  <a:srgbClr val="1E817A"/>
                </a:solidFill>
                <a:latin typeface="仿宋_GB2312" panose="02010609030101010101" charset="-122"/>
                <a:ea typeface="仿宋_GB2312" panose="02010609030101010101" charset="-122"/>
              </a:rPr>
              <a:t>③参加党团知识培训；</a:t>
            </a:r>
            <a:r>
              <a:rPr lang="zh-CN" altLang="en-US" sz="2400" b="1" dirty="0">
                <a:solidFill>
                  <a:srgbClr val="1E817A"/>
                </a:solidFill>
                <a:latin typeface="仿宋_GB2312" panose="02010609030101010101" charset="-122"/>
                <a:ea typeface="仿宋_GB2312" panose="02010609030101010101" charset="-122"/>
                <a:sym typeface="+mn-ea"/>
              </a:rPr>
              <a:t>（最少</a:t>
            </a:r>
            <a:r>
              <a:rPr lang="en-US" altLang="zh-CN" sz="2400" b="1" dirty="0">
                <a:solidFill>
                  <a:srgbClr val="1E817A"/>
                </a:solidFill>
                <a:latin typeface="仿宋_GB2312" panose="02010609030101010101" charset="-122"/>
                <a:ea typeface="仿宋_GB2312" panose="02010609030101010101" charset="-122"/>
                <a:sym typeface="+mn-ea"/>
              </a:rPr>
              <a:t>8</a:t>
            </a:r>
            <a:r>
              <a:rPr lang="zh-CN" altLang="en-US" sz="2400" b="1" dirty="0">
                <a:solidFill>
                  <a:srgbClr val="1E817A"/>
                </a:solidFill>
                <a:latin typeface="仿宋_GB2312" panose="02010609030101010101" charset="-122"/>
                <a:ea typeface="仿宋_GB2312" panose="02010609030101010101" charset="-122"/>
                <a:sym typeface="+mn-ea"/>
              </a:rPr>
              <a:t>学时</a:t>
            </a:r>
            <a:r>
              <a:rPr lang="zh-CN" altLang="en-US" sz="2400" b="1" dirty="0" smtClean="0">
                <a:solidFill>
                  <a:srgbClr val="1E817A"/>
                </a:solidFill>
                <a:latin typeface="仿宋_GB2312" panose="02010609030101010101" charset="-122"/>
                <a:ea typeface="仿宋_GB2312" panose="02010609030101010101" charset="-122"/>
                <a:sym typeface="+mn-ea"/>
              </a:rPr>
              <a:t>，纪</a:t>
            </a:r>
            <a:r>
              <a:rPr lang="zh-CN" altLang="en-US" sz="2400" b="1" dirty="0">
                <a:solidFill>
                  <a:srgbClr val="1E817A"/>
                </a:solidFill>
                <a:latin typeface="仿宋_GB2312" panose="02010609030101010101" charset="-122"/>
                <a:ea typeface="仿宋_GB2312" panose="02010609030101010101" charset="-122"/>
                <a:sym typeface="+mn-ea"/>
              </a:rPr>
              <a:t>实簿</a:t>
            </a:r>
            <a:r>
              <a:rPr lang="en-US" altLang="zh-CN" sz="2400" b="1" dirty="0">
                <a:solidFill>
                  <a:srgbClr val="1E817A"/>
                </a:solidFill>
                <a:latin typeface="仿宋_GB2312" panose="02010609030101010101" charset="-122"/>
                <a:ea typeface="仿宋_GB2312" panose="02010609030101010101" charset="-122"/>
                <a:sym typeface="+mn-ea"/>
              </a:rPr>
              <a:t>P5-P7</a:t>
            </a:r>
            <a:r>
              <a:rPr lang="zh-CN" altLang="en-US" sz="2400" b="1" dirty="0">
                <a:solidFill>
                  <a:srgbClr val="1E817A"/>
                </a:solidFill>
                <a:latin typeface="仿宋_GB2312" panose="02010609030101010101" charset="-122"/>
                <a:ea typeface="仿宋_GB2312" panose="02010609030101010101" charset="-122"/>
                <a:sym typeface="+mn-ea"/>
              </a:rPr>
              <a:t>）</a:t>
            </a:r>
            <a:endParaRPr lang="zh-CN" altLang="en-US" sz="2400" b="1" dirty="0">
              <a:solidFill>
                <a:srgbClr val="1E817A"/>
              </a:solidFill>
              <a:latin typeface="仿宋_GB2312" panose="02010609030101010101" charset="-122"/>
              <a:ea typeface="仿宋_GB2312" panose="02010609030101010101" charset="-122"/>
            </a:endParaRPr>
          </a:p>
          <a:p>
            <a:pPr>
              <a:lnSpc>
                <a:spcPts val="3500"/>
              </a:lnSpc>
            </a:pPr>
            <a:r>
              <a:rPr lang="zh-CN" altLang="en-US" sz="2400" b="1" dirty="0">
                <a:solidFill>
                  <a:srgbClr val="1E817A"/>
                </a:solidFill>
                <a:latin typeface="仿宋_GB2312" panose="02010609030101010101" charset="-122"/>
                <a:ea typeface="仿宋_GB2312" panose="02010609030101010101" charset="-122"/>
              </a:rPr>
              <a:t>④培养联系人培养教育；</a:t>
            </a:r>
            <a:r>
              <a:rPr lang="zh-CN" altLang="en-US" sz="2400" b="1" dirty="0">
                <a:solidFill>
                  <a:srgbClr val="1E817A"/>
                </a:solidFill>
                <a:latin typeface="仿宋_GB2312" panose="02010609030101010101" charset="-122"/>
                <a:ea typeface="仿宋_GB2312" panose="02010609030101010101" charset="-122"/>
                <a:sym typeface="+mn-ea"/>
              </a:rPr>
              <a:t>（</a:t>
            </a:r>
            <a:r>
              <a:rPr lang="en-US" altLang="zh-CN" sz="2400" b="1" dirty="0">
                <a:solidFill>
                  <a:srgbClr val="1E817A"/>
                </a:solidFill>
                <a:latin typeface="仿宋_GB2312" panose="02010609030101010101" charset="-122"/>
                <a:ea typeface="仿宋_GB2312" panose="02010609030101010101" charset="-122"/>
                <a:sym typeface="+mn-ea"/>
              </a:rPr>
              <a:t>1-2</a:t>
            </a:r>
            <a:r>
              <a:rPr lang="zh-CN" altLang="en-US" sz="2400" b="1" dirty="0">
                <a:solidFill>
                  <a:srgbClr val="1E817A"/>
                </a:solidFill>
                <a:latin typeface="仿宋_GB2312" panose="02010609030101010101" charset="-122"/>
                <a:ea typeface="仿宋_GB2312" panose="02010609030101010101" charset="-122"/>
                <a:sym typeface="+mn-ea"/>
              </a:rPr>
              <a:t>名</a:t>
            </a:r>
            <a:r>
              <a:rPr lang="zh-CN" altLang="en-US" sz="2400" b="1" dirty="0" smtClean="0">
                <a:solidFill>
                  <a:srgbClr val="1E817A"/>
                </a:solidFill>
                <a:latin typeface="仿宋_GB2312" panose="02010609030101010101" charset="-122"/>
                <a:ea typeface="仿宋_GB2312" panose="02010609030101010101" charset="-122"/>
                <a:sym typeface="+mn-ea"/>
              </a:rPr>
              <a:t>，纪</a:t>
            </a:r>
            <a:r>
              <a:rPr lang="zh-CN" altLang="en-US" sz="2400" b="1" dirty="0">
                <a:solidFill>
                  <a:srgbClr val="1E817A"/>
                </a:solidFill>
                <a:latin typeface="仿宋_GB2312" panose="02010609030101010101" charset="-122"/>
                <a:ea typeface="仿宋_GB2312" panose="02010609030101010101" charset="-122"/>
                <a:sym typeface="+mn-ea"/>
              </a:rPr>
              <a:t>实簿</a:t>
            </a:r>
            <a:r>
              <a:rPr lang="en-US" altLang="zh-CN" sz="2400" b="1" dirty="0">
                <a:solidFill>
                  <a:srgbClr val="1E817A"/>
                </a:solidFill>
                <a:latin typeface="仿宋_GB2312" panose="02010609030101010101" charset="-122"/>
                <a:ea typeface="仿宋_GB2312" panose="02010609030101010101" charset="-122"/>
                <a:sym typeface="+mn-ea"/>
              </a:rPr>
              <a:t>P10</a:t>
            </a:r>
            <a:r>
              <a:rPr lang="zh-CN" altLang="en-US" sz="2400" b="1" dirty="0">
                <a:solidFill>
                  <a:srgbClr val="1E817A"/>
                </a:solidFill>
                <a:latin typeface="仿宋_GB2312" panose="02010609030101010101" charset="-122"/>
                <a:ea typeface="仿宋_GB2312" panose="02010609030101010101" charset="-122"/>
                <a:sym typeface="+mn-ea"/>
              </a:rPr>
              <a:t>）</a:t>
            </a:r>
            <a:endParaRPr lang="zh-CN" altLang="en-US" sz="2400" b="1" dirty="0">
              <a:solidFill>
                <a:srgbClr val="1E817A"/>
              </a:solidFill>
              <a:latin typeface="仿宋_GB2312" panose="02010609030101010101" charset="-122"/>
              <a:ea typeface="仿宋_GB2312" panose="02010609030101010101" charset="-122"/>
            </a:endParaRPr>
          </a:p>
          <a:p>
            <a:pPr>
              <a:lnSpc>
                <a:spcPts val="3500"/>
              </a:lnSpc>
            </a:pPr>
            <a:r>
              <a:rPr lang="zh-CN" altLang="en-US" sz="2400" b="1" dirty="0">
                <a:solidFill>
                  <a:srgbClr val="1E817A"/>
                </a:solidFill>
                <a:latin typeface="仿宋_GB2312" panose="02010609030101010101" charset="-122"/>
                <a:ea typeface="仿宋_GB2312" panose="02010609030101010101" charset="-122"/>
              </a:rPr>
              <a:t>⑤入团积极分子培养考察；</a:t>
            </a:r>
            <a:r>
              <a:rPr lang="zh-CN" altLang="en-US" sz="2400" b="1" dirty="0">
                <a:solidFill>
                  <a:srgbClr val="1E817A"/>
                </a:solidFill>
                <a:latin typeface="仿宋_GB2312" panose="02010609030101010101" charset="-122"/>
                <a:ea typeface="仿宋_GB2312" panose="02010609030101010101" charset="-122"/>
                <a:sym typeface="+mn-ea"/>
              </a:rPr>
              <a:t>（</a:t>
            </a:r>
            <a:r>
              <a:rPr lang="en-US" altLang="zh-CN" sz="2400" b="1" dirty="0">
                <a:solidFill>
                  <a:srgbClr val="1E817A"/>
                </a:solidFill>
                <a:latin typeface="仿宋_GB2312" panose="02010609030101010101" charset="-122"/>
                <a:ea typeface="仿宋_GB2312" panose="02010609030101010101" charset="-122"/>
                <a:sym typeface="+mn-ea"/>
              </a:rPr>
              <a:t>3-6</a:t>
            </a:r>
            <a:r>
              <a:rPr lang="zh-CN" altLang="en-US" sz="2400" b="1" dirty="0">
                <a:solidFill>
                  <a:srgbClr val="1E817A"/>
                </a:solidFill>
                <a:latin typeface="仿宋_GB2312" panose="02010609030101010101" charset="-122"/>
                <a:ea typeface="仿宋_GB2312" panose="02010609030101010101" charset="-122"/>
                <a:sym typeface="+mn-ea"/>
              </a:rPr>
              <a:t>个月</a:t>
            </a:r>
            <a:r>
              <a:rPr lang="zh-CN" altLang="en-US" sz="2400" b="1" dirty="0" smtClean="0">
                <a:solidFill>
                  <a:srgbClr val="1E817A"/>
                </a:solidFill>
                <a:latin typeface="仿宋_GB2312" panose="02010609030101010101" charset="-122"/>
                <a:ea typeface="仿宋_GB2312" panose="02010609030101010101" charset="-122"/>
                <a:sym typeface="+mn-ea"/>
              </a:rPr>
              <a:t>，纪</a:t>
            </a:r>
            <a:r>
              <a:rPr lang="zh-CN" altLang="en-US" sz="2400" b="1" dirty="0">
                <a:solidFill>
                  <a:srgbClr val="1E817A"/>
                </a:solidFill>
                <a:latin typeface="仿宋_GB2312" panose="02010609030101010101" charset="-122"/>
                <a:ea typeface="仿宋_GB2312" panose="02010609030101010101" charset="-122"/>
                <a:sym typeface="+mn-ea"/>
              </a:rPr>
              <a:t>实簿</a:t>
            </a:r>
            <a:r>
              <a:rPr lang="en-US" altLang="zh-CN" sz="2400" b="1" dirty="0">
                <a:solidFill>
                  <a:srgbClr val="1E817A"/>
                </a:solidFill>
                <a:latin typeface="仿宋_GB2312" panose="02010609030101010101" charset="-122"/>
                <a:ea typeface="仿宋_GB2312" panose="02010609030101010101" charset="-122"/>
                <a:sym typeface="+mn-ea"/>
              </a:rPr>
              <a:t>P10</a:t>
            </a:r>
            <a:r>
              <a:rPr lang="zh-CN" altLang="en-US" sz="2400" b="1" dirty="0">
                <a:solidFill>
                  <a:srgbClr val="1E817A"/>
                </a:solidFill>
                <a:latin typeface="仿宋_GB2312" panose="02010609030101010101" charset="-122"/>
                <a:ea typeface="仿宋_GB2312" panose="02010609030101010101" charset="-122"/>
                <a:sym typeface="+mn-ea"/>
              </a:rPr>
              <a:t>）</a:t>
            </a:r>
            <a:endParaRPr lang="zh-CN" altLang="en-US" sz="2400" b="1" dirty="0">
              <a:solidFill>
                <a:srgbClr val="1E817A"/>
              </a:solidFill>
              <a:latin typeface="仿宋_GB2312" panose="02010609030101010101" charset="-122"/>
              <a:ea typeface="仿宋_GB2312" panose="02010609030101010101" charset="-122"/>
            </a:endParaRPr>
          </a:p>
          <a:p>
            <a:pPr>
              <a:lnSpc>
                <a:spcPts val="3500"/>
              </a:lnSpc>
            </a:pPr>
            <a:r>
              <a:rPr lang="zh-CN" altLang="en-US" sz="2400" b="1" dirty="0">
                <a:solidFill>
                  <a:srgbClr val="1E817A"/>
                </a:solidFill>
                <a:latin typeface="仿宋_GB2312" panose="02010609030101010101" charset="-122"/>
                <a:ea typeface="仿宋_GB2312" panose="02010609030101010101" charset="-122"/>
              </a:rPr>
              <a:t>⑥确定为团的发展对象</a:t>
            </a:r>
            <a:r>
              <a:rPr lang="zh-CN" altLang="en-US" sz="2400" b="1" dirty="0" smtClean="0">
                <a:solidFill>
                  <a:srgbClr val="1E817A"/>
                </a:solidFill>
                <a:latin typeface="仿宋_GB2312" panose="02010609030101010101" charset="-122"/>
                <a:ea typeface="仿宋_GB2312" panose="02010609030101010101" charset="-122"/>
              </a:rPr>
              <a:t>；</a:t>
            </a:r>
            <a:r>
              <a:rPr lang="zh-CN" altLang="en-US" sz="2400" b="1" dirty="0" smtClean="0">
                <a:solidFill>
                  <a:srgbClr val="1E817A"/>
                </a:solidFill>
                <a:latin typeface="仿宋_GB2312" panose="02010609030101010101" charset="-122"/>
                <a:ea typeface="仿宋_GB2312" panose="02010609030101010101" charset="-122"/>
                <a:sym typeface="+mn-ea"/>
              </a:rPr>
              <a:t>（纪</a:t>
            </a:r>
            <a:r>
              <a:rPr lang="zh-CN" altLang="en-US" sz="2400" b="1" dirty="0">
                <a:solidFill>
                  <a:srgbClr val="1E817A"/>
                </a:solidFill>
                <a:latin typeface="仿宋_GB2312" panose="02010609030101010101" charset="-122"/>
                <a:ea typeface="仿宋_GB2312" panose="02010609030101010101" charset="-122"/>
                <a:sym typeface="+mn-ea"/>
              </a:rPr>
              <a:t>实簿</a:t>
            </a:r>
            <a:r>
              <a:rPr lang="en-US" altLang="zh-CN" sz="2400" b="1" dirty="0">
                <a:solidFill>
                  <a:srgbClr val="1E817A"/>
                </a:solidFill>
                <a:latin typeface="仿宋_GB2312" panose="02010609030101010101" charset="-122"/>
                <a:ea typeface="仿宋_GB2312" panose="02010609030101010101" charset="-122"/>
                <a:sym typeface="+mn-ea"/>
              </a:rPr>
              <a:t>P11</a:t>
            </a:r>
            <a:r>
              <a:rPr lang="zh-CN" altLang="en-US" sz="2400" b="1" dirty="0">
                <a:solidFill>
                  <a:srgbClr val="1E817A"/>
                </a:solidFill>
                <a:latin typeface="仿宋_GB2312" panose="02010609030101010101" charset="-122"/>
                <a:ea typeface="仿宋_GB2312" panose="02010609030101010101" charset="-122"/>
                <a:sym typeface="+mn-ea"/>
              </a:rPr>
              <a:t>）</a:t>
            </a:r>
            <a:endParaRPr lang="zh-CN" altLang="en-US" sz="2400" b="1" dirty="0">
              <a:solidFill>
                <a:srgbClr val="1E817A"/>
              </a:solidFill>
              <a:latin typeface="仿宋_GB2312" panose="02010609030101010101" charset="-122"/>
              <a:ea typeface="仿宋_GB2312" panose="02010609030101010101" charset="-122"/>
            </a:endParaRPr>
          </a:p>
          <a:p>
            <a:pPr>
              <a:lnSpc>
                <a:spcPts val="3500"/>
              </a:lnSpc>
            </a:pPr>
            <a:r>
              <a:rPr lang="zh-CN" altLang="en-US" sz="2400" b="1" dirty="0">
                <a:solidFill>
                  <a:srgbClr val="1E817A"/>
                </a:solidFill>
                <a:latin typeface="仿宋_GB2312" panose="02010609030101010101" charset="-122"/>
                <a:ea typeface="仿宋_GB2312" panose="02010609030101010101" charset="-122"/>
              </a:rPr>
              <a:t>⑦团支委会通过并填写《入团志愿书》；</a:t>
            </a:r>
            <a:endParaRPr lang="zh-CN" altLang="en-US" sz="2400" b="1" dirty="0">
              <a:solidFill>
                <a:srgbClr val="1E817A"/>
              </a:solidFill>
              <a:latin typeface="仿宋_GB2312" panose="02010609030101010101" charset="-122"/>
              <a:ea typeface="仿宋_GB2312" panose="02010609030101010101" charset="-122"/>
            </a:endParaRPr>
          </a:p>
          <a:p>
            <a:pPr>
              <a:lnSpc>
                <a:spcPts val="3500"/>
              </a:lnSpc>
            </a:pPr>
            <a:r>
              <a:rPr lang="zh-CN" altLang="en-US" sz="2400" b="1" dirty="0">
                <a:solidFill>
                  <a:srgbClr val="1E817A"/>
                </a:solidFill>
                <a:latin typeface="仿宋_GB2312" panose="02010609030101010101" charset="-122"/>
                <a:ea typeface="仿宋_GB2312" panose="02010609030101010101" charset="-122"/>
              </a:rPr>
              <a:t>⑧团支部大会表决通过</a:t>
            </a:r>
            <a:r>
              <a:rPr lang="zh-CN" altLang="en-US" sz="2400" b="1" dirty="0" smtClean="0">
                <a:solidFill>
                  <a:srgbClr val="1E817A"/>
                </a:solidFill>
                <a:latin typeface="仿宋_GB2312" panose="02010609030101010101" charset="-122"/>
                <a:ea typeface="仿宋_GB2312" panose="02010609030101010101" charset="-122"/>
              </a:rPr>
              <a:t>；（纪</a:t>
            </a:r>
            <a:r>
              <a:rPr lang="zh-CN" altLang="en-US" sz="2400" b="1" dirty="0">
                <a:solidFill>
                  <a:srgbClr val="1E817A"/>
                </a:solidFill>
                <a:latin typeface="仿宋_GB2312" panose="02010609030101010101" charset="-122"/>
                <a:ea typeface="仿宋_GB2312" panose="02010609030101010101" charset="-122"/>
              </a:rPr>
              <a:t>实簿</a:t>
            </a:r>
            <a:r>
              <a:rPr lang="en-US" altLang="zh-CN" sz="2400" b="1" dirty="0">
                <a:solidFill>
                  <a:srgbClr val="1E817A"/>
                </a:solidFill>
                <a:latin typeface="仿宋_GB2312" panose="02010609030101010101" charset="-122"/>
                <a:ea typeface="仿宋_GB2312" panose="02010609030101010101" charset="-122"/>
              </a:rPr>
              <a:t>P13</a:t>
            </a:r>
            <a:r>
              <a:rPr lang="zh-CN" altLang="en-US" sz="2400" b="1" dirty="0">
                <a:solidFill>
                  <a:srgbClr val="1E817A"/>
                </a:solidFill>
                <a:latin typeface="仿宋_GB2312" panose="02010609030101010101" charset="-122"/>
                <a:ea typeface="仿宋_GB2312" panose="02010609030101010101" charset="-122"/>
              </a:rPr>
              <a:t>）</a:t>
            </a:r>
            <a:endParaRPr lang="zh-CN" altLang="en-US" sz="2400" b="1" dirty="0">
              <a:solidFill>
                <a:srgbClr val="1E817A"/>
              </a:solidFill>
              <a:latin typeface="仿宋_GB2312" panose="02010609030101010101" charset="-122"/>
              <a:ea typeface="仿宋_GB2312" panose="02010609030101010101" charset="-122"/>
            </a:endParaRPr>
          </a:p>
          <a:p>
            <a:pPr>
              <a:lnSpc>
                <a:spcPts val="3500"/>
              </a:lnSpc>
            </a:pPr>
            <a:r>
              <a:rPr lang="zh-CN" altLang="en-US" sz="2400" b="1" dirty="0">
                <a:solidFill>
                  <a:srgbClr val="1E817A"/>
                </a:solidFill>
                <a:latin typeface="仿宋_GB2312" panose="02010609030101010101" charset="-122"/>
                <a:ea typeface="仿宋_GB2312" panose="02010609030101010101" charset="-122"/>
              </a:rPr>
              <a:t>⑨报送上级团组织审批；</a:t>
            </a:r>
            <a:endParaRPr lang="zh-CN" altLang="en-US" sz="2400" b="1" dirty="0">
              <a:solidFill>
                <a:srgbClr val="1E817A"/>
              </a:solidFill>
              <a:latin typeface="仿宋_GB2312" panose="02010609030101010101" charset="-122"/>
              <a:ea typeface="仿宋_GB2312" panose="02010609030101010101" charset="-122"/>
            </a:endParaRPr>
          </a:p>
          <a:p>
            <a:pPr>
              <a:lnSpc>
                <a:spcPts val="3500"/>
              </a:lnSpc>
            </a:pPr>
            <a:r>
              <a:rPr lang="zh-CN" altLang="en-US" sz="2400" b="1" dirty="0">
                <a:solidFill>
                  <a:srgbClr val="1E817A"/>
                </a:solidFill>
                <a:latin typeface="仿宋_GB2312" panose="02010609030101010101" charset="-122"/>
                <a:ea typeface="仿宋_GB2312" panose="02010609030101010101" charset="-122"/>
              </a:rPr>
              <a:t>⑩入团宣誓并颁发团员证、团徽。</a:t>
            </a:r>
            <a:endParaRPr lang="zh-CN" altLang="en-US" sz="2400" b="1" dirty="0">
              <a:solidFill>
                <a:srgbClr val="1E817A"/>
              </a:solidFill>
              <a:latin typeface="仿宋_GB2312" panose="02010609030101010101" charset="-122"/>
              <a:ea typeface="仿宋_GB2312" panose="02010609030101010101"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1142976" y="219059"/>
            <a:ext cx="6643734"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l" eaLnBrk="1" hangingPunct="1"/>
            <a:r>
              <a:rPr lang="zh-CN" sz="2800" b="1" dirty="0" smtClean="0">
                <a:solidFill>
                  <a:srgbClr val="1F9B8C"/>
                </a:solidFill>
                <a:latin typeface="微软雅黑" panose="020B0503020204020204" pitchFamily="34" charset="-122"/>
                <a:ea typeface="微软雅黑" panose="020B0503020204020204" pitchFamily="34" charset="-122"/>
              </a:rPr>
              <a:t>附件</a:t>
            </a:r>
            <a:r>
              <a:rPr lang="en-US" altLang="zh-CN" sz="2800" b="1" dirty="0" smtClean="0">
                <a:solidFill>
                  <a:srgbClr val="1F9B8C"/>
                </a:solidFill>
                <a:latin typeface="微软雅黑" panose="020B0503020204020204" pitchFamily="34" charset="-122"/>
                <a:ea typeface="微软雅黑" panose="020B0503020204020204" pitchFamily="34" charset="-122"/>
              </a:rPr>
              <a:t>4</a:t>
            </a:r>
            <a:r>
              <a:rPr lang="zh-CN" altLang="en-US" sz="2800" b="1" dirty="0" smtClean="0">
                <a:solidFill>
                  <a:srgbClr val="1F9B8C"/>
                </a:solidFill>
                <a:latin typeface="微软雅黑" panose="020B0503020204020204" pitchFamily="34" charset="-122"/>
                <a:ea typeface="微软雅黑" panose="020B0503020204020204" pitchFamily="34" charset="-122"/>
              </a:rPr>
              <a:t>：情况说明材料（参考）</a:t>
            </a:r>
            <a:endParaRPr lang="zh-CN" sz="2800" b="1" dirty="0" smtClean="0">
              <a:solidFill>
                <a:srgbClr val="1F9B8C"/>
              </a:solidFill>
              <a:latin typeface="微软雅黑" panose="020B0503020204020204" pitchFamily="34" charset="-122"/>
              <a:ea typeface="微软雅黑" panose="020B0503020204020204" pitchFamily="34" charset="-122"/>
            </a:endParaRPr>
          </a:p>
        </p:txBody>
      </p:sp>
      <p:sp>
        <p:nvSpPr>
          <p:cNvPr id="12" name="Rectangle 10"/>
          <p:cNvSpPr>
            <a:spLocks noChangeArrowheads="1"/>
          </p:cNvSpPr>
          <p:nvPr/>
        </p:nvSpPr>
        <p:spPr bwMode="auto">
          <a:xfrm>
            <a:off x="32" y="1071546"/>
            <a:ext cx="9144000" cy="5580000"/>
          </a:xfrm>
          <a:prstGeom prst="rect">
            <a:avLst/>
          </a:prstGeom>
          <a:solidFill>
            <a:srgbClr val="FFFFFF">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endParaRPr lang="en-US" altLang="zh-CN" sz="2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1"/>
          <p:cNvSpPr txBox="1"/>
          <p:nvPr/>
        </p:nvSpPr>
        <p:spPr>
          <a:xfrm>
            <a:off x="182215" y="1071229"/>
            <a:ext cx="8780462" cy="4772025"/>
          </a:xfrm>
          <a:prstGeom prst="rect">
            <a:avLst/>
          </a:prstGeom>
          <a:noFill/>
        </p:spPr>
        <p:txBody>
          <a:bodyPr wrap="square" rtlCol="0">
            <a:spAutoFit/>
          </a:bodyPr>
          <a:lstStyle/>
          <a:p>
            <a:pPr algn="ctr">
              <a:lnSpc>
                <a:spcPts val="2500"/>
              </a:lnSpc>
            </a:pPr>
            <a:r>
              <a:rPr lang="zh-CN" altLang="en-US" sz="2400" b="1" dirty="0" smtClean="0">
                <a:solidFill>
                  <a:srgbClr val="1E817A"/>
                </a:solidFill>
                <a:latin typeface="仿宋_GB2312" panose="02010609030101010101" charset="-122"/>
                <a:ea typeface="仿宋_GB2312" panose="02010609030101010101" charset="-122"/>
              </a:rPr>
              <a:t>关于</a:t>
            </a:r>
            <a:r>
              <a:rPr lang="en-US" altLang="zh-CN" sz="2400" b="1" dirty="0" smtClean="0">
                <a:solidFill>
                  <a:srgbClr val="1E817A"/>
                </a:solidFill>
                <a:latin typeface="仿宋_GB2312" panose="02010609030101010101" charset="-122"/>
                <a:ea typeface="仿宋_GB2312" panose="02010609030101010101" charset="-122"/>
              </a:rPr>
              <a:t>xx</a:t>
            </a:r>
            <a:r>
              <a:rPr lang="zh-CN" altLang="en-US" sz="2400" b="1" dirty="0" smtClean="0">
                <a:solidFill>
                  <a:srgbClr val="1E817A"/>
                </a:solidFill>
                <a:latin typeface="仿宋_GB2312" panose="02010609030101010101" charset="-122"/>
                <a:ea typeface="仿宋_GB2312" panose="02010609030101010101" charset="-122"/>
              </a:rPr>
              <a:t>校</a:t>
            </a:r>
            <a:r>
              <a:rPr lang="en-US" altLang="zh-CN" sz="2400" b="1" dirty="0" smtClean="0">
                <a:solidFill>
                  <a:srgbClr val="1E817A"/>
                </a:solidFill>
                <a:latin typeface="仿宋_GB2312" panose="02010609030101010101" charset="-122"/>
                <a:ea typeface="仿宋_GB2312" panose="02010609030101010101" charset="-122"/>
              </a:rPr>
              <a:t>xx</a:t>
            </a:r>
            <a:r>
              <a:rPr lang="zh-CN" altLang="en-US" sz="2400" b="1" dirty="0" smtClean="0">
                <a:solidFill>
                  <a:srgbClr val="1E817A"/>
                </a:solidFill>
                <a:latin typeface="仿宋_GB2312" panose="02010609030101010101" charset="-122"/>
                <a:ea typeface="仿宋_GB2312" panose="02010609030101010101" charset="-122"/>
              </a:rPr>
              <a:t>同学团员材料丢失情况的说明</a:t>
            </a:r>
            <a:endParaRPr lang="zh-CN" altLang="en-US" sz="2400" b="1" dirty="0" smtClean="0">
              <a:solidFill>
                <a:srgbClr val="1E817A"/>
              </a:solidFill>
              <a:latin typeface="仿宋_GB2312" panose="02010609030101010101" charset="-122"/>
              <a:ea typeface="仿宋_GB2312" panose="02010609030101010101" charset="-122"/>
            </a:endParaRPr>
          </a:p>
          <a:p>
            <a:pPr algn="ctr">
              <a:lnSpc>
                <a:spcPts val="2500"/>
              </a:lnSpc>
            </a:pPr>
            <a:endParaRPr lang="zh-CN" altLang="en-US" sz="2000" b="1" dirty="0" smtClean="0">
              <a:solidFill>
                <a:srgbClr val="1E817A"/>
              </a:solidFill>
              <a:latin typeface="仿宋_GB2312" panose="02010609030101010101" charset="-122"/>
              <a:ea typeface="仿宋_GB2312" panose="02010609030101010101" charset="-122"/>
            </a:endParaRPr>
          </a:p>
          <a:p>
            <a:pPr algn="l" latinLnBrk="0">
              <a:lnSpc>
                <a:spcPts val="3500"/>
              </a:lnSpc>
            </a:pPr>
            <a:r>
              <a:rPr lang="zh-CN" altLang="en-US" sz="2000" b="1" dirty="0" smtClean="0">
                <a:solidFill>
                  <a:srgbClr val="1E817A"/>
                </a:solidFill>
                <a:latin typeface="仿宋_GB2312" panose="02010609030101010101" charset="-122"/>
                <a:ea typeface="仿宋_GB2312" panose="02010609030101010101" charset="-122"/>
              </a:rPr>
              <a:t>    兹有我校学生</a:t>
            </a:r>
            <a:r>
              <a:rPr lang="en-US" altLang="zh-CN" sz="2000" b="1" dirty="0" smtClean="0">
                <a:solidFill>
                  <a:srgbClr val="1E817A"/>
                </a:solidFill>
                <a:latin typeface="仿宋_GB2312" panose="02010609030101010101" charset="-122"/>
                <a:ea typeface="仿宋_GB2312" panose="02010609030101010101" charset="-122"/>
              </a:rPr>
              <a:t>xxx</a:t>
            </a:r>
            <a:r>
              <a:rPr lang="zh-CN" altLang="en-US" sz="2000" b="1" dirty="0" smtClean="0">
                <a:solidFill>
                  <a:srgbClr val="1E817A"/>
                </a:solidFill>
                <a:latin typeface="仿宋_GB2312" panose="02010609030101010101" charset="-122"/>
                <a:ea typeface="仿宋_GB2312" panose="02010609030101010101" charset="-122"/>
              </a:rPr>
              <a:t>，所在支部：</a:t>
            </a:r>
            <a:r>
              <a:rPr lang="en-US" altLang="zh-CN" sz="2000" b="1" dirty="0" smtClean="0">
                <a:solidFill>
                  <a:srgbClr val="1E817A"/>
                </a:solidFill>
                <a:latin typeface="仿宋_GB2312" panose="02010609030101010101" charset="-122"/>
                <a:ea typeface="仿宋_GB2312" panose="02010609030101010101" charset="-122"/>
              </a:rPr>
              <a:t>xxx</a:t>
            </a:r>
            <a:r>
              <a:rPr lang="zh-CN" altLang="en-US" sz="2000" b="1" dirty="0" smtClean="0">
                <a:solidFill>
                  <a:srgbClr val="1E817A"/>
                </a:solidFill>
                <a:latin typeface="仿宋_GB2312" panose="02010609030101010101" charset="-122"/>
                <a:ea typeface="仿宋_GB2312" panose="02010609030101010101" charset="-122"/>
              </a:rPr>
              <a:t>，入团时间：</a:t>
            </a:r>
            <a:r>
              <a:rPr lang="en-US" altLang="zh-CN" sz="2000" b="1" dirty="0" smtClean="0">
                <a:solidFill>
                  <a:srgbClr val="1E817A"/>
                </a:solidFill>
                <a:latin typeface="仿宋_GB2312" panose="02010609030101010101" charset="-122"/>
                <a:ea typeface="仿宋_GB2312" panose="02010609030101010101" charset="-122"/>
              </a:rPr>
              <a:t>xx</a:t>
            </a:r>
            <a:r>
              <a:rPr lang="zh-CN" altLang="en-US" sz="2000" b="1" dirty="0" smtClean="0">
                <a:solidFill>
                  <a:srgbClr val="1E817A"/>
                </a:solidFill>
                <a:latin typeface="仿宋_GB2312" panose="02010609030101010101" charset="-122"/>
                <a:ea typeface="仿宋_GB2312" panose="02010609030101010101" charset="-122"/>
              </a:rPr>
              <a:t>年</a:t>
            </a:r>
            <a:r>
              <a:rPr lang="en-US" altLang="zh-CN" sz="2000" b="1" dirty="0" smtClean="0">
                <a:solidFill>
                  <a:srgbClr val="1E817A"/>
                </a:solidFill>
                <a:latin typeface="仿宋_GB2312" panose="02010609030101010101" charset="-122"/>
                <a:ea typeface="仿宋_GB2312" panose="02010609030101010101" charset="-122"/>
              </a:rPr>
              <a:t>x</a:t>
            </a:r>
            <a:r>
              <a:rPr lang="zh-CN" altLang="en-US" sz="2000" b="1" dirty="0" smtClean="0">
                <a:solidFill>
                  <a:srgbClr val="1E817A"/>
                </a:solidFill>
                <a:latin typeface="仿宋_GB2312" panose="02010609030101010101" charset="-122"/>
                <a:ea typeface="仿宋_GB2312" panose="02010609030101010101" charset="-122"/>
              </a:rPr>
              <a:t>月，团员发展编号：</a:t>
            </a:r>
            <a:r>
              <a:rPr lang="en-US" altLang="zh-CN" sz="2000" b="1" dirty="0" smtClean="0">
                <a:solidFill>
                  <a:srgbClr val="1E817A"/>
                </a:solidFill>
                <a:latin typeface="仿宋_GB2312" panose="02010609030101010101" charset="-122"/>
                <a:ea typeface="仿宋_GB2312" panose="02010609030101010101" charset="-122"/>
              </a:rPr>
              <a:t>xxx</a:t>
            </a:r>
            <a:r>
              <a:rPr lang="zh-CN" altLang="en-US" sz="2000" b="1" dirty="0" smtClean="0">
                <a:solidFill>
                  <a:srgbClr val="1E817A"/>
                </a:solidFill>
                <a:latin typeface="仿宋_GB2312" panose="02010609030101010101" charset="-122"/>
                <a:ea typeface="仿宋_GB2312" panose="02010609030101010101" charset="-122"/>
              </a:rPr>
              <a:t>，因</a:t>
            </a:r>
            <a:r>
              <a:rPr lang="en-US" altLang="zh-CN" sz="2000" b="1" dirty="0" smtClean="0">
                <a:solidFill>
                  <a:srgbClr val="1E817A"/>
                </a:solidFill>
                <a:latin typeface="仿宋_GB2312" panose="02010609030101010101" charset="-122"/>
                <a:ea typeface="仿宋_GB2312" panose="02010609030101010101" charset="-122"/>
              </a:rPr>
              <a:t>xx</a:t>
            </a:r>
            <a:r>
              <a:rPr lang="zh-CN" altLang="en-US" sz="2000" b="1" dirty="0" smtClean="0">
                <a:solidFill>
                  <a:srgbClr val="1E817A"/>
                </a:solidFill>
                <a:latin typeface="仿宋_GB2312" panose="02010609030101010101" charset="-122"/>
                <a:ea typeface="仿宋_GB2312" panose="02010609030101010101" charset="-122"/>
              </a:rPr>
              <a:t>原因导致团员证</a:t>
            </a:r>
            <a:r>
              <a:rPr lang="en-US" altLang="zh-CN" sz="2000" b="1" dirty="0" smtClean="0">
                <a:solidFill>
                  <a:srgbClr val="1E817A"/>
                </a:solidFill>
                <a:latin typeface="仿宋_GB2312" panose="02010609030101010101" charset="-122"/>
                <a:ea typeface="仿宋_GB2312" panose="02010609030101010101" charset="-122"/>
              </a:rPr>
              <a:t>/</a:t>
            </a:r>
            <a:r>
              <a:rPr lang="zh-CN" altLang="en-US" sz="2000" b="1" dirty="0" smtClean="0">
                <a:solidFill>
                  <a:srgbClr val="1E817A"/>
                </a:solidFill>
                <a:latin typeface="仿宋_GB2312" panose="02010609030101010101" charset="-122"/>
                <a:ea typeface="仿宋_GB2312" panose="02010609030101010101" charset="-122"/>
              </a:rPr>
              <a:t>团员发展纪实簿</a:t>
            </a:r>
            <a:r>
              <a:rPr lang="en-US" altLang="zh-CN" sz="2000" b="1" dirty="0" smtClean="0">
                <a:solidFill>
                  <a:srgbClr val="1E817A"/>
                </a:solidFill>
                <a:latin typeface="仿宋_GB2312" panose="02010609030101010101" charset="-122"/>
                <a:ea typeface="仿宋_GB2312" panose="02010609030101010101" charset="-122"/>
              </a:rPr>
              <a:t>/</a:t>
            </a:r>
            <a:r>
              <a:rPr lang="zh-CN" altLang="en-US" sz="2000" b="1" dirty="0" smtClean="0">
                <a:solidFill>
                  <a:srgbClr val="1E817A"/>
                </a:solidFill>
                <a:latin typeface="仿宋_GB2312" panose="02010609030101010101" charset="-122"/>
                <a:ea typeface="仿宋_GB2312" panose="02010609030101010101" charset="-122"/>
              </a:rPr>
              <a:t>入团志愿书丢失。现特向武进团区委申请补办</a:t>
            </a:r>
            <a:r>
              <a:rPr lang="zh-CN" altLang="en-US" sz="2000" b="1" dirty="0" smtClean="0">
                <a:solidFill>
                  <a:srgbClr val="1E817A"/>
                </a:solidFill>
                <a:latin typeface="仿宋_GB2312" panose="02010609030101010101" charset="-122"/>
                <a:ea typeface="仿宋_GB2312" panose="02010609030101010101" charset="-122"/>
                <a:sym typeface="+mn-ea"/>
              </a:rPr>
              <a:t>团员证</a:t>
            </a:r>
            <a:r>
              <a:rPr lang="en-US" altLang="zh-CN" sz="2000" b="1" dirty="0" smtClean="0">
                <a:solidFill>
                  <a:srgbClr val="1E817A"/>
                </a:solidFill>
                <a:latin typeface="仿宋_GB2312" panose="02010609030101010101" charset="-122"/>
                <a:ea typeface="仿宋_GB2312" panose="02010609030101010101" charset="-122"/>
                <a:sym typeface="+mn-ea"/>
              </a:rPr>
              <a:t>/</a:t>
            </a:r>
            <a:r>
              <a:rPr lang="zh-CN" altLang="en-US" sz="2000" b="1" dirty="0" smtClean="0">
                <a:solidFill>
                  <a:srgbClr val="1E817A"/>
                </a:solidFill>
                <a:latin typeface="仿宋_GB2312" panose="02010609030101010101" charset="-122"/>
                <a:ea typeface="仿宋_GB2312" panose="02010609030101010101" charset="-122"/>
                <a:sym typeface="+mn-ea"/>
              </a:rPr>
              <a:t>团员发展纪实簿</a:t>
            </a:r>
            <a:r>
              <a:rPr lang="en-US" altLang="zh-CN" sz="2000" b="1" dirty="0" smtClean="0">
                <a:solidFill>
                  <a:srgbClr val="1E817A"/>
                </a:solidFill>
                <a:latin typeface="仿宋_GB2312" panose="02010609030101010101" charset="-122"/>
                <a:ea typeface="仿宋_GB2312" panose="02010609030101010101" charset="-122"/>
                <a:sym typeface="+mn-ea"/>
              </a:rPr>
              <a:t>/</a:t>
            </a:r>
            <a:r>
              <a:rPr lang="zh-CN" altLang="en-US" sz="2000" b="1" dirty="0" smtClean="0">
                <a:solidFill>
                  <a:srgbClr val="1E817A"/>
                </a:solidFill>
                <a:latin typeface="仿宋_GB2312" panose="02010609030101010101" charset="-122"/>
                <a:ea typeface="仿宋_GB2312" panose="02010609030101010101" charset="-122"/>
                <a:sym typeface="+mn-ea"/>
              </a:rPr>
              <a:t>入团志愿书一本。</a:t>
            </a:r>
            <a:endParaRPr lang="zh-CN" altLang="en-US" sz="2000" b="1" dirty="0" smtClean="0">
              <a:solidFill>
                <a:srgbClr val="1E817A"/>
              </a:solidFill>
              <a:latin typeface="仿宋_GB2312" panose="02010609030101010101" charset="-122"/>
              <a:ea typeface="仿宋_GB2312" panose="02010609030101010101" charset="-122"/>
            </a:endParaRPr>
          </a:p>
          <a:p>
            <a:pPr algn="l" latinLnBrk="0">
              <a:lnSpc>
                <a:spcPts val="3500"/>
              </a:lnSpc>
            </a:pPr>
            <a:r>
              <a:rPr lang="zh-CN" altLang="en-US" sz="2000" b="1" dirty="0" smtClean="0">
                <a:solidFill>
                  <a:srgbClr val="1E817A"/>
                </a:solidFill>
                <a:latin typeface="仿宋_GB2312" panose="02010609030101010101" charset="-122"/>
                <a:ea typeface="仿宋_GB2312" panose="02010609030101010101" charset="-122"/>
              </a:rPr>
              <a:t>    特此说明！</a:t>
            </a:r>
            <a:endParaRPr lang="zh-CN" altLang="en-US" sz="2000" b="1" dirty="0" smtClean="0">
              <a:solidFill>
                <a:srgbClr val="1E817A"/>
              </a:solidFill>
              <a:latin typeface="仿宋_GB2312" panose="02010609030101010101" charset="-122"/>
              <a:ea typeface="仿宋_GB2312" panose="02010609030101010101" charset="-122"/>
            </a:endParaRPr>
          </a:p>
          <a:p>
            <a:pPr algn="l" latinLnBrk="0">
              <a:lnSpc>
                <a:spcPts val="3500"/>
              </a:lnSpc>
            </a:pPr>
            <a:endParaRPr lang="en-US" altLang="zh-CN" sz="2000" b="1" dirty="0" smtClean="0">
              <a:solidFill>
                <a:srgbClr val="1E817A"/>
              </a:solidFill>
              <a:latin typeface="仿宋_GB2312" panose="02010609030101010101" charset="-122"/>
              <a:ea typeface="仿宋_GB2312" panose="02010609030101010101" charset="-122"/>
            </a:endParaRPr>
          </a:p>
          <a:p>
            <a:pPr algn="l" latinLnBrk="0">
              <a:lnSpc>
                <a:spcPts val="3500"/>
              </a:lnSpc>
            </a:pPr>
            <a:r>
              <a:rPr lang="en-US" altLang="zh-CN" sz="2000" b="1" dirty="0" smtClean="0">
                <a:solidFill>
                  <a:srgbClr val="1E817A"/>
                </a:solidFill>
                <a:latin typeface="仿宋_GB2312" panose="02010609030101010101" charset="-122"/>
                <a:ea typeface="仿宋_GB2312" panose="02010609030101010101" charset="-122"/>
              </a:rPr>
              <a:t>                                           </a:t>
            </a:r>
            <a:r>
              <a:rPr lang="zh-CN" altLang="en-US" sz="2000" b="1" dirty="0" smtClean="0">
                <a:solidFill>
                  <a:srgbClr val="1E817A"/>
                </a:solidFill>
                <a:latin typeface="仿宋_GB2312" panose="02010609030101010101" charset="-122"/>
                <a:ea typeface="仿宋_GB2312" panose="02010609030101010101" charset="-122"/>
              </a:rPr>
              <a:t>校团委公章</a:t>
            </a:r>
            <a:endParaRPr lang="zh-CN" altLang="en-US" sz="2000" b="1" dirty="0" smtClean="0">
              <a:solidFill>
                <a:srgbClr val="1E817A"/>
              </a:solidFill>
              <a:latin typeface="仿宋_GB2312" panose="02010609030101010101" charset="-122"/>
              <a:ea typeface="仿宋_GB2312" panose="02010609030101010101" charset="-122"/>
            </a:endParaRPr>
          </a:p>
          <a:p>
            <a:pPr algn="l" latinLnBrk="0">
              <a:lnSpc>
                <a:spcPts val="3500"/>
              </a:lnSpc>
            </a:pPr>
            <a:r>
              <a:rPr lang="zh-CN" altLang="en-US" sz="2000" b="1" dirty="0" smtClean="0">
                <a:solidFill>
                  <a:srgbClr val="1E817A"/>
                </a:solidFill>
                <a:latin typeface="仿宋_GB2312" panose="02010609030101010101" charset="-122"/>
                <a:ea typeface="仿宋_GB2312" panose="02010609030101010101" charset="-122"/>
              </a:rPr>
              <a:t>                                           校团委书记签字</a:t>
            </a:r>
            <a:endParaRPr lang="zh-CN" altLang="en-US" sz="2000" b="1" dirty="0" smtClean="0">
              <a:solidFill>
                <a:srgbClr val="1E817A"/>
              </a:solidFill>
              <a:latin typeface="仿宋_GB2312" panose="02010609030101010101" charset="-122"/>
              <a:ea typeface="仿宋_GB2312" panose="02010609030101010101" charset="-122"/>
            </a:endParaRPr>
          </a:p>
          <a:p>
            <a:pPr algn="l" latinLnBrk="0">
              <a:lnSpc>
                <a:spcPts val="3500"/>
              </a:lnSpc>
            </a:pPr>
            <a:r>
              <a:rPr lang="zh-CN" altLang="en-US" sz="2000" b="1" dirty="0" smtClean="0">
                <a:solidFill>
                  <a:srgbClr val="1E817A"/>
                </a:solidFill>
                <a:latin typeface="仿宋_GB2312" panose="02010609030101010101" charset="-122"/>
                <a:ea typeface="仿宋_GB2312" panose="02010609030101010101" charset="-122"/>
              </a:rPr>
              <a:t>                                           </a:t>
            </a:r>
            <a:r>
              <a:rPr lang="en-US" altLang="zh-CN" sz="2000" b="1" dirty="0" smtClean="0">
                <a:solidFill>
                  <a:srgbClr val="1E817A"/>
                </a:solidFill>
                <a:latin typeface="仿宋_GB2312" panose="02010609030101010101" charset="-122"/>
                <a:ea typeface="仿宋_GB2312" panose="02010609030101010101" charset="-122"/>
              </a:rPr>
              <a:t>xx</a:t>
            </a:r>
            <a:r>
              <a:rPr lang="zh-CN" altLang="en-US" sz="2000" b="1" dirty="0" smtClean="0">
                <a:solidFill>
                  <a:srgbClr val="1E817A"/>
                </a:solidFill>
                <a:latin typeface="仿宋_GB2312" panose="02010609030101010101" charset="-122"/>
                <a:ea typeface="仿宋_GB2312" panose="02010609030101010101" charset="-122"/>
              </a:rPr>
              <a:t>年</a:t>
            </a:r>
            <a:r>
              <a:rPr lang="en-US" altLang="zh-CN" sz="2000" b="1" dirty="0" smtClean="0">
                <a:solidFill>
                  <a:srgbClr val="1E817A"/>
                </a:solidFill>
                <a:latin typeface="仿宋_GB2312" panose="02010609030101010101" charset="-122"/>
                <a:ea typeface="仿宋_GB2312" panose="02010609030101010101" charset="-122"/>
              </a:rPr>
              <a:t>x</a:t>
            </a:r>
            <a:r>
              <a:rPr lang="zh-CN" altLang="en-US" sz="2000" b="1" dirty="0" smtClean="0">
                <a:solidFill>
                  <a:srgbClr val="1E817A"/>
                </a:solidFill>
                <a:latin typeface="仿宋_GB2312" panose="02010609030101010101" charset="-122"/>
                <a:ea typeface="仿宋_GB2312" panose="02010609030101010101" charset="-122"/>
              </a:rPr>
              <a:t>月</a:t>
            </a:r>
            <a:r>
              <a:rPr lang="en-US" altLang="zh-CN" sz="2000" b="1" dirty="0" smtClean="0">
                <a:solidFill>
                  <a:srgbClr val="1E817A"/>
                </a:solidFill>
                <a:latin typeface="仿宋_GB2312" panose="02010609030101010101" charset="-122"/>
                <a:ea typeface="仿宋_GB2312" panose="02010609030101010101" charset="-122"/>
              </a:rPr>
              <a:t>x</a:t>
            </a:r>
            <a:r>
              <a:rPr lang="zh-CN" altLang="en-US" sz="2000" b="1" dirty="0" smtClean="0">
                <a:solidFill>
                  <a:srgbClr val="1E817A"/>
                </a:solidFill>
                <a:latin typeface="仿宋_GB2312" panose="02010609030101010101" charset="-122"/>
                <a:ea typeface="仿宋_GB2312" panose="02010609030101010101" charset="-122"/>
              </a:rPr>
              <a:t>日</a:t>
            </a:r>
            <a:endParaRPr lang="zh-CN" altLang="en-US" sz="2000" b="1" dirty="0" smtClean="0">
              <a:solidFill>
                <a:srgbClr val="1E817A"/>
              </a:solidFill>
              <a:latin typeface="仿宋_GB2312" panose="02010609030101010101" charset="-122"/>
              <a:ea typeface="仿宋_GB2312" panose="02010609030101010101" charset="-122"/>
            </a:endParaRPr>
          </a:p>
          <a:p>
            <a:pPr algn="l" latinLnBrk="0">
              <a:lnSpc>
                <a:spcPts val="3500"/>
              </a:lnSpc>
            </a:pPr>
            <a:r>
              <a:rPr lang="en-US" altLang="zh-CN" sz="2000" b="1" dirty="0" smtClean="0">
                <a:solidFill>
                  <a:srgbClr val="1E817A"/>
                </a:solidFill>
                <a:latin typeface="仿宋_GB2312" panose="02010609030101010101" charset="-122"/>
                <a:ea typeface="仿宋_GB2312" panose="02010609030101010101" charset="-122"/>
              </a:rPr>
              <a:t>                                                   </a:t>
            </a:r>
            <a:endParaRPr lang="en-US" altLang="zh-CN" sz="2000" b="1" dirty="0" smtClean="0">
              <a:solidFill>
                <a:srgbClr val="1E817A"/>
              </a:solidFill>
              <a:latin typeface="仿宋_GB2312" panose="02010609030101010101" charset="-122"/>
              <a:ea typeface="仿宋_GB2312" panose="02010609030101010101"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1142976" y="219059"/>
            <a:ext cx="6643734"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l" eaLnBrk="1" hangingPunct="1"/>
            <a:r>
              <a:rPr lang="zh-CN" sz="2800" b="1" dirty="0" smtClean="0">
                <a:solidFill>
                  <a:srgbClr val="1F9B8C"/>
                </a:solidFill>
                <a:latin typeface="微软雅黑" panose="020B0503020204020204" pitchFamily="34" charset="-122"/>
                <a:ea typeface="微软雅黑" panose="020B0503020204020204" pitchFamily="34" charset="-122"/>
              </a:rPr>
              <a:t>附件</a:t>
            </a:r>
            <a:r>
              <a:rPr lang="en-US" altLang="zh-CN" sz="2800" b="1" dirty="0" smtClean="0">
                <a:solidFill>
                  <a:srgbClr val="1F9B8C"/>
                </a:solidFill>
                <a:latin typeface="微软雅黑" panose="020B0503020204020204" pitchFamily="34" charset="-122"/>
                <a:ea typeface="微软雅黑" panose="020B0503020204020204" pitchFamily="34" charset="-122"/>
              </a:rPr>
              <a:t>5</a:t>
            </a:r>
            <a:r>
              <a:rPr lang="zh-CN" altLang="en-US" sz="2800" b="1" dirty="0" smtClean="0">
                <a:solidFill>
                  <a:srgbClr val="1F9B8C"/>
                </a:solidFill>
                <a:latin typeface="微软雅黑" panose="020B0503020204020204" pitchFamily="34" charset="-122"/>
                <a:ea typeface="微软雅黑" panose="020B0503020204020204" pitchFamily="34" charset="-122"/>
              </a:rPr>
              <a:t>：团员身份证明材料（参考）</a:t>
            </a:r>
            <a:endParaRPr lang="zh-CN" sz="2800" b="1" dirty="0" smtClean="0">
              <a:solidFill>
                <a:srgbClr val="1F9B8C"/>
              </a:solidFill>
              <a:latin typeface="微软雅黑" panose="020B0503020204020204" pitchFamily="34" charset="-122"/>
              <a:ea typeface="微软雅黑" panose="020B0503020204020204" pitchFamily="34" charset="-122"/>
            </a:endParaRPr>
          </a:p>
        </p:txBody>
      </p:sp>
      <p:sp>
        <p:nvSpPr>
          <p:cNvPr id="12" name="Rectangle 10"/>
          <p:cNvSpPr>
            <a:spLocks noChangeArrowheads="1"/>
          </p:cNvSpPr>
          <p:nvPr/>
        </p:nvSpPr>
        <p:spPr bwMode="auto">
          <a:xfrm>
            <a:off x="32" y="1071546"/>
            <a:ext cx="9144000" cy="5580000"/>
          </a:xfrm>
          <a:prstGeom prst="rect">
            <a:avLst/>
          </a:prstGeom>
          <a:solidFill>
            <a:srgbClr val="FFFFFF">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endParaRPr lang="en-US" altLang="zh-CN" sz="2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1"/>
          <p:cNvSpPr txBox="1"/>
          <p:nvPr/>
        </p:nvSpPr>
        <p:spPr>
          <a:xfrm>
            <a:off x="182215" y="1071229"/>
            <a:ext cx="8780462" cy="4900295"/>
          </a:xfrm>
          <a:prstGeom prst="rect">
            <a:avLst/>
          </a:prstGeom>
          <a:noFill/>
        </p:spPr>
        <p:txBody>
          <a:bodyPr wrap="square" rtlCol="0">
            <a:spAutoFit/>
          </a:bodyPr>
          <a:lstStyle/>
          <a:p>
            <a:pPr algn="ctr">
              <a:lnSpc>
                <a:spcPts val="2500"/>
              </a:lnSpc>
            </a:pPr>
            <a:r>
              <a:rPr lang="zh-CN" altLang="en-US" sz="2400" b="1" dirty="0" smtClean="0">
                <a:solidFill>
                  <a:srgbClr val="1E817A"/>
                </a:solidFill>
                <a:latin typeface="仿宋_GB2312" panose="02010609030101010101" charset="-122"/>
                <a:ea typeface="仿宋_GB2312" panose="02010609030101010101" charset="-122"/>
              </a:rPr>
              <a:t>关于</a:t>
            </a:r>
            <a:r>
              <a:rPr lang="en-US" altLang="zh-CN" sz="2400" b="1" dirty="0" smtClean="0">
                <a:solidFill>
                  <a:srgbClr val="1E817A"/>
                </a:solidFill>
                <a:latin typeface="仿宋_GB2312" panose="02010609030101010101" charset="-122"/>
                <a:ea typeface="仿宋_GB2312" panose="02010609030101010101" charset="-122"/>
              </a:rPr>
              <a:t>xx</a:t>
            </a:r>
            <a:r>
              <a:rPr lang="zh-CN" altLang="en-US" sz="2400" b="1" dirty="0" smtClean="0">
                <a:solidFill>
                  <a:srgbClr val="1E817A"/>
                </a:solidFill>
                <a:latin typeface="仿宋_GB2312" panose="02010609030101010101" charset="-122"/>
                <a:ea typeface="仿宋_GB2312" panose="02010609030101010101" charset="-122"/>
              </a:rPr>
              <a:t>同学团员身份的证明</a:t>
            </a:r>
            <a:endParaRPr lang="zh-CN" altLang="en-US" sz="2000" b="1" dirty="0" smtClean="0">
              <a:solidFill>
                <a:srgbClr val="1E817A"/>
              </a:solidFill>
              <a:latin typeface="仿宋_GB2312" panose="02010609030101010101" charset="-122"/>
              <a:ea typeface="仿宋_GB2312" panose="02010609030101010101" charset="-122"/>
            </a:endParaRPr>
          </a:p>
          <a:p>
            <a:pPr algn="l" latinLnBrk="0">
              <a:lnSpc>
                <a:spcPts val="3500"/>
              </a:lnSpc>
            </a:pPr>
            <a:r>
              <a:rPr lang="zh-CN" altLang="en-US" sz="2000" b="1" dirty="0" smtClean="0">
                <a:solidFill>
                  <a:srgbClr val="1E817A"/>
                </a:solidFill>
                <a:latin typeface="仿宋_GB2312" panose="02010609030101010101" charset="-122"/>
                <a:ea typeface="仿宋_GB2312" panose="02010609030101010101" charset="-122"/>
              </a:rPr>
              <a:t>    兹有我校学生</a:t>
            </a:r>
            <a:r>
              <a:rPr lang="en-US" altLang="zh-CN" sz="2000" b="1" dirty="0" smtClean="0">
                <a:solidFill>
                  <a:srgbClr val="1E817A"/>
                </a:solidFill>
                <a:latin typeface="仿宋_GB2312" panose="02010609030101010101" charset="-122"/>
                <a:ea typeface="仿宋_GB2312" panose="02010609030101010101" charset="-122"/>
              </a:rPr>
              <a:t>xxx</a:t>
            </a:r>
            <a:r>
              <a:rPr lang="zh-CN" altLang="en-US" sz="2000" b="1" dirty="0" smtClean="0">
                <a:solidFill>
                  <a:srgbClr val="1E817A"/>
                </a:solidFill>
                <a:latin typeface="仿宋_GB2312" panose="02010609030101010101" charset="-122"/>
                <a:ea typeface="仿宋_GB2312" panose="02010609030101010101" charset="-122"/>
              </a:rPr>
              <a:t>，所在支部：</a:t>
            </a:r>
            <a:r>
              <a:rPr lang="en-US" altLang="zh-CN" sz="2000" b="1" dirty="0" smtClean="0">
                <a:solidFill>
                  <a:srgbClr val="1E817A"/>
                </a:solidFill>
                <a:latin typeface="仿宋_GB2312" panose="02010609030101010101" charset="-122"/>
                <a:ea typeface="仿宋_GB2312" panose="02010609030101010101" charset="-122"/>
              </a:rPr>
              <a:t>xxx</a:t>
            </a:r>
            <a:r>
              <a:rPr lang="zh-CN" altLang="en-US" sz="2000" b="1" dirty="0" smtClean="0">
                <a:solidFill>
                  <a:srgbClr val="1E817A"/>
                </a:solidFill>
                <a:latin typeface="仿宋_GB2312" panose="02010609030101010101" charset="-122"/>
                <a:ea typeface="仿宋_GB2312" panose="02010609030101010101" charset="-122"/>
              </a:rPr>
              <a:t>，入团时间：</a:t>
            </a:r>
            <a:r>
              <a:rPr lang="en-US" altLang="zh-CN" sz="2000" b="1" dirty="0" smtClean="0">
                <a:solidFill>
                  <a:srgbClr val="1E817A"/>
                </a:solidFill>
                <a:latin typeface="仿宋_GB2312" panose="02010609030101010101" charset="-122"/>
                <a:ea typeface="仿宋_GB2312" panose="02010609030101010101" charset="-122"/>
              </a:rPr>
              <a:t>xx</a:t>
            </a:r>
            <a:r>
              <a:rPr lang="zh-CN" altLang="en-US" sz="2000" b="1" dirty="0" smtClean="0">
                <a:solidFill>
                  <a:srgbClr val="1E817A"/>
                </a:solidFill>
                <a:latin typeface="仿宋_GB2312" panose="02010609030101010101" charset="-122"/>
                <a:ea typeface="仿宋_GB2312" panose="02010609030101010101" charset="-122"/>
              </a:rPr>
              <a:t>年</a:t>
            </a:r>
            <a:r>
              <a:rPr lang="en-US" altLang="zh-CN" sz="2000" b="1" dirty="0" smtClean="0">
                <a:solidFill>
                  <a:srgbClr val="1E817A"/>
                </a:solidFill>
                <a:latin typeface="仿宋_GB2312" panose="02010609030101010101" charset="-122"/>
                <a:ea typeface="仿宋_GB2312" panose="02010609030101010101" charset="-122"/>
              </a:rPr>
              <a:t>x</a:t>
            </a:r>
            <a:r>
              <a:rPr lang="zh-CN" altLang="en-US" sz="2000" b="1" dirty="0" smtClean="0">
                <a:solidFill>
                  <a:srgbClr val="1E817A"/>
                </a:solidFill>
                <a:latin typeface="仿宋_GB2312" panose="02010609030101010101" charset="-122"/>
                <a:ea typeface="仿宋_GB2312" panose="02010609030101010101" charset="-122"/>
              </a:rPr>
              <a:t>月，团员发展编号：</a:t>
            </a:r>
            <a:r>
              <a:rPr lang="en-US" altLang="zh-CN" sz="2000" b="1" dirty="0" smtClean="0">
                <a:solidFill>
                  <a:srgbClr val="1E817A"/>
                </a:solidFill>
                <a:latin typeface="仿宋_GB2312" panose="02010609030101010101" charset="-122"/>
                <a:ea typeface="仿宋_GB2312" panose="02010609030101010101" charset="-122"/>
              </a:rPr>
              <a:t>xxx</a:t>
            </a:r>
            <a:r>
              <a:rPr lang="zh-CN" altLang="en-US" sz="2000" b="1" dirty="0" smtClean="0">
                <a:solidFill>
                  <a:srgbClr val="1E817A"/>
                </a:solidFill>
                <a:latin typeface="仿宋_GB2312" panose="02010609030101010101" charset="-122"/>
                <a:ea typeface="仿宋_GB2312" panose="02010609030101010101" charset="-122"/>
              </a:rPr>
              <a:t>，因</a:t>
            </a:r>
            <a:r>
              <a:rPr lang="en-US" altLang="zh-CN" sz="2000" b="1" dirty="0" smtClean="0">
                <a:solidFill>
                  <a:srgbClr val="1E817A"/>
                </a:solidFill>
                <a:latin typeface="仿宋_GB2312" panose="02010609030101010101" charset="-122"/>
                <a:ea typeface="仿宋_GB2312" panose="02010609030101010101" charset="-122"/>
              </a:rPr>
              <a:t>xx</a:t>
            </a:r>
            <a:r>
              <a:rPr lang="zh-CN" altLang="en-US" sz="2000" b="1" dirty="0" smtClean="0">
                <a:solidFill>
                  <a:srgbClr val="1E817A"/>
                </a:solidFill>
                <a:latin typeface="仿宋_GB2312" panose="02010609030101010101" charset="-122"/>
                <a:ea typeface="仿宋_GB2312" panose="02010609030101010101" charset="-122"/>
              </a:rPr>
              <a:t>原因导致团员证</a:t>
            </a:r>
            <a:r>
              <a:rPr lang="en-US" altLang="zh-CN" sz="2000" b="1" dirty="0" smtClean="0">
                <a:solidFill>
                  <a:srgbClr val="1E817A"/>
                </a:solidFill>
                <a:latin typeface="仿宋_GB2312" panose="02010609030101010101" charset="-122"/>
                <a:ea typeface="仿宋_GB2312" panose="02010609030101010101" charset="-122"/>
              </a:rPr>
              <a:t>/</a:t>
            </a:r>
            <a:r>
              <a:rPr lang="zh-CN" altLang="en-US" sz="2000" b="1" dirty="0" smtClean="0">
                <a:solidFill>
                  <a:srgbClr val="1E817A"/>
                </a:solidFill>
                <a:latin typeface="仿宋_GB2312" panose="02010609030101010101" charset="-122"/>
                <a:ea typeface="仿宋_GB2312" panose="02010609030101010101" charset="-122"/>
              </a:rPr>
              <a:t>团员发展纪实簿</a:t>
            </a:r>
            <a:r>
              <a:rPr lang="en-US" altLang="zh-CN" sz="2000" b="1" dirty="0" smtClean="0">
                <a:solidFill>
                  <a:srgbClr val="1E817A"/>
                </a:solidFill>
                <a:latin typeface="仿宋_GB2312" panose="02010609030101010101" charset="-122"/>
                <a:ea typeface="仿宋_GB2312" panose="02010609030101010101" charset="-122"/>
              </a:rPr>
              <a:t>/</a:t>
            </a:r>
            <a:r>
              <a:rPr lang="zh-CN" altLang="en-US" sz="2000" b="1" dirty="0" smtClean="0">
                <a:solidFill>
                  <a:srgbClr val="1E817A"/>
                </a:solidFill>
                <a:latin typeface="仿宋_GB2312" panose="02010609030101010101" charset="-122"/>
                <a:ea typeface="仿宋_GB2312" panose="02010609030101010101" charset="-122"/>
              </a:rPr>
              <a:t>入团志愿书丢失，学校及所在街道</a:t>
            </a:r>
            <a:r>
              <a:rPr lang="en-US" altLang="zh-CN" sz="2000" b="1" dirty="0" smtClean="0">
                <a:solidFill>
                  <a:srgbClr val="1E817A"/>
                </a:solidFill>
                <a:latin typeface="仿宋_GB2312" panose="02010609030101010101" charset="-122"/>
                <a:ea typeface="仿宋_GB2312" panose="02010609030101010101" charset="-122"/>
              </a:rPr>
              <a:t>/</a:t>
            </a:r>
            <a:r>
              <a:rPr lang="zh-CN" altLang="en-US" sz="2000" b="1" dirty="0" smtClean="0">
                <a:solidFill>
                  <a:srgbClr val="1E817A"/>
                </a:solidFill>
                <a:latin typeface="仿宋_GB2312" panose="02010609030101010101" charset="-122"/>
                <a:ea typeface="仿宋_GB2312" panose="02010609030101010101" charset="-122"/>
              </a:rPr>
              <a:t>乡镇证明其为共青团员，现特向武进团区委申请补办</a:t>
            </a:r>
            <a:r>
              <a:rPr lang="zh-CN" altLang="en-US" sz="2000" b="1" dirty="0" smtClean="0">
                <a:solidFill>
                  <a:srgbClr val="1E817A"/>
                </a:solidFill>
                <a:latin typeface="仿宋_GB2312" panose="02010609030101010101" charset="-122"/>
                <a:ea typeface="仿宋_GB2312" panose="02010609030101010101" charset="-122"/>
                <a:sym typeface="+mn-ea"/>
              </a:rPr>
              <a:t>团员证</a:t>
            </a:r>
            <a:r>
              <a:rPr lang="en-US" altLang="zh-CN" sz="2000" b="1" dirty="0" smtClean="0">
                <a:solidFill>
                  <a:srgbClr val="1E817A"/>
                </a:solidFill>
                <a:latin typeface="仿宋_GB2312" panose="02010609030101010101" charset="-122"/>
                <a:ea typeface="仿宋_GB2312" panose="02010609030101010101" charset="-122"/>
                <a:sym typeface="+mn-ea"/>
              </a:rPr>
              <a:t>/</a:t>
            </a:r>
            <a:r>
              <a:rPr lang="zh-CN" altLang="en-US" sz="2000" b="1" dirty="0" smtClean="0">
                <a:solidFill>
                  <a:srgbClr val="1E817A"/>
                </a:solidFill>
                <a:latin typeface="仿宋_GB2312" panose="02010609030101010101" charset="-122"/>
                <a:ea typeface="仿宋_GB2312" panose="02010609030101010101" charset="-122"/>
                <a:sym typeface="+mn-ea"/>
              </a:rPr>
              <a:t>团员发展纪实簿</a:t>
            </a:r>
            <a:r>
              <a:rPr lang="en-US" altLang="zh-CN" sz="2000" b="1" dirty="0" smtClean="0">
                <a:solidFill>
                  <a:srgbClr val="1E817A"/>
                </a:solidFill>
                <a:latin typeface="仿宋_GB2312" panose="02010609030101010101" charset="-122"/>
                <a:ea typeface="仿宋_GB2312" panose="02010609030101010101" charset="-122"/>
                <a:sym typeface="+mn-ea"/>
              </a:rPr>
              <a:t>/</a:t>
            </a:r>
            <a:r>
              <a:rPr lang="zh-CN" altLang="en-US" sz="2000" b="1" dirty="0" smtClean="0">
                <a:solidFill>
                  <a:srgbClr val="1E817A"/>
                </a:solidFill>
                <a:latin typeface="仿宋_GB2312" panose="02010609030101010101" charset="-122"/>
                <a:ea typeface="仿宋_GB2312" panose="02010609030101010101" charset="-122"/>
                <a:sym typeface="+mn-ea"/>
              </a:rPr>
              <a:t>入团志愿书一本。</a:t>
            </a:r>
            <a:endParaRPr lang="zh-CN" altLang="en-US" sz="2000" b="1" dirty="0" smtClean="0">
              <a:solidFill>
                <a:srgbClr val="1E817A"/>
              </a:solidFill>
              <a:latin typeface="仿宋_GB2312" panose="02010609030101010101" charset="-122"/>
              <a:ea typeface="仿宋_GB2312" panose="02010609030101010101" charset="-122"/>
            </a:endParaRPr>
          </a:p>
          <a:p>
            <a:pPr algn="l" latinLnBrk="0">
              <a:lnSpc>
                <a:spcPts val="3500"/>
              </a:lnSpc>
            </a:pPr>
            <a:r>
              <a:rPr lang="zh-CN" altLang="en-US" sz="2000" b="1" dirty="0" smtClean="0">
                <a:solidFill>
                  <a:srgbClr val="1E817A"/>
                </a:solidFill>
                <a:latin typeface="仿宋_GB2312" panose="02010609030101010101" charset="-122"/>
                <a:ea typeface="仿宋_GB2312" panose="02010609030101010101" charset="-122"/>
              </a:rPr>
              <a:t>    特此证明！</a:t>
            </a:r>
            <a:endParaRPr lang="zh-CN" altLang="en-US" sz="2000" b="1" dirty="0" smtClean="0">
              <a:solidFill>
                <a:srgbClr val="1E817A"/>
              </a:solidFill>
              <a:latin typeface="仿宋_GB2312" panose="02010609030101010101" charset="-122"/>
              <a:ea typeface="仿宋_GB2312" panose="02010609030101010101" charset="-122"/>
            </a:endParaRPr>
          </a:p>
          <a:p>
            <a:pPr algn="l" latinLnBrk="0">
              <a:lnSpc>
                <a:spcPts val="3500"/>
              </a:lnSpc>
            </a:pPr>
            <a:endParaRPr lang="en-US" altLang="zh-CN" sz="2000" b="1" dirty="0" smtClean="0">
              <a:solidFill>
                <a:srgbClr val="1E817A"/>
              </a:solidFill>
              <a:latin typeface="仿宋_GB2312" panose="02010609030101010101" charset="-122"/>
              <a:ea typeface="仿宋_GB2312" panose="02010609030101010101" charset="-122"/>
            </a:endParaRPr>
          </a:p>
          <a:p>
            <a:pPr algn="l" latinLnBrk="0">
              <a:lnSpc>
                <a:spcPts val="3500"/>
              </a:lnSpc>
            </a:pPr>
            <a:r>
              <a:rPr lang="en-US" altLang="zh-CN" sz="2000" b="1" dirty="0" smtClean="0">
                <a:solidFill>
                  <a:srgbClr val="1E817A"/>
                </a:solidFill>
                <a:latin typeface="仿宋_GB2312" panose="02010609030101010101" charset="-122"/>
                <a:ea typeface="仿宋_GB2312" panose="02010609030101010101" charset="-122"/>
              </a:rPr>
              <a:t>    </a:t>
            </a:r>
            <a:r>
              <a:rPr lang="zh-CN" altLang="en-US" sz="2000" b="1" dirty="0" smtClean="0">
                <a:solidFill>
                  <a:srgbClr val="1E817A"/>
                </a:solidFill>
                <a:latin typeface="仿宋_GB2312" panose="02010609030101010101" charset="-122"/>
                <a:ea typeface="仿宋_GB2312" panose="02010609030101010101" charset="-122"/>
              </a:rPr>
              <a:t>所在街道</a:t>
            </a:r>
            <a:r>
              <a:rPr lang="en-US" altLang="zh-CN" sz="2000" b="1" dirty="0" smtClean="0">
                <a:solidFill>
                  <a:srgbClr val="1E817A"/>
                </a:solidFill>
                <a:latin typeface="仿宋_GB2312" panose="02010609030101010101" charset="-122"/>
                <a:ea typeface="仿宋_GB2312" panose="02010609030101010101" charset="-122"/>
              </a:rPr>
              <a:t>/</a:t>
            </a:r>
            <a:r>
              <a:rPr lang="zh-CN" altLang="en-US" sz="2000" b="1" dirty="0" smtClean="0">
                <a:solidFill>
                  <a:srgbClr val="1E817A"/>
                </a:solidFill>
                <a:latin typeface="仿宋_GB2312" panose="02010609030101010101" charset="-122"/>
                <a:ea typeface="仿宋_GB2312" panose="02010609030101010101" charset="-122"/>
              </a:rPr>
              <a:t>乡镇团委公章                     </a:t>
            </a:r>
            <a:r>
              <a:rPr lang="zh-CN" altLang="en-US" sz="2000" b="1" dirty="0" smtClean="0">
                <a:solidFill>
                  <a:srgbClr val="1E817A"/>
                </a:solidFill>
                <a:latin typeface="仿宋_GB2312" panose="02010609030101010101" charset="-122"/>
                <a:ea typeface="仿宋_GB2312" panose="02010609030101010101" charset="-122"/>
                <a:sym typeface="+mn-ea"/>
              </a:rPr>
              <a:t>校团委公章</a:t>
            </a:r>
            <a:endParaRPr lang="zh-CN" altLang="en-US" sz="2000" b="1" dirty="0" smtClean="0">
              <a:solidFill>
                <a:srgbClr val="1E817A"/>
              </a:solidFill>
              <a:latin typeface="仿宋_GB2312" panose="02010609030101010101" charset="-122"/>
              <a:ea typeface="仿宋_GB2312" panose="02010609030101010101" charset="-122"/>
            </a:endParaRPr>
          </a:p>
          <a:p>
            <a:pPr algn="l" latinLnBrk="0">
              <a:lnSpc>
                <a:spcPts val="3500"/>
              </a:lnSpc>
            </a:pPr>
            <a:r>
              <a:rPr lang="zh-CN" altLang="en-US" sz="2000" b="1" dirty="0" smtClean="0">
                <a:solidFill>
                  <a:srgbClr val="1E817A"/>
                </a:solidFill>
                <a:latin typeface="仿宋_GB2312" panose="02010609030101010101" charset="-122"/>
                <a:ea typeface="仿宋_GB2312" panose="02010609030101010101" charset="-122"/>
              </a:rPr>
              <a:t>    团委书记签字：                            </a:t>
            </a:r>
            <a:r>
              <a:rPr lang="zh-CN" altLang="en-US" sz="2000" b="1" dirty="0" smtClean="0">
                <a:solidFill>
                  <a:srgbClr val="1E817A"/>
                </a:solidFill>
                <a:latin typeface="仿宋_GB2312" panose="02010609030101010101" charset="-122"/>
                <a:ea typeface="仿宋_GB2312" panose="02010609030101010101" charset="-122"/>
                <a:sym typeface="+mn-ea"/>
              </a:rPr>
              <a:t>校团委书记签字</a:t>
            </a:r>
            <a:endParaRPr lang="zh-CN" altLang="en-US" sz="2000" b="1" dirty="0" smtClean="0">
              <a:solidFill>
                <a:srgbClr val="1E817A"/>
              </a:solidFill>
              <a:latin typeface="仿宋_GB2312" panose="02010609030101010101" charset="-122"/>
              <a:ea typeface="仿宋_GB2312" panose="02010609030101010101" charset="-122"/>
              <a:sym typeface="+mn-ea"/>
            </a:endParaRPr>
          </a:p>
          <a:p>
            <a:pPr algn="l" latinLnBrk="0">
              <a:lnSpc>
                <a:spcPts val="3500"/>
              </a:lnSpc>
            </a:pPr>
            <a:r>
              <a:rPr lang="en-US" altLang="zh-CN" sz="2000" b="1" dirty="0" smtClean="0">
                <a:solidFill>
                  <a:srgbClr val="1E817A"/>
                </a:solidFill>
                <a:latin typeface="仿宋_GB2312" panose="02010609030101010101" charset="-122"/>
                <a:ea typeface="仿宋_GB2312" panose="02010609030101010101" charset="-122"/>
              </a:rPr>
              <a:t>                             </a:t>
            </a:r>
            <a:r>
              <a:rPr lang="zh-CN" altLang="en-US" sz="2000" b="1" dirty="0" smtClean="0">
                <a:solidFill>
                  <a:srgbClr val="1E817A"/>
                </a:solidFill>
                <a:latin typeface="仿宋_GB2312" panose="02010609030101010101" charset="-122"/>
                <a:ea typeface="仿宋_GB2312" panose="02010609030101010101" charset="-122"/>
              </a:rPr>
              <a:t>                 </a:t>
            </a:r>
            <a:r>
              <a:rPr lang="en-US" altLang="zh-CN" sz="2000" b="1" dirty="0" smtClean="0">
                <a:solidFill>
                  <a:srgbClr val="1E817A"/>
                </a:solidFill>
                <a:latin typeface="仿宋_GB2312" panose="02010609030101010101" charset="-122"/>
                <a:ea typeface="仿宋_GB2312" panose="02010609030101010101" charset="-122"/>
              </a:rPr>
              <a:t>xx</a:t>
            </a:r>
            <a:r>
              <a:rPr lang="zh-CN" altLang="en-US" sz="2000" b="1" dirty="0" smtClean="0">
                <a:solidFill>
                  <a:srgbClr val="1E817A"/>
                </a:solidFill>
                <a:latin typeface="仿宋_GB2312" panose="02010609030101010101" charset="-122"/>
                <a:ea typeface="仿宋_GB2312" panose="02010609030101010101" charset="-122"/>
              </a:rPr>
              <a:t>年</a:t>
            </a:r>
            <a:r>
              <a:rPr lang="en-US" altLang="zh-CN" sz="2000" b="1" dirty="0" smtClean="0">
                <a:solidFill>
                  <a:srgbClr val="1E817A"/>
                </a:solidFill>
                <a:latin typeface="仿宋_GB2312" panose="02010609030101010101" charset="-122"/>
                <a:ea typeface="仿宋_GB2312" panose="02010609030101010101" charset="-122"/>
              </a:rPr>
              <a:t>x</a:t>
            </a:r>
            <a:r>
              <a:rPr lang="zh-CN" altLang="en-US" sz="2000" b="1" dirty="0" smtClean="0">
                <a:solidFill>
                  <a:srgbClr val="1E817A"/>
                </a:solidFill>
                <a:latin typeface="仿宋_GB2312" panose="02010609030101010101" charset="-122"/>
                <a:ea typeface="仿宋_GB2312" panose="02010609030101010101" charset="-122"/>
              </a:rPr>
              <a:t>月</a:t>
            </a:r>
            <a:r>
              <a:rPr lang="en-US" altLang="zh-CN" sz="2000" b="1" dirty="0" smtClean="0">
                <a:solidFill>
                  <a:srgbClr val="1E817A"/>
                </a:solidFill>
                <a:latin typeface="仿宋_GB2312" panose="02010609030101010101" charset="-122"/>
                <a:ea typeface="仿宋_GB2312" panose="02010609030101010101" charset="-122"/>
              </a:rPr>
              <a:t>x</a:t>
            </a:r>
            <a:r>
              <a:rPr lang="zh-CN" altLang="en-US" sz="2000" b="1" dirty="0" smtClean="0">
                <a:solidFill>
                  <a:srgbClr val="1E817A"/>
                </a:solidFill>
                <a:latin typeface="仿宋_GB2312" panose="02010609030101010101" charset="-122"/>
                <a:ea typeface="仿宋_GB2312" panose="02010609030101010101" charset="-122"/>
              </a:rPr>
              <a:t>日                                                                                   </a:t>
            </a:r>
            <a:endParaRPr lang="zh-CN" altLang="en-US" sz="2000" b="1" dirty="0" smtClean="0">
              <a:solidFill>
                <a:srgbClr val="1E817A"/>
              </a:solidFill>
              <a:latin typeface="仿宋_GB2312" panose="02010609030101010101" charset="-122"/>
              <a:ea typeface="仿宋_GB2312" panose="02010609030101010101" charset="-122"/>
            </a:endParaRPr>
          </a:p>
          <a:p>
            <a:pPr algn="l" latinLnBrk="0">
              <a:lnSpc>
                <a:spcPts val="3500"/>
              </a:lnSpc>
            </a:pPr>
            <a:r>
              <a:rPr lang="en-US" altLang="zh-CN" sz="2000" b="1" dirty="0" smtClean="0">
                <a:solidFill>
                  <a:srgbClr val="1E817A"/>
                </a:solidFill>
                <a:latin typeface="仿宋_GB2312" panose="02010609030101010101" charset="-122"/>
                <a:ea typeface="仿宋_GB2312" panose="02010609030101010101" charset="-122"/>
              </a:rPr>
              <a:t>                                                   </a:t>
            </a:r>
            <a:endParaRPr lang="en-US" altLang="zh-CN" sz="2000" b="1" dirty="0" smtClean="0">
              <a:solidFill>
                <a:srgbClr val="1E817A"/>
              </a:solidFill>
              <a:latin typeface="仿宋_GB2312" panose="02010609030101010101" charset="-122"/>
              <a:ea typeface="仿宋_GB2312" panose="02010609030101010101"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图片 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六边形 8"/>
          <p:cNvSpPr>
            <a:spLocks noChangeArrowheads="1"/>
          </p:cNvSpPr>
          <p:nvPr/>
        </p:nvSpPr>
        <p:spPr bwMode="auto">
          <a:xfrm>
            <a:off x="3181350" y="1487488"/>
            <a:ext cx="2779713" cy="2397125"/>
          </a:xfrm>
          <a:prstGeom prst="hexagon">
            <a:avLst>
              <a:gd name="adj" fmla="val 24991"/>
              <a:gd name="vf" fmla="val 115470"/>
            </a:avLst>
          </a:prstGeom>
          <a:solidFill>
            <a:schemeClr val="bg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zh-CN" altLang="en-US">
              <a:solidFill>
                <a:srgbClr val="FFFFFF"/>
              </a:solidFill>
            </a:endParaRPr>
          </a:p>
        </p:txBody>
      </p:sp>
      <p:sp>
        <p:nvSpPr>
          <p:cNvPr id="26629" name="六边形 11"/>
          <p:cNvSpPr>
            <a:spLocks noChangeArrowheads="1"/>
          </p:cNvSpPr>
          <p:nvPr/>
        </p:nvSpPr>
        <p:spPr bwMode="auto">
          <a:xfrm>
            <a:off x="3300413" y="1589088"/>
            <a:ext cx="2543175" cy="2193925"/>
          </a:xfrm>
          <a:prstGeom prst="hexagon">
            <a:avLst>
              <a:gd name="adj" fmla="val 24982"/>
              <a:gd name="vf" fmla="val 115470"/>
            </a:avLst>
          </a:prstGeom>
          <a:noFill/>
          <a:ln w="12700">
            <a:solidFill>
              <a:schemeClr val="bg1"/>
            </a:solidFill>
            <a:miter lim="800000"/>
          </a:ln>
          <a:extLst>
            <a:ext uri="{909E8E84-426E-40DD-AFC4-6F175D3DCCD1}">
              <a14:hiddenFill xmlns:a14="http://schemas.microsoft.com/office/drawing/2010/main">
                <a:solidFill>
                  <a:srgbClr val="FFFFFF"/>
                </a:solidFill>
              </a14:hiddenFill>
            </a:ext>
          </a:extLst>
        </p:spPr>
        <p:txBody>
          <a:bodyPr anchor="ctr"/>
          <a:lstStyle/>
          <a:p>
            <a:pPr algn="ctr" eaLnBrk="1" hangingPunct="1"/>
            <a:endParaRPr lang="zh-CN" altLang="en-US">
              <a:solidFill>
                <a:srgbClr val="FFFFFF"/>
              </a:solidFill>
            </a:endParaRPr>
          </a:p>
        </p:txBody>
      </p:sp>
      <p:cxnSp>
        <p:nvCxnSpPr>
          <p:cNvPr id="26630" name="直接连接符 13"/>
          <p:cNvCxnSpPr>
            <a:cxnSpLocks noChangeShapeType="1"/>
          </p:cNvCxnSpPr>
          <p:nvPr/>
        </p:nvCxnSpPr>
        <p:spPr bwMode="auto">
          <a:xfrm>
            <a:off x="1189038" y="4286250"/>
            <a:ext cx="6651625" cy="0"/>
          </a:xfrm>
          <a:prstGeom prst="line">
            <a:avLst/>
          </a:prstGeom>
          <a:noFill/>
          <a:ln w="57150">
            <a:solidFill>
              <a:schemeClr val="bg1"/>
            </a:solidFill>
            <a:round/>
            <a:headEnd type="oval" w="med" len="med"/>
            <a:tailEnd type="oval" w="med" len="med"/>
          </a:ln>
          <a:extLst>
            <a:ext uri="{909E8E84-426E-40DD-AFC4-6F175D3DCCD1}">
              <a14:hiddenFill xmlns:a14="http://schemas.microsoft.com/office/drawing/2010/main">
                <a:noFill/>
              </a14:hiddenFill>
            </a:ext>
          </a:extLst>
        </p:spPr>
      </p:cxnSp>
      <p:sp>
        <p:nvSpPr>
          <p:cNvPr id="26631" name="文本框 14"/>
          <p:cNvSpPr txBox="1">
            <a:spLocks noChangeArrowheads="1"/>
          </p:cNvSpPr>
          <p:nvPr/>
        </p:nvSpPr>
        <p:spPr bwMode="auto">
          <a:xfrm>
            <a:off x="1311275" y="4410075"/>
            <a:ext cx="6529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eaLnBrk="1" hangingPunct="1"/>
            <a:r>
              <a:rPr lang="en-US" altLang="zh-CN" sz="6600">
                <a:solidFill>
                  <a:srgbClr val="FFFFFF"/>
                </a:solidFill>
                <a:latin typeface="Impact" panose="020B0806030902050204" pitchFamily="34" charset="0"/>
                <a:ea typeface="方正正中黑简体" panose="02000000000000000000" pitchFamily="2" charset="-122"/>
              </a:rPr>
              <a:t>THANK YOU</a:t>
            </a:r>
            <a:endParaRPr lang="zh-CN" altLang="en-US" sz="6600">
              <a:solidFill>
                <a:srgbClr val="FFFFFF"/>
              </a:solidFill>
              <a:latin typeface="Impact" panose="020B0806030902050204" pitchFamily="34" charset="0"/>
              <a:ea typeface="方正正中黑简体" panose="02000000000000000000" pitchFamily="2" charset="-122"/>
            </a:endParaRPr>
          </a:p>
        </p:txBody>
      </p:sp>
      <p:sp>
        <p:nvSpPr>
          <p:cNvPr id="8" name="TextBox 7"/>
          <p:cNvSpPr txBox="1"/>
          <p:nvPr/>
        </p:nvSpPr>
        <p:spPr>
          <a:xfrm>
            <a:off x="3434509" y="2189286"/>
            <a:ext cx="2250440" cy="1168400"/>
          </a:xfrm>
          <a:prstGeom prst="rect">
            <a:avLst/>
          </a:prstGeom>
          <a:noFill/>
        </p:spPr>
        <p:txBody>
          <a:bodyPr wrap="none" rtlCol="0">
            <a:spAutoFit/>
          </a:bodyPr>
          <a:lstStyle/>
          <a:p>
            <a:r>
              <a:rPr lang="en-US" altLang="zh-CN" sz="6600" b="1" dirty="0" smtClean="0">
                <a:solidFill>
                  <a:srgbClr val="1E817A"/>
                </a:solidFill>
                <a:latin typeface="微软雅黑" panose="020B0503020204020204" pitchFamily="34" charset="-122"/>
                <a:ea typeface="微软雅黑" panose="020B0503020204020204" pitchFamily="34" charset="-122"/>
              </a:rPr>
              <a:t>2019</a:t>
            </a:r>
            <a:endParaRPr lang="zh-CN" altLang="en-US" sz="6600" b="1" dirty="0">
              <a:solidFill>
                <a:srgbClr val="1E817A"/>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1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75642"/>
            <a:ext cx="9144000" cy="61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28736"/>
            <a:ext cx="9144000" cy="4714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矩形 4"/>
          <p:cNvSpPr>
            <a:spLocks noChangeArrowheads="1"/>
          </p:cNvSpPr>
          <p:nvPr/>
        </p:nvSpPr>
        <p:spPr bwMode="auto">
          <a:xfrm>
            <a:off x="2754313" y="2179638"/>
            <a:ext cx="5076560" cy="30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1300">
              <a:latin typeface="Arial" panose="020B0604020202020204" pitchFamily="34" charset="0"/>
              <a:ea typeface="微软雅黑" panose="020B0503020204020204" pitchFamily="34" charset="-122"/>
              <a:sym typeface="Arial" panose="020B0604020202020204" pitchFamily="34" charset="0"/>
            </a:endParaRPr>
          </a:p>
        </p:txBody>
      </p:sp>
      <p:sp>
        <p:nvSpPr>
          <p:cNvPr id="6150" name="任意多边形 5"/>
          <p:cNvSpPr/>
          <p:nvPr/>
        </p:nvSpPr>
        <p:spPr bwMode="auto">
          <a:xfrm>
            <a:off x="3143240" y="1813264"/>
            <a:ext cx="3143272" cy="1743403"/>
          </a:xfrm>
          <a:custGeom>
            <a:avLst/>
            <a:gdLst>
              <a:gd name="T0" fmla="*/ 0 w 1895434"/>
              <a:gd name="T1" fmla="*/ 1155700 h 1540529"/>
              <a:gd name="T2" fmla="*/ 710407 w 1895434"/>
              <a:gd name="T3" fmla="*/ 0 h 1540529"/>
              <a:gd name="T4" fmla="*/ 710407 w 1895434"/>
              <a:gd name="T5" fmla="*/ 0 h 1540529"/>
              <a:gd name="T6" fmla="*/ 1420813 w 1895434"/>
              <a:gd name="T7" fmla="*/ 1155700 h 1540529"/>
              <a:gd name="T8" fmla="*/ 0 w 1895434"/>
              <a:gd name="T9" fmla="*/ 1155700 h 15405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95434" h="1540529">
                <a:moveTo>
                  <a:pt x="0" y="1540529"/>
                </a:moveTo>
                <a:lnTo>
                  <a:pt x="947717" y="0"/>
                </a:lnTo>
                <a:lnTo>
                  <a:pt x="1895434" y="1540529"/>
                </a:lnTo>
                <a:lnTo>
                  <a:pt x="0" y="1540529"/>
                </a:lnTo>
                <a:close/>
              </a:path>
            </a:pathLst>
          </a:custGeom>
          <a:solidFill>
            <a:srgbClr val="1E9C8C"/>
          </a:solidFill>
          <a:ln w="12700" cap="flat" cmpd="sng">
            <a:solidFill>
              <a:srgbClr val="FFFFFF"/>
            </a:solidFill>
            <a:round/>
          </a:ln>
        </p:spPr>
        <p:txBody>
          <a:bodyPr lIns="13335" tIns="13335" rIns="13335" bIns="13335" anchor="ctr"/>
          <a:lstStyle/>
          <a:p>
            <a:endParaRPr lang="zh-CN" altLang="en-US"/>
          </a:p>
        </p:txBody>
      </p:sp>
      <p:sp>
        <p:nvSpPr>
          <p:cNvPr id="6151" name="任意多边形 6"/>
          <p:cNvSpPr/>
          <p:nvPr/>
        </p:nvSpPr>
        <p:spPr bwMode="auto">
          <a:xfrm>
            <a:off x="2143108" y="3375309"/>
            <a:ext cx="5143536" cy="1365026"/>
          </a:xfrm>
          <a:custGeom>
            <a:avLst/>
            <a:gdLst>
              <a:gd name="T0" fmla="*/ 0 w 3379501"/>
              <a:gd name="T1" fmla="*/ 904875 h 1206187"/>
              <a:gd name="T2" fmla="*/ 556660 w 3379501"/>
              <a:gd name="T3" fmla="*/ 0 h 1206187"/>
              <a:gd name="T4" fmla="*/ 1978577 w 3379501"/>
              <a:gd name="T5" fmla="*/ 0 h 1206187"/>
              <a:gd name="T6" fmla="*/ 2535237 w 3379501"/>
              <a:gd name="T7" fmla="*/ 904875 h 1206187"/>
              <a:gd name="T8" fmla="*/ 0 w 3379501"/>
              <a:gd name="T9" fmla="*/ 904875 h 12061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79501" h="1206187">
                <a:moveTo>
                  <a:pt x="0" y="1206187"/>
                </a:moveTo>
                <a:lnTo>
                  <a:pt x="742034" y="0"/>
                </a:lnTo>
                <a:lnTo>
                  <a:pt x="2637467" y="0"/>
                </a:lnTo>
                <a:lnTo>
                  <a:pt x="3379501" y="1206187"/>
                </a:lnTo>
                <a:lnTo>
                  <a:pt x="0" y="1206187"/>
                </a:lnTo>
                <a:close/>
              </a:path>
            </a:pathLst>
          </a:custGeom>
          <a:solidFill>
            <a:srgbClr val="69C293"/>
          </a:solidFill>
          <a:ln w="12700" cap="flat" cmpd="sng">
            <a:solidFill>
              <a:srgbClr val="FFFFFF"/>
            </a:solidFill>
            <a:round/>
          </a:ln>
        </p:spPr>
        <p:txBody>
          <a:bodyPr lIns="462610" tIns="19050" rIns="462610" bIns="19050" anchor="ctr"/>
          <a:lstStyle/>
          <a:p>
            <a:endParaRPr lang="zh-CN" altLang="en-US"/>
          </a:p>
        </p:txBody>
      </p:sp>
      <p:sp>
        <p:nvSpPr>
          <p:cNvPr id="6152" name="任意多边形 7"/>
          <p:cNvSpPr/>
          <p:nvPr/>
        </p:nvSpPr>
        <p:spPr bwMode="auto">
          <a:xfrm>
            <a:off x="1500166" y="4280947"/>
            <a:ext cx="6414058" cy="1362631"/>
          </a:xfrm>
          <a:custGeom>
            <a:avLst/>
            <a:gdLst>
              <a:gd name="T0" fmla="*/ 0 w 4863567"/>
              <a:gd name="T1" fmla="*/ 903287 h 1206187"/>
              <a:gd name="T2" fmla="*/ 556344 w 4863567"/>
              <a:gd name="T3" fmla="*/ 0 h 1206187"/>
              <a:gd name="T4" fmla="*/ 3090143 w 4863567"/>
              <a:gd name="T5" fmla="*/ 0 h 1206187"/>
              <a:gd name="T6" fmla="*/ 3646487 w 4863567"/>
              <a:gd name="T7" fmla="*/ 903287 h 1206187"/>
              <a:gd name="T8" fmla="*/ 0 w 4863567"/>
              <a:gd name="T9" fmla="*/ 903287 h 12061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63567" h="1206187">
                <a:moveTo>
                  <a:pt x="0" y="1206187"/>
                </a:moveTo>
                <a:lnTo>
                  <a:pt x="742034" y="0"/>
                </a:lnTo>
                <a:lnTo>
                  <a:pt x="4121533" y="0"/>
                </a:lnTo>
                <a:lnTo>
                  <a:pt x="4863567" y="1206187"/>
                </a:lnTo>
                <a:lnTo>
                  <a:pt x="0" y="1206187"/>
                </a:lnTo>
                <a:close/>
              </a:path>
            </a:pathLst>
          </a:custGeom>
          <a:solidFill>
            <a:srgbClr val="1E9C8C"/>
          </a:solidFill>
          <a:ln w="12700" cap="flat" cmpd="sng">
            <a:solidFill>
              <a:srgbClr val="FFFFFF"/>
            </a:solidFill>
            <a:round/>
          </a:ln>
        </p:spPr>
        <p:txBody>
          <a:bodyPr lIns="657393" tIns="19050" rIns="657393" bIns="19050" anchor="ctr"/>
          <a:lstStyle/>
          <a:p>
            <a:endParaRPr lang="zh-CN" altLang="en-US"/>
          </a:p>
        </p:txBody>
      </p:sp>
      <p:sp>
        <p:nvSpPr>
          <p:cNvPr id="6153" name="矩形 8"/>
          <p:cNvSpPr>
            <a:spLocks noChangeArrowheads="1"/>
          </p:cNvSpPr>
          <p:nvPr/>
        </p:nvSpPr>
        <p:spPr bwMode="auto">
          <a:xfrm>
            <a:off x="3313412" y="2357430"/>
            <a:ext cx="2810113" cy="84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66725" eaLnBrk="1" hangingPunct="1">
              <a:lnSpc>
                <a:spcPct val="90000"/>
              </a:lnSpc>
              <a:spcAft>
                <a:spcPct val="35000"/>
              </a:spcAft>
            </a:pPr>
            <a:r>
              <a:rPr lang="zh-CN" altLang="en-US"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公示</a:t>
            </a:r>
            <a:endParaRPr lang="en-US" altLang="zh-CN" b="1" dirty="0" smtClean="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defTabSz="466725" eaLnBrk="1" hangingPunct="1">
              <a:lnSpc>
                <a:spcPts val="500"/>
              </a:lnSpc>
              <a:spcAft>
                <a:spcPct val="35000"/>
              </a:spcAft>
            </a:pPr>
            <a:endParaRPr lang="en-US" altLang="zh-CN" b="1" dirty="0" smtClean="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defTabSz="466725" eaLnBrk="1" hangingPunct="1">
              <a:lnSpc>
                <a:spcPct val="90000"/>
              </a:lnSpc>
              <a:spcAft>
                <a:spcPct val="35000"/>
              </a:spcAft>
            </a:pPr>
            <a:r>
              <a:rPr lang="zh-CN" altLang="en-US"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入团积极分子人选</a:t>
            </a:r>
            <a:endParaRPr lang="pl-PL"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161" name="TextBox 13"/>
          <p:cNvSpPr txBox="1">
            <a:spLocks noChangeArrowheads="1"/>
          </p:cNvSpPr>
          <p:nvPr/>
        </p:nvSpPr>
        <p:spPr bwMode="auto">
          <a:xfrm>
            <a:off x="785786" y="1857364"/>
            <a:ext cx="2643206" cy="861774"/>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2800" b="1" dirty="0" smtClean="0">
                <a:solidFill>
                  <a:srgbClr val="1E817A"/>
                </a:solidFill>
                <a:latin typeface="仿宋_GB2312" panose="02010609030101010101" charset="-122"/>
                <a:ea typeface="仿宋_GB2312" panose="02010609030101010101" charset="-122"/>
              </a:rPr>
              <a:t>在团支部及以上范围内公示</a:t>
            </a:r>
            <a:endParaRPr 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矩形 8"/>
          <p:cNvSpPr>
            <a:spLocks noChangeArrowheads="1"/>
          </p:cNvSpPr>
          <p:nvPr/>
        </p:nvSpPr>
        <p:spPr bwMode="auto">
          <a:xfrm>
            <a:off x="3357554" y="3454977"/>
            <a:ext cx="2810113" cy="68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66725" eaLnBrk="1" hangingPunct="1">
              <a:lnSpc>
                <a:spcPct val="90000"/>
              </a:lnSpc>
              <a:spcAft>
                <a:spcPct val="35000"/>
              </a:spcAft>
            </a:pPr>
            <a:r>
              <a:rPr lang="zh-CN" altLang="en-US"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公示</a:t>
            </a:r>
            <a:endParaRPr lang="en-US" altLang="zh-CN" b="1" dirty="0" smtClean="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defTabSz="466725" eaLnBrk="1" hangingPunct="1">
              <a:lnSpc>
                <a:spcPct val="90000"/>
              </a:lnSpc>
              <a:spcAft>
                <a:spcPct val="35000"/>
              </a:spcAft>
            </a:pPr>
            <a:r>
              <a:rPr lang="zh-CN" altLang="en-US"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入团发展对象人选</a:t>
            </a:r>
            <a:endParaRPr lang="pl-PL"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矩形 8"/>
          <p:cNvSpPr>
            <a:spLocks noChangeArrowheads="1"/>
          </p:cNvSpPr>
          <p:nvPr/>
        </p:nvSpPr>
        <p:spPr bwMode="auto">
          <a:xfrm>
            <a:off x="3357554" y="4543991"/>
            <a:ext cx="2810113" cy="68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66725" eaLnBrk="1" hangingPunct="1">
              <a:lnSpc>
                <a:spcPct val="90000"/>
              </a:lnSpc>
              <a:spcAft>
                <a:spcPct val="35000"/>
              </a:spcAft>
            </a:pPr>
            <a:r>
              <a:rPr lang="zh-CN" altLang="en-US"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公示</a:t>
            </a:r>
            <a:endParaRPr lang="en-US" altLang="zh-CN" b="1" dirty="0" smtClean="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defTabSz="466725" eaLnBrk="1" hangingPunct="1">
              <a:lnSpc>
                <a:spcPct val="90000"/>
              </a:lnSpc>
              <a:spcAft>
                <a:spcPct val="35000"/>
              </a:spcAft>
            </a:pPr>
            <a:r>
              <a:rPr lang="zh-CN" altLang="en-US"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新发展接收团员人选</a:t>
            </a:r>
            <a:endParaRPr lang="pl-PL"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6"/>
          <p:cNvSpPr/>
          <p:nvPr/>
        </p:nvSpPr>
        <p:spPr bwMode="auto">
          <a:xfrm rot="4741222">
            <a:off x="6075182" y="1224279"/>
            <a:ext cx="865778" cy="2029890"/>
          </a:xfrm>
          <a:custGeom>
            <a:avLst/>
            <a:gdLst>
              <a:gd name="T0" fmla="*/ 669925 w 3168"/>
              <a:gd name="T1" fmla="*/ 1587 h 3521"/>
              <a:gd name="T2" fmla="*/ 750491 w 3168"/>
              <a:gd name="T3" fmla="*/ 11903 h 3521"/>
              <a:gd name="T4" fmla="*/ 827088 w 3168"/>
              <a:gd name="T5" fmla="*/ 32535 h 3521"/>
              <a:gd name="T6" fmla="*/ 899716 w 3168"/>
              <a:gd name="T7" fmla="*/ 62292 h 3521"/>
              <a:gd name="T8" fmla="*/ 967978 w 3168"/>
              <a:gd name="T9" fmla="*/ 99984 h 3521"/>
              <a:gd name="T10" fmla="*/ 1030288 w 3168"/>
              <a:gd name="T11" fmla="*/ 146009 h 3521"/>
              <a:gd name="T12" fmla="*/ 1086644 w 3168"/>
              <a:gd name="T13" fmla="*/ 199175 h 3521"/>
              <a:gd name="T14" fmla="*/ 1135856 w 3168"/>
              <a:gd name="T15" fmla="*/ 259086 h 3521"/>
              <a:gd name="T16" fmla="*/ 1177528 w 3168"/>
              <a:gd name="T17" fmla="*/ 324155 h 3521"/>
              <a:gd name="T18" fmla="*/ 1211659 w 3168"/>
              <a:gd name="T19" fmla="*/ 395175 h 3521"/>
              <a:gd name="T20" fmla="*/ 1236266 w 3168"/>
              <a:gd name="T21" fmla="*/ 470163 h 3521"/>
              <a:gd name="T22" fmla="*/ 1251744 w 3168"/>
              <a:gd name="T23" fmla="*/ 549516 h 3521"/>
              <a:gd name="T24" fmla="*/ 1257300 w 3168"/>
              <a:gd name="T25" fmla="*/ 631646 h 3521"/>
              <a:gd name="T26" fmla="*/ 1252141 w 3168"/>
              <a:gd name="T27" fmla="*/ 712188 h 3521"/>
              <a:gd name="T28" fmla="*/ 1236663 w 3168"/>
              <a:gd name="T29" fmla="*/ 790350 h 3521"/>
              <a:gd name="T30" fmla="*/ 1212850 w 3168"/>
              <a:gd name="T31" fmla="*/ 864148 h 3521"/>
              <a:gd name="T32" fmla="*/ 1180306 w 3168"/>
              <a:gd name="T33" fmla="*/ 934375 h 3521"/>
              <a:gd name="T34" fmla="*/ 1139825 w 3168"/>
              <a:gd name="T35" fmla="*/ 999047 h 3521"/>
              <a:gd name="T36" fmla="*/ 1092200 w 3168"/>
              <a:gd name="T37" fmla="*/ 1058165 h 3521"/>
              <a:gd name="T38" fmla="*/ 1037431 w 3168"/>
              <a:gd name="T39" fmla="*/ 1110934 h 3521"/>
              <a:gd name="T40" fmla="*/ 976709 w 3168"/>
              <a:gd name="T41" fmla="*/ 1156959 h 3521"/>
              <a:gd name="T42" fmla="*/ 910828 w 3168"/>
              <a:gd name="T43" fmla="*/ 1195445 h 3521"/>
              <a:gd name="T44" fmla="*/ 840184 w 3168"/>
              <a:gd name="T45" fmla="*/ 1225995 h 3521"/>
              <a:gd name="T46" fmla="*/ 765175 w 3168"/>
              <a:gd name="T47" fmla="*/ 1247817 h 3521"/>
              <a:gd name="T48" fmla="*/ 491331 w 3168"/>
              <a:gd name="T49" fmla="*/ 1247817 h 3521"/>
              <a:gd name="T50" fmla="*/ 416719 w 3168"/>
              <a:gd name="T51" fmla="*/ 1225995 h 3521"/>
              <a:gd name="T52" fmla="*/ 346075 w 3168"/>
              <a:gd name="T53" fmla="*/ 1195445 h 3521"/>
              <a:gd name="T54" fmla="*/ 280194 w 3168"/>
              <a:gd name="T55" fmla="*/ 1156959 h 3521"/>
              <a:gd name="T56" fmla="*/ 219472 w 3168"/>
              <a:gd name="T57" fmla="*/ 1110934 h 3521"/>
              <a:gd name="T58" fmla="*/ 165100 w 3168"/>
              <a:gd name="T59" fmla="*/ 1058165 h 3521"/>
              <a:gd name="T60" fmla="*/ 117475 w 3168"/>
              <a:gd name="T61" fmla="*/ 999047 h 3521"/>
              <a:gd name="T62" fmla="*/ 76994 w 3168"/>
              <a:gd name="T63" fmla="*/ 934375 h 3521"/>
              <a:gd name="T64" fmla="*/ 44053 w 3168"/>
              <a:gd name="T65" fmla="*/ 864148 h 3521"/>
              <a:gd name="T66" fmla="*/ 19844 w 3168"/>
              <a:gd name="T67" fmla="*/ 790350 h 3521"/>
              <a:gd name="T68" fmla="*/ 5159 w 3168"/>
              <a:gd name="T69" fmla="*/ 712188 h 3521"/>
              <a:gd name="T70" fmla="*/ 0 w 3168"/>
              <a:gd name="T71" fmla="*/ 631646 h 3521"/>
              <a:gd name="T72" fmla="*/ 5556 w 3168"/>
              <a:gd name="T73" fmla="*/ 549516 h 3521"/>
              <a:gd name="T74" fmla="*/ 20638 w 3168"/>
              <a:gd name="T75" fmla="*/ 470163 h 3521"/>
              <a:gd name="T76" fmla="*/ 45641 w 3168"/>
              <a:gd name="T77" fmla="*/ 395175 h 3521"/>
              <a:gd name="T78" fmla="*/ 79375 w 3168"/>
              <a:gd name="T79" fmla="*/ 324155 h 3521"/>
              <a:gd name="T80" fmla="*/ 121047 w 3168"/>
              <a:gd name="T81" fmla="*/ 259086 h 3521"/>
              <a:gd name="T82" fmla="*/ 170656 w 3168"/>
              <a:gd name="T83" fmla="*/ 199175 h 3521"/>
              <a:gd name="T84" fmla="*/ 226616 w 3168"/>
              <a:gd name="T85" fmla="*/ 146009 h 3521"/>
              <a:gd name="T86" fmla="*/ 289322 w 3168"/>
              <a:gd name="T87" fmla="*/ 99984 h 3521"/>
              <a:gd name="T88" fmla="*/ 357188 w 3168"/>
              <a:gd name="T89" fmla="*/ 62292 h 3521"/>
              <a:gd name="T90" fmla="*/ 429816 w 3168"/>
              <a:gd name="T91" fmla="*/ 32535 h 3521"/>
              <a:gd name="T92" fmla="*/ 506809 w 3168"/>
              <a:gd name="T93" fmla="*/ 11903 h 3521"/>
              <a:gd name="T94" fmla="*/ 587375 w 3168"/>
              <a:gd name="T95" fmla="*/ 1587 h 35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68" h="3521">
                <a:moveTo>
                  <a:pt x="1583" y="0"/>
                </a:moveTo>
                <a:lnTo>
                  <a:pt x="1688" y="4"/>
                </a:lnTo>
                <a:lnTo>
                  <a:pt x="1791" y="14"/>
                </a:lnTo>
                <a:lnTo>
                  <a:pt x="1891" y="30"/>
                </a:lnTo>
                <a:lnTo>
                  <a:pt x="1989" y="53"/>
                </a:lnTo>
                <a:lnTo>
                  <a:pt x="2084" y="82"/>
                </a:lnTo>
                <a:lnTo>
                  <a:pt x="2177" y="116"/>
                </a:lnTo>
                <a:lnTo>
                  <a:pt x="2267" y="157"/>
                </a:lnTo>
                <a:lnTo>
                  <a:pt x="2355" y="201"/>
                </a:lnTo>
                <a:lnTo>
                  <a:pt x="2439" y="252"/>
                </a:lnTo>
                <a:lnTo>
                  <a:pt x="2520" y="307"/>
                </a:lnTo>
                <a:lnTo>
                  <a:pt x="2596" y="368"/>
                </a:lnTo>
                <a:lnTo>
                  <a:pt x="2669" y="432"/>
                </a:lnTo>
                <a:lnTo>
                  <a:pt x="2738" y="502"/>
                </a:lnTo>
                <a:lnTo>
                  <a:pt x="2802" y="575"/>
                </a:lnTo>
                <a:lnTo>
                  <a:pt x="2862" y="653"/>
                </a:lnTo>
                <a:lnTo>
                  <a:pt x="2917" y="733"/>
                </a:lnTo>
                <a:lnTo>
                  <a:pt x="2967" y="817"/>
                </a:lnTo>
                <a:lnTo>
                  <a:pt x="3012" y="905"/>
                </a:lnTo>
                <a:lnTo>
                  <a:pt x="3053" y="996"/>
                </a:lnTo>
                <a:lnTo>
                  <a:pt x="3087" y="1089"/>
                </a:lnTo>
                <a:lnTo>
                  <a:pt x="3115" y="1185"/>
                </a:lnTo>
                <a:lnTo>
                  <a:pt x="3138" y="1283"/>
                </a:lnTo>
                <a:lnTo>
                  <a:pt x="3154" y="1385"/>
                </a:lnTo>
                <a:lnTo>
                  <a:pt x="3164" y="1488"/>
                </a:lnTo>
                <a:lnTo>
                  <a:pt x="3168" y="1592"/>
                </a:lnTo>
                <a:lnTo>
                  <a:pt x="3164" y="1695"/>
                </a:lnTo>
                <a:lnTo>
                  <a:pt x="3155" y="1795"/>
                </a:lnTo>
                <a:lnTo>
                  <a:pt x="3139" y="1895"/>
                </a:lnTo>
                <a:lnTo>
                  <a:pt x="3116" y="1992"/>
                </a:lnTo>
                <a:lnTo>
                  <a:pt x="3090" y="2086"/>
                </a:lnTo>
                <a:lnTo>
                  <a:pt x="3056" y="2178"/>
                </a:lnTo>
                <a:lnTo>
                  <a:pt x="3018" y="2268"/>
                </a:lnTo>
                <a:lnTo>
                  <a:pt x="2974" y="2355"/>
                </a:lnTo>
                <a:lnTo>
                  <a:pt x="2925" y="2438"/>
                </a:lnTo>
                <a:lnTo>
                  <a:pt x="2872" y="2518"/>
                </a:lnTo>
                <a:lnTo>
                  <a:pt x="2814" y="2594"/>
                </a:lnTo>
                <a:lnTo>
                  <a:pt x="2752" y="2667"/>
                </a:lnTo>
                <a:lnTo>
                  <a:pt x="2684" y="2735"/>
                </a:lnTo>
                <a:lnTo>
                  <a:pt x="2614" y="2800"/>
                </a:lnTo>
                <a:lnTo>
                  <a:pt x="2540" y="2860"/>
                </a:lnTo>
                <a:lnTo>
                  <a:pt x="2461" y="2916"/>
                </a:lnTo>
                <a:lnTo>
                  <a:pt x="2380" y="2967"/>
                </a:lnTo>
                <a:lnTo>
                  <a:pt x="2295" y="3013"/>
                </a:lnTo>
                <a:lnTo>
                  <a:pt x="2208" y="3055"/>
                </a:lnTo>
                <a:lnTo>
                  <a:pt x="2117" y="3090"/>
                </a:lnTo>
                <a:lnTo>
                  <a:pt x="2024" y="3120"/>
                </a:lnTo>
                <a:lnTo>
                  <a:pt x="1928" y="3145"/>
                </a:lnTo>
                <a:lnTo>
                  <a:pt x="1583" y="3521"/>
                </a:lnTo>
                <a:lnTo>
                  <a:pt x="1238" y="3145"/>
                </a:lnTo>
                <a:lnTo>
                  <a:pt x="1144" y="3120"/>
                </a:lnTo>
                <a:lnTo>
                  <a:pt x="1050" y="3090"/>
                </a:lnTo>
                <a:lnTo>
                  <a:pt x="960" y="3055"/>
                </a:lnTo>
                <a:lnTo>
                  <a:pt x="872" y="3013"/>
                </a:lnTo>
                <a:lnTo>
                  <a:pt x="787" y="2967"/>
                </a:lnTo>
                <a:lnTo>
                  <a:pt x="706" y="2916"/>
                </a:lnTo>
                <a:lnTo>
                  <a:pt x="628" y="2860"/>
                </a:lnTo>
                <a:lnTo>
                  <a:pt x="553" y="2800"/>
                </a:lnTo>
                <a:lnTo>
                  <a:pt x="483" y="2735"/>
                </a:lnTo>
                <a:lnTo>
                  <a:pt x="416" y="2667"/>
                </a:lnTo>
                <a:lnTo>
                  <a:pt x="353" y="2594"/>
                </a:lnTo>
                <a:lnTo>
                  <a:pt x="296" y="2518"/>
                </a:lnTo>
                <a:lnTo>
                  <a:pt x="243" y="2438"/>
                </a:lnTo>
                <a:lnTo>
                  <a:pt x="194" y="2355"/>
                </a:lnTo>
                <a:lnTo>
                  <a:pt x="150" y="2268"/>
                </a:lnTo>
                <a:lnTo>
                  <a:pt x="111" y="2178"/>
                </a:lnTo>
                <a:lnTo>
                  <a:pt x="78" y="2086"/>
                </a:lnTo>
                <a:lnTo>
                  <a:pt x="50" y="1992"/>
                </a:lnTo>
                <a:lnTo>
                  <a:pt x="29" y="1895"/>
                </a:lnTo>
                <a:lnTo>
                  <a:pt x="13" y="1795"/>
                </a:lnTo>
                <a:lnTo>
                  <a:pt x="3" y="1695"/>
                </a:lnTo>
                <a:lnTo>
                  <a:pt x="0" y="1592"/>
                </a:lnTo>
                <a:lnTo>
                  <a:pt x="3" y="1488"/>
                </a:lnTo>
                <a:lnTo>
                  <a:pt x="14" y="1385"/>
                </a:lnTo>
                <a:lnTo>
                  <a:pt x="30" y="1283"/>
                </a:lnTo>
                <a:lnTo>
                  <a:pt x="52" y="1185"/>
                </a:lnTo>
                <a:lnTo>
                  <a:pt x="81" y="1089"/>
                </a:lnTo>
                <a:lnTo>
                  <a:pt x="115" y="996"/>
                </a:lnTo>
                <a:lnTo>
                  <a:pt x="155" y="905"/>
                </a:lnTo>
                <a:lnTo>
                  <a:pt x="200" y="817"/>
                </a:lnTo>
                <a:lnTo>
                  <a:pt x="250" y="733"/>
                </a:lnTo>
                <a:lnTo>
                  <a:pt x="305" y="653"/>
                </a:lnTo>
                <a:lnTo>
                  <a:pt x="366" y="575"/>
                </a:lnTo>
                <a:lnTo>
                  <a:pt x="430" y="502"/>
                </a:lnTo>
                <a:lnTo>
                  <a:pt x="499" y="432"/>
                </a:lnTo>
                <a:lnTo>
                  <a:pt x="571" y="368"/>
                </a:lnTo>
                <a:lnTo>
                  <a:pt x="648" y="307"/>
                </a:lnTo>
                <a:lnTo>
                  <a:pt x="729" y="252"/>
                </a:lnTo>
                <a:lnTo>
                  <a:pt x="813" y="201"/>
                </a:lnTo>
                <a:lnTo>
                  <a:pt x="900" y="157"/>
                </a:lnTo>
                <a:lnTo>
                  <a:pt x="991" y="116"/>
                </a:lnTo>
                <a:lnTo>
                  <a:pt x="1083" y="82"/>
                </a:lnTo>
                <a:lnTo>
                  <a:pt x="1179" y="53"/>
                </a:lnTo>
                <a:lnTo>
                  <a:pt x="1277" y="30"/>
                </a:lnTo>
                <a:lnTo>
                  <a:pt x="1377" y="14"/>
                </a:lnTo>
                <a:lnTo>
                  <a:pt x="1480" y="4"/>
                </a:lnTo>
                <a:lnTo>
                  <a:pt x="1583" y="0"/>
                </a:lnTo>
                <a:close/>
              </a:path>
            </a:pathLst>
          </a:custGeom>
          <a:solidFill>
            <a:srgbClr val="3CB1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22" name="文本框 20"/>
          <p:cNvSpPr txBox="1">
            <a:spLocks noChangeArrowheads="1"/>
          </p:cNvSpPr>
          <p:nvPr/>
        </p:nvSpPr>
        <p:spPr bwMode="auto">
          <a:xfrm>
            <a:off x="2071670" y="214290"/>
            <a:ext cx="514353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eaLnBrk="1" hangingPunct="1"/>
            <a:r>
              <a:rPr lang="zh-CN" altLang="en-US" sz="3000" dirty="0" smtClean="0">
                <a:solidFill>
                  <a:srgbClr val="1E817A"/>
                </a:solidFill>
                <a:latin typeface="黑体" panose="02010609060101010101" charset="-122"/>
                <a:ea typeface="黑体" panose="02010609060101010101" charset="-122"/>
              </a:rPr>
              <a:t>十步骤、三公示、六必须</a:t>
            </a:r>
            <a:endParaRPr lang="zh-CN" altLang="en-US" sz="3000" dirty="0">
              <a:solidFill>
                <a:srgbClr val="1E817A"/>
              </a:solidFill>
              <a:latin typeface="黑体" panose="02010609060101010101" charset="-122"/>
              <a:ea typeface="黑体" panose="02010609060101010101" charset="-122"/>
            </a:endParaRPr>
          </a:p>
        </p:txBody>
      </p:sp>
      <p:sp>
        <p:nvSpPr>
          <p:cNvPr id="24" name="稻壳儿小白白(http://dwz.cn/Wu2UP)"/>
          <p:cNvSpPr/>
          <p:nvPr/>
        </p:nvSpPr>
        <p:spPr bwMode="auto">
          <a:xfrm>
            <a:off x="248902" y="1932103"/>
            <a:ext cx="509588" cy="511175"/>
          </a:xfrm>
          <a:custGeom>
            <a:avLst/>
            <a:gdLst>
              <a:gd name="T0" fmla="*/ 389562343 w 634"/>
              <a:gd name="T1" fmla="*/ 9130086 h 633"/>
              <a:gd name="T2" fmla="*/ 389562343 w 634"/>
              <a:gd name="T3" fmla="*/ 9130086 h 633"/>
              <a:gd name="T4" fmla="*/ 0 w 634"/>
              <a:gd name="T5" fmla="*/ 201507123 h 633"/>
              <a:gd name="T6" fmla="*/ 123393439 w 634"/>
              <a:gd name="T7" fmla="*/ 278457938 h 633"/>
              <a:gd name="T8" fmla="*/ 199626678 w 634"/>
              <a:gd name="T9" fmla="*/ 412143525 h 633"/>
              <a:gd name="T10" fmla="*/ 399253357 w 634"/>
              <a:gd name="T11" fmla="*/ 18911860 h 633"/>
              <a:gd name="T12" fmla="*/ 389562343 w 634"/>
              <a:gd name="T13" fmla="*/ 9130086 h 633"/>
              <a:gd name="T14" fmla="*/ 47807231 w 634"/>
              <a:gd name="T15" fmla="*/ 201507123 h 633"/>
              <a:gd name="T16" fmla="*/ 47807231 w 634"/>
              <a:gd name="T17" fmla="*/ 201507123 h 633"/>
              <a:gd name="T18" fmla="*/ 342401340 w 634"/>
              <a:gd name="T19" fmla="*/ 57387267 h 633"/>
              <a:gd name="T20" fmla="*/ 133084452 w 634"/>
              <a:gd name="T21" fmla="*/ 249112617 h 633"/>
              <a:gd name="T22" fmla="*/ 47807231 w 634"/>
              <a:gd name="T23" fmla="*/ 201507123 h 633"/>
              <a:gd name="T24" fmla="*/ 199626678 w 634"/>
              <a:gd name="T25" fmla="*/ 364538839 h 633"/>
              <a:gd name="T26" fmla="*/ 199626678 w 634"/>
              <a:gd name="T27" fmla="*/ 364538839 h 633"/>
              <a:gd name="T28" fmla="*/ 152465675 w 634"/>
              <a:gd name="T29" fmla="*/ 258894390 h 633"/>
              <a:gd name="T30" fmla="*/ 352092354 w 634"/>
              <a:gd name="T31" fmla="*/ 66516546 h 633"/>
              <a:gd name="T32" fmla="*/ 199626678 w 634"/>
              <a:gd name="T33" fmla="*/ 364538839 h 6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4" h="633">
                <a:moveTo>
                  <a:pt x="603" y="14"/>
                </a:moveTo>
                <a:lnTo>
                  <a:pt x="603" y="14"/>
                </a:lnTo>
                <a:cubicBezTo>
                  <a:pt x="574" y="14"/>
                  <a:pt x="0" y="309"/>
                  <a:pt x="0" y="309"/>
                </a:cubicBezTo>
                <a:lnTo>
                  <a:pt x="191" y="427"/>
                </a:lnTo>
                <a:lnTo>
                  <a:pt x="309" y="632"/>
                </a:lnTo>
                <a:cubicBezTo>
                  <a:pt x="309" y="632"/>
                  <a:pt x="618" y="44"/>
                  <a:pt x="618" y="29"/>
                </a:cubicBezTo>
                <a:cubicBezTo>
                  <a:pt x="633" y="14"/>
                  <a:pt x="618" y="0"/>
                  <a:pt x="603" y="14"/>
                </a:cubicBezTo>
                <a:close/>
                <a:moveTo>
                  <a:pt x="74" y="309"/>
                </a:moveTo>
                <a:lnTo>
                  <a:pt x="74" y="309"/>
                </a:lnTo>
                <a:cubicBezTo>
                  <a:pt x="530" y="88"/>
                  <a:pt x="530" y="88"/>
                  <a:pt x="530" y="88"/>
                </a:cubicBezTo>
                <a:cubicBezTo>
                  <a:pt x="206" y="382"/>
                  <a:pt x="206" y="382"/>
                  <a:pt x="206" y="382"/>
                </a:cubicBezTo>
                <a:lnTo>
                  <a:pt x="74" y="309"/>
                </a:lnTo>
                <a:close/>
                <a:moveTo>
                  <a:pt x="309" y="559"/>
                </a:moveTo>
                <a:lnTo>
                  <a:pt x="309" y="559"/>
                </a:lnTo>
                <a:cubicBezTo>
                  <a:pt x="309" y="559"/>
                  <a:pt x="250" y="441"/>
                  <a:pt x="236" y="397"/>
                </a:cubicBezTo>
                <a:cubicBezTo>
                  <a:pt x="545" y="102"/>
                  <a:pt x="545" y="102"/>
                  <a:pt x="545" y="102"/>
                </a:cubicBezTo>
                <a:lnTo>
                  <a:pt x="309" y="55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lIns="121908" tIns="60955" rIns="121908" bIns="60955" anchor="ctr"/>
          <a:lstStyle/>
          <a:p>
            <a:endParaRPr lang="zh-CN" altLang="en-US"/>
          </a:p>
        </p:txBody>
      </p:sp>
      <p:sp>
        <p:nvSpPr>
          <p:cNvPr id="25" name="矩形 8"/>
          <p:cNvSpPr>
            <a:spLocks noChangeArrowheads="1"/>
          </p:cNvSpPr>
          <p:nvPr/>
        </p:nvSpPr>
        <p:spPr bwMode="auto">
          <a:xfrm rot="20992743">
            <a:off x="5641979" y="2034896"/>
            <a:ext cx="1925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66725" eaLnBrk="1" hangingPunct="1">
              <a:lnSpc>
                <a:spcPct val="90000"/>
              </a:lnSpc>
              <a:spcAft>
                <a:spcPct val="35000"/>
              </a:spcAft>
            </a:pPr>
            <a:r>
              <a:rPr lang="zh-CN" altLang="en-US" sz="2000"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记事簿</a:t>
            </a:r>
            <a:r>
              <a:rPr lang="en-US" altLang="zh-CN" sz="2000"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P4</a:t>
            </a:r>
            <a:endParaRPr lang="pl-PL"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6"/>
          <p:cNvSpPr/>
          <p:nvPr/>
        </p:nvSpPr>
        <p:spPr bwMode="auto">
          <a:xfrm rot="4741222">
            <a:off x="6932438" y="2510163"/>
            <a:ext cx="865778" cy="2029890"/>
          </a:xfrm>
          <a:custGeom>
            <a:avLst/>
            <a:gdLst>
              <a:gd name="T0" fmla="*/ 669925 w 3168"/>
              <a:gd name="T1" fmla="*/ 1587 h 3521"/>
              <a:gd name="T2" fmla="*/ 750491 w 3168"/>
              <a:gd name="T3" fmla="*/ 11903 h 3521"/>
              <a:gd name="T4" fmla="*/ 827088 w 3168"/>
              <a:gd name="T5" fmla="*/ 32535 h 3521"/>
              <a:gd name="T6" fmla="*/ 899716 w 3168"/>
              <a:gd name="T7" fmla="*/ 62292 h 3521"/>
              <a:gd name="T8" fmla="*/ 967978 w 3168"/>
              <a:gd name="T9" fmla="*/ 99984 h 3521"/>
              <a:gd name="T10" fmla="*/ 1030288 w 3168"/>
              <a:gd name="T11" fmla="*/ 146009 h 3521"/>
              <a:gd name="T12" fmla="*/ 1086644 w 3168"/>
              <a:gd name="T13" fmla="*/ 199175 h 3521"/>
              <a:gd name="T14" fmla="*/ 1135856 w 3168"/>
              <a:gd name="T15" fmla="*/ 259086 h 3521"/>
              <a:gd name="T16" fmla="*/ 1177528 w 3168"/>
              <a:gd name="T17" fmla="*/ 324155 h 3521"/>
              <a:gd name="T18" fmla="*/ 1211659 w 3168"/>
              <a:gd name="T19" fmla="*/ 395175 h 3521"/>
              <a:gd name="T20" fmla="*/ 1236266 w 3168"/>
              <a:gd name="T21" fmla="*/ 470163 h 3521"/>
              <a:gd name="T22" fmla="*/ 1251744 w 3168"/>
              <a:gd name="T23" fmla="*/ 549516 h 3521"/>
              <a:gd name="T24" fmla="*/ 1257300 w 3168"/>
              <a:gd name="T25" fmla="*/ 631646 h 3521"/>
              <a:gd name="T26" fmla="*/ 1252141 w 3168"/>
              <a:gd name="T27" fmla="*/ 712188 h 3521"/>
              <a:gd name="T28" fmla="*/ 1236663 w 3168"/>
              <a:gd name="T29" fmla="*/ 790350 h 3521"/>
              <a:gd name="T30" fmla="*/ 1212850 w 3168"/>
              <a:gd name="T31" fmla="*/ 864148 h 3521"/>
              <a:gd name="T32" fmla="*/ 1180306 w 3168"/>
              <a:gd name="T33" fmla="*/ 934375 h 3521"/>
              <a:gd name="T34" fmla="*/ 1139825 w 3168"/>
              <a:gd name="T35" fmla="*/ 999047 h 3521"/>
              <a:gd name="T36" fmla="*/ 1092200 w 3168"/>
              <a:gd name="T37" fmla="*/ 1058165 h 3521"/>
              <a:gd name="T38" fmla="*/ 1037431 w 3168"/>
              <a:gd name="T39" fmla="*/ 1110934 h 3521"/>
              <a:gd name="T40" fmla="*/ 976709 w 3168"/>
              <a:gd name="T41" fmla="*/ 1156959 h 3521"/>
              <a:gd name="T42" fmla="*/ 910828 w 3168"/>
              <a:gd name="T43" fmla="*/ 1195445 h 3521"/>
              <a:gd name="T44" fmla="*/ 840184 w 3168"/>
              <a:gd name="T45" fmla="*/ 1225995 h 3521"/>
              <a:gd name="T46" fmla="*/ 765175 w 3168"/>
              <a:gd name="T47" fmla="*/ 1247817 h 3521"/>
              <a:gd name="T48" fmla="*/ 491331 w 3168"/>
              <a:gd name="T49" fmla="*/ 1247817 h 3521"/>
              <a:gd name="T50" fmla="*/ 416719 w 3168"/>
              <a:gd name="T51" fmla="*/ 1225995 h 3521"/>
              <a:gd name="T52" fmla="*/ 346075 w 3168"/>
              <a:gd name="T53" fmla="*/ 1195445 h 3521"/>
              <a:gd name="T54" fmla="*/ 280194 w 3168"/>
              <a:gd name="T55" fmla="*/ 1156959 h 3521"/>
              <a:gd name="T56" fmla="*/ 219472 w 3168"/>
              <a:gd name="T57" fmla="*/ 1110934 h 3521"/>
              <a:gd name="T58" fmla="*/ 165100 w 3168"/>
              <a:gd name="T59" fmla="*/ 1058165 h 3521"/>
              <a:gd name="T60" fmla="*/ 117475 w 3168"/>
              <a:gd name="T61" fmla="*/ 999047 h 3521"/>
              <a:gd name="T62" fmla="*/ 76994 w 3168"/>
              <a:gd name="T63" fmla="*/ 934375 h 3521"/>
              <a:gd name="T64" fmla="*/ 44053 w 3168"/>
              <a:gd name="T65" fmla="*/ 864148 h 3521"/>
              <a:gd name="T66" fmla="*/ 19844 w 3168"/>
              <a:gd name="T67" fmla="*/ 790350 h 3521"/>
              <a:gd name="T68" fmla="*/ 5159 w 3168"/>
              <a:gd name="T69" fmla="*/ 712188 h 3521"/>
              <a:gd name="T70" fmla="*/ 0 w 3168"/>
              <a:gd name="T71" fmla="*/ 631646 h 3521"/>
              <a:gd name="T72" fmla="*/ 5556 w 3168"/>
              <a:gd name="T73" fmla="*/ 549516 h 3521"/>
              <a:gd name="T74" fmla="*/ 20638 w 3168"/>
              <a:gd name="T75" fmla="*/ 470163 h 3521"/>
              <a:gd name="T76" fmla="*/ 45641 w 3168"/>
              <a:gd name="T77" fmla="*/ 395175 h 3521"/>
              <a:gd name="T78" fmla="*/ 79375 w 3168"/>
              <a:gd name="T79" fmla="*/ 324155 h 3521"/>
              <a:gd name="T80" fmla="*/ 121047 w 3168"/>
              <a:gd name="T81" fmla="*/ 259086 h 3521"/>
              <a:gd name="T82" fmla="*/ 170656 w 3168"/>
              <a:gd name="T83" fmla="*/ 199175 h 3521"/>
              <a:gd name="T84" fmla="*/ 226616 w 3168"/>
              <a:gd name="T85" fmla="*/ 146009 h 3521"/>
              <a:gd name="T86" fmla="*/ 289322 w 3168"/>
              <a:gd name="T87" fmla="*/ 99984 h 3521"/>
              <a:gd name="T88" fmla="*/ 357188 w 3168"/>
              <a:gd name="T89" fmla="*/ 62292 h 3521"/>
              <a:gd name="T90" fmla="*/ 429816 w 3168"/>
              <a:gd name="T91" fmla="*/ 32535 h 3521"/>
              <a:gd name="T92" fmla="*/ 506809 w 3168"/>
              <a:gd name="T93" fmla="*/ 11903 h 3521"/>
              <a:gd name="T94" fmla="*/ 587375 w 3168"/>
              <a:gd name="T95" fmla="*/ 1587 h 35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68" h="3521">
                <a:moveTo>
                  <a:pt x="1583" y="0"/>
                </a:moveTo>
                <a:lnTo>
                  <a:pt x="1688" y="4"/>
                </a:lnTo>
                <a:lnTo>
                  <a:pt x="1791" y="14"/>
                </a:lnTo>
                <a:lnTo>
                  <a:pt x="1891" y="30"/>
                </a:lnTo>
                <a:lnTo>
                  <a:pt x="1989" y="53"/>
                </a:lnTo>
                <a:lnTo>
                  <a:pt x="2084" y="82"/>
                </a:lnTo>
                <a:lnTo>
                  <a:pt x="2177" y="116"/>
                </a:lnTo>
                <a:lnTo>
                  <a:pt x="2267" y="157"/>
                </a:lnTo>
                <a:lnTo>
                  <a:pt x="2355" y="201"/>
                </a:lnTo>
                <a:lnTo>
                  <a:pt x="2439" y="252"/>
                </a:lnTo>
                <a:lnTo>
                  <a:pt x="2520" y="307"/>
                </a:lnTo>
                <a:lnTo>
                  <a:pt x="2596" y="368"/>
                </a:lnTo>
                <a:lnTo>
                  <a:pt x="2669" y="432"/>
                </a:lnTo>
                <a:lnTo>
                  <a:pt x="2738" y="502"/>
                </a:lnTo>
                <a:lnTo>
                  <a:pt x="2802" y="575"/>
                </a:lnTo>
                <a:lnTo>
                  <a:pt x="2862" y="653"/>
                </a:lnTo>
                <a:lnTo>
                  <a:pt x="2917" y="733"/>
                </a:lnTo>
                <a:lnTo>
                  <a:pt x="2967" y="817"/>
                </a:lnTo>
                <a:lnTo>
                  <a:pt x="3012" y="905"/>
                </a:lnTo>
                <a:lnTo>
                  <a:pt x="3053" y="996"/>
                </a:lnTo>
                <a:lnTo>
                  <a:pt x="3087" y="1089"/>
                </a:lnTo>
                <a:lnTo>
                  <a:pt x="3115" y="1185"/>
                </a:lnTo>
                <a:lnTo>
                  <a:pt x="3138" y="1283"/>
                </a:lnTo>
                <a:lnTo>
                  <a:pt x="3154" y="1385"/>
                </a:lnTo>
                <a:lnTo>
                  <a:pt x="3164" y="1488"/>
                </a:lnTo>
                <a:lnTo>
                  <a:pt x="3168" y="1592"/>
                </a:lnTo>
                <a:lnTo>
                  <a:pt x="3164" y="1695"/>
                </a:lnTo>
                <a:lnTo>
                  <a:pt x="3155" y="1795"/>
                </a:lnTo>
                <a:lnTo>
                  <a:pt x="3139" y="1895"/>
                </a:lnTo>
                <a:lnTo>
                  <a:pt x="3116" y="1992"/>
                </a:lnTo>
                <a:lnTo>
                  <a:pt x="3090" y="2086"/>
                </a:lnTo>
                <a:lnTo>
                  <a:pt x="3056" y="2178"/>
                </a:lnTo>
                <a:lnTo>
                  <a:pt x="3018" y="2268"/>
                </a:lnTo>
                <a:lnTo>
                  <a:pt x="2974" y="2355"/>
                </a:lnTo>
                <a:lnTo>
                  <a:pt x="2925" y="2438"/>
                </a:lnTo>
                <a:lnTo>
                  <a:pt x="2872" y="2518"/>
                </a:lnTo>
                <a:lnTo>
                  <a:pt x="2814" y="2594"/>
                </a:lnTo>
                <a:lnTo>
                  <a:pt x="2752" y="2667"/>
                </a:lnTo>
                <a:lnTo>
                  <a:pt x="2684" y="2735"/>
                </a:lnTo>
                <a:lnTo>
                  <a:pt x="2614" y="2800"/>
                </a:lnTo>
                <a:lnTo>
                  <a:pt x="2540" y="2860"/>
                </a:lnTo>
                <a:lnTo>
                  <a:pt x="2461" y="2916"/>
                </a:lnTo>
                <a:lnTo>
                  <a:pt x="2380" y="2967"/>
                </a:lnTo>
                <a:lnTo>
                  <a:pt x="2295" y="3013"/>
                </a:lnTo>
                <a:lnTo>
                  <a:pt x="2208" y="3055"/>
                </a:lnTo>
                <a:lnTo>
                  <a:pt x="2117" y="3090"/>
                </a:lnTo>
                <a:lnTo>
                  <a:pt x="2024" y="3120"/>
                </a:lnTo>
                <a:lnTo>
                  <a:pt x="1928" y="3145"/>
                </a:lnTo>
                <a:lnTo>
                  <a:pt x="1583" y="3521"/>
                </a:lnTo>
                <a:lnTo>
                  <a:pt x="1238" y="3145"/>
                </a:lnTo>
                <a:lnTo>
                  <a:pt x="1144" y="3120"/>
                </a:lnTo>
                <a:lnTo>
                  <a:pt x="1050" y="3090"/>
                </a:lnTo>
                <a:lnTo>
                  <a:pt x="960" y="3055"/>
                </a:lnTo>
                <a:lnTo>
                  <a:pt x="872" y="3013"/>
                </a:lnTo>
                <a:lnTo>
                  <a:pt x="787" y="2967"/>
                </a:lnTo>
                <a:lnTo>
                  <a:pt x="706" y="2916"/>
                </a:lnTo>
                <a:lnTo>
                  <a:pt x="628" y="2860"/>
                </a:lnTo>
                <a:lnTo>
                  <a:pt x="553" y="2800"/>
                </a:lnTo>
                <a:lnTo>
                  <a:pt x="483" y="2735"/>
                </a:lnTo>
                <a:lnTo>
                  <a:pt x="416" y="2667"/>
                </a:lnTo>
                <a:lnTo>
                  <a:pt x="353" y="2594"/>
                </a:lnTo>
                <a:lnTo>
                  <a:pt x="296" y="2518"/>
                </a:lnTo>
                <a:lnTo>
                  <a:pt x="243" y="2438"/>
                </a:lnTo>
                <a:lnTo>
                  <a:pt x="194" y="2355"/>
                </a:lnTo>
                <a:lnTo>
                  <a:pt x="150" y="2268"/>
                </a:lnTo>
                <a:lnTo>
                  <a:pt x="111" y="2178"/>
                </a:lnTo>
                <a:lnTo>
                  <a:pt x="78" y="2086"/>
                </a:lnTo>
                <a:lnTo>
                  <a:pt x="50" y="1992"/>
                </a:lnTo>
                <a:lnTo>
                  <a:pt x="29" y="1895"/>
                </a:lnTo>
                <a:lnTo>
                  <a:pt x="13" y="1795"/>
                </a:lnTo>
                <a:lnTo>
                  <a:pt x="3" y="1695"/>
                </a:lnTo>
                <a:lnTo>
                  <a:pt x="0" y="1592"/>
                </a:lnTo>
                <a:lnTo>
                  <a:pt x="3" y="1488"/>
                </a:lnTo>
                <a:lnTo>
                  <a:pt x="14" y="1385"/>
                </a:lnTo>
                <a:lnTo>
                  <a:pt x="30" y="1283"/>
                </a:lnTo>
                <a:lnTo>
                  <a:pt x="52" y="1185"/>
                </a:lnTo>
                <a:lnTo>
                  <a:pt x="81" y="1089"/>
                </a:lnTo>
                <a:lnTo>
                  <a:pt x="115" y="996"/>
                </a:lnTo>
                <a:lnTo>
                  <a:pt x="155" y="905"/>
                </a:lnTo>
                <a:lnTo>
                  <a:pt x="200" y="817"/>
                </a:lnTo>
                <a:lnTo>
                  <a:pt x="250" y="733"/>
                </a:lnTo>
                <a:lnTo>
                  <a:pt x="305" y="653"/>
                </a:lnTo>
                <a:lnTo>
                  <a:pt x="366" y="575"/>
                </a:lnTo>
                <a:lnTo>
                  <a:pt x="430" y="502"/>
                </a:lnTo>
                <a:lnTo>
                  <a:pt x="499" y="432"/>
                </a:lnTo>
                <a:lnTo>
                  <a:pt x="571" y="368"/>
                </a:lnTo>
                <a:lnTo>
                  <a:pt x="648" y="307"/>
                </a:lnTo>
                <a:lnTo>
                  <a:pt x="729" y="252"/>
                </a:lnTo>
                <a:lnTo>
                  <a:pt x="813" y="201"/>
                </a:lnTo>
                <a:lnTo>
                  <a:pt x="900" y="157"/>
                </a:lnTo>
                <a:lnTo>
                  <a:pt x="991" y="116"/>
                </a:lnTo>
                <a:lnTo>
                  <a:pt x="1083" y="82"/>
                </a:lnTo>
                <a:lnTo>
                  <a:pt x="1179" y="53"/>
                </a:lnTo>
                <a:lnTo>
                  <a:pt x="1277" y="30"/>
                </a:lnTo>
                <a:lnTo>
                  <a:pt x="1377" y="14"/>
                </a:lnTo>
                <a:lnTo>
                  <a:pt x="1480" y="4"/>
                </a:lnTo>
                <a:lnTo>
                  <a:pt x="1583" y="0"/>
                </a:lnTo>
                <a:close/>
              </a:path>
            </a:pathLst>
          </a:cu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28" name="矩形 8"/>
          <p:cNvSpPr>
            <a:spLocks noChangeArrowheads="1"/>
          </p:cNvSpPr>
          <p:nvPr/>
        </p:nvSpPr>
        <p:spPr bwMode="auto">
          <a:xfrm rot="20992743">
            <a:off x="6520262" y="3320780"/>
            <a:ext cx="1925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66725" eaLnBrk="1" hangingPunct="1">
              <a:lnSpc>
                <a:spcPct val="90000"/>
              </a:lnSpc>
              <a:spcAft>
                <a:spcPct val="35000"/>
              </a:spcAft>
            </a:pPr>
            <a:r>
              <a:rPr lang="zh-CN" altLang="en-US" sz="2000"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记事簿</a:t>
            </a:r>
            <a:r>
              <a:rPr lang="en-US" altLang="zh-CN" sz="2000"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P12</a:t>
            </a:r>
            <a:endParaRPr lang="pl-PL"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6"/>
          <p:cNvSpPr/>
          <p:nvPr/>
        </p:nvSpPr>
        <p:spPr bwMode="auto">
          <a:xfrm rot="4741222">
            <a:off x="7575380" y="3532393"/>
            <a:ext cx="865778" cy="2029890"/>
          </a:xfrm>
          <a:custGeom>
            <a:avLst/>
            <a:gdLst>
              <a:gd name="T0" fmla="*/ 669925 w 3168"/>
              <a:gd name="T1" fmla="*/ 1587 h 3521"/>
              <a:gd name="T2" fmla="*/ 750491 w 3168"/>
              <a:gd name="T3" fmla="*/ 11903 h 3521"/>
              <a:gd name="T4" fmla="*/ 827088 w 3168"/>
              <a:gd name="T5" fmla="*/ 32535 h 3521"/>
              <a:gd name="T6" fmla="*/ 899716 w 3168"/>
              <a:gd name="T7" fmla="*/ 62292 h 3521"/>
              <a:gd name="T8" fmla="*/ 967978 w 3168"/>
              <a:gd name="T9" fmla="*/ 99984 h 3521"/>
              <a:gd name="T10" fmla="*/ 1030288 w 3168"/>
              <a:gd name="T11" fmla="*/ 146009 h 3521"/>
              <a:gd name="T12" fmla="*/ 1086644 w 3168"/>
              <a:gd name="T13" fmla="*/ 199175 h 3521"/>
              <a:gd name="T14" fmla="*/ 1135856 w 3168"/>
              <a:gd name="T15" fmla="*/ 259086 h 3521"/>
              <a:gd name="T16" fmla="*/ 1177528 w 3168"/>
              <a:gd name="T17" fmla="*/ 324155 h 3521"/>
              <a:gd name="T18" fmla="*/ 1211659 w 3168"/>
              <a:gd name="T19" fmla="*/ 395175 h 3521"/>
              <a:gd name="T20" fmla="*/ 1236266 w 3168"/>
              <a:gd name="T21" fmla="*/ 470163 h 3521"/>
              <a:gd name="T22" fmla="*/ 1251744 w 3168"/>
              <a:gd name="T23" fmla="*/ 549516 h 3521"/>
              <a:gd name="T24" fmla="*/ 1257300 w 3168"/>
              <a:gd name="T25" fmla="*/ 631646 h 3521"/>
              <a:gd name="T26" fmla="*/ 1252141 w 3168"/>
              <a:gd name="T27" fmla="*/ 712188 h 3521"/>
              <a:gd name="T28" fmla="*/ 1236663 w 3168"/>
              <a:gd name="T29" fmla="*/ 790350 h 3521"/>
              <a:gd name="T30" fmla="*/ 1212850 w 3168"/>
              <a:gd name="T31" fmla="*/ 864148 h 3521"/>
              <a:gd name="T32" fmla="*/ 1180306 w 3168"/>
              <a:gd name="T33" fmla="*/ 934375 h 3521"/>
              <a:gd name="T34" fmla="*/ 1139825 w 3168"/>
              <a:gd name="T35" fmla="*/ 999047 h 3521"/>
              <a:gd name="T36" fmla="*/ 1092200 w 3168"/>
              <a:gd name="T37" fmla="*/ 1058165 h 3521"/>
              <a:gd name="T38" fmla="*/ 1037431 w 3168"/>
              <a:gd name="T39" fmla="*/ 1110934 h 3521"/>
              <a:gd name="T40" fmla="*/ 976709 w 3168"/>
              <a:gd name="T41" fmla="*/ 1156959 h 3521"/>
              <a:gd name="T42" fmla="*/ 910828 w 3168"/>
              <a:gd name="T43" fmla="*/ 1195445 h 3521"/>
              <a:gd name="T44" fmla="*/ 840184 w 3168"/>
              <a:gd name="T45" fmla="*/ 1225995 h 3521"/>
              <a:gd name="T46" fmla="*/ 765175 w 3168"/>
              <a:gd name="T47" fmla="*/ 1247817 h 3521"/>
              <a:gd name="T48" fmla="*/ 491331 w 3168"/>
              <a:gd name="T49" fmla="*/ 1247817 h 3521"/>
              <a:gd name="T50" fmla="*/ 416719 w 3168"/>
              <a:gd name="T51" fmla="*/ 1225995 h 3521"/>
              <a:gd name="T52" fmla="*/ 346075 w 3168"/>
              <a:gd name="T53" fmla="*/ 1195445 h 3521"/>
              <a:gd name="T54" fmla="*/ 280194 w 3168"/>
              <a:gd name="T55" fmla="*/ 1156959 h 3521"/>
              <a:gd name="T56" fmla="*/ 219472 w 3168"/>
              <a:gd name="T57" fmla="*/ 1110934 h 3521"/>
              <a:gd name="T58" fmla="*/ 165100 w 3168"/>
              <a:gd name="T59" fmla="*/ 1058165 h 3521"/>
              <a:gd name="T60" fmla="*/ 117475 w 3168"/>
              <a:gd name="T61" fmla="*/ 999047 h 3521"/>
              <a:gd name="T62" fmla="*/ 76994 w 3168"/>
              <a:gd name="T63" fmla="*/ 934375 h 3521"/>
              <a:gd name="T64" fmla="*/ 44053 w 3168"/>
              <a:gd name="T65" fmla="*/ 864148 h 3521"/>
              <a:gd name="T66" fmla="*/ 19844 w 3168"/>
              <a:gd name="T67" fmla="*/ 790350 h 3521"/>
              <a:gd name="T68" fmla="*/ 5159 w 3168"/>
              <a:gd name="T69" fmla="*/ 712188 h 3521"/>
              <a:gd name="T70" fmla="*/ 0 w 3168"/>
              <a:gd name="T71" fmla="*/ 631646 h 3521"/>
              <a:gd name="T72" fmla="*/ 5556 w 3168"/>
              <a:gd name="T73" fmla="*/ 549516 h 3521"/>
              <a:gd name="T74" fmla="*/ 20638 w 3168"/>
              <a:gd name="T75" fmla="*/ 470163 h 3521"/>
              <a:gd name="T76" fmla="*/ 45641 w 3168"/>
              <a:gd name="T77" fmla="*/ 395175 h 3521"/>
              <a:gd name="T78" fmla="*/ 79375 w 3168"/>
              <a:gd name="T79" fmla="*/ 324155 h 3521"/>
              <a:gd name="T80" fmla="*/ 121047 w 3168"/>
              <a:gd name="T81" fmla="*/ 259086 h 3521"/>
              <a:gd name="T82" fmla="*/ 170656 w 3168"/>
              <a:gd name="T83" fmla="*/ 199175 h 3521"/>
              <a:gd name="T84" fmla="*/ 226616 w 3168"/>
              <a:gd name="T85" fmla="*/ 146009 h 3521"/>
              <a:gd name="T86" fmla="*/ 289322 w 3168"/>
              <a:gd name="T87" fmla="*/ 99984 h 3521"/>
              <a:gd name="T88" fmla="*/ 357188 w 3168"/>
              <a:gd name="T89" fmla="*/ 62292 h 3521"/>
              <a:gd name="T90" fmla="*/ 429816 w 3168"/>
              <a:gd name="T91" fmla="*/ 32535 h 3521"/>
              <a:gd name="T92" fmla="*/ 506809 w 3168"/>
              <a:gd name="T93" fmla="*/ 11903 h 3521"/>
              <a:gd name="T94" fmla="*/ 587375 w 3168"/>
              <a:gd name="T95" fmla="*/ 1587 h 35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68" h="3521">
                <a:moveTo>
                  <a:pt x="1583" y="0"/>
                </a:moveTo>
                <a:lnTo>
                  <a:pt x="1688" y="4"/>
                </a:lnTo>
                <a:lnTo>
                  <a:pt x="1791" y="14"/>
                </a:lnTo>
                <a:lnTo>
                  <a:pt x="1891" y="30"/>
                </a:lnTo>
                <a:lnTo>
                  <a:pt x="1989" y="53"/>
                </a:lnTo>
                <a:lnTo>
                  <a:pt x="2084" y="82"/>
                </a:lnTo>
                <a:lnTo>
                  <a:pt x="2177" y="116"/>
                </a:lnTo>
                <a:lnTo>
                  <a:pt x="2267" y="157"/>
                </a:lnTo>
                <a:lnTo>
                  <a:pt x="2355" y="201"/>
                </a:lnTo>
                <a:lnTo>
                  <a:pt x="2439" y="252"/>
                </a:lnTo>
                <a:lnTo>
                  <a:pt x="2520" y="307"/>
                </a:lnTo>
                <a:lnTo>
                  <a:pt x="2596" y="368"/>
                </a:lnTo>
                <a:lnTo>
                  <a:pt x="2669" y="432"/>
                </a:lnTo>
                <a:lnTo>
                  <a:pt x="2738" y="502"/>
                </a:lnTo>
                <a:lnTo>
                  <a:pt x="2802" y="575"/>
                </a:lnTo>
                <a:lnTo>
                  <a:pt x="2862" y="653"/>
                </a:lnTo>
                <a:lnTo>
                  <a:pt x="2917" y="733"/>
                </a:lnTo>
                <a:lnTo>
                  <a:pt x="2967" y="817"/>
                </a:lnTo>
                <a:lnTo>
                  <a:pt x="3012" y="905"/>
                </a:lnTo>
                <a:lnTo>
                  <a:pt x="3053" y="996"/>
                </a:lnTo>
                <a:lnTo>
                  <a:pt x="3087" y="1089"/>
                </a:lnTo>
                <a:lnTo>
                  <a:pt x="3115" y="1185"/>
                </a:lnTo>
                <a:lnTo>
                  <a:pt x="3138" y="1283"/>
                </a:lnTo>
                <a:lnTo>
                  <a:pt x="3154" y="1385"/>
                </a:lnTo>
                <a:lnTo>
                  <a:pt x="3164" y="1488"/>
                </a:lnTo>
                <a:lnTo>
                  <a:pt x="3168" y="1592"/>
                </a:lnTo>
                <a:lnTo>
                  <a:pt x="3164" y="1695"/>
                </a:lnTo>
                <a:lnTo>
                  <a:pt x="3155" y="1795"/>
                </a:lnTo>
                <a:lnTo>
                  <a:pt x="3139" y="1895"/>
                </a:lnTo>
                <a:lnTo>
                  <a:pt x="3116" y="1992"/>
                </a:lnTo>
                <a:lnTo>
                  <a:pt x="3090" y="2086"/>
                </a:lnTo>
                <a:lnTo>
                  <a:pt x="3056" y="2178"/>
                </a:lnTo>
                <a:lnTo>
                  <a:pt x="3018" y="2268"/>
                </a:lnTo>
                <a:lnTo>
                  <a:pt x="2974" y="2355"/>
                </a:lnTo>
                <a:lnTo>
                  <a:pt x="2925" y="2438"/>
                </a:lnTo>
                <a:lnTo>
                  <a:pt x="2872" y="2518"/>
                </a:lnTo>
                <a:lnTo>
                  <a:pt x="2814" y="2594"/>
                </a:lnTo>
                <a:lnTo>
                  <a:pt x="2752" y="2667"/>
                </a:lnTo>
                <a:lnTo>
                  <a:pt x="2684" y="2735"/>
                </a:lnTo>
                <a:lnTo>
                  <a:pt x="2614" y="2800"/>
                </a:lnTo>
                <a:lnTo>
                  <a:pt x="2540" y="2860"/>
                </a:lnTo>
                <a:lnTo>
                  <a:pt x="2461" y="2916"/>
                </a:lnTo>
                <a:lnTo>
                  <a:pt x="2380" y="2967"/>
                </a:lnTo>
                <a:lnTo>
                  <a:pt x="2295" y="3013"/>
                </a:lnTo>
                <a:lnTo>
                  <a:pt x="2208" y="3055"/>
                </a:lnTo>
                <a:lnTo>
                  <a:pt x="2117" y="3090"/>
                </a:lnTo>
                <a:lnTo>
                  <a:pt x="2024" y="3120"/>
                </a:lnTo>
                <a:lnTo>
                  <a:pt x="1928" y="3145"/>
                </a:lnTo>
                <a:lnTo>
                  <a:pt x="1583" y="3521"/>
                </a:lnTo>
                <a:lnTo>
                  <a:pt x="1238" y="3145"/>
                </a:lnTo>
                <a:lnTo>
                  <a:pt x="1144" y="3120"/>
                </a:lnTo>
                <a:lnTo>
                  <a:pt x="1050" y="3090"/>
                </a:lnTo>
                <a:lnTo>
                  <a:pt x="960" y="3055"/>
                </a:lnTo>
                <a:lnTo>
                  <a:pt x="872" y="3013"/>
                </a:lnTo>
                <a:lnTo>
                  <a:pt x="787" y="2967"/>
                </a:lnTo>
                <a:lnTo>
                  <a:pt x="706" y="2916"/>
                </a:lnTo>
                <a:lnTo>
                  <a:pt x="628" y="2860"/>
                </a:lnTo>
                <a:lnTo>
                  <a:pt x="553" y="2800"/>
                </a:lnTo>
                <a:lnTo>
                  <a:pt x="483" y="2735"/>
                </a:lnTo>
                <a:lnTo>
                  <a:pt x="416" y="2667"/>
                </a:lnTo>
                <a:lnTo>
                  <a:pt x="353" y="2594"/>
                </a:lnTo>
                <a:lnTo>
                  <a:pt x="296" y="2518"/>
                </a:lnTo>
                <a:lnTo>
                  <a:pt x="243" y="2438"/>
                </a:lnTo>
                <a:lnTo>
                  <a:pt x="194" y="2355"/>
                </a:lnTo>
                <a:lnTo>
                  <a:pt x="150" y="2268"/>
                </a:lnTo>
                <a:lnTo>
                  <a:pt x="111" y="2178"/>
                </a:lnTo>
                <a:lnTo>
                  <a:pt x="78" y="2086"/>
                </a:lnTo>
                <a:lnTo>
                  <a:pt x="50" y="1992"/>
                </a:lnTo>
                <a:lnTo>
                  <a:pt x="29" y="1895"/>
                </a:lnTo>
                <a:lnTo>
                  <a:pt x="13" y="1795"/>
                </a:lnTo>
                <a:lnTo>
                  <a:pt x="3" y="1695"/>
                </a:lnTo>
                <a:lnTo>
                  <a:pt x="0" y="1592"/>
                </a:lnTo>
                <a:lnTo>
                  <a:pt x="3" y="1488"/>
                </a:lnTo>
                <a:lnTo>
                  <a:pt x="14" y="1385"/>
                </a:lnTo>
                <a:lnTo>
                  <a:pt x="30" y="1283"/>
                </a:lnTo>
                <a:lnTo>
                  <a:pt x="52" y="1185"/>
                </a:lnTo>
                <a:lnTo>
                  <a:pt x="81" y="1089"/>
                </a:lnTo>
                <a:lnTo>
                  <a:pt x="115" y="996"/>
                </a:lnTo>
                <a:lnTo>
                  <a:pt x="155" y="905"/>
                </a:lnTo>
                <a:lnTo>
                  <a:pt x="200" y="817"/>
                </a:lnTo>
                <a:lnTo>
                  <a:pt x="250" y="733"/>
                </a:lnTo>
                <a:lnTo>
                  <a:pt x="305" y="653"/>
                </a:lnTo>
                <a:lnTo>
                  <a:pt x="366" y="575"/>
                </a:lnTo>
                <a:lnTo>
                  <a:pt x="430" y="502"/>
                </a:lnTo>
                <a:lnTo>
                  <a:pt x="499" y="432"/>
                </a:lnTo>
                <a:lnTo>
                  <a:pt x="571" y="368"/>
                </a:lnTo>
                <a:lnTo>
                  <a:pt x="648" y="307"/>
                </a:lnTo>
                <a:lnTo>
                  <a:pt x="729" y="252"/>
                </a:lnTo>
                <a:lnTo>
                  <a:pt x="813" y="201"/>
                </a:lnTo>
                <a:lnTo>
                  <a:pt x="900" y="157"/>
                </a:lnTo>
                <a:lnTo>
                  <a:pt x="991" y="116"/>
                </a:lnTo>
                <a:lnTo>
                  <a:pt x="1083" y="82"/>
                </a:lnTo>
                <a:lnTo>
                  <a:pt x="1179" y="53"/>
                </a:lnTo>
                <a:lnTo>
                  <a:pt x="1277" y="30"/>
                </a:lnTo>
                <a:lnTo>
                  <a:pt x="1377" y="14"/>
                </a:lnTo>
                <a:lnTo>
                  <a:pt x="1480" y="4"/>
                </a:lnTo>
                <a:lnTo>
                  <a:pt x="1583" y="0"/>
                </a:lnTo>
                <a:close/>
              </a:path>
            </a:pathLst>
          </a:cu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30" name="矩形 8"/>
          <p:cNvSpPr>
            <a:spLocks noChangeArrowheads="1"/>
          </p:cNvSpPr>
          <p:nvPr/>
        </p:nvSpPr>
        <p:spPr bwMode="auto">
          <a:xfrm rot="20992743">
            <a:off x="7234642" y="4343010"/>
            <a:ext cx="1925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66725" eaLnBrk="1" hangingPunct="1">
              <a:lnSpc>
                <a:spcPct val="90000"/>
              </a:lnSpc>
              <a:spcAft>
                <a:spcPct val="35000"/>
              </a:spcAft>
            </a:pPr>
            <a:r>
              <a:rPr lang="zh-CN" altLang="en-US" sz="2000"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记事簿</a:t>
            </a:r>
            <a:r>
              <a:rPr lang="en-US" altLang="zh-CN" sz="2000"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P14</a:t>
            </a:r>
            <a:endParaRPr lang="pl-PL"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1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18518"/>
            <a:ext cx="9144000" cy="61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文本框 20"/>
          <p:cNvSpPr txBox="1">
            <a:spLocks noChangeArrowheads="1"/>
          </p:cNvSpPr>
          <p:nvPr/>
        </p:nvSpPr>
        <p:spPr bwMode="auto">
          <a:xfrm>
            <a:off x="2000232" y="285728"/>
            <a:ext cx="51435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eaLnBrk="1" hangingPunct="1"/>
            <a:r>
              <a:rPr lang="zh-CN" altLang="en-US" sz="3200" dirty="0" smtClean="0">
                <a:solidFill>
                  <a:srgbClr val="1E817A"/>
                </a:solidFill>
                <a:latin typeface="黑体" panose="02010609060101010101" charset="-122"/>
                <a:ea typeface="黑体" panose="02010609060101010101" charset="-122"/>
              </a:rPr>
              <a:t>十步骤、三公示、六必须</a:t>
            </a:r>
            <a:endParaRPr lang="zh-CN" altLang="en-US" sz="3200" dirty="0">
              <a:solidFill>
                <a:srgbClr val="1E817A"/>
              </a:solidFill>
              <a:latin typeface="黑体" panose="02010609060101010101" charset="-122"/>
              <a:ea typeface="黑体" panose="02010609060101010101" charset="-122"/>
            </a:endParaRPr>
          </a:p>
        </p:txBody>
      </p:sp>
      <p:pic>
        <p:nvPicPr>
          <p:cNvPr id="39" name="图片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250296" y="3178967"/>
            <a:ext cx="5572164" cy="107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矩形 39"/>
          <p:cNvSpPr/>
          <p:nvPr/>
        </p:nvSpPr>
        <p:spPr>
          <a:xfrm>
            <a:off x="2714612" y="2214554"/>
            <a:ext cx="3071675" cy="954107"/>
          </a:xfrm>
          <a:prstGeom prst="rect">
            <a:avLst/>
          </a:prstGeom>
        </p:spPr>
        <p:txBody>
          <a:bodyPr wrap="none">
            <a:spAutoFit/>
          </a:bodyPr>
          <a:lstStyle/>
          <a:p>
            <a:r>
              <a:rPr lang="en-US" altLang="zh-CN" sz="2800" b="1" dirty="0" smtClean="0">
                <a:solidFill>
                  <a:srgbClr val="FAFAFA"/>
                </a:solidFill>
                <a:latin typeface="等线" panose="02010600030101010101" pitchFamily="2" charset="-122"/>
                <a:ea typeface="等线" panose="02010600030101010101" pitchFamily="2" charset="-122"/>
              </a:rPr>
              <a:t>2.</a:t>
            </a:r>
            <a:r>
              <a:rPr lang="zh-CN" altLang="en-US" sz="2800" b="1" dirty="0" smtClean="0">
                <a:solidFill>
                  <a:srgbClr val="FAFAFA"/>
                </a:solidFill>
                <a:latin typeface="等线" panose="02010600030101010101" pitchFamily="2" charset="-122"/>
                <a:ea typeface="等线" panose="02010600030101010101" pitchFamily="2" charset="-122"/>
              </a:rPr>
              <a:t>发展团员工作的</a:t>
            </a:r>
            <a:endParaRPr lang="en-US" altLang="zh-CN" sz="2800" b="1" dirty="0" smtClean="0">
              <a:solidFill>
                <a:srgbClr val="FAFAFA"/>
              </a:solidFill>
              <a:latin typeface="等线" panose="02010600030101010101" pitchFamily="2" charset="-122"/>
              <a:ea typeface="等线" panose="02010600030101010101" pitchFamily="2" charset="-122"/>
            </a:endParaRPr>
          </a:p>
          <a:p>
            <a:r>
              <a:rPr lang="en-US" altLang="zh-CN" sz="2800" b="1" dirty="0" smtClean="0">
                <a:solidFill>
                  <a:srgbClr val="FAFAFA"/>
                </a:solidFill>
                <a:latin typeface="等线" panose="02010600030101010101" pitchFamily="2" charset="-122"/>
                <a:ea typeface="等线" panose="02010600030101010101" pitchFamily="2" charset="-122"/>
              </a:rPr>
              <a:t>  “</a:t>
            </a:r>
            <a:r>
              <a:rPr lang="zh-CN" altLang="en-US" sz="2800" b="1" dirty="0" smtClean="0">
                <a:solidFill>
                  <a:srgbClr val="FAFAFA"/>
                </a:solidFill>
                <a:latin typeface="等线" panose="02010600030101010101" pitchFamily="2" charset="-122"/>
                <a:ea typeface="等线" panose="02010600030101010101" pitchFamily="2" charset="-122"/>
              </a:rPr>
              <a:t>三公示</a:t>
            </a:r>
            <a:r>
              <a:rPr lang="en-US" altLang="zh-CN" sz="2800" b="1" dirty="0" smtClean="0">
                <a:solidFill>
                  <a:srgbClr val="FAFAFA"/>
                </a:solidFill>
                <a:latin typeface="等线" panose="02010600030101010101" pitchFamily="2" charset="-122"/>
                <a:ea typeface="等线" panose="02010600030101010101" pitchFamily="2" charset="-122"/>
              </a:rPr>
              <a:t>”</a:t>
            </a:r>
            <a:endParaRPr lang="en-US" altLang="zh-CN" sz="2800" b="1" dirty="0" smtClean="0">
              <a:solidFill>
                <a:srgbClr val="FAFAFA"/>
              </a:solidFill>
              <a:latin typeface="等线" panose="02010600030101010101" pitchFamily="2" charset="-122"/>
              <a:ea typeface="等线" panose="02010600030101010101" pitchFamily="2" charset="-122"/>
            </a:endParaRPr>
          </a:p>
        </p:txBody>
      </p:sp>
      <p:sp>
        <p:nvSpPr>
          <p:cNvPr id="7" name="文本框 4"/>
          <p:cNvSpPr txBox="1"/>
          <p:nvPr/>
        </p:nvSpPr>
        <p:spPr>
          <a:xfrm>
            <a:off x="1357290" y="1285860"/>
            <a:ext cx="7129491" cy="5029582"/>
          </a:xfrm>
          <a:prstGeom prst="rect">
            <a:avLst/>
          </a:prstGeom>
          <a:noFill/>
        </p:spPr>
        <p:txBody>
          <a:bodyPr wrap="square" rtlCol="0">
            <a:spAutoFit/>
          </a:bodyPr>
          <a:lstStyle/>
          <a:p>
            <a:pPr>
              <a:lnSpc>
                <a:spcPts val="3500"/>
              </a:lnSpc>
            </a:pPr>
            <a:r>
              <a:rPr lang="zh-CN" altLang="en-US" sz="2400" b="1" dirty="0" smtClean="0">
                <a:solidFill>
                  <a:srgbClr val="1E817A"/>
                </a:solidFill>
                <a:latin typeface="仿宋_GB2312" panose="02010609030101010101" charset="-122"/>
                <a:ea typeface="仿宋_GB2312" panose="02010609030101010101" charset="-122"/>
              </a:rPr>
              <a:t>①</a:t>
            </a:r>
            <a:r>
              <a:rPr lang="zh-CN" altLang="en-US" sz="2400" b="1" dirty="0">
                <a:solidFill>
                  <a:srgbClr val="1E817A"/>
                </a:solidFill>
                <a:latin typeface="仿宋_GB2312" panose="02010609030101010101" charset="-122"/>
                <a:ea typeface="仿宋_GB2312" panose="02010609030101010101" charset="-122"/>
              </a:rPr>
              <a:t>团组织必须指定</a:t>
            </a:r>
            <a:r>
              <a:rPr lang="zh-CN" altLang="en-US" sz="2400" b="1" u="sng" dirty="0">
                <a:solidFill>
                  <a:srgbClr val="1E817A"/>
                </a:solidFill>
                <a:latin typeface="仿宋_GB2312" panose="02010609030101010101" charset="-122"/>
                <a:ea typeface="仿宋_GB2312" panose="02010609030101010101" charset="-122"/>
              </a:rPr>
              <a:t>一至两名</a:t>
            </a:r>
            <a:r>
              <a:rPr lang="zh-CN" altLang="en-US" sz="2400" b="1" dirty="0">
                <a:solidFill>
                  <a:srgbClr val="1E817A"/>
                </a:solidFill>
                <a:latin typeface="仿宋_GB2312" panose="02010609030101010101" charset="-122"/>
                <a:ea typeface="仿宋_GB2312" panose="02010609030101010101" charset="-122"/>
              </a:rPr>
              <a:t>团员作为培养联系人；</a:t>
            </a:r>
            <a:endParaRPr lang="zh-CN" altLang="en-US" sz="2400" b="1" dirty="0">
              <a:solidFill>
                <a:srgbClr val="1E817A"/>
              </a:solidFill>
              <a:latin typeface="仿宋_GB2312" panose="02010609030101010101" charset="-122"/>
              <a:ea typeface="仿宋_GB2312" panose="02010609030101010101" charset="-122"/>
            </a:endParaRPr>
          </a:p>
          <a:p>
            <a:pPr>
              <a:lnSpc>
                <a:spcPts val="3500"/>
              </a:lnSpc>
            </a:pPr>
            <a:r>
              <a:rPr lang="zh-CN" altLang="en-US" sz="2400" b="1" dirty="0">
                <a:solidFill>
                  <a:srgbClr val="1E817A"/>
                </a:solidFill>
                <a:latin typeface="仿宋_GB2312" panose="02010609030101010101" charset="-122"/>
                <a:ea typeface="仿宋_GB2312" panose="02010609030101010101" charset="-122"/>
              </a:rPr>
              <a:t>②党团知识培训时间必须不少于</a:t>
            </a:r>
            <a:r>
              <a:rPr lang="zh-CN" altLang="en-US" sz="2400" b="1" u="sng" dirty="0">
                <a:solidFill>
                  <a:srgbClr val="1E817A"/>
                </a:solidFill>
                <a:latin typeface="仿宋_GB2312" panose="02010609030101010101" charset="-122"/>
                <a:ea typeface="仿宋_GB2312" panose="02010609030101010101" charset="-122"/>
              </a:rPr>
              <a:t>8个学时</a:t>
            </a:r>
            <a:r>
              <a:rPr lang="zh-CN" altLang="en-US" sz="2400" b="1" dirty="0">
                <a:solidFill>
                  <a:srgbClr val="1E817A"/>
                </a:solidFill>
                <a:latin typeface="仿宋_GB2312" panose="02010609030101010101" charset="-122"/>
                <a:ea typeface="仿宋_GB2312" panose="02010609030101010101" charset="-122"/>
              </a:rPr>
              <a:t>；</a:t>
            </a:r>
            <a:endParaRPr lang="zh-CN" altLang="en-US" sz="2400" b="1" dirty="0">
              <a:solidFill>
                <a:srgbClr val="1E817A"/>
              </a:solidFill>
              <a:latin typeface="仿宋_GB2312" panose="02010609030101010101" charset="-122"/>
              <a:ea typeface="仿宋_GB2312" panose="02010609030101010101" charset="-122"/>
            </a:endParaRPr>
          </a:p>
          <a:p>
            <a:pPr>
              <a:lnSpc>
                <a:spcPts val="3500"/>
              </a:lnSpc>
            </a:pPr>
            <a:r>
              <a:rPr lang="zh-CN" altLang="en-US" sz="2400" b="1" dirty="0">
                <a:solidFill>
                  <a:srgbClr val="1E817A"/>
                </a:solidFill>
                <a:latin typeface="仿宋_GB2312" panose="02010609030101010101" charset="-122"/>
                <a:ea typeface="仿宋_GB2312" panose="02010609030101010101" charset="-122"/>
              </a:rPr>
              <a:t>③对入团积极分子的培养考察时间必须达到</a:t>
            </a:r>
            <a:r>
              <a:rPr lang="zh-CN" altLang="en-US" sz="2400" b="1" u="sng" dirty="0">
                <a:solidFill>
                  <a:srgbClr val="1E817A"/>
                </a:solidFill>
                <a:latin typeface="仿宋_GB2312" panose="02010609030101010101" charset="-122"/>
                <a:ea typeface="仿宋_GB2312" panose="02010609030101010101" charset="-122"/>
              </a:rPr>
              <a:t>3个月</a:t>
            </a:r>
            <a:r>
              <a:rPr lang="zh-CN" altLang="en-US" sz="2400" b="1" dirty="0">
                <a:solidFill>
                  <a:srgbClr val="1E817A"/>
                </a:solidFill>
                <a:latin typeface="仿宋_GB2312" panose="02010609030101010101" charset="-122"/>
                <a:ea typeface="仿宋_GB2312" panose="02010609030101010101" charset="-122"/>
              </a:rPr>
              <a:t>以上，并形成考察材料；</a:t>
            </a:r>
            <a:endParaRPr lang="zh-CN" altLang="en-US" sz="2400" b="1" dirty="0">
              <a:solidFill>
                <a:srgbClr val="1E817A"/>
              </a:solidFill>
              <a:latin typeface="仿宋_GB2312" panose="02010609030101010101" charset="-122"/>
              <a:ea typeface="仿宋_GB2312" panose="02010609030101010101" charset="-122"/>
            </a:endParaRPr>
          </a:p>
          <a:p>
            <a:pPr>
              <a:lnSpc>
                <a:spcPts val="3500"/>
              </a:lnSpc>
            </a:pPr>
            <a:r>
              <a:rPr lang="zh-CN" altLang="en-US" sz="2400" b="1" dirty="0">
                <a:solidFill>
                  <a:srgbClr val="1E817A"/>
                </a:solidFill>
                <a:latin typeface="仿宋_GB2312" panose="02010609030101010101" charset="-122"/>
                <a:ea typeface="仿宋_GB2312" panose="02010609030101010101" charset="-122"/>
              </a:rPr>
              <a:t>④在发展团员的团支部大会上，团支部的团员到会人数必须达到</a:t>
            </a:r>
            <a:r>
              <a:rPr lang="zh-CN" altLang="en-US" sz="2400" b="1" u="sng" dirty="0">
                <a:solidFill>
                  <a:srgbClr val="1E817A"/>
                </a:solidFill>
                <a:latin typeface="仿宋_GB2312" panose="02010609030101010101" charset="-122"/>
                <a:ea typeface="仿宋_GB2312" panose="02010609030101010101" charset="-122"/>
              </a:rPr>
              <a:t>半数以上</a:t>
            </a:r>
            <a:r>
              <a:rPr lang="zh-CN" altLang="en-US" sz="2400" b="1" dirty="0">
                <a:solidFill>
                  <a:srgbClr val="1E817A"/>
                </a:solidFill>
                <a:latin typeface="仿宋_GB2312" panose="02010609030101010101" charset="-122"/>
                <a:ea typeface="仿宋_GB2312" panose="02010609030101010101" charset="-122"/>
              </a:rPr>
              <a:t>，采取无记名投票方式进行表决；</a:t>
            </a:r>
            <a:endParaRPr lang="zh-CN" altLang="en-US" sz="2400" b="1" dirty="0">
              <a:solidFill>
                <a:srgbClr val="1E817A"/>
              </a:solidFill>
              <a:latin typeface="仿宋_GB2312" panose="02010609030101010101" charset="-122"/>
              <a:ea typeface="仿宋_GB2312" panose="02010609030101010101" charset="-122"/>
            </a:endParaRPr>
          </a:p>
          <a:p>
            <a:pPr>
              <a:lnSpc>
                <a:spcPts val="3500"/>
              </a:lnSpc>
            </a:pPr>
            <a:r>
              <a:rPr lang="zh-CN" altLang="en-US" sz="2400" b="1" dirty="0">
                <a:solidFill>
                  <a:srgbClr val="1E817A"/>
                </a:solidFill>
                <a:latin typeface="仿宋_GB2312" panose="02010609030101010101" charset="-122"/>
                <a:ea typeface="仿宋_GB2312" panose="02010609030101010101" charset="-122"/>
              </a:rPr>
              <a:t>⑤上级团组织审批时必须对团员发展各个环节进行检查，并集体审议，表决决定，审批意见写入《入团志愿书》；</a:t>
            </a:r>
            <a:endParaRPr lang="zh-CN" altLang="en-US" sz="2400" b="1" dirty="0">
              <a:solidFill>
                <a:srgbClr val="1E817A"/>
              </a:solidFill>
              <a:latin typeface="仿宋_GB2312" panose="02010609030101010101" charset="-122"/>
              <a:ea typeface="仿宋_GB2312" panose="02010609030101010101" charset="-122"/>
            </a:endParaRPr>
          </a:p>
          <a:p>
            <a:pPr>
              <a:lnSpc>
                <a:spcPts val="3500"/>
              </a:lnSpc>
            </a:pPr>
            <a:r>
              <a:rPr lang="zh-CN" altLang="en-US" sz="2400" b="1" dirty="0">
                <a:solidFill>
                  <a:srgbClr val="1E817A"/>
                </a:solidFill>
                <a:latin typeface="仿宋_GB2312" panose="02010609030101010101" charset="-122"/>
                <a:ea typeface="仿宋_GB2312" panose="02010609030101010101" charset="-122"/>
              </a:rPr>
              <a:t>⑥发展团员中的程序环节必须实行过程纪实。</a:t>
            </a:r>
            <a:endParaRPr lang="zh-CN" altLang="en-US" sz="2400" b="1" dirty="0">
              <a:solidFill>
                <a:srgbClr val="1E817A"/>
              </a:solidFill>
              <a:latin typeface="仿宋_GB2312" panose="02010609030101010101" charset="-122"/>
              <a:ea typeface="仿宋_GB2312" panose="02010609030101010101" charset="-122"/>
            </a:endParaRPr>
          </a:p>
        </p:txBody>
      </p:sp>
      <p:sp>
        <p:nvSpPr>
          <p:cNvPr id="8" name="矩形 7"/>
          <p:cNvSpPr/>
          <p:nvPr/>
        </p:nvSpPr>
        <p:spPr>
          <a:xfrm>
            <a:off x="272449" y="1071546"/>
            <a:ext cx="584775" cy="4093428"/>
          </a:xfrm>
          <a:prstGeom prst="rect">
            <a:avLst/>
          </a:prstGeom>
        </p:spPr>
        <p:txBody>
          <a:bodyPr vert="eaVert" wrap="none">
            <a:spAutoFit/>
          </a:bodyPr>
          <a:lstStyle/>
          <a:p>
            <a:r>
              <a:rPr lang="zh-CN" altLang="en-US" sz="2600" dirty="0" smtClean="0">
                <a:solidFill>
                  <a:schemeClr val="bg1"/>
                </a:solidFill>
                <a:latin typeface="微软雅黑" panose="020B0503020204020204" pitchFamily="34" charset="-122"/>
                <a:ea typeface="微软雅黑" panose="020B0503020204020204" pitchFamily="34" charset="-122"/>
              </a:rPr>
              <a:t>发展团员工作的“六必须”</a:t>
            </a:r>
            <a:endParaRPr lang="zh-CN" altLang="en-US" sz="2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2459037" y="147621"/>
            <a:ext cx="4327541" cy="852487"/>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团员发展流程图</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sp>
        <p:nvSpPr>
          <p:cNvPr id="12" name="Rectangle 10"/>
          <p:cNvSpPr>
            <a:spLocks noChangeArrowheads="1"/>
          </p:cNvSpPr>
          <p:nvPr/>
        </p:nvSpPr>
        <p:spPr bwMode="auto">
          <a:xfrm>
            <a:off x="0" y="1214422"/>
            <a:ext cx="9144000" cy="5308016"/>
          </a:xfrm>
          <a:prstGeom prst="rect">
            <a:avLst/>
          </a:prstGeom>
          <a:solidFill>
            <a:srgbClr val="FFFFFF">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endParaRPr lang="en-US" altLang="zh-CN" sz="2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9" name="图片 8"/>
          <p:cNvPicPr/>
          <p:nvPr/>
        </p:nvPicPr>
        <p:blipFill>
          <a:blip r:embed="rId2"/>
          <a:stretch>
            <a:fillRect/>
          </a:stretch>
        </p:blipFill>
        <p:spPr>
          <a:xfrm>
            <a:off x="142844" y="1142984"/>
            <a:ext cx="9501254" cy="5786478"/>
          </a:xfrm>
          <a:prstGeom prst="rect">
            <a:avLst/>
          </a:prstGeom>
          <a:noFill/>
          <a:ln w="9525">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1500165" y="219059"/>
            <a:ext cx="6143669"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团员发展过程纪实薄填写模板（参考）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8" name="图片 7" descr="img196"/>
          <p:cNvPicPr>
            <a:picLocks noChangeAspect="1"/>
          </p:cNvPicPr>
          <p:nvPr/>
        </p:nvPicPr>
        <p:blipFill>
          <a:blip r:embed="rId2" cstate="print"/>
          <a:stretch>
            <a:fillRect/>
          </a:stretch>
        </p:blipFill>
        <p:spPr>
          <a:xfrm>
            <a:off x="285720" y="1000108"/>
            <a:ext cx="4045731" cy="5724885"/>
          </a:xfrm>
          <a:prstGeom prst="rect">
            <a:avLst/>
          </a:prstGeom>
        </p:spPr>
      </p:pic>
      <p:pic>
        <p:nvPicPr>
          <p:cNvPr id="10" name="图片 9" descr="img197"/>
          <p:cNvPicPr>
            <a:picLocks noChangeAspect="1"/>
          </p:cNvPicPr>
          <p:nvPr/>
        </p:nvPicPr>
        <p:blipFill>
          <a:blip r:embed="rId3" cstate="print"/>
          <a:stretch>
            <a:fillRect/>
          </a:stretch>
        </p:blipFill>
        <p:spPr>
          <a:xfrm>
            <a:off x="4771996" y="1002076"/>
            <a:ext cx="4044354" cy="572242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1500165" y="219059"/>
            <a:ext cx="6143669"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团员发展过程纪实薄填写模板（参考）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9" name="Picture 2" descr="C:\Users\asus\Desktop\img198_meitu_1_meitu_2.jpg"/>
          <p:cNvPicPr>
            <a:picLocks noChangeAspect="1" noChangeArrowheads="1"/>
          </p:cNvPicPr>
          <p:nvPr/>
        </p:nvPicPr>
        <p:blipFill>
          <a:blip r:embed="rId2"/>
          <a:srcRect/>
          <a:stretch>
            <a:fillRect/>
          </a:stretch>
        </p:blipFill>
        <p:spPr bwMode="auto">
          <a:xfrm>
            <a:off x="285720" y="990517"/>
            <a:ext cx="4046400" cy="5724631"/>
          </a:xfrm>
          <a:prstGeom prst="rect">
            <a:avLst/>
          </a:prstGeom>
          <a:noFill/>
        </p:spPr>
      </p:pic>
      <p:pic>
        <p:nvPicPr>
          <p:cNvPr id="11" name="Picture 3" descr="H:\模板\纪实簿\img199.jpg"/>
          <p:cNvPicPr>
            <a:picLocks noChangeAspect="1" noChangeArrowheads="1"/>
          </p:cNvPicPr>
          <p:nvPr/>
        </p:nvPicPr>
        <p:blipFill>
          <a:blip r:embed="rId3" cstate="print"/>
          <a:srcRect/>
          <a:stretch>
            <a:fillRect/>
          </a:stretch>
        </p:blipFill>
        <p:spPr bwMode="auto">
          <a:xfrm>
            <a:off x="4729955" y="990517"/>
            <a:ext cx="4046400" cy="572461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0" name="直接连接符 8"/>
          <p:cNvCxnSpPr>
            <a:cxnSpLocks noChangeShapeType="1"/>
          </p:cNvCxnSpPr>
          <p:nvPr/>
        </p:nvCxnSpPr>
        <p:spPr bwMode="auto">
          <a:xfrm>
            <a:off x="363538" y="573865"/>
            <a:ext cx="2519362" cy="0"/>
          </a:xfrm>
          <a:prstGeom prst="line">
            <a:avLst/>
          </a:prstGeom>
          <a:noFill/>
          <a:ln w="57150">
            <a:solidFill>
              <a:schemeClr val="bg1"/>
            </a:solidFill>
            <a:round/>
            <a:headEnd type="oval" w="med" len="med"/>
          </a:ln>
          <a:extLst>
            <a:ext uri="{909E8E84-426E-40DD-AFC4-6F175D3DCCD1}">
              <a14:hiddenFill xmlns:a14="http://schemas.microsoft.com/office/drawing/2010/main">
                <a:noFill/>
              </a14:hiddenFill>
            </a:ext>
          </a:extLst>
        </p:spPr>
      </p:cxnSp>
      <p:cxnSp>
        <p:nvCxnSpPr>
          <p:cNvPr id="4101" name="直接连接符 12"/>
          <p:cNvCxnSpPr>
            <a:cxnSpLocks noChangeShapeType="1"/>
          </p:cNvCxnSpPr>
          <p:nvPr/>
        </p:nvCxnSpPr>
        <p:spPr bwMode="auto">
          <a:xfrm>
            <a:off x="6259513" y="573865"/>
            <a:ext cx="2519362" cy="0"/>
          </a:xfrm>
          <a:prstGeom prst="line">
            <a:avLst/>
          </a:prstGeom>
          <a:noFill/>
          <a:ln w="57150">
            <a:solidFill>
              <a:schemeClr val="bg1"/>
            </a:solidFill>
            <a:round/>
            <a:tailEnd type="oval" w="med" len="med"/>
          </a:ln>
          <a:extLst>
            <a:ext uri="{909E8E84-426E-40DD-AFC4-6F175D3DCCD1}">
              <a14:hiddenFill xmlns:a14="http://schemas.microsoft.com/office/drawing/2010/main">
                <a:noFill/>
              </a14:hiddenFill>
            </a:ext>
          </a:extLst>
        </p:spPr>
      </p:cxnSp>
      <p:sp>
        <p:nvSpPr>
          <p:cNvPr id="4099" name="圆角矩形 6"/>
          <p:cNvSpPr>
            <a:spLocks noChangeArrowheads="1"/>
          </p:cNvSpPr>
          <p:nvPr/>
        </p:nvSpPr>
        <p:spPr bwMode="auto">
          <a:xfrm>
            <a:off x="1500165" y="219059"/>
            <a:ext cx="6143669" cy="638173"/>
          </a:xfrm>
          <a:prstGeom prst="roundRect">
            <a:avLst>
              <a:gd name="adj" fmla="val 16667"/>
            </a:avLst>
          </a:prstGeom>
          <a:solidFill>
            <a:schemeClr val="bg1">
              <a:alpha val="70195"/>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r>
              <a:rPr lang="zh-CN" altLang="en-US" sz="2800" b="1" dirty="0" smtClean="0">
                <a:solidFill>
                  <a:srgbClr val="1F9B8C"/>
                </a:solidFill>
                <a:latin typeface="微软雅黑" panose="020B0503020204020204" pitchFamily="34" charset="-122"/>
                <a:ea typeface="微软雅黑" panose="020B0503020204020204" pitchFamily="34" charset="-122"/>
              </a:rPr>
              <a:t>团员发展过程纪实薄填写模板（参考）</a:t>
            </a:r>
            <a:endParaRPr lang="zh-CN" altLang="en-US" sz="2800" b="1" dirty="0">
              <a:solidFill>
                <a:srgbClr val="1F9B8C"/>
              </a:solidFill>
              <a:latin typeface="微软雅黑" panose="020B0503020204020204" pitchFamily="34" charset="-122"/>
              <a:ea typeface="微软雅黑" panose="020B0503020204020204" pitchFamily="34" charset="-122"/>
            </a:endParaRPr>
          </a:p>
        </p:txBody>
      </p:sp>
      <p:pic>
        <p:nvPicPr>
          <p:cNvPr id="9" name="图片 8" descr="img201_副本"/>
          <p:cNvPicPr>
            <a:picLocks noChangeAspect="1"/>
          </p:cNvPicPr>
          <p:nvPr/>
        </p:nvPicPr>
        <p:blipFill>
          <a:blip r:embed="rId2"/>
          <a:stretch>
            <a:fillRect/>
          </a:stretch>
        </p:blipFill>
        <p:spPr>
          <a:xfrm>
            <a:off x="4665662" y="991148"/>
            <a:ext cx="4157353" cy="5724000"/>
          </a:xfrm>
          <a:prstGeom prst="rect">
            <a:avLst/>
          </a:prstGeom>
        </p:spPr>
      </p:pic>
      <p:pic>
        <p:nvPicPr>
          <p:cNvPr id="11" name="Picture 4" descr="H:\模板\纪实簿\img200_副本_meitu_3.jpg"/>
          <p:cNvPicPr>
            <a:picLocks noChangeAspect="1" noChangeArrowheads="1"/>
          </p:cNvPicPr>
          <p:nvPr/>
        </p:nvPicPr>
        <p:blipFill>
          <a:blip r:embed="rId3"/>
          <a:srcRect/>
          <a:stretch>
            <a:fillRect/>
          </a:stretch>
        </p:blipFill>
        <p:spPr bwMode="auto">
          <a:xfrm>
            <a:off x="285720" y="987003"/>
            <a:ext cx="4043322" cy="5724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rtlCol="0"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3680</Words>
  <Application>WPS 演示</Application>
  <PresentationFormat>全屏显示(4:3)</PresentationFormat>
  <Paragraphs>206</Paragraphs>
  <Slides>32</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32</vt:i4>
      </vt:variant>
    </vt:vector>
  </HeadingPairs>
  <TitlesOfParts>
    <vt:vector size="47" baseType="lpstr">
      <vt:lpstr>Arial</vt:lpstr>
      <vt:lpstr>宋体</vt:lpstr>
      <vt:lpstr>Wingdings</vt:lpstr>
      <vt:lpstr>Calibri</vt:lpstr>
      <vt:lpstr>Calibri Light</vt:lpstr>
      <vt:lpstr>方正正中黑简体</vt:lpstr>
      <vt:lpstr>黑体</vt:lpstr>
      <vt:lpstr>微软雅黑</vt:lpstr>
      <vt:lpstr>Impact</vt:lpstr>
      <vt:lpstr>仿宋_GB2312</vt:lpstr>
      <vt:lpstr>仿宋</vt:lpstr>
      <vt:lpstr>等线</vt:lpstr>
      <vt:lpstr>Arial Unicode MS</vt:lpstr>
      <vt:lpstr>方正小标宋简体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HZJ</dc:creator>
  <cp:lastModifiedBy>戈戈</cp:lastModifiedBy>
  <cp:revision>67</cp:revision>
  <dcterms:created xsi:type="dcterms:W3CDTF">2015-08-01T03:11:00Z</dcterms:created>
  <dcterms:modified xsi:type="dcterms:W3CDTF">2019-06-06T03:48:16Z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2052-11.1.0.8696</vt:lpwstr>
  </property>
</Properties>
</file>