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7" r:id="rId3"/>
    <p:sldId id="268" r:id="rId4"/>
    <p:sldId id="269" r:id="rId5"/>
    <p:sldId id="258" r:id="rId6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4" r:id="rId15"/>
    <p:sldId id="272" r:id="rId16"/>
    <p:sldId id="273" r:id="rId17"/>
    <p:sldId id="275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69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/>
      <p:grpSp>
        <p:nvGrpSpPr>
          <p:cNvPr id="59" name="组合 8"/>
          <p:cNvGrpSpPr/>
          <p:nvPr/>
        </p:nvGrpSpPr>
        <p:grpSpPr>
          <a:xfrm>
            <a:off x="438150" y="6468745"/>
            <a:ext cx="11315700" cy="275590"/>
            <a:chOff x="680" y="10047"/>
            <a:chExt cx="17820" cy="434"/>
          </a:xfrm>
        </p:grpSpPr>
        <p:sp>
          <p:nvSpPr>
            <p:cNvPr id="1048626" name="文本框 13"/>
            <p:cNvSpPr txBox="1"/>
            <p:nvPr userDrawn="1"/>
          </p:nvSpPr>
          <p:spPr>
            <a:xfrm>
              <a:off x="6876" y="10047"/>
              <a:ext cx="544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200" b="1">
                  <a:solidFill>
                    <a:srgbClr val="FBB00E"/>
                  </a:solidFill>
                  <a:latin typeface="汉仪特细等线简" panose="02010600000101010101" charset="-122"/>
                  <a:ea typeface="汉仪特细等线简" panose="02010600000101010101" charset="-122"/>
                </a:rPr>
                <a:t>每颗星星都闪光</a:t>
              </a:r>
              <a:endParaRPr lang="zh-CN" altLang="en-US" sz="1200" b="1">
                <a:solidFill>
                  <a:srgbClr val="FBB00E"/>
                </a:solidFill>
                <a:latin typeface="汉仪特细等线简" panose="02010600000101010101" charset="-122"/>
                <a:ea typeface="汉仪特细等线简" panose="02010600000101010101" charset="-122"/>
              </a:endParaRPr>
            </a:p>
          </p:txBody>
        </p:sp>
        <p:cxnSp>
          <p:nvCxnSpPr>
            <p:cNvPr id="3145750" name="直接连接符 6"/>
            <p:cNvCxnSpPr/>
            <p:nvPr/>
          </p:nvCxnSpPr>
          <p:spPr>
            <a:xfrm>
              <a:off x="68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51" name="直接连接符 7"/>
            <p:cNvCxnSpPr/>
            <p:nvPr/>
          </p:nvCxnSpPr>
          <p:spPr>
            <a:xfrm>
              <a:off x="1244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-19685" y="-8890"/>
            <a:ext cx="12227560" cy="806450"/>
          </a:xfrm>
          <a:prstGeom prst="rect">
            <a:avLst/>
          </a:prstGeom>
          <a:solidFill>
            <a:srgbClr val="FBB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97" name="文本框 22"/>
          <p:cNvSpPr txBox="1"/>
          <p:nvPr userDrawn="1"/>
        </p:nvSpPr>
        <p:spPr>
          <a:xfrm>
            <a:off x="192405" y="102870"/>
            <a:ext cx="1156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Songti SC" panose="02010600040101010101" charset="-122"/>
                <a:ea typeface="Songti SC" panose="02010600040101010101" charset="-122"/>
              </a:rPr>
              <a:t>●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区域名称：阅读区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                        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玩法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/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步骤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图</a:t>
            </a:r>
            <a:endParaRPr lang="zh-CN" altLang="en-US" sz="3200" b="1">
              <a:solidFill>
                <a:schemeClr val="bg1"/>
              </a:solidFill>
              <a:latin typeface="汉仪特细等线简" panose="02010600000101010101" charset="-122"/>
              <a:ea typeface="汉仪特细等线简" panose="0201060000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0" y="0"/>
            <a:ext cx="1524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/>
      <p:grpSp>
        <p:nvGrpSpPr>
          <p:cNvPr id="59" name="组合 8"/>
          <p:cNvGrpSpPr/>
          <p:nvPr/>
        </p:nvGrpSpPr>
        <p:grpSpPr>
          <a:xfrm>
            <a:off x="438150" y="6468745"/>
            <a:ext cx="11315700" cy="275590"/>
            <a:chOff x="680" y="10047"/>
            <a:chExt cx="17820" cy="434"/>
          </a:xfrm>
        </p:grpSpPr>
        <p:sp>
          <p:nvSpPr>
            <p:cNvPr id="1048626" name="文本框 13"/>
            <p:cNvSpPr txBox="1"/>
            <p:nvPr userDrawn="1"/>
          </p:nvSpPr>
          <p:spPr>
            <a:xfrm>
              <a:off x="6876" y="10047"/>
              <a:ext cx="544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200" b="1">
                  <a:solidFill>
                    <a:srgbClr val="FBB00E"/>
                  </a:solidFill>
                  <a:latin typeface="汉仪特细等线简" panose="02010600000101010101" charset="-122"/>
                  <a:ea typeface="汉仪特细等线简" panose="02010600000101010101" charset="-122"/>
                </a:rPr>
                <a:t>每颗星星都闪光</a:t>
              </a:r>
              <a:endParaRPr lang="zh-CN" altLang="en-US" sz="1200" b="1">
                <a:solidFill>
                  <a:srgbClr val="FBB00E"/>
                </a:solidFill>
                <a:latin typeface="汉仪特细等线简" panose="02010600000101010101" charset="-122"/>
                <a:ea typeface="汉仪特细等线简" panose="02010600000101010101" charset="-122"/>
              </a:endParaRPr>
            </a:p>
          </p:txBody>
        </p:sp>
        <p:cxnSp>
          <p:nvCxnSpPr>
            <p:cNvPr id="3145750" name="直接连接符 6"/>
            <p:cNvCxnSpPr/>
            <p:nvPr/>
          </p:nvCxnSpPr>
          <p:spPr>
            <a:xfrm>
              <a:off x="68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51" name="直接连接符 7"/>
            <p:cNvCxnSpPr/>
            <p:nvPr/>
          </p:nvCxnSpPr>
          <p:spPr>
            <a:xfrm>
              <a:off x="1244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-19685" y="-8890"/>
            <a:ext cx="12227560" cy="806450"/>
          </a:xfrm>
          <a:prstGeom prst="rect">
            <a:avLst/>
          </a:prstGeom>
          <a:solidFill>
            <a:srgbClr val="FBB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97" name="文本框 22"/>
          <p:cNvSpPr txBox="1"/>
          <p:nvPr userDrawn="1"/>
        </p:nvSpPr>
        <p:spPr>
          <a:xfrm>
            <a:off x="192405" y="102870"/>
            <a:ext cx="1156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Songti SC" panose="02010600040101010101" charset="-122"/>
                <a:ea typeface="Songti SC" panose="02010600040101010101" charset="-122"/>
              </a:rPr>
              <a:t>●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区域名称：阅读区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                        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玩法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/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步骤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图</a:t>
            </a:r>
            <a:endParaRPr lang="zh-CN" altLang="en-US" sz="3200" b="1">
              <a:solidFill>
                <a:schemeClr val="bg1"/>
              </a:solidFill>
              <a:latin typeface="汉仪特细等线简" panose="02010600000101010101" charset="-122"/>
              <a:ea typeface="汉仪特细等线简" panose="0201060000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0" y="0"/>
            <a:ext cx="1524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/>
            <a:r>
              <a:rPr lang="zh-CN" altLang="en-US" sz="8000" b="1" dirty="0"/>
              <a:t>鲁班还造了什么东西呢？</a:t>
            </a:r>
            <a:endParaRPr lang="zh-CN" altLang="en-US" sz="8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2291" name="Picture 4" descr="693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8213" y="3357563"/>
            <a:ext cx="2857500" cy="241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5" descr="u=3430488703,1873410064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0"/>
            <a:ext cx="4029075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6" descr="u=4142149167,2722305727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63" y="0"/>
            <a:ext cx="3724275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7" descr="u=1363533858,1533955748&amp;fm=23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3429000"/>
            <a:ext cx="381000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13315" name="Picture 4" descr="20091125146122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825" y="3317875"/>
            <a:ext cx="8569325" cy="354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5" descr="wh1301c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898900" cy="292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9218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 anchorCtr="0"/>
          <a:p>
            <a:pPr eaLnBrk="1" hangingPunct="1"/>
            <a:endParaRPr lang="zh-CN" altLang="zh-CN" dirty="0"/>
          </a:p>
        </p:txBody>
      </p:sp>
      <p:pic>
        <p:nvPicPr>
          <p:cNvPr id="9219" name="Picture 4" descr="013000000169981218433576110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0" y="1052195"/>
            <a:ext cx="7740650" cy="58058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2209800" y="333375"/>
            <a:ext cx="7772400" cy="3267075"/>
          </a:xfrm>
        </p:spPr>
        <p:txBody>
          <a:bodyPr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zh-CN" altLang="zh-CN" dirty="0"/>
          </a:p>
        </p:txBody>
      </p:sp>
      <p:sp>
        <p:nvSpPr>
          <p:cNvPr id="3074" name="Rectangle 3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4" descr="4843356_091708357777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7389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/>
      <p:grpSp>
        <p:nvGrpSpPr>
          <p:cNvPr id="59" name="组合 8"/>
          <p:cNvGrpSpPr/>
          <p:nvPr/>
        </p:nvGrpSpPr>
        <p:grpSpPr>
          <a:xfrm>
            <a:off x="438150" y="6468745"/>
            <a:ext cx="11315700" cy="275590"/>
            <a:chOff x="680" y="10047"/>
            <a:chExt cx="17820" cy="434"/>
          </a:xfrm>
        </p:grpSpPr>
        <p:sp>
          <p:nvSpPr>
            <p:cNvPr id="1048626" name="文本框 13"/>
            <p:cNvSpPr txBox="1"/>
            <p:nvPr userDrawn="1"/>
          </p:nvSpPr>
          <p:spPr>
            <a:xfrm>
              <a:off x="6876" y="10047"/>
              <a:ext cx="544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200" b="1">
                  <a:solidFill>
                    <a:srgbClr val="FBB00E"/>
                  </a:solidFill>
                  <a:latin typeface="汉仪特细等线简" panose="02010600000101010101" charset="-122"/>
                  <a:ea typeface="汉仪特细等线简" panose="02010600000101010101" charset="-122"/>
                </a:rPr>
                <a:t>每颗星星都闪光</a:t>
              </a:r>
              <a:endParaRPr lang="zh-CN" altLang="en-US" sz="1200" b="1">
                <a:solidFill>
                  <a:srgbClr val="FBB00E"/>
                </a:solidFill>
                <a:latin typeface="汉仪特细等线简" panose="02010600000101010101" charset="-122"/>
                <a:ea typeface="汉仪特细等线简" panose="02010600000101010101" charset="-122"/>
              </a:endParaRPr>
            </a:p>
          </p:txBody>
        </p:sp>
        <p:cxnSp>
          <p:nvCxnSpPr>
            <p:cNvPr id="3145750" name="直接连接符 6"/>
            <p:cNvCxnSpPr/>
            <p:nvPr/>
          </p:nvCxnSpPr>
          <p:spPr>
            <a:xfrm>
              <a:off x="68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51" name="直接连接符 7"/>
            <p:cNvCxnSpPr/>
            <p:nvPr/>
          </p:nvCxnSpPr>
          <p:spPr>
            <a:xfrm>
              <a:off x="1244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-19685" y="-8890"/>
            <a:ext cx="12227560" cy="806450"/>
          </a:xfrm>
          <a:prstGeom prst="rect">
            <a:avLst/>
          </a:prstGeom>
          <a:solidFill>
            <a:srgbClr val="FBB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97" name="文本框 22"/>
          <p:cNvSpPr txBox="1"/>
          <p:nvPr userDrawn="1"/>
        </p:nvSpPr>
        <p:spPr>
          <a:xfrm>
            <a:off x="192405" y="102870"/>
            <a:ext cx="1156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Songti SC" panose="02010600040101010101" charset="-122"/>
                <a:ea typeface="Songti SC" panose="02010600040101010101" charset="-122"/>
              </a:rPr>
              <a:t>●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区域名称：阅读区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                        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玩法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/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步骤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图</a:t>
            </a:r>
            <a:endParaRPr lang="zh-CN" altLang="en-US" sz="3200" b="1">
              <a:solidFill>
                <a:schemeClr val="bg1"/>
              </a:solidFill>
              <a:latin typeface="汉仪特细等线简" panose="02010600000101010101" charset="-122"/>
              <a:ea typeface="汉仪特细等线简" panose="0201060000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0" y="0"/>
            <a:ext cx="1524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/>
      <p:grpSp>
        <p:nvGrpSpPr>
          <p:cNvPr id="59" name="组合 8"/>
          <p:cNvGrpSpPr/>
          <p:nvPr/>
        </p:nvGrpSpPr>
        <p:grpSpPr>
          <a:xfrm>
            <a:off x="438150" y="6468745"/>
            <a:ext cx="11315700" cy="275590"/>
            <a:chOff x="680" y="10047"/>
            <a:chExt cx="17820" cy="434"/>
          </a:xfrm>
        </p:grpSpPr>
        <p:sp>
          <p:nvSpPr>
            <p:cNvPr id="1048626" name="文本框 13"/>
            <p:cNvSpPr txBox="1"/>
            <p:nvPr userDrawn="1"/>
          </p:nvSpPr>
          <p:spPr>
            <a:xfrm>
              <a:off x="6876" y="10047"/>
              <a:ext cx="544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200" b="1">
                  <a:solidFill>
                    <a:srgbClr val="FBB00E"/>
                  </a:solidFill>
                  <a:latin typeface="汉仪特细等线简" panose="02010600000101010101" charset="-122"/>
                  <a:ea typeface="汉仪特细等线简" panose="02010600000101010101" charset="-122"/>
                </a:rPr>
                <a:t>每颗星星都闪光</a:t>
              </a:r>
              <a:endParaRPr lang="zh-CN" altLang="en-US" sz="1200" b="1">
                <a:solidFill>
                  <a:srgbClr val="FBB00E"/>
                </a:solidFill>
                <a:latin typeface="汉仪特细等线简" panose="02010600000101010101" charset="-122"/>
                <a:ea typeface="汉仪特细等线简" panose="02010600000101010101" charset="-122"/>
              </a:endParaRPr>
            </a:p>
          </p:txBody>
        </p:sp>
        <p:cxnSp>
          <p:nvCxnSpPr>
            <p:cNvPr id="3145750" name="直接连接符 6"/>
            <p:cNvCxnSpPr/>
            <p:nvPr/>
          </p:nvCxnSpPr>
          <p:spPr>
            <a:xfrm>
              <a:off x="68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51" name="直接连接符 7"/>
            <p:cNvCxnSpPr/>
            <p:nvPr/>
          </p:nvCxnSpPr>
          <p:spPr>
            <a:xfrm>
              <a:off x="1244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-19685" y="-8890"/>
            <a:ext cx="12227560" cy="806450"/>
          </a:xfrm>
          <a:prstGeom prst="rect">
            <a:avLst/>
          </a:prstGeom>
          <a:solidFill>
            <a:srgbClr val="FBB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97" name="文本框 22"/>
          <p:cNvSpPr txBox="1"/>
          <p:nvPr userDrawn="1"/>
        </p:nvSpPr>
        <p:spPr>
          <a:xfrm>
            <a:off x="192405" y="102870"/>
            <a:ext cx="1156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Songti SC" panose="02010600040101010101" charset="-122"/>
                <a:ea typeface="Songti SC" panose="02010600040101010101" charset="-122"/>
              </a:rPr>
              <a:t>●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区域名称：阅读区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                        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玩法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/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步骤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图</a:t>
            </a:r>
            <a:endParaRPr lang="zh-CN" altLang="en-US" sz="3200" b="1">
              <a:solidFill>
                <a:schemeClr val="bg1"/>
              </a:solidFill>
              <a:latin typeface="汉仪特细等线简" panose="02010600000101010101" charset="-122"/>
              <a:ea typeface="汉仪特细等线简" panose="0201060000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0" y="0"/>
            <a:ext cx="1524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/>
      <p:grpSp>
        <p:nvGrpSpPr>
          <p:cNvPr id="59" name="组合 8"/>
          <p:cNvGrpSpPr/>
          <p:nvPr/>
        </p:nvGrpSpPr>
        <p:grpSpPr>
          <a:xfrm>
            <a:off x="438150" y="6468745"/>
            <a:ext cx="11315700" cy="275590"/>
            <a:chOff x="680" y="10047"/>
            <a:chExt cx="17820" cy="434"/>
          </a:xfrm>
        </p:grpSpPr>
        <p:sp>
          <p:nvSpPr>
            <p:cNvPr id="1048626" name="文本框 13"/>
            <p:cNvSpPr txBox="1"/>
            <p:nvPr userDrawn="1"/>
          </p:nvSpPr>
          <p:spPr>
            <a:xfrm>
              <a:off x="6876" y="10047"/>
              <a:ext cx="544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200" b="1">
                  <a:solidFill>
                    <a:srgbClr val="FBB00E"/>
                  </a:solidFill>
                  <a:latin typeface="汉仪特细等线简" panose="02010600000101010101" charset="-122"/>
                  <a:ea typeface="汉仪特细等线简" panose="02010600000101010101" charset="-122"/>
                </a:rPr>
                <a:t>每颗星星都闪光</a:t>
              </a:r>
              <a:endParaRPr lang="zh-CN" altLang="en-US" sz="1200" b="1">
                <a:solidFill>
                  <a:srgbClr val="FBB00E"/>
                </a:solidFill>
                <a:latin typeface="汉仪特细等线简" panose="02010600000101010101" charset="-122"/>
                <a:ea typeface="汉仪特细等线简" panose="02010600000101010101" charset="-122"/>
              </a:endParaRPr>
            </a:p>
          </p:txBody>
        </p:sp>
        <p:cxnSp>
          <p:nvCxnSpPr>
            <p:cNvPr id="3145750" name="直接连接符 6"/>
            <p:cNvCxnSpPr/>
            <p:nvPr/>
          </p:nvCxnSpPr>
          <p:spPr>
            <a:xfrm>
              <a:off x="68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51" name="直接连接符 7"/>
            <p:cNvCxnSpPr/>
            <p:nvPr/>
          </p:nvCxnSpPr>
          <p:spPr>
            <a:xfrm>
              <a:off x="1244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-19685" y="-8890"/>
            <a:ext cx="12227560" cy="806450"/>
          </a:xfrm>
          <a:prstGeom prst="rect">
            <a:avLst/>
          </a:prstGeom>
          <a:solidFill>
            <a:srgbClr val="FBB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97" name="文本框 22"/>
          <p:cNvSpPr txBox="1"/>
          <p:nvPr userDrawn="1"/>
        </p:nvSpPr>
        <p:spPr>
          <a:xfrm>
            <a:off x="192405" y="102870"/>
            <a:ext cx="1156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Songti SC" panose="02010600040101010101" charset="-122"/>
                <a:ea typeface="Songti SC" panose="02010600040101010101" charset="-122"/>
              </a:rPr>
              <a:t>●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区域名称：阅读区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                        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玩法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/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步骤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图</a:t>
            </a:r>
            <a:endParaRPr lang="zh-CN" altLang="en-US" sz="3200" b="1">
              <a:solidFill>
                <a:schemeClr val="bg1"/>
              </a:solidFill>
              <a:latin typeface="汉仪特细等线简" panose="02010600000101010101" charset="-122"/>
              <a:ea typeface="汉仪特细等线简" panose="0201060000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0" y="0"/>
            <a:ext cx="1524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/>
      <p:grpSp>
        <p:nvGrpSpPr>
          <p:cNvPr id="59" name="组合 8"/>
          <p:cNvGrpSpPr/>
          <p:nvPr/>
        </p:nvGrpSpPr>
        <p:grpSpPr>
          <a:xfrm>
            <a:off x="438150" y="6468745"/>
            <a:ext cx="11315700" cy="275590"/>
            <a:chOff x="680" y="10047"/>
            <a:chExt cx="17820" cy="434"/>
          </a:xfrm>
        </p:grpSpPr>
        <p:sp>
          <p:nvSpPr>
            <p:cNvPr id="1048626" name="文本框 13"/>
            <p:cNvSpPr txBox="1"/>
            <p:nvPr userDrawn="1"/>
          </p:nvSpPr>
          <p:spPr>
            <a:xfrm>
              <a:off x="6876" y="10047"/>
              <a:ext cx="544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200" b="1">
                  <a:solidFill>
                    <a:srgbClr val="FBB00E"/>
                  </a:solidFill>
                  <a:latin typeface="汉仪特细等线简" panose="02010600000101010101" charset="-122"/>
                  <a:ea typeface="汉仪特细等线简" panose="02010600000101010101" charset="-122"/>
                </a:rPr>
                <a:t>每颗星星都闪光</a:t>
              </a:r>
              <a:endParaRPr lang="zh-CN" altLang="en-US" sz="1200" b="1">
                <a:solidFill>
                  <a:srgbClr val="FBB00E"/>
                </a:solidFill>
                <a:latin typeface="汉仪特细等线简" panose="02010600000101010101" charset="-122"/>
                <a:ea typeface="汉仪特细等线简" panose="02010600000101010101" charset="-122"/>
              </a:endParaRPr>
            </a:p>
          </p:txBody>
        </p:sp>
        <p:cxnSp>
          <p:nvCxnSpPr>
            <p:cNvPr id="3145750" name="直接连接符 6"/>
            <p:cNvCxnSpPr/>
            <p:nvPr/>
          </p:nvCxnSpPr>
          <p:spPr>
            <a:xfrm>
              <a:off x="68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51" name="直接连接符 7"/>
            <p:cNvCxnSpPr/>
            <p:nvPr/>
          </p:nvCxnSpPr>
          <p:spPr>
            <a:xfrm>
              <a:off x="1244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-19685" y="-8890"/>
            <a:ext cx="12227560" cy="806450"/>
          </a:xfrm>
          <a:prstGeom prst="rect">
            <a:avLst/>
          </a:prstGeom>
          <a:solidFill>
            <a:srgbClr val="FBB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97" name="文本框 22"/>
          <p:cNvSpPr txBox="1"/>
          <p:nvPr userDrawn="1"/>
        </p:nvSpPr>
        <p:spPr>
          <a:xfrm>
            <a:off x="192405" y="102870"/>
            <a:ext cx="1156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Songti SC" panose="02010600040101010101" charset="-122"/>
                <a:ea typeface="Songti SC" panose="02010600040101010101" charset="-122"/>
              </a:rPr>
              <a:t>●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区域名称：阅读区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                        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玩法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/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步骤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图</a:t>
            </a:r>
            <a:endParaRPr lang="zh-CN" altLang="en-US" sz="3200" b="1">
              <a:solidFill>
                <a:schemeClr val="bg1"/>
              </a:solidFill>
              <a:latin typeface="汉仪特细等线简" panose="02010600000101010101" charset="-122"/>
              <a:ea typeface="汉仪特细等线简" panose="0201060000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0" y="0"/>
            <a:ext cx="1524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/>
      <p:grpSp>
        <p:nvGrpSpPr>
          <p:cNvPr id="59" name="组合 8"/>
          <p:cNvGrpSpPr/>
          <p:nvPr/>
        </p:nvGrpSpPr>
        <p:grpSpPr>
          <a:xfrm>
            <a:off x="438150" y="6468745"/>
            <a:ext cx="11315700" cy="275590"/>
            <a:chOff x="680" y="10047"/>
            <a:chExt cx="17820" cy="434"/>
          </a:xfrm>
        </p:grpSpPr>
        <p:sp>
          <p:nvSpPr>
            <p:cNvPr id="1048626" name="文本框 13"/>
            <p:cNvSpPr txBox="1"/>
            <p:nvPr userDrawn="1"/>
          </p:nvSpPr>
          <p:spPr>
            <a:xfrm>
              <a:off x="6876" y="10047"/>
              <a:ext cx="544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200" b="1">
                  <a:solidFill>
                    <a:srgbClr val="FBB00E"/>
                  </a:solidFill>
                  <a:latin typeface="汉仪特细等线简" panose="02010600000101010101" charset="-122"/>
                  <a:ea typeface="汉仪特细等线简" panose="02010600000101010101" charset="-122"/>
                </a:rPr>
                <a:t>每颗星星都闪光</a:t>
              </a:r>
              <a:endParaRPr lang="zh-CN" altLang="en-US" sz="1200" b="1">
                <a:solidFill>
                  <a:srgbClr val="FBB00E"/>
                </a:solidFill>
                <a:latin typeface="汉仪特细等线简" panose="02010600000101010101" charset="-122"/>
                <a:ea typeface="汉仪特细等线简" panose="02010600000101010101" charset="-122"/>
              </a:endParaRPr>
            </a:p>
          </p:txBody>
        </p:sp>
        <p:cxnSp>
          <p:nvCxnSpPr>
            <p:cNvPr id="3145750" name="直接连接符 6"/>
            <p:cNvCxnSpPr/>
            <p:nvPr/>
          </p:nvCxnSpPr>
          <p:spPr>
            <a:xfrm>
              <a:off x="68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51" name="直接连接符 7"/>
            <p:cNvCxnSpPr/>
            <p:nvPr/>
          </p:nvCxnSpPr>
          <p:spPr>
            <a:xfrm>
              <a:off x="1244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-19685" y="-8890"/>
            <a:ext cx="12227560" cy="806450"/>
          </a:xfrm>
          <a:prstGeom prst="rect">
            <a:avLst/>
          </a:prstGeom>
          <a:solidFill>
            <a:srgbClr val="FBB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97" name="文本框 22"/>
          <p:cNvSpPr txBox="1"/>
          <p:nvPr userDrawn="1"/>
        </p:nvSpPr>
        <p:spPr>
          <a:xfrm>
            <a:off x="192405" y="102870"/>
            <a:ext cx="1156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Songti SC" panose="02010600040101010101" charset="-122"/>
                <a:ea typeface="Songti SC" panose="02010600040101010101" charset="-122"/>
              </a:rPr>
              <a:t>●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区域名称：阅读区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                        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玩法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/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步骤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图</a:t>
            </a:r>
            <a:endParaRPr lang="zh-CN" altLang="en-US" sz="3200" b="1">
              <a:solidFill>
                <a:schemeClr val="bg1"/>
              </a:solidFill>
              <a:latin typeface="汉仪特细等线简" panose="02010600000101010101" charset="-122"/>
              <a:ea typeface="汉仪特细等线简" panose="0201060000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0" y="0"/>
            <a:ext cx="1524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/>
      <p:grpSp>
        <p:nvGrpSpPr>
          <p:cNvPr id="59" name="组合 8"/>
          <p:cNvGrpSpPr/>
          <p:nvPr/>
        </p:nvGrpSpPr>
        <p:grpSpPr>
          <a:xfrm>
            <a:off x="438150" y="6468745"/>
            <a:ext cx="11315700" cy="275590"/>
            <a:chOff x="680" y="10047"/>
            <a:chExt cx="17820" cy="434"/>
          </a:xfrm>
        </p:grpSpPr>
        <p:sp>
          <p:nvSpPr>
            <p:cNvPr id="1048626" name="文本框 13"/>
            <p:cNvSpPr txBox="1"/>
            <p:nvPr userDrawn="1"/>
          </p:nvSpPr>
          <p:spPr>
            <a:xfrm>
              <a:off x="6876" y="10047"/>
              <a:ext cx="544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200" b="1">
                  <a:solidFill>
                    <a:srgbClr val="FBB00E"/>
                  </a:solidFill>
                  <a:latin typeface="汉仪特细等线简" panose="02010600000101010101" charset="-122"/>
                  <a:ea typeface="汉仪特细等线简" panose="02010600000101010101" charset="-122"/>
                </a:rPr>
                <a:t>每颗星星都闪光</a:t>
              </a:r>
              <a:endParaRPr lang="zh-CN" altLang="en-US" sz="1200" b="1">
                <a:solidFill>
                  <a:srgbClr val="FBB00E"/>
                </a:solidFill>
                <a:latin typeface="汉仪特细等线简" panose="02010600000101010101" charset="-122"/>
                <a:ea typeface="汉仪特细等线简" panose="02010600000101010101" charset="-122"/>
              </a:endParaRPr>
            </a:p>
          </p:txBody>
        </p:sp>
        <p:cxnSp>
          <p:nvCxnSpPr>
            <p:cNvPr id="3145750" name="直接连接符 6"/>
            <p:cNvCxnSpPr/>
            <p:nvPr/>
          </p:nvCxnSpPr>
          <p:spPr>
            <a:xfrm>
              <a:off x="68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51" name="直接连接符 7"/>
            <p:cNvCxnSpPr/>
            <p:nvPr/>
          </p:nvCxnSpPr>
          <p:spPr>
            <a:xfrm>
              <a:off x="12440" y="10284"/>
              <a:ext cx="606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-19685" y="-8890"/>
            <a:ext cx="12227560" cy="806450"/>
          </a:xfrm>
          <a:prstGeom prst="rect">
            <a:avLst/>
          </a:prstGeom>
          <a:solidFill>
            <a:srgbClr val="FBB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97" name="文本框 22"/>
          <p:cNvSpPr txBox="1"/>
          <p:nvPr userDrawn="1"/>
        </p:nvSpPr>
        <p:spPr>
          <a:xfrm>
            <a:off x="192405" y="102870"/>
            <a:ext cx="1156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Songti SC" panose="02010600040101010101" charset="-122"/>
                <a:ea typeface="Songti SC" panose="02010600040101010101" charset="-122"/>
              </a:rPr>
              <a:t>●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区域名称：阅读区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                        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玩法</a:t>
            </a:r>
            <a:r>
              <a:rPr lang="en-US" altLang="zh-CN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/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步骤</a:t>
            </a:r>
            <a:r>
              <a:rPr lang="zh-CN" altLang="en-US" sz="3200" b="1">
                <a:solidFill>
                  <a:schemeClr val="bg1"/>
                </a:solidFill>
                <a:latin typeface="汉仪特细等线简" panose="02010600000101010101" charset="-122"/>
                <a:ea typeface="汉仪特细等线简" panose="02010600000101010101" charset="-122"/>
              </a:rPr>
              <a:t>图</a:t>
            </a:r>
            <a:endParaRPr lang="zh-CN" altLang="en-US" sz="3200" b="1">
              <a:solidFill>
                <a:schemeClr val="bg1"/>
              </a:solidFill>
              <a:latin typeface="汉仪特细等线简" panose="02010600000101010101" charset="-122"/>
              <a:ea typeface="汉仪特细等线简" panose="0201060000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0" y="0"/>
            <a:ext cx="1524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COMMONDATA" val="eyJoZGlkIjoiNDk4YjE2ZDcxYmQ2NzQxMzYzZGRkMzI1ODIxN2M2Zj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WPS 演示</Application>
  <PresentationFormat>宽屏</PresentationFormat>
  <Paragraphs>34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方正清刻本悦宋简体</vt:lpstr>
      <vt:lpstr>汉仪特细等线简</vt:lpstr>
      <vt:lpstr>Songti SC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THINK</dc:creator>
  <cp:lastModifiedBy>南樯</cp:lastModifiedBy>
  <cp:revision>156</cp:revision>
  <dcterms:created xsi:type="dcterms:W3CDTF">2019-06-19T02:08:00Z</dcterms:created>
  <dcterms:modified xsi:type="dcterms:W3CDTF">2023-03-01T05:41:38Z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0FAF662639444C2BA499507B567A9489</vt:lpwstr>
  </property>
</Properties>
</file>