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19"/>
  </p:notesMasterIdLst>
  <p:sldIdLst>
    <p:sldId id="283" r:id="rId4"/>
    <p:sldId id="346" r:id="rId5"/>
    <p:sldId id="349" r:id="rId6"/>
    <p:sldId id="261" r:id="rId7"/>
    <p:sldId id="263" r:id="rId8"/>
    <p:sldId id="350" r:id="rId9"/>
    <p:sldId id="265" r:id="rId10"/>
    <p:sldId id="268" r:id="rId11"/>
    <p:sldId id="271" r:id="rId12"/>
    <p:sldId id="372" r:id="rId13"/>
    <p:sldId id="272" r:id="rId14"/>
    <p:sldId id="275" r:id="rId15"/>
    <p:sldId id="373" r:id="rId16"/>
    <p:sldId id="374" r:id="rId17"/>
    <p:sldId id="351" r:id="rId18"/>
  </p:sldIdLst>
  <p:sldSz cx="12192000" cy="6858000"/>
  <p:notesSz cx="6858000" cy="9144000"/>
  <p:embeddedFontLst>
    <p:embeddedFont>
      <p:font typeface="微软雅黑" panose="020B0503020204020204" pitchFamily="34" charset="-122"/>
      <p:regular r:id="rId23"/>
    </p:embeddedFont>
    <p:embeddedFont>
      <p:font typeface="Aa润行体 (非商业使用)" panose="02010600010101010101" pitchFamily="2" charset="-122"/>
      <p:regular r:id="rId24"/>
    </p:embeddedFont>
    <p:embeddedFont>
      <p:font typeface="等线" panose="02010600030101010101" charset="-122"/>
      <p:regular r:id="rId25"/>
    </p:embeddedFont>
    <p:embeddedFont>
      <p:font typeface="等线 Light" panose="02010600030101010101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汉仪中圆简" panose="02010600000101010101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844B"/>
    <a:srgbClr val="30A95D"/>
    <a:srgbClr val="C1FCF1"/>
    <a:srgbClr val="FFCE3C"/>
    <a:srgbClr val="1E4252"/>
    <a:srgbClr val="426847"/>
    <a:srgbClr val="106A19"/>
    <a:srgbClr val="89DFA0"/>
    <a:srgbClr val="41953E"/>
    <a:srgbClr val="FFE8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4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雷锋PPT网www.LFPPT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0"/>
            <a:ext cx="1220343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" t="4844" b="277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圆角矩形 9"/>
          <p:cNvSpPr/>
          <p:nvPr userDrawn="1"/>
        </p:nvSpPr>
        <p:spPr>
          <a:xfrm>
            <a:off x="210820" y="327025"/>
            <a:ext cx="11763375" cy="6238240"/>
          </a:xfrm>
          <a:prstGeom prst="roundRect">
            <a:avLst>
              <a:gd name="adj" fmla="val 5571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83"/>
          <a:stretch>
            <a:fillRect/>
          </a:stretch>
        </p:blipFill>
        <p:spPr>
          <a:xfrm>
            <a:off x="-11430" y="3860452"/>
            <a:ext cx="12203430" cy="29975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0" y="8235"/>
            <a:ext cx="67862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 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LFPPT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 LFPPT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LFPPT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免费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模板下载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LFPPT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LFPPT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LFPPT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模板下载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LFPPT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模板免费下载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LFPPT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教程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LFPPT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素材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LFPPT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课件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0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0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0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0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10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tags" Target="../tags/tag3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tags" Target="../tags/tag2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0" y="8235"/>
            <a:ext cx="67862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模板 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LFPPT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-WWW.LFPPT.COM </a:t>
            </a:r>
            <a:endParaRPr kumimoji="0" lang="en-US" altLang="zh-CN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 LFPPT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-WWW.LFPPT.COM</a:t>
            </a:r>
            <a:endParaRPr kumimoji="0" lang="en-US" altLang="zh-CN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LFPPT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-WWW.LFPPT.COM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免费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模板下载</a:t>
            </a:r>
            <a:endParaRPr kumimoji="0" lang="en-US" altLang="zh-CN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LFPPT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-WWW.LFPPT.COM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模板</a:t>
            </a:r>
            <a:endParaRPr kumimoji="0" lang="en-US" altLang="zh-CN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LFPPT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-WWW.LFPPT.COM PPT</a:t>
            </a:r>
            <a:endParaRPr kumimoji="0" lang="en-US" altLang="zh-CN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LFPPT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-WWW.LFPPT.COMPPT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模板下载</a:t>
            </a:r>
            <a:endParaRPr kumimoji="0" lang="en-US" altLang="zh-CN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LFPPT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-WWW.LFPPT.COM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模板免费下载</a:t>
            </a:r>
            <a:endParaRPr kumimoji="0" lang="en-US" altLang="zh-CN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LFPPT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-WWW.LFPPT.COM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教程</a:t>
            </a:r>
            <a:endParaRPr kumimoji="0" lang="en-US" altLang="zh-CN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LFPPT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-WWW.LFPPT.COM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素材</a:t>
            </a:r>
            <a:endParaRPr kumimoji="0" lang="en-US" altLang="zh-CN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LFPPT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-WWW.LFPPT.COM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>
                  <a:outerShdw sx="1000" sy="1000" algn="ctr" rotWithShape="0">
                    <a:prstClr val="black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课件</a:t>
            </a:r>
            <a:endParaRPr kumimoji="0" lang="en-US" altLang="zh-CN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>
                <a:outerShdw sx="1000" sy="1000" algn="ctr" rotWithShape="0">
                  <a:prstClr val="black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0"/>
            <a:ext cx="1220343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" t="4844" b="277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3442524"/>
            <a:ext cx="12203430" cy="3429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784731" y="3160271"/>
            <a:ext cx="6491054" cy="473075"/>
            <a:chOff x="6150" y="5053"/>
            <a:chExt cx="9023" cy="1007"/>
          </a:xfrm>
        </p:grpSpPr>
        <p:sp>
          <p:nvSpPr>
            <p:cNvPr id="4" name="圆角矩形 3"/>
            <p:cNvSpPr/>
            <p:nvPr/>
          </p:nvSpPr>
          <p:spPr>
            <a:xfrm>
              <a:off x="6151" y="5053"/>
              <a:ext cx="9022" cy="1007"/>
            </a:xfrm>
            <a:prstGeom prst="roundRect">
              <a:avLst>
                <a:gd name="adj" fmla="val 50000"/>
              </a:avLst>
            </a:prstGeom>
            <a:solidFill>
              <a:srgbClr val="35844B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www.LFPPT.com"/>
            <p:cNvSpPr txBox="1"/>
            <p:nvPr/>
          </p:nvSpPr>
          <p:spPr>
            <a:xfrm>
              <a:off x="6150" y="5058"/>
              <a:ext cx="9023" cy="9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sz="2400" spc="500" dirty="0">
                  <a:solidFill>
                    <a:schemeClr val="bg1"/>
                  </a:solidFill>
                  <a:uFillTx/>
                  <a:latin typeface="三极榜书简体" panose="00000500000000000000" charset="-122"/>
                  <a:ea typeface="三极榜书简体" panose="00000500000000000000" charset="-122"/>
                  <a:cs typeface="三极榜书简体" panose="00000500000000000000" charset="-122"/>
                </a:rPr>
                <a:t>儿童安全无小事</a:t>
              </a:r>
              <a:r>
                <a:rPr lang="en-US" altLang="zh-CN" sz="2400" spc="500" dirty="0">
                  <a:solidFill>
                    <a:schemeClr val="bg1"/>
                  </a:solidFill>
                  <a:uFillTx/>
                  <a:latin typeface="三极榜书简体" panose="00000500000000000000" charset="-122"/>
                  <a:ea typeface="三极榜书简体" panose="00000500000000000000" charset="-122"/>
                  <a:cs typeface="三极榜书简体" panose="00000500000000000000" charset="-122"/>
                </a:rPr>
                <a:t>   </a:t>
              </a:r>
              <a:r>
                <a:rPr lang="zh-CN" altLang="en-US" sz="2400" spc="500" dirty="0">
                  <a:solidFill>
                    <a:schemeClr val="bg1"/>
                  </a:solidFill>
                  <a:uFillTx/>
                  <a:latin typeface="三极榜书简体" panose="00000500000000000000" charset="-122"/>
                  <a:ea typeface="三极榜书简体" panose="00000500000000000000" charset="-122"/>
                  <a:cs typeface="三极榜书简体" panose="00000500000000000000" charset="-122"/>
                </a:rPr>
                <a:t>平安清明乐人心</a:t>
              </a:r>
              <a:endParaRPr lang="zh-CN" altLang="en-US" sz="2400" spc="500" dirty="0">
                <a:solidFill>
                  <a:schemeClr val="bg1"/>
                </a:solidFill>
                <a:uFillTx/>
                <a:latin typeface="三极榜书简体" panose="00000500000000000000" charset="-122"/>
                <a:ea typeface="三极榜书简体" panose="00000500000000000000" charset="-122"/>
                <a:cs typeface="三极榜书简体" panose="00000500000000000000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1"/>
          <a:stretch>
            <a:fillRect/>
          </a:stretch>
        </p:blipFill>
        <p:spPr>
          <a:xfrm>
            <a:off x="165519" y="3079728"/>
            <a:ext cx="4671051" cy="38026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04918" y="1396127"/>
            <a:ext cx="9250680" cy="156845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contourW="38100"/>
          </a:bodyPr>
          <a:lstStyle/>
          <a:p>
            <a:pPr algn="ctr"/>
            <a:r>
              <a:rPr lang="zh-CN" altLang="en-US" sz="9600" spc="600" dirty="0">
                <a:ln w="38100" cap="sq" cmpd="sng">
                  <a:noFill/>
                </a:ln>
                <a:solidFill>
                  <a:srgbClr val="35844B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sym typeface="+mn-ea"/>
              </a:rPr>
              <a:t>清明节</a:t>
            </a:r>
            <a:r>
              <a:rPr lang="zh-CN" altLang="en-US" sz="9600" spc="600" dirty="0">
                <a:ln w="38100" cap="sq" cmpd="sng">
                  <a:noFill/>
                </a:ln>
                <a:solidFill>
                  <a:srgbClr val="35844B"/>
                </a:solidFill>
                <a:effectLst/>
                <a:uFillTx/>
                <a:latin typeface="Aa润行体 (非商业使用)" panose="02010600010101010101" pitchFamily="2" charset="-122"/>
                <a:ea typeface="Aa润行体 (非商业使用)" panose="02010600010101010101" pitchFamily="2" charset="-122"/>
                <a:sym typeface="+mn-ea"/>
              </a:rPr>
              <a:t>安全教育</a:t>
            </a:r>
            <a:endParaRPr lang="zh-CN" altLang="en-US" sz="9600" spc="600" dirty="0">
              <a:ln w="38100" cap="sq" cmpd="sng">
                <a:noFill/>
              </a:ln>
              <a:solidFill>
                <a:srgbClr val="35844B"/>
              </a:solidFill>
              <a:effectLst/>
              <a:uFillTx/>
              <a:latin typeface="Aa润行体 (非商业使用)" panose="02010600010101010101" pitchFamily="2" charset="-122"/>
              <a:ea typeface="Aa润行体 (非商业使用)" panose="02010600010101010101" pitchFamily="2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90735" y="2965787"/>
            <a:ext cx="1046596" cy="1057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0173" y="314370"/>
            <a:ext cx="6097978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、注意饮食安全</a:t>
            </a:r>
            <a:endParaRPr lang="zh-CN" altLang="en-US" sz="3200" b="1" dirty="0">
              <a:solidFill>
                <a:srgbClr val="1E9447"/>
              </a:solidFill>
              <a:latin typeface="三极榜书简体" panose="00000500000000000000" charset="-122"/>
              <a:ea typeface="三极榜书简体" panose="000005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9843" y="2760345"/>
            <a:ext cx="2496185" cy="2496185"/>
          </a:xfrm>
          <a:prstGeom prst="rect">
            <a:avLst/>
          </a:prstGeom>
        </p:spPr>
      </p:pic>
      <p:pic>
        <p:nvPicPr>
          <p:cNvPr id="4" name="图片 3" descr="Camera_XHS_17120218018661040g00830toh4669ks4g5ol8bk8lb8vioo6p2n0"/>
          <p:cNvPicPr>
            <a:picLocks noChangeAspect="1"/>
          </p:cNvPicPr>
          <p:nvPr/>
        </p:nvPicPr>
        <p:blipFill>
          <a:blip r:embed="rId2"/>
          <a:srcRect b="22045"/>
          <a:stretch>
            <a:fillRect/>
          </a:stretch>
        </p:blipFill>
        <p:spPr>
          <a:xfrm>
            <a:off x="4289425" y="749935"/>
            <a:ext cx="6999605" cy="54495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8606" y="790166"/>
            <a:ext cx="6097978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3</a:t>
            </a:r>
            <a:r>
              <a:rPr lang="zh-CN" altLang="en-US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、居家</a:t>
            </a:r>
            <a:r>
              <a:rPr lang="zh-CN" altLang="en-US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安全</a:t>
            </a:r>
            <a:endParaRPr lang="zh-CN" altLang="en-US" sz="3200" b="1" dirty="0">
              <a:solidFill>
                <a:srgbClr val="1E9447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7" name="图片 6" descr="Camera_XHS_17120219425781000g00825rkeqoofm0005nqkmvk08n4bf3c1qd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1335" y="909955"/>
            <a:ext cx="5418455" cy="54184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7818" y="847556"/>
            <a:ext cx="6097978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4</a:t>
            </a:r>
            <a:r>
              <a:rPr lang="zh-CN" altLang="en-US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. 生活规律作息</a:t>
            </a:r>
            <a:endParaRPr lang="zh-CN" altLang="en-US" sz="3200" b="1" dirty="0">
              <a:solidFill>
                <a:srgbClr val="1E9447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6771" y="2152332"/>
            <a:ext cx="5697855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200000"/>
              </a:lnSpc>
              <a:buClrTx/>
              <a:buSzTx/>
              <a:buFont typeface="+mj-lt"/>
              <a:buNone/>
            </a:pPr>
            <a:r>
              <a:rPr lang="en-US" altLang="zh-CN" sz="2000" dirty="0">
                <a:solidFill>
                  <a:srgbClr val="4B5357"/>
                </a:solidFill>
                <a:latin typeface="+mn-ea"/>
                <a:sym typeface="+mn-ea"/>
              </a:rPr>
              <a:t>   </a:t>
            </a:r>
            <a:r>
              <a:rPr lang="zh-CN" altLang="en-US" sz="2000" dirty="0">
                <a:solidFill>
                  <a:srgbClr val="4B5357"/>
                </a:solidFill>
                <a:latin typeface="+mn-ea"/>
                <a:sym typeface="+mn-ea"/>
              </a:rPr>
              <a:t>同学们在放假期间，要注意自己的生活规律，早睡早起，按时吃饭，平安健康过</a:t>
            </a:r>
            <a:r>
              <a:rPr lang="zh-CN" altLang="en-US" sz="2000" dirty="0">
                <a:solidFill>
                  <a:srgbClr val="4B5357"/>
                </a:solidFill>
                <a:latin typeface="+mn-ea"/>
                <a:sym typeface="+mn-ea"/>
              </a:rPr>
              <a:t>假期。</a:t>
            </a:r>
            <a:endParaRPr lang="zh-CN" altLang="en-US" sz="2000" dirty="0">
              <a:solidFill>
                <a:srgbClr val="4B5357"/>
              </a:solidFill>
              <a:latin typeface="+mn-ea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9490" y="1388382"/>
            <a:ext cx="4081236" cy="4081236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24728" y="2722076"/>
            <a:ext cx="6097978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安全歌曲《</a:t>
            </a:r>
            <a:r>
              <a:rPr lang="zh-CN" altLang="en-US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安全再</a:t>
            </a:r>
            <a:r>
              <a:rPr lang="zh-CN" altLang="en-US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出发》</a:t>
            </a:r>
            <a:endParaRPr lang="zh-CN" altLang="en-US" sz="3200" b="1" dirty="0">
              <a:solidFill>
                <a:srgbClr val="1E9447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_20240403102504895_20240403_10342790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4705" y="394335"/>
            <a:ext cx="10440670" cy="595439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0"/>
            <a:ext cx="1220343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" t="4844" b="277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3442524"/>
            <a:ext cx="12203430" cy="34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1"/>
          <a:stretch>
            <a:fillRect/>
          </a:stretch>
        </p:blipFill>
        <p:spPr>
          <a:xfrm>
            <a:off x="3965015" y="3055317"/>
            <a:ext cx="4671051" cy="38026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7344" y="2009358"/>
            <a:ext cx="957954" cy="967545"/>
          </a:xfrm>
          <a:prstGeom prst="rect">
            <a:avLst/>
          </a:prstGeom>
        </p:spPr>
      </p:pic>
      <p:sp>
        <p:nvSpPr>
          <p:cNvPr id="2" name="www.LFPPT.com"/>
          <p:cNvSpPr txBox="1"/>
          <p:nvPr/>
        </p:nvSpPr>
        <p:spPr>
          <a:xfrm>
            <a:off x="3408362" y="1474590"/>
            <a:ext cx="7936865" cy="221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3584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圆简" panose="02010600000101010101" charset="-122"/>
                <a:ea typeface="汉仪中圆简" panose="02010600000101010101" charset="-122"/>
              </a:rPr>
              <a:t>祝</a:t>
            </a:r>
            <a:r>
              <a:rPr lang="zh-CN" altLang="en-US" sz="7200" b="1" dirty="0">
                <a:solidFill>
                  <a:srgbClr val="3584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圆简" panose="02010600000101010101" charset="-122"/>
                <a:ea typeface="汉仪中圆简" panose="02010600000101010101" charset="-122"/>
              </a:rPr>
              <a:t>宝贝们</a:t>
            </a:r>
            <a:endParaRPr lang="zh-CN" altLang="en-US" sz="7200" b="1" dirty="0">
              <a:solidFill>
                <a:srgbClr val="35844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中圆简" panose="02010600000101010101" charset="-122"/>
              <a:ea typeface="汉仪中圆简" panose="02010600000101010101" charset="-122"/>
            </a:endParaRPr>
          </a:p>
          <a:p>
            <a:pPr algn="ctr"/>
            <a:r>
              <a:rPr lang="zh-CN" altLang="en-US" sz="6600" dirty="0">
                <a:solidFill>
                  <a:srgbClr val="3584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圆简" panose="02010600000101010101" charset="-122"/>
                <a:ea typeface="汉仪中圆简" panose="02010600000101010101" charset="-122"/>
              </a:rPr>
              <a:t>过个平安</a:t>
            </a:r>
            <a:r>
              <a:rPr lang="zh-CN" altLang="en-US" sz="6600" dirty="0">
                <a:solidFill>
                  <a:srgbClr val="3584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圆简" panose="02010600000101010101" charset="-122"/>
                <a:ea typeface="汉仪中圆简" panose="02010600000101010101" charset="-122"/>
              </a:rPr>
              <a:t>健康的假期</a:t>
            </a:r>
            <a:endParaRPr lang="zh-CN" altLang="en-US" sz="6600" dirty="0">
              <a:solidFill>
                <a:srgbClr val="35844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中圆简" panose="02010600000101010101" charset="-122"/>
              <a:ea typeface="汉仪中圆简" panose="0201060000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64" y="3403113"/>
            <a:ext cx="355496" cy="3590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0"/>
            <a:ext cx="1220343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" t="4844" b="277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3442524"/>
            <a:ext cx="12203430" cy="34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1"/>
          <a:stretch>
            <a:fillRect/>
          </a:stretch>
        </p:blipFill>
        <p:spPr>
          <a:xfrm>
            <a:off x="165519" y="3079728"/>
            <a:ext cx="4671051" cy="38026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62444" y="2196794"/>
            <a:ext cx="1046596" cy="1057075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37726" y="2621221"/>
            <a:ext cx="588835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35844B"/>
                </a:solidFill>
                <a:latin typeface="+mn-ea"/>
                <a:ea typeface="+mn-ea"/>
                <a:cs typeface="三极榜书简体" panose="00000500000000000000" charset="-122"/>
              </a:rPr>
              <a:t>一年一度的清明节就要到了，这是中华民族缅怀先人、祭祀祖先的传统节日， 国家对于清明节的法定假日为</a:t>
            </a:r>
            <a:r>
              <a:rPr lang="en-US" altLang="zh-CN" sz="2000" dirty="0">
                <a:solidFill>
                  <a:srgbClr val="35844B"/>
                </a:solidFill>
                <a:latin typeface="+mn-ea"/>
                <a:ea typeface="+mn-ea"/>
                <a:cs typeface="三极榜书简体" panose="00000500000000000000" charset="-122"/>
              </a:rPr>
              <a:t>3</a:t>
            </a:r>
            <a:r>
              <a:rPr lang="zh-CN" altLang="en-US" sz="2000" dirty="0">
                <a:solidFill>
                  <a:srgbClr val="35844B"/>
                </a:solidFill>
                <a:latin typeface="+mn-ea"/>
                <a:ea typeface="+mn-ea"/>
                <a:cs typeface="三极榜书简体" panose="00000500000000000000" charset="-122"/>
              </a:rPr>
              <a:t>天。</a:t>
            </a:r>
            <a:endParaRPr lang="zh-CN" altLang="en-US" sz="2000" dirty="0">
              <a:solidFill>
                <a:srgbClr val="35844B"/>
              </a:solidFill>
              <a:latin typeface="+mn-ea"/>
              <a:ea typeface="+mn-ea"/>
              <a:cs typeface="三极榜书简体" panose="00000500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831" y="678667"/>
            <a:ext cx="3686175" cy="368617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0"/>
            <a:ext cx="1220343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" t="4844" b="277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3442524"/>
            <a:ext cx="12203430" cy="34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1"/>
          <a:stretch>
            <a:fillRect/>
          </a:stretch>
        </p:blipFill>
        <p:spPr>
          <a:xfrm>
            <a:off x="165519" y="3079728"/>
            <a:ext cx="4671051" cy="38026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92449" y="882228"/>
            <a:ext cx="830313" cy="838626"/>
          </a:xfrm>
          <a:prstGeom prst="rect">
            <a:avLst/>
          </a:prstGeom>
        </p:spPr>
      </p:pic>
      <p:sp>
        <p:nvSpPr>
          <p:cNvPr id="2" name="标题 3"/>
          <p:cNvSpPr txBox="1"/>
          <p:nvPr/>
        </p:nvSpPr>
        <p:spPr>
          <a:xfrm>
            <a:off x="1045118" y="2305383"/>
            <a:ext cx="10194471" cy="12033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 anchorCtr="0">
            <a:no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11500" b="1" spc="600" dirty="0">
                <a:solidFill>
                  <a:srgbClr val="35844B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</a:rPr>
              <a:t>崇尚文明祭祀</a:t>
            </a:r>
            <a:endParaRPr lang="zh-CN" altLang="zh-CN" sz="11500" b="1" spc="600" dirty="0">
              <a:solidFill>
                <a:srgbClr val="35844B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71974" y="1245574"/>
            <a:ext cx="3540760" cy="519430"/>
            <a:chOff x="6885" y="2378"/>
            <a:chExt cx="5576" cy="818"/>
          </a:xfrm>
        </p:grpSpPr>
        <p:sp>
          <p:nvSpPr>
            <p:cNvPr id="12" name="圆角矩形 3"/>
            <p:cNvSpPr/>
            <p:nvPr/>
          </p:nvSpPr>
          <p:spPr>
            <a:xfrm>
              <a:off x="6885" y="2378"/>
              <a:ext cx="5576" cy="818"/>
            </a:xfrm>
            <a:prstGeom prst="roundRect">
              <a:avLst>
                <a:gd name="adj" fmla="val 50000"/>
              </a:avLst>
            </a:prstGeom>
            <a:solidFill>
              <a:srgbClr val="35844B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www.LFPPT.com"/>
            <p:cNvSpPr>
              <a:spLocks noGrp="1"/>
            </p:cNvSpPr>
            <p:nvPr/>
          </p:nvSpPr>
          <p:spPr>
            <a:xfrm>
              <a:off x="8316" y="2487"/>
              <a:ext cx="2714" cy="669"/>
            </a:xfrm>
            <a:prstGeom prst="rect">
              <a:avLst/>
            </a:prstGeom>
          </p:spPr>
          <p:txBody>
            <a:bodyPr vert="horz" wrap="none" lIns="91440" tIns="45720" rIns="91440" bIns="45720" rtlCol="0" anchor="ctr" anchorCtr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zh-CN" sz="2400" b="1" spc="600" dirty="0">
                  <a:solidFill>
                    <a:schemeClr val="bg1"/>
                  </a:solidFill>
                  <a:latin typeface="三极榜书简体" panose="00000500000000000000" charset="-122"/>
                  <a:ea typeface="三极榜书简体" panose="00000500000000000000" charset="-122"/>
                </a:rPr>
                <a:t>第一部分</a:t>
              </a:r>
              <a:endParaRPr lang="zh-CN" altLang="zh-CN" sz="2400" b="1" spc="600" dirty="0">
                <a:solidFill>
                  <a:schemeClr val="bg1"/>
                </a:solidFill>
                <a:latin typeface="三极榜书简体" panose="00000500000000000000" charset="-122"/>
                <a:ea typeface="三极榜书简体" panose="00000500000000000000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896826" y="3920827"/>
            <a:ext cx="6491054" cy="4603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400" spc="500" dirty="0">
                <a:solidFill>
                  <a:srgbClr val="35844B"/>
                </a:solidFill>
                <a:uFillTx/>
                <a:latin typeface="三极榜书简体" panose="00000500000000000000" charset="-122"/>
                <a:ea typeface="三极榜书简体" panose="00000500000000000000" charset="-122"/>
                <a:cs typeface="三极榜书简体" panose="00000500000000000000" charset="-122"/>
              </a:rPr>
              <a:t>儿童安全无小事</a:t>
            </a:r>
            <a:r>
              <a:rPr lang="en-US" altLang="zh-CN" sz="2400" spc="500" dirty="0">
                <a:solidFill>
                  <a:srgbClr val="35844B"/>
                </a:solidFill>
                <a:uFillTx/>
                <a:latin typeface="三极榜书简体" panose="00000500000000000000" charset="-122"/>
                <a:ea typeface="三极榜书简体" panose="00000500000000000000" charset="-122"/>
                <a:cs typeface="三极榜书简体" panose="00000500000000000000" charset="-122"/>
              </a:rPr>
              <a:t>   </a:t>
            </a:r>
            <a:r>
              <a:rPr lang="zh-CN" altLang="en-US" sz="2400" spc="500" dirty="0">
                <a:solidFill>
                  <a:srgbClr val="35844B"/>
                </a:solidFill>
                <a:uFillTx/>
                <a:latin typeface="三极榜书简体" panose="00000500000000000000" charset="-122"/>
                <a:ea typeface="三极榜书简体" panose="00000500000000000000" charset="-122"/>
                <a:cs typeface="三极榜书简体" panose="00000500000000000000" charset="-122"/>
              </a:rPr>
              <a:t>平安清明乐人心</a:t>
            </a:r>
            <a:endParaRPr lang="zh-CN" altLang="en-US" sz="2400" spc="500" dirty="0">
              <a:solidFill>
                <a:srgbClr val="35844B"/>
              </a:solidFill>
              <a:uFillTx/>
              <a:latin typeface="三极榜书简体" panose="00000500000000000000" charset="-122"/>
              <a:ea typeface="三极榜书简体" panose="00000500000000000000" charset="-122"/>
              <a:cs typeface="三极榜书简体" panose="00000500000000000000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6010" y="653143"/>
            <a:ext cx="4876682" cy="4876682"/>
          </a:xfrm>
          <a:prstGeom prst="rect">
            <a:avLst/>
          </a:prstGeom>
        </p:spPr>
      </p:pic>
      <p:pic>
        <p:nvPicPr>
          <p:cNvPr id="2" name="VID_20240402084950834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8985" y="563880"/>
            <a:ext cx="10696575" cy="56756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47414" y="1025001"/>
            <a:ext cx="6097978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4B5357"/>
                </a:solidFill>
                <a:latin typeface="+mn-ea"/>
              </a:rPr>
              <a:t>用文明环保的方式祭拜先人</a:t>
            </a:r>
            <a:endParaRPr lang="zh-CN" altLang="en-US" sz="3200" dirty="0">
              <a:solidFill>
                <a:srgbClr val="4B5357"/>
              </a:solidFill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87884" y="2136774"/>
            <a:ext cx="3705770" cy="27698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29000" endA="300" endPos="14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0" r="12510"/>
          <a:stretch>
            <a:fillRect/>
          </a:stretch>
        </p:blipFill>
        <p:spPr>
          <a:xfrm>
            <a:off x="1751603" y="2136775"/>
            <a:ext cx="3705769" cy="27698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29000" endA="300" endPos="14000" dir="5400000" sy="-100000" algn="bl" rotWithShape="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0"/>
            <a:ext cx="1220343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" t="4844" b="277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430" y="3442524"/>
            <a:ext cx="12203430" cy="34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1"/>
          <a:stretch>
            <a:fillRect/>
          </a:stretch>
        </p:blipFill>
        <p:spPr>
          <a:xfrm>
            <a:off x="165519" y="3079728"/>
            <a:ext cx="4671051" cy="38026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92449" y="882228"/>
            <a:ext cx="830313" cy="838626"/>
          </a:xfrm>
          <a:prstGeom prst="rect">
            <a:avLst/>
          </a:prstGeom>
        </p:spPr>
      </p:pic>
      <p:sp>
        <p:nvSpPr>
          <p:cNvPr id="2" name="标题 3"/>
          <p:cNvSpPr txBox="1"/>
          <p:nvPr/>
        </p:nvSpPr>
        <p:spPr>
          <a:xfrm>
            <a:off x="1045118" y="2305383"/>
            <a:ext cx="10194471" cy="12033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 anchorCtr="0">
            <a:no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11500" b="1" spc="600" dirty="0">
                <a:solidFill>
                  <a:srgbClr val="35844B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</a:rPr>
              <a:t>加强安全防范</a:t>
            </a:r>
            <a:endParaRPr kumimoji="0" lang="zh-CN" altLang="zh-CN" sz="11500" b="1" i="0" u="none" strike="noStrike" kern="1200" cap="none" spc="600" normalizeH="0" baseline="0" noProof="0" dirty="0">
              <a:ln>
                <a:noFill/>
              </a:ln>
              <a:solidFill>
                <a:srgbClr val="35844B"/>
              </a:solidFill>
              <a:effectLst/>
              <a:uLnTx/>
              <a:uFillTx/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j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71974" y="1245574"/>
            <a:ext cx="3540760" cy="519430"/>
            <a:chOff x="6885" y="2378"/>
            <a:chExt cx="5576" cy="818"/>
          </a:xfrm>
        </p:grpSpPr>
        <p:sp>
          <p:nvSpPr>
            <p:cNvPr id="12" name="圆角矩形 3"/>
            <p:cNvSpPr/>
            <p:nvPr/>
          </p:nvSpPr>
          <p:spPr>
            <a:xfrm>
              <a:off x="6885" y="2378"/>
              <a:ext cx="5576" cy="818"/>
            </a:xfrm>
            <a:prstGeom prst="roundRect">
              <a:avLst>
                <a:gd name="adj" fmla="val 50000"/>
              </a:avLst>
            </a:prstGeom>
            <a:solidFill>
              <a:srgbClr val="35844B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cs typeface="+mn-cs"/>
              </a:endParaRPr>
            </a:p>
          </p:txBody>
        </p:sp>
        <p:sp>
          <p:nvSpPr>
            <p:cNvPr id="13" name="标题 3"/>
            <p:cNvSpPr>
              <a:spLocks noGrp="1"/>
            </p:cNvSpPr>
            <p:nvPr/>
          </p:nvSpPr>
          <p:spPr>
            <a:xfrm>
              <a:off x="8316" y="2487"/>
              <a:ext cx="2714" cy="669"/>
            </a:xfrm>
            <a:prstGeom prst="rect">
              <a:avLst/>
            </a:prstGeom>
          </p:spPr>
          <p:txBody>
            <a:bodyPr vert="horz" wrap="none" lIns="91440" tIns="45720" rIns="91440" bIns="45720" rtlCol="0" anchor="ctr" anchorCtr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1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三极榜书简体" panose="00000500000000000000" charset="-122"/>
                  <a:ea typeface="三极榜书简体" panose="00000500000000000000" charset="-122"/>
                  <a:cs typeface="+mj-cs"/>
                </a:rPr>
                <a:t>第</a:t>
              </a:r>
              <a:r>
                <a:rPr lang="zh-CN" altLang="en-US" sz="2400" b="1" spc="600" dirty="0">
                  <a:solidFill>
                    <a:prstClr val="white"/>
                  </a:solidFill>
                  <a:latin typeface="三极榜书简体" panose="00000500000000000000" charset="-122"/>
                  <a:ea typeface="三极榜书简体" panose="00000500000000000000" charset="-122"/>
                </a:rPr>
                <a:t>二</a:t>
              </a:r>
              <a:r>
                <a:rPr kumimoji="0" lang="zh-CN" altLang="zh-CN" sz="2400" b="1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三极榜书简体" panose="00000500000000000000" charset="-122"/>
                  <a:ea typeface="三极榜书简体" panose="00000500000000000000" charset="-122"/>
                  <a:cs typeface="+mj-cs"/>
                </a:rPr>
                <a:t>部分</a:t>
              </a:r>
              <a:endParaRPr kumimoji="0" lang="zh-CN" altLang="zh-CN" sz="24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三极榜书简体" panose="00000500000000000000" charset="-122"/>
                <a:ea typeface="三极榜书简体" panose="00000500000000000000" charset="-122"/>
                <a:cs typeface="+mj-cs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896826" y="3920827"/>
            <a:ext cx="6491054" cy="4603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500" normalizeH="0" baseline="0" noProof="0" dirty="0">
                <a:ln>
                  <a:noFill/>
                </a:ln>
                <a:solidFill>
                  <a:srgbClr val="35844B"/>
                </a:solidFill>
                <a:effectLst/>
                <a:uLnTx/>
                <a:uFillTx/>
                <a:latin typeface="三极榜书简体" panose="00000500000000000000" charset="-122"/>
                <a:ea typeface="三极榜书简体" panose="00000500000000000000" charset="-122"/>
                <a:cs typeface="三极榜书简体" panose="00000500000000000000" charset="-122"/>
              </a:rPr>
              <a:t>儿童安全无小事</a:t>
            </a:r>
            <a:r>
              <a:rPr kumimoji="0" lang="en-US" altLang="zh-CN" sz="2400" b="0" i="0" u="none" strike="noStrike" kern="1200" cap="none" spc="500" normalizeH="0" baseline="0" noProof="0" dirty="0">
                <a:ln>
                  <a:noFill/>
                </a:ln>
                <a:solidFill>
                  <a:srgbClr val="35844B"/>
                </a:solidFill>
                <a:effectLst/>
                <a:uLnTx/>
                <a:uFillTx/>
                <a:latin typeface="三极榜书简体" panose="00000500000000000000" charset="-122"/>
                <a:ea typeface="三极榜书简体" panose="00000500000000000000" charset="-122"/>
                <a:cs typeface="三极榜书简体" panose="00000500000000000000" charset="-122"/>
              </a:rPr>
              <a:t>   </a:t>
            </a:r>
            <a:r>
              <a:rPr kumimoji="0" lang="zh-CN" altLang="en-US" sz="2400" b="0" i="0" u="none" strike="noStrike" kern="1200" cap="none" spc="500" normalizeH="0" baseline="0" noProof="0" dirty="0">
                <a:ln>
                  <a:noFill/>
                </a:ln>
                <a:solidFill>
                  <a:srgbClr val="35844B"/>
                </a:solidFill>
                <a:effectLst/>
                <a:uLnTx/>
                <a:uFillTx/>
                <a:latin typeface="三极榜书简体" panose="00000500000000000000" charset="-122"/>
                <a:ea typeface="三极榜书简体" panose="00000500000000000000" charset="-122"/>
                <a:cs typeface="三极榜书简体" panose="00000500000000000000" charset="-122"/>
              </a:rPr>
              <a:t>平安清明乐人心</a:t>
            </a:r>
            <a:endParaRPr kumimoji="0" lang="zh-CN" altLang="en-US" sz="2400" b="0" i="0" u="none" strike="noStrike" kern="1200" cap="none" spc="500" normalizeH="0" baseline="0" noProof="0" dirty="0">
              <a:ln>
                <a:noFill/>
              </a:ln>
              <a:solidFill>
                <a:srgbClr val="35844B"/>
              </a:solidFill>
              <a:effectLst/>
              <a:uLnTx/>
              <a:uFillTx/>
              <a:latin typeface="三极榜书简体" panose="00000500000000000000" charset="-122"/>
              <a:ea typeface="三极榜书简体" panose="00000500000000000000" charset="-122"/>
              <a:cs typeface="三极榜书简体" panose="00000500000000000000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275771"/>
            <a:ext cx="6002474" cy="6002474"/>
          </a:xfrm>
          <a:prstGeom prst="rect">
            <a:avLst/>
          </a:prstGeom>
        </p:spPr>
      </p:pic>
      <p:pic>
        <p:nvPicPr>
          <p:cNvPr id="2" name="VID_20240402084403581_20240402_09083799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28420" y="490220"/>
            <a:ext cx="9600565" cy="58794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91895" y="427355"/>
            <a:ext cx="82296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、重视交通安全</a:t>
            </a:r>
            <a:endParaRPr lang="zh-CN" altLang="en-US" sz="3200" b="1" dirty="0">
              <a:solidFill>
                <a:srgbClr val="1E9447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191895" y="1133793"/>
            <a:ext cx="8649970" cy="553085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35844B"/>
                </a:solidFill>
                <a:latin typeface="+mn-ea"/>
                <a:sym typeface="+mn-ea"/>
              </a:rPr>
              <a:t>清明放假期间人多、车多，应自觉遵守哪些交通规则？</a:t>
            </a:r>
            <a:endParaRPr lang="zh-CN" altLang="en-US" sz="2400" dirty="0">
              <a:solidFill>
                <a:srgbClr val="35844B"/>
              </a:solidFill>
              <a:latin typeface="+mn-ea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29272" y="3514090"/>
            <a:ext cx="3202894" cy="3202894"/>
          </a:xfrm>
          <a:prstGeom prst="rect">
            <a:avLst/>
          </a:prstGeom>
        </p:spPr>
      </p:pic>
      <p:pic>
        <p:nvPicPr>
          <p:cNvPr id="6" name="图片 5" descr="Camera_XHS_17120217137821040g2sg310ao6mg0mc4g5nfpp2cg8oovtp0pu8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567180"/>
            <a:ext cx="5361940" cy="48253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0173" y="314370"/>
            <a:ext cx="6097978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25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3200" b="1" dirty="0">
                <a:solidFill>
                  <a:srgbClr val="1E9447"/>
                </a:solidFill>
                <a:latin typeface="+mn-ea"/>
                <a:cs typeface="+mn-ea"/>
                <a:sym typeface="+mn-ea"/>
              </a:rPr>
              <a:t>、注意饮食安全</a:t>
            </a:r>
            <a:endParaRPr lang="zh-CN" altLang="en-US" sz="3200" b="1" dirty="0">
              <a:solidFill>
                <a:srgbClr val="1E9447"/>
              </a:solidFill>
              <a:latin typeface="三极榜书简体" panose="00000500000000000000" charset="-122"/>
              <a:ea typeface="三极榜书简体" panose="000005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9843" y="2760345"/>
            <a:ext cx="2496185" cy="2496185"/>
          </a:xfrm>
          <a:prstGeom prst="rect">
            <a:avLst/>
          </a:prstGeom>
        </p:spPr>
      </p:pic>
      <p:pic>
        <p:nvPicPr>
          <p:cNvPr id="10" name="图片 9" descr="Camera_1000g0k02bo5elvegu0005nqghlk08cc2djlr000"/>
          <p:cNvPicPr>
            <a:picLocks noChangeAspect="1"/>
          </p:cNvPicPr>
          <p:nvPr/>
        </p:nvPicPr>
        <p:blipFill>
          <a:blip r:embed="rId2"/>
          <a:srcRect l="3618" t="22972" r="2828" b="8343"/>
          <a:stretch>
            <a:fillRect/>
          </a:stretch>
        </p:blipFill>
        <p:spPr>
          <a:xfrm>
            <a:off x="4541520" y="528955"/>
            <a:ext cx="6407150" cy="557847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commondata" val="eyJoZGlkIjoiNzI1MzljODBiNDliMzEyMzFlZWNlN2EzYjU0N2YzMWEifQ==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0">
      <a:majorFont>
        <a:latin typeface="等线 Light"/>
        <a:ea typeface="阿里巴巴普惠体 Heavy"/>
        <a:cs typeface=""/>
      </a:majorFont>
      <a:minorFont>
        <a:latin typeface="等线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雷锋PPT网www.LFPPT.com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534</Words>
  <Application>WPS 演示</Application>
  <PresentationFormat>宽屏</PresentationFormat>
  <Paragraphs>55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三极榜书简体</vt:lpstr>
      <vt:lpstr>Aa润行体 (非商业使用)</vt:lpstr>
      <vt:lpstr>等线</vt:lpstr>
      <vt:lpstr>Arial Unicode MS</vt:lpstr>
      <vt:lpstr>阿里巴巴普惠体 Heavy</vt:lpstr>
      <vt:lpstr>Segoe Print</vt:lpstr>
      <vt:lpstr>等线 Light</vt:lpstr>
      <vt:lpstr>阿里巴巴普惠体</vt:lpstr>
      <vt:lpstr>Calibri</vt:lpstr>
      <vt:lpstr>汉仪中圆简</vt:lpstr>
      <vt:lpstr>1</vt:lpstr>
      <vt:lpstr>雷锋PPT网www.LFPPT.com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www.LFPPT.com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www.LFPPT.com</dc:title>
  <dc:creator>www.LFPPT.com</dc:creator>
  <cp:lastModifiedBy>姚芹</cp:lastModifiedBy>
  <cp:revision>59</cp:revision>
  <dcterms:created xsi:type="dcterms:W3CDTF">2022-03-09T02:38:00Z</dcterms:created>
  <dcterms:modified xsi:type="dcterms:W3CDTF">2024-04-03T05:09:41Z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40586A41C1454C289A3F565BACACEC24</vt:lpwstr>
  </property>
  <property fmtid="{D5CDD505-2E9C-101B-9397-08002B2CF9AE}" pid="3" name="KSOProductBuildVer">
    <vt:lpwstr>2052-12.1.0.16417</vt:lpwstr>
  </property>
</Properties>
</file>