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72" r:id="rId11"/>
    <p:sldId id="281" r:id="rId13"/>
    <p:sldId id="269" r:id="rId14"/>
    <p:sldId id="266" r:id="rId15"/>
    <p:sldId id="270" r:id="rId16"/>
    <p:sldId id="267" r:id="rId17"/>
    <p:sldId id="292" r:id="rId18"/>
    <p:sldId id="282" r:id="rId19"/>
    <p:sldId id="273" r:id="rId20"/>
    <p:sldId id="274" r:id="rId21"/>
    <p:sldId id="268" r:id="rId22"/>
    <p:sldId id="271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E7"/>
    <a:srgbClr val="FAF7D4"/>
    <a:srgbClr val="EFAB5A"/>
    <a:srgbClr val="FE9B1C"/>
    <a:srgbClr val="EEDEAD"/>
    <a:srgbClr val="FDE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5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4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229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27000"/>
          </a:blip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3" Type="http://schemas.openxmlformats.org/officeDocument/2006/relationships/image" Target="../media/image20.jpe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2" Type="http://schemas.openxmlformats.org/officeDocument/2006/relationships/image" Target="../media/image21.jpeg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image" Target="../media/image4.jpe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4.jpe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jpeg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539115" y="1485265"/>
            <a:ext cx="7772400" cy="1470025"/>
          </a:xfrm>
        </p:spPr>
        <p:txBody>
          <a:bodyPr anchor="ctr" anchorCtr="0">
            <a:scene3d>
              <a:camera prst="orthographicFront"/>
              <a:lightRig rig="threePt" dir="t"/>
            </a:scene3d>
          </a:bodyPr>
          <a:p>
            <a:pPr defTabSz="914400" fontAlgn="base">
              <a:buClrTx/>
              <a:buSzTx/>
              <a:buFontTx/>
              <a:buNone/>
            </a:pPr>
            <a:r>
              <a:rPr lang="en-US" altLang="zh-CN" sz="5400" strike="noStrike" kern="120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B1U4 Integrated Skills</a:t>
            </a:r>
            <a:endParaRPr lang="en-US" altLang="zh-CN" sz="5400" strike="noStrike" kern="120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1331594" y="2997200"/>
            <a:ext cx="6400800" cy="1752600"/>
          </a:xfrm>
        </p:spPr>
        <p:txBody>
          <a:bodyPr anchor="t" anchorCtr="0">
            <a:scene3d>
              <a:camera prst="orthographicFront"/>
              <a:lightRig rig="threePt" dir="t"/>
            </a:scene3d>
          </a:bodyPr>
          <a:p>
            <a:pPr defTabSz="914400" fontAlgn="base">
              <a:buClrTx/>
              <a:buSzTx/>
              <a:buFontTx/>
            </a:pPr>
            <a:r>
              <a:rPr lang="en-US" altLang="zh-CN" sz="3200" strike="noStrike" kern="120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Expressing your opinion about plastic surgery</a:t>
            </a:r>
            <a:endParaRPr lang="en-US" altLang="zh-CN" sz="3200" strike="noStrike" kern="120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75" name="文本框 1"/>
          <p:cNvSpPr txBox="1"/>
          <p:nvPr/>
        </p:nvSpPr>
        <p:spPr>
          <a:xfrm>
            <a:off x="5940425" y="5865813"/>
            <a:ext cx="3122613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SimSun" panose="02010600030101010101" pitchFamily="2" charset="-122"/>
              </a:rPr>
              <a:t>By Wu Yeyun</a:t>
            </a:r>
            <a:endParaRPr lang="en-US" altLang="zh-CN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SimSun" panose="02010600030101010101" pitchFamily="2" charset="-122"/>
              </a:rPr>
              <a:t>Changzhou Wujin Luoyang Senior High School</a:t>
            </a:r>
            <a:endParaRPr lang="en-US" altLang="zh-CN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79388" y="636588"/>
            <a:ext cx="8920163" cy="558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altLang="zh-CN" sz="2800" b="1" strike="noStrike" noProof="1">
                <a:solidFill>
                  <a:schemeClr val="tx1"/>
                </a:solidFill>
              </a:rPr>
              <a:t>Disadvantages of plastic surgery</a:t>
            </a:r>
            <a:endParaRPr lang="en-US" altLang="zh-CN" sz="2800" b="1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</a:rPr>
              <a:t>It is very(7)</a:t>
            </a:r>
            <a:r>
              <a:rPr lang="en-US" altLang="zh-CN" sz="2800" u="sng" strike="noStrike" noProof="1">
                <a:solidFill>
                  <a:schemeClr val="tx1"/>
                </a:solidFill>
              </a:rPr>
              <a:t>                        </a:t>
            </a:r>
            <a:r>
              <a:rPr lang="en-US" altLang="zh-CN" sz="2800" strike="noStrike" noProof="1">
                <a:solidFill>
                  <a:schemeClr val="tx1"/>
                </a:solidFill>
              </a:rPr>
              <a:t>.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</a:rPr>
              <a:t>It carries serious(8)</a:t>
            </a:r>
            <a:r>
              <a:rPr lang="en-US" altLang="zh-CN" sz="2800" u="sng" strike="noStrike" noProof="1">
                <a:solidFill>
                  <a:schemeClr val="tx1"/>
                </a:solidFill>
              </a:rPr>
              <a:t>                      </a:t>
            </a:r>
            <a:r>
              <a:rPr lang="en-US" altLang="zh-CN" sz="2800" strike="noStrike" noProof="1">
                <a:solidFill>
                  <a:schemeClr val="tx1"/>
                </a:solidFill>
              </a:rPr>
              <a:t>. Patients may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algn="l" fontAlgn="base">
              <a:buFont typeface="Wingdings" panose="05000000000000000000" charset="0"/>
            </a:pPr>
            <a:r>
              <a:rPr lang="en-US" altLang="zh-CN" sz="2800" strike="noStrike" noProof="1">
                <a:solidFill>
                  <a:schemeClr val="tx1"/>
                </a:solidFill>
              </a:rPr>
              <a:t>(9)</a:t>
            </a:r>
            <a:r>
              <a:rPr lang="en-US" altLang="zh-CN" sz="2800" u="sng" strike="noStrike" noProof="1">
                <a:solidFill>
                  <a:schemeClr val="tx1"/>
                </a:solidFill>
              </a:rPr>
              <a:t>                                      </a:t>
            </a:r>
            <a:r>
              <a:rPr lang="en-US" altLang="zh-CN" sz="2800" strike="noStrike" noProof="1">
                <a:solidFill>
                  <a:schemeClr val="tx1"/>
                </a:solidFill>
              </a:rPr>
              <a:t>after failed plastic surgery operations or even die during operations.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</a:rPr>
              <a:t>The results of plastic surgery might be different from what people expect. This is especially true for(10)</a:t>
            </a:r>
            <a:r>
              <a:rPr lang="en-US" altLang="zh-CN" sz="2800" u="sng" strike="noStrike" noProof="1">
                <a:solidFill>
                  <a:schemeClr val="tx1"/>
                </a:solidFill>
              </a:rPr>
              <a:t>                 </a:t>
            </a:r>
            <a:r>
              <a:rPr lang="en-US" altLang="zh-CN" sz="2800" strike="noStrike" noProof="1">
                <a:solidFill>
                  <a:schemeClr val="tx1"/>
                </a:solidFill>
              </a:rPr>
              <a:t>.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altLang="zh-CN" sz="2800" b="1" strike="noStrike" noProof="1">
                <a:solidFill>
                  <a:schemeClr val="tx1"/>
                </a:solidFill>
              </a:rPr>
              <a:t>Advice on plastic surgery</a:t>
            </a:r>
            <a:endParaRPr lang="en-US" altLang="zh-CN" sz="2800" b="1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</a:rPr>
              <a:t>Doctors advise against it for people(11)</a:t>
            </a:r>
            <a:r>
              <a:rPr lang="en-US" altLang="zh-CN" sz="2800" u="sng" strike="noStrike" noProof="1">
                <a:solidFill>
                  <a:schemeClr val="tx1"/>
                </a:solidFill>
              </a:rPr>
              <a:t>            </a:t>
            </a:r>
            <a:r>
              <a:rPr lang="en-US" altLang="zh-CN" sz="2800" strike="noStrike" noProof="1">
                <a:solidFill>
                  <a:schemeClr val="tx1"/>
                </a:solidFill>
              </a:rPr>
              <a:t>unless it is necessary.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</a:rPr>
              <a:t>Remember:(12)</a:t>
            </a:r>
            <a:r>
              <a:rPr lang="en-US" altLang="zh-CN" sz="2800" u="sng" strike="noStrike" noProof="1">
                <a:solidFill>
                  <a:schemeClr val="tx1"/>
                </a:solidFill>
              </a:rPr>
              <a:t>                </a:t>
            </a:r>
            <a:r>
              <a:rPr lang="en-US" altLang="zh-CN" sz="2800" strike="noStrike" noProof="1">
                <a:solidFill>
                  <a:schemeClr val="tx1"/>
                </a:solidFill>
              </a:rPr>
              <a:t>before you act.</a:t>
            </a:r>
            <a:endParaRPr lang="en-US" altLang="zh-CN" sz="2800" strike="noStrike" noProof="1">
              <a:solidFill>
                <a:schemeClr val="tx1"/>
              </a:solidFill>
            </a:endParaRPr>
          </a:p>
        </p:txBody>
      </p:sp>
      <p:sp>
        <p:nvSpPr>
          <p:cNvPr id="11266" name="文本框 10"/>
          <p:cNvSpPr txBox="1"/>
          <p:nvPr/>
        </p:nvSpPr>
        <p:spPr>
          <a:xfrm>
            <a:off x="2339975" y="1196975"/>
            <a:ext cx="28797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expensive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267" name="文本框 3"/>
          <p:cNvSpPr txBox="1"/>
          <p:nvPr/>
        </p:nvSpPr>
        <p:spPr>
          <a:xfrm>
            <a:off x="3635375" y="1701800"/>
            <a:ext cx="288131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health risks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268" name="文本框 5"/>
          <p:cNvSpPr txBox="1"/>
          <p:nvPr/>
        </p:nvSpPr>
        <p:spPr>
          <a:xfrm>
            <a:off x="611188" y="2133600"/>
            <a:ext cx="3786187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suffer health problems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269" name="文本框 6"/>
          <p:cNvSpPr txBox="1"/>
          <p:nvPr/>
        </p:nvSpPr>
        <p:spPr>
          <a:xfrm>
            <a:off x="1547813" y="3789363"/>
            <a:ext cx="28797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teenagers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270" name="文本框 7"/>
          <p:cNvSpPr txBox="1"/>
          <p:nvPr/>
        </p:nvSpPr>
        <p:spPr>
          <a:xfrm>
            <a:off x="6445250" y="4311650"/>
            <a:ext cx="2001838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under 18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271" name="文本框 8"/>
          <p:cNvSpPr txBox="1"/>
          <p:nvPr/>
        </p:nvSpPr>
        <p:spPr>
          <a:xfrm>
            <a:off x="3348038" y="5445125"/>
            <a:ext cx="12049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think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  <p:bldP spid="11267" grpId="0"/>
      <p:bldP spid="11267" grpId="1"/>
      <p:bldP spid="11268" grpId="0"/>
      <p:bldP spid="11268" grpId="1"/>
      <p:bldP spid="11269" grpId="0"/>
      <p:bldP spid="11269" grpId="1"/>
      <p:bldP spid="11270" grpId="0"/>
      <p:bldP spid="11270" grpId="1"/>
      <p:bldP spid="11271" grpId="0"/>
      <p:bldP spid="112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r>
              <a:rPr lang="en-US" altLang="zh-CN">
                <a:solidFill>
                  <a:srgbClr val="FF0000"/>
                </a:solidFill>
              </a:rPr>
              <a:t>The plastic surgery industry is very popular now and will grow in the future.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More women have plastic surgery than men.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More and more young people have plastic surgery.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Plastic surgery have both advantages and disadvantages. 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It is not advisable for teenagers.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" name="流程图: 可选过程 3"/>
          <p:cNvSpPr/>
          <p:nvPr>
            <p:custDataLst>
              <p:tags r:id="rId1"/>
            </p:custDataLst>
          </p:nvPr>
        </p:nvSpPr>
        <p:spPr>
          <a:xfrm>
            <a:off x="323850" y="404813"/>
            <a:ext cx="8755063" cy="955675"/>
          </a:xfrm>
          <a:prstGeom prst="flowChartAlternateProcess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en-US" altLang="zh-CN" sz="2800" i="1" strike="noStrike" noProof="1">
                <a:solidFill>
                  <a:schemeClr val="tx1"/>
                </a:solidFill>
                <a:sym typeface="+mn-ea"/>
              </a:rPr>
              <a:t>What more do you know about plastic surgery after listening to the news report?</a:t>
            </a:r>
            <a:endParaRPr lang="en-US" altLang="zh-CN" sz="2800" i="1" u="sng" strike="noStrike" noProof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7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9">
                                            <p:txEl>
                                              <p:charRg st="78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120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9">
                                            <p:txEl>
                                              <p:charRg st="120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169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9">
                                            <p:txEl>
                                              <p:charRg st="169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9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9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uild="p"/>
      <p:bldP spid="12289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0"/>
            <a:ext cx="6313488" cy="65722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4000" i="1" strike="noStrike" noProof="1">
                <a:solidFill>
                  <a:srgbClr val="00B050"/>
                </a:solidFill>
              </a:rPr>
              <a:t>Be a persuasive speaker</a:t>
            </a:r>
            <a:endParaRPr lang="en-US" altLang="zh-CN" sz="4000" i="1" strike="noStrike" noProof="1">
              <a:solidFill>
                <a:srgbClr val="00B050"/>
              </a:solidFill>
            </a:endParaRPr>
          </a:p>
        </p:txBody>
      </p:sp>
      <p:sp>
        <p:nvSpPr>
          <p:cNvPr id="5" name="流程图: 过程 4"/>
          <p:cNvSpPr/>
          <p:nvPr>
            <p:custDataLst>
              <p:tags r:id="rId2"/>
            </p:custDataLst>
          </p:nvPr>
        </p:nvSpPr>
        <p:spPr>
          <a:xfrm>
            <a:off x="377825" y="2420938"/>
            <a:ext cx="3897313" cy="1595438"/>
          </a:xfrm>
          <a:prstGeom prst="flowChart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improve people’s appearance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build self-confidence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...</a:t>
            </a:r>
            <a:endParaRPr lang="en-US" altLang="zh-CN" sz="280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流程图: 过程 1"/>
          <p:cNvSpPr/>
          <p:nvPr>
            <p:custDataLst>
              <p:tags r:id="rId3"/>
            </p:custDataLst>
          </p:nvPr>
        </p:nvSpPr>
        <p:spPr>
          <a:xfrm>
            <a:off x="377825" y="4797425"/>
            <a:ext cx="3908425" cy="1957388"/>
          </a:xfrm>
          <a:prstGeom prst="flowChart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Expensive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Carry health risks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Results far from expectation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...</a:t>
            </a:r>
            <a:endParaRPr lang="en-US" altLang="zh-CN" sz="280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4643438" y="2449513"/>
            <a:ext cx="3897313" cy="1595438"/>
          </a:xfrm>
          <a:prstGeom prst="flowChart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I know a person who...</a:t>
            </a:r>
            <a:endParaRPr lang="en-US" altLang="zh-CN" sz="2800" strike="noStrike" noProof="1">
              <a:solidFill>
                <a:schemeClr val="tx1"/>
              </a:solidFill>
              <a:sym typeface="+mn-ea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Experts say...</a:t>
            </a:r>
            <a:endParaRPr lang="en-US" altLang="zh-CN" sz="2800" strike="noStrike" noProof="1">
              <a:solidFill>
                <a:schemeClr val="tx1"/>
              </a:solidFill>
              <a:sym typeface="+mn-ea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altLang="zh-CN" sz="280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流程图: 过程 6"/>
          <p:cNvSpPr/>
          <p:nvPr/>
        </p:nvSpPr>
        <p:spPr>
          <a:xfrm>
            <a:off x="4643438" y="4941888"/>
            <a:ext cx="3897313" cy="1593850"/>
          </a:xfrm>
          <a:prstGeom prst="flowChart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I read in a newspaper/ on the internet that...</a:t>
            </a:r>
            <a:endParaRPr lang="en-US" altLang="zh-CN" sz="2800" strike="noStrike" noProof="1">
              <a:solidFill>
                <a:schemeClr val="tx1"/>
              </a:solidFill>
              <a:sym typeface="+mn-ea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Research shows...</a:t>
            </a:r>
            <a:endParaRPr lang="en-US" altLang="zh-CN" sz="280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971550" y="1341438"/>
            <a:ext cx="7591425" cy="71913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400" strike="noStrike" noProof="1">
                <a:solidFill>
                  <a:schemeClr val="tx1"/>
                </a:solidFill>
              </a:rPr>
              <a:t> </a:t>
            </a:r>
            <a:r>
              <a:rPr lang="en-US" altLang="zh-CN" sz="2400" i="1" strike="noStrike" spc="150" noProof="1">
                <a:solidFill>
                  <a:schemeClr val="tx1"/>
                </a:solidFill>
                <a:latin typeface="Times New Roman" panose="02020603050405020304" pitchFamily="18" charset="0"/>
                <a:ea typeface="汉仪铁山隶书繁" charset="-122"/>
                <a:cs typeface="Times New Roman" panose="02020603050405020304" pitchFamily="18" charset="0"/>
                <a:sym typeface="+mn-ea"/>
              </a:rPr>
              <a:t>In general/On the whole, I think/believe/feel plastic surgery good.</a:t>
            </a:r>
            <a:endParaRPr lang="en-US" altLang="zh-CN" sz="2400" i="1" strike="noStrike" spc="150" noProof="1">
              <a:solidFill>
                <a:schemeClr val="tx1"/>
              </a:solidFill>
              <a:latin typeface="Times New Roman" panose="02020603050405020304" pitchFamily="18" charset="0"/>
              <a:ea typeface="汉仪铁山隶书繁" charset="-122"/>
              <a:cs typeface="Times New Roman" panose="02020603050405020304" pitchFamily="18" charset="0"/>
              <a:sym typeface="+mn-ea"/>
            </a:endParaRPr>
          </a:p>
          <a:p>
            <a:pPr algn="ctr" fontAlgn="base"/>
            <a:r>
              <a:rPr lang="en-US" altLang="zh-CN" strike="noStrike" noProof="1"/>
              <a:t>t</a:t>
            </a:r>
            <a:endParaRPr lang="en-US" altLang="zh-CN" strike="noStrike" noProof="1"/>
          </a:p>
        </p:txBody>
      </p:sp>
      <p:sp>
        <p:nvSpPr>
          <p:cNvPr id="13319" name="标题 1"/>
          <p:cNvSpPr>
            <a:spLocks noGrp="1"/>
          </p:cNvSpPr>
          <p:nvPr>
            <p:ph type="title"/>
          </p:nvPr>
        </p:nvSpPr>
        <p:spPr>
          <a:xfrm>
            <a:off x="-36512" y="549275"/>
            <a:ext cx="6661150" cy="811213"/>
          </a:xfrm>
        </p:spPr>
        <p:txBody>
          <a:bodyPr anchor="ctr" anchorCtr="0"/>
          <a:p>
            <a:r>
              <a:rPr lang="zh-CN" altLang="zh-CN" sz="3200" i="1">
                <a:latin typeface="Times New Roman" panose="02020603050405020304" pitchFamily="18" charset="0"/>
                <a:sym typeface="SimSun" panose="02010600030101010101" pitchFamily="2" charset="-122"/>
              </a:rPr>
              <a:t>Are you </a:t>
            </a:r>
            <a:r>
              <a:rPr lang="zh-CN" altLang="zh-CN" sz="3200" i="1">
                <a:solidFill>
                  <a:srgbClr val="FF0000"/>
                </a:solidFill>
                <a:latin typeface="Times New Roman" panose="02020603050405020304" pitchFamily="18" charset="0"/>
                <a:sym typeface="SimSun" panose="02010600030101010101" pitchFamily="2" charset="-122"/>
              </a:rPr>
              <a:t>for</a:t>
            </a:r>
            <a:r>
              <a:rPr lang="zh-CN" altLang="zh-CN" sz="3200" i="1">
                <a:latin typeface="Times New Roman" panose="02020603050405020304" pitchFamily="18" charset="0"/>
                <a:sym typeface="SimSun" panose="02010600030101010101" pitchFamily="2" charset="-122"/>
              </a:rPr>
              <a:t> or </a:t>
            </a:r>
            <a:r>
              <a:rPr lang="zh-CN" altLang="zh-CN" sz="3200" i="1">
                <a:solidFill>
                  <a:srgbClr val="FF0000"/>
                </a:solidFill>
                <a:latin typeface="Times New Roman" panose="02020603050405020304" pitchFamily="18" charset="0"/>
                <a:sym typeface="SimSun" panose="02010600030101010101" pitchFamily="2" charset="-122"/>
              </a:rPr>
              <a:t>against</a:t>
            </a:r>
            <a:r>
              <a:rPr lang="zh-CN" altLang="zh-CN" sz="3200" i="1">
                <a:latin typeface="Times New Roman" panose="02020603050405020304" pitchFamily="18" charset="0"/>
                <a:sym typeface="SimSun" panose="02010600030101010101" pitchFamily="2" charset="-122"/>
              </a:rPr>
              <a:t> plastic surgery?</a:t>
            </a:r>
            <a:endParaRPr lang="en-US" altLang="zh-CN" sz="3200"/>
          </a:p>
        </p:txBody>
      </p:sp>
      <p:sp>
        <p:nvSpPr>
          <p:cNvPr id="14" name="流程图: 终止 13"/>
          <p:cNvSpPr/>
          <p:nvPr/>
        </p:nvSpPr>
        <p:spPr>
          <a:xfrm>
            <a:off x="827088" y="4149725"/>
            <a:ext cx="7591425" cy="542925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400" strike="noStrike" noProof="1">
                <a:solidFill>
                  <a:schemeClr val="tx1"/>
                </a:solidFill>
              </a:rPr>
              <a:t> </a:t>
            </a:r>
            <a:r>
              <a:rPr lang="en-US" altLang="zh-CN" sz="2400" i="1" strike="noStrike" spc="150" noProof="1">
                <a:solidFill>
                  <a:schemeClr val="tx1"/>
                </a:solidFill>
                <a:latin typeface="Times New Roman" panose="02020603050405020304" pitchFamily="18" charset="0"/>
                <a:ea typeface="汉仪铁山隶书繁" charset="-122"/>
                <a:cs typeface="Times New Roman" panose="02020603050405020304" pitchFamily="18" charset="0"/>
                <a:sym typeface="+mn-ea"/>
              </a:rPr>
              <a:t>To be honest, I’m against plastic surgery </a:t>
            </a:r>
            <a:endParaRPr lang="en-US" altLang="zh-CN" sz="2400" i="1" strike="noStrike" spc="150" noProof="1">
              <a:solidFill>
                <a:schemeClr val="tx1"/>
              </a:solidFill>
              <a:latin typeface="Times New Roman" panose="02020603050405020304" pitchFamily="18" charset="0"/>
              <a:ea typeface="汉仪铁山隶书繁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21" name="文本框 14"/>
          <p:cNvSpPr txBox="1"/>
          <p:nvPr/>
        </p:nvSpPr>
        <p:spPr>
          <a:xfrm>
            <a:off x="3924300" y="1917700"/>
            <a:ext cx="10826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Point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13322" name="文本框 15"/>
          <p:cNvSpPr txBox="1"/>
          <p:nvPr/>
        </p:nvSpPr>
        <p:spPr>
          <a:xfrm>
            <a:off x="1547813" y="3522663"/>
            <a:ext cx="19177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Reasons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13323" name="文本框 16"/>
          <p:cNvSpPr txBox="1"/>
          <p:nvPr/>
        </p:nvSpPr>
        <p:spPr>
          <a:xfrm>
            <a:off x="4764088" y="3484563"/>
            <a:ext cx="392906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Experiences/Evidence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75779" y="45085"/>
            <a:ext cx="191770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  <a:sym typeface="+mn-ea"/>
              </a:rPr>
              <a:t>PRE structure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19" grpId="1"/>
      <p:bldP spid="9" grpId="0" animBg="1"/>
      <p:bldP spid="9" grpId="1" animBg="1"/>
      <p:bldP spid="14" grpId="0" animBg="1"/>
      <p:bldP spid="14" grpId="1" animBg="1"/>
      <p:bldP spid="13321" grpId="0"/>
      <p:bldP spid="13321" grpId="1"/>
      <p:bldP spid="13322" grpId="0"/>
      <p:bldP spid="13322" grpId="1"/>
      <p:bldP spid="13323" grpId="0"/>
      <p:bldP spid="13323" grpId="1"/>
      <p:bldP spid="6" grpId="0" animBg="1"/>
      <p:bldP spid="6" grpId="1" animBg="1"/>
      <p:bldP spid="7" grpId="0" animBg="1"/>
      <p:bldP spid="7" grpId="1" animBg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1187450" y="0"/>
            <a:ext cx="6661150" cy="811213"/>
          </a:xfrm>
        </p:spPr>
        <p:txBody>
          <a:bodyPr anchor="ctr" anchorCtr="0"/>
          <a:p>
            <a:r>
              <a:rPr lang="en-US" altLang="zh-CN" sz="3200" i="1">
                <a:solidFill>
                  <a:srgbClr val="7030A0"/>
                </a:solidFill>
                <a:latin typeface="Times New Roman" panose="02020603050405020304" pitchFamily="18" charset="0"/>
                <a:sym typeface="SimSun" panose="02010600030101010101" pitchFamily="2" charset="-122"/>
              </a:rPr>
              <a:t>Materials for reference</a:t>
            </a:r>
            <a:endParaRPr lang="en-US" altLang="zh-CN" sz="3200" i="1">
              <a:solidFill>
                <a:srgbClr val="7030A0"/>
              </a:solidFill>
              <a:latin typeface="Times New Roman" panose="02020603050405020304" pitchFamily="18" charset="0"/>
              <a:sym typeface="SimSun" panose="02010600030101010101" pitchFamily="2" charset="-122"/>
            </a:endParaRPr>
          </a:p>
        </p:txBody>
      </p:sp>
      <p:pic>
        <p:nvPicPr>
          <p:cNvPr id="2" name="图片 1" descr="新耳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692150"/>
            <a:ext cx="6913562" cy="1379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车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1689100"/>
            <a:ext cx="6494462" cy="136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价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25" y="2673350"/>
            <a:ext cx="7108825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黑心机构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75" y="3789363"/>
            <a:ext cx="7045325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演员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5013325"/>
            <a:ext cx="5892800" cy="1289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0"/>
            <a:ext cx="6313488" cy="65722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4000" i="1" strike="noStrike" noProof="1">
                <a:solidFill>
                  <a:srgbClr val="00B050"/>
                </a:solidFill>
              </a:rPr>
              <a:t>Be a critical thinker</a:t>
            </a:r>
            <a:endParaRPr lang="en-US" altLang="zh-CN" sz="4000" i="1" strike="noStrike" noProof="1">
              <a:solidFill>
                <a:srgbClr val="00B050"/>
              </a:solidFill>
            </a:endParaRPr>
          </a:p>
        </p:txBody>
      </p:sp>
      <p:sp>
        <p:nvSpPr>
          <p:cNvPr id="15362" name="文本框 3"/>
          <p:cNvSpPr txBox="1"/>
          <p:nvPr/>
        </p:nvSpPr>
        <p:spPr>
          <a:xfrm>
            <a:off x="683895" y="2493010"/>
            <a:ext cx="8024813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i="1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How do you feel about being normal? What attitudes shall we hold towards our normal life?</a:t>
            </a:r>
            <a:endParaRPr lang="en-US" altLang="zh-CN" sz="2800" i="1">
              <a:solidFill>
                <a:srgbClr val="7030A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27088" y="1052513"/>
            <a:ext cx="7993063" cy="112395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 fontAlgn="base">
              <a:buFont typeface="Arial" panose="020B0604020202020204" pitchFamily="34" charset="0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N</a:t>
            </a: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ews story 1: </a:t>
            </a:r>
            <a:r>
              <a:rPr lang="en-US" altLang="zh-CN" sz="2800" i="1" strike="noStrike" noProof="1">
                <a:solidFill>
                  <a:schemeClr val="tx1"/>
                </a:solidFill>
                <a:sym typeface="+mn-ea"/>
              </a:rPr>
              <a:t>“Now I can go out just like a </a:t>
            </a:r>
            <a:r>
              <a:rPr lang="en-US" altLang="zh-CN" sz="2800" i="1" strike="noStrike" noProof="1">
                <a:solidFill>
                  <a:srgbClr val="FF0000"/>
                </a:solidFill>
                <a:sym typeface="+mn-ea"/>
              </a:rPr>
              <a:t>normal </a:t>
            </a:r>
            <a:r>
              <a:rPr lang="en-US" altLang="zh-CN" sz="2800" i="1" strike="noStrike" noProof="1">
                <a:solidFill>
                  <a:schemeClr val="tx1"/>
                </a:solidFill>
                <a:sym typeface="+mn-ea"/>
              </a:rPr>
              <a:t>guy!”</a:t>
            </a:r>
            <a:endParaRPr lang="zh-CN" altLang="en-US" sz="2800" strike="noStrike" noProof="1"/>
          </a:p>
        </p:txBody>
      </p:sp>
      <p:sp>
        <p:nvSpPr>
          <p:cNvPr id="13" name="椭圆形标注 12"/>
          <p:cNvSpPr/>
          <p:nvPr>
            <p:custDataLst>
              <p:tags r:id="rId2"/>
            </p:custDataLst>
          </p:nvPr>
        </p:nvSpPr>
        <p:spPr>
          <a:xfrm>
            <a:off x="609918" y="3573145"/>
            <a:ext cx="7993063" cy="14478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 fontAlgn="base">
              <a:buFont typeface="Arial" panose="020B0604020202020204" pitchFamily="34" charset="0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News story 2: “I wanted to become more</a:t>
            </a:r>
            <a:r>
              <a:rPr lang="en-US" altLang="zh-CN" sz="2800" strike="noStrike" noProof="1">
                <a:solidFill>
                  <a:srgbClr val="FF0000"/>
                </a:solidFill>
                <a:sym typeface="+mn-ea"/>
              </a:rPr>
              <a:t> beautiful</a:t>
            </a: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, but it hasn’t turned out well at all.”</a:t>
            </a:r>
            <a:endParaRPr lang="zh-CN" altLang="en-US" sz="2800" strike="noStrike" noProof="1"/>
          </a:p>
        </p:txBody>
      </p:sp>
      <p:sp>
        <p:nvSpPr>
          <p:cNvPr id="15363" name="文本框 7"/>
          <p:cNvSpPr txBox="1"/>
          <p:nvPr>
            <p:custDataLst>
              <p:tags r:id="rId3"/>
            </p:custDataLst>
          </p:nvPr>
        </p:nvSpPr>
        <p:spPr>
          <a:xfrm>
            <a:off x="1043940" y="5281295"/>
            <a:ext cx="6702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i="1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What is the standard of being beautiful? </a:t>
            </a:r>
            <a:endParaRPr lang="en-US" altLang="zh-CN" sz="2800" i="1">
              <a:solidFill>
                <a:srgbClr val="7030A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3" grpId="0"/>
      <p:bldP spid="1536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99"/>
          <p:cNvPicPr/>
          <p:nvPr/>
        </p:nvPicPr>
        <p:blipFill>
          <a:blip r:embed="rId1"/>
          <a:srcRect l="67096" t="54628" r="32" b="325"/>
          <a:stretch>
            <a:fillRect/>
          </a:stretch>
        </p:blipFill>
        <p:spPr>
          <a:xfrm>
            <a:off x="250825" y="0"/>
            <a:ext cx="3060700" cy="317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3563938" y="2205038"/>
            <a:ext cx="5262562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50825" y="4221163"/>
            <a:ext cx="260826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beautiful?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boring?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2" descr="娱乐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17475"/>
            <a:ext cx="76406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最美人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917700"/>
            <a:ext cx="6191250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陆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2997200"/>
            <a:ext cx="5624512" cy="375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50825" y="4221163"/>
            <a:ext cx="260826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outer beauty?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inner beauty?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7950" y="692150"/>
            <a:ext cx="9101138" cy="167322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50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1" u="none" strike="noStrike" kern="1200" cap="none" spc="15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Beauty </a:t>
            </a:r>
            <a:r>
              <a:rPr kumimoji="0" lang="en-US" altLang="zh-CN" sz="2800" b="0" i="1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is being the best possible version of yourself on the inside </a:t>
            </a:r>
            <a:r>
              <a:rPr kumimoji="0" lang="en-US" altLang="zh-CN" sz="2800" b="0" i="1" u="none" strike="noStrike" kern="1200" cap="none" spc="15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and out</a:t>
            </a:r>
            <a:r>
              <a:rPr kumimoji="0" lang="en-US" altLang="zh-CN" sz="2800" b="0" i="1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kumimoji="0" lang="en-US" altLang="zh-CN" sz="2800" b="0" i="1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57505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1" u="none" strike="noStrike" kern="1200" cap="none" spc="15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—Audrey </a:t>
            </a:r>
            <a:r>
              <a:rPr kumimoji="0" lang="en-US" altLang="zh-CN" sz="2800" b="0" i="1" u="none" strike="noStrike" kern="1200" cap="none" spc="15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Hepburn</a:t>
            </a:r>
            <a:endParaRPr kumimoji="0" lang="en-US" altLang="zh-CN" sz="2800" b="0" i="0" u="none" strike="noStrike" kern="1200" cap="none" spc="15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marL="35750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15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pic>
        <p:nvPicPr>
          <p:cNvPr id="20482" name="Picture 2" descr="E:\文件\教学\高一\U4\赫本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03350" y="2420938"/>
            <a:ext cx="5767388" cy="412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五边形 2"/>
          <p:cNvSpPr/>
          <p:nvPr>
            <p:custDataLst>
              <p:tags r:id="rId4"/>
            </p:custDataLst>
          </p:nvPr>
        </p:nvSpPr>
        <p:spPr>
          <a:xfrm>
            <a:off x="0" y="0"/>
            <a:ext cx="4029075" cy="65722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4000" i="1" strike="noStrike" noProof="1">
                <a:solidFill>
                  <a:srgbClr val="00B050"/>
                </a:solidFill>
              </a:rPr>
              <a:t>Appreciating</a:t>
            </a:r>
            <a:endParaRPr lang="en-US" altLang="zh-CN" sz="4000" i="1" strike="noStrike" noProof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en-US" altLang="zh-CN"/>
              <a:t>I Am Me (excerpt)</a:t>
            </a:r>
            <a:br>
              <a:rPr lang="en-US" altLang="zh-CN"/>
            </a:br>
            <a:r>
              <a:rPr lang="en-US" altLang="zh-CN" sz="2400"/>
              <a:t>Poem by Virginia Satir, world-famous psychologist</a:t>
            </a:r>
            <a:endParaRPr lang="en-US" altLang="zh-CN" sz="2400"/>
          </a:p>
        </p:txBody>
      </p:sp>
      <p:pic>
        <p:nvPicPr>
          <p:cNvPr id="21506" name="图片 104"/>
          <p:cNvPicPr/>
          <p:nvPr>
            <p:custDataLst>
              <p:tags r:id="rId1"/>
            </p:custDataLst>
          </p:nvPr>
        </p:nvPicPr>
        <p:blipFill>
          <a:blip r:embed="rId2"/>
          <a:srcRect l="1765" b="9148"/>
          <a:stretch>
            <a:fillRect/>
          </a:stretch>
        </p:blipFill>
        <p:spPr>
          <a:xfrm>
            <a:off x="4716463" y="1701800"/>
            <a:ext cx="4027487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>
            <p:custDataLst>
              <p:tags r:id="rId3"/>
            </p:custDataLst>
          </p:nvPr>
        </p:nvSpPr>
        <p:spPr>
          <a:xfrm>
            <a:off x="34925" y="1628775"/>
            <a:ext cx="4594225" cy="5016500"/>
          </a:xfrm>
          <a:prstGeom prst="flowChartAlternateProcess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en-US" altLang="zh-CN" sz="2400" i="1" strike="noStrike" noProof="1">
                <a:solidFill>
                  <a:schemeClr val="tx1"/>
                </a:solidFill>
                <a:sym typeface="+mn-ea"/>
              </a:rPr>
              <a:t>In all the world, there is no one else exactly like me,</a:t>
            </a:r>
            <a:endParaRPr lang="en-US" altLang="zh-CN" sz="2400" i="1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sz="2400" i="1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r>
              <a:rPr lang="en-US" altLang="zh-CN" sz="2400" i="1" strike="noStrike" noProof="1">
                <a:solidFill>
                  <a:schemeClr val="tx1"/>
                </a:solidFill>
                <a:sym typeface="+mn-ea"/>
              </a:rPr>
              <a:t>Everything that comes out of me is authentically me,</a:t>
            </a:r>
            <a:endParaRPr lang="en-US" altLang="zh-CN" sz="2400" i="1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sz="2400" i="1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r>
              <a:rPr lang="en-US" altLang="zh-CN" sz="2400" i="1" strike="noStrike" noProof="1">
                <a:solidFill>
                  <a:schemeClr val="tx1"/>
                </a:solidFill>
                <a:sym typeface="+mn-ea"/>
              </a:rPr>
              <a:t>Because I alone chose it--I own everything about me,</a:t>
            </a:r>
            <a:endParaRPr lang="en-US" altLang="zh-CN" sz="2400" i="1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sz="2400" i="1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r>
              <a:rPr lang="en-US" altLang="zh-CN" sz="2400" i="1" strike="noStrike" noProof="1">
                <a:solidFill>
                  <a:schemeClr val="tx1"/>
                </a:solidFill>
                <a:sym typeface="+mn-ea"/>
              </a:rPr>
              <a:t>My body, my feelings, my mouth, my voice, all my actions.</a:t>
            </a:r>
            <a:endParaRPr lang="en-US" altLang="zh-CN" sz="2400" i="1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r>
              <a:rPr lang="en-US" altLang="zh-CN" sz="2400" i="1" strike="noStrike" noProof="1">
                <a:solidFill>
                  <a:schemeClr val="tx1"/>
                </a:solidFill>
                <a:sym typeface="+mn-ea"/>
              </a:rPr>
              <a:t>......</a:t>
            </a:r>
            <a:endParaRPr lang="en-US" altLang="zh-CN" sz="2400" i="1" u="sng" strike="noStrike" noProof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内容占位符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229600" cy="669925"/>
          </a:xfrm>
        </p:spPr>
        <p:txBody>
          <a:bodyPr anchor="t" anchorCtr="0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an argument essay</a:t>
            </a:r>
            <a:endParaRPr kumimoji="0" lang="en-US" altLang="zh-CN" sz="32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zh-CN" sz="32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0"/>
            <a:ext cx="4029075" cy="65722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4000" i="1" strike="noStrike" noProof="1">
                <a:solidFill>
                  <a:srgbClr val="00B050"/>
                </a:solidFill>
              </a:rPr>
              <a:t>Homework</a:t>
            </a:r>
            <a:endParaRPr lang="en-US" altLang="zh-CN" sz="4000" i="1" strike="noStrike" noProof="1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9138" y="1409700"/>
            <a:ext cx="7597775" cy="3536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1">
                <a:latin typeface="+mn-ea"/>
                <a:ea typeface="+mn-ea"/>
                <a:cs typeface="+mn-ea"/>
                <a:sym typeface="+mn-ea"/>
              </a:rPr>
              <a:t>假如你是李华，你们学校正在举行一次有关整形话题的征文。请你以</a:t>
            </a:r>
            <a:r>
              <a:rPr lang="en-US" altLang="zh-CN" sz="2800" noProof="1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2800" noProof="1">
                <a:solidFill>
                  <a:srgbClr val="7030A0"/>
                </a:solidFill>
                <a:latin typeface="+mn-ea"/>
                <a:ea typeface="+mn-ea"/>
                <a:cs typeface="+mn-ea"/>
                <a:sym typeface="+mn-ea"/>
              </a:rPr>
              <a:t>“</a:t>
            </a:r>
            <a:r>
              <a:rPr lang="en-US" altLang="zh-CN" sz="2800" b="1" noProof="1">
                <a:solidFill>
                  <a:srgbClr val="7030A0"/>
                </a:solidFill>
                <a:latin typeface="+mn-ea"/>
                <a:ea typeface="+mn-ea"/>
                <a:cs typeface="+mn-ea"/>
                <a:sym typeface="+mn-ea"/>
              </a:rPr>
              <a:t>My Views on Plastic Surgery</a:t>
            </a:r>
            <a:r>
              <a:rPr lang="zh-CN" altLang="en-US" sz="2800" b="1" noProof="1">
                <a:solidFill>
                  <a:srgbClr val="7030A0"/>
                </a:solidFill>
                <a:latin typeface="+mn-ea"/>
                <a:ea typeface="+mn-ea"/>
                <a:cs typeface="+mn-ea"/>
                <a:sym typeface="+mn-ea"/>
              </a:rPr>
              <a:t>”</a:t>
            </a:r>
            <a:r>
              <a:rPr lang="zh-CN" altLang="en-US" sz="2800" noProof="1">
                <a:latin typeface="+mn-ea"/>
                <a:ea typeface="+mn-ea"/>
                <a:cs typeface="+mn-ea"/>
                <a:sym typeface="+mn-ea"/>
              </a:rPr>
              <a:t>为题写一篇文章投稿。</a:t>
            </a:r>
            <a:endParaRPr lang="en-US" altLang="zh-CN" sz="2800" noProof="1">
              <a:latin typeface="+mn-ea"/>
              <a:ea typeface="+mn-ea"/>
              <a:cs typeface="+mn-ea"/>
            </a:endParaRPr>
          </a:p>
          <a:p>
            <a:r>
              <a:rPr lang="zh-CN" altLang="en-US" sz="2800" noProof="1">
                <a:latin typeface="+mn-ea"/>
                <a:ea typeface="+mn-ea"/>
                <a:cs typeface="+mn-ea"/>
                <a:sym typeface="+mn-ea"/>
              </a:rPr>
              <a:t>内容包括：</a:t>
            </a:r>
            <a:endParaRPr lang="en-US" altLang="zh-CN" sz="2800" noProof="1">
              <a:latin typeface="+mn-ea"/>
              <a:ea typeface="+mn-ea"/>
              <a:cs typeface="+mn-ea"/>
            </a:endParaRPr>
          </a:p>
          <a:p>
            <a:pPr marL="342900" indent="-342900">
              <a:buAutoNum type="arabicPeriod"/>
            </a:pPr>
            <a:r>
              <a:rPr lang="zh-CN" altLang="en-US" sz="2800" noProof="1">
                <a:latin typeface="+mn-ea"/>
                <a:ea typeface="+mn-ea"/>
                <a:cs typeface="+mn-ea"/>
                <a:sym typeface="+mn-ea"/>
              </a:rPr>
              <a:t>你对整容的看法，</a:t>
            </a:r>
            <a:r>
              <a:rPr lang="zh-CN" altLang="en-US" sz="2800" noProof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支持</a:t>
            </a:r>
            <a:r>
              <a:rPr lang="zh-CN" altLang="en-US" sz="2800" noProof="1">
                <a:latin typeface="+mn-ea"/>
                <a:ea typeface="+mn-ea"/>
                <a:cs typeface="+mn-ea"/>
                <a:sym typeface="+mn-ea"/>
              </a:rPr>
              <a:t>还是</a:t>
            </a:r>
            <a:r>
              <a:rPr lang="zh-CN" altLang="en-US" sz="2800" noProof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反对</a:t>
            </a:r>
            <a:r>
              <a:rPr lang="zh-CN" altLang="en-US" sz="2800" noProof="1">
                <a:latin typeface="+mn-ea"/>
                <a:ea typeface="+mn-ea"/>
                <a:cs typeface="+mn-ea"/>
                <a:sym typeface="+mn-ea"/>
              </a:rPr>
              <a:t>；</a:t>
            </a:r>
            <a:endParaRPr lang="en-US" altLang="zh-CN" sz="2800" noProof="1">
              <a:latin typeface="+mn-ea"/>
              <a:ea typeface="+mn-ea"/>
              <a:cs typeface="+mn-ea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2800" noProof="1">
                <a:latin typeface="+mn-ea"/>
                <a:ea typeface="+mn-ea"/>
                <a:cs typeface="+mn-ea"/>
                <a:sym typeface="+mn-ea"/>
              </a:rPr>
              <a:t>给出支持或反对的</a:t>
            </a:r>
            <a:r>
              <a:rPr lang="zh-CN" altLang="en-US" sz="2800" noProof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理由</a:t>
            </a:r>
            <a:r>
              <a:rPr lang="zh-CN" altLang="en-US" sz="2800" noProof="1">
                <a:latin typeface="+mn-ea"/>
                <a:ea typeface="+mn-ea"/>
                <a:cs typeface="+mn-ea"/>
                <a:sym typeface="+mn-ea"/>
              </a:rPr>
              <a:t>，并适当添加</a:t>
            </a:r>
            <a:r>
              <a:rPr lang="zh-CN" altLang="en-US" sz="2800" noProof="1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个人经历或其它依据</a:t>
            </a:r>
            <a:r>
              <a:rPr lang="zh-CN" altLang="en-US" sz="2800" noProof="1">
                <a:latin typeface="+mn-ea"/>
                <a:ea typeface="+mn-ea"/>
                <a:cs typeface="+mn-ea"/>
                <a:sym typeface="+mn-ea"/>
              </a:rPr>
              <a:t>进行佐证。</a:t>
            </a:r>
            <a:endParaRPr lang="en-US" altLang="zh-CN" sz="2800" noProof="1">
              <a:latin typeface="+mn-ea"/>
              <a:ea typeface="+mn-ea"/>
              <a:cs typeface="+mn-ea"/>
            </a:endParaRPr>
          </a:p>
          <a:p>
            <a:r>
              <a:rPr lang="zh-CN" altLang="en-US" sz="2800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注意词数：</a:t>
            </a:r>
            <a:r>
              <a:rPr lang="en-US" altLang="zh-CN" sz="2800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80</a:t>
            </a:r>
            <a:r>
              <a:rPr lang="zh-CN" altLang="en-US" sz="2800" noProof="1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词左右</a:t>
            </a:r>
            <a:endParaRPr lang="zh-CN" altLang="en-US" sz="2800" noProof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27000"/>
          </a:blip>
          <a:tile tx="0" ty="-38100" sx="92000" sy="100000" flip="none" algn="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0" y="0"/>
            <a:ext cx="3455988" cy="65722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4000" i="1" strike="noStrike" noProof="1">
                <a:solidFill>
                  <a:srgbClr val="00B050"/>
                </a:solidFill>
              </a:rPr>
              <a:t>Warm-up</a:t>
            </a:r>
            <a:endParaRPr lang="en-US" altLang="zh-CN" sz="4000" i="1" strike="noStrike" noProof="1">
              <a:solidFill>
                <a:srgbClr val="00B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288" y="765175"/>
            <a:ext cx="8469313" cy="2244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i="1" noProof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  <a:sym typeface="+mn-ea"/>
              </a:rPr>
              <a:t>Questions:</a:t>
            </a:r>
            <a:endParaRPr lang="en-US" altLang="zh-CN" sz="2800" i="1" noProof="1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i="1" noProof="1">
                <a:latin typeface="Arial" panose="020B0604020202020204" pitchFamily="34" charset="0"/>
                <a:ea typeface="SimSun" panose="02010600030101010101" pitchFamily="2" charset="-122"/>
                <a:cs typeface="+mn-cs"/>
                <a:sym typeface="+mn-ea"/>
              </a:rPr>
              <a:t>Are you satisfied with your look? </a:t>
            </a:r>
            <a:endParaRPr lang="en-US" altLang="zh-CN" sz="2800" i="1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i="1" noProof="1">
                <a:latin typeface="Arial" panose="020B0604020202020204" pitchFamily="34" charset="0"/>
                <a:ea typeface="SimSun" panose="02010600030101010101" pitchFamily="2" charset="-122"/>
                <a:cs typeface="+mn-cs"/>
                <a:sym typeface="+mn-ea"/>
              </a:rPr>
              <a:t>What are you going to do to improve your look?</a:t>
            </a:r>
            <a:endParaRPr lang="en-US" altLang="zh-CN" sz="2800" i="1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i="1" noProof="1">
                <a:latin typeface="Arial" panose="020B0604020202020204" pitchFamily="34" charset="0"/>
                <a:ea typeface="SimSun" panose="02010600030101010101" pitchFamily="2" charset="-122"/>
                <a:cs typeface="+mn-cs"/>
                <a:sym typeface="+mn-ea"/>
              </a:rPr>
              <a:t>Have you thought about changing your face or body shape through operation? </a:t>
            </a:r>
            <a:endParaRPr lang="zh-CN" altLang="en-US" sz="2800" noProof="1"/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85850" y="3081653"/>
            <a:ext cx="6543675" cy="3667125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35571" y="2829560"/>
            <a:ext cx="88728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Thanks for listening</a:t>
            </a:r>
            <a:endParaRPr lang="en-US" altLang="zh-CN" sz="72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标注 5"/>
          <p:cNvSpPr/>
          <p:nvPr/>
        </p:nvSpPr>
        <p:spPr>
          <a:xfrm>
            <a:off x="107950" y="1846263"/>
            <a:ext cx="5184775" cy="2386013"/>
          </a:xfrm>
          <a:prstGeom prst="wedgeRoundRectCallou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5122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80063" y="1701800"/>
            <a:ext cx="3576637" cy="401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79388" y="1844675"/>
            <a:ext cx="5284787" cy="2327275"/>
          </a:xfrm>
        </p:spPr>
        <p:txBody>
          <a:bodyPr anchor="t" anchorCtr="0"/>
          <a:p>
            <a:pPr marL="0" indent="0">
              <a:buNone/>
            </a:pPr>
            <a:r>
              <a:rPr lang="en-US" altLang="zh-CN" sz="2800"/>
              <a:t>the medical practice of changing the appearance of people’s faces or bodies, either to improve their appearance or to repair injuries</a:t>
            </a: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  <a:p>
            <a:pPr marL="0" indent="0">
              <a:buNone/>
            </a:pPr>
            <a:endParaRPr lang="en-US" altLang="zh-CN" sz="2800" i="1">
              <a:solidFill>
                <a:srgbClr val="C00000"/>
              </a:solidFill>
            </a:endParaRPr>
          </a:p>
        </p:txBody>
      </p:sp>
      <p:sp>
        <p:nvSpPr>
          <p:cNvPr id="2" name="五边形 1"/>
          <p:cNvSpPr/>
          <p:nvPr>
            <p:custDataLst>
              <p:tags r:id="rId3"/>
            </p:custDataLst>
          </p:nvPr>
        </p:nvSpPr>
        <p:spPr>
          <a:xfrm>
            <a:off x="0" y="0"/>
            <a:ext cx="3455988" cy="67945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4000" i="1" strike="noStrike" noProof="1">
                <a:solidFill>
                  <a:srgbClr val="00B050"/>
                </a:solidFill>
              </a:rPr>
              <a:t>Lead-in</a:t>
            </a:r>
            <a:endParaRPr lang="en-US" altLang="zh-CN" sz="4000" i="1" strike="noStrike" noProof="1">
              <a:solidFill>
                <a:srgbClr val="00B050"/>
              </a:solidFill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577850" y="901700"/>
            <a:ext cx="7786688" cy="720725"/>
          </a:xfrm>
          <a:prstGeom prst="flowChartTerminator">
            <a:avLst/>
          </a:prstGeom>
          <a:solidFill>
            <a:srgbClr val="FE9B1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i="1" strike="noStrike" noProof="1">
                <a:sym typeface="+mn-ea"/>
              </a:rPr>
              <a:t>What do you know about plastic surgery?</a:t>
            </a:r>
            <a:endParaRPr lang="zh-CN" altLang="en-US" sz="2800" i="1" strike="noStrike" noProof="1"/>
          </a:p>
        </p:txBody>
      </p:sp>
      <p:sp>
        <p:nvSpPr>
          <p:cNvPr id="4102" name="文本框 6"/>
          <p:cNvSpPr txBox="1"/>
          <p:nvPr/>
        </p:nvSpPr>
        <p:spPr>
          <a:xfrm>
            <a:off x="1042988" y="5883275"/>
            <a:ext cx="78359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i="1">
                <a:latin typeface="Arial" panose="020B0604020202020204" pitchFamily="34" charset="0"/>
                <a:ea typeface="SimSun" panose="02010600030101010101" pitchFamily="2" charset="-122"/>
              </a:rPr>
              <a:t>Do you support or oppose plastic surgery?</a:t>
            </a:r>
            <a:endParaRPr lang="zh-CN" altLang="en-US" sz="3200" i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127" name="图片 99"/>
          <p:cNvPicPr/>
          <p:nvPr/>
        </p:nvPicPr>
        <p:blipFill>
          <a:blip r:embed="rId4"/>
          <a:srcRect l="25055" t="18513" r="23155" b="22829"/>
          <a:stretch>
            <a:fillRect/>
          </a:stretch>
        </p:blipFill>
        <p:spPr>
          <a:xfrm>
            <a:off x="107950" y="5734050"/>
            <a:ext cx="8223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85750" y="4652963"/>
            <a:ext cx="4789488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i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(From Longman Dictionary of Contemporary English)</a:t>
            </a:r>
            <a:endParaRPr lang="en-US" altLang="zh-CN" sz="28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charRg st="0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099" grpId="1" build="p"/>
      <p:bldP spid="6" grpId="0" animBg="1"/>
      <p:bldP spid="6" grpId="1" animBg="1"/>
      <p:bldP spid="3" grpId="0"/>
      <p:bldP spid="3" grpId="1"/>
      <p:bldP spid="4102" grpId="0"/>
      <p:bldP spid="410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>
            <p:custDataLst>
              <p:tags r:id="rId1"/>
            </p:custDataLst>
          </p:nvPr>
        </p:nvSpPr>
        <p:spPr>
          <a:xfrm>
            <a:off x="0" y="0"/>
            <a:ext cx="5719763" cy="65722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4000" i="1" strike="noStrike" noProof="1">
                <a:solidFill>
                  <a:srgbClr val="00B050"/>
                </a:solidFill>
              </a:rPr>
              <a:t>Be an insightful reader</a:t>
            </a:r>
            <a:endParaRPr lang="en-US" altLang="zh-CN" sz="4000" i="1" strike="noStrike" noProof="1">
              <a:solidFill>
                <a:srgbClr val="00B050"/>
              </a:solidFill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0" y="1874838"/>
            <a:ext cx="5562600" cy="2173288"/>
          </a:xfrm>
          <a:prstGeom prst="flowChart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400" b="1" strike="noStrike" noProof="1">
                <a:solidFill>
                  <a:schemeClr val="tx1"/>
                </a:solidFill>
                <a:sym typeface="+mn-ea"/>
              </a:rPr>
              <a:t>Plastic surgery helps man with burn marks</a:t>
            </a:r>
            <a:endParaRPr lang="en-US" altLang="zh-CN" sz="2400" b="1" strike="noStrike" noProof="1">
              <a:solidFill>
                <a:srgbClr val="FF0000"/>
              </a:solidFill>
              <a:sym typeface="+mn-ea"/>
            </a:endParaRPr>
          </a:p>
          <a:p>
            <a:pPr algn="l" fontAlgn="base"/>
            <a:endParaRPr lang="en-US" altLang="zh-CN" sz="2400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r>
              <a:rPr lang="en-US" altLang="zh-CN" sz="2400" strike="noStrike" noProof="1">
                <a:solidFill>
                  <a:schemeClr val="tx1"/>
                </a:solidFill>
                <a:sym typeface="+mn-ea"/>
              </a:rPr>
              <a:t>A man received plastic surgery at King’s Hospital last month to treat </a:t>
            </a:r>
            <a:endParaRPr lang="en-US" altLang="zh-CN" sz="2400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r>
              <a:rPr lang="en-US" altLang="zh-CN" sz="2400" strike="noStrike" noProof="1">
                <a:solidFill>
                  <a:schemeClr val="tx1"/>
                </a:solidFill>
                <a:sym typeface="+mn-ea"/>
              </a:rPr>
              <a:t>burn marks he got one year ago.</a:t>
            </a:r>
            <a:endParaRPr lang="en-US" altLang="zh-CN" sz="240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0" y="4292600"/>
            <a:ext cx="5562600" cy="2154238"/>
          </a:xfrm>
          <a:prstGeom prst="flowChart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400" b="1" strike="noStrike" noProof="1">
                <a:solidFill>
                  <a:schemeClr val="tx1"/>
                </a:solidFill>
                <a:sym typeface="+mn-ea"/>
              </a:rPr>
              <a:t>Woman regrets plastic surgery</a:t>
            </a:r>
            <a:endParaRPr lang="en-US" altLang="zh-CN" sz="2400" b="1" strike="noStrike" noProof="1">
              <a:solidFill>
                <a:srgbClr val="FF0000"/>
              </a:solidFill>
              <a:sym typeface="+mn-ea"/>
            </a:endParaRPr>
          </a:p>
          <a:p>
            <a:pPr algn="l" fontAlgn="base"/>
            <a:endParaRPr lang="zh-CN" altLang="en-US" sz="2400" strike="noStrike" noProof="1"/>
          </a:p>
          <a:p>
            <a:pPr algn="l" fontAlgn="base"/>
            <a:r>
              <a:rPr lang="en-US" altLang="zh-CN" sz="2400" strike="noStrike" noProof="1">
                <a:solidFill>
                  <a:schemeClr val="tx1"/>
                </a:solidFill>
                <a:sym typeface="+mn-ea"/>
              </a:rPr>
              <a:t>A woman who has recently had plastic surgery on her face now regrets the decision.</a:t>
            </a:r>
            <a:endParaRPr lang="en-US" altLang="zh-CN" sz="240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流程图: 终止 12"/>
          <p:cNvSpPr/>
          <p:nvPr/>
        </p:nvSpPr>
        <p:spPr>
          <a:xfrm>
            <a:off x="684213" y="836613"/>
            <a:ext cx="7399338" cy="858838"/>
          </a:xfrm>
          <a:prstGeom prst="flowChartTerminator">
            <a:avLst/>
          </a:prstGeom>
          <a:solidFill>
            <a:srgbClr val="FE9B1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i="1" strike="noStrike" noProof="1">
                <a:sym typeface="+mn-ea"/>
              </a:rPr>
              <a:t>What was the plastic surgery for?</a:t>
            </a:r>
            <a:endParaRPr lang="en-US" altLang="zh-CN" sz="2800" i="1" strike="noStrike" noProof="1">
              <a:sym typeface="+mn-ea"/>
            </a:endParaRPr>
          </a:p>
          <a:p>
            <a:pPr algn="ctr" fontAlgn="base"/>
            <a:r>
              <a:rPr lang="en-US" altLang="zh-CN" sz="2800" i="1" strike="noStrike" noProof="1">
                <a:sym typeface="+mn-ea"/>
              </a:rPr>
              <a:t>Was it successful or not? </a:t>
            </a:r>
            <a:endParaRPr lang="zh-CN" altLang="en-US" sz="2800" strike="noStrike" noProof="1"/>
          </a:p>
        </p:txBody>
      </p:sp>
      <p:pic>
        <p:nvPicPr>
          <p:cNvPr id="6149" name="图片 8" descr="inverted pyrami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141663"/>
            <a:ext cx="3619500" cy="3529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文本框 5"/>
          <p:cNvSpPr txBox="1"/>
          <p:nvPr>
            <p:custDataLst>
              <p:tags r:id="rId4"/>
            </p:custDataLst>
          </p:nvPr>
        </p:nvSpPr>
        <p:spPr>
          <a:xfrm>
            <a:off x="6865938" y="3357563"/>
            <a:ext cx="10287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sym typeface="SimSun" panose="02010600030101010101" pitchFamily="2" charset="-122"/>
              </a:rPr>
              <a:t>Lead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sym typeface="SimSun" panose="02010600030101010101" pitchFamily="2" charset="-122"/>
            </a:endParaRPr>
          </a:p>
        </p:txBody>
      </p:sp>
      <p:sp>
        <p:nvSpPr>
          <p:cNvPr id="6151" name="文本框 6"/>
          <p:cNvSpPr txBox="1"/>
          <p:nvPr>
            <p:custDataLst>
              <p:tags r:id="rId5"/>
            </p:custDataLst>
          </p:nvPr>
        </p:nvSpPr>
        <p:spPr>
          <a:xfrm>
            <a:off x="6850063" y="4365625"/>
            <a:ext cx="1044575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sym typeface="SimSun" panose="02010600030101010101" pitchFamily="2" charset="-122"/>
              </a:rPr>
              <a:t>Body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</a:endParaRPr>
          </a:p>
        </p:txBody>
      </p:sp>
      <p:sp>
        <p:nvSpPr>
          <p:cNvPr id="6152" name="文本框 7"/>
          <p:cNvSpPr txBox="1"/>
          <p:nvPr>
            <p:custDataLst>
              <p:tags r:id="rId6"/>
            </p:custDataLst>
          </p:nvPr>
        </p:nvSpPr>
        <p:spPr>
          <a:xfrm>
            <a:off x="6983413" y="5445125"/>
            <a:ext cx="827087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sym typeface="SimSun" panose="02010600030101010101" pitchFamily="2" charset="-122"/>
              </a:rPr>
              <a:t>Tail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51500" y="1989138"/>
            <a:ext cx="3352800" cy="952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i="1" spc="15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i="1" spc="150" noProof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inverted pyramid</a:t>
            </a:r>
            <a:r>
              <a:rPr lang="en-US" altLang="zh-CN" sz="2800" i="1" spc="15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” </a:t>
            </a:r>
            <a:r>
              <a:rPr lang="zh-CN" altLang="en-US" sz="2800" i="1" spc="15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structure</a:t>
            </a:r>
            <a:endParaRPr lang="zh-CN" altLang="en-US" sz="2800" i="1" spc="150" noProof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流程图: 联系 15"/>
          <p:cNvSpPr/>
          <p:nvPr/>
        </p:nvSpPr>
        <p:spPr>
          <a:xfrm>
            <a:off x="2266950" y="1773238"/>
            <a:ext cx="1081088" cy="503238"/>
          </a:xfrm>
          <a:prstGeom prst="flowChartConnector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" name="流程图: 联系 16"/>
          <p:cNvSpPr/>
          <p:nvPr/>
        </p:nvSpPr>
        <p:spPr>
          <a:xfrm>
            <a:off x="1692275" y="4365625"/>
            <a:ext cx="1079500" cy="503238"/>
          </a:xfrm>
          <a:prstGeom prst="flowChartConnector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5132" name="图片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4427538" y="2205038"/>
            <a:ext cx="855662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图片 101"/>
          <p:cNvPicPr/>
          <p:nvPr/>
        </p:nvPicPr>
        <p:blipFill>
          <a:blip r:embed="rId8"/>
          <a:stretch>
            <a:fillRect/>
          </a:stretch>
        </p:blipFill>
        <p:spPr>
          <a:xfrm>
            <a:off x="4572000" y="4700588"/>
            <a:ext cx="798513" cy="74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流程图: 联系 17"/>
          <p:cNvSpPr/>
          <p:nvPr/>
        </p:nvSpPr>
        <p:spPr>
          <a:xfrm>
            <a:off x="107950" y="3573463"/>
            <a:ext cx="1444625" cy="503238"/>
          </a:xfrm>
          <a:prstGeom prst="flowChartConnector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9" name="流程图: 联系 18"/>
          <p:cNvSpPr/>
          <p:nvPr/>
        </p:nvSpPr>
        <p:spPr>
          <a:xfrm>
            <a:off x="1116013" y="5464175"/>
            <a:ext cx="1692275" cy="503238"/>
          </a:xfrm>
          <a:prstGeom prst="flowChartConnector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流程图: 过程 4"/>
          <p:cNvSpPr/>
          <p:nvPr>
            <p:custDataLst>
              <p:tags r:id="rId1"/>
            </p:custDataLst>
          </p:nvPr>
        </p:nvSpPr>
        <p:spPr>
          <a:xfrm>
            <a:off x="611188" y="333375"/>
            <a:ext cx="7770813" cy="733425"/>
          </a:xfrm>
          <a:prstGeom prst="flowChartProcess">
            <a:avLst/>
          </a:prstGeom>
          <a:solidFill>
            <a:srgbClr val="EFA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tx1"/>
                </a:solidFill>
                <a:sym typeface="+mn-ea"/>
              </a:rPr>
              <a:t>Plastic surgery helps man with burn marks</a:t>
            </a:r>
            <a:endParaRPr lang="en-US" altLang="zh-CN" sz="280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170" name="文本框 2"/>
          <p:cNvSpPr txBox="1"/>
          <p:nvPr/>
        </p:nvSpPr>
        <p:spPr>
          <a:xfrm>
            <a:off x="611188" y="1341438"/>
            <a:ext cx="566896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i="1">
                <a:latin typeface="Arial" panose="020B0604020202020204" pitchFamily="34" charset="0"/>
                <a:ea typeface="SimSun" panose="02010600030101010101" pitchFamily="2" charset="-122"/>
              </a:rPr>
              <a:t>1. What happened to John Wilson?</a:t>
            </a:r>
            <a:endParaRPr lang="en-US" altLang="zh-CN" sz="2800" i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171" name="文本框 3"/>
          <p:cNvSpPr txBox="1"/>
          <p:nvPr>
            <p:custDataLst>
              <p:tags r:id="rId2"/>
            </p:custDataLst>
          </p:nvPr>
        </p:nvSpPr>
        <p:spPr>
          <a:xfrm>
            <a:off x="611188" y="3141663"/>
            <a:ext cx="7845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i="1">
                <a:latin typeface="Arial" panose="020B0604020202020204" pitchFamily="34" charset="0"/>
                <a:ea typeface="SimSun" panose="02010600030101010101" pitchFamily="2" charset="-122"/>
              </a:rPr>
              <a:t>2. Why did John Wilson have the surgery?</a:t>
            </a:r>
            <a:endParaRPr lang="en-US" altLang="zh-CN" sz="2800" i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148" name="文本框 5"/>
          <p:cNvSpPr txBox="1"/>
          <p:nvPr/>
        </p:nvSpPr>
        <p:spPr>
          <a:xfrm>
            <a:off x="682625" y="1863725"/>
            <a:ext cx="77533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caught in a horrible campus fire 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skin badly hurt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terrible burn marks 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650" y="3717925"/>
            <a:ext cx="6967538" cy="15970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noProof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  <a:sym typeface="+mn-ea"/>
              </a:rPr>
              <a:t>to repair some of his burnt skin</a:t>
            </a:r>
            <a:endParaRPr lang="en-US" altLang="zh-CN" sz="2400" noProof="1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noProof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  <a:sym typeface="+mn-ea"/>
              </a:rPr>
              <a:t>to get rid of the terrible burn marks </a:t>
            </a:r>
            <a:endParaRPr lang="en-US" altLang="zh-CN" sz="2400" noProof="1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noProof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  <a:sym typeface="+mn-ea"/>
              </a:rPr>
              <a:t>to feel more confident about his appearance</a:t>
            </a:r>
            <a:endParaRPr lang="en-US" altLang="zh-CN" sz="2400" noProof="1">
              <a:solidFill>
                <a:srgbClr val="FF0000"/>
              </a:solidFill>
            </a:endParaRPr>
          </a:p>
          <a:p>
            <a:endParaRPr lang="en-US" altLang="zh-CN" sz="2400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174" name="文本框 7"/>
          <p:cNvSpPr txBox="1"/>
          <p:nvPr>
            <p:custDataLst>
              <p:tags r:id="rId3"/>
            </p:custDataLst>
          </p:nvPr>
        </p:nvSpPr>
        <p:spPr>
          <a:xfrm>
            <a:off x="682625" y="5084763"/>
            <a:ext cx="7845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i="1"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3. </a:t>
            </a:r>
            <a:r>
              <a:rPr lang="en-US" altLang="zh-CN" sz="2800" i="1">
                <a:latin typeface="Arial" panose="020B0604020202020204" pitchFamily="34" charset="0"/>
                <a:ea typeface="SimSun" panose="02010600030101010101" pitchFamily="2" charset="-122"/>
              </a:rPr>
              <a:t>Was he satisfied with the outcome?</a:t>
            </a:r>
            <a:endParaRPr lang="en-US" altLang="zh-CN" sz="2800" i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151" name="文本框 9"/>
          <p:cNvSpPr txBox="1"/>
          <p:nvPr/>
        </p:nvSpPr>
        <p:spPr>
          <a:xfrm>
            <a:off x="774700" y="5692775"/>
            <a:ext cx="77533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very happy with the treatment 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especially pleased with the face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can go out just like a normal guy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/>
      <p:bldP spid="7" grpId="0"/>
      <p:bldP spid="7" grpId="1"/>
      <p:bldP spid="6151" grpId="0"/>
      <p:bldP spid="6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6146800" y="1211263"/>
            <a:ext cx="2943225" cy="415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1046163" y="5734050"/>
            <a:ext cx="7778750" cy="901700"/>
          </a:xfrm>
        </p:spPr>
        <p:txBody>
          <a:bodyPr anchor="t" anchorCtr="0"/>
          <a:p>
            <a:pPr marL="0" indent="0">
              <a:buNone/>
            </a:pPr>
            <a:r>
              <a:rPr lang="en-US" altLang="zh-CN" i="1"/>
              <a:t>Have you changed your mind about plastic surgery?</a:t>
            </a:r>
            <a:endParaRPr lang="en-US" altLang="zh-CN" i="1"/>
          </a:p>
        </p:txBody>
      </p:sp>
      <p:sp>
        <p:nvSpPr>
          <p:cNvPr id="3" name="流程图: 可选过程 2"/>
          <p:cNvSpPr/>
          <p:nvPr/>
        </p:nvSpPr>
        <p:spPr>
          <a:xfrm>
            <a:off x="107950" y="1196975"/>
            <a:ext cx="6048375" cy="1944688"/>
          </a:xfrm>
          <a:prstGeom prst="flowChartAlternateProcess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en-US" altLang="zh-CN" sz="2400" strike="noStrike" noProof="1">
                <a:solidFill>
                  <a:schemeClr val="tx1"/>
                </a:solidFill>
                <a:sym typeface="+mn-ea"/>
              </a:rPr>
              <a:t>With the help of plastic surgery, a man</a:t>
            </a:r>
            <a:endParaRPr lang="en-US" altLang="zh-CN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流程图: 终止 5"/>
          <p:cNvSpPr/>
          <p:nvPr>
            <p:custDataLst>
              <p:tags r:id="rId2"/>
            </p:custDataLst>
          </p:nvPr>
        </p:nvSpPr>
        <p:spPr>
          <a:xfrm>
            <a:off x="827088" y="188913"/>
            <a:ext cx="7399338" cy="858838"/>
          </a:xfrm>
          <a:prstGeom prst="flowChartTerminator">
            <a:avLst/>
          </a:prstGeom>
          <a:solidFill>
            <a:srgbClr val="FE9B1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i="1" strike="noStrike" noProof="1">
                <a:sym typeface="+mn-ea"/>
              </a:rPr>
              <a:t>Summarize the case of John Wilson</a:t>
            </a:r>
            <a:endParaRPr lang="zh-CN" altLang="en-US" sz="2800" strike="noStrike" noProof="1"/>
          </a:p>
        </p:txBody>
      </p:sp>
      <p:cxnSp>
        <p:nvCxnSpPr>
          <p:cNvPr id="11" name="直接连接符 10"/>
          <p:cNvCxnSpPr/>
          <p:nvPr/>
        </p:nvCxnSpPr>
        <p:spPr>
          <a:xfrm>
            <a:off x="179388" y="2032000"/>
            <a:ext cx="5976938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 flipV="1">
            <a:off x="179388" y="2420938"/>
            <a:ext cx="5976938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175" name="文本框 13"/>
          <p:cNvSpPr txBox="1"/>
          <p:nvPr/>
        </p:nvSpPr>
        <p:spPr>
          <a:xfrm>
            <a:off x="179388" y="3213100"/>
            <a:ext cx="5853112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With the help of plastic surgery, a man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who was badly burnt in a campus fire successfully had some of his burnt skin repaired and terrible burn marks removed. He felt more confident about his appearance and could live a normal life again.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8200" name="图片 99"/>
          <p:cNvPicPr/>
          <p:nvPr>
            <p:custDataLst>
              <p:tags r:id="rId4"/>
            </p:custDataLst>
          </p:nvPr>
        </p:nvPicPr>
        <p:blipFill>
          <a:blip r:embed="rId5"/>
          <a:srcRect l="25055" t="18513" r="23155" b="22829"/>
          <a:stretch>
            <a:fillRect/>
          </a:stretch>
        </p:blipFill>
        <p:spPr>
          <a:xfrm>
            <a:off x="107950" y="5961063"/>
            <a:ext cx="822325" cy="8270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>
            <a:off x="165100" y="2822575"/>
            <a:ext cx="5991225" cy="30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5" grpId="1"/>
      <p:bldP spid="7170" grpId="0" build="p"/>
      <p:bldP spid="7170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流程图: 过程 4"/>
          <p:cNvSpPr/>
          <p:nvPr>
            <p:custDataLst>
              <p:tags r:id="rId1"/>
            </p:custDataLst>
          </p:nvPr>
        </p:nvSpPr>
        <p:spPr>
          <a:xfrm>
            <a:off x="611188" y="333375"/>
            <a:ext cx="7770813" cy="733425"/>
          </a:xfrm>
          <a:prstGeom prst="flowChartProcess">
            <a:avLst/>
          </a:prstGeom>
          <a:solidFill>
            <a:srgbClr val="EFA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tx1"/>
                </a:solidFill>
                <a:sym typeface="+mn-ea"/>
              </a:rPr>
              <a:t>Woman regrets plastic surgery</a:t>
            </a:r>
            <a:endParaRPr lang="en-US" altLang="zh-CN" sz="2800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218" name="文本框 2"/>
          <p:cNvSpPr txBox="1"/>
          <p:nvPr>
            <p:custDataLst>
              <p:tags r:id="rId2"/>
            </p:custDataLst>
          </p:nvPr>
        </p:nvSpPr>
        <p:spPr>
          <a:xfrm>
            <a:off x="484188" y="1341438"/>
            <a:ext cx="802481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i="1">
                <a:latin typeface="Arial" panose="020B0604020202020204" pitchFamily="34" charset="0"/>
                <a:ea typeface="SimSun" panose="02010600030101010101" pitchFamily="2" charset="-122"/>
              </a:rPr>
              <a:t>1. Why did Ella Edwards have the plastic surgery?</a:t>
            </a:r>
            <a:endParaRPr lang="en-US" altLang="zh-CN" sz="2800" i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195" name="文本框 5"/>
          <p:cNvSpPr txBox="1"/>
          <p:nvPr/>
        </p:nvSpPr>
        <p:spPr>
          <a:xfrm>
            <a:off x="682625" y="1863725"/>
            <a:ext cx="7753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to become more beautiful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220" name="文本框 3"/>
          <p:cNvSpPr txBox="1"/>
          <p:nvPr>
            <p:custDataLst>
              <p:tags r:id="rId3"/>
            </p:custDataLst>
          </p:nvPr>
        </p:nvSpPr>
        <p:spPr>
          <a:xfrm>
            <a:off x="484188" y="2492375"/>
            <a:ext cx="8154987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en-US" altLang="zh-CN" sz="2800" i="1">
                <a:latin typeface="Arial" panose="020B0604020202020204" pitchFamily="34" charset="0"/>
                <a:ea typeface="SimSun" panose="02010600030101010101" pitchFamily="2" charset="-122"/>
              </a:rPr>
              <a:t>2. What problems did she suffer because of the surgery?</a:t>
            </a:r>
            <a:endParaRPr lang="en-US" altLang="zh-CN" sz="2800" i="1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endParaRPr lang="en-US" altLang="zh-CN" sz="2800" i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197" name="文本框 6"/>
          <p:cNvSpPr txBox="1"/>
          <p:nvPr/>
        </p:nvSpPr>
        <p:spPr>
          <a:xfrm>
            <a:off x="611188" y="3572828"/>
            <a:ext cx="747871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daily pain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couldn’t live a normal life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look unnatural (far from her expectation)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unable to make certain facial expressions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222" name="文本框 8"/>
          <p:cNvSpPr txBox="1"/>
          <p:nvPr>
            <p:custDataLst>
              <p:tags r:id="rId4"/>
            </p:custDataLst>
          </p:nvPr>
        </p:nvSpPr>
        <p:spPr>
          <a:xfrm>
            <a:off x="539750" y="5373688"/>
            <a:ext cx="8154988" cy="539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en-US" altLang="zh-CN" sz="2800" i="1">
                <a:latin typeface="Arial" panose="020B0604020202020204" pitchFamily="34" charset="0"/>
                <a:ea typeface="SimSun" panose="02010600030101010101" pitchFamily="2" charset="-122"/>
              </a:rPr>
              <a:t>3. </a:t>
            </a:r>
            <a:r>
              <a:rPr lang="en-US" altLang="zh-CN" sz="2800" i="1"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Was she satisfied with the result?</a:t>
            </a:r>
            <a:endParaRPr lang="en-US" altLang="zh-CN" sz="2800" i="1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endParaRPr lang="en-US" altLang="zh-CN" sz="2800" i="1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endParaRPr lang="en-US" altLang="zh-CN" sz="2800" i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199" name="文本框 9"/>
          <p:cNvSpPr txBox="1"/>
          <p:nvPr/>
        </p:nvSpPr>
        <p:spPr>
          <a:xfrm>
            <a:off x="682625" y="5876925"/>
            <a:ext cx="7753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unhappy, anxious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  <p:bldP spid="8197" grpId="0"/>
      <p:bldP spid="8197" grpId="1"/>
      <p:bldP spid="8199" grpId="0"/>
      <p:bldP spid="819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流程图: 终止 5"/>
          <p:cNvSpPr/>
          <p:nvPr>
            <p:custDataLst>
              <p:tags r:id="rId1"/>
            </p:custDataLst>
          </p:nvPr>
        </p:nvSpPr>
        <p:spPr>
          <a:xfrm>
            <a:off x="827088" y="188913"/>
            <a:ext cx="7399338" cy="858838"/>
          </a:xfrm>
          <a:prstGeom prst="flowChartTerminator">
            <a:avLst/>
          </a:prstGeom>
          <a:solidFill>
            <a:srgbClr val="FE9B1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i="1" strike="noStrike" noProof="1">
                <a:sym typeface="+mn-ea"/>
              </a:rPr>
              <a:t>Summarize the case of </a:t>
            </a:r>
            <a:r>
              <a:rPr lang="en-US" altLang="zh-CN" sz="2800" i="1" strike="noStrike" noProof="1">
                <a:sym typeface="+mn-ea"/>
              </a:rPr>
              <a:t>Ella Edwards</a:t>
            </a:r>
            <a:endParaRPr lang="zh-CN" altLang="en-US" sz="2800" strike="noStrike" noProof="1"/>
          </a:p>
        </p:txBody>
      </p:sp>
      <p:sp>
        <p:nvSpPr>
          <p:cNvPr id="3" name="流程图: 可选过程 2"/>
          <p:cNvSpPr/>
          <p:nvPr>
            <p:custDataLst>
              <p:tags r:id="rId2"/>
            </p:custDataLst>
          </p:nvPr>
        </p:nvSpPr>
        <p:spPr>
          <a:xfrm>
            <a:off x="107950" y="1120775"/>
            <a:ext cx="6048375" cy="2020888"/>
          </a:xfrm>
          <a:prstGeom prst="flowChartAlternateProcess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en-US" altLang="zh-CN" sz="2400" strike="noStrike" noProof="1">
                <a:solidFill>
                  <a:schemeClr val="tx1"/>
                </a:solidFill>
                <a:sym typeface="+mn-ea"/>
              </a:rPr>
              <a:t>Because of an unsuccessful plastic surgery, a woman</a:t>
            </a:r>
            <a:endParaRPr lang="en-US" altLang="zh-CN" sz="2400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  <a:p>
            <a:pPr algn="l" fontAlgn="base"/>
            <a:endParaRPr lang="en-US" altLang="zh-CN" u="sng" strike="noStrike" noProof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2700338" y="1773238"/>
            <a:ext cx="3384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179388" y="2082800"/>
            <a:ext cx="5976938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>
            <a:off x="179388" y="2420938"/>
            <a:ext cx="5976938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179388" y="2852738"/>
            <a:ext cx="5976938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223" name="文本框 13"/>
          <p:cNvSpPr txBox="1"/>
          <p:nvPr/>
        </p:nvSpPr>
        <p:spPr>
          <a:xfrm>
            <a:off x="179388" y="3213100"/>
            <a:ext cx="7859712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Because of an unsuccessful plastic surgery, a woman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who wanted to be more beautiful ended up looking unnatural and unable to make certain facial expressions. She suffered from daily pain and might need to take painkillers for a long time. The result made her very anxious.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9224" name="内容占位符 2"/>
          <p:cNvSpPr>
            <a:spLocks noGrp="1"/>
          </p:cNvSpPr>
          <p:nvPr>
            <p:ph idx="1"/>
          </p:nvPr>
        </p:nvSpPr>
        <p:spPr>
          <a:xfrm>
            <a:off x="1046163" y="5734050"/>
            <a:ext cx="7778750" cy="901700"/>
          </a:xfrm>
        </p:spPr>
        <p:txBody>
          <a:bodyPr anchor="t" anchorCtr="0"/>
          <a:p>
            <a:pPr marL="0" indent="0">
              <a:buNone/>
            </a:pPr>
            <a:r>
              <a:rPr lang="en-US" altLang="zh-CN" i="1"/>
              <a:t>Have you changed your mind about plastic surgery?</a:t>
            </a:r>
            <a:endParaRPr lang="en-US" altLang="zh-CN" i="1"/>
          </a:p>
        </p:txBody>
      </p:sp>
      <p:pic>
        <p:nvPicPr>
          <p:cNvPr id="10249" name="图片 99"/>
          <p:cNvPicPr/>
          <p:nvPr>
            <p:custDataLst>
              <p:tags r:id="rId7"/>
            </p:custDataLst>
          </p:nvPr>
        </p:nvPicPr>
        <p:blipFill>
          <a:blip r:embed="rId8"/>
          <a:srcRect l="25055" t="18513" r="23155" b="22829"/>
          <a:stretch>
            <a:fillRect/>
          </a:stretch>
        </p:blipFill>
        <p:spPr>
          <a:xfrm>
            <a:off x="107950" y="5961063"/>
            <a:ext cx="822325" cy="827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图片 102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00788" y="1052513"/>
            <a:ext cx="2535237" cy="218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3" grpId="1"/>
      <p:bldP spid="9224" grpId="0" build="p"/>
      <p:bldP spid="922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五边形 2"/>
          <p:cNvSpPr/>
          <p:nvPr>
            <p:custDataLst>
              <p:tags r:id="rId1"/>
            </p:custDataLst>
          </p:nvPr>
        </p:nvSpPr>
        <p:spPr>
          <a:xfrm>
            <a:off x="0" y="0"/>
            <a:ext cx="5719763" cy="65722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4000" i="1" strike="noStrike" noProof="1">
                <a:solidFill>
                  <a:srgbClr val="00B050"/>
                </a:solidFill>
              </a:rPr>
              <a:t>Be a careful listener</a:t>
            </a:r>
            <a:endParaRPr lang="en-US" altLang="zh-CN" sz="4000" i="1" strike="noStrike" noProof="1">
              <a:solidFill>
                <a:srgbClr val="00B050"/>
              </a:solidFill>
            </a:endParaRPr>
          </a:p>
        </p:txBody>
      </p:sp>
      <p:sp>
        <p:nvSpPr>
          <p:cNvPr id="4" name="流程图: 可选过程 3"/>
          <p:cNvSpPr/>
          <p:nvPr>
            <p:custDataLst>
              <p:tags r:id="rId2"/>
            </p:custDataLst>
          </p:nvPr>
        </p:nvSpPr>
        <p:spPr>
          <a:xfrm>
            <a:off x="107950" y="765175"/>
            <a:ext cx="8753475" cy="471488"/>
          </a:xfrm>
          <a:prstGeom prst="flowChartAlternateProcess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en-US" altLang="zh-CN" sz="2400" strike="noStrike" noProof="1">
                <a:solidFill>
                  <a:schemeClr val="tx1"/>
                </a:solidFill>
                <a:sym typeface="+mn-ea"/>
              </a:rPr>
              <a:t>Complete the news report about the plastic surgery industry</a:t>
            </a:r>
            <a:endParaRPr lang="en-US" altLang="zh-CN" sz="2400" u="sng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388" y="1298575"/>
            <a:ext cx="8920163" cy="5583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altLang="zh-CN" sz="2800" b="1" strike="noStrike" noProof="1">
                <a:solidFill>
                  <a:schemeClr val="tx1"/>
                </a:solidFill>
              </a:rPr>
              <a:t>Results of recent research on plastic surgery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Every year</a:t>
            </a:r>
            <a:r>
              <a:rPr lang="en-US" altLang="zh-CN" sz="2800" u="sng" strike="noStrike" noProof="1">
                <a:solidFill>
                  <a:schemeClr val="tx1"/>
                </a:solidFill>
                <a:sym typeface="+mn-ea"/>
              </a:rPr>
              <a:t>,(1)             </a:t>
            </a: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of people decide to have plastic surgery to change their looks.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About(2) </a:t>
            </a:r>
            <a:r>
              <a:rPr lang="en-US" altLang="zh-CN" sz="2800" u="sng" strike="noStrike" noProof="1">
                <a:solidFill>
                  <a:schemeClr val="tx1"/>
                </a:solidFill>
                <a:sym typeface="+mn-ea"/>
              </a:rPr>
              <a:t>                 </a:t>
            </a: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of all patients are men.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The average age of patients is(3)</a:t>
            </a:r>
            <a:r>
              <a:rPr lang="en-US" altLang="zh-CN" sz="2800" u="sng" strike="noStrike" noProof="1">
                <a:solidFill>
                  <a:schemeClr val="tx1"/>
                </a:solidFill>
                <a:sym typeface="+mn-ea"/>
              </a:rPr>
              <a:t>              </a:t>
            </a: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.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Experts believe the industry will(4)</a:t>
            </a:r>
            <a:r>
              <a:rPr lang="en-US" altLang="zh-CN" sz="2800" u="sng" strike="noStrike" noProof="1">
                <a:solidFill>
                  <a:schemeClr val="tx1"/>
                </a:solidFill>
                <a:sym typeface="+mn-ea"/>
              </a:rPr>
              <a:t>                         </a:t>
            </a:r>
            <a:r>
              <a:rPr lang="en-US" altLang="zh-CN" sz="2800" strike="noStrike" noProof="1">
                <a:solidFill>
                  <a:schemeClr val="tx1"/>
                </a:solidFill>
                <a:sym typeface="+mn-ea"/>
              </a:rPr>
              <a:t>in the future.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altLang="zh-CN" sz="2800" b="1" strike="noStrike" noProof="1">
                <a:solidFill>
                  <a:schemeClr val="tx1"/>
                </a:solidFill>
              </a:rPr>
              <a:t>Advantages of plastic surgery</a:t>
            </a:r>
            <a:endParaRPr lang="en-US" altLang="zh-CN" sz="2800" b="1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</a:rPr>
              <a:t>It is the easiest way to help people improve their(5)</a:t>
            </a:r>
            <a:r>
              <a:rPr lang="en-US" altLang="zh-CN" sz="2800" u="sng" strike="noStrike" noProof="1">
                <a:solidFill>
                  <a:schemeClr val="tx1"/>
                </a:solidFill>
              </a:rPr>
              <a:t>                     </a:t>
            </a:r>
            <a:r>
              <a:rPr lang="en-US" altLang="zh-CN" sz="2800" strike="noStrike" noProof="1">
                <a:solidFill>
                  <a:schemeClr val="tx1"/>
                </a:solidFill>
              </a:rPr>
              <a:t>.</a:t>
            </a:r>
            <a:endParaRPr lang="en-US" altLang="zh-CN" sz="2800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Wingdings" panose="05000000000000000000" charset="0"/>
              <a:buChar char="Ø"/>
            </a:pPr>
            <a:r>
              <a:rPr lang="en-US" altLang="zh-CN" sz="2800" strike="noStrike" noProof="1">
                <a:solidFill>
                  <a:schemeClr val="tx1"/>
                </a:solidFill>
              </a:rPr>
              <a:t>It helps people(6)</a:t>
            </a:r>
            <a:r>
              <a:rPr lang="en-US" altLang="zh-CN" sz="2800" u="sng" strike="noStrike" noProof="1">
                <a:solidFill>
                  <a:schemeClr val="tx1"/>
                </a:solidFill>
              </a:rPr>
              <a:t>                                               </a:t>
            </a:r>
            <a:r>
              <a:rPr lang="en-US" altLang="zh-CN" sz="2800" strike="noStrike" noProof="1">
                <a:solidFill>
                  <a:schemeClr val="tx1"/>
                </a:solidFill>
              </a:rPr>
              <a:t>. </a:t>
            </a:r>
            <a:endParaRPr lang="en-US" altLang="zh-CN" sz="2800" b="1" strike="noStrike" noProof="1">
              <a:solidFill>
                <a:schemeClr val="tx1"/>
              </a:solidFill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altLang="zh-CN" sz="2800" strike="noStrike" noProof="1">
              <a:solidFill>
                <a:schemeClr val="tx1"/>
              </a:solidFill>
            </a:endParaRPr>
          </a:p>
        </p:txBody>
      </p:sp>
      <p:sp>
        <p:nvSpPr>
          <p:cNvPr id="10245" name="文本框 9"/>
          <p:cNvSpPr txBox="1"/>
          <p:nvPr/>
        </p:nvSpPr>
        <p:spPr>
          <a:xfrm>
            <a:off x="2063750" y="2708275"/>
            <a:ext cx="15922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one third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10246" name="文本框 10"/>
          <p:cNvSpPr txBox="1"/>
          <p:nvPr/>
        </p:nvSpPr>
        <p:spPr>
          <a:xfrm>
            <a:off x="2754313" y="1917700"/>
            <a:ext cx="1417637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millions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10247" name="文本框 11"/>
          <p:cNvSpPr txBox="1"/>
          <p:nvPr/>
        </p:nvSpPr>
        <p:spPr>
          <a:xfrm>
            <a:off x="5795963" y="3573463"/>
            <a:ext cx="29749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continue to grow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10248" name="文本框 12"/>
          <p:cNvSpPr txBox="1"/>
          <p:nvPr/>
        </p:nvSpPr>
        <p:spPr>
          <a:xfrm>
            <a:off x="1835150" y="5229225"/>
            <a:ext cx="23368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appearance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249" name="文本框 13"/>
          <p:cNvSpPr txBox="1"/>
          <p:nvPr/>
        </p:nvSpPr>
        <p:spPr>
          <a:xfrm>
            <a:off x="3419475" y="5734050"/>
            <a:ext cx="528955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build their self-confidence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250" name="文本框 14"/>
          <p:cNvSpPr txBox="1"/>
          <p:nvPr/>
        </p:nvSpPr>
        <p:spPr>
          <a:xfrm>
            <a:off x="5867400" y="3141663"/>
            <a:ext cx="159226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SimSun" panose="02010600030101010101" pitchFamily="2" charset="-122"/>
              </a:rPr>
              <a:t>falling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pic>
        <p:nvPicPr>
          <p:cNvPr id="6" name="U4 Integrated skills B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315" y="130175"/>
            <a:ext cx="64135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1" dur="126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246" grpId="0"/>
      <p:bldP spid="10246" grpId="1"/>
      <p:bldP spid="10245" grpId="0"/>
      <p:bldP spid="10245" grpId="1"/>
      <p:bldP spid="10250" grpId="0"/>
      <p:bldP spid="10250" grpId="1"/>
      <p:bldP spid="10247" grpId="0"/>
      <p:bldP spid="10247" grpId="1"/>
      <p:bldP spid="10248" grpId="0"/>
      <p:bldP spid="10248" grpId="1"/>
      <p:bldP spid="10249" grpId="0"/>
      <p:bldP spid="1024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AS_UNIQUEID" val="1514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commondata" val="eyJoZGlkIjoiNDY4MmM2ZWZkMTE4N2E1MDgxNGFmM2Q0YWIwYjRlYzc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5359</Words>
  <Application>WPS 演示</Application>
  <PresentationFormat/>
  <Paragraphs>251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Microsoft YaHei</vt:lpstr>
      <vt:lpstr>Wingdings</vt:lpstr>
      <vt:lpstr>Arial Unicode MS</vt:lpstr>
      <vt:lpstr>Calibri</vt:lpstr>
      <vt:lpstr>汉仪铁山隶书繁</vt:lpstr>
      <vt:lpstr>LiSu</vt:lpstr>
      <vt:lpstr>默认设计模板</vt:lpstr>
      <vt:lpstr>B1U4 Integrated Skills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Are you for or against plastic surgery?</vt:lpstr>
      <vt:lpstr>Materials for reference</vt:lpstr>
      <vt:lpstr>PowerPoint 演示文稿</vt:lpstr>
      <vt:lpstr>PowerPoint 演示文稿</vt:lpstr>
      <vt:lpstr>PowerPoint 演示文稿</vt:lpstr>
      <vt:lpstr>PowerPoint 演示文稿</vt:lpstr>
      <vt:lpstr>I Am Me (excerpt) Poem by Virginia Satir, world-famous psychologist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B1U4 Integrated Skills</dc:title>
  <dc:creator>叶子</dc:creator>
  <cp:lastModifiedBy>小船</cp:lastModifiedBy>
  <cp:revision>65</cp:revision>
  <dcterms:created xsi:type="dcterms:W3CDTF">2023-11-14T07:41:00Z</dcterms:created>
  <dcterms:modified xsi:type="dcterms:W3CDTF">2024-04-23T07:31:28Z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9551841D361A4413B9642655971ABCDC_13</vt:lpwstr>
  </property>
</Properties>
</file>