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23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3"/>
    <p:sldMasterId id="2147483683" r:id="rId4"/>
    <p:sldMasterId id="2147483705" r:id="rId5"/>
    <p:sldMasterId id="2147483727" r:id="rId6"/>
  </p:sldMasterIdLst>
  <p:notesMasterIdLst>
    <p:notesMasterId r:id="rId24"/>
  </p:notesMasterIdLst>
  <p:handoutMasterIdLst>
    <p:handoutMasterId r:id="rId25"/>
  </p:handoutMasterIdLst>
  <p:sldIdLst>
    <p:sldId id="1544" r:id="rId7"/>
    <p:sldId id="1582" r:id="rId8"/>
    <p:sldId id="1772" r:id="rId9"/>
    <p:sldId id="1774" r:id="rId10"/>
    <p:sldId id="1775" r:id="rId11"/>
    <p:sldId id="1776" r:id="rId12"/>
    <p:sldId id="1778" r:id="rId13"/>
    <p:sldId id="1837" r:id="rId14"/>
    <p:sldId id="1838" r:id="rId15"/>
    <p:sldId id="1841" r:id="rId16"/>
    <p:sldId id="1843" r:id="rId17"/>
    <p:sldId id="1842" r:id="rId18"/>
    <p:sldId id="1839" r:id="rId19"/>
    <p:sldId id="1840" r:id="rId20"/>
    <p:sldId id="1847" r:id="rId21"/>
    <p:sldId id="1848" r:id="rId22"/>
    <p:sldId id="1849" r:id="rId23"/>
  </p:sldIdLst>
  <p:sldSz cx="12192000" cy="6858000"/>
  <p:notesSz cx="6858000" cy="9144000"/>
  <p:embeddedFontLst>
    <p:embeddedFont>
      <p:font typeface="华文新魏" panose="02010800040101010101" charset="-122"/>
      <p:regular r:id="rId30"/>
    </p:embeddedFont>
    <p:embeddedFont>
      <p:font typeface="楷体" panose="02010609060101010101" charset="-122"/>
      <p:regular r:id="rId31"/>
    </p:embeddedFont>
    <p:embeddedFont>
      <p:font typeface="微软雅黑" panose="020B0503020204020204" charset="-122"/>
      <p:regular r:id="rId32"/>
    </p:embeddedFont>
    <p:embeddedFont>
      <p:font typeface="汉仪旗黑-85S" panose="00020600040101010101" pitchFamily="18" charset="-122"/>
      <p:bold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华文中宋" panose="02010600040101010101" charset="-122"/>
      <p:regular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  <p:embeddedFont>
      <p:font typeface="黑体" panose="02010609060101010101" charset="-122"/>
      <p:regular r:id="rId43"/>
    </p:embeddedFont>
    <p:embeddedFont>
      <p:font typeface="隶书" panose="02010509060101010101" pitchFamily="49" charset="-122"/>
      <p:regular r:id="rId44"/>
    </p:embeddedFont>
    <p:embeddedFont>
      <p:font typeface="汉仪尚巍手书W" panose="00020600040101010101" pitchFamily="18" charset="-122"/>
      <p:regular r:id="rId45"/>
    </p:embeddedFont>
    <p:embeddedFont>
      <p:font typeface="汉仪长宋简" panose="02010600000101010101" charset="-122"/>
      <p:regular r:id="rId46"/>
    </p:embeddedFont>
    <p:embeddedFont>
      <p:font typeface="汉仪傲娇体简" panose="02010509060101010101" charset="-122"/>
      <p:regular r:id="rId47"/>
    </p:embeddedFont>
    <p:embeddedFont>
      <p:font typeface="等线" panose="02010600030101010101" charset="-122"/>
      <p:regular r:id="rId48"/>
    </p:embeddedFont>
    <p:embeddedFont>
      <p:font typeface="Calibri Light" panose="020F0302020204030204" charset="0"/>
      <p:regular r:id="rId49"/>
      <p:italic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10e61cad-0e72-47c5-9ac0-28a9789d02c0}">
          <p14:sldIdLst>
            <p14:sldId id="1544"/>
            <p14:sldId id="1582"/>
            <p14:sldId id="1772"/>
            <p14:sldId id="1774"/>
            <p14:sldId id="1775"/>
            <p14:sldId id="1776"/>
            <p14:sldId id="1778"/>
            <p14:sldId id="1837"/>
            <p14:sldId id="1838"/>
            <p14:sldId id="1841"/>
            <p14:sldId id="1843"/>
            <p14:sldId id="1842"/>
            <p14:sldId id="1839"/>
            <p14:sldId id="1840"/>
            <p14:sldId id="1847"/>
            <p14:sldId id="1848"/>
            <p14:sldId id="18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10" userDrawn="1">
          <p15:clr>
            <a:srgbClr val="A4A3A4"/>
          </p15:clr>
        </p15:guide>
        <p15:guide id="2" pos="39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作" lastIdx="0" clrIdx="1"/>
  <p:cmAuthor id="3" name="PPTer_Tang" initials="P" lastIdx="0" clrIdx="0"/>
  <p:cmAuthor id="4" name="xkb1.com" initials="x" lastIdx="0" clrIdx="0"/>
  <p:cmAuthor id="5" name="MING" initials="M" lastIdx="0" clrIdx="2"/>
  <p:cmAuthor id="6" name="微软用户" initials="微" lastIdx="0" clrIdx="0"/>
  <p:cmAuthor id="7" name="新课标第一网" initials="新" lastIdx="0" clrIdx="0"/>
  <p:cmAuthor id="8" name="CHINESE-BC06F90" initials="C" lastIdx="0" clrIdx="0"/>
  <p:cmAuthor id="9" name="lenovo" initials="l" lastIdx="0" clrIdx="0"/>
  <p:cmAuthor id="0" name="xiaoxuan Zeng" initials="" lastIdx="0" clrIdx="0"/>
  <p:cmAuthor id="10" name="Lenovo" initials="L" lastIdx="1" clrIdx="9"/>
  <p:cmAuthor id="12" name="12279" initials="1" lastIdx="1" clrIdx="1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0000"/>
    <a:srgbClr val="0000FF"/>
    <a:srgbClr val="003358"/>
    <a:srgbClr val="0409E2"/>
    <a:srgbClr val="540000"/>
    <a:srgbClr val="360000"/>
    <a:srgbClr val="AEEBFF"/>
    <a:srgbClr val="DFFFFD"/>
    <a:srgbClr val="D6FFFC"/>
    <a:srgbClr val="027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43"/>
  </p:normalViewPr>
  <p:slideViewPr>
    <p:cSldViewPr snapToGrid="0" showGuides="1">
      <p:cViewPr>
        <p:scale>
          <a:sx n="79" d="100"/>
          <a:sy n="79" d="100"/>
        </p:scale>
        <p:origin x="1784" y="976"/>
      </p:cViewPr>
      <p:guideLst>
        <p:guide orient="horz" pos="2310"/>
        <p:guide pos="39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1" Type="http://schemas.openxmlformats.org/officeDocument/2006/relationships/tags" Target="tags/tag236.xml"/><Relationship Id="rId50" Type="http://schemas.openxmlformats.org/officeDocument/2006/relationships/font" Target="fonts/font21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20.fntdata"/><Relationship Id="rId48" Type="http://schemas.openxmlformats.org/officeDocument/2006/relationships/font" Target="fonts/font19.fntdata"/><Relationship Id="rId47" Type="http://schemas.openxmlformats.org/officeDocument/2006/relationships/font" Target="fonts/font18.fntdata"/><Relationship Id="rId46" Type="http://schemas.openxmlformats.org/officeDocument/2006/relationships/font" Target="fonts/font17.fntdata"/><Relationship Id="rId45" Type="http://schemas.openxmlformats.org/officeDocument/2006/relationships/font" Target="fonts/font16.fntdata"/><Relationship Id="rId44" Type="http://schemas.openxmlformats.org/officeDocument/2006/relationships/font" Target="fonts/font15.fntdata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51C6C-8D7F-4A28-B123-DFDBB38F89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3FB3D-B612-4D07-8154-C57AC9CAB94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tags" Target="../tags/tag10.xml"/><Relationship Id="rId4" Type="http://schemas.openxmlformats.org/officeDocument/2006/relationships/image" Target="NULL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14.png"/><Relationship Id="rId5" Type="http://schemas.openxmlformats.org/officeDocument/2006/relationships/tags" Target="../tags/tag38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13.png"/><Relationship Id="rId2" Type="http://schemas.openxmlformats.org/officeDocument/2006/relationships/tags" Target="../tags/tag37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tags" Target="../tags/tag4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6.png"/><Relationship Id="rId5" Type="http://schemas.openxmlformats.org/officeDocument/2006/relationships/tags" Target="../tags/tag46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5.png"/><Relationship Id="rId2" Type="http://schemas.openxmlformats.org/officeDocument/2006/relationships/tags" Target="../tags/tag45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6.png"/><Relationship Id="rId5" Type="http://schemas.openxmlformats.org/officeDocument/2006/relationships/tags" Target="../tags/tag54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5.png"/><Relationship Id="rId2" Type="http://schemas.openxmlformats.org/officeDocument/2006/relationships/tags" Target="../tags/tag5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image" Target="file:///C:\Users\1V994W2\PycharmProjects\PPT_Background_Generation/pic_temp/pic_half_right.png" TargetMode="External"/><Relationship Id="rId3" Type="http://schemas.openxmlformats.org/officeDocument/2006/relationships/image" Target="../media/image17.png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6.png"/><Relationship Id="rId5" Type="http://schemas.openxmlformats.org/officeDocument/2006/relationships/tags" Target="../tags/tag72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5.png"/><Relationship Id="rId2" Type="http://schemas.openxmlformats.org/officeDocument/2006/relationships/tags" Target="../tags/tag71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6.png"/><Relationship Id="rId5" Type="http://schemas.openxmlformats.org/officeDocument/2006/relationships/tags" Target="../tags/tag8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5.png"/><Relationship Id="rId2" Type="http://schemas.openxmlformats.org/officeDocument/2006/relationships/tags" Target="../tags/tag79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6.png"/><Relationship Id="rId5" Type="http://schemas.openxmlformats.org/officeDocument/2006/relationships/tags" Target="../tags/tag87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5.png"/><Relationship Id="rId2" Type="http://schemas.openxmlformats.org/officeDocument/2006/relationships/tags" Target="../tags/tag86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17.png"/><Relationship Id="rId5" Type="http://schemas.openxmlformats.org/officeDocument/2006/relationships/tags" Target="../tags/tag93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8.png"/><Relationship Id="rId2" Type="http://schemas.openxmlformats.org/officeDocument/2006/relationships/tags" Target="../tags/tag92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16.png"/><Relationship Id="rId5" Type="http://schemas.openxmlformats.org/officeDocument/2006/relationships/tags" Target="../tags/tag10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15.png"/><Relationship Id="rId2" Type="http://schemas.openxmlformats.org/officeDocument/2006/relationships/tags" Target="../tags/tag99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6.png"/><Relationship Id="rId6" Type="http://schemas.openxmlformats.org/officeDocument/2006/relationships/tags" Target="../tags/tag107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6.png"/><Relationship Id="rId6" Type="http://schemas.openxmlformats.org/officeDocument/2006/relationships/tags" Target="../tags/tag1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6.png"/><Relationship Id="rId6" Type="http://schemas.openxmlformats.org/officeDocument/2006/relationships/tags" Target="../tags/tag1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16.png"/><Relationship Id="rId6" Type="http://schemas.openxmlformats.org/officeDocument/2006/relationships/tags" Target="../tags/tag14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15.png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file:///C:\Users\1V994W2\PycharmProjects\PPT_Background_Generation/pic_temp/1_pic_quater_left_down.png" TargetMode="External"/><Relationship Id="rId4" Type="http://schemas.openxmlformats.org/officeDocument/2006/relationships/image" Target="../media/image19.png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4" Type="http://schemas.openxmlformats.org/officeDocument/2006/relationships/tags" Target="../tags/tag158.xml"/><Relationship Id="rId13" Type="http://schemas.openxmlformats.org/officeDocument/2006/relationships/image" Target="file:///C:\Users\1V994W2\PycharmProjects\PPT_Background_Generation/pic_temp/0_pic_quater_right_down.png" TargetMode="External"/><Relationship Id="rId12" Type="http://schemas.openxmlformats.org/officeDocument/2006/relationships/image" Target="../media/image20.png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2163" name="图片 6" descr="file:///C:\Program%20Files%20(x86)\Tencent\TIM\Bin\Lets_Create/pic_temp/0_pic_quater_right_up.png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10728325" y="5845175"/>
            <a:ext cx="1376363" cy="849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4" name="图片 7" descr="file:///C:\Program%20Files%20(x86)\Tencent\TIM\Bin\Lets_Create/pic_temp/1_pic_quater_left_down.png"/>
          <p:cNvPicPr/>
          <p:nvPr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5680075"/>
            <a:ext cx="1143000" cy="117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2" y="421645"/>
            <a:ext cx="10852237" cy="562028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fontAlgn="auto"/>
            <a:r>
              <a:rPr kumimoji="0" lang="zh-CN" altLang="en-US" sz="2800" b="1" i="0" u="none" strike="noStrike" kern="1200" cap="none" spc="200" normalizeH="0" baseline="0" noProof="1">
                <a:uLnTx/>
                <a:uFillTx/>
              </a:rPr>
              <a:t>单击此处编辑母版标题样式</a:t>
            </a:r>
            <a:endParaRPr kumimoji="0" lang="zh-CN" altLang="en-US" sz="2800" b="1" i="0" u="none" strike="noStrike" kern="1200" cap="none" spc="200" normalizeH="0" baseline="0" noProof="1">
              <a:uLnTx/>
              <a:uFillTx/>
            </a:endParaRPr>
          </a:p>
        </p:txBody>
      </p:sp>
      <p:sp>
        <p:nvSpPr>
          <p:cNvPr id="92165" name="灯片编号占位符 4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610600" y="6350000"/>
            <a:ext cx="2700338" cy="3159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r" fontAlgn="base"/>
            <a:fld id="{9A0DB2DC-4C9A-4742-B13C-FB6460FD3503}" type="slidenum">
              <a:rPr lang="zh-CN" altLang="en-US" sz="16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600" strike="noStrike" noProof="1"/>
          </a:p>
        </p:txBody>
      </p:sp>
      <p:sp>
        <p:nvSpPr>
          <p:cNvPr id="92168" name="日期占位符 2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879475" y="6350000"/>
            <a:ext cx="2700338" cy="3159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fontAlgn="base"/>
            <a:fld id="{BB962C8B-B14F-4D97-AF65-F5344CB8AC3E}" type="datetime1">
              <a:rPr lang="zh-CN" altLang="en-US" sz="16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600" strike="noStrike" noProof="1"/>
          </a:p>
        </p:txBody>
      </p:sp>
      <p:sp>
        <p:nvSpPr>
          <p:cNvPr id="92169" name="页脚占位符 3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388" y="6350000"/>
            <a:ext cx="3959225" cy="3159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 anchorCtr="0"/>
          <a:p>
            <a:pPr algn="ctr" fontAlgn="base"/>
            <a:endParaRPr lang="zh-CN" altLang="en-US" sz="1600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2" y="952512"/>
            <a:ext cx="10852237" cy="5388907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4" hasCustomPrompt="1"/>
            <p:custDataLst>
              <p:tags r:id="rId5"/>
            </p:custDataLst>
          </p:nvPr>
        </p:nvSpPr>
        <p:spPr>
          <a:xfrm>
            <a:off x="1968185" y="3475039"/>
            <a:ext cx="6350635" cy="111887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800" b="0" spc="525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345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775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1485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970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44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594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742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891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103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188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rea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vert="horz" lIns="91400" tIns="45700" rIns="91400" bIns="45700" rtlCol="0">
            <a:normAutofit/>
          </a:bodyPr>
          <a:lstStyle>
            <a:lvl1pPr>
              <a:defRPr baseline="0"/>
            </a:lvl1pPr>
          </a:lstStyle>
          <a:p>
            <a:pPr marL="342900" marR="0" lvl="0" indent="-342900" algn="l" defTabSz="91376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6850" name="页脚占位符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356351"/>
            <a:ext cx="3860800" cy="366184"/>
          </a:xfrm>
          <a:prstGeom prst="rect">
            <a:avLst/>
          </a:prstGeom>
          <a:noFill/>
          <a:ln w="9525">
            <a:noFill/>
          </a:ln>
        </p:spPr>
        <p:txBody>
          <a:bodyPr lIns="91400" tIns="45700" rIns="91400" bIns="45700" anchor="ctr" anchorCtr="0"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endParaRPr lang="zh-CN" altLang="en-US" strike="noStrike" noProof="1"/>
          </a:p>
        </p:txBody>
      </p:sp>
      <p:sp>
        <p:nvSpPr>
          <p:cNvPr id="206853" name="灯片编号占位符 5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356351"/>
            <a:ext cx="2844800" cy="366184"/>
          </a:xfrm>
          <a:prstGeom prst="rect">
            <a:avLst/>
          </a:prstGeom>
          <a:noFill/>
          <a:ln w="9525">
            <a:noFill/>
          </a:ln>
        </p:spPr>
        <p:txBody>
          <a:bodyPr lIns="91400" tIns="45700" rIns="91400" bIns="45700" anchor="ctr" anchorCtr="0"/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fld id="{9A0DB2DC-4C9A-4742-B13C-FB6460FD3503}" type="slidenum">
              <a:rPr lang="zh-CN" altLang="en-US" strike="noStrike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6854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>
          <a:xfrm>
            <a:off x="609600" y="6356351"/>
            <a:ext cx="2844800" cy="366184"/>
          </a:xfrm>
          <a:prstGeom prst="rect">
            <a:avLst/>
          </a:prstGeom>
          <a:noFill/>
          <a:ln w="9525">
            <a:noFill/>
          </a:ln>
        </p:spPr>
        <p:txBody>
          <a:bodyPr lIns="91400" tIns="45700" rIns="91400" bIns="45700" anchor="ctr" anchorCtr="0"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FontTx/>
            </a:pPr>
            <a:fld id="{BB962C8B-B14F-4D97-AF65-F5344CB8AC3E}" type="datetime1">
              <a:rPr lang="zh-CN" altLang="en-US" strike="noStrike" noProof="1">
                <a:latin typeface="Calibri" panose="020F050202020403020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48" y="274639"/>
            <a:ext cx="10973661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101608" y="6400800"/>
            <a:ext cx="4267535" cy="283800"/>
          </a:xfrm>
        </p:spPr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7112559" y="6400800"/>
            <a:ext cx="4978792" cy="28380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5486831" y="6400800"/>
            <a:ext cx="1219296" cy="283464"/>
          </a:xfrm>
        </p:spPr>
        <p:txBody>
          <a:bodyPr/>
          <a:lstStyle>
            <a:lvl1pPr>
              <a:defRPr/>
            </a:lvl1pPr>
          </a:lstStyle>
          <a:p>
            <a:fld id="{63CF1387-2480-4675-B9F0-E1B10F2BED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200"/>
            <a:ext cx="10972800" cy="1143141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4773"/>
            <a:ext cx="5386917" cy="64142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8235" indent="0">
              <a:buNone/>
              <a:defRPr sz="2135" b="1"/>
            </a:lvl7pPr>
            <a:lvl8pPr marL="4267835" indent="0">
              <a:buNone/>
              <a:defRPr sz="2135" b="1"/>
            </a:lvl8pPr>
            <a:lvl9pPr marL="4877435" indent="0">
              <a:buNone/>
              <a:defRPr sz="21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6201"/>
            <a:ext cx="5386917" cy="39501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4773"/>
            <a:ext cx="5389033" cy="64142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8235" indent="0">
              <a:buNone/>
              <a:defRPr sz="2135" b="1"/>
            </a:lvl7pPr>
            <a:lvl8pPr marL="4267835" indent="0">
              <a:buNone/>
              <a:defRPr sz="2135" b="1"/>
            </a:lvl8pPr>
            <a:lvl9pPr marL="4877435" indent="0">
              <a:buNone/>
              <a:defRPr sz="2135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6201"/>
            <a:ext cx="5389033" cy="39501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12192000" cy="11315700"/>
          </a:xfrm>
          <a:prstGeom prst="rect">
            <a:avLst/>
          </a:prstGeom>
          <a:blipFill dpi="0" rotWithShape="1">
            <a:blip r:embed="rId2">
              <a:alphaModFix am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750309" y="833614"/>
            <a:ext cx="11053811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242277" y="240965"/>
            <a:ext cx="561843" cy="592649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srgbClr val="605448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00" decel="49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17" y="0"/>
            <a:ext cx="589216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空坐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1023963" y="8525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schemeClr val="accent1">
                    <a:lumMod val="50000"/>
                  </a:schemeClr>
                </a:solidFill>
              </a:rPr>
              <a:t>时空坐标</a:t>
            </a:r>
            <a:endParaRPr lang="zh-CN" alt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inring\Desktop\大峪中学PPT模板文件图片\PNG图片\大峪中学PPT1-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1100405" y="1340768"/>
            <a:ext cx="1852323" cy="1008112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副标题 2"/>
          <p:cNvSpPr>
            <a:spLocks noGrp="1"/>
          </p:cNvSpPr>
          <p:nvPr>
            <p:ph type="subTitle" idx="1"/>
          </p:nvPr>
        </p:nvSpPr>
        <p:spPr>
          <a:xfrm>
            <a:off x="1196416" y="2357430"/>
            <a:ext cx="8233357" cy="3429024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altLang="zh-CN" dirty="0"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42472E6E-F1B8-40DC-9226-982A0FC690FC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EE6600A5-09C1-4457-A6F3-BA52EC8EAC0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inring\Desktop\大峪中学PPT模板文件图片\PNG图片\大峪中学PPT1-0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日期占位符 3"/>
          <p:cNvSpPr>
            <a:spLocks noGrp="1"/>
          </p:cNvSpPr>
          <p:nvPr>
            <p:ph type="dt" sz="half" idx="10"/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2D2F3A0-CE60-4F70-A7DA-E7C3FE547A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4858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87DE9EB8-C79B-4F94-82FB-91A0837F9F1C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0"/>
            <a:ext cx="12192000" cy="1875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5"/>
          </a:p>
        </p:txBody>
      </p:sp>
      <p:sp>
        <p:nvSpPr>
          <p:cNvPr id="6" name="矩形 5"/>
          <p:cNvSpPr/>
          <p:nvPr userDrawn="1"/>
        </p:nvSpPr>
        <p:spPr>
          <a:xfrm>
            <a:off x="0" y="6788499"/>
            <a:ext cx="12192000" cy="703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12192000" cy="11315700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750309" y="833615"/>
            <a:ext cx="11053811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1"/>
          <p:cNvGrpSpPr/>
          <p:nvPr userDrawn="1"/>
        </p:nvGrpSpPr>
        <p:grpSpPr>
          <a:xfrm>
            <a:off x="11242277" y="240965"/>
            <a:ext cx="561843" cy="592649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00" decel="49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12192000" cy="11315700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750309" y="833615"/>
            <a:ext cx="11053811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1"/>
          <p:cNvGrpSpPr/>
          <p:nvPr userDrawn="1"/>
        </p:nvGrpSpPr>
        <p:grpSpPr>
          <a:xfrm>
            <a:off x="11242277" y="240965"/>
            <a:ext cx="561843" cy="592649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00" decel="49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内容与标题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 userDrawn="1"/>
        </p:nvSpPr>
        <p:spPr>
          <a:xfrm>
            <a:off x="0" y="0"/>
            <a:ext cx="12192000" cy="11315700"/>
          </a:xfrm>
          <a:prstGeom prst="rect">
            <a:avLst/>
          </a:prstGeom>
          <a:blipFill dpi="0" rotWithShape="1">
            <a:blip r:embed="rId2" cstate="print">
              <a:alphaModFix am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750309" y="833615"/>
            <a:ext cx="11053811" cy="0"/>
          </a:xfrm>
          <a:prstGeom prst="line">
            <a:avLst/>
          </a:prstGeom>
          <a:ln w="12700">
            <a:solidFill>
              <a:srgbClr val="0051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1"/>
          <p:cNvGrpSpPr/>
          <p:nvPr userDrawn="1"/>
        </p:nvGrpSpPr>
        <p:grpSpPr>
          <a:xfrm>
            <a:off x="11242277" y="240965"/>
            <a:ext cx="561843" cy="592649"/>
            <a:chOff x="4197350" y="2182813"/>
            <a:chExt cx="608013" cy="641350"/>
          </a:xfrm>
          <a:solidFill>
            <a:srgbClr val="005188"/>
          </a:solidFill>
        </p:grpSpPr>
        <p:sp>
          <p:nvSpPr>
            <p:cNvPr id="13" name="Freeform 166"/>
            <p:cNvSpPr/>
            <p:nvPr/>
          </p:nvSpPr>
          <p:spPr bwMode="auto">
            <a:xfrm>
              <a:off x="4229100" y="2211388"/>
              <a:ext cx="39688" cy="157163"/>
            </a:xfrm>
            <a:custGeom>
              <a:avLst/>
              <a:gdLst/>
              <a:ahLst/>
              <a:cxnLst>
                <a:cxn ang="0">
                  <a:pos x="63" y="2"/>
                </a:cxn>
                <a:cxn ang="0">
                  <a:pos x="63" y="2"/>
                </a:cxn>
                <a:cxn ang="0">
                  <a:pos x="58" y="14"/>
                </a:cxn>
                <a:cxn ang="0">
                  <a:pos x="54" y="25"/>
                </a:cxn>
                <a:cxn ang="0">
                  <a:pos x="47" y="49"/>
                </a:cxn>
                <a:cxn ang="0">
                  <a:pos x="34" y="96"/>
                </a:cxn>
                <a:cxn ang="0">
                  <a:pos x="34" y="96"/>
                </a:cxn>
                <a:cxn ang="0">
                  <a:pos x="27" y="122"/>
                </a:cxn>
                <a:cxn ang="0">
                  <a:pos x="21" y="149"/>
                </a:cxn>
                <a:cxn ang="0">
                  <a:pos x="10" y="203"/>
                </a:cxn>
                <a:cxn ang="0">
                  <a:pos x="10" y="203"/>
                </a:cxn>
                <a:cxn ang="0">
                  <a:pos x="6" y="222"/>
                </a:cxn>
                <a:cxn ang="0">
                  <a:pos x="3" y="243"/>
                </a:cxn>
                <a:cxn ang="0">
                  <a:pos x="1" y="263"/>
                </a:cxn>
                <a:cxn ang="0">
                  <a:pos x="0" y="283"/>
                </a:cxn>
                <a:cxn ang="0">
                  <a:pos x="0" y="283"/>
                </a:cxn>
                <a:cxn ang="0">
                  <a:pos x="1" y="290"/>
                </a:cxn>
                <a:cxn ang="0">
                  <a:pos x="2" y="292"/>
                </a:cxn>
                <a:cxn ang="0">
                  <a:pos x="3" y="294"/>
                </a:cxn>
                <a:cxn ang="0">
                  <a:pos x="6" y="296"/>
                </a:cxn>
                <a:cxn ang="0">
                  <a:pos x="8" y="296"/>
                </a:cxn>
                <a:cxn ang="0">
                  <a:pos x="11" y="296"/>
                </a:cxn>
                <a:cxn ang="0">
                  <a:pos x="14" y="294"/>
                </a:cxn>
                <a:cxn ang="0">
                  <a:pos x="14" y="294"/>
                </a:cxn>
                <a:cxn ang="0">
                  <a:pos x="15" y="293"/>
                </a:cxn>
                <a:cxn ang="0">
                  <a:pos x="16" y="291"/>
                </a:cxn>
                <a:cxn ang="0">
                  <a:pos x="15" y="287"/>
                </a:cxn>
                <a:cxn ang="0">
                  <a:pos x="14" y="285"/>
                </a:cxn>
                <a:cxn ang="0">
                  <a:pos x="12" y="285"/>
                </a:cxn>
                <a:cxn ang="0">
                  <a:pos x="11" y="284"/>
                </a:cxn>
                <a:cxn ang="0">
                  <a:pos x="9" y="285"/>
                </a:cxn>
                <a:cxn ang="0">
                  <a:pos x="9" y="285"/>
                </a:cxn>
                <a:cxn ang="0">
                  <a:pos x="11" y="282"/>
                </a:cxn>
                <a:cxn ang="0">
                  <a:pos x="12" y="276"/>
                </a:cxn>
                <a:cxn ang="0">
                  <a:pos x="14" y="259"/>
                </a:cxn>
                <a:cxn ang="0">
                  <a:pos x="14" y="232"/>
                </a:cxn>
                <a:cxn ang="0">
                  <a:pos x="14" y="232"/>
                </a:cxn>
                <a:cxn ang="0">
                  <a:pos x="17" y="212"/>
                </a:cxn>
                <a:cxn ang="0">
                  <a:pos x="21" y="193"/>
                </a:cxn>
                <a:cxn ang="0">
                  <a:pos x="29" y="155"/>
                </a:cxn>
                <a:cxn ang="0">
                  <a:pos x="29" y="155"/>
                </a:cxn>
                <a:cxn ang="0">
                  <a:pos x="38" y="119"/>
                </a:cxn>
                <a:cxn ang="0">
                  <a:pos x="48" y="83"/>
                </a:cxn>
                <a:cxn ang="0">
                  <a:pos x="48" y="83"/>
                </a:cxn>
                <a:cxn ang="0">
                  <a:pos x="58" y="45"/>
                </a:cxn>
                <a:cxn ang="0">
                  <a:pos x="64" y="25"/>
                </a:cxn>
                <a:cxn ang="0">
                  <a:pos x="68" y="16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3" y="5"/>
                </a:cxn>
                <a:cxn ang="0">
                  <a:pos x="73" y="3"/>
                </a:cxn>
                <a:cxn ang="0">
                  <a:pos x="72" y="2"/>
                </a:cxn>
                <a:cxn ang="0">
                  <a:pos x="71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5" y="1"/>
                </a:cxn>
                <a:cxn ang="0">
                  <a:pos x="63" y="2"/>
                </a:cxn>
                <a:cxn ang="0">
                  <a:pos x="63" y="2"/>
                </a:cxn>
              </a:cxnLst>
              <a:rect l="0" t="0" r="r" b="b"/>
              <a:pathLst>
                <a:path w="73" h="296">
                  <a:moveTo>
                    <a:pt x="63" y="2"/>
                  </a:moveTo>
                  <a:lnTo>
                    <a:pt x="63" y="2"/>
                  </a:lnTo>
                  <a:lnTo>
                    <a:pt x="58" y="14"/>
                  </a:lnTo>
                  <a:lnTo>
                    <a:pt x="54" y="25"/>
                  </a:lnTo>
                  <a:lnTo>
                    <a:pt x="47" y="49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27" y="122"/>
                  </a:lnTo>
                  <a:lnTo>
                    <a:pt x="21" y="149"/>
                  </a:lnTo>
                  <a:lnTo>
                    <a:pt x="10" y="203"/>
                  </a:lnTo>
                  <a:lnTo>
                    <a:pt x="10" y="203"/>
                  </a:lnTo>
                  <a:lnTo>
                    <a:pt x="6" y="222"/>
                  </a:lnTo>
                  <a:lnTo>
                    <a:pt x="3" y="243"/>
                  </a:lnTo>
                  <a:lnTo>
                    <a:pt x="1" y="263"/>
                  </a:lnTo>
                  <a:lnTo>
                    <a:pt x="0" y="283"/>
                  </a:lnTo>
                  <a:lnTo>
                    <a:pt x="0" y="283"/>
                  </a:lnTo>
                  <a:lnTo>
                    <a:pt x="1" y="290"/>
                  </a:lnTo>
                  <a:lnTo>
                    <a:pt x="2" y="292"/>
                  </a:lnTo>
                  <a:lnTo>
                    <a:pt x="3" y="294"/>
                  </a:lnTo>
                  <a:lnTo>
                    <a:pt x="6" y="296"/>
                  </a:lnTo>
                  <a:lnTo>
                    <a:pt x="8" y="296"/>
                  </a:lnTo>
                  <a:lnTo>
                    <a:pt x="11" y="296"/>
                  </a:lnTo>
                  <a:lnTo>
                    <a:pt x="14" y="294"/>
                  </a:lnTo>
                  <a:lnTo>
                    <a:pt x="14" y="294"/>
                  </a:lnTo>
                  <a:lnTo>
                    <a:pt x="15" y="293"/>
                  </a:lnTo>
                  <a:lnTo>
                    <a:pt x="16" y="291"/>
                  </a:lnTo>
                  <a:lnTo>
                    <a:pt x="15" y="287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1" y="284"/>
                  </a:lnTo>
                  <a:lnTo>
                    <a:pt x="9" y="285"/>
                  </a:lnTo>
                  <a:lnTo>
                    <a:pt x="9" y="285"/>
                  </a:lnTo>
                  <a:lnTo>
                    <a:pt x="11" y="282"/>
                  </a:lnTo>
                  <a:lnTo>
                    <a:pt x="12" y="276"/>
                  </a:lnTo>
                  <a:lnTo>
                    <a:pt x="14" y="259"/>
                  </a:lnTo>
                  <a:lnTo>
                    <a:pt x="14" y="232"/>
                  </a:lnTo>
                  <a:lnTo>
                    <a:pt x="14" y="232"/>
                  </a:lnTo>
                  <a:lnTo>
                    <a:pt x="17" y="212"/>
                  </a:lnTo>
                  <a:lnTo>
                    <a:pt x="21" y="193"/>
                  </a:lnTo>
                  <a:lnTo>
                    <a:pt x="29" y="155"/>
                  </a:lnTo>
                  <a:lnTo>
                    <a:pt x="29" y="155"/>
                  </a:lnTo>
                  <a:lnTo>
                    <a:pt x="38" y="119"/>
                  </a:lnTo>
                  <a:lnTo>
                    <a:pt x="48" y="83"/>
                  </a:lnTo>
                  <a:lnTo>
                    <a:pt x="48" y="83"/>
                  </a:lnTo>
                  <a:lnTo>
                    <a:pt x="58" y="45"/>
                  </a:lnTo>
                  <a:lnTo>
                    <a:pt x="64" y="25"/>
                  </a:lnTo>
                  <a:lnTo>
                    <a:pt x="68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5"/>
                  </a:lnTo>
                  <a:lnTo>
                    <a:pt x="73" y="3"/>
                  </a:lnTo>
                  <a:lnTo>
                    <a:pt x="72" y="2"/>
                  </a:lnTo>
                  <a:lnTo>
                    <a:pt x="71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3" y="2"/>
                  </a:lnTo>
                  <a:lnTo>
                    <a:pt x="63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4" name="Freeform 167"/>
            <p:cNvSpPr/>
            <p:nvPr/>
          </p:nvSpPr>
          <p:spPr bwMode="auto">
            <a:xfrm>
              <a:off x="4251325" y="2206625"/>
              <a:ext cx="39688" cy="177800"/>
            </a:xfrm>
            <a:custGeom>
              <a:avLst/>
              <a:gdLst/>
              <a:ahLst/>
              <a:cxnLst>
                <a:cxn ang="0">
                  <a:pos x="66" y="3"/>
                </a:cxn>
                <a:cxn ang="0">
                  <a:pos x="66" y="3"/>
                </a:cxn>
                <a:cxn ang="0">
                  <a:pos x="51" y="40"/>
                </a:cxn>
                <a:cxn ang="0">
                  <a:pos x="44" y="59"/>
                </a:cxn>
                <a:cxn ang="0">
                  <a:pos x="38" y="78"/>
                </a:cxn>
                <a:cxn ang="0">
                  <a:pos x="38" y="78"/>
                </a:cxn>
                <a:cxn ang="0">
                  <a:pos x="33" y="101"/>
                </a:cxn>
                <a:cxn ang="0">
                  <a:pos x="29" y="124"/>
                </a:cxn>
                <a:cxn ang="0">
                  <a:pos x="20" y="170"/>
                </a:cxn>
                <a:cxn ang="0">
                  <a:pos x="20" y="170"/>
                </a:cxn>
                <a:cxn ang="0">
                  <a:pos x="5" y="249"/>
                </a:cxn>
                <a:cxn ang="0">
                  <a:pos x="5" y="249"/>
                </a:cxn>
                <a:cxn ang="0">
                  <a:pos x="2" y="270"/>
                </a:cxn>
                <a:cxn ang="0">
                  <a:pos x="1" y="290"/>
                </a:cxn>
                <a:cxn ang="0">
                  <a:pos x="0" y="311"/>
                </a:cxn>
                <a:cxn ang="0">
                  <a:pos x="0" y="332"/>
                </a:cxn>
                <a:cxn ang="0">
                  <a:pos x="0" y="332"/>
                </a:cxn>
                <a:cxn ang="0">
                  <a:pos x="0" y="334"/>
                </a:cxn>
                <a:cxn ang="0">
                  <a:pos x="1" y="336"/>
                </a:cxn>
                <a:cxn ang="0">
                  <a:pos x="3" y="336"/>
                </a:cxn>
                <a:cxn ang="0">
                  <a:pos x="5" y="337"/>
                </a:cxn>
                <a:cxn ang="0">
                  <a:pos x="6" y="336"/>
                </a:cxn>
                <a:cxn ang="0">
                  <a:pos x="8" y="336"/>
                </a:cxn>
                <a:cxn ang="0">
                  <a:pos x="9" y="334"/>
                </a:cxn>
                <a:cxn ang="0">
                  <a:pos x="9" y="332"/>
                </a:cxn>
                <a:cxn ang="0">
                  <a:pos x="9" y="332"/>
                </a:cxn>
                <a:cxn ang="0">
                  <a:pos x="9" y="310"/>
                </a:cxn>
                <a:cxn ang="0">
                  <a:pos x="10" y="288"/>
                </a:cxn>
                <a:cxn ang="0">
                  <a:pos x="12" y="265"/>
                </a:cxn>
                <a:cxn ang="0">
                  <a:pos x="16" y="244"/>
                </a:cxn>
                <a:cxn ang="0">
                  <a:pos x="16" y="244"/>
                </a:cxn>
                <a:cxn ang="0">
                  <a:pos x="32" y="164"/>
                </a:cxn>
                <a:cxn ang="0">
                  <a:pos x="32" y="164"/>
                </a:cxn>
                <a:cxn ang="0">
                  <a:pos x="39" y="122"/>
                </a:cxn>
                <a:cxn ang="0">
                  <a:pos x="47" y="81"/>
                </a:cxn>
                <a:cxn ang="0">
                  <a:pos x="47" y="81"/>
                </a:cxn>
                <a:cxn ang="0">
                  <a:pos x="52" y="61"/>
                </a:cxn>
                <a:cxn ang="0">
                  <a:pos x="60" y="43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1"/>
                </a:cxn>
                <a:cxn ang="0">
                  <a:pos x="67" y="2"/>
                </a:cxn>
                <a:cxn ang="0">
                  <a:pos x="66" y="3"/>
                </a:cxn>
                <a:cxn ang="0">
                  <a:pos x="66" y="3"/>
                </a:cxn>
              </a:cxnLst>
              <a:rect l="0" t="0" r="r" b="b"/>
              <a:pathLst>
                <a:path w="76" h="337">
                  <a:moveTo>
                    <a:pt x="66" y="3"/>
                  </a:moveTo>
                  <a:lnTo>
                    <a:pt x="66" y="3"/>
                  </a:lnTo>
                  <a:lnTo>
                    <a:pt x="51" y="40"/>
                  </a:lnTo>
                  <a:lnTo>
                    <a:pt x="44" y="59"/>
                  </a:lnTo>
                  <a:lnTo>
                    <a:pt x="38" y="78"/>
                  </a:lnTo>
                  <a:lnTo>
                    <a:pt x="38" y="78"/>
                  </a:lnTo>
                  <a:lnTo>
                    <a:pt x="33" y="101"/>
                  </a:lnTo>
                  <a:lnTo>
                    <a:pt x="29" y="124"/>
                  </a:lnTo>
                  <a:lnTo>
                    <a:pt x="20" y="170"/>
                  </a:lnTo>
                  <a:lnTo>
                    <a:pt x="20" y="170"/>
                  </a:lnTo>
                  <a:lnTo>
                    <a:pt x="5" y="249"/>
                  </a:lnTo>
                  <a:lnTo>
                    <a:pt x="5" y="249"/>
                  </a:lnTo>
                  <a:lnTo>
                    <a:pt x="2" y="270"/>
                  </a:lnTo>
                  <a:lnTo>
                    <a:pt x="1" y="290"/>
                  </a:lnTo>
                  <a:lnTo>
                    <a:pt x="0" y="311"/>
                  </a:lnTo>
                  <a:lnTo>
                    <a:pt x="0" y="332"/>
                  </a:lnTo>
                  <a:lnTo>
                    <a:pt x="0" y="332"/>
                  </a:lnTo>
                  <a:lnTo>
                    <a:pt x="0" y="334"/>
                  </a:lnTo>
                  <a:lnTo>
                    <a:pt x="1" y="336"/>
                  </a:lnTo>
                  <a:lnTo>
                    <a:pt x="3" y="336"/>
                  </a:lnTo>
                  <a:lnTo>
                    <a:pt x="5" y="337"/>
                  </a:lnTo>
                  <a:lnTo>
                    <a:pt x="6" y="336"/>
                  </a:lnTo>
                  <a:lnTo>
                    <a:pt x="8" y="336"/>
                  </a:lnTo>
                  <a:lnTo>
                    <a:pt x="9" y="334"/>
                  </a:lnTo>
                  <a:lnTo>
                    <a:pt x="9" y="332"/>
                  </a:lnTo>
                  <a:lnTo>
                    <a:pt x="9" y="332"/>
                  </a:lnTo>
                  <a:lnTo>
                    <a:pt x="9" y="310"/>
                  </a:lnTo>
                  <a:lnTo>
                    <a:pt x="10" y="288"/>
                  </a:lnTo>
                  <a:lnTo>
                    <a:pt x="12" y="265"/>
                  </a:lnTo>
                  <a:lnTo>
                    <a:pt x="16" y="244"/>
                  </a:lnTo>
                  <a:lnTo>
                    <a:pt x="16" y="244"/>
                  </a:lnTo>
                  <a:lnTo>
                    <a:pt x="32" y="164"/>
                  </a:lnTo>
                  <a:lnTo>
                    <a:pt x="32" y="164"/>
                  </a:lnTo>
                  <a:lnTo>
                    <a:pt x="39" y="122"/>
                  </a:lnTo>
                  <a:lnTo>
                    <a:pt x="47" y="81"/>
                  </a:lnTo>
                  <a:lnTo>
                    <a:pt x="47" y="81"/>
                  </a:lnTo>
                  <a:lnTo>
                    <a:pt x="52" y="61"/>
                  </a:lnTo>
                  <a:lnTo>
                    <a:pt x="60" y="43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1"/>
                  </a:lnTo>
                  <a:lnTo>
                    <a:pt x="67" y="2"/>
                  </a:lnTo>
                  <a:lnTo>
                    <a:pt x="66" y="3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5" name="Freeform 168"/>
            <p:cNvSpPr/>
            <p:nvPr/>
          </p:nvSpPr>
          <p:spPr bwMode="auto">
            <a:xfrm>
              <a:off x="4271963" y="2197100"/>
              <a:ext cx="55563" cy="195263"/>
            </a:xfrm>
            <a:custGeom>
              <a:avLst/>
              <a:gdLst/>
              <a:ahLst/>
              <a:cxnLst>
                <a:cxn ang="0">
                  <a:pos x="98" y="2"/>
                </a:cxn>
                <a:cxn ang="0">
                  <a:pos x="98" y="2"/>
                </a:cxn>
                <a:cxn ang="0">
                  <a:pos x="84" y="26"/>
                </a:cxn>
                <a:cxn ang="0">
                  <a:pos x="71" y="51"/>
                </a:cxn>
                <a:cxn ang="0">
                  <a:pos x="61" y="77"/>
                </a:cxn>
                <a:cxn ang="0">
                  <a:pos x="51" y="103"/>
                </a:cxn>
                <a:cxn ang="0">
                  <a:pos x="42" y="128"/>
                </a:cxn>
                <a:cxn ang="0">
                  <a:pos x="34" y="155"/>
                </a:cxn>
                <a:cxn ang="0">
                  <a:pos x="27" y="182"/>
                </a:cxn>
                <a:cxn ang="0">
                  <a:pos x="21" y="209"/>
                </a:cxn>
                <a:cxn ang="0">
                  <a:pos x="21" y="209"/>
                </a:cxn>
                <a:cxn ang="0">
                  <a:pos x="14" y="234"/>
                </a:cxn>
                <a:cxn ang="0">
                  <a:pos x="9" y="259"/>
                </a:cxn>
                <a:cxn ang="0">
                  <a:pos x="6" y="283"/>
                </a:cxn>
                <a:cxn ang="0">
                  <a:pos x="3" y="308"/>
                </a:cxn>
                <a:cxn ang="0">
                  <a:pos x="3" y="308"/>
                </a:cxn>
                <a:cxn ang="0">
                  <a:pos x="1" y="323"/>
                </a:cxn>
                <a:cxn ang="0">
                  <a:pos x="0" y="340"/>
                </a:cxn>
                <a:cxn ang="0">
                  <a:pos x="0" y="349"/>
                </a:cxn>
                <a:cxn ang="0">
                  <a:pos x="1" y="356"/>
                </a:cxn>
                <a:cxn ang="0">
                  <a:pos x="4" y="363"/>
                </a:cxn>
                <a:cxn ang="0">
                  <a:pos x="6" y="366"/>
                </a:cxn>
                <a:cxn ang="0">
                  <a:pos x="8" y="368"/>
                </a:cxn>
                <a:cxn ang="0">
                  <a:pos x="8" y="368"/>
                </a:cxn>
                <a:cxn ang="0">
                  <a:pos x="11" y="370"/>
                </a:cxn>
                <a:cxn ang="0">
                  <a:pos x="13" y="369"/>
                </a:cxn>
                <a:cxn ang="0">
                  <a:pos x="15" y="368"/>
                </a:cxn>
                <a:cxn ang="0">
                  <a:pos x="16" y="365"/>
                </a:cxn>
                <a:cxn ang="0">
                  <a:pos x="16" y="361"/>
                </a:cxn>
                <a:cxn ang="0">
                  <a:pos x="16" y="361"/>
                </a:cxn>
                <a:cxn ang="0">
                  <a:pos x="16" y="359"/>
                </a:cxn>
                <a:cxn ang="0">
                  <a:pos x="15" y="357"/>
                </a:cxn>
                <a:cxn ang="0">
                  <a:pos x="13" y="356"/>
                </a:cxn>
                <a:cxn ang="0">
                  <a:pos x="11" y="356"/>
                </a:cxn>
                <a:cxn ang="0">
                  <a:pos x="11" y="356"/>
                </a:cxn>
                <a:cxn ang="0">
                  <a:pos x="10" y="349"/>
                </a:cxn>
                <a:cxn ang="0">
                  <a:pos x="10" y="339"/>
                </a:cxn>
                <a:cxn ang="0">
                  <a:pos x="11" y="324"/>
                </a:cxn>
                <a:cxn ang="0">
                  <a:pos x="11" y="324"/>
                </a:cxn>
                <a:cxn ang="0">
                  <a:pos x="12" y="304"/>
                </a:cxn>
                <a:cxn ang="0">
                  <a:pos x="14" y="283"/>
                </a:cxn>
                <a:cxn ang="0">
                  <a:pos x="14" y="283"/>
                </a:cxn>
                <a:cxn ang="0">
                  <a:pos x="19" y="259"/>
                </a:cxn>
                <a:cxn ang="0">
                  <a:pos x="24" y="235"/>
                </a:cxn>
                <a:cxn ang="0">
                  <a:pos x="35" y="185"/>
                </a:cxn>
                <a:cxn ang="0">
                  <a:pos x="35" y="185"/>
                </a:cxn>
                <a:cxn ang="0">
                  <a:pos x="47" y="143"/>
                </a:cxn>
                <a:cxn ang="0">
                  <a:pos x="61" y="102"/>
                </a:cxn>
                <a:cxn ang="0">
                  <a:pos x="61" y="102"/>
                </a:cxn>
                <a:cxn ang="0">
                  <a:pos x="70" y="77"/>
                </a:cxn>
                <a:cxn ang="0">
                  <a:pos x="80" y="53"/>
                </a:cxn>
                <a:cxn ang="0">
                  <a:pos x="93" y="30"/>
                </a:cxn>
                <a:cxn ang="0">
                  <a:pos x="106" y="8"/>
                </a:cxn>
                <a:cxn ang="0">
                  <a:pos x="106" y="8"/>
                </a:cxn>
                <a:cxn ang="0">
                  <a:pos x="106" y="6"/>
                </a:cxn>
                <a:cxn ang="0">
                  <a:pos x="106" y="3"/>
                </a:cxn>
                <a:cxn ang="0">
                  <a:pos x="105" y="2"/>
                </a:cxn>
                <a:cxn ang="0">
                  <a:pos x="104" y="0"/>
                </a:cxn>
                <a:cxn ang="0">
                  <a:pos x="102" y="0"/>
                </a:cxn>
                <a:cxn ang="0">
                  <a:pos x="101" y="0"/>
                </a:cxn>
                <a:cxn ang="0">
                  <a:pos x="99" y="0"/>
                </a:cxn>
                <a:cxn ang="0">
                  <a:pos x="98" y="2"/>
                </a:cxn>
                <a:cxn ang="0">
                  <a:pos x="98" y="2"/>
                </a:cxn>
              </a:cxnLst>
              <a:rect l="0" t="0" r="r" b="b"/>
              <a:pathLst>
                <a:path w="106" h="370">
                  <a:moveTo>
                    <a:pt x="98" y="2"/>
                  </a:moveTo>
                  <a:lnTo>
                    <a:pt x="98" y="2"/>
                  </a:lnTo>
                  <a:lnTo>
                    <a:pt x="84" y="26"/>
                  </a:lnTo>
                  <a:lnTo>
                    <a:pt x="71" y="51"/>
                  </a:lnTo>
                  <a:lnTo>
                    <a:pt x="61" y="77"/>
                  </a:lnTo>
                  <a:lnTo>
                    <a:pt x="51" y="103"/>
                  </a:lnTo>
                  <a:lnTo>
                    <a:pt x="42" y="128"/>
                  </a:lnTo>
                  <a:lnTo>
                    <a:pt x="34" y="155"/>
                  </a:lnTo>
                  <a:lnTo>
                    <a:pt x="27" y="182"/>
                  </a:lnTo>
                  <a:lnTo>
                    <a:pt x="21" y="209"/>
                  </a:lnTo>
                  <a:lnTo>
                    <a:pt x="21" y="209"/>
                  </a:lnTo>
                  <a:lnTo>
                    <a:pt x="14" y="234"/>
                  </a:lnTo>
                  <a:lnTo>
                    <a:pt x="9" y="259"/>
                  </a:lnTo>
                  <a:lnTo>
                    <a:pt x="6" y="283"/>
                  </a:lnTo>
                  <a:lnTo>
                    <a:pt x="3" y="308"/>
                  </a:lnTo>
                  <a:lnTo>
                    <a:pt x="3" y="308"/>
                  </a:lnTo>
                  <a:lnTo>
                    <a:pt x="1" y="323"/>
                  </a:lnTo>
                  <a:lnTo>
                    <a:pt x="0" y="340"/>
                  </a:lnTo>
                  <a:lnTo>
                    <a:pt x="0" y="349"/>
                  </a:lnTo>
                  <a:lnTo>
                    <a:pt x="1" y="356"/>
                  </a:lnTo>
                  <a:lnTo>
                    <a:pt x="4" y="363"/>
                  </a:lnTo>
                  <a:lnTo>
                    <a:pt x="6" y="366"/>
                  </a:lnTo>
                  <a:lnTo>
                    <a:pt x="8" y="368"/>
                  </a:lnTo>
                  <a:lnTo>
                    <a:pt x="8" y="368"/>
                  </a:lnTo>
                  <a:lnTo>
                    <a:pt x="11" y="370"/>
                  </a:lnTo>
                  <a:lnTo>
                    <a:pt x="13" y="369"/>
                  </a:lnTo>
                  <a:lnTo>
                    <a:pt x="15" y="368"/>
                  </a:lnTo>
                  <a:lnTo>
                    <a:pt x="16" y="365"/>
                  </a:lnTo>
                  <a:lnTo>
                    <a:pt x="16" y="361"/>
                  </a:lnTo>
                  <a:lnTo>
                    <a:pt x="16" y="361"/>
                  </a:lnTo>
                  <a:lnTo>
                    <a:pt x="16" y="359"/>
                  </a:lnTo>
                  <a:lnTo>
                    <a:pt x="15" y="357"/>
                  </a:lnTo>
                  <a:lnTo>
                    <a:pt x="13" y="356"/>
                  </a:lnTo>
                  <a:lnTo>
                    <a:pt x="11" y="356"/>
                  </a:lnTo>
                  <a:lnTo>
                    <a:pt x="11" y="356"/>
                  </a:lnTo>
                  <a:lnTo>
                    <a:pt x="10" y="349"/>
                  </a:lnTo>
                  <a:lnTo>
                    <a:pt x="10" y="339"/>
                  </a:lnTo>
                  <a:lnTo>
                    <a:pt x="11" y="324"/>
                  </a:lnTo>
                  <a:lnTo>
                    <a:pt x="11" y="324"/>
                  </a:lnTo>
                  <a:lnTo>
                    <a:pt x="12" y="304"/>
                  </a:lnTo>
                  <a:lnTo>
                    <a:pt x="14" y="283"/>
                  </a:lnTo>
                  <a:lnTo>
                    <a:pt x="14" y="283"/>
                  </a:lnTo>
                  <a:lnTo>
                    <a:pt x="19" y="259"/>
                  </a:lnTo>
                  <a:lnTo>
                    <a:pt x="24" y="235"/>
                  </a:lnTo>
                  <a:lnTo>
                    <a:pt x="35" y="185"/>
                  </a:lnTo>
                  <a:lnTo>
                    <a:pt x="35" y="185"/>
                  </a:lnTo>
                  <a:lnTo>
                    <a:pt x="47" y="143"/>
                  </a:lnTo>
                  <a:lnTo>
                    <a:pt x="61" y="102"/>
                  </a:lnTo>
                  <a:lnTo>
                    <a:pt x="61" y="102"/>
                  </a:lnTo>
                  <a:lnTo>
                    <a:pt x="70" y="77"/>
                  </a:lnTo>
                  <a:lnTo>
                    <a:pt x="80" y="53"/>
                  </a:lnTo>
                  <a:lnTo>
                    <a:pt x="93" y="30"/>
                  </a:lnTo>
                  <a:lnTo>
                    <a:pt x="106" y="8"/>
                  </a:lnTo>
                  <a:lnTo>
                    <a:pt x="106" y="8"/>
                  </a:lnTo>
                  <a:lnTo>
                    <a:pt x="106" y="6"/>
                  </a:lnTo>
                  <a:lnTo>
                    <a:pt x="106" y="3"/>
                  </a:lnTo>
                  <a:lnTo>
                    <a:pt x="105" y="2"/>
                  </a:lnTo>
                  <a:lnTo>
                    <a:pt x="104" y="0"/>
                  </a:lnTo>
                  <a:lnTo>
                    <a:pt x="102" y="0"/>
                  </a:lnTo>
                  <a:lnTo>
                    <a:pt x="101" y="0"/>
                  </a:lnTo>
                  <a:lnTo>
                    <a:pt x="99" y="0"/>
                  </a:lnTo>
                  <a:lnTo>
                    <a:pt x="98" y="2"/>
                  </a:lnTo>
                  <a:lnTo>
                    <a:pt x="9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6" name="Freeform 169"/>
            <p:cNvSpPr/>
            <p:nvPr/>
          </p:nvSpPr>
          <p:spPr bwMode="auto">
            <a:xfrm>
              <a:off x="4305300" y="2198688"/>
              <a:ext cx="39688" cy="146050"/>
            </a:xfrm>
            <a:custGeom>
              <a:avLst/>
              <a:gdLst/>
              <a:ahLst/>
              <a:cxnLst>
                <a:cxn ang="0">
                  <a:pos x="68" y="2"/>
                </a:cxn>
                <a:cxn ang="0">
                  <a:pos x="68" y="2"/>
                </a:cxn>
                <a:cxn ang="0">
                  <a:pos x="62" y="10"/>
                </a:cxn>
                <a:cxn ang="0">
                  <a:pos x="57" y="20"/>
                </a:cxn>
                <a:cxn ang="0">
                  <a:pos x="54" y="31"/>
                </a:cxn>
                <a:cxn ang="0">
                  <a:pos x="53" y="41"/>
                </a:cxn>
                <a:cxn ang="0">
                  <a:pos x="53" y="41"/>
                </a:cxn>
                <a:cxn ang="0">
                  <a:pos x="51" y="51"/>
                </a:cxn>
                <a:cxn ang="0">
                  <a:pos x="49" y="60"/>
                </a:cxn>
                <a:cxn ang="0">
                  <a:pos x="42" y="80"/>
                </a:cxn>
                <a:cxn ang="0">
                  <a:pos x="37" y="101"/>
                </a:cxn>
                <a:cxn ang="0">
                  <a:pos x="32" y="120"/>
                </a:cxn>
                <a:cxn ang="0">
                  <a:pos x="32" y="120"/>
                </a:cxn>
                <a:cxn ang="0">
                  <a:pos x="14" y="191"/>
                </a:cxn>
                <a:cxn ang="0">
                  <a:pos x="7" y="227"/>
                </a:cxn>
                <a:cxn ang="0">
                  <a:pos x="3" y="244"/>
                </a:cxn>
                <a:cxn ang="0">
                  <a:pos x="1" y="263"/>
                </a:cxn>
                <a:cxn ang="0">
                  <a:pos x="1" y="263"/>
                </a:cxn>
                <a:cxn ang="0">
                  <a:pos x="0" y="265"/>
                </a:cxn>
                <a:cxn ang="0">
                  <a:pos x="0" y="270"/>
                </a:cxn>
                <a:cxn ang="0">
                  <a:pos x="0" y="270"/>
                </a:cxn>
                <a:cxn ang="0">
                  <a:pos x="0" y="272"/>
                </a:cxn>
                <a:cxn ang="0">
                  <a:pos x="1" y="273"/>
                </a:cxn>
                <a:cxn ang="0">
                  <a:pos x="3" y="274"/>
                </a:cxn>
                <a:cxn ang="0">
                  <a:pos x="4" y="274"/>
                </a:cxn>
                <a:cxn ang="0">
                  <a:pos x="7" y="273"/>
                </a:cxn>
                <a:cxn ang="0">
                  <a:pos x="8" y="272"/>
                </a:cxn>
                <a:cxn ang="0">
                  <a:pos x="9" y="270"/>
                </a:cxn>
                <a:cxn ang="0">
                  <a:pos x="9" y="270"/>
                </a:cxn>
                <a:cxn ang="0">
                  <a:pos x="11" y="254"/>
                </a:cxn>
                <a:cxn ang="0">
                  <a:pos x="14" y="237"/>
                </a:cxn>
                <a:cxn ang="0">
                  <a:pos x="22" y="204"/>
                </a:cxn>
                <a:cxn ang="0">
                  <a:pos x="37" y="139"/>
                </a:cxn>
                <a:cxn ang="0">
                  <a:pos x="37" y="139"/>
                </a:cxn>
                <a:cxn ang="0">
                  <a:pos x="45" y="106"/>
                </a:cxn>
                <a:cxn ang="0">
                  <a:pos x="54" y="73"/>
                </a:cxn>
                <a:cxn ang="0">
                  <a:pos x="54" y="73"/>
                </a:cxn>
                <a:cxn ang="0">
                  <a:pos x="58" y="56"/>
                </a:cxn>
                <a:cxn ang="0">
                  <a:pos x="61" y="39"/>
                </a:cxn>
                <a:cxn ang="0">
                  <a:pos x="64" y="31"/>
                </a:cxn>
                <a:cxn ang="0">
                  <a:pos x="66" y="22"/>
                </a:cxn>
                <a:cxn ang="0">
                  <a:pos x="70" y="14"/>
                </a:cxn>
                <a:cxn ang="0">
                  <a:pos x="74" y="8"/>
                </a:cxn>
                <a:cxn ang="0">
                  <a:pos x="74" y="8"/>
                </a:cxn>
                <a:cxn ang="0">
                  <a:pos x="75" y="6"/>
                </a:cxn>
                <a:cxn ang="0">
                  <a:pos x="75" y="5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71" y="0"/>
                </a:cxn>
                <a:cxn ang="0">
                  <a:pos x="69" y="0"/>
                </a:cxn>
                <a:cxn ang="0">
                  <a:pos x="68" y="2"/>
                </a:cxn>
                <a:cxn ang="0">
                  <a:pos x="68" y="2"/>
                </a:cxn>
              </a:cxnLst>
              <a:rect l="0" t="0" r="r" b="b"/>
              <a:pathLst>
                <a:path w="75" h="274">
                  <a:moveTo>
                    <a:pt x="68" y="2"/>
                  </a:moveTo>
                  <a:lnTo>
                    <a:pt x="68" y="2"/>
                  </a:lnTo>
                  <a:lnTo>
                    <a:pt x="62" y="10"/>
                  </a:lnTo>
                  <a:lnTo>
                    <a:pt x="57" y="20"/>
                  </a:lnTo>
                  <a:lnTo>
                    <a:pt x="54" y="31"/>
                  </a:lnTo>
                  <a:lnTo>
                    <a:pt x="53" y="41"/>
                  </a:lnTo>
                  <a:lnTo>
                    <a:pt x="53" y="41"/>
                  </a:lnTo>
                  <a:lnTo>
                    <a:pt x="51" y="51"/>
                  </a:lnTo>
                  <a:lnTo>
                    <a:pt x="49" y="60"/>
                  </a:lnTo>
                  <a:lnTo>
                    <a:pt x="42" y="80"/>
                  </a:lnTo>
                  <a:lnTo>
                    <a:pt x="37" y="101"/>
                  </a:lnTo>
                  <a:lnTo>
                    <a:pt x="32" y="120"/>
                  </a:lnTo>
                  <a:lnTo>
                    <a:pt x="32" y="120"/>
                  </a:lnTo>
                  <a:lnTo>
                    <a:pt x="14" y="191"/>
                  </a:lnTo>
                  <a:lnTo>
                    <a:pt x="7" y="227"/>
                  </a:lnTo>
                  <a:lnTo>
                    <a:pt x="3" y="244"/>
                  </a:lnTo>
                  <a:lnTo>
                    <a:pt x="1" y="263"/>
                  </a:lnTo>
                  <a:lnTo>
                    <a:pt x="1" y="263"/>
                  </a:lnTo>
                  <a:lnTo>
                    <a:pt x="0" y="265"/>
                  </a:lnTo>
                  <a:lnTo>
                    <a:pt x="0" y="270"/>
                  </a:lnTo>
                  <a:lnTo>
                    <a:pt x="0" y="270"/>
                  </a:lnTo>
                  <a:lnTo>
                    <a:pt x="0" y="272"/>
                  </a:lnTo>
                  <a:lnTo>
                    <a:pt x="1" y="273"/>
                  </a:lnTo>
                  <a:lnTo>
                    <a:pt x="3" y="274"/>
                  </a:lnTo>
                  <a:lnTo>
                    <a:pt x="4" y="274"/>
                  </a:lnTo>
                  <a:lnTo>
                    <a:pt x="7" y="273"/>
                  </a:lnTo>
                  <a:lnTo>
                    <a:pt x="8" y="272"/>
                  </a:lnTo>
                  <a:lnTo>
                    <a:pt x="9" y="270"/>
                  </a:lnTo>
                  <a:lnTo>
                    <a:pt x="9" y="270"/>
                  </a:lnTo>
                  <a:lnTo>
                    <a:pt x="11" y="254"/>
                  </a:lnTo>
                  <a:lnTo>
                    <a:pt x="14" y="237"/>
                  </a:lnTo>
                  <a:lnTo>
                    <a:pt x="22" y="204"/>
                  </a:lnTo>
                  <a:lnTo>
                    <a:pt x="37" y="139"/>
                  </a:lnTo>
                  <a:lnTo>
                    <a:pt x="37" y="139"/>
                  </a:lnTo>
                  <a:lnTo>
                    <a:pt x="45" y="106"/>
                  </a:lnTo>
                  <a:lnTo>
                    <a:pt x="54" y="73"/>
                  </a:lnTo>
                  <a:lnTo>
                    <a:pt x="54" y="73"/>
                  </a:lnTo>
                  <a:lnTo>
                    <a:pt x="58" y="56"/>
                  </a:lnTo>
                  <a:lnTo>
                    <a:pt x="61" y="39"/>
                  </a:lnTo>
                  <a:lnTo>
                    <a:pt x="64" y="31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5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71" y="0"/>
                  </a:lnTo>
                  <a:lnTo>
                    <a:pt x="69" y="0"/>
                  </a:lnTo>
                  <a:lnTo>
                    <a:pt x="68" y="2"/>
                  </a:lnTo>
                  <a:lnTo>
                    <a:pt x="68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7" name="Freeform 170"/>
            <p:cNvSpPr/>
            <p:nvPr/>
          </p:nvSpPr>
          <p:spPr bwMode="auto">
            <a:xfrm>
              <a:off x="4338638" y="2201863"/>
              <a:ext cx="31750" cy="112713"/>
            </a:xfrm>
            <a:custGeom>
              <a:avLst/>
              <a:gdLst/>
              <a:ahLst/>
              <a:cxnLst>
                <a:cxn ang="0">
                  <a:pos x="52" y="4"/>
                </a:cxn>
                <a:cxn ang="0">
                  <a:pos x="52" y="4"/>
                </a:cxn>
                <a:cxn ang="0">
                  <a:pos x="51" y="10"/>
                </a:cxn>
                <a:cxn ang="0">
                  <a:pos x="48" y="16"/>
                </a:cxn>
                <a:cxn ang="0">
                  <a:pos x="43" y="29"/>
                </a:cxn>
                <a:cxn ang="0">
                  <a:pos x="38" y="41"/>
                </a:cxn>
                <a:cxn ang="0">
                  <a:pos x="36" y="47"/>
                </a:cxn>
                <a:cxn ang="0">
                  <a:pos x="34" y="54"/>
                </a:cxn>
                <a:cxn ang="0">
                  <a:pos x="34" y="54"/>
                </a:cxn>
                <a:cxn ang="0">
                  <a:pos x="25" y="103"/>
                </a:cxn>
                <a:cxn ang="0">
                  <a:pos x="25" y="103"/>
                </a:cxn>
                <a:cxn ang="0">
                  <a:pos x="23" y="116"/>
                </a:cxn>
                <a:cxn ang="0">
                  <a:pos x="19" y="129"/>
                </a:cxn>
                <a:cxn ang="0">
                  <a:pos x="10" y="156"/>
                </a:cxn>
                <a:cxn ang="0">
                  <a:pos x="3" y="181"/>
                </a:cxn>
                <a:cxn ang="0">
                  <a:pos x="1" y="195"/>
                </a:cxn>
                <a:cxn ang="0">
                  <a:pos x="0" y="208"/>
                </a:cxn>
                <a:cxn ang="0">
                  <a:pos x="0" y="208"/>
                </a:cxn>
                <a:cxn ang="0">
                  <a:pos x="0" y="210"/>
                </a:cxn>
                <a:cxn ang="0">
                  <a:pos x="1" y="211"/>
                </a:cxn>
                <a:cxn ang="0">
                  <a:pos x="2" y="212"/>
                </a:cxn>
                <a:cxn ang="0">
                  <a:pos x="4" y="212"/>
                </a:cxn>
                <a:cxn ang="0">
                  <a:pos x="6" y="212"/>
                </a:cxn>
                <a:cxn ang="0">
                  <a:pos x="7" y="211"/>
                </a:cxn>
                <a:cxn ang="0">
                  <a:pos x="8" y="210"/>
                </a:cxn>
                <a:cxn ang="0">
                  <a:pos x="9" y="208"/>
                </a:cxn>
                <a:cxn ang="0">
                  <a:pos x="9" y="208"/>
                </a:cxn>
                <a:cxn ang="0">
                  <a:pos x="10" y="200"/>
                </a:cxn>
                <a:cxn ang="0">
                  <a:pos x="11" y="192"/>
                </a:cxn>
                <a:cxn ang="0">
                  <a:pos x="15" y="176"/>
                </a:cxn>
                <a:cxn ang="0">
                  <a:pos x="26" y="144"/>
                </a:cxn>
                <a:cxn ang="0">
                  <a:pos x="26" y="144"/>
                </a:cxn>
                <a:cxn ang="0">
                  <a:pos x="29" y="131"/>
                </a:cxn>
                <a:cxn ang="0">
                  <a:pos x="32" y="117"/>
                </a:cxn>
                <a:cxn ang="0">
                  <a:pos x="37" y="91"/>
                </a:cxn>
                <a:cxn ang="0">
                  <a:pos x="37" y="91"/>
                </a:cxn>
                <a:cxn ang="0">
                  <a:pos x="41" y="67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50" y="33"/>
                </a:cxn>
                <a:cxn ang="0">
                  <a:pos x="55" y="23"/>
                </a:cxn>
                <a:cxn ang="0">
                  <a:pos x="59" y="14"/>
                </a:cxn>
                <a:cxn ang="0">
                  <a:pos x="60" y="9"/>
                </a:cxn>
                <a:cxn ang="0">
                  <a:pos x="61" y="4"/>
                </a:cxn>
                <a:cxn ang="0">
                  <a:pos x="61" y="4"/>
                </a:cxn>
                <a:cxn ang="0">
                  <a:pos x="61" y="3"/>
                </a:cxn>
                <a:cxn ang="0">
                  <a:pos x="60" y="1"/>
                </a:cxn>
                <a:cxn ang="0">
                  <a:pos x="59" y="0"/>
                </a:cxn>
                <a:cxn ang="0">
                  <a:pos x="57" y="0"/>
                </a:cxn>
                <a:cxn ang="0">
                  <a:pos x="54" y="1"/>
                </a:cxn>
                <a:cxn ang="0">
                  <a:pos x="53" y="3"/>
                </a:cxn>
                <a:cxn ang="0">
                  <a:pos x="52" y="4"/>
                </a:cxn>
                <a:cxn ang="0">
                  <a:pos x="52" y="4"/>
                </a:cxn>
              </a:cxnLst>
              <a:rect l="0" t="0" r="r" b="b"/>
              <a:pathLst>
                <a:path w="61" h="212">
                  <a:moveTo>
                    <a:pt x="52" y="4"/>
                  </a:moveTo>
                  <a:lnTo>
                    <a:pt x="52" y="4"/>
                  </a:lnTo>
                  <a:lnTo>
                    <a:pt x="51" y="10"/>
                  </a:lnTo>
                  <a:lnTo>
                    <a:pt x="48" y="16"/>
                  </a:lnTo>
                  <a:lnTo>
                    <a:pt x="43" y="29"/>
                  </a:lnTo>
                  <a:lnTo>
                    <a:pt x="38" y="41"/>
                  </a:lnTo>
                  <a:lnTo>
                    <a:pt x="36" y="4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25" y="103"/>
                  </a:lnTo>
                  <a:lnTo>
                    <a:pt x="25" y="103"/>
                  </a:lnTo>
                  <a:lnTo>
                    <a:pt x="23" y="116"/>
                  </a:lnTo>
                  <a:lnTo>
                    <a:pt x="19" y="129"/>
                  </a:lnTo>
                  <a:lnTo>
                    <a:pt x="10" y="156"/>
                  </a:lnTo>
                  <a:lnTo>
                    <a:pt x="3" y="181"/>
                  </a:lnTo>
                  <a:lnTo>
                    <a:pt x="1" y="195"/>
                  </a:lnTo>
                  <a:lnTo>
                    <a:pt x="0" y="208"/>
                  </a:lnTo>
                  <a:lnTo>
                    <a:pt x="0" y="208"/>
                  </a:lnTo>
                  <a:lnTo>
                    <a:pt x="0" y="210"/>
                  </a:lnTo>
                  <a:lnTo>
                    <a:pt x="1" y="211"/>
                  </a:lnTo>
                  <a:lnTo>
                    <a:pt x="2" y="212"/>
                  </a:lnTo>
                  <a:lnTo>
                    <a:pt x="4" y="212"/>
                  </a:lnTo>
                  <a:lnTo>
                    <a:pt x="6" y="212"/>
                  </a:lnTo>
                  <a:lnTo>
                    <a:pt x="7" y="211"/>
                  </a:lnTo>
                  <a:lnTo>
                    <a:pt x="8" y="210"/>
                  </a:lnTo>
                  <a:lnTo>
                    <a:pt x="9" y="208"/>
                  </a:lnTo>
                  <a:lnTo>
                    <a:pt x="9" y="208"/>
                  </a:lnTo>
                  <a:lnTo>
                    <a:pt x="10" y="200"/>
                  </a:lnTo>
                  <a:lnTo>
                    <a:pt x="11" y="192"/>
                  </a:lnTo>
                  <a:lnTo>
                    <a:pt x="15" y="176"/>
                  </a:lnTo>
                  <a:lnTo>
                    <a:pt x="26" y="144"/>
                  </a:lnTo>
                  <a:lnTo>
                    <a:pt x="26" y="144"/>
                  </a:lnTo>
                  <a:lnTo>
                    <a:pt x="29" y="131"/>
                  </a:lnTo>
                  <a:lnTo>
                    <a:pt x="32" y="117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41" y="67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50" y="33"/>
                  </a:lnTo>
                  <a:lnTo>
                    <a:pt x="55" y="23"/>
                  </a:lnTo>
                  <a:lnTo>
                    <a:pt x="59" y="14"/>
                  </a:lnTo>
                  <a:lnTo>
                    <a:pt x="60" y="9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0" y="1"/>
                  </a:lnTo>
                  <a:lnTo>
                    <a:pt x="59" y="0"/>
                  </a:lnTo>
                  <a:lnTo>
                    <a:pt x="57" y="0"/>
                  </a:lnTo>
                  <a:lnTo>
                    <a:pt x="54" y="1"/>
                  </a:lnTo>
                  <a:lnTo>
                    <a:pt x="53" y="3"/>
                  </a:lnTo>
                  <a:lnTo>
                    <a:pt x="52" y="4"/>
                  </a:lnTo>
                  <a:lnTo>
                    <a:pt x="52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8" name="Freeform 171"/>
            <p:cNvSpPr/>
            <p:nvPr/>
          </p:nvSpPr>
          <p:spPr bwMode="auto">
            <a:xfrm>
              <a:off x="4357688" y="2209800"/>
              <a:ext cx="36513" cy="90488"/>
            </a:xfrm>
            <a:custGeom>
              <a:avLst/>
              <a:gdLst/>
              <a:ahLst/>
              <a:cxnLst>
                <a:cxn ang="0">
                  <a:pos x="60" y="1"/>
                </a:cxn>
                <a:cxn ang="0">
                  <a:pos x="60" y="1"/>
                </a:cxn>
                <a:cxn ang="0">
                  <a:pos x="51" y="10"/>
                </a:cxn>
                <a:cxn ang="0">
                  <a:pos x="43" y="22"/>
                </a:cxn>
                <a:cxn ang="0">
                  <a:pos x="37" y="34"/>
                </a:cxn>
                <a:cxn ang="0">
                  <a:pos x="33" y="48"/>
                </a:cxn>
                <a:cxn ang="0">
                  <a:pos x="29" y="61"/>
                </a:cxn>
                <a:cxn ang="0">
                  <a:pos x="25" y="75"/>
                </a:cxn>
                <a:cxn ang="0">
                  <a:pos x="20" y="100"/>
                </a:cxn>
                <a:cxn ang="0">
                  <a:pos x="20" y="100"/>
                </a:cxn>
                <a:cxn ang="0">
                  <a:pos x="15" y="115"/>
                </a:cxn>
                <a:cxn ang="0">
                  <a:pos x="6" y="135"/>
                </a:cxn>
                <a:cxn ang="0">
                  <a:pos x="3" y="147"/>
                </a:cxn>
                <a:cxn ang="0">
                  <a:pos x="0" y="156"/>
                </a:cxn>
                <a:cxn ang="0">
                  <a:pos x="0" y="164"/>
                </a:cxn>
                <a:cxn ang="0">
                  <a:pos x="1" y="166"/>
                </a:cxn>
                <a:cxn ang="0">
                  <a:pos x="3" y="170"/>
                </a:cxn>
                <a:cxn ang="0">
                  <a:pos x="3" y="170"/>
                </a:cxn>
                <a:cxn ang="0">
                  <a:pos x="4" y="170"/>
                </a:cxn>
                <a:cxn ang="0">
                  <a:pos x="6" y="171"/>
                </a:cxn>
                <a:cxn ang="0">
                  <a:pos x="9" y="169"/>
                </a:cxn>
                <a:cxn ang="0">
                  <a:pos x="10" y="167"/>
                </a:cxn>
                <a:cxn ang="0">
                  <a:pos x="11" y="165"/>
                </a:cxn>
                <a:cxn ang="0">
                  <a:pos x="10" y="164"/>
                </a:cxn>
                <a:cxn ang="0">
                  <a:pos x="9" y="162"/>
                </a:cxn>
                <a:cxn ang="0">
                  <a:pos x="9" y="162"/>
                </a:cxn>
                <a:cxn ang="0">
                  <a:pos x="10" y="159"/>
                </a:cxn>
                <a:cxn ang="0">
                  <a:pos x="14" y="152"/>
                </a:cxn>
                <a:cxn ang="0">
                  <a:pos x="18" y="138"/>
                </a:cxn>
                <a:cxn ang="0">
                  <a:pos x="18" y="138"/>
                </a:cxn>
                <a:cxn ang="0">
                  <a:pos x="24" y="119"/>
                </a:cxn>
                <a:cxn ang="0">
                  <a:pos x="29" y="100"/>
                </a:cxn>
                <a:cxn ang="0">
                  <a:pos x="29" y="100"/>
                </a:cxn>
                <a:cxn ang="0">
                  <a:pos x="34" y="76"/>
                </a:cxn>
                <a:cxn ang="0">
                  <a:pos x="38" y="63"/>
                </a:cxn>
                <a:cxn ang="0">
                  <a:pos x="41" y="51"/>
                </a:cxn>
                <a:cxn ang="0">
                  <a:pos x="47" y="38"/>
                </a:cxn>
                <a:cxn ang="0">
                  <a:pos x="52" y="27"/>
                </a:cxn>
                <a:cxn ang="0">
                  <a:pos x="58" y="17"/>
                </a:cxn>
                <a:cxn ang="0">
                  <a:pos x="66" y="7"/>
                </a:cxn>
                <a:cxn ang="0">
                  <a:pos x="66" y="7"/>
                </a:cxn>
                <a:cxn ang="0">
                  <a:pos x="67" y="6"/>
                </a:cxn>
                <a:cxn ang="0">
                  <a:pos x="68" y="4"/>
                </a:cxn>
                <a:cxn ang="0">
                  <a:pos x="67" y="3"/>
                </a:cxn>
                <a:cxn ang="0">
                  <a:pos x="66" y="1"/>
                </a:cxn>
                <a:cxn ang="0">
                  <a:pos x="65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1"/>
                </a:cxn>
                <a:cxn ang="0">
                  <a:pos x="60" y="1"/>
                </a:cxn>
              </a:cxnLst>
              <a:rect l="0" t="0" r="r" b="b"/>
              <a:pathLst>
                <a:path w="68" h="171">
                  <a:moveTo>
                    <a:pt x="60" y="1"/>
                  </a:moveTo>
                  <a:lnTo>
                    <a:pt x="60" y="1"/>
                  </a:lnTo>
                  <a:lnTo>
                    <a:pt x="51" y="10"/>
                  </a:lnTo>
                  <a:lnTo>
                    <a:pt x="43" y="22"/>
                  </a:lnTo>
                  <a:lnTo>
                    <a:pt x="37" y="34"/>
                  </a:lnTo>
                  <a:lnTo>
                    <a:pt x="33" y="48"/>
                  </a:lnTo>
                  <a:lnTo>
                    <a:pt x="29" y="61"/>
                  </a:lnTo>
                  <a:lnTo>
                    <a:pt x="25" y="75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5" y="115"/>
                  </a:lnTo>
                  <a:lnTo>
                    <a:pt x="6" y="135"/>
                  </a:lnTo>
                  <a:lnTo>
                    <a:pt x="3" y="147"/>
                  </a:lnTo>
                  <a:lnTo>
                    <a:pt x="0" y="156"/>
                  </a:lnTo>
                  <a:lnTo>
                    <a:pt x="0" y="164"/>
                  </a:lnTo>
                  <a:lnTo>
                    <a:pt x="1" y="166"/>
                  </a:lnTo>
                  <a:lnTo>
                    <a:pt x="3" y="170"/>
                  </a:lnTo>
                  <a:lnTo>
                    <a:pt x="3" y="170"/>
                  </a:lnTo>
                  <a:lnTo>
                    <a:pt x="4" y="170"/>
                  </a:lnTo>
                  <a:lnTo>
                    <a:pt x="6" y="171"/>
                  </a:lnTo>
                  <a:lnTo>
                    <a:pt x="9" y="169"/>
                  </a:lnTo>
                  <a:lnTo>
                    <a:pt x="10" y="167"/>
                  </a:lnTo>
                  <a:lnTo>
                    <a:pt x="11" y="165"/>
                  </a:lnTo>
                  <a:lnTo>
                    <a:pt x="10" y="164"/>
                  </a:lnTo>
                  <a:lnTo>
                    <a:pt x="9" y="162"/>
                  </a:lnTo>
                  <a:lnTo>
                    <a:pt x="9" y="162"/>
                  </a:lnTo>
                  <a:lnTo>
                    <a:pt x="10" y="159"/>
                  </a:lnTo>
                  <a:lnTo>
                    <a:pt x="14" y="152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24" y="119"/>
                  </a:lnTo>
                  <a:lnTo>
                    <a:pt x="29" y="100"/>
                  </a:lnTo>
                  <a:lnTo>
                    <a:pt x="29" y="100"/>
                  </a:lnTo>
                  <a:lnTo>
                    <a:pt x="34" y="76"/>
                  </a:lnTo>
                  <a:lnTo>
                    <a:pt x="38" y="63"/>
                  </a:lnTo>
                  <a:lnTo>
                    <a:pt x="41" y="51"/>
                  </a:lnTo>
                  <a:lnTo>
                    <a:pt x="47" y="38"/>
                  </a:lnTo>
                  <a:lnTo>
                    <a:pt x="52" y="27"/>
                  </a:lnTo>
                  <a:lnTo>
                    <a:pt x="58" y="17"/>
                  </a:lnTo>
                  <a:lnTo>
                    <a:pt x="66" y="7"/>
                  </a:lnTo>
                  <a:lnTo>
                    <a:pt x="66" y="7"/>
                  </a:lnTo>
                  <a:lnTo>
                    <a:pt x="67" y="6"/>
                  </a:lnTo>
                  <a:lnTo>
                    <a:pt x="68" y="4"/>
                  </a:lnTo>
                  <a:lnTo>
                    <a:pt x="67" y="3"/>
                  </a:lnTo>
                  <a:lnTo>
                    <a:pt x="66" y="1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1"/>
                  </a:lnTo>
                  <a:lnTo>
                    <a:pt x="60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19" name="Freeform 172"/>
            <p:cNvSpPr/>
            <p:nvPr/>
          </p:nvSpPr>
          <p:spPr bwMode="auto">
            <a:xfrm>
              <a:off x="4383088" y="2219325"/>
              <a:ext cx="33338" cy="63500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5" y="0"/>
                </a:cxn>
                <a:cxn ang="0">
                  <a:pos x="50" y="2"/>
                </a:cxn>
                <a:cxn ang="0">
                  <a:pos x="46" y="5"/>
                </a:cxn>
                <a:cxn ang="0">
                  <a:pos x="42" y="8"/>
                </a:cxn>
                <a:cxn ang="0">
                  <a:pos x="39" y="11"/>
                </a:cxn>
                <a:cxn ang="0">
                  <a:pos x="33" y="19"/>
                </a:cxn>
                <a:cxn ang="0">
                  <a:pos x="29" y="30"/>
                </a:cxn>
                <a:cxn ang="0">
                  <a:pos x="29" y="30"/>
                </a:cxn>
                <a:cxn ang="0">
                  <a:pos x="13" y="70"/>
                </a:cxn>
                <a:cxn ang="0">
                  <a:pos x="6" y="91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8"/>
                </a:cxn>
                <a:cxn ang="0">
                  <a:pos x="4" y="118"/>
                </a:cxn>
                <a:cxn ang="0">
                  <a:pos x="6" y="119"/>
                </a:cxn>
                <a:cxn ang="0">
                  <a:pos x="7" y="118"/>
                </a:cxn>
                <a:cxn ang="0">
                  <a:pos x="8" y="116"/>
                </a:cxn>
                <a:cxn ang="0">
                  <a:pos x="9" y="114"/>
                </a:cxn>
                <a:cxn ang="0">
                  <a:pos x="9" y="114"/>
                </a:cxn>
                <a:cxn ang="0">
                  <a:pos x="13" y="100"/>
                </a:cxn>
                <a:cxn ang="0">
                  <a:pos x="17" y="84"/>
                </a:cxn>
                <a:cxn ang="0">
                  <a:pos x="23" y="70"/>
                </a:cxn>
                <a:cxn ang="0">
                  <a:pos x="30" y="56"/>
                </a:cxn>
                <a:cxn ang="0">
                  <a:pos x="30" y="56"/>
                </a:cxn>
                <a:cxn ang="0">
                  <a:pos x="34" y="42"/>
                </a:cxn>
                <a:cxn ang="0">
                  <a:pos x="39" y="29"/>
                </a:cxn>
                <a:cxn ang="0">
                  <a:pos x="42" y="22"/>
                </a:cxn>
                <a:cxn ang="0">
                  <a:pos x="46" y="17"/>
                </a:cxn>
                <a:cxn ang="0">
                  <a:pos x="51" y="12"/>
                </a:cxn>
                <a:cxn ang="0">
                  <a:pos x="57" y="9"/>
                </a:cxn>
                <a:cxn ang="0">
                  <a:pos x="57" y="9"/>
                </a:cxn>
                <a:cxn ang="0">
                  <a:pos x="60" y="8"/>
                </a:cxn>
                <a:cxn ang="0">
                  <a:pos x="61" y="7"/>
                </a:cxn>
                <a:cxn ang="0">
                  <a:pos x="62" y="5"/>
                </a:cxn>
                <a:cxn ang="0">
                  <a:pos x="61" y="3"/>
                </a:cxn>
                <a:cxn ang="0">
                  <a:pos x="61" y="2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62" h="119">
                  <a:moveTo>
                    <a:pt x="55" y="0"/>
                  </a:moveTo>
                  <a:lnTo>
                    <a:pt x="55" y="0"/>
                  </a:lnTo>
                  <a:lnTo>
                    <a:pt x="50" y="2"/>
                  </a:lnTo>
                  <a:lnTo>
                    <a:pt x="46" y="5"/>
                  </a:lnTo>
                  <a:lnTo>
                    <a:pt x="42" y="8"/>
                  </a:lnTo>
                  <a:lnTo>
                    <a:pt x="39" y="11"/>
                  </a:lnTo>
                  <a:lnTo>
                    <a:pt x="33" y="19"/>
                  </a:lnTo>
                  <a:lnTo>
                    <a:pt x="29" y="30"/>
                  </a:lnTo>
                  <a:lnTo>
                    <a:pt x="29" y="30"/>
                  </a:lnTo>
                  <a:lnTo>
                    <a:pt x="13" y="70"/>
                  </a:lnTo>
                  <a:lnTo>
                    <a:pt x="6" y="9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8"/>
                  </a:lnTo>
                  <a:lnTo>
                    <a:pt x="4" y="118"/>
                  </a:lnTo>
                  <a:lnTo>
                    <a:pt x="6" y="119"/>
                  </a:lnTo>
                  <a:lnTo>
                    <a:pt x="7" y="118"/>
                  </a:lnTo>
                  <a:lnTo>
                    <a:pt x="8" y="116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13" y="100"/>
                  </a:lnTo>
                  <a:lnTo>
                    <a:pt x="17" y="84"/>
                  </a:lnTo>
                  <a:lnTo>
                    <a:pt x="23" y="70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34" y="42"/>
                  </a:lnTo>
                  <a:lnTo>
                    <a:pt x="39" y="29"/>
                  </a:lnTo>
                  <a:lnTo>
                    <a:pt x="42" y="22"/>
                  </a:lnTo>
                  <a:lnTo>
                    <a:pt x="46" y="17"/>
                  </a:lnTo>
                  <a:lnTo>
                    <a:pt x="51" y="12"/>
                  </a:lnTo>
                  <a:lnTo>
                    <a:pt x="57" y="9"/>
                  </a:lnTo>
                  <a:lnTo>
                    <a:pt x="57" y="9"/>
                  </a:lnTo>
                  <a:lnTo>
                    <a:pt x="60" y="8"/>
                  </a:lnTo>
                  <a:lnTo>
                    <a:pt x="61" y="7"/>
                  </a:lnTo>
                  <a:lnTo>
                    <a:pt x="62" y="5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0" name="Freeform 173"/>
            <p:cNvSpPr/>
            <p:nvPr/>
          </p:nvSpPr>
          <p:spPr bwMode="auto">
            <a:xfrm>
              <a:off x="4403725" y="2228850"/>
              <a:ext cx="17463" cy="52388"/>
            </a:xfrm>
            <a:custGeom>
              <a:avLst/>
              <a:gdLst/>
              <a:ahLst/>
              <a:cxnLst>
                <a:cxn ang="0">
                  <a:pos x="27" y="1"/>
                </a:cxn>
                <a:cxn ang="0">
                  <a:pos x="27" y="1"/>
                </a:cxn>
                <a:cxn ang="0">
                  <a:pos x="24" y="2"/>
                </a:cxn>
                <a:cxn ang="0">
                  <a:pos x="22" y="6"/>
                </a:cxn>
                <a:cxn ang="0">
                  <a:pos x="17" y="12"/>
                </a:cxn>
                <a:cxn ang="0">
                  <a:pos x="15" y="20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12" y="45"/>
                </a:cxn>
                <a:cxn ang="0">
                  <a:pos x="10" y="61"/>
                </a:cxn>
                <a:cxn ang="0">
                  <a:pos x="6" y="78"/>
                </a:cxn>
                <a:cxn ang="0">
                  <a:pos x="0" y="94"/>
                </a:cxn>
                <a:cxn ang="0">
                  <a:pos x="0" y="94"/>
                </a:cxn>
                <a:cxn ang="0">
                  <a:pos x="0" y="96"/>
                </a:cxn>
                <a:cxn ang="0">
                  <a:pos x="0" y="97"/>
                </a:cxn>
                <a:cxn ang="0">
                  <a:pos x="1" y="100"/>
                </a:cxn>
                <a:cxn ang="0">
                  <a:pos x="3" y="100"/>
                </a:cxn>
                <a:cxn ang="0">
                  <a:pos x="6" y="100"/>
                </a:cxn>
                <a:cxn ang="0">
                  <a:pos x="8" y="98"/>
                </a:cxn>
                <a:cxn ang="0">
                  <a:pos x="9" y="96"/>
                </a:cxn>
                <a:cxn ang="0">
                  <a:pos x="9" y="96"/>
                </a:cxn>
                <a:cxn ang="0">
                  <a:pos x="13" y="85"/>
                </a:cxn>
                <a:cxn ang="0">
                  <a:pos x="15" y="80"/>
                </a:cxn>
                <a:cxn ang="0">
                  <a:pos x="18" y="75"/>
                </a:cxn>
                <a:cxn ang="0">
                  <a:pos x="18" y="75"/>
                </a:cxn>
                <a:cxn ang="0">
                  <a:pos x="19" y="72"/>
                </a:cxn>
                <a:cxn ang="0">
                  <a:pos x="21" y="69"/>
                </a:cxn>
                <a:cxn ang="0">
                  <a:pos x="21" y="62"/>
                </a:cxn>
                <a:cxn ang="0">
                  <a:pos x="22" y="49"/>
                </a:cxn>
                <a:cxn ang="0">
                  <a:pos x="22" y="49"/>
                </a:cxn>
                <a:cxn ang="0">
                  <a:pos x="23" y="28"/>
                </a:cxn>
                <a:cxn ang="0">
                  <a:pos x="24" y="22"/>
                </a:cxn>
                <a:cxn ang="0">
                  <a:pos x="25" y="17"/>
                </a:cxn>
                <a:cxn ang="0">
                  <a:pos x="27" y="13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1" y="9"/>
                </a:cxn>
                <a:cxn ang="0">
                  <a:pos x="32" y="8"/>
                </a:cxn>
                <a:cxn ang="0">
                  <a:pos x="33" y="3"/>
                </a:cxn>
                <a:cxn ang="0">
                  <a:pos x="32" y="2"/>
                </a:cxn>
                <a:cxn ang="0">
                  <a:pos x="31" y="1"/>
                </a:cxn>
                <a:cxn ang="0">
                  <a:pos x="29" y="0"/>
                </a:cxn>
                <a:cxn ang="0">
                  <a:pos x="27" y="1"/>
                </a:cxn>
                <a:cxn ang="0">
                  <a:pos x="27" y="1"/>
                </a:cxn>
              </a:cxnLst>
              <a:rect l="0" t="0" r="r" b="b"/>
              <a:pathLst>
                <a:path w="33" h="100">
                  <a:moveTo>
                    <a:pt x="27" y="1"/>
                  </a:moveTo>
                  <a:lnTo>
                    <a:pt x="27" y="1"/>
                  </a:lnTo>
                  <a:lnTo>
                    <a:pt x="24" y="2"/>
                  </a:lnTo>
                  <a:lnTo>
                    <a:pt x="22" y="6"/>
                  </a:lnTo>
                  <a:lnTo>
                    <a:pt x="17" y="12"/>
                  </a:lnTo>
                  <a:lnTo>
                    <a:pt x="15" y="20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2" y="45"/>
                  </a:lnTo>
                  <a:lnTo>
                    <a:pt x="10" y="61"/>
                  </a:lnTo>
                  <a:lnTo>
                    <a:pt x="6" y="78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1" y="100"/>
                  </a:lnTo>
                  <a:lnTo>
                    <a:pt x="3" y="100"/>
                  </a:lnTo>
                  <a:lnTo>
                    <a:pt x="6" y="100"/>
                  </a:lnTo>
                  <a:lnTo>
                    <a:pt x="8" y="98"/>
                  </a:lnTo>
                  <a:lnTo>
                    <a:pt x="9" y="96"/>
                  </a:lnTo>
                  <a:lnTo>
                    <a:pt x="9" y="96"/>
                  </a:lnTo>
                  <a:lnTo>
                    <a:pt x="13" y="85"/>
                  </a:lnTo>
                  <a:lnTo>
                    <a:pt x="15" y="80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1" y="62"/>
                  </a:lnTo>
                  <a:lnTo>
                    <a:pt x="22" y="49"/>
                  </a:lnTo>
                  <a:lnTo>
                    <a:pt x="22" y="49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5" y="17"/>
                  </a:lnTo>
                  <a:lnTo>
                    <a:pt x="27" y="13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8"/>
                  </a:lnTo>
                  <a:lnTo>
                    <a:pt x="33" y="3"/>
                  </a:lnTo>
                  <a:lnTo>
                    <a:pt x="32" y="2"/>
                  </a:lnTo>
                  <a:lnTo>
                    <a:pt x="31" y="1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1" name="Freeform 174"/>
            <p:cNvSpPr/>
            <p:nvPr/>
          </p:nvSpPr>
          <p:spPr bwMode="auto">
            <a:xfrm>
              <a:off x="4340225" y="2436813"/>
              <a:ext cx="4763" cy="428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79"/>
                </a:cxn>
                <a:cxn ang="0">
                  <a:pos x="3" y="80"/>
                </a:cxn>
                <a:cxn ang="0">
                  <a:pos x="5" y="80"/>
                </a:cxn>
                <a:cxn ang="0">
                  <a:pos x="6" y="80"/>
                </a:cxn>
                <a:cxn ang="0">
                  <a:pos x="8" y="79"/>
                </a:cxn>
                <a:cxn ang="0">
                  <a:pos x="9" y="78"/>
                </a:cxn>
                <a:cxn ang="0">
                  <a:pos x="9" y="76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2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80">
                  <a:moveTo>
                    <a:pt x="0" y="5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3" y="80"/>
                  </a:lnTo>
                  <a:lnTo>
                    <a:pt x="5" y="80"/>
                  </a:lnTo>
                  <a:lnTo>
                    <a:pt x="6" y="80"/>
                  </a:lnTo>
                  <a:lnTo>
                    <a:pt x="8" y="79"/>
                  </a:lnTo>
                  <a:lnTo>
                    <a:pt x="9" y="78"/>
                  </a:lnTo>
                  <a:lnTo>
                    <a:pt x="9" y="7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2" name="Freeform 175"/>
            <p:cNvSpPr/>
            <p:nvPr/>
          </p:nvSpPr>
          <p:spPr bwMode="auto">
            <a:xfrm>
              <a:off x="4370388" y="2460625"/>
              <a:ext cx="11113" cy="65088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2" y="2"/>
                </a:cxn>
                <a:cxn ang="0">
                  <a:pos x="9" y="9"/>
                </a:cxn>
                <a:cxn ang="0">
                  <a:pos x="7" y="15"/>
                </a:cxn>
                <a:cxn ang="0">
                  <a:pos x="3" y="29"/>
                </a:cxn>
                <a:cxn ang="0">
                  <a:pos x="1" y="44"/>
                </a:cxn>
                <a:cxn ang="0">
                  <a:pos x="0" y="59"/>
                </a:cxn>
                <a:cxn ang="0">
                  <a:pos x="1" y="90"/>
                </a:cxn>
                <a:cxn ang="0">
                  <a:pos x="2" y="118"/>
                </a:cxn>
                <a:cxn ang="0">
                  <a:pos x="2" y="118"/>
                </a:cxn>
                <a:cxn ang="0">
                  <a:pos x="3" y="120"/>
                </a:cxn>
                <a:cxn ang="0">
                  <a:pos x="4" y="122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9" y="123"/>
                </a:cxn>
                <a:cxn ang="0">
                  <a:pos x="10" y="122"/>
                </a:cxn>
                <a:cxn ang="0">
                  <a:pos x="11" y="120"/>
                </a:cxn>
                <a:cxn ang="0">
                  <a:pos x="11" y="118"/>
                </a:cxn>
                <a:cxn ang="0">
                  <a:pos x="11" y="118"/>
                </a:cxn>
                <a:cxn ang="0">
                  <a:pos x="10" y="91"/>
                </a:cxn>
                <a:cxn ang="0">
                  <a:pos x="10" y="61"/>
                </a:cxn>
                <a:cxn ang="0">
                  <a:pos x="10" y="47"/>
                </a:cxn>
                <a:cxn ang="0">
                  <a:pos x="12" y="32"/>
                </a:cxn>
                <a:cxn ang="0">
                  <a:pos x="15" y="19"/>
                </a:cxn>
                <a:cxn ang="0">
                  <a:pos x="17" y="13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2" y="5"/>
                </a:cxn>
                <a:cxn ang="0">
                  <a:pos x="20" y="3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2"/>
                </a:cxn>
                <a:cxn ang="0">
                  <a:pos x="12" y="2"/>
                </a:cxn>
              </a:cxnLst>
              <a:rect l="0" t="0" r="r" b="b"/>
              <a:pathLst>
                <a:path w="22" h="123">
                  <a:moveTo>
                    <a:pt x="12" y="2"/>
                  </a:moveTo>
                  <a:lnTo>
                    <a:pt x="12" y="2"/>
                  </a:lnTo>
                  <a:lnTo>
                    <a:pt x="9" y="9"/>
                  </a:lnTo>
                  <a:lnTo>
                    <a:pt x="7" y="15"/>
                  </a:lnTo>
                  <a:lnTo>
                    <a:pt x="3" y="29"/>
                  </a:lnTo>
                  <a:lnTo>
                    <a:pt x="1" y="44"/>
                  </a:lnTo>
                  <a:lnTo>
                    <a:pt x="0" y="59"/>
                  </a:lnTo>
                  <a:lnTo>
                    <a:pt x="1" y="90"/>
                  </a:lnTo>
                  <a:lnTo>
                    <a:pt x="2" y="118"/>
                  </a:lnTo>
                  <a:lnTo>
                    <a:pt x="2" y="118"/>
                  </a:lnTo>
                  <a:lnTo>
                    <a:pt x="3" y="120"/>
                  </a:lnTo>
                  <a:lnTo>
                    <a:pt x="4" y="122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9" y="123"/>
                  </a:lnTo>
                  <a:lnTo>
                    <a:pt x="10" y="122"/>
                  </a:lnTo>
                  <a:lnTo>
                    <a:pt x="11" y="120"/>
                  </a:lnTo>
                  <a:lnTo>
                    <a:pt x="11" y="118"/>
                  </a:lnTo>
                  <a:lnTo>
                    <a:pt x="11" y="118"/>
                  </a:lnTo>
                  <a:lnTo>
                    <a:pt x="10" y="91"/>
                  </a:lnTo>
                  <a:lnTo>
                    <a:pt x="10" y="61"/>
                  </a:lnTo>
                  <a:lnTo>
                    <a:pt x="10" y="47"/>
                  </a:lnTo>
                  <a:lnTo>
                    <a:pt x="12" y="32"/>
                  </a:lnTo>
                  <a:lnTo>
                    <a:pt x="15" y="19"/>
                  </a:lnTo>
                  <a:lnTo>
                    <a:pt x="17" y="13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5"/>
                  </a:lnTo>
                  <a:lnTo>
                    <a:pt x="20" y="3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3" name="Freeform 176"/>
            <p:cNvSpPr/>
            <p:nvPr/>
          </p:nvSpPr>
          <p:spPr bwMode="auto">
            <a:xfrm>
              <a:off x="4395788" y="2492375"/>
              <a:ext cx="7938" cy="55563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29"/>
                </a:cxn>
                <a:cxn ang="0">
                  <a:pos x="2" y="53"/>
                </a:cxn>
                <a:cxn ang="0">
                  <a:pos x="1" y="77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" y="102"/>
                </a:cxn>
                <a:cxn ang="0">
                  <a:pos x="2" y="104"/>
                </a:cxn>
                <a:cxn ang="0">
                  <a:pos x="4" y="105"/>
                </a:cxn>
                <a:cxn ang="0">
                  <a:pos x="6" y="105"/>
                </a:cxn>
                <a:cxn ang="0">
                  <a:pos x="7" y="105"/>
                </a:cxn>
                <a:cxn ang="0">
                  <a:pos x="9" y="104"/>
                </a:cxn>
                <a:cxn ang="0">
                  <a:pos x="10" y="102"/>
                </a:cxn>
                <a:cxn ang="0">
                  <a:pos x="10" y="100"/>
                </a:cxn>
                <a:cxn ang="0">
                  <a:pos x="10" y="100"/>
                </a:cxn>
                <a:cxn ang="0">
                  <a:pos x="11" y="77"/>
                </a:cxn>
                <a:cxn ang="0">
                  <a:pos x="13" y="53"/>
                </a:cxn>
                <a:cxn ang="0">
                  <a:pos x="14" y="29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7" y="2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05">
                  <a:moveTo>
                    <a:pt x="6" y="5"/>
                  </a:moveTo>
                  <a:lnTo>
                    <a:pt x="6" y="5"/>
                  </a:lnTo>
                  <a:lnTo>
                    <a:pt x="5" y="29"/>
                  </a:lnTo>
                  <a:lnTo>
                    <a:pt x="2" y="53"/>
                  </a:lnTo>
                  <a:lnTo>
                    <a:pt x="1" y="77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" y="102"/>
                  </a:lnTo>
                  <a:lnTo>
                    <a:pt x="2" y="104"/>
                  </a:lnTo>
                  <a:lnTo>
                    <a:pt x="4" y="105"/>
                  </a:lnTo>
                  <a:lnTo>
                    <a:pt x="6" y="105"/>
                  </a:lnTo>
                  <a:lnTo>
                    <a:pt x="7" y="105"/>
                  </a:lnTo>
                  <a:lnTo>
                    <a:pt x="9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10" y="100"/>
                  </a:lnTo>
                  <a:lnTo>
                    <a:pt x="11" y="77"/>
                  </a:lnTo>
                  <a:lnTo>
                    <a:pt x="13" y="53"/>
                  </a:lnTo>
                  <a:lnTo>
                    <a:pt x="14" y="29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4" name="Freeform 177"/>
            <p:cNvSpPr/>
            <p:nvPr/>
          </p:nvSpPr>
          <p:spPr bwMode="auto">
            <a:xfrm>
              <a:off x="4424363" y="2520950"/>
              <a:ext cx="4763" cy="7143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6"/>
                </a:cxn>
                <a:cxn ang="0">
                  <a:pos x="3" y="136"/>
                </a:cxn>
                <a:cxn ang="0">
                  <a:pos x="4" y="137"/>
                </a:cxn>
                <a:cxn ang="0">
                  <a:pos x="6" y="136"/>
                </a:cxn>
                <a:cxn ang="0">
                  <a:pos x="7" y="136"/>
                </a:cxn>
                <a:cxn ang="0">
                  <a:pos x="8" y="134"/>
                </a:cxn>
                <a:cxn ang="0">
                  <a:pos x="9" y="132"/>
                </a:cxn>
                <a:cxn ang="0">
                  <a:pos x="9" y="4"/>
                </a:cxn>
                <a:cxn ang="0">
                  <a:pos x="9" y="4"/>
                </a:cxn>
                <a:cxn ang="0">
                  <a:pos x="8" y="2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9" h="137">
                  <a:moveTo>
                    <a:pt x="0" y="4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6"/>
                  </a:lnTo>
                  <a:lnTo>
                    <a:pt x="3" y="136"/>
                  </a:lnTo>
                  <a:lnTo>
                    <a:pt x="4" y="137"/>
                  </a:lnTo>
                  <a:lnTo>
                    <a:pt x="6" y="136"/>
                  </a:lnTo>
                  <a:lnTo>
                    <a:pt x="7" y="136"/>
                  </a:lnTo>
                  <a:lnTo>
                    <a:pt x="8" y="134"/>
                  </a:lnTo>
                  <a:lnTo>
                    <a:pt x="9" y="132"/>
                  </a:lnTo>
                  <a:lnTo>
                    <a:pt x="9" y="4"/>
                  </a:lnTo>
                  <a:lnTo>
                    <a:pt x="9" y="4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5" name="Freeform 178"/>
            <p:cNvSpPr/>
            <p:nvPr/>
          </p:nvSpPr>
          <p:spPr bwMode="auto">
            <a:xfrm>
              <a:off x="4451350" y="2547938"/>
              <a:ext cx="7938" cy="68263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3"/>
                </a:cxn>
                <a:cxn ang="0">
                  <a:pos x="1" y="47"/>
                </a:cxn>
                <a:cxn ang="0">
                  <a:pos x="0" y="62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1" y="126"/>
                </a:cxn>
                <a:cxn ang="0">
                  <a:pos x="2" y="127"/>
                </a:cxn>
                <a:cxn ang="0">
                  <a:pos x="3" y="128"/>
                </a:cxn>
                <a:cxn ang="0">
                  <a:pos x="5" y="128"/>
                </a:cxn>
                <a:cxn ang="0">
                  <a:pos x="6" y="128"/>
                </a:cxn>
                <a:cxn ang="0">
                  <a:pos x="8" y="127"/>
                </a:cxn>
                <a:cxn ang="0">
                  <a:pos x="9" y="126"/>
                </a:cxn>
                <a:cxn ang="0">
                  <a:pos x="9" y="124"/>
                </a:cxn>
                <a:cxn ang="0">
                  <a:pos x="9" y="69"/>
                </a:cxn>
                <a:cxn ang="0">
                  <a:pos x="9" y="69"/>
                </a:cxn>
                <a:cxn ang="0">
                  <a:pos x="10" y="52"/>
                </a:cxn>
                <a:cxn ang="0">
                  <a:pos x="11" y="37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6" y="2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28">
                  <a:moveTo>
                    <a:pt x="5" y="5"/>
                  </a:moveTo>
                  <a:lnTo>
                    <a:pt x="5" y="5"/>
                  </a:lnTo>
                  <a:lnTo>
                    <a:pt x="2" y="33"/>
                  </a:lnTo>
                  <a:lnTo>
                    <a:pt x="1" y="47"/>
                  </a:lnTo>
                  <a:lnTo>
                    <a:pt x="0" y="62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1" y="126"/>
                  </a:lnTo>
                  <a:lnTo>
                    <a:pt x="2" y="127"/>
                  </a:lnTo>
                  <a:lnTo>
                    <a:pt x="3" y="128"/>
                  </a:lnTo>
                  <a:lnTo>
                    <a:pt x="5" y="128"/>
                  </a:lnTo>
                  <a:lnTo>
                    <a:pt x="6" y="128"/>
                  </a:lnTo>
                  <a:lnTo>
                    <a:pt x="8" y="127"/>
                  </a:lnTo>
                  <a:lnTo>
                    <a:pt x="9" y="126"/>
                  </a:lnTo>
                  <a:lnTo>
                    <a:pt x="9" y="124"/>
                  </a:lnTo>
                  <a:lnTo>
                    <a:pt x="9" y="69"/>
                  </a:lnTo>
                  <a:lnTo>
                    <a:pt x="9" y="69"/>
                  </a:lnTo>
                  <a:lnTo>
                    <a:pt x="10" y="52"/>
                  </a:lnTo>
                  <a:lnTo>
                    <a:pt x="11" y="37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6" name="Freeform 179"/>
            <p:cNvSpPr/>
            <p:nvPr/>
          </p:nvSpPr>
          <p:spPr bwMode="auto">
            <a:xfrm>
              <a:off x="4478338" y="2578100"/>
              <a:ext cx="6350" cy="5556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0" y="102"/>
                </a:cxn>
                <a:cxn ang="0">
                  <a:pos x="1" y="103"/>
                </a:cxn>
                <a:cxn ang="0">
                  <a:pos x="4" y="104"/>
                </a:cxn>
                <a:cxn ang="0">
                  <a:pos x="5" y="104"/>
                </a:cxn>
                <a:cxn ang="0">
                  <a:pos x="7" y="104"/>
                </a:cxn>
                <a:cxn ang="0">
                  <a:pos x="8" y="103"/>
                </a:cxn>
                <a:cxn ang="0">
                  <a:pos x="9" y="102"/>
                </a:cxn>
                <a:cxn ang="0">
                  <a:pos x="10" y="100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0" h="104">
                  <a:moveTo>
                    <a:pt x="0" y="5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0" y="102"/>
                  </a:lnTo>
                  <a:lnTo>
                    <a:pt x="1" y="103"/>
                  </a:lnTo>
                  <a:lnTo>
                    <a:pt x="4" y="104"/>
                  </a:lnTo>
                  <a:lnTo>
                    <a:pt x="5" y="104"/>
                  </a:lnTo>
                  <a:lnTo>
                    <a:pt x="7" y="104"/>
                  </a:lnTo>
                  <a:lnTo>
                    <a:pt x="8" y="103"/>
                  </a:lnTo>
                  <a:lnTo>
                    <a:pt x="9" y="102"/>
                  </a:lnTo>
                  <a:lnTo>
                    <a:pt x="10" y="100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7" name="Freeform 180"/>
            <p:cNvSpPr/>
            <p:nvPr/>
          </p:nvSpPr>
          <p:spPr bwMode="auto">
            <a:xfrm>
              <a:off x="4500563" y="2608263"/>
              <a:ext cx="7938" cy="49213"/>
            </a:xfrm>
            <a:custGeom>
              <a:avLst/>
              <a:gdLst/>
              <a:ahLst/>
              <a:cxnLst>
                <a:cxn ang="0">
                  <a:pos x="15" y="88"/>
                </a:cxn>
                <a:cxn ang="0">
                  <a:pos x="15" y="88"/>
                </a:cxn>
                <a:cxn ang="0">
                  <a:pos x="12" y="79"/>
                </a:cxn>
                <a:cxn ang="0">
                  <a:pos x="10" y="68"/>
                </a:cxn>
                <a:cxn ang="0">
                  <a:pos x="9" y="57"/>
                </a:cxn>
                <a:cxn ang="0">
                  <a:pos x="9" y="47"/>
                </a:cxn>
                <a:cxn ang="0">
                  <a:pos x="9" y="25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26"/>
                </a:cxn>
                <a:cxn ang="0">
                  <a:pos x="0" y="48"/>
                </a:cxn>
                <a:cxn ang="0">
                  <a:pos x="0" y="59"/>
                </a:cxn>
                <a:cxn ang="0">
                  <a:pos x="1" y="69"/>
                </a:cxn>
                <a:cxn ang="0">
                  <a:pos x="3" y="81"/>
                </a:cxn>
                <a:cxn ang="0">
                  <a:pos x="6" y="91"/>
                </a:cxn>
                <a:cxn ang="0">
                  <a:pos x="6" y="91"/>
                </a:cxn>
                <a:cxn ang="0">
                  <a:pos x="7" y="93"/>
                </a:cxn>
                <a:cxn ang="0">
                  <a:pos x="8" y="94"/>
                </a:cxn>
                <a:cxn ang="0">
                  <a:pos x="10" y="94"/>
                </a:cxn>
                <a:cxn ang="0">
                  <a:pos x="12" y="94"/>
                </a:cxn>
                <a:cxn ang="0">
                  <a:pos x="13" y="93"/>
                </a:cxn>
                <a:cxn ang="0">
                  <a:pos x="14" y="92"/>
                </a:cxn>
                <a:cxn ang="0">
                  <a:pos x="15" y="90"/>
                </a:cxn>
                <a:cxn ang="0">
                  <a:pos x="15" y="88"/>
                </a:cxn>
                <a:cxn ang="0">
                  <a:pos x="15" y="88"/>
                </a:cxn>
              </a:cxnLst>
              <a:rect l="0" t="0" r="r" b="b"/>
              <a:pathLst>
                <a:path w="15" h="94">
                  <a:moveTo>
                    <a:pt x="15" y="88"/>
                  </a:moveTo>
                  <a:lnTo>
                    <a:pt x="15" y="88"/>
                  </a:lnTo>
                  <a:lnTo>
                    <a:pt x="12" y="79"/>
                  </a:lnTo>
                  <a:lnTo>
                    <a:pt x="10" y="68"/>
                  </a:lnTo>
                  <a:lnTo>
                    <a:pt x="9" y="57"/>
                  </a:lnTo>
                  <a:lnTo>
                    <a:pt x="9" y="47"/>
                  </a:lnTo>
                  <a:lnTo>
                    <a:pt x="9" y="25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26"/>
                  </a:lnTo>
                  <a:lnTo>
                    <a:pt x="0" y="48"/>
                  </a:lnTo>
                  <a:lnTo>
                    <a:pt x="0" y="59"/>
                  </a:lnTo>
                  <a:lnTo>
                    <a:pt x="1" y="69"/>
                  </a:lnTo>
                  <a:lnTo>
                    <a:pt x="3" y="81"/>
                  </a:lnTo>
                  <a:lnTo>
                    <a:pt x="6" y="91"/>
                  </a:lnTo>
                  <a:lnTo>
                    <a:pt x="6" y="91"/>
                  </a:lnTo>
                  <a:lnTo>
                    <a:pt x="7" y="93"/>
                  </a:lnTo>
                  <a:lnTo>
                    <a:pt x="8" y="94"/>
                  </a:lnTo>
                  <a:lnTo>
                    <a:pt x="10" y="94"/>
                  </a:lnTo>
                  <a:lnTo>
                    <a:pt x="12" y="94"/>
                  </a:lnTo>
                  <a:lnTo>
                    <a:pt x="13" y="93"/>
                  </a:lnTo>
                  <a:lnTo>
                    <a:pt x="14" y="92"/>
                  </a:lnTo>
                  <a:lnTo>
                    <a:pt x="15" y="90"/>
                  </a:lnTo>
                  <a:lnTo>
                    <a:pt x="15" y="88"/>
                  </a:lnTo>
                  <a:lnTo>
                    <a:pt x="15" y="8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8" name="Freeform 181"/>
            <p:cNvSpPr/>
            <p:nvPr/>
          </p:nvSpPr>
          <p:spPr bwMode="auto">
            <a:xfrm>
              <a:off x="4529138" y="2622550"/>
              <a:ext cx="7938" cy="63500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5"/>
                </a:cxn>
                <a:cxn ang="0">
                  <a:pos x="5" y="18"/>
                </a:cxn>
                <a:cxn ang="0">
                  <a:pos x="3" y="31"/>
                </a:cxn>
                <a:cxn ang="0">
                  <a:pos x="1" y="43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0" y="86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1" y="116"/>
                </a:cxn>
                <a:cxn ang="0">
                  <a:pos x="2" y="117"/>
                </a:cxn>
                <a:cxn ang="0">
                  <a:pos x="3" y="118"/>
                </a:cxn>
                <a:cxn ang="0">
                  <a:pos x="6" y="119"/>
                </a:cxn>
                <a:cxn ang="0">
                  <a:pos x="8" y="118"/>
                </a:cxn>
                <a:cxn ang="0">
                  <a:pos x="9" y="117"/>
                </a:cxn>
                <a:cxn ang="0">
                  <a:pos x="10" y="116"/>
                </a:cxn>
                <a:cxn ang="0">
                  <a:pos x="11" y="114"/>
                </a:cxn>
                <a:cxn ang="0">
                  <a:pos x="11" y="57"/>
                </a:cxn>
                <a:cxn ang="0">
                  <a:pos x="11" y="57"/>
                </a:cxn>
                <a:cxn ang="0">
                  <a:pos x="11" y="43"/>
                </a:cxn>
                <a:cxn ang="0">
                  <a:pos x="13" y="31"/>
                </a:cxn>
                <a:cxn ang="0">
                  <a:pos x="14" y="18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1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6" y="5"/>
                </a:cxn>
                <a:cxn ang="0">
                  <a:pos x="6" y="5"/>
                </a:cxn>
              </a:cxnLst>
              <a:rect l="0" t="0" r="r" b="b"/>
              <a:pathLst>
                <a:path w="15" h="119">
                  <a:moveTo>
                    <a:pt x="6" y="5"/>
                  </a:moveTo>
                  <a:lnTo>
                    <a:pt x="6" y="5"/>
                  </a:lnTo>
                  <a:lnTo>
                    <a:pt x="5" y="18"/>
                  </a:lnTo>
                  <a:lnTo>
                    <a:pt x="3" y="31"/>
                  </a:lnTo>
                  <a:lnTo>
                    <a:pt x="1" y="43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0" y="86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6"/>
                  </a:lnTo>
                  <a:lnTo>
                    <a:pt x="2" y="117"/>
                  </a:lnTo>
                  <a:lnTo>
                    <a:pt x="3" y="118"/>
                  </a:lnTo>
                  <a:lnTo>
                    <a:pt x="6" y="119"/>
                  </a:lnTo>
                  <a:lnTo>
                    <a:pt x="8" y="118"/>
                  </a:lnTo>
                  <a:lnTo>
                    <a:pt x="9" y="117"/>
                  </a:lnTo>
                  <a:lnTo>
                    <a:pt x="10" y="116"/>
                  </a:lnTo>
                  <a:lnTo>
                    <a:pt x="11" y="114"/>
                  </a:lnTo>
                  <a:lnTo>
                    <a:pt x="11" y="57"/>
                  </a:lnTo>
                  <a:lnTo>
                    <a:pt x="11" y="57"/>
                  </a:lnTo>
                  <a:lnTo>
                    <a:pt x="11" y="43"/>
                  </a:lnTo>
                  <a:lnTo>
                    <a:pt x="13" y="31"/>
                  </a:lnTo>
                  <a:lnTo>
                    <a:pt x="14" y="18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29" name="Freeform 182"/>
            <p:cNvSpPr/>
            <p:nvPr/>
          </p:nvSpPr>
          <p:spPr bwMode="auto">
            <a:xfrm>
              <a:off x="4551363" y="2652713"/>
              <a:ext cx="4763" cy="55563"/>
            </a:xfrm>
            <a:custGeom>
              <a:avLst/>
              <a:gdLst/>
              <a:ahLst/>
              <a:cxnLst>
                <a:cxn ang="0">
                  <a:pos x="11" y="5"/>
                </a:cxn>
                <a:cxn ang="0">
                  <a:pos x="11" y="5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53"/>
                </a:cxn>
                <a:cxn ang="0">
                  <a:pos x="0" y="75"/>
                </a:cxn>
                <a:cxn ang="0">
                  <a:pos x="2" y="99"/>
                </a:cxn>
                <a:cxn ang="0">
                  <a:pos x="2" y="99"/>
                </a:cxn>
                <a:cxn ang="0">
                  <a:pos x="2" y="101"/>
                </a:cxn>
                <a:cxn ang="0">
                  <a:pos x="4" y="103"/>
                </a:cxn>
                <a:cxn ang="0">
                  <a:pos x="7" y="104"/>
                </a:cxn>
                <a:cxn ang="0">
                  <a:pos x="9" y="104"/>
                </a:cxn>
                <a:cxn ang="0">
                  <a:pos x="10" y="103"/>
                </a:cxn>
                <a:cxn ang="0">
                  <a:pos x="11" y="101"/>
                </a:cxn>
                <a:cxn ang="0">
                  <a:pos x="11" y="99"/>
                </a:cxn>
                <a:cxn ang="0">
                  <a:pos x="11" y="99"/>
                </a:cxn>
                <a:cxn ang="0">
                  <a:pos x="9" y="75"/>
                </a:cxn>
                <a:cxn ang="0">
                  <a:pos x="9" y="53"/>
                </a:cxn>
                <a:cxn ang="0">
                  <a:pos x="11" y="5"/>
                </a:cxn>
                <a:cxn ang="0">
                  <a:pos x="11" y="5"/>
                </a:cxn>
              </a:cxnLst>
              <a:rect l="0" t="0" r="r" b="b"/>
              <a:pathLst>
                <a:path w="11" h="104">
                  <a:moveTo>
                    <a:pt x="11" y="5"/>
                  </a:moveTo>
                  <a:lnTo>
                    <a:pt x="11" y="5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53"/>
                  </a:lnTo>
                  <a:lnTo>
                    <a:pt x="0" y="75"/>
                  </a:lnTo>
                  <a:lnTo>
                    <a:pt x="2" y="99"/>
                  </a:lnTo>
                  <a:lnTo>
                    <a:pt x="2" y="99"/>
                  </a:lnTo>
                  <a:lnTo>
                    <a:pt x="2" y="101"/>
                  </a:lnTo>
                  <a:lnTo>
                    <a:pt x="4" y="103"/>
                  </a:lnTo>
                  <a:lnTo>
                    <a:pt x="7" y="104"/>
                  </a:lnTo>
                  <a:lnTo>
                    <a:pt x="9" y="104"/>
                  </a:lnTo>
                  <a:lnTo>
                    <a:pt x="10" y="103"/>
                  </a:lnTo>
                  <a:lnTo>
                    <a:pt x="11" y="101"/>
                  </a:lnTo>
                  <a:lnTo>
                    <a:pt x="11" y="99"/>
                  </a:lnTo>
                  <a:lnTo>
                    <a:pt x="11" y="99"/>
                  </a:lnTo>
                  <a:lnTo>
                    <a:pt x="9" y="75"/>
                  </a:lnTo>
                  <a:lnTo>
                    <a:pt x="9" y="53"/>
                  </a:lnTo>
                  <a:lnTo>
                    <a:pt x="11" y="5"/>
                  </a:lnTo>
                  <a:lnTo>
                    <a:pt x="11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0" name="Freeform 183"/>
            <p:cNvSpPr/>
            <p:nvPr/>
          </p:nvSpPr>
          <p:spPr bwMode="auto">
            <a:xfrm>
              <a:off x="4572000" y="2676525"/>
              <a:ext cx="6350" cy="58738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9" y="2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57"/>
                </a:cxn>
                <a:cxn ang="0">
                  <a:pos x="2" y="83"/>
                </a:cxn>
                <a:cxn ang="0">
                  <a:pos x="5" y="109"/>
                </a:cxn>
                <a:cxn ang="0">
                  <a:pos x="5" y="109"/>
                </a:cxn>
                <a:cxn ang="0">
                  <a:pos x="6" y="111"/>
                </a:cxn>
                <a:cxn ang="0">
                  <a:pos x="7" y="112"/>
                </a:cxn>
                <a:cxn ang="0">
                  <a:pos x="10" y="113"/>
                </a:cxn>
                <a:cxn ang="0">
                  <a:pos x="12" y="113"/>
                </a:cxn>
                <a:cxn ang="0">
                  <a:pos x="13" y="112"/>
                </a:cxn>
                <a:cxn ang="0">
                  <a:pos x="14" y="111"/>
                </a:cxn>
                <a:cxn ang="0">
                  <a:pos x="14" y="109"/>
                </a:cxn>
                <a:cxn ang="0">
                  <a:pos x="14" y="109"/>
                </a:cxn>
                <a:cxn ang="0">
                  <a:pos x="12" y="83"/>
                </a:cxn>
                <a:cxn ang="0">
                  <a:pos x="10" y="57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13">
                  <a:moveTo>
                    <a:pt x="10" y="4"/>
                  </a:moveTo>
                  <a:lnTo>
                    <a:pt x="10" y="4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57"/>
                  </a:lnTo>
                  <a:lnTo>
                    <a:pt x="2" y="83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6" y="111"/>
                  </a:lnTo>
                  <a:lnTo>
                    <a:pt x="7" y="112"/>
                  </a:lnTo>
                  <a:lnTo>
                    <a:pt x="10" y="113"/>
                  </a:lnTo>
                  <a:lnTo>
                    <a:pt x="12" y="113"/>
                  </a:lnTo>
                  <a:lnTo>
                    <a:pt x="13" y="112"/>
                  </a:lnTo>
                  <a:lnTo>
                    <a:pt x="14" y="111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83"/>
                  </a:lnTo>
                  <a:lnTo>
                    <a:pt x="10" y="57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1" name="Freeform 184"/>
            <p:cNvSpPr/>
            <p:nvPr/>
          </p:nvSpPr>
          <p:spPr bwMode="auto">
            <a:xfrm>
              <a:off x="4481513" y="2305050"/>
              <a:ext cx="12700" cy="61913"/>
            </a:xfrm>
            <a:custGeom>
              <a:avLst/>
              <a:gdLst/>
              <a:ahLst/>
              <a:cxnLst>
                <a:cxn ang="0">
                  <a:pos x="21" y="109"/>
                </a:cxn>
                <a:cxn ang="0">
                  <a:pos x="21" y="109"/>
                </a:cxn>
                <a:cxn ang="0">
                  <a:pos x="16" y="105"/>
                </a:cxn>
                <a:cxn ang="0">
                  <a:pos x="13" y="101"/>
                </a:cxn>
                <a:cxn ang="0">
                  <a:pos x="11" y="95"/>
                </a:cxn>
                <a:cxn ang="0">
                  <a:pos x="9" y="89"/>
                </a:cxn>
                <a:cxn ang="0">
                  <a:pos x="9" y="76"/>
                </a:cxn>
                <a:cxn ang="0">
                  <a:pos x="9" y="64"/>
                </a:cxn>
                <a:cxn ang="0">
                  <a:pos x="9" y="64"/>
                </a:cxn>
                <a:cxn ang="0">
                  <a:pos x="10" y="3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7"/>
                </a:cxn>
                <a:cxn ang="0">
                  <a:pos x="0" y="77"/>
                </a:cxn>
                <a:cxn ang="0">
                  <a:pos x="0" y="89"/>
                </a:cxn>
                <a:cxn ang="0">
                  <a:pos x="1" y="95"/>
                </a:cxn>
                <a:cxn ang="0">
                  <a:pos x="3" y="100"/>
                </a:cxn>
                <a:cxn ang="0">
                  <a:pos x="5" y="105"/>
                </a:cxn>
                <a:cxn ang="0">
                  <a:pos x="8" y="110"/>
                </a:cxn>
                <a:cxn ang="0">
                  <a:pos x="12" y="115"/>
                </a:cxn>
                <a:cxn ang="0">
                  <a:pos x="16" y="118"/>
                </a:cxn>
                <a:cxn ang="0">
                  <a:pos x="16" y="118"/>
                </a:cxn>
                <a:cxn ang="0">
                  <a:pos x="18" y="119"/>
                </a:cxn>
                <a:cxn ang="0">
                  <a:pos x="20" y="119"/>
                </a:cxn>
                <a:cxn ang="0">
                  <a:pos x="21" y="118"/>
                </a:cxn>
                <a:cxn ang="0">
                  <a:pos x="22" y="117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2" y="111"/>
                </a:cxn>
                <a:cxn ang="0">
                  <a:pos x="21" y="109"/>
                </a:cxn>
                <a:cxn ang="0">
                  <a:pos x="21" y="109"/>
                </a:cxn>
              </a:cxnLst>
              <a:rect l="0" t="0" r="r" b="b"/>
              <a:pathLst>
                <a:path w="23" h="119">
                  <a:moveTo>
                    <a:pt x="21" y="109"/>
                  </a:moveTo>
                  <a:lnTo>
                    <a:pt x="21" y="109"/>
                  </a:lnTo>
                  <a:lnTo>
                    <a:pt x="16" y="105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9" y="89"/>
                  </a:lnTo>
                  <a:lnTo>
                    <a:pt x="9" y="76"/>
                  </a:lnTo>
                  <a:lnTo>
                    <a:pt x="9" y="64"/>
                  </a:lnTo>
                  <a:lnTo>
                    <a:pt x="9" y="64"/>
                  </a:lnTo>
                  <a:lnTo>
                    <a:pt x="10" y="3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0" y="89"/>
                  </a:lnTo>
                  <a:lnTo>
                    <a:pt x="1" y="95"/>
                  </a:lnTo>
                  <a:lnTo>
                    <a:pt x="3" y="100"/>
                  </a:lnTo>
                  <a:lnTo>
                    <a:pt x="5" y="105"/>
                  </a:lnTo>
                  <a:lnTo>
                    <a:pt x="8" y="110"/>
                  </a:lnTo>
                  <a:lnTo>
                    <a:pt x="12" y="115"/>
                  </a:lnTo>
                  <a:lnTo>
                    <a:pt x="16" y="118"/>
                  </a:lnTo>
                  <a:lnTo>
                    <a:pt x="16" y="118"/>
                  </a:lnTo>
                  <a:lnTo>
                    <a:pt x="18" y="119"/>
                  </a:lnTo>
                  <a:lnTo>
                    <a:pt x="20" y="119"/>
                  </a:lnTo>
                  <a:lnTo>
                    <a:pt x="21" y="118"/>
                  </a:lnTo>
                  <a:lnTo>
                    <a:pt x="22" y="117"/>
                  </a:lnTo>
                  <a:lnTo>
                    <a:pt x="23" y="115"/>
                  </a:lnTo>
                  <a:lnTo>
                    <a:pt x="23" y="112"/>
                  </a:lnTo>
                  <a:lnTo>
                    <a:pt x="22" y="111"/>
                  </a:lnTo>
                  <a:lnTo>
                    <a:pt x="21" y="109"/>
                  </a:lnTo>
                  <a:lnTo>
                    <a:pt x="21" y="10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2" name="Freeform 185"/>
            <p:cNvSpPr/>
            <p:nvPr/>
          </p:nvSpPr>
          <p:spPr bwMode="auto">
            <a:xfrm>
              <a:off x="4519613" y="2336800"/>
              <a:ext cx="9525" cy="55563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7" y="15"/>
                </a:cxn>
                <a:cxn ang="0">
                  <a:pos x="4" y="27"/>
                </a:cxn>
                <a:cxn ang="0">
                  <a:pos x="2" y="50"/>
                </a:cxn>
                <a:cxn ang="0">
                  <a:pos x="0" y="75"/>
                </a:cxn>
                <a:cxn ang="0">
                  <a:pos x="0" y="99"/>
                </a:cxn>
                <a:cxn ang="0">
                  <a:pos x="0" y="99"/>
                </a:cxn>
                <a:cxn ang="0">
                  <a:pos x="0" y="101"/>
                </a:cxn>
                <a:cxn ang="0">
                  <a:pos x="1" y="102"/>
                </a:cxn>
                <a:cxn ang="0">
                  <a:pos x="3" y="103"/>
                </a:cxn>
                <a:cxn ang="0">
                  <a:pos x="5" y="104"/>
                </a:cxn>
                <a:cxn ang="0">
                  <a:pos x="6" y="103"/>
                </a:cxn>
                <a:cxn ang="0">
                  <a:pos x="8" y="102"/>
                </a:cxn>
                <a:cxn ang="0">
                  <a:pos x="9" y="101"/>
                </a:cxn>
                <a:cxn ang="0">
                  <a:pos x="9" y="99"/>
                </a:cxn>
                <a:cxn ang="0">
                  <a:pos x="9" y="99"/>
                </a:cxn>
                <a:cxn ang="0">
                  <a:pos x="10" y="75"/>
                </a:cxn>
                <a:cxn ang="0">
                  <a:pos x="11" y="52"/>
                </a:cxn>
                <a:cxn ang="0">
                  <a:pos x="13" y="29"/>
                </a:cxn>
                <a:cxn ang="0">
                  <a:pos x="16" y="17"/>
                </a:cxn>
                <a:cxn ang="0">
                  <a:pos x="18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18" y="2"/>
                </a:cxn>
                <a:cxn ang="0">
                  <a:pos x="17" y="1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18" h="104">
                  <a:moveTo>
                    <a:pt x="9" y="3"/>
                  </a:moveTo>
                  <a:lnTo>
                    <a:pt x="9" y="3"/>
                  </a:lnTo>
                  <a:lnTo>
                    <a:pt x="7" y="15"/>
                  </a:lnTo>
                  <a:lnTo>
                    <a:pt x="4" y="27"/>
                  </a:lnTo>
                  <a:lnTo>
                    <a:pt x="2" y="50"/>
                  </a:lnTo>
                  <a:lnTo>
                    <a:pt x="0" y="75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1" y="102"/>
                  </a:lnTo>
                  <a:lnTo>
                    <a:pt x="3" y="103"/>
                  </a:lnTo>
                  <a:lnTo>
                    <a:pt x="5" y="104"/>
                  </a:lnTo>
                  <a:lnTo>
                    <a:pt x="6" y="103"/>
                  </a:lnTo>
                  <a:lnTo>
                    <a:pt x="8" y="102"/>
                  </a:lnTo>
                  <a:lnTo>
                    <a:pt x="9" y="101"/>
                  </a:lnTo>
                  <a:lnTo>
                    <a:pt x="9" y="99"/>
                  </a:lnTo>
                  <a:lnTo>
                    <a:pt x="9" y="99"/>
                  </a:lnTo>
                  <a:lnTo>
                    <a:pt x="10" y="75"/>
                  </a:lnTo>
                  <a:lnTo>
                    <a:pt x="11" y="52"/>
                  </a:lnTo>
                  <a:lnTo>
                    <a:pt x="13" y="29"/>
                  </a:lnTo>
                  <a:lnTo>
                    <a:pt x="16" y="17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17" y="1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3" name="Freeform 186"/>
            <p:cNvSpPr/>
            <p:nvPr/>
          </p:nvSpPr>
          <p:spPr bwMode="auto">
            <a:xfrm>
              <a:off x="4543425" y="2370138"/>
              <a:ext cx="7938" cy="7143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5" y="4"/>
                </a:cxn>
                <a:cxn ang="0">
                  <a:pos x="4" y="36"/>
                </a:cxn>
                <a:cxn ang="0">
                  <a:pos x="3" y="68"/>
                </a:cxn>
                <a:cxn ang="0">
                  <a:pos x="1" y="10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4"/>
                </a:cxn>
                <a:cxn ang="0">
                  <a:pos x="1" y="135"/>
                </a:cxn>
                <a:cxn ang="0">
                  <a:pos x="3" y="136"/>
                </a:cxn>
                <a:cxn ang="0">
                  <a:pos x="4" y="136"/>
                </a:cxn>
                <a:cxn ang="0">
                  <a:pos x="7" y="136"/>
                </a:cxn>
                <a:cxn ang="0">
                  <a:pos x="9" y="135"/>
                </a:cxn>
                <a:cxn ang="0">
                  <a:pos x="10" y="134"/>
                </a:cxn>
                <a:cxn ang="0">
                  <a:pos x="10" y="132"/>
                </a:cxn>
                <a:cxn ang="0">
                  <a:pos x="10" y="132"/>
                </a:cxn>
                <a:cxn ang="0">
                  <a:pos x="11" y="100"/>
                </a:cxn>
                <a:cxn ang="0">
                  <a:pos x="13" y="68"/>
                </a:cxn>
                <a:cxn ang="0">
                  <a:pos x="14" y="36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4" y="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</a:cxnLst>
              <a:rect l="0" t="0" r="r" b="b"/>
              <a:pathLst>
                <a:path w="15" h="136">
                  <a:moveTo>
                    <a:pt x="5" y="4"/>
                  </a:moveTo>
                  <a:lnTo>
                    <a:pt x="5" y="4"/>
                  </a:lnTo>
                  <a:lnTo>
                    <a:pt x="4" y="36"/>
                  </a:lnTo>
                  <a:lnTo>
                    <a:pt x="3" y="68"/>
                  </a:lnTo>
                  <a:lnTo>
                    <a:pt x="1" y="10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1" y="135"/>
                  </a:lnTo>
                  <a:lnTo>
                    <a:pt x="3" y="136"/>
                  </a:lnTo>
                  <a:lnTo>
                    <a:pt x="4" y="136"/>
                  </a:lnTo>
                  <a:lnTo>
                    <a:pt x="7" y="136"/>
                  </a:lnTo>
                  <a:lnTo>
                    <a:pt x="9" y="135"/>
                  </a:lnTo>
                  <a:lnTo>
                    <a:pt x="10" y="134"/>
                  </a:lnTo>
                  <a:lnTo>
                    <a:pt x="10" y="132"/>
                  </a:lnTo>
                  <a:lnTo>
                    <a:pt x="10" y="132"/>
                  </a:lnTo>
                  <a:lnTo>
                    <a:pt x="11" y="100"/>
                  </a:lnTo>
                  <a:lnTo>
                    <a:pt x="13" y="68"/>
                  </a:lnTo>
                  <a:lnTo>
                    <a:pt x="14" y="36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4" y="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4" name="Freeform 187"/>
            <p:cNvSpPr/>
            <p:nvPr/>
          </p:nvSpPr>
          <p:spPr bwMode="auto">
            <a:xfrm>
              <a:off x="4573588" y="2406650"/>
              <a:ext cx="4763" cy="7143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28"/>
                </a:cxn>
                <a:cxn ang="0">
                  <a:pos x="0" y="128"/>
                </a:cxn>
                <a:cxn ang="0">
                  <a:pos x="0" y="130"/>
                </a:cxn>
                <a:cxn ang="0">
                  <a:pos x="1" y="131"/>
                </a:cxn>
                <a:cxn ang="0">
                  <a:pos x="3" y="132"/>
                </a:cxn>
                <a:cxn ang="0">
                  <a:pos x="5" y="133"/>
                </a:cxn>
                <a:cxn ang="0">
                  <a:pos x="6" y="132"/>
                </a:cxn>
                <a:cxn ang="0">
                  <a:pos x="8" y="131"/>
                </a:cxn>
                <a:cxn ang="0">
                  <a:pos x="9" y="130"/>
                </a:cxn>
                <a:cxn ang="0">
                  <a:pos x="9" y="12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33">
                  <a:moveTo>
                    <a:pt x="0" y="5"/>
                  </a:moveTo>
                  <a:lnTo>
                    <a:pt x="0" y="128"/>
                  </a:lnTo>
                  <a:lnTo>
                    <a:pt x="0" y="128"/>
                  </a:lnTo>
                  <a:lnTo>
                    <a:pt x="0" y="130"/>
                  </a:lnTo>
                  <a:lnTo>
                    <a:pt x="1" y="131"/>
                  </a:lnTo>
                  <a:lnTo>
                    <a:pt x="3" y="132"/>
                  </a:lnTo>
                  <a:lnTo>
                    <a:pt x="5" y="133"/>
                  </a:lnTo>
                  <a:lnTo>
                    <a:pt x="6" y="132"/>
                  </a:lnTo>
                  <a:lnTo>
                    <a:pt x="8" y="131"/>
                  </a:lnTo>
                  <a:lnTo>
                    <a:pt x="9" y="130"/>
                  </a:lnTo>
                  <a:lnTo>
                    <a:pt x="9" y="12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5" name="Freeform 188"/>
            <p:cNvSpPr/>
            <p:nvPr/>
          </p:nvSpPr>
          <p:spPr bwMode="auto">
            <a:xfrm>
              <a:off x="4602163" y="24320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8"/>
                </a:cxn>
                <a:cxn ang="0">
                  <a:pos x="0" y="118"/>
                </a:cxn>
                <a:cxn ang="0">
                  <a:pos x="0" y="120"/>
                </a:cxn>
                <a:cxn ang="0">
                  <a:pos x="1" y="121"/>
                </a:cxn>
                <a:cxn ang="0">
                  <a:pos x="2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7" y="121"/>
                </a:cxn>
                <a:cxn ang="0">
                  <a:pos x="8" y="120"/>
                </a:cxn>
                <a:cxn ang="0">
                  <a:pos x="9" y="118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8"/>
                  </a:lnTo>
                  <a:lnTo>
                    <a:pt x="0" y="118"/>
                  </a:lnTo>
                  <a:lnTo>
                    <a:pt x="0" y="120"/>
                  </a:lnTo>
                  <a:lnTo>
                    <a:pt x="1" y="121"/>
                  </a:lnTo>
                  <a:lnTo>
                    <a:pt x="2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7" y="121"/>
                  </a:lnTo>
                  <a:lnTo>
                    <a:pt x="8" y="120"/>
                  </a:lnTo>
                  <a:lnTo>
                    <a:pt x="9" y="118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6" name="Freeform 189"/>
            <p:cNvSpPr/>
            <p:nvPr/>
          </p:nvSpPr>
          <p:spPr bwMode="auto">
            <a:xfrm>
              <a:off x="4624388" y="2457450"/>
              <a:ext cx="4763" cy="6508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0" y="121"/>
                </a:cxn>
                <a:cxn ang="0">
                  <a:pos x="1" y="122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6" y="123"/>
                </a:cxn>
                <a:cxn ang="0">
                  <a:pos x="8" y="122"/>
                </a:cxn>
                <a:cxn ang="0">
                  <a:pos x="9" y="121"/>
                </a:cxn>
                <a:cxn ang="0">
                  <a:pos x="9" y="119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23">
                  <a:moveTo>
                    <a:pt x="0" y="5"/>
                  </a:moveTo>
                  <a:lnTo>
                    <a:pt x="0" y="119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2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6" y="123"/>
                  </a:lnTo>
                  <a:lnTo>
                    <a:pt x="8" y="122"/>
                  </a:lnTo>
                  <a:lnTo>
                    <a:pt x="9" y="121"/>
                  </a:lnTo>
                  <a:lnTo>
                    <a:pt x="9" y="119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7" name="Freeform 190"/>
            <p:cNvSpPr/>
            <p:nvPr/>
          </p:nvSpPr>
          <p:spPr bwMode="auto">
            <a:xfrm>
              <a:off x="4651375" y="2482850"/>
              <a:ext cx="7938" cy="7302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2" y="30"/>
                </a:cxn>
                <a:cxn ang="0">
                  <a:pos x="1" y="42"/>
                </a:cxn>
                <a:cxn ang="0">
                  <a:pos x="0" y="55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1" y="134"/>
                </a:cxn>
                <a:cxn ang="0">
                  <a:pos x="2" y="136"/>
                </a:cxn>
                <a:cxn ang="0">
                  <a:pos x="3" y="137"/>
                </a:cxn>
                <a:cxn ang="0">
                  <a:pos x="5" y="137"/>
                </a:cxn>
                <a:cxn ang="0">
                  <a:pos x="7" y="137"/>
                </a:cxn>
                <a:cxn ang="0">
                  <a:pos x="8" y="136"/>
                </a:cxn>
                <a:cxn ang="0">
                  <a:pos x="9" y="134"/>
                </a:cxn>
                <a:cxn ang="0">
                  <a:pos x="10" y="132"/>
                </a:cxn>
                <a:cxn ang="0">
                  <a:pos x="10" y="62"/>
                </a:cxn>
                <a:cxn ang="0">
                  <a:pos x="10" y="62"/>
                </a:cxn>
                <a:cxn ang="0">
                  <a:pos x="10" y="47"/>
                </a:cxn>
                <a:cxn ang="0">
                  <a:pos x="11" y="33"/>
                </a:cxn>
                <a:cxn ang="0">
                  <a:pos x="14" y="5"/>
                </a:cxn>
                <a:cxn ang="0">
                  <a:pos x="14" y="5"/>
                </a:cxn>
                <a:cxn ang="0">
                  <a:pos x="14" y="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5" y="5"/>
                </a:cxn>
              </a:cxnLst>
              <a:rect l="0" t="0" r="r" b="b"/>
              <a:pathLst>
                <a:path w="14" h="137">
                  <a:moveTo>
                    <a:pt x="5" y="5"/>
                  </a:moveTo>
                  <a:lnTo>
                    <a:pt x="5" y="5"/>
                  </a:lnTo>
                  <a:lnTo>
                    <a:pt x="2" y="30"/>
                  </a:lnTo>
                  <a:lnTo>
                    <a:pt x="1" y="42"/>
                  </a:lnTo>
                  <a:lnTo>
                    <a:pt x="0" y="55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1" y="134"/>
                  </a:lnTo>
                  <a:lnTo>
                    <a:pt x="2" y="136"/>
                  </a:lnTo>
                  <a:lnTo>
                    <a:pt x="3" y="137"/>
                  </a:lnTo>
                  <a:lnTo>
                    <a:pt x="5" y="137"/>
                  </a:lnTo>
                  <a:lnTo>
                    <a:pt x="7" y="137"/>
                  </a:lnTo>
                  <a:lnTo>
                    <a:pt x="8" y="136"/>
                  </a:lnTo>
                  <a:lnTo>
                    <a:pt x="9" y="134"/>
                  </a:lnTo>
                  <a:lnTo>
                    <a:pt x="10" y="132"/>
                  </a:lnTo>
                  <a:lnTo>
                    <a:pt x="10" y="62"/>
                  </a:lnTo>
                  <a:lnTo>
                    <a:pt x="10" y="62"/>
                  </a:lnTo>
                  <a:lnTo>
                    <a:pt x="10" y="47"/>
                  </a:lnTo>
                  <a:lnTo>
                    <a:pt x="11" y="33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8" name="Freeform 191"/>
            <p:cNvSpPr/>
            <p:nvPr/>
          </p:nvSpPr>
          <p:spPr bwMode="auto">
            <a:xfrm>
              <a:off x="4684713" y="2500313"/>
              <a:ext cx="4763" cy="8731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61"/>
                </a:cxn>
                <a:cxn ang="0">
                  <a:pos x="0" y="161"/>
                </a:cxn>
                <a:cxn ang="0">
                  <a:pos x="0" y="163"/>
                </a:cxn>
                <a:cxn ang="0">
                  <a:pos x="1" y="164"/>
                </a:cxn>
                <a:cxn ang="0">
                  <a:pos x="3" y="165"/>
                </a:cxn>
                <a:cxn ang="0">
                  <a:pos x="5" y="166"/>
                </a:cxn>
                <a:cxn ang="0">
                  <a:pos x="6" y="165"/>
                </a:cxn>
                <a:cxn ang="0">
                  <a:pos x="8" y="164"/>
                </a:cxn>
                <a:cxn ang="0">
                  <a:pos x="9" y="163"/>
                </a:cxn>
                <a:cxn ang="0">
                  <a:pos x="9" y="161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66">
                  <a:moveTo>
                    <a:pt x="0" y="5"/>
                  </a:moveTo>
                  <a:lnTo>
                    <a:pt x="0" y="161"/>
                  </a:lnTo>
                  <a:lnTo>
                    <a:pt x="0" y="161"/>
                  </a:lnTo>
                  <a:lnTo>
                    <a:pt x="0" y="163"/>
                  </a:lnTo>
                  <a:lnTo>
                    <a:pt x="1" y="164"/>
                  </a:lnTo>
                  <a:lnTo>
                    <a:pt x="3" y="165"/>
                  </a:lnTo>
                  <a:lnTo>
                    <a:pt x="5" y="166"/>
                  </a:lnTo>
                  <a:lnTo>
                    <a:pt x="6" y="165"/>
                  </a:lnTo>
                  <a:lnTo>
                    <a:pt x="8" y="164"/>
                  </a:lnTo>
                  <a:lnTo>
                    <a:pt x="9" y="163"/>
                  </a:lnTo>
                  <a:lnTo>
                    <a:pt x="9" y="161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39" name="Freeform 192"/>
            <p:cNvSpPr/>
            <p:nvPr/>
          </p:nvSpPr>
          <p:spPr bwMode="auto">
            <a:xfrm>
              <a:off x="4702175" y="2540000"/>
              <a:ext cx="7938" cy="69850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6" y="3"/>
                </a:cxn>
                <a:cxn ang="0">
                  <a:pos x="3" y="19"/>
                </a:cxn>
                <a:cxn ang="0">
                  <a:pos x="1" y="34"/>
                </a:cxn>
                <a:cxn ang="0">
                  <a:pos x="0" y="50"/>
                </a:cxn>
                <a:cxn ang="0">
                  <a:pos x="0" y="65"/>
                </a:cxn>
                <a:cxn ang="0">
                  <a:pos x="1" y="96"/>
                </a:cxn>
                <a:cxn ang="0">
                  <a:pos x="1" y="127"/>
                </a:cxn>
                <a:cxn ang="0">
                  <a:pos x="1" y="127"/>
                </a:cxn>
                <a:cxn ang="0">
                  <a:pos x="2" y="129"/>
                </a:cxn>
                <a:cxn ang="0">
                  <a:pos x="3" y="131"/>
                </a:cxn>
                <a:cxn ang="0">
                  <a:pos x="4" y="132"/>
                </a:cxn>
                <a:cxn ang="0">
                  <a:pos x="6" y="132"/>
                </a:cxn>
                <a:cxn ang="0">
                  <a:pos x="7" y="132"/>
                </a:cxn>
                <a:cxn ang="0">
                  <a:pos x="9" y="131"/>
                </a:cxn>
                <a:cxn ang="0">
                  <a:pos x="10" y="129"/>
                </a:cxn>
                <a:cxn ang="0">
                  <a:pos x="10" y="127"/>
                </a:cxn>
                <a:cxn ang="0">
                  <a:pos x="10" y="127"/>
                </a:cxn>
                <a:cxn ang="0">
                  <a:pos x="10" y="97"/>
                </a:cxn>
                <a:cxn ang="0">
                  <a:pos x="9" y="66"/>
                </a:cxn>
                <a:cxn ang="0">
                  <a:pos x="9" y="51"/>
                </a:cxn>
                <a:cxn ang="0">
                  <a:pos x="10" y="36"/>
                </a:cxn>
                <a:cxn ang="0">
                  <a:pos x="12" y="21"/>
                </a:cxn>
                <a:cxn ang="0">
                  <a:pos x="15" y="5"/>
                </a:cxn>
                <a:cxn ang="0">
                  <a:pos x="15" y="5"/>
                </a:cxn>
                <a:cxn ang="0">
                  <a:pos x="15" y="3"/>
                </a:cxn>
                <a:cxn ang="0">
                  <a:pos x="14" y="2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3"/>
                </a:cxn>
                <a:cxn ang="0">
                  <a:pos x="6" y="3"/>
                </a:cxn>
              </a:cxnLst>
              <a:rect l="0" t="0" r="r" b="b"/>
              <a:pathLst>
                <a:path w="15" h="132">
                  <a:moveTo>
                    <a:pt x="6" y="3"/>
                  </a:moveTo>
                  <a:lnTo>
                    <a:pt x="6" y="3"/>
                  </a:lnTo>
                  <a:lnTo>
                    <a:pt x="3" y="19"/>
                  </a:lnTo>
                  <a:lnTo>
                    <a:pt x="1" y="34"/>
                  </a:lnTo>
                  <a:lnTo>
                    <a:pt x="0" y="50"/>
                  </a:lnTo>
                  <a:lnTo>
                    <a:pt x="0" y="65"/>
                  </a:lnTo>
                  <a:lnTo>
                    <a:pt x="1" y="96"/>
                  </a:lnTo>
                  <a:lnTo>
                    <a:pt x="1" y="127"/>
                  </a:lnTo>
                  <a:lnTo>
                    <a:pt x="1" y="127"/>
                  </a:lnTo>
                  <a:lnTo>
                    <a:pt x="2" y="129"/>
                  </a:lnTo>
                  <a:lnTo>
                    <a:pt x="3" y="131"/>
                  </a:lnTo>
                  <a:lnTo>
                    <a:pt x="4" y="132"/>
                  </a:lnTo>
                  <a:lnTo>
                    <a:pt x="6" y="132"/>
                  </a:lnTo>
                  <a:lnTo>
                    <a:pt x="7" y="132"/>
                  </a:lnTo>
                  <a:lnTo>
                    <a:pt x="9" y="131"/>
                  </a:lnTo>
                  <a:lnTo>
                    <a:pt x="10" y="129"/>
                  </a:lnTo>
                  <a:lnTo>
                    <a:pt x="10" y="127"/>
                  </a:lnTo>
                  <a:lnTo>
                    <a:pt x="10" y="127"/>
                  </a:lnTo>
                  <a:lnTo>
                    <a:pt x="10" y="97"/>
                  </a:lnTo>
                  <a:lnTo>
                    <a:pt x="9" y="66"/>
                  </a:lnTo>
                  <a:lnTo>
                    <a:pt x="9" y="51"/>
                  </a:lnTo>
                  <a:lnTo>
                    <a:pt x="10" y="36"/>
                  </a:lnTo>
                  <a:lnTo>
                    <a:pt x="12" y="21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4" y="2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3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0" name="Freeform 193"/>
            <p:cNvSpPr/>
            <p:nvPr/>
          </p:nvSpPr>
          <p:spPr bwMode="auto">
            <a:xfrm>
              <a:off x="4727575" y="2568575"/>
              <a:ext cx="9525" cy="52388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10" y="3"/>
                </a:cxn>
                <a:cxn ang="0">
                  <a:pos x="3" y="48"/>
                </a:cxn>
                <a:cxn ang="0">
                  <a:pos x="1" y="72"/>
                </a:cxn>
                <a:cxn ang="0">
                  <a:pos x="0" y="95"/>
                </a:cxn>
                <a:cxn ang="0">
                  <a:pos x="0" y="95"/>
                </a:cxn>
                <a:cxn ang="0">
                  <a:pos x="0" y="97"/>
                </a:cxn>
                <a:cxn ang="0">
                  <a:pos x="1" y="98"/>
                </a:cxn>
                <a:cxn ang="0">
                  <a:pos x="3" y="99"/>
                </a:cxn>
                <a:cxn ang="0">
                  <a:pos x="6" y="99"/>
                </a:cxn>
                <a:cxn ang="0">
                  <a:pos x="7" y="99"/>
                </a:cxn>
                <a:cxn ang="0">
                  <a:pos x="9" y="98"/>
                </a:cxn>
                <a:cxn ang="0">
                  <a:pos x="10" y="97"/>
                </a:cxn>
                <a:cxn ang="0">
                  <a:pos x="10" y="95"/>
                </a:cxn>
                <a:cxn ang="0">
                  <a:pos x="10" y="95"/>
                </a:cxn>
                <a:cxn ang="0">
                  <a:pos x="11" y="72"/>
                </a:cxn>
                <a:cxn ang="0">
                  <a:pos x="13" y="50"/>
                </a:cxn>
                <a:cxn ang="0">
                  <a:pos x="19" y="6"/>
                </a:cxn>
                <a:cxn ang="0">
                  <a:pos x="19" y="6"/>
                </a:cxn>
                <a:cxn ang="0">
                  <a:pos x="19" y="4"/>
                </a:cxn>
                <a:cxn ang="0">
                  <a:pos x="18" y="2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1" y="2"/>
                </a:cxn>
                <a:cxn ang="0">
                  <a:pos x="10" y="3"/>
                </a:cxn>
                <a:cxn ang="0">
                  <a:pos x="10" y="3"/>
                </a:cxn>
              </a:cxnLst>
              <a:rect l="0" t="0" r="r" b="b"/>
              <a:pathLst>
                <a:path w="19" h="99">
                  <a:moveTo>
                    <a:pt x="10" y="3"/>
                  </a:moveTo>
                  <a:lnTo>
                    <a:pt x="10" y="3"/>
                  </a:lnTo>
                  <a:lnTo>
                    <a:pt x="3" y="48"/>
                  </a:lnTo>
                  <a:lnTo>
                    <a:pt x="1" y="72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7"/>
                  </a:lnTo>
                  <a:lnTo>
                    <a:pt x="1" y="98"/>
                  </a:lnTo>
                  <a:lnTo>
                    <a:pt x="3" y="99"/>
                  </a:lnTo>
                  <a:lnTo>
                    <a:pt x="6" y="99"/>
                  </a:lnTo>
                  <a:lnTo>
                    <a:pt x="7" y="99"/>
                  </a:lnTo>
                  <a:lnTo>
                    <a:pt x="9" y="98"/>
                  </a:lnTo>
                  <a:lnTo>
                    <a:pt x="10" y="97"/>
                  </a:lnTo>
                  <a:lnTo>
                    <a:pt x="10" y="95"/>
                  </a:lnTo>
                  <a:lnTo>
                    <a:pt x="10" y="95"/>
                  </a:lnTo>
                  <a:lnTo>
                    <a:pt x="11" y="72"/>
                  </a:lnTo>
                  <a:lnTo>
                    <a:pt x="13" y="50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8" y="2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1" y="2"/>
                  </a:lnTo>
                  <a:lnTo>
                    <a:pt x="10" y="3"/>
                  </a:lnTo>
                  <a:lnTo>
                    <a:pt x="1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1" name="Freeform 194"/>
            <p:cNvSpPr/>
            <p:nvPr/>
          </p:nvSpPr>
          <p:spPr bwMode="auto">
            <a:xfrm>
              <a:off x="4748213" y="2590800"/>
              <a:ext cx="4763" cy="5715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7"/>
                </a:cxn>
                <a:cxn ang="0">
                  <a:pos x="1" y="109"/>
                </a:cxn>
                <a:cxn ang="0">
                  <a:pos x="3" y="109"/>
                </a:cxn>
                <a:cxn ang="0">
                  <a:pos x="4" y="110"/>
                </a:cxn>
                <a:cxn ang="0">
                  <a:pos x="6" y="109"/>
                </a:cxn>
                <a:cxn ang="0">
                  <a:pos x="7" y="109"/>
                </a:cxn>
                <a:cxn ang="0">
                  <a:pos x="9" y="107"/>
                </a:cxn>
                <a:cxn ang="0">
                  <a:pos x="9" y="104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9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9" h="110">
                  <a:moveTo>
                    <a:pt x="0" y="5"/>
                  </a:moveTo>
                  <a:lnTo>
                    <a:pt x="0" y="104"/>
                  </a:lnTo>
                  <a:lnTo>
                    <a:pt x="0" y="104"/>
                  </a:lnTo>
                  <a:lnTo>
                    <a:pt x="0" y="107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4" y="110"/>
                  </a:lnTo>
                  <a:lnTo>
                    <a:pt x="6" y="109"/>
                  </a:lnTo>
                  <a:lnTo>
                    <a:pt x="7" y="109"/>
                  </a:lnTo>
                  <a:lnTo>
                    <a:pt x="9" y="107"/>
                  </a:lnTo>
                  <a:lnTo>
                    <a:pt x="9" y="104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2" name="Freeform 195"/>
            <p:cNvSpPr/>
            <p:nvPr/>
          </p:nvSpPr>
          <p:spPr bwMode="auto">
            <a:xfrm>
              <a:off x="4641850" y="2751138"/>
              <a:ext cx="7938" cy="26988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15" y="46"/>
                </a:cxn>
                <a:cxn ang="0">
                  <a:pos x="12" y="36"/>
                </a:cxn>
                <a:cxn ang="0">
                  <a:pos x="11" y="26"/>
                </a:cxn>
                <a:cxn ang="0">
                  <a:pos x="10" y="5"/>
                </a:cxn>
                <a:cxn ang="0">
                  <a:pos x="10" y="5"/>
                </a:cxn>
                <a:cxn ang="0">
                  <a:pos x="10" y="3"/>
                </a:cxn>
                <a:cxn ang="0">
                  <a:pos x="8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27"/>
                </a:cxn>
                <a:cxn ang="0">
                  <a:pos x="2" y="38"/>
                </a:cxn>
                <a:cxn ang="0">
                  <a:pos x="5" y="48"/>
                </a:cxn>
                <a:cxn ang="0">
                  <a:pos x="5" y="48"/>
                </a:cxn>
                <a:cxn ang="0">
                  <a:pos x="6" y="50"/>
                </a:cxn>
                <a:cxn ang="0">
                  <a:pos x="7" y="51"/>
                </a:cxn>
                <a:cxn ang="0">
                  <a:pos x="10" y="51"/>
                </a:cxn>
                <a:cxn ang="0">
                  <a:pos x="11" y="51"/>
                </a:cxn>
                <a:cxn ang="0">
                  <a:pos x="13" y="51"/>
                </a:cxn>
                <a:cxn ang="0">
                  <a:pos x="14" y="49"/>
                </a:cxn>
                <a:cxn ang="0">
                  <a:pos x="15" y="48"/>
                </a:cxn>
                <a:cxn ang="0">
                  <a:pos x="15" y="46"/>
                </a:cxn>
                <a:cxn ang="0">
                  <a:pos x="15" y="46"/>
                </a:cxn>
              </a:cxnLst>
              <a:rect l="0" t="0" r="r" b="b"/>
              <a:pathLst>
                <a:path w="15" h="51">
                  <a:moveTo>
                    <a:pt x="15" y="46"/>
                  </a:moveTo>
                  <a:lnTo>
                    <a:pt x="15" y="46"/>
                  </a:lnTo>
                  <a:lnTo>
                    <a:pt x="12" y="36"/>
                  </a:lnTo>
                  <a:lnTo>
                    <a:pt x="11" y="26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7"/>
                  </a:lnTo>
                  <a:lnTo>
                    <a:pt x="2" y="38"/>
                  </a:lnTo>
                  <a:lnTo>
                    <a:pt x="5" y="48"/>
                  </a:lnTo>
                  <a:lnTo>
                    <a:pt x="5" y="48"/>
                  </a:lnTo>
                  <a:lnTo>
                    <a:pt x="6" y="50"/>
                  </a:lnTo>
                  <a:lnTo>
                    <a:pt x="7" y="51"/>
                  </a:lnTo>
                  <a:lnTo>
                    <a:pt x="10" y="51"/>
                  </a:lnTo>
                  <a:lnTo>
                    <a:pt x="11" y="51"/>
                  </a:lnTo>
                  <a:lnTo>
                    <a:pt x="13" y="51"/>
                  </a:lnTo>
                  <a:lnTo>
                    <a:pt x="14" y="49"/>
                  </a:lnTo>
                  <a:lnTo>
                    <a:pt x="15" y="48"/>
                  </a:lnTo>
                  <a:lnTo>
                    <a:pt x="15" y="46"/>
                  </a:lnTo>
                  <a:lnTo>
                    <a:pt x="15" y="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3" name="Freeform 196"/>
            <p:cNvSpPr/>
            <p:nvPr/>
          </p:nvSpPr>
          <p:spPr bwMode="auto">
            <a:xfrm>
              <a:off x="4675188" y="2751138"/>
              <a:ext cx="12700" cy="3492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39"/>
                </a:cxn>
                <a:cxn ang="0">
                  <a:pos x="14" y="31"/>
                </a:cxn>
                <a:cxn ang="0">
                  <a:pos x="12" y="23"/>
                </a:cxn>
                <a:cxn ang="0">
                  <a:pos x="9" y="13"/>
                </a:cxn>
                <a:cxn ang="0">
                  <a:pos x="9" y="5"/>
                </a:cxn>
                <a:cxn ang="0">
                  <a:pos x="9" y="5"/>
                </a:cxn>
                <a:cxn ang="0">
                  <a:pos x="8" y="3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17"/>
                </a:cxn>
                <a:cxn ang="0">
                  <a:pos x="1" y="24"/>
                </a:cxn>
                <a:cxn ang="0">
                  <a:pos x="3" y="30"/>
                </a:cxn>
                <a:cxn ang="0">
                  <a:pos x="3" y="30"/>
                </a:cxn>
                <a:cxn ang="0">
                  <a:pos x="6" y="38"/>
                </a:cxn>
                <a:cxn ang="0">
                  <a:pos x="9" y="45"/>
                </a:cxn>
                <a:cxn ang="0">
                  <a:pos x="13" y="54"/>
                </a:cxn>
                <a:cxn ang="0">
                  <a:pos x="14" y="62"/>
                </a:cxn>
                <a:cxn ang="0">
                  <a:pos x="14" y="62"/>
                </a:cxn>
                <a:cxn ang="0">
                  <a:pos x="15" y="64"/>
                </a:cxn>
                <a:cxn ang="0">
                  <a:pos x="16" y="65"/>
                </a:cxn>
                <a:cxn ang="0">
                  <a:pos x="18" y="66"/>
                </a:cxn>
                <a:cxn ang="0">
                  <a:pos x="19" y="66"/>
                </a:cxn>
                <a:cxn ang="0">
                  <a:pos x="21" y="66"/>
                </a:cxn>
                <a:cxn ang="0">
                  <a:pos x="22" y="65"/>
                </a:cxn>
                <a:cxn ang="0">
                  <a:pos x="23" y="64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3" y="56"/>
                </a:cxn>
                <a:cxn ang="0">
                  <a:pos x="22" y="49"/>
                </a:cxn>
                <a:cxn ang="0">
                  <a:pos x="18" y="39"/>
                </a:cxn>
                <a:cxn ang="0">
                  <a:pos x="18" y="39"/>
                </a:cxn>
              </a:cxnLst>
              <a:rect l="0" t="0" r="r" b="b"/>
              <a:pathLst>
                <a:path w="24" h="66">
                  <a:moveTo>
                    <a:pt x="18" y="39"/>
                  </a:moveTo>
                  <a:lnTo>
                    <a:pt x="18" y="39"/>
                  </a:lnTo>
                  <a:lnTo>
                    <a:pt x="14" y="31"/>
                  </a:lnTo>
                  <a:lnTo>
                    <a:pt x="12" y="23"/>
                  </a:lnTo>
                  <a:lnTo>
                    <a:pt x="9" y="13"/>
                  </a:lnTo>
                  <a:lnTo>
                    <a:pt x="9" y="5"/>
                  </a:lnTo>
                  <a:lnTo>
                    <a:pt x="9" y="5"/>
                  </a:lnTo>
                  <a:lnTo>
                    <a:pt x="8" y="3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17"/>
                  </a:lnTo>
                  <a:lnTo>
                    <a:pt x="1" y="24"/>
                  </a:lnTo>
                  <a:lnTo>
                    <a:pt x="3" y="30"/>
                  </a:lnTo>
                  <a:lnTo>
                    <a:pt x="3" y="30"/>
                  </a:lnTo>
                  <a:lnTo>
                    <a:pt x="6" y="38"/>
                  </a:lnTo>
                  <a:lnTo>
                    <a:pt x="9" y="45"/>
                  </a:lnTo>
                  <a:lnTo>
                    <a:pt x="13" y="54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5" y="64"/>
                  </a:lnTo>
                  <a:lnTo>
                    <a:pt x="16" y="65"/>
                  </a:lnTo>
                  <a:lnTo>
                    <a:pt x="18" y="66"/>
                  </a:lnTo>
                  <a:lnTo>
                    <a:pt x="19" y="66"/>
                  </a:lnTo>
                  <a:lnTo>
                    <a:pt x="21" y="66"/>
                  </a:lnTo>
                  <a:lnTo>
                    <a:pt x="22" y="65"/>
                  </a:lnTo>
                  <a:lnTo>
                    <a:pt x="23" y="64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3" y="56"/>
                  </a:lnTo>
                  <a:lnTo>
                    <a:pt x="22" y="49"/>
                  </a:lnTo>
                  <a:lnTo>
                    <a:pt x="18" y="39"/>
                  </a:lnTo>
                  <a:lnTo>
                    <a:pt x="18" y="3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4" name="Freeform 197"/>
            <p:cNvSpPr/>
            <p:nvPr/>
          </p:nvSpPr>
          <p:spPr bwMode="auto">
            <a:xfrm>
              <a:off x="4710113" y="2759075"/>
              <a:ext cx="9525" cy="44450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" y="24"/>
                </a:cxn>
                <a:cxn ang="0">
                  <a:pos x="3" y="44"/>
                </a:cxn>
                <a:cxn ang="0">
                  <a:pos x="6" y="63"/>
                </a:cxn>
                <a:cxn ang="0">
                  <a:pos x="10" y="82"/>
                </a:cxn>
                <a:cxn ang="0">
                  <a:pos x="10" y="82"/>
                </a:cxn>
                <a:cxn ang="0">
                  <a:pos x="11" y="84"/>
                </a:cxn>
                <a:cxn ang="0">
                  <a:pos x="12" y="85"/>
                </a:cxn>
                <a:cxn ang="0">
                  <a:pos x="14" y="85"/>
                </a:cxn>
                <a:cxn ang="0">
                  <a:pos x="16" y="85"/>
                </a:cxn>
                <a:cxn ang="0">
                  <a:pos x="17" y="84"/>
                </a:cxn>
                <a:cxn ang="0">
                  <a:pos x="18" y="83"/>
                </a:cxn>
                <a:cxn ang="0">
                  <a:pos x="19" y="82"/>
                </a:cxn>
                <a:cxn ang="0">
                  <a:pos x="19" y="80"/>
                </a:cxn>
                <a:cxn ang="0">
                  <a:pos x="19" y="80"/>
                </a:cxn>
                <a:cxn ang="0">
                  <a:pos x="16" y="61"/>
                </a:cxn>
                <a:cxn ang="0">
                  <a:pos x="13" y="43"/>
                </a:cxn>
                <a:cxn ang="0">
                  <a:pos x="11" y="24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9" h="85">
                  <a:moveTo>
                    <a:pt x="10" y="4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24"/>
                  </a:lnTo>
                  <a:lnTo>
                    <a:pt x="3" y="44"/>
                  </a:lnTo>
                  <a:lnTo>
                    <a:pt x="6" y="63"/>
                  </a:lnTo>
                  <a:lnTo>
                    <a:pt x="10" y="82"/>
                  </a:lnTo>
                  <a:lnTo>
                    <a:pt x="10" y="82"/>
                  </a:lnTo>
                  <a:lnTo>
                    <a:pt x="11" y="84"/>
                  </a:lnTo>
                  <a:lnTo>
                    <a:pt x="12" y="85"/>
                  </a:lnTo>
                  <a:lnTo>
                    <a:pt x="14" y="85"/>
                  </a:lnTo>
                  <a:lnTo>
                    <a:pt x="16" y="85"/>
                  </a:lnTo>
                  <a:lnTo>
                    <a:pt x="17" y="84"/>
                  </a:lnTo>
                  <a:lnTo>
                    <a:pt x="18" y="83"/>
                  </a:lnTo>
                  <a:lnTo>
                    <a:pt x="19" y="82"/>
                  </a:lnTo>
                  <a:lnTo>
                    <a:pt x="19" y="80"/>
                  </a:lnTo>
                  <a:lnTo>
                    <a:pt x="19" y="80"/>
                  </a:lnTo>
                  <a:lnTo>
                    <a:pt x="16" y="61"/>
                  </a:lnTo>
                  <a:lnTo>
                    <a:pt x="13" y="43"/>
                  </a:lnTo>
                  <a:lnTo>
                    <a:pt x="11" y="2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5" name="Freeform 198"/>
            <p:cNvSpPr/>
            <p:nvPr/>
          </p:nvSpPr>
          <p:spPr bwMode="auto">
            <a:xfrm>
              <a:off x="4416425" y="2370138"/>
              <a:ext cx="15875" cy="106363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19" y="3"/>
                </a:cxn>
                <a:cxn ang="0">
                  <a:pos x="14" y="24"/>
                </a:cxn>
                <a:cxn ang="0">
                  <a:pos x="13" y="34"/>
                </a:cxn>
                <a:cxn ang="0">
                  <a:pos x="13" y="45"/>
                </a:cxn>
                <a:cxn ang="0">
                  <a:pos x="13" y="98"/>
                </a:cxn>
                <a:cxn ang="0">
                  <a:pos x="13" y="98"/>
                </a:cxn>
                <a:cxn ang="0">
                  <a:pos x="13" y="124"/>
                </a:cxn>
                <a:cxn ang="0">
                  <a:pos x="12" y="136"/>
                </a:cxn>
                <a:cxn ang="0">
                  <a:pos x="10" y="149"/>
                </a:cxn>
                <a:cxn ang="0">
                  <a:pos x="10" y="149"/>
                </a:cxn>
                <a:cxn ang="0">
                  <a:pos x="4" y="171"/>
                </a:cxn>
                <a:cxn ang="0">
                  <a:pos x="2" y="183"/>
                </a:cxn>
                <a:cxn ang="0">
                  <a:pos x="0" y="194"/>
                </a:cxn>
                <a:cxn ang="0">
                  <a:pos x="0" y="194"/>
                </a:cxn>
                <a:cxn ang="0">
                  <a:pos x="1" y="196"/>
                </a:cxn>
                <a:cxn ang="0">
                  <a:pos x="2" y="197"/>
                </a:cxn>
                <a:cxn ang="0">
                  <a:pos x="3" y="198"/>
                </a:cxn>
                <a:cxn ang="0">
                  <a:pos x="5" y="199"/>
                </a:cxn>
                <a:cxn ang="0">
                  <a:pos x="6" y="198"/>
                </a:cxn>
                <a:cxn ang="0">
                  <a:pos x="8" y="197"/>
                </a:cxn>
                <a:cxn ang="0">
                  <a:pos x="9" y="196"/>
                </a:cxn>
                <a:cxn ang="0">
                  <a:pos x="10" y="194"/>
                </a:cxn>
                <a:cxn ang="0">
                  <a:pos x="10" y="194"/>
                </a:cxn>
                <a:cxn ang="0">
                  <a:pos x="11" y="182"/>
                </a:cxn>
                <a:cxn ang="0">
                  <a:pos x="14" y="169"/>
                </a:cxn>
                <a:cxn ang="0">
                  <a:pos x="20" y="144"/>
                </a:cxn>
                <a:cxn ang="0">
                  <a:pos x="20" y="144"/>
                </a:cxn>
                <a:cxn ang="0">
                  <a:pos x="22" y="135"/>
                </a:cxn>
                <a:cxn ang="0">
                  <a:pos x="22" y="125"/>
                </a:cxn>
                <a:cxn ang="0">
                  <a:pos x="22" y="105"/>
                </a:cxn>
                <a:cxn ang="0">
                  <a:pos x="22" y="105"/>
                </a:cxn>
                <a:cxn ang="0">
                  <a:pos x="22" y="80"/>
                </a:cxn>
                <a:cxn ang="0">
                  <a:pos x="22" y="55"/>
                </a:cxn>
                <a:cxn ang="0">
                  <a:pos x="23" y="31"/>
                </a:cxn>
                <a:cxn ang="0">
                  <a:pos x="25" y="18"/>
                </a:cxn>
                <a:cxn ang="0">
                  <a:pos x="29" y="6"/>
                </a:cxn>
                <a:cxn ang="0">
                  <a:pos x="29" y="6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3" y="0"/>
                </a:cxn>
                <a:cxn ang="0">
                  <a:pos x="21" y="0"/>
                </a:cxn>
                <a:cxn ang="0">
                  <a:pos x="20" y="2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29" h="199">
                  <a:moveTo>
                    <a:pt x="19" y="3"/>
                  </a:moveTo>
                  <a:lnTo>
                    <a:pt x="19" y="3"/>
                  </a:lnTo>
                  <a:lnTo>
                    <a:pt x="14" y="24"/>
                  </a:lnTo>
                  <a:lnTo>
                    <a:pt x="13" y="34"/>
                  </a:lnTo>
                  <a:lnTo>
                    <a:pt x="13" y="45"/>
                  </a:lnTo>
                  <a:lnTo>
                    <a:pt x="13" y="98"/>
                  </a:lnTo>
                  <a:lnTo>
                    <a:pt x="13" y="98"/>
                  </a:lnTo>
                  <a:lnTo>
                    <a:pt x="13" y="124"/>
                  </a:lnTo>
                  <a:lnTo>
                    <a:pt x="12" y="136"/>
                  </a:lnTo>
                  <a:lnTo>
                    <a:pt x="10" y="149"/>
                  </a:lnTo>
                  <a:lnTo>
                    <a:pt x="10" y="149"/>
                  </a:lnTo>
                  <a:lnTo>
                    <a:pt x="4" y="171"/>
                  </a:lnTo>
                  <a:lnTo>
                    <a:pt x="2" y="183"/>
                  </a:lnTo>
                  <a:lnTo>
                    <a:pt x="0" y="194"/>
                  </a:lnTo>
                  <a:lnTo>
                    <a:pt x="0" y="194"/>
                  </a:lnTo>
                  <a:lnTo>
                    <a:pt x="1" y="196"/>
                  </a:lnTo>
                  <a:lnTo>
                    <a:pt x="2" y="197"/>
                  </a:lnTo>
                  <a:lnTo>
                    <a:pt x="3" y="198"/>
                  </a:lnTo>
                  <a:lnTo>
                    <a:pt x="5" y="199"/>
                  </a:lnTo>
                  <a:lnTo>
                    <a:pt x="6" y="198"/>
                  </a:lnTo>
                  <a:lnTo>
                    <a:pt x="8" y="197"/>
                  </a:lnTo>
                  <a:lnTo>
                    <a:pt x="9" y="196"/>
                  </a:lnTo>
                  <a:lnTo>
                    <a:pt x="10" y="194"/>
                  </a:lnTo>
                  <a:lnTo>
                    <a:pt x="10" y="194"/>
                  </a:lnTo>
                  <a:lnTo>
                    <a:pt x="11" y="182"/>
                  </a:lnTo>
                  <a:lnTo>
                    <a:pt x="14" y="169"/>
                  </a:lnTo>
                  <a:lnTo>
                    <a:pt x="20" y="144"/>
                  </a:lnTo>
                  <a:lnTo>
                    <a:pt x="20" y="144"/>
                  </a:lnTo>
                  <a:lnTo>
                    <a:pt x="22" y="135"/>
                  </a:lnTo>
                  <a:lnTo>
                    <a:pt x="22" y="125"/>
                  </a:lnTo>
                  <a:lnTo>
                    <a:pt x="22" y="105"/>
                  </a:lnTo>
                  <a:lnTo>
                    <a:pt x="22" y="105"/>
                  </a:lnTo>
                  <a:lnTo>
                    <a:pt x="22" y="80"/>
                  </a:lnTo>
                  <a:lnTo>
                    <a:pt x="22" y="55"/>
                  </a:lnTo>
                  <a:lnTo>
                    <a:pt x="23" y="31"/>
                  </a:lnTo>
                  <a:lnTo>
                    <a:pt x="25" y="18"/>
                  </a:lnTo>
                  <a:lnTo>
                    <a:pt x="29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0" y="2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6" name="Freeform 199"/>
            <p:cNvSpPr/>
            <p:nvPr/>
          </p:nvSpPr>
          <p:spPr bwMode="auto">
            <a:xfrm>
              <a:off x="4464050" y="2424113"/>
              <a:ext cx="19050" cy="88900"/>
            </a:xfrm>
            <a:custGeom>
              <a:avLst/>
              <a:gdLst/>
              <a:ahLst/>
              <a:cxnLst>
                <a:cxn ang="0">
                  <a:pos x="26" y="3"/>
                </a:cxn>
                <a:cxn ang="0">
                  <a:pos x="26" y="3"/>
                </a:cxn>
                <a:cxn ang="0">
                  <a:pos x="18" y="42"/>
                </a:cxn>
                <a:cxn ang="0">
                  <a:pos x="11" y="83"/>
                </a:cxn>
                <a:cxn ang="0">
                  <a:pos x="6" y="123"/>
                </a:cxn>
                <a:cxn ang="0">
                  <a:pos x="0" y="162"/>
                </a:cxn>
                <a:cxn ang="0">
                  <a:pos x="0" y="162"/>
                </a:cxn>
                <a:cxn ang="0">
                  <a:pos x="0" y="164"/>
                </a:cxn>
                <a:cxn ang="0">
                  <a:pos x="2" y="166"/>
                </a:cxn>
                <a:cxn ang="0">
                  <a:pos x="3" y="167"/>
                </a:cxn>
                <a:cxn ang="0">
                  <a:pos x="5" y="167"/>
                </a:cxn>
                <a:cxn ang="0">
                  <a:pos x="8" y="166"/>
                </a:cxn>
                <a:cxn ang="0">
                  <a:pos x="10" y="164"/>
                </a:cxn>
                <a:cxn ang="0">
                  <a:pos x="10" y="162"/>
                </a:cxn>
                <a:cxn ang="0">
                  <a:pos x="10" y="162"/>
                </a:cxn>
                <a:cxn ang="0">
                  <a:pos x="15" y="123"/>
                </a:cxn>
                <a:cxn ang="0">
                  <a:pos x="20" y="84"/>
                </a:cxn>
                <a:cxn ang="0">
                  <a:pos x="26" y="45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6" y="4"/>
                </a:cxn>
                <a:cxn ang="0">
                  <a:pos x="35" y="2"/>
                </a:cxn>
                <a:cxn ang="0">
                  <a:pos x="34" y="1"/>
                </a:cxn>
                <a:cxn ang="0">
                  <a:pos x="31" y="0"/>
                </a:cxn>
                <a:cxn ang="0">
                  <a:pos x="29" y="0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6" y="3"/>
                </a:cxn>
                <a:cxn ang="0">
                  <a:pos x="26" y="3"/>
                </a:cxn>
              </a:cxnLst>
              <a:rect l="0" t="0" r="r" b="b"/>
              <a:pathLst>
                <a:path w="36" h="167">
                  <a:moveTo>
                    <a:pt x="26" y="3"/>
                  </a:moveTo>
                  <a:lnTo>
                    <a:pt x="26" y="3"/>
                  </a:lnTo>
                  <a:lnTo>
                    <a:pt x="18" y="42"/>
                  </a:lnTo>
                  <a:lnTo>
                    <a:pt x="11" y="83"/>
                  </a:lnTo>
                  <a:lnTo>
                    <a:pt x="6" y="12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64"/>
                  </a:lnTo>
                  <a:lnTo>
                    <a:pt x="2" y="166"/>
                  </a:lnTo>
                  <a:lnTo>
                    <a:pt x="3" y="167"/>
                  </a:lnTo>
                  <a:lnTo>
                    <a:pt x="5" y="167"/>
                  </a:lnTo>
                  <a:lnTo>
                    <a:pt x="8" y="166"/>
                  </a:lnTo>
                  <a:lnTo>
                    <a:pt x="10" y="164"/>
                  </a:lnTo>
                  <a:lnTo>
                    <a:pt x="10" y="162"/>
                  </a:lnTo>
                  <a:lnTo>
                    <a:pt x="10" y="162"/>
                  </a:lnTo>
                  <a:lnTo>
                    <a:pt x="15" y="123"/>
                  </a:lnTo>
                  <a:lnTo>
                    <a:pt x="20" y="84"/>
                  </a:lnTo>
                  <a:lnTo>
                    <a:pt x="26" y="45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5" y="2"/>
                  </a:lnTo>
                  <a:lnTo>
                    <a:pt x="34" y="1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6" y="3"/>
                  </a:lnTo>
                  <a:lnTo>
                    <a:pt x="26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7" name="Freeform 200"/>
            <p:cNvSpPr/>
            <p:nvPr/>
          </p:nvSpPr>
          <p:spPr bwMode="auto">
            <a:xfrm>
              <a:off x="4521200" y="2484438"/>
              <a:ext cx="17463" cy="95250"/>
            </a:xfrm>
            <a:custGeom>
              <a:avLst/>
              <a:gdLst/>
              <a:ahLst/>
              <a:cxnLst>
                <a:cxn ang="0">
                  <a:pos x="26" y="5"/>
                </a:cxn>
                <a:cxn ang="0">
                  <a:pos x="26" y="5"/>
                </a:cxn>
                <a:cxn ang="0">
                  <a:pos x="25" y="26"/>
                </a:cxn>
                <a:cxn ang="0">
                  <a:pos x="23" y="46"/>
                </a:cxn>
                <a:cxn ang="0">
                  <a:pos x="20" y="67"/>
                </a:cxn>
                <a:cxn ang="0">
                  <a:pos x="14" y="88"/>
                </a:cxn>
                <a:cxn ang="0">
                  <a:pos x="14" y="88"/>
                </a:cxn>
                <a:cxn ang="0">
                  <a:pos x="11" y="98"/>
                </a:cxn>
                <a:cxn ang="0">
                  <a:pos x="9" y="109"/>
                </a:cxn>
                <a:cxn ang="0">
                  <a:pos x="6" y="131"/>
                </a:cxn>
                <a:cxn ang="0">
                  <a:pos x="3" y="153"/>
                </a:cxn>
                <a:cxn ang="0">
                  <a:pos x="0" y="174"/>
                </a:cxn>
                <a:cxn ang="0">
                  <a:pos x="0" y="174"/>
                </a:cxn>
                <a:cxn ang="0">
                  <a:pos x="0" y="176"/>
                </a:cxn>
                <a:cxn ang="0">
                  <a:pos x="1" y="177"/>
                </a:cxn>
                <a:cxn ang="0">
                  <a:pos x="4" y="179"/>
                </a:cxn>
                <a:cxn ang="0">
                  <a:pos x="6" y="179"/>
                </a:cxn>
                <a:cxn ang="0">
                  <a:pos x="7" y="179"/>
                </a:cxn>
                <a:cxn ang="0">
                  <a:pos x="8" y="178"/>
                </a:cxn>
                <a:cxn ang="0">
                  <a:pos x="9" y="176"/>
                </a:cxn>
                <a:cxn ang="0">
                  <a:pos x="9" y="176"/>
                </a:cxn>
                <a:cxn ang="0">
                  <a:pos x="12" y="155"/>
                </a:cxn>
                <a:cxn ang="0">
                  <a:pos x="15" y="133"/>
                </a:cxn>
                <a:cxn ang="0">
                  <a:pos x="18" y="111"/>
                </a:cxn>
                <a:cxn ang="0">
                  <a:pos x="24" y="91"/>
                </a:cxn>
                <a:cxn ang="0">
                  <a:pos x="24" y="91"/>
                </a:cxn>
                <a:cxn ang="0">
                  <a:pos x="28" y="69"/>
                </a:cxn>
                <a:cxn ang="0">
                  <a:pos x="32" y="48"/>
                </a:cxn>
                <a:cxn ang="0">
                  <a:pos x="34" y="27"/>
                </a:cxn>
                <a:cxn ang="0">
                  <a:pos x="35" y="5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2" y="0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7" y="1"/>
                </a:cxn>
                <a:cxn ang="0">
                  <a:pos x="26" y="3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35" h="179">
                  <a:moveTo>
                    <a:pt x="26" y="5"/>
                  </a:moveTo>
                  <a:lnTo>
                    <a:pt x="26" y="5"/>
                  </a:lnTo>
                  <a:lnTo>
                    <a:pt x="25" y="26"/>
                  </a:lnTo>
                  <a:lnTo>
                    <a:pt x="23" y="46"/>
                  </a:lnTo>
                  <a:lnTo>
                    <a:pt x="20" y="67"/>
                  </a:lnTo>
                  <a:lnTo>
                    <a:pt x="14" y="88"/>
                  </a:lnTo>
                  <a:lnTo>
                    <a:pt x="14" y="88"/>
                  </a:lnTo>
                  <a:lnTo>
                    <a:pt x="11" y="98"/>
                  </a:lnTo>
                  <a:lnTo>
                    <a:pt x="9" y="109"/>
                  </a:lnTo>
                  <a:lnTo>
                    <a:pt x="6" y="131"/>
                  </a:lnTo>
                  <a:lnTo>
                    <a:pt x="3" y="153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6"/>
                  </a:lnTo>
                  <a:lnTo>
                    <a:pt x="1" y="177"/>
                  </a:lnTo>
                  <a:lnTo>
                    <a:pt x="4" y="179"/>
                  </a:lnTo>
                  <a:lnTo>
                    <a:pt x="6" y="179"/>
                  </a:lnTo>
                  <a:lnTo>
                    <a:pt x="7" y="179"/>
                  </a:lnTo>
                  <a:lnTo>
                    <a:pt x="8" y="178"/>
                  </a:lnTo>
                  <a:lnTo>
                    <a:pt x="9" y="176"/>
                  </a:lnTo>
                  <a:lnTo>
                    <a:pt x="9" y="176"/>
                  </a:lnTo>
                  <a:lnTo>
                    <a:pt x="12" y="155"/>
                  </a:lnTo>
                  <a:lnTo>
                    <a:pt x="15" y="133"/>
                  </a:lnTo>
                  <a:lnTo>
                    <a:pt x="18" y="111"/>
                  </a:lnTo>
                  <a:lnTo>
                    <a:pt x="24" y="91"/>
                  </a:lnTo>
                  <a:lnTo>
                    <a:pt x="24" y="91"/>
                  </a:lnTo>
                  <a:lnTo>
                    <a:pt x="28" y="69"/>
                  </a:lnTo>
                  <a:lnTo>
                    <a:pt x="32" y="48"/>
                  </a:lnTo>
                  <a:lnTo>
                    <a:pt x="34" y="27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8" name="Freeform 201"/>
            <p:cNvSpPr/>
            <p:nvPr/>
          </p:nvSpPr>
          <p:spPr bwMode="auto">
            <a:xfrm>
              <a:off x="4570413" y="2508250"/>
              <a:ext cx="12700" cy="41275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12" y="3"/>
                </a:cxn>
                <a:cxn ang="0">
                  <a:pos x="8" y="21"/>
                </a:cxn>
                <a:cxn ang="0">
                  <a:pos x="6" y="38"/>
                </a:cxn>
                <a:cxn ang="0">
                  <a:pos x="3" y="56"/>
                </a:cxn>
                <a:cxn ang="0">
                  <a:pos x="0" y="73"/>
                </a:cxn>
                <a:cxn ang="0">
                  <a:pos x="0" y="73"/>
                </a:cxn>
                <a:cxn ang="0">
                  <a:pos x="0" y="76"/>
                </a:cxn>
                <a:cxn ang="0">
                  <a:pos x="1" y="77"/>
                </a:cxn>
                <a:cxn ang="0">
                  <a:pos x="2" y="78"/>
                </a:cxn>
                <a:cxn ang="0">
                  <a:pos x="3" y="79"/>
                </a:cxn>
                <a:cxn ang="0">
                  <a:pos x="5" y="79"/>
                </a:cxn>
                <a:cxn ang="0">
                  <a:pos x="7" y="79"/>
                </a:cxn>
                <a:cxn ang="0">
                  <a:pos x="8" y="78"/>
                </a:cxn>
                <a:cxn ang="0">
                  <a:pos x="9" y="76"/>
                </a:cxn>
                <a:cxn ang="0">
                  <a:pos x="9" y="76"/>
                </a:cxn>
                <a:cxn ang="0">
                  <a:pos x="12" y="58"/>
                </a:cxn>
                <a:cxn ang="0">
                  <a:pos x="14" y="40"/>
                </a:cxn>
                <a:cxn ang="0">
                  <a:pos x="17" y="23"/>
                </a:cxn>
                <a:cxn ang="0">
                  <a:pos x="22" y="6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2" y="3"/>
                </a:cxn>
              </a:cxnLst>
              <a:rect l="0" t="0" r="r" b="b"/>
              <a:pathLst>
                <a:path w="22" h="79">
                  <a:moveTo>
                    <a:pt x="12" y="3"/>
                  </a:moveTo>
                  <a:lnTo>
                    <a:pt x="12" y="3"/>
                  </a:lnTo>
                  <a:lnTo>
                    <a:pt x="8" y="21"/>
                  </a:lnTo>
                  <a:lnTo>
                    <a:pt x="6" y="38"/>
                  </a:lnTo>
                  <a:lnTo>
                    <a:pt x="3" y="56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0" y="76"/>
                  </a:lnTo>
                  <a:lnTo>
                    <a:pt x="1" y="77"/>
                  </a:lnTo>
                  <a:lnTo>
                    <a:pt x="2" y="78"/>
                  </a:lnTo>
                  <a:lnTo>
                    <a:pt x="3" y="79"/>
                  </a:lnTo>
                  <a:lnTo>
                    <a:pt x="5" y="79"/>
                  </a:lnTo>
                  <a:lnTo>
                    <a:pt x="7" y="79"/>
                  </a:lnTo>
                  <a:lnTo>
                    <a:pt x="8" y="78"/>
                  </a:lnTo>
                  <a:lnTo>
                    <a:pt x="9" y="76"/>
                  </a:lnTo>
                  <a:lnTo>
                    <a:pt x="9" y="76"/>
                  </a:lnTo>
                  <a:lnTo>
                    <a:pt x="12" y="58"/>
                  </a:lnTo>
                  <a:lnTo>
                    <a:pt x="14" y="40"/>
                  </a:lnTo>
                  <a:lnTo>
                    <a:pt x="17" y="23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1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12" y="3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49" name="Freeform 202"/>
            <p:cNvSpPr/>
            <p:nvPr/>
          </p:nvSpPr>
          <p:spPr bwMode="auto">
            <a:xfrm>
              <a:off x="4603750" y="2557463"/>
              <a:ext cx="15875" cy="46038"/>
            </a:xfrm>
            <a:custGeom>
              <a:avLst/>
              <a:gdLst/>
              <a:ahLst/>
              <a:cxnLst>
                <a:cxn ang="0">
                  <a:pos x="20" y="3"/>
                </a:cxn>
                <a:cxn ang="0">
                  <a:pos x="20" y="3"/>
                </a:cxn>
                <a:cxn ang="0">
                  <a:pos x="0" y="79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2" y="84"/>
                </a:cxn>
                <a:cxn ang="0">
                  <a:pos x="4" y="85"/>
                </a:cxn>
                <a:cxn ang="0">
                  <a:pos x="5" y="85"/>
                </a:cxn>
                <a:cxn ang="0">
                  <a:pos x="7" y="85"/>
                </a:cxn>
                <a:cxn ang="0">
                  <a:pos x="8" y="84"/>
                </a:cxn>
                <a:cxn ang="0">
                  <a:pos x="9" y="82"/>
                </a:cxn>
                <a:cxn ang="0">
                  <a:pos x="9" y="82"/>
                </a:cxn>
                <a:cxn ang="0">
                  <a:pos x="28" y="5"/>
                </a:cxn>
                <a:cxn ang="0">
                  <a:pos x="28" y="5"/>
                </a:cxn>
                <a:cxn ang="0">
                  <a:pos x="29" y="3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20" y="3"/>
                </a:cxn>
                <a:cxn ang="0">
                  <a:pos x="20" y="3"/>
                </a:cxn>
              </a:cxnLst>
              <a:rect l="0" t="0" r="r" b="b"/>
              <a:pathLst>
                <a:path w="29" h="85">
                  <a:moveTo>
                    <a:pt x="20" y="3"/>
                  </a:moveTo>
                  <a:lnTo>
                    <a:pt x="20" y="3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2" y="84"/>
                  </a:lnTo>
                  <a:lnTo>
                    <a:pt x="4" y="85"/>
                  </a:lnTo>
                  <a:lnTo>
                    <a:pt x="5" y="85"/>
                  </a:lnTo>
                  <a:lnTo>
                    <a:pt x="7" y="85"/>
                  </a:lnTo>
                  <a:lnTo>
                    <a:pt x="8" y="84"/>
                  </a:lnTo>
                  <a:lnTo>
                    <a:pt x="9" y="82"/>
                  </a:lnTo>
                  <a:lnTo>
                    <a:pt x="9" y="82"/>
                  </a:lnTo>
                  <a:lnTo>
                    <a:pt x="28" y="5"/>
                  </a:lnTo>
                  <a:lnTo>
                    <a:pt x="28" y="5"/>
                  </a:lnTo>
                  <a:lnTo>
                    <a:pt x="29" y="3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1"/>
                  </a:lnTo>
                  <a:lnTo>
                    <a:pt x="20" y="3"/>
                  </a:lnTo>
                  <a:lnTo>
                    <a:pt x="20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0" name="Freeform 203"/>
            <p:cNvSpPr/>
            <p:nvPr/>
          </p:nvSpPr>
          <p:spPr bwMode="auto">
            <a:xfrm>
              <a:off x="4687888" y="2668588"/>
              <a:ext cx="15875" cy="61913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9" y="4"/>
                </a:cxn>
                <a:cxn ang="0">
                  <a:pos x="19" y="12"/>
                </a:cxn>
                <a:cxn ang="0">
                  <a:pos x="17" y="19"/>
                </a:cxn>
                <a:cxn ang="0">
                  <a:pos x="12" y="35"/>
                </a:cxn>
                <a:cxn ang="0">
                  <a:pos x="8" y="50"/>
                </a:cxn>
                <a:cxn ang="0">
                  <a:pos x="7" y="58"/>
                </a:cxn>
                <a:cxn ang="0">
                  <a:pos x="6" y="65"/>
                </a:cxn>
                <a:cxn ang="0">
                  <a:pos x="6" y="65"/>
                </a:cxn>
                <a:cxn ang="0">
                  <a:pos x="6" y="76"/>
                </a:cxn>
                <a:cxn ang="0">
                  <a:pos x="5" y="89"/>
                </a:cxn>
                <a:cxn ang="0">
                  <a:pos x="4" y="99"/>
                </a:cxn>
                <a:cxn ang="0">
                  <a:pos x="0" y="110"/>
                </a:cxn>
                <a:cxn ang="0">
                  <a:pos x="0" y="110"/>
                </a:cxn>
                <a:cxn ang="0">
                  <a:pos x="0" y="112"/>
                </a:cxn>
                <a:cxn ang="0">
                  <a:pos x="0" y="113"/>
                </a:cxn>
                <a:cxn ang="0">
                  <a:pos x="1" y="116"/>
                </a:cxn>
                <a:cxn ang="0">
                  <a:pos x="3" y="116"/>
                </a:cxn>
                <a:cxn ang="0">
                  <a:pos x="6" y="116"/>
                </a:cxn>
                <a:cxn ang="0">
                  <a:pos x="8" y="114"/>
                </a:cxn>
                <a:cxn ang="0">
                  <a:pos x="9" y="112"/>
                </a:cxn>
                <a:cxn ang="0">
                  <a:pos x="9" y="112"/>
                </a:cxn>
                <a:cxn ang="0">
                  <a:pos x="12" y="102"/>
                </a:cxn>
                <a:cxn ang="0">
                  <a:pos x="14" y="92"/>
                </a:cxn>
                <a:cxn ang="0">
                  <a:pos x="15" y="80"/>
                </a:cxn>
                <a:cxn ang="0">
                  <a:pos x="15" y="70"/>
                </a:cxn>
                <a:cxn ang="0">
                  <a:pos x="15" y="70"/>
                </a:cxn>
                <a:cxn ang="0">
                  <a:pos x="17" y="62"/>
                </a:cxn>
                <a:cxn ang="0">
                  <a:pos x="18" y="54"/>
                </a:cxn>
                <a:cxn ang="0">
                  <a:pos x="22" y="37"/>
                </a:cxn>
                <a:cxn ang="0">
                  <a:pos x="26" y="20"/>
                </a:cxn>
                <a:cxn ang="0">
                  <a:pos x="28" y="12"/>
                </a:cxn>
                <a:cxn ang="0">
                  <a:pos x="29" y="4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1" y="1"/>
                </a:cxn>
                <a:cxn ang="0">
                  <a:pos x="20" y="2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29" h="116">
                  <a:moveTo>
                    <a:pt x="19" y="4"/>
                  </a:moveTo>
                  <a:lnTo>
                    <a:pt x="19" y="4"/>
                  </a:lnTo>
                  <a:lnTo>
                    <a:pt x="19" y="12"/>
                  </a:lnTo>
                  <a:lnTo>
                    <a:pt x="17" y="19"/>
                  </a:lnTo>
                  <a:lnTo>
                    <a:pt x="12" y="35"/>
                  </a:lnTo>
                  <a:lnTo>
                    <a:pt x="8" y="50"/>
                  </a:lnTo>
                  <a:lnTo>
                    <a:pt x="7" y="58"/>
                  </a:lnTo>
                  <a:lnTo>
                    <a:pt x="6" y="65"/>
                  </a:lnTo>
                  <a:lnTo>
                    <a:pt x="6" y="65"/>
                  </a:lnTo>
                  <a:lnTo>
                    <a:pt x="6" y="76"/>
                  </a:lnTo>
                  <a:lnTo>
                    <a:pt x="5" y="89"/>
                  </a:lnTo>
                  <a:lnTo>
                    <a:pt x="4" y="9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1" y="116"/>
                  </a:lnTo>
                  <a:lnTo>
                    <a:pt x="3" y="116"/>
                  </a:lnTo>
                  <a:lnTo>
                    <a:pt x="6" y="116"/>
                  </a:lnTo>
                  <a:lnTo>
                    <a:pt x="8" y="114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12" y="102"/>
                  </a:lnTo>
                  <a:lnTo>
                    <a:pt x="14" y="92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5" y="70"/>
                  </a:lnTo>
                  <a:lnTo>
                    <a:pt x="17" y="62"/>
                  </a:lnTo>
                  <a:lnTo>
                    <a:pt x="18" y="54"/>
                  </a:lnTo>
                  <a:lnTo>
                    <a:pt x="22" y="37"/>
                  </a:lnTo>
                  <a:lnTo>
                    <a:pt x="26" y="20"/>
                  </a:lnTo>
                  <a:lnTo>
                    <a:pt x="28" y="1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2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1" name="Freeform 204"/>
            <p:cNvSpPr/>
            <p:nvPr/>
          </p:nvSpPr>
          <p:spPr bwMode="auto">
            <a:xfrm>
              <a:off x="4714875" y="2657475"/>
              <a:ext cx="11113" cy="61913"/>
            </a:xfrm>
            <a:custGeom>
              <a:avLst/>
              <a:gdLst/>
              <a:ahLst/>
              <a:cxnLst>
                <a:cxn ang="0">
                  <a:pos x="12" y="5"/>
                </a:cxn>
                <a:cxn ang="0">
                  <a:pos x="12" y="5"/>
                </a:cxn>
                <a:cxn ang="0">
                  <a:pos x="10" y="32"/>
                </a:cxn>
                <a:cxn ang="0">
                  <a:pos x="6" y="59"/>
                </a:cxn>
                <a:cxn ang="0">
                  <a:pos x="2" y="86"/>
                </a:cxn>
                <a:cxn ang="0">
                  <a:pos x="0" y="113"/>
                </a:cxn>
                <a:cxn ang="0">
                  <a:pos x="0" y="113"/>
                </a:cxn>
                <a:cxn ang="0">
                  <a:pos x="0" y="115"/>
                </a:cxn>
                <a:cxn ang="0">
                  <a:pos x="1" y="116"/>
                </a:cxn>
                <a:cxn ang="0">
                  <a:pos x="3" y="117"/>
                </a:cxn>
                <a:cxn ang="0">
                  <a:pos x="4" y="117"/>
                </a:cxn>
                <a:cxn ang="0">
                  <a:pos x="6" y="117"/>
                </a:cxn>
                <a:cxn ang="0">
                  <a:pos x="8" y="116"/>
                </a:cxn>
                <a:cxn ang="0">
                  <a:pos x="9" y="115"/>
                </a:cxn>
                <a:cxn ang="0">
                  <a:pos x="9" y="113"/>
                </a:cxn>
                <a:cxn ang="0">
                  <a:pos x="9" y="113"/>
                </a:cxn>
                <a:cxn ang="0">
                  <a:pos x="11" y="86"/>
                </a:cxn>
                <a:cxn ang="0">
                  <a:pos x="15" y="59"/>
                </a:cxn>
                <a:cxn ang="0">
                  <a:pos x="19" y="32"/>
                </a:cxn>
                <a:cxn ang="0">
                  <a:pos x="21" y="5"/>
                </a:cxn>
                <a:cxn ang="0">
                  <a:pos x="21" y="5"/>
                </a:cxn>
                <a:cxn ang="0">
                  <a:pos x="21" y="3"/>
                </a:cxn>
                <a:cxn ang="0">
                  <a:pos x="20" y="2"/>
                </a:cxn>
                <a:cxn ang="0">
                  <a:pos x="19" y="1"/>
                </a:cxn>
                <a:cxn ang="0">
                  <a:pos x="17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3" y="3"/>
                </a:cxn>
                <a:cxn ang="0">
                  <a:pos x="12" y="5"/>
                </a:cxn>
                <a:cxn ang="0">
                  <a:pos x="12" y="5"/>
                </a:cxn>
              </a:cxnLst>
              <a:rect l="0" t="0" r="r" b="b"/>
              <a:pathLst>
                <a:path w="21" h="117">
                  <a:moveTo>
                    <a:pt x="12" y="5"/>
                  </a:moveTo>
                  <a:lnTo>
                    <a:pt x="12" y="5"/>
                  </a:lnTo>
                  <a:lnTo>
                    <a:pt x="10" y="32"/>
                  </a:lnTo>
                  <a:lnTo>
                    <a:pt x="6" y="59"/>
                  </a:lnTo>
                  <a:lnTo>
                    <a:pt x="2" y="86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5"/>
                  </a:lnTo>
                  <a:lnTo>
                    <a:pt x="1" y="116"/>
                  </a:lnTo>
                  <a:lnTo>
                    <a:pt x="3" y="117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8" y="116"/>
                  </a:lnTo>
                  <a:lnTo>
                    <a:pt x="9" y="115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1" y="86"/>
                  </a:lnTo>
                  <a:lnTo>
                    <a:pt x="15" y="59"/>
                  </a:lnTo>
                  <a:lnTo>
                    <a:pt x="19" y="32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5" y="1"/>
                  </a:lnTo>
                  <a:lnTo>
                    <a:pt x="14" y="2"/>
                  </a:lnTo>
                  <a:lnTo>
                    <a:pt x="13" y="3"/>
                  </a:lnTo>
                  <a:lnTo>
                    <a:pt x="12" y="5"/>
                  </a:lnTo>
                  <a:lnTo>
                    <a:pt x="12" y="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2" name="Freeform 206"/>
            <p:cNvSpPr>
              <a:spLocks noEditPoints="1"/>
            </p:cNvSpPr>
            <p:nvPr/>
          </p:nvSpPr>
          <p:spPr bwMode="auto">
            <a:xfrm>
              <a:off x="4249738" y="2249488"/>
              <a:ext cx="555625" cy="574675"/>
            </a:xfrm>
            <a:custGeom>
              <a:avLst/>
              <a:gdLst/>
              <a:ahLst/>
              <a:cxnLst>
                <a:cxn ang="0">
                  <a:pos x="817" y="1056"/>
                </a:cxn>
                <a:cxn ang="0">
                  <a:pos x="716" y="1035"/>
                </a:cxn>
                <a:cxn ang="0">
                  <a:pos x="659" y="1016"/>
                </a:cxn>
                <a:cxn ang="0">
                  <a:pos x="645" y="1010"/>
                </a:cxn>
                <a:cxn ang="0">
                  <a:pos x="623" y="986"/>
                </a:cxn>
                <a:cxn ang="0">
                  <a:pos x="608" y="970"/>
                </a:cxn>
                <a:cxn ang="0">
                  <a:pos x="577" y="929"/>
                </a:cxn>
                <a:cxn ang="0">
                  <a:pos x="513" y="864"/>
                </a:cxn>
                <a:cxn ang="0">
                  <a:pos x="403" y="767"/>
                </a:cxn>
                <a:cxn ang="0">
                  <a:pos x="307" y="683"/>
                </a:cxn>
                <a:cxn ang="0">
                  <a:pos x="222" y="574"/>
                </a:cxn>
                <a:cxn ang="0">
                  <a:pos x="139" y="472"/>
                </a:cxn>
                <a:cxn ang="0">
                  <a:pos x="97" y="439"/>
                </a:cxn>
                <a:cxn ang="0">
                  <a:pos x="31" y="360"/>
                </a:cxn>
                <a:cxn ang="0">
                  <a:pos x="27" y="300"/>
                </a:cxn>
                <a:cxn ang="0">
                  <a:pos x="84" y="371"/>
                </a:cxn>
                <a:cxn ang="0">
                  <a:pos x="141" y="426"/>
                </a:cxn>
                <a:cxn ang="0">
                  <a:pos x="208" y="491"/>
                </a:cxn>
                <a:cxn ang="0">
                  <a:pos x="305" y="624"/>
                </a:cxn>
                <a:cxn ang="0">
                  <a:pos x="398" y="714"/>
                </a:cxn>
                <a:cxn ang="0">
                  <a:pos x="481" y="790"/>
                </a:cxn>
                <a:cxn ang="0">
                  <a:pos x="571" y="872"/>
                </a:cxn>
                <a:cxn ang="0">
                  <a:pos x="646" y="943"/>
                </a:cxn>
                <a:cxn ang="0">
                  <a:pos x="724" y="871"/>
                </a:cxn>
                <a:cxn ang="0">
                  <a:pos x="843" y="787"/>
                </a:cxn>
                <a:cxn ang="0">
                  <a:pos x="981" y="693"/>
                </a:cxn>
                <a:cxn ang="0">
                  <a:pos x="917" y="620"/>
                </a:cxn>
                <a:cxn ang="0">
                  <a:pos x="751" y="446"/>
                </a:cxn>
                <a:cxn ang="0">
                  <a:pos x="583" y="291"/>
                </a:cxn>
                <a:cxn ang="0">
                  <a:pos x="501" y="195"/>
                </a:cxn>
                <a:cxn ang="0">
                  <a:pos x="431" y="116"/>
                </a:cxn>
                <a:cxn ang="0">
                  <a:pos x="378" y="54"/>
                </a:cxn>
                <a:cxn ang="0">
                  <a:pos x="377" y="0"/>
                </a:cxn>
                <a:cxn ang="0">
                  <a:pos x="496" y="134"/>
                </a:cxn>
                <a:cxn ang="0">
                  <a:pos x="631" y="290"/>
                </a:cxn>
                <a:cxn ang="0">
                  <a:pos x="729" y="380"/>
                </a:cxn>
                <a:cxn ang="0">
                  <a:pos x="900" y="546"/>
                </a:cxn>
                <a:cxn ang="0">
                  <a:pos x="980" y="641"/>
                </a:cxn>
                <a:cxn ang="0">
                  <a:pos x="1020" y="678"/>
                </a:cxn>
                <a:cxn ang="0">
                  <a:pos x="1032" y="689"/>
                </a:cxn>
                <a:cxn ang="0">
                  <a:pos x="1037" y="700"/>
                </a:cxn>
                <a:cxn ang="0">
                  <a:pos x="1051" y="800"/>
                </a:cxn>
                <a:cxn ang="0">
                  <a:pos x="1037" y="911"/>
                </a:cxn>
                <a:cxn ang="0">
                  <a:pos x="1029" y="991"/>
                </a:cxn>
                <a:cxn ang="0">
                  <a:pos x="1023" y="1039"/>
                </a:cxn>
                <a:cxn ang="0">
                  <a:pos x="1016" y="1079"/>
                </a:cxn>
                <a:cxn ang="0">
                  <a:pos x="1002" y="1088"/>
                </a:cxn>
                <a:cxn ang="0">
                  <a:pos x="996" y="1087"/>
                </a:cxn>
                <a:cxn ang="0">
                  <a:pos x="954" y="761"/>
                </a:cxn>
                <a:cxn ang="0">
                  <a:pos x="842" y="830"/>
                </a:cxn>
                <a:cxn ang="0">
                  <a:pos x="729" y="917"/>
                </a:cxn>
                <a:cxn ang="0">
                  <a:pos x="672" y="967"/>
                </a:cxn>
                <a:cxn ang="0">
                  <a:pos x="699" y="991"/>
                </a:cxn>
                <a:cxn ang="0">
                  <a:pos x="772" y="1010"/>
                </a:cxn>
                <a:cxn ang="0">
                  <a:pos x="941" y="1046"/>
                </a:cxn>
                <a:cxn ang="0">
                  <a:pos x="989" y="1039"/>
                </a:cxn>
                <a:cxn ang="0">
                  <a:pos x="990" y="1018"/>
                </a:cxn>
                <a:cxn ang="0">
                  <a:pos x="995" y="957"/>
                </a:cxn>
                <a:cxn ang="0">
                  <a:pos x="1010" y="856"/>
                </a:cxn>
                <a:cxn ang="0">
                  <a:pos x="1010" y="734"/>
                </a:cxn>
              </a:cxnLst>
              <a:rect l="0" t="0" r="r" b="b"/>
              <a:pathLst>
                <a:path w="1051" h="1088">
                  <a:moveTo>
                    <a:pt x="991" y="1088"/>
                  </a:moveTo>
                  <a:lnTo>
                    <a:pt x="991" y="1088"/>
                  </a:lnTo>
                  <a:lnTo>
                    <a:pt x="952" y="1084"/>
                  </a:lnTo>
                  <a:lnTo>
                    <a:pt x="911" y="1078"/>
                  </a:lnTo>
                  <a:lnTo>
                    <a:pt x="866" y="1069"/>
                  </a:lnTo>
                  <a:lnTo>
                    <a:pt x="817" y="1056"/>
                  </a:lnTo>
                  <a:lnTo>
                    <a:pt x="817" y="1056"/>
                  </a:lnTo>
                  <a:lnTo>
                    <a:pt x="773" y="1046"/>
                  </a:lnTo>
                  <a:lnTo>
                    <a:pt x="751" y="1041"/>
                  </a:lnTo>
                  <a:lnTo>
                    <a:pt x="728" y="1037"/>
                  </a:lnTo>
                  <a:lnTo>
                    <a:pt x="728" y="1037"/>
                  </a:lnTo>
                  <a:lnTo>
                    <a:pt x="716" y="1035"/>
                  </a:lnTo>
                  <a:lnTo>
                    <a:pt x="706" y="1031"/>
                  </a:lnTo>
                  <a:lnTo>
                    <a:pt x="686" y="1025"/>
                  </a:lnTo>
                  <a:lnTo>
                    <a:pt x="686" y="1025"/>
                  </a:lnTo>
                  <a:lnTo>
                    <a:pt x="673" y="1020"/>
                  </a:lnTo>
                  <a:lnTo>
                    <a:pt x="659" y="1016"/>
                  </a:lnTo>
                  <a:lnTo>
                    <a:pt x="659" y="1016"/>
                  </a:lnTo>
                  <a:lnTo>
                    <a:pt x="654" y="1015"/>
                  </a:lnTo>
                  <a:lnTo>
                    <a:pt x="651" y="1013"/>
                  </a:lnTo>
                  <a:lnTo>
                    <a:pt x="650" y="1012"/>
                  </a:lnTo>
                  <a:lnTo>
                    <a:pt x="649" y="1011"/>
                  </a:lnTo>
                  <a:lnTo>
                    <a:pt x="649" y="1011"/>
                  </a:lnTo>
                  <a:lnTo>
                    <a:pt x="645" y="1010"/>
                  </a:lnTo>
                  <a:lnTo>
                    <a:pt x="645" y="1010"/>
                  </a:lnTo>
                  <a:lnTo>
                    <a:pt x="640" y="1006"/>
                  </a:lnTo>
                  <a:lnTo>
                    <a:pt x="635" y="1001"/>
                  </a:lnTo>
                  <a:lnTo>
                    <a:pt x="628" y="991"/>
                  </a:lnTo>
                  <a:lnTo>
                    <a:pt x="623" y="986"/>
                  </a:lnTo>
                  <a:lnTo>
                    <a:pt x="623" y="986"/>
                  </a:lnTo>
                  <a:lnTo>
                    <a:pt x="620" y="983"/>
                  </a:lnTo>
                  <a:lnTo>
                    <a:pt x="619" y="982"/>
                  </a:lnTo>
                  <a:lnTo>
                    <a:pt x="619" y="982"/>
                  </a:lnTo>
                  <a:lnTo>
                    <a:pt x="614" y="979"/>
                  </a:lnTo>
                  <a:lnTo>
                    <a:pt x="611" y="976"/>
                  </a:lnTo>
                  <a:lnTo>
                    <a:pt x="608" y="970"/>
                  </a:lnTo>
                  <a:lnTo>
                    <a:pt x="608" y="965"/>
                  </a:lnTo>
                  <a:lnTo>
                    <a:pt x="608" y="963"/>
                  </a:lnTo>
                  <a:lnTo>
                    <a:pt x="606" y="961"/>
                  </a:lnTo>
                  <a:lnTo>
                    <a:pt x="606" y="961"/>
                  </a:lnTo>
                  <a:lnTo>
                    <a:pt x="591" y="946"/>
                  </a:lnTo>
                  <a:lnTo>
                    <a:pt x="577" y="929"/>
                  </a:lnTo>
                  <a:lnTo>
                    <a:pt x="577" y="929"/>
                  </a:lnTo>
                  <a:lnTo>
                    <a:pt x="561" y="912"/>
                  </a:lnTo>
                  <a:lnTo>
                    <a:pt x="546" y="895"/>
                  </a:lnTo>
                  <a:lnTo>
                    <a:pt x="529" y="879"/>
                  </a:lnTo>
                  <a:lnTo>
                    <a:pt x="513" y="864"/>
                  </a:lnTo>
                  <a:lnTo>
                    <a:pt x="513" y="864"/>
                  </a:lnTo>
                  <a:lnTo>
                    <a:pt x="490" y="846"/>
                  </a:lnTo>
                  <a:lnTo>
                    <a:pt x="469" y="827"/>
                  </a:lnTo>
                  <a:lnTo>
                    <a:pt x="428" y="789"/>
                  </a:lnTo>
                  <a:lnTo>
                    <a:pt x="428" y="789"/>
                  </a:lnTo>
                  <a:lnTo>
                    <a:pt x="416" y="777"/>
                  </a:lnTo>
                  <a:lnTo>
                    <a:pt x="403" y="767"/>
                  </a:lnTo>
                  <a:lnTo>
                    <a:pt x="378" y="745"/>
                  </a:lnTo>
                  <a:lnTo>
                    <a:pt x="378" y="745"/>
                  </a:lnTo>
                  <a:lnTo>
                    <a:pt x="356" y="729"/>
                  </a:lnTo>
                  <a:lnTo>
                    <a:pt x="336" y="711"/>
                  </a:lnTo>
                  <a:lnTo>
                    <a:pt x="317" y="693"/>
                  </a:lnTo>
                  <a:lnTo>
                    <a:pt x="307" y="683"/>
                  </a:lnTo>
                  <a:lnTo>
                    <a:pt x="299" y="673"/>
                  </a:lnTo>
                  <a:lnTo>
                    <a:pt x="299" y="673"/>
                  </a:lnTo>
                  <a:lnTo>
                    <a:pt x="271" y="638"/>
                  </a:lnTo>
                  <a:lnTo>
                    <a:pt x="271" y="638"/>
                  </a:lnTo>
                  <a:lnTo>
                    <a:pt x="238" y="596"/>
                  </a:lnTo>
                  <a:lnTo>
                    <a:pt x="222" y="574"/>
                  </a:lnTo>
                  <a:lnTo>
                    <a:pt x="207" y="552"/>
                  </a:lnTo>
                  <a:lnTo>
                    <a:pt x="207" y="552"/>
                  </a:lnTo>
                  <a:lnTo>
                    <a:pt x="194" y="534"/>
                  </a:lnTo>
                  <a:lnTo>
                    <a:pt x="178" y="514"/>
                  </a:lnTo>
                  <a:lnTo>
                    <a:pt x="160" y="493"/>
                  </a:lnTo>
                  <a:lnTo>
                    <a:pt x="139" y="472"/>
                  </a:lnTo>
                  <a:lnTo>
                    <a:pt x="139" y="472"/>
                  </a:lnTo>
                  <a:lnTo>
                    <a:pt x="128" y="461"/>
                  </a:lnTo>
                  <a:lnTo>
                    <a:pt x="115" y="453"/>
                  </a:lnTo>
                  <a:lnTo>
                    <a:pt x="115" y="453"/>
                  </a:lnTo>
                  <a:lnTo>
                    <a:pt x="103" y="444"/>
                  </a:lnTo>
                  <a:lnTo>
                    <a:pt x="97" y="439"/>
                  </a:lnTo>
                  <a:lnTo>
                    <a:pt x="92" y="433"/>
                  </a:lnTo>
                  <a:lnTo>
                    <a:pt x="92" y="433"/>
                  </a:lnTo>
                  <a:lnTo>
                    <a:pt x="74" y="414"/>
                  </a:lnTo>
                  <a:lnTo>
                    <a:pt x="57" y="393"/>
                  </a:lnTo>
                  <a:lnTo>
                    <a:pt x="57" y="393"/>
                  </a:lnTo>
                  <a:lnTo>
                    <a:pt x="31" y="360"/>
                  </a:lnTo>
                  <a:lnTo>
                    <a:pt x="16" y="345"/>
                  </a:lnTo>
                  <a:lnTo>
                    <a:pt x="2" y="329"/>
                  </a:lnTo>
                  <a:lnTo>
                    <a:pt x="2" y="329"/>
                  </a:lnTo>
                  <a:lnTo>
                    <a:pt x="0" y="327"/>
                  </a:lnTo>
                  <a:lnTo>
                    <a:pt x="0" y="327"/>
                  </a:lnTo>
                  <a:lnTo>
                    <a:pt x="27" y="300"/>
                  </a:lnTo>
                  <a:lnTo>
                    <a:pt x="27" y="300"/>
                  </a:lnTo>
                  <a:lnTo>
                    <a:pt x="45" y="322"/>
                  </a:lnTo>
                  <a:lnTo>
                    <a:pt x="45" y="322"/>
                  </a:lnTo>
                  <a:lnTo>
                    <a:pt x="68" y="351"/>
                  </a:lnTo>
                  <a:lnTo>
                    <a:pt x="68" y="351"/>
                  </a:lnTo>
                  <a:lnTo>
                    <a:pt x="84" y="371"/>
                  </a:lnTo>
                  <a:lnTo>
                    <a:pt x="102" y="392"/>
                  </a:lnTo>
                  <a:lnTo>
                    <a:pt x="111" y="401"/>
                  </a:lnTo>
                  <a:lnTo>
                    <a:pt x="120" y="411"/>
                  </a:lnTo>
                  <a:lnTo>
                    <a:pt x="131" y="419"/>
                  </a:lnTo>
                  <a:lnTo>
                    <a:pt x="141" y="426"/>
                  </a:lnTo>
                  <a:lnTo>
                    <a:pt x="141" y="426"/>
                  </a:lnTo>
                  <a:lnTo>
                    <a:pt x="151" y="434"/>
                  </a:lnTo>
                  <a:lnTo>
                    <a:pt x="163" y="444"/>
                  </a:lnTo>
                  <a:lnTo>
                    <a:pt x="174" y="454"/>
                  </a:lnTo>
                  <a:lnTo>
                    <a:pt x="186" y="465"/>
                  </a:lnTo>
                  <a:lnTo>
                    <a:pt x="197" y="478"/>
                  </a:lnTo>
                  <a:lnTo>
                    <a:pt x="208" y="491"/>
                  </a:lnTo>
                  <a:lnTo>
                    <a:pt x="219" y="506"/>
                  </a:lnTo>
                  <a:lnTo>
                    <a:pt x="229" y="521"/>
                  </a:lnTo>
                  <a:lnTo>
                    <a:pt x="229" y="521"/>
                  </a:lnTo>
                  <a:lnTo>
                    <a:pt x="261" y="567"/>
                  </a:lnTo>
                  <a:lnTo>
                    <a:pt x="291" y="607"/>
                  </a:lnTo>
                  <a:lnTo>
                    <a:pt x="305" y="624"/>
                  </a:lnTo>
                  <a:lnTo>
                    <a:pt x="319" y="640"/>
                  </a:lnTo>
                  <a:lnTo>
                    <a:pt x="332" y="654"/>
                  </a:lnTo>
                  <a:lnTo>
                    <a:pt x="346" y="668"/>
                  </a:lnTo>
                  <a:lnTo>
                    <a:pt x="346" y="668"/>
                  </a:lnTo>
                  <a:lnTo>
                    <a:pt x="371" y="692"/>
                  </a:lnTo>
                  <a:lnTo>
                    <a:pt x="398" y="714"/>
                  </a:lnTo>
                  <a:lnTo>
                    <a:pt x="398" y="714"/>
                  </a:lnTo>
                  <a:lnTo>
                    <a:pt x="429" y="741"/>
                  </a:lnTo>
                  <a:lnTo>
                    <a:pt x="445" y="755"/>
                  </a:lnTo>
                  <a:lnTo>
                    <a:pt x="459" y="769"/>
                  </a:lnTo>
                  <a:lnTo>
                    <a:pt x="459" y="769"/>
                  </a:lnTo>
                  <a:lnTo>
                    <a:pt x="481" y="790"/>
                  </a:lnTo>
                  <a:lnTo>
                    <a:pt x="504" y="809"/>
                  </a:lnTo>
                  <a:lnTo>
                    <a:pt x="504" y="809"/>
                  </a:lnTo>
                  <a:lnTo>
                    <a:pt x="526" y="828"/>
                  </a:lnTo>
                  <a:lnTo>
                    <a:pt x="548" y="849"/>
                  </a:lnTo>
                  <a:lnTo>
                    <a:pt x="548" y="849"/>
                  </a:lnTo>
                  <a:lnTo>
                    <a:pt x="571" y="872"/>
                  </a:lnTo>
                  <a:lnTo>
                    <a:pt x="594" y="896"/>
                  </a:lnTo>
                  <a:lnTo>
                    <a:pt x="594" y="896"/>
                  </a:lnTo>
                  <a:lnTo>
                    <a:pt x="615" y="920"/>
                  </a:lnTo>
                  <a:lnTo>
                    <a:pt x="638" y="943"/>
                  </a:lnTo>
                  <a:lnTo>
                    <a:pt x="643" y="948"/>
                  </a:lnTo>
                  <a:lnTo>
                    <a:pt x="646" y="943"/>
                  </a:lnTo>
                  <a:lnTo>
                    <a:pt x="646" y="943"/>
                  </a:lnTo>
                  <a:lnTo>
                    <a:pt x="658" y="929"/>
                  </a:lnTo>
                  <a:lnTo>
                    <a:pt x="669" y="917"/>
                  </a:lnTo>
                  <a:lnTo>
                    <a:pt x="682" y="904"/>
                  </a:lnTo>
                  <a:lnTo>
                    <a:pt x="696" y="893"/>
                  </a:lnTo>
                  <a:lnTo>
                    <a:pt x="724" y="871"/>
                  </a:lnTo>
                  <a:lnTo>
                    <a:pt x="753" y="851"/>
                  </a:lnTo>
                  <a:lnTo>
                    <a:pt x="753" y="851"/>
                  </a:lnTo>
                  <a:lnTo>
                    <a:pt x="784" y="829"/>
                  </a:lnTo>
                  <a:lnTo>
                    <a:pt x="784" y="829"/>
                  </a:lnTo>
                  <a:lnTo>
                    <a:pt x="812" y="807"/>
                  </a:lnTo>
                  <a:lnTo>
                    <a:pt x="843" y="787"/>
                  </a:lnTo>
                  <a:lnTo>
                    <a:pt x="906" y="748"/>
                  </a:lnTo>
                  <a:lnTo>
                    <a:pt x="906" y="748"/>
                  </a:lnTo>
                  <a:lnTo>
                    <a:pt x="944" y="725"/>
                  </a:lnTo>
                  <a:lnTo>
                    <a:pt x="980" y="702"/>
                  </a:lnTo>
                  <a:lnTo>
                    <a:pt x="986" y="698"/>
                  </a:lnTo>
                  <a:lnTo>
                    <a:pt x="981" y="693"/>
                  </a:lnTo>
                  <a:lnTo>
                    <a:pt x="981" y="693"/>
                  </a:lnTo>
                  <a:lnTo>
                    <a:pt x="964" y="676"/>
                  </a:lnTo>
                  <a:lnTo>
                    <a:pt x="949" y="660"/>
                  </a:lnTo>
                  <a:lnTo>
                    <a:pt x="920" y="624"/>
                  </a:lnTo>
                  <a:lnTo>
                    <a:pt x="917" y="620"/>
                  </a:lnTo>
                  <a:lnTo>
                    <a:pt x="917" y="620"/>
                  </a:lnTo>
                  <a:lnTo>
                    <a:pt x="882" y="579"/>
                  </a:lnTo>
                  <a:lnTo>
                    <a:pt x="850" y="543"/>
                  </a:lnTo>
                  <a:lnTo>
                    <a:pt x="819" y="510"/>
                  </a:lnTo>
                  <a:lnTo>
                    <a:pt x="789" y="480"/>
                  </a:lnTo>
                  <a:lnTo>
                    <a:pt x="789" y="480"/>
                  </a:lnTo>
                  <a:lnTo>
                    <a:pt x="751" y="446"/>
                  </a:lnTo>
                  <a:lnTo>
                    <a:pt x="712" y="412"/>
                  </a:lnTo>
                  <a:lnTo>
                    <a:pt x="712" y="412"/>
                  </a:lnTo>
                  <a:lnTo>
                    <a:pt x="668" y="372"/>
                  </a:lnTo>
                  <a:lnTo>
                    <a:pt x="624" y="332"/>
                  </a:lnTo>
                  <a:lnTo>
                    <a:pt x="604" y="313"/>
                  </a:lnTo>
                  <a:lnTo>
                    <a:pt x="583" y="291"/>
                  </a:lnTo>
                  <a:lnTo>
                    <a:pt x="564" y="269"/>
                  </a:lnTo>
                  <a:lnTo>
                    <a:pt x="544" y="246"/>
                  </a:lnTo>
                  <a:lnTo>
                    <a:pt x="544" y="246"/>
                  </a:lnTo>
                  <a:lnTo>
                    <a:pt x="522" y="221"/>
                  </a:lnTo>
                  <a:lnTo>
                    <a:pt x="501" y="195"/>
                  </a:lnTo>
                  <a:lnTo>
                    <a:pt x="501" y="195"/>
                  </a:lnTo>
                  <a:lnTo>
                    <a:pt x="475" y="165"/>
                  </a:lnTo>
                  <a:lnTo>
                    <a:pt x="450" y="135"/>
                  </a:lnTo>
                  <a:lnTo>
                    <a:pt x="450" y="135"/>
                  </a:lnTo>
                  <a:lnTo>
                    <a:pt x="441" y="125"/>
                  </a:lnTo>
                  <a:lnTo>
                    <a:pt x="431" y="116"/>
                  </a:lnTo>
                  <a:lnTo>
                    <a:pt x="431" y="116"/>
                  </a:lnTo>
                  <a:lnTo>
                    <a:pt x="422" y="107"/>
                  </a:lnTo>
                  <a:lnTo>
                    <a:pt x="413" y="98"/>
                  </a:lnTo>
                  <a:lnTo>
                    <a:pt x="413" y="98"/>
                  </a:lnTo>
                  <a:lnTo>
                    <a:pt x="400" y="81"/>
                  </a:lnTo>
                  <a:lnTo>
                    <a:pt x="389" y="67"/>
                  </a:lnTo>
                  <a:lnTo>
                    <a:pt x="378" y="54"/>
                  </a:lnTo>
                  <a:lnTo>
                    <a:pt x="366" y="44"/>
                  </a:lnTo>
                  <a:lnTo>
                    <a:pt x="366" y="44"/>
                  </a:lnTo>
                  <a:lnTo>
                    <a:pt x="355" y="33"/>
                  </a:lnTo>
                  <a:lnTo>
                    <a:pt x="346" y="21"/>
                  </a:lnTo>
                  <a:lnTo>
                    <a:pt x="346" y="21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82" y="6"/>
                  </a:lnTo>
                  <a:lnTo>
                    <a:pt x="382" y="6"/>
                  </a:lnTo>
                  <a:lnTo>
                    <a:pt x="433" y="64"/>
                  </a:lnTo>
                  <a:lnTo>
                    <a:pt x="433" y="64"/>
                  </a:lnTo>
                  <a:lnTo>
                    <a:pt x="496" y="134"/>
                  </a:lnTo>
                  <a:lnTo>
                    <a:pt x="527" y="170"/>
                  </a:lnTo>
                  <a:lnTo>
                    <a:pt x="558" y="207"/>
                  </a:lnTo>
                  <a:lnTo>
                    <a:pt x="558" y="207"/>
                  </a:lnTo>
                  <a:lnTo>
                    <a:pt x="585" y="239"/>
                  </a:lnTo>
                  <a:lnTo>
                    <a:pt x="614" y="273"/>
                  </a:lnTo>
                  <a:lnTo>
                    <a:pt x="631" y="290"/>
                  </a:lnTo>
                  <a:lnTo>
                    <a:pt x="647" y="307"/>
                  </a:lnTo>
                  <a:lnTo>
                    <a:pt x="665" y="324"/>
                  </a:lnTo>
                  <a:lnTo>
                    <a:pt x="683" y="341"/>
                  </a:lnTo>
                  <a:lnTo>
                    <a:pt x="683" y="341"/>
                  </a:lnTo>
                  <a:lnTo>
                    <a:pt x="729" y="380"/>
                  </a:lnTo>
                  <a:lnTo>
                    <a:pt x="729" y="380"/>
                  </a:lnTo>
                  <a:lnTo>
                    <a:pt x="765" y="411"/>
                  </a:lnTo>
                  <a:lnTo>
                    <a:pt x="801" y="444"/>
                  </a:lnTo>
                  <a:lnTo>
                    <a:pt x="801" y="444"/>
                  </a:lnTo>
                  <a:lnTo>
                    <a:pt x="836" y="477"/>
                  </a:lnTo>
                  <a:lnTo>
                    <a:pt x="869" y="511"/>
                  </a:lnTo>
                  <a:lnTo>
                    <a:pt x="900" y="546"/>
                  </a:lnTo>
                  <a:lnTo>
                    <a:pt x="930" y="581"/>
                  </a:lnTo>
                  <a:lnTo>
                    <a:pt x="930" y="581"/>
                  </a:lnTo>
                  <a:lnTo>
                    <a:pt x="946" y="600"/>
                  </a:lnTo>
                  <a:lnTo>
                    <a:pt x="946" y="600"/>
                  </a:lnTo>
                  <a:lnTo>
                    <a:pt x="962" y="620"/>
                  </a:lnTo>
                  <a:lnTo>
                    <a:pt x="980" y="641"/>
                  </a:lnTo>
                  <a:lnTo>
                    <a:pt x="998" y="661"/>
                  </a:lnTo>
                  <a:lnTo>
                    <a:pt x="1008" y="669"/>
                  </a:lnTo>
                  <a:lnTo>
                    <a:pt x="1018" y="677"/>
                  </a:lnTo>
                  <a:lnTo>
                    <a:pt x="1019" y="678"/>
                  </a:lnTo>
                  <a:lnTo>
                    <a:pt x="1020" y="678"/>
                  </a:lnTo>
                  <a:lnTo>
                    <a:pt x="1020" y="678"/>
                  </a:lnTo>
                  <a:lnTo>
                    <a:pt x="1025" y="680"/>
                  </a:lnTo>
                  <a:lnTo>
                    <a:pt x="1029" y="684"/>
                  </a:lnTo>
                  <a:lnTo>
                    <a:pt x="1029" y="685"/>
                  </a:lnTo>
                  <a:lnTo>
                    <a:pt x="1030" y="686"/>
                  </a:lnTo>
                  <a:lnTo>
                    <a:pt x="1030" y="686"/>
                  </a:lnTo>
                  <a:lnTo>
                    <a:pt x="1032" y="689"/>
                  </a:lnTo>
                  <a:lnTo>
                    <a:pt x="1035" y="692"/>
                  </a:lnTo>
                  <a:lnTo>
                    <a:pt x="1036" y="695"/>
                  </a:lnTo>
                  <a:lnTo>
                    <a:pt x="1037" y="698"/>
                  </a:lnTo>
                  <a:lnTo>
                    <a:pt x="1037" y="699"/>
                  </a:lnTo>
                  <a:lnTo>
                    <a:pt x="1037" y="700"/>
                  </a:lnTo>
                  <a:lnTo>
                    <a:pt x="1037" y="700"/>
                  </a:lnTo>
                  <a:lnTo>
                    <a:pt x="1041" y="711"/>
                  </a:lnTo>
                  <a:lnTo>
                    <a:pt x="1045" y="723"/>
                  </a:lnTo>
                  <a:lnTo>
                    <a:pt x="1047" y="735"/>
                  </a:lnTo>
                  <a:lnTo>
                    <a:pt x="1049" y="748"/>
                  </a:lnTo>
                  <a:lnTo>
                    <a:pt x="1051" y="774"/>
                  </a:lnTo>
                  <a:lnTo>
                    <a:pt x="1051" y="800"/>
                  </a:lnTo>
                  <a:lnTo>
                    <a:pt x="1050" y="826"/>
                  </a:lnTo>
                  <a:lnTo>
                    <a:pt x="1047" y="851"/>
                  </a:lnTo>
                  <a:lnTo>
                    <a:pt x="1044" y="872"/>
                  </a:lnTo>
                  <a:lnTo>
                    <a:pt x="1040" y="892"/>
                  </a:lnTo>
                  <a:lnTo>
                    <a:pt x="1040" y="892"/>
                  </a:lnTo>
                  <a:lnTo>
                    <a:pt x="1037" y="911"/>
                  </a:lnTo>
                  <a:lnTo>
                    <a:pt x="1035" y="929"/>
                  </a:lnTo>
                  <a:lnTo>
                    <a:pt x="1030" y="967"/>
                  </a:lnTo>
                  <a:lnTo>
                    <a:pt x="1030" y="973"/>
                  </a:lnTo>
                  <a:lnTo>
                    <a:pt x="1030" y="973"/>
                  </a:lnTo>
                  <a:lnTo>
                    <a:pt x="1029" y="991"/>
                  </a:lnTo>
                  <a:lnTo>
                    <a:pt x="1029" y="991"/>
                  </a:lnTo>
                  <a:lnTo>
                    <a:pt x="1029" y="1009"/>
                  </a:lnTo>
                  <a:lnTo>
                    <a:pt x="1028" y="1017"/>
                  </a:lnTo>
                  <a:lnTo>
                    <a:pt x="1026" y="1024"/>
                  </a:lnTo>
                  <a:lnTo>
                    <a:pt x="1026" y="1024"/>
                  </a:lnTo>
                  <a:lnTo>
                    <a:pt x="1024" y="1031"/>
                  </a:lnTo>
                  <a:lnTo>
                    <a:pt x="1023" y="1039"/>
                  </a:lnTo>
                  <a:lnTo>
                    <a:pt x="1023" y="1051"/>
                  </a:lnTo>
                  <a:lnTo>
                    <a:pt x="1023" y="1051"/>
                  </a:lnTo>
                  <a:lnTo>
                    <a:pt x="1023" y="1059"/>
                  </a:lnTo>
                  <a:lnTo>
                    <a:pt x="1021" y="1068"/>
                  </a:lnTo>
                  <a:lnTo>
                    <a:pt x="1019" y="1075"/>
                  </a:lnTo>
                  <a:lnTo>
                    <a:pt x="1016" y="1079"/>
                  </a:lnTo>
                  <a:lnTo>
                    <a:pt x="1013" y="1083"/>
                  </a:lnTo>
                  <a:lnTo>
                    <a:pt x="1013" y="1083"/>
                  </a:lnTo>
                  <a:lnTo>
                    <a:pt x="1010" y="1085"/>
                  </a:lnTo>
                  <a:lnTo>
                    <a:pt x="1008" y="1086"/>
                  </a:lnTo>
                  <a:lnTo>
                    <a:pt x="1005" y="1087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7" y="1087"/>
                  </a:lnTo>
                  <a:lnTo>
                    <a:pt x="996" y="1087"/>
                  </a:lnTo>
                  <a:lnTo>
                    <a:pt x="996" y="1087"/>
                  </a:lnTo>
                  <a:lnTo>
                    <a:pt x="992" y="1088"/>
                  </a:lnTo>
                  <a:lnTo>
                    <a:pt x="991" y="1088"/>
                  </a:lnTo>
                  <a:close/>
                  <a:moveTo>
                    <a:pt x="1002" y="731"/>
                  </a:moveTo>
                  <a:lnTo>
                    <a:pt x="1002" y="731"/>
                  </a:lnTo>
                  <a:lnTo>
                    <a:pt x="954" y="761"/>
                  </a:lnTo>
                  <a:lnTo>
                    <a:pt x="954" y="761"/>
                  </a:lnTo>
                  <a:lnTo>
                    <a:pt x="918" y="784"/>
                  </a:lnTo>
                  <a:lnTo>
                    <a:pt x="918" y="784"/>
                  </a:lnTo>
                  <a:lnTo>
                    <a:pt x="885" y="803"/>
                  </a:lnTo>
                  <a:lnTo>
                    <a:pt x="885" y="803"/>
                  </a:lnTo>
                  <a:lnTo>
                    <a:pt x="856" y="821"/>
                  </a:lnTo>
                  <a:lnTo>
                    <a:pt x="842" y="830"/>
                  </a:lnTo>
                  <a:lnTo>
                    <a:pt x="829" y="839"/>
                  </a:lnTo>
                  <a:lnTo>
                    <a:pt x="819" y="847"/>
                  </a:lnTo>
                  <a:lnTo>
                    <a:pt x="819" y="847"/>
                  </a:lnTo>
                  <a:lnTo>
                    <a:pt x="773" y="881"/>
                  </a:lnTo>
                  <a:lnTo>
                    <a:pt x="729" y="917"/>
                  </a:lnTo>
                  <a:lnTo>
                    <a:pt x="729" y="917"/>
                  </a:lnTo>
                  <a:lnTo>
                    <a:pt x="717" y="925"/>
                  </a:lnTo>
                  <a:lnTo>
                    <a:pt x="717" y="925"/>
                  </a:lnTo>
                  <a:lnTo>
                    <a:pt x="704" y="936"/>
                  </a:lnTo>
                  <a:lnTo>
                    <a:pt x="691" y="948"/>
                  </a:lnTo>
                  <a:lnTo>
                    <a:pt x="678" y="960"/>
                  </a:lnTo>
                  <a:lnTo>
                    <a:pt x="672" y="967"/>
                  </a:lnTo>
                  <a:lnTo>
                    <a:pt x="668" y="974"/>
                  </a:lnTo>
                  <a:lnTo>
                    <a:pt x="664" y="980"/>
                  </a:lnTo>
                  <a:lnTo>
                    <a:pt x="671" y="982"/>
                  </a:lnTo>
                  <a:lnTo>
                    <a:pt x="671" y="982"/>
                  </a:lnTo>
                  <a:lnTo>
                    <a:pt x="699" y="991"/>
                  </a:lnTo>
                  <a:lnTo>
                    <a:pt x="699" y="991"/>
                  </a:lnTo>
                  <a:lnTo>
                    <a:pt x="718" y="996"/>
                  </a:lnTo>
                  <a:lnTo>
                    <a:pt x="738" y="1003"/>
                  </a:lnTo>
                  <a:lnTo>
                    <a:pt x="738" y="1003"/>
                  </a:lnTo>
                  <a:lnTo>
                    <a:pt x="756" y="1007"/>
                  </a:lnTo>
                  <a:lnTo>
                    <a:pt x="772" y="1010"/>
                  </a:lnTo>
                  <a:lnTo>
                    <a:pt x="772" y="1010"/>
                  </a:lnTo>
                  <a:lnTo>
                    <a:pt x="792" y="1014"/>
                  </a:lnTo>
                  <a:lnTo>
                    <a:pt x="811" y="1018"/>
                  </a:lnTo>
                  <a:lnTo>
                    <a:pt x="811" y="1018"/>
                  </a:lnTo>
                  <a:lnTo>
                    <a:pt x="854" y="1028"/>
                  </a:lnTo>
                  <a:lnTo>
                    <a:pt x="897" y="1039"/>
                  </a:lnTo>
                  <a:lnTo>
                    <a:pt x="941" y="1046"/>
                  </a:lnTo>
                  <a:lnTo>
                    <a:pt x="962" y="1049"/>
                  </a:lnTo>
                  <a:lnTo>
                    <a:pt x="984" y="1051"/>
                  </a:lnTo>
                  <a:lnTo>
                    <a:pt x="991" y="1052"/>
                  </a:lnTo>
                  <a:lnTo>
                    <a:pt x="990" y="1045"/>
                  </a:lnTo>
                  <a:lnTo>
                    <a:pt x="990" y="1045"/>
                  </a:lnTo>
                  <a:lnTo>
                    <a:pt x="989" y="1039"/>
                  </a:lnTo>
                  <a:lnTo>
                    <a:pt x="989" y="1039"/>
                  </a:lnTo>
                  <a:lnTo>
                    <a:pt x="987" y="1032"/>
                  </a:lnTo>
                  <a:lnTo>
                    <a:pt x="987" y="1029"/>
                  </a:lnTo>
                  <a:lnTo>
                    <a:pt x="987" y="1027"/>
                  </a:lnTo>
                  <a:lnTo>
                    <a:pt x="987" y="1027"/>
                  </a:lnTo>
                  <a:lnTo>
                    <a:pt x="990" y="1018"/>
                  </a:lnTo>
                  <a:lnTo>
                    <a:pt x="992" y="1008"/>
                  </a:lnTo>
                  <a:lnTo>
                    <a:pt x="993" y="988"/>
                  </a:lnTo>
                  <a:lnTo>
                    <a:pt x="993" y="988"/>
                  </a:lnTo>
                  <a:lnTo>
                    <a:pt x="994" y="974"/>
                  </a:lnTo>
                  <a:lnTo>
                    <a:pt x="994" y="974"/>
                  </a:lnTo>
                  <a:lnTo>
                    <a:pt x="995" y="957"/>
                  </a:lnTo>
                  <a:lnTo>
                    <a:pt x="995" y="957"/>
                  </a:lnTo>
                  <a:lnTo>
                    <a:pt x="998" y="925"/>
                  </a:lnTo>
                  <a:lnTo>
                    <a:pt x="1000" y="910"/>
                  </a:lnTo>
                  <a:lnTo>
                    <a:pt x="1004" y="893"/>
                  </a:lnTo>
                  <a:lnTo>
                    <a:pt x="1004" y="893"/>
                  </a:lnTo>
                  <a:lnTo>
                    <a:pt x="1010" y="856"/>
                  </a:lnTo>
                  <a:lnTo>
                    <a:pt x="1013" y="835"/>
                  </a:lnTo>
                  <a:lnTo>
                    <a:pt x="1015" y="813"/>
                  </a:lnTo>
                  <a:lnTo>
                    <a:pt x="1016" y="793"/>
                  </a:lnTo>
                  <a:lnTo>
                    <a:pt x="1015" y="772"/>
                  </a:lnTo>
                  <a:lnTo>
                    <a:pt x="1014" y="753"/>
                  </a:lnTo>
                  <a:lnTo>
                    <a:pt x="1010" y="734"/>
                  </a:lnTo>
                  <a:lnTo>
                    <a:pt x="1008" y="726"/>
                  </a:lnTo>
                  <a:lnTo>
                    <a:pt x="1002" y="7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3" name="Freeform 207"/>
            <p:cNvSpPr/>
            <p:nvPr/>
          </p:nvSpPr>
          <p:spPr bwMode="auto">
            <a:xfrm>
              <a:off x="4251325" y="2251075"/>
              <a:ext cx="195263" cy="161925"/>
            </a:xfrm>
            <a:custGeom>
              <a:avLst/>
              <a:gdLst/>
              <a:ahLst/>
              <a:cxnLst>
                <a:cxn ang="0">
                  <a:pos x="15" y="307"/>
                </a:cxn>
                <a:cxn ang="0">
                  <a:pos x="9" y="306"/>
                </a:cxn>
                <a:cxn ang="0">
                  <a:pos x="2" y="298"/>
                </a:cxn>
                <a:cxn ang="0">
                  <a:pos x="0" y="293"/>
                </a:cxn>
                <a:cxn ang="0">
                  <a:pos x="2" y="281"/>
                </a:cxn>
                <a:cxn ang="0">
                  <a:pos x="6" y="275"/>
                </a:cxn>
                <a:cxn ang="0">
                  <a:pos x="12" y="272"/>
                </a:cxn>
                <a:cxn ang="0">
                  <a:pos x="18" y="269"/>
                </a:cxn>
                <a:cxn ang="0">
                  <a:pos x="30" y="259"/>
                </a:cxn>
                <a:cxn ang="0">
                  <a:pos x="48" y="238"/>
                </a:cxn>
                <a:cxn ang="0">
                  <a:pos x="59" y="222"/>
                </a:cxn>
                <a:cxn ang="0">
                  <a:pos x="75" y="201"/>
                </a:cxn>
                <a:cxn ang="0">
                  <a:pos x="94" y="180"/>
                </a:cxn>
                <a:cxn ang="0">
                  <a:pos x="136" y="143"/>
                </a:cxn>
                <a:cxn ang="0">
                  <a:pos x="160" y="124"/>
                </a:cxn>
                <a:cxn ang="0">
                  <a:pos x="174" y="112"/>
                </a:cxn>
                <a:cxn ang="0">
                  <a:pos x="224" y="83"/>
                </a:cxn>
                <a:cxn ang="0">
                  <a:pos x="241" y="73"/>
                </a:cxn>
                <a:cxn ang="0">
                  <a:pos x="259" y="63"/>
                </a:cxn>
                <a:cxn ang="0">
                  <a:pos x="305" y="32"/>
                </a:cxn>
                <a:cxn ang="0">
                  <a:pos x="345" y="3"/>
                </a:cxn>
                <a:cxn ang="0">
                  <a:pos x="354" y="0"/>
                </a:cxn>
                <a:cxn ang="0">
                  <a:pos x="359" y="1"/>
                </a:cxn>
                <a:cxn ang="0">
                  <a:pos x="366" y="8"/>
                </a:cxn>
                <a:cxn ang="0">
                  <a:pos x="368" y="12"/>
                </a:cxn>
                <a:cxn ang="0">
                  <a:pos x="369" y="22"/>
                </a:cxn>
                <a:cxn ang="0">
                  <a:pos x="367" y="29"/>
                </a:cxn>
                <a:cxn ang="0">
                  <a:pos x="362" y="35"/>
                </a:cxn>
                <a:cxn ang="0">
                  <a:pos x="339" y="51"/>
                </a:cxn>
                <a:cxn ang="0">
                  <a:pos x="270" y="96"/>
                </a:cxn>
                <a:cxn ang="0">
                  <a:pos x="240" y="115"/>
                </a:cxn>
                <a:cxn ang="0">
                  <a:pos x="180" y="157"/>
                </a:cxn>
                <a:cxn ang="0">
                  <a:pos x="151" y="179"/>
                </a:cxn>
                <a:cxn ang="0">
                  <a:pos x="109" y="218"/>
                </a:cxn>
                <a:cxn ang="0">
                  <a:pos x="78" y="252"/>
                </a:cxn>
                <a:cxn ang="0">
                  <a:pos x="69" y="264"/>
                </a:cxn>
                <a:cxn ang="0">
                  <a:pos x="47" y="290"/>
                </a:cxn>
                <a:cxn ang="0">
                  <a:pos x="35" y="300"/>
                </a:cxn>
                <a:cxn ang="0">
                  <a:pos x="21" y="306"/>
                </a:cxn>
                <a:cxn ang="0">
                  <a:pos x="15" y="307"/>
                </a:cxn>
              </a:cxnLst>
              <a:rect l="0" t="0" r="r" b="b"/>
              <a:pathLst>
                <a:path w="369" h="307">
                  <a:moveTo>
                    <a:pt x="15" y="307"/>
                  </a:moveTo>
                  <a:lnTo>
                    <a:pt x="15" y="307"/>
                  </a:lnTo>
                  <a:lnTo>
                    <a:pt x="12" y="307"/>
                  </a:lnTo>
                  <a:lnTo>
                    <a:pt x="9" y="306"/>
                  </a:lnTo>
                  <a:lnTo>
                    <a:pt x="5" y="303"/>
                  </a:lnTo>
                  <a:lnTo>
                    <a:pt x="2" y="298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0" y="287"/>
                  </a:lnTo>
                  <a:lnTo>
                    <a:pt x="2" y="281"/>
                  </a:lnTo>
                  <a:lnTo>
                    <a:pt x="4" y="277"/>
                  </a:lnTo>
                  <a:lnTo>
                    <a:pt x="6" y="275"/>
                  </a:lnTo>
                  <a:lnTo>
                    <a:pt x="9" y="273"/>
                  </a:lnTo>
                  <a:lnTo>
                    <a:pt x="12" y="272"/>
                  </a:lnTo>
                  <a:lnTo>
                    <a:pt x="12" y="272"/>
                  </a:lnTo>
                  <a:lnTo>
                    <a:pt x="18" y="269"/>
                  </a:lnTo>
                  <a:lnTo>
                    <a:pt x="24" y="265"/>
                  </a:lnTo>
                  <a:lnTo>
                    <a:pt x="30" y="259"/>
                  </a:lnTo>
                  <a:lnTo>
                    <a:pt x="36" y="253"/>
                  </a:lnTo>
                  <a:lnTo>
                    <a:pt x="48" y="238"/>
                  </a:lnTo>
                  <a:lnTo>
                    <a:pt x="59" y="222"/>
                  </a:lnTo>
                  <a:lnTo>
                    <a:pt x="59" y="222"/>
                  </a:lnTo>
                  <a:lnTo>
                    <a:pt x="68" y="210"/>
                  </a:lnTo>
                  <a:lnTo>
                    <a:pt x="75" y="201"/>
                  </a:lnTo>
                  <a:lnTo>
                    <a:pt x="75" y="201"/>
                  </a:lnTo>
                  <a:lnTo>
                    <a:pt x="94" y="180"/>
                  </a:lnTo>
                  <a:lnTo>
                    <a:pt x="114" y="162"/>
                  </a:lnTo>
                  <a:lnTo>
                    <a:pt x="136" y="143"/>
                  </a:lnTo>
                  <a:lnTo>
                    <a:pt x="157" y="126"/>
                  </a:lnTo>
                  <a:lnTo>
                    <a:pt x="160" y="124"/>
                  </a:lnTo>
                  <a:lnTo>
                    <a:pt x="160" y="124"/>
                  </a:lnTo>
                  <a:lnTo>
                    <a:pt x="174" y="112"/>
                  </a:lnTo>
                  <a:lnTo>
                    <a:pt x="190" y="102"/>
                  </a:lnTo>
                  <a:lnTo>
                    <a:pt x="224" y="83"/>
                  </a:lnTo>
                  <a:lnTo>
                    <a:pt x="224" y="83"/>
                  </a:lnTo>
                  <a:lnTo>
                    <a:pt x="241" y="73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83" y="47"/>
                  </a:lnTo>
                  <a:lnTo>
                    <a:pt x="305" y="32"/>
                  </a:lnTo>
                  <a:lnTo>
                    <a:pt x="345" y="3"/>
                  </a:lnTo>
                  <a:lnTo>
                    <a:pt x="345" y="3"/>
                  </a:lnTo>
                  <a:lnTo>
                    <a:pt x="350" y="1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59" y="1"/>
                  </a:lnTo>
                  <a:lnTo>
                    <a:pt x="363" y="4"/>
                  </a:lnTo>
                  <a:lnTo>
                    <a:pt x="366" y="8"/>
                  </a:lnTo>
                  <a:lnTo>
                    <a:pt x="368" y="12"/>
                  </a:lnTo>
                  <a:lnTo>
                    <a:pt x="368" y="12"/>
                  </a:lnTo>
                  <a:lnTo>
                    <a:pt x="369" y="16"/>
                  </a:lnTo>
                  <a:lnTo>
                    <a:pt x="369" y="22"/>
                  </a:lnTo>
                  <a:lnTo>
                    <a:pt x="369" y="25"/>
                  </a:lnTo>
                  <a:lnTo>
                    <a:pt x="367" y="29"/>
                  </a:lnTo>
                  <a:lnTo>
                    <a:pt x="365" y="32"/>
                  </a:lnTo>
                  <a:lnTo>
                    <a:pt x="362" y="35"/>
                  </a:lnTo>
                  <a:lnTo>
                    <a:pt x="362" y="35"/>
                  </a:lnTo>
                  <a:lnTo>
                    <a:pt x="339" y="51"/>
                  </a:lnTo>
                  <a:lnTo>
                    <a:pt x="317" y="67"/>
                  </a:lnTo>
                  <a:lnTo>
                    <a:pt x="270" y="96"/>
                  </a:lnTo>
                  <a:lnTo>
                    <a:pt x="270" y="96"/>
                  </a:lnTo>
                  <a:lnTo>
                    <a:pt x="240" y="115"/>
                  </a:lnTo>
                  <a:lnTo>
                    <a:pt x="210" y="135"/>
                  </a:lnTo>
                  <a:lnTo>
                    <a:pt x="180" y="157"/>
                  </a:lnTo>
                  <a:lnTo>
                    <a:pt x="151" y="179"/>
                  </a:lnTo>
                  <a:lnTo>
                    <a:pt x="151" y="179"/>
                  </a:lnTo>
                  <a:lnTo>
                    <a:pt x="131" y="198"/>
                  </a:lnTo>
                  <a:lnTo>
                    <a:pt x="109" y="218"/>
                  </a:lnTo>
                  <a:lnTo>
                    <a:pt x="88" y="239"/>
                  </a:lnTo>
                  <a:lnTo>
                    <a:pt x="78" y="252"/>
                  </a:lnTo>
                  <a:lnTo>
                    <a:pt x="69" y="264"/>
                  </a:lnTo>
                  <a:lnTo>
                    <a:pt x="69" y="264"/>
                  </a:lnTo>
                  <a:lnTo>
                    <a:pt x="59" y="277"/>
                  </a:lnTo>
                  <a:lnTo>
                    <a:pt x="47" y="290"/>
                  </a:lnTo>
                  <a:lnTo>
                    <a:pt x="42" y="295"/>
                  </a:lnTo>
                  <a:lnTo>
                    <a:pt x="35" y="300"/>
                  </a:lnTo>
                  <a:lnTo>
                    <a:pt x="29" y="304"/>
                  </a:lnTo>
                  <a:lnTo>
                    <a:pt x="21" y="306"/>
                  </a:lnTo>
                  <a:lnTo>
                    <a:pt x="21" y="306"/>
                  </a:lnTo>
                  <a:lnTo>
                    <a:pt x="15" y="307"/>
                  </a:lnTo>
                  <a:lnTo>
                    <a:pt x="15" y="30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4" name="Freeform 208"/>
            <p:cNvSpPr/>
            <p:nvPr/>
          </p:nvSpPr>
          <p:spPr bwMode="auto">
            <a:xfrm>
              <a:off x="4284663" y="2282825"/>
              <a:ext cx="195263" cy="171450"/>
            </a:xfrm>
            <a:custGeom>
              <a:avLst/>
              <a:gdLst/>
              <a:ahLst/>
              <a:cxnLst>
                <a:cxn ang="0">
                  <a:pos x="15" y="323"/>
                </a:cxn>
                <a:cxn ang="0">
                  <a:pos x="6" y="319"/>
                </a:cxn>
                <a:cxn ang="0">
                  <a:pos x="1" y="309"/>
                </a:cxn>
                <a:cxn ang="0">
                  <a:pos x="0" y="306"/>
                </a:cxn>
                <a:cxn ang="0">
                  <a:pos x="0" y="297"/>
                </a:cxn>
                <a:cxn ang="0">
                  <a:pos x="4" y="290"/>
                </a:cxn>
                <a:cxn ang="0">
                  <a:pos x="7" y="287"/>
                </a:cxn>
                <a:cxn ang="0">
                  <a:pos x="15" y="277"/>
                </a:cxn>
                <a:cxn ang="0">
                  <a:pos x="20" y="266"/>
                </a:cxn>
                <a:cxn ang="0">
                  <a:pos x="29" y="253"/>
                </a:cxn>
                <a:cxn ang="0">
                  <a:pos x="48" y="230"/>
                </a:cxn>
                <a:cxn ang="0">
                  <a:pos x="68" y="211"/>
                </a:cxn>
                <a:cxn ang="0">
                  <a:pos x="94" y="190"/>
                </a:cxn>
                <a:cxn ang="0">
                  <a:pos x="126" y="162"/>
                </a:cxn>
                <a:cxn ang="0">
                  <a:pos x="159" y="135"/>
                </a:cxn>
                <a:cxn ang="0">
                  <a:pos x="187" y="111"/>
                </a:cxn>
                <a:cxn ang="0">
                  <a:pos x="236" y="73"/>
                </a:cxn>
                <a:cxn ang="0">
                  <a:pos x="254" y="61"/>
                </a:cxn>
                <a:cxn ang="0">
                  <a:pos x="311" y="23"/>
                </a:cxn>
                <a:cxn ang="0">
                  <a:pos x="344" y="3"/>
                </a:cxn>
                <a:cxn ang="0">
                  <a:pos x="348" y="1"/>
                </a:cxn>
                <a:cxn ang="0">
                  <a:pos x="352" y="0"/>
                </a:cxn>
                <a:cxn ang="0">
                  <a:pos x="358" y="2"/>
                </a:cxn>
                <a:cxn ang="0">
                  <a:pos x="366" y="9"/>
                </a:cxn>
                <a:cxn ang="0">
                  <a:pos x="368" y="14"/>
                </a:cxn>
                <a:cxn ang="0">
                  <a:pos x="369" y="22"/>
                </a:cxn>
                <a:cxn ang="0">
                  <a:pos x="366" y="29"/>
                </a:cxn>
                <a:cxn ang="0">
                  <a:pos x="361" y="35"/>
                </a:cxn>
                <a:cxn ang="0">
                  <a:pos x="325" y="57"/>
                </a:cxn>
                <a:cxn ang="0">
                  <a:pos x="271" y="92"/>
                </a:cxn>
                <a:cxn ang="0">
                  <a:pos x="250" y="107"/>
                </a:cxn>
                <a:cxn ang="0">
                  <a:pos x="190" y="157"/>
                </a:cxn>
                <a:cxn ang="0">
                  <a:pos x="164" y="179"/>
                </a:cxn>
                <a:cxn ang="0">
                  <a:pos x="134" y="203"/>
                </a:cxn>
                <a:cxn ang="0">
                  <a:pos x="102" y="229"/>
                </a:cxn>
                <a:cxn ang="0">
                  <a:pos x="72" y="258"/>
                </a:cxn>
                <a:cxn ang="0">
                  <a:pos x="66" y="264"/>
                </a:cxn>
                <a:cxn ang="0">
                  <a:pos x="51" y="286"/>
                </a:cxn>
                <a:cxn ang="0">
                  <a:pos x="46" y="295"/>
                </a:cxn>
                <a:cxn ang="0">
                  <a:pos x="33" y="312"/>
                </a:cxn>
                <a:cxn ang="0">
                  <a:pos x="24" y="319"/>
                </a:cxn>
                <a:cxn ang="0">
                  <a:pos x="15" y="323"/>
                </a:cxn>
              </a:cxnLst>
              <a:rect l="0" t="0" r="r" b="b"/>
              <a:pathLst>
                <a:path w="369" h="323">
                  <a:moveTo>
                    <a:pt x="15" y="323"/>
                  </a:moveTo>
                  <a:lnTo>
                    <a:pt x="15" y="323"/>
                  </a:lnTo>
                  <a:lnTo>
                    <a:pt x="10" y="322"/>
                  </a:lnTo>
                  <a:lnTo>
                    <a:pt x="6" y="319"/>
                  </a:lnTo>
                  <a:lnTo>
                    <a:pt x="3" y="315"/>
                  </a:lnTo>
                  <a:lnTo>
                    <a:pt x="1" y="309"/>
                  </a:lnTo>
                  <a:lnTo>
                    <a:pt x="1" y="309"/>
                  </a:lnTo>
                  <a:lnTo>
                    <a:pt x="0" y="306"/>
                  </a:lnTo>
                  <a:lnTo>
                    <a:pt x="0" y="300"/>
                  </a:lnTo>
                  <a:lnTo>
                    <a:pt x="0" y="297"/>
                  </a:lnTo>
                  <a:lnTo>
                    <a:pt x="2" y="294"/>
                  </a:lnTo>
                  <a:lnTo>
                    <a:pt x="4" y="290"/>
                  </a:lnTo>
                  <a:lnTo>
                    <a:pt x="7" y="287"/>
                  </a:lnTo>
                  <a:lnTo>
                    <a:pt x="7" y="287"/>
                  </a:lnTo>
                  <a:lnTo>
                    <a:pt x="11" y="283"/>
                  </a:lnTo>
                  <a:lnTo>
                    <a:pt x="15" y="277"/>
                  </a:lnTo>
                  <a:lnTo>
                    <a:pt x="20" y="266"/>
                  </a:lnTo>
                  <a:lnTo>
                    <a:pt x="20" y="266"/>
                  </a:lnTo>
                  <a:lnTo>
                    <a:pt x="24" y="259"/>
                  </a:lnTo>
                  <a:lnTo>
                    <a:pt x="29" y="253"/>
                  </a:lnTo>
                  <a:lnTo>
                    <a:pt x="29" y="253"/>
                  </a:lnTo>
                  <a:lnTo>
                    <a:pt x="48" y="230"/>
                  </a:lnTo>
                  <a:lnTo>
                    <a:pt x="59" y="221"/>
                  </a:lnTo>
                  <a:lnTo>
                    <a:pt x="68" y="211"/>
                  </a:lnTo>
                  <a:lnTo>
                    <a:pt x="68" y="211"/>
                  </a:lnTo>
                  <a:lnTo>
                    <a:pt x="94" y="190"/>
                  </a:lnTo>
                  <a:lnTo>
                    <a:pt x="94" y="190"/>
                  </a:lnTo>
                  <a:lnTo>
                    <a:pt x="126" y="162"/>
                  </a:lnTo>
                  <a:lnTo>
                    <a:pt x="159" y="135"/>
                  </a:lnTo>
                  <a:lnTo>
                    <a:pt x="159" y="135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220" y="85"/>
                  </a:lnTo>
                  <a:lnTo>
                    <a:pt x="236" y="73"/>
                  </a:lnTo>
                  <a:lnTo>
                    <a:pt x="254" y="61"/>
                  </a:lnTo>
                  <a:lnTo>
                    <a:pt x="254" y="61"/>
                  </a:lnTo>
                  <a:lnTo>
                    <a:pt x="282" y="41"/>
                  </a:lnTo>
                  <a:lnTo>
                    <a:pt x="311" y="23"/>
                  </a:lnTo>
                  <a:lnTo>
                    <a:pt x="311" y="23"/>
                  </a:lnTo>
                  <a:lnTo>
                    <a:pt x="344" y="3"/>
                  </a:lnTo>
                  <a:lnTo>
                    <a:pt x="344" y="3"/>
                  </a:lnTo>
                  <a:lnTo>
                    <a:pt x="348" y="1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55" y="1"/>
                  </a:lnTo>
                  <a:lnTo>
                    <a:pt x="358" y="2"/>
                  </a:lnTo>
                  <a:lnTo>
                    <a:pt x="363" y="5"/>
                  </a:lnTo>
                  <a:lnTo>
                    <a:pt x="366" y="9"/>
                  </a:lnTo>
                  <a:lnTo>
                    <a:pt x="368" y="14"/>
                  </a:lnTo>
                  <a:lnTo>
                    <a:pt x="368" y="14"/>
                  </a:lnTo>
                  <a:lnTo>
                    <a:pt x="369" y="17"/>
                  </a:lnTo>
                  <a:lnTo>
                    <a:pt x="369" y="22"/>
                  </a:lnTo>
                  <a:lnTo>
                    <a:pt x="368" y="25"/>
                  </a:lnTo>
                  <a:lnTo>
                    <a:pt x="366" y="29"/>
                  </a:lnTo>
                  <a:lnTo>
                    <a:pt x="364" y="32"/>
                  </a:lnTo>
                  <a:lnTo>
                    <a:pt x="361" y="35"/>
                  </a:lnTo>
                  <a:lnTo>
                    <a:pt x="361" y="35"/>
                  </a:lnTo>
                  <a:lnTo>
                    <a:pt x="325" y="57"/>
                  </a:lnTo>
                  <a:lnTo>
                    <a:pt x="325" y="57"/>
                  </a:lnTo>
                  <a:lnTo>
                    <a:pt x="271" y="92"/>
                  </a:lnTo>
                  <a:lnTo>
                    <a:pt x="271" y="92"/>
                  </a:lnTo>
                  <a:lnTo>
                    <a:pt x="250" y="107"/>
                  </a:lnTo>
                  <a:lnTo>
                    <a:pt x="229" y="123"/>
                  </a:lnTo>
                  <a:lnTo>
                    <a:pt x="190" y="157"/>
                  </a:lnTo>
                  <a:lnTo>
                    <a:pt x="190" y="157"/>
                  </a:lnTo>
                  <a:lnTo>
                    <a:pt x="164" y="179"/>
                  </a:lnTo>
                  <a:lnTo>
                    <a:pt x="164" y="179"/>
                  </a:lnTo>
                  <a:lnTo>
                    <a:pt x="134" y="203"/>
                  </a:lnTo>
                  <a:lnTo>
                    <a:pt x="134" y="203"/>
                  </a:lnTo>
                  <a:lnTo>
                    <a:pt x="102" y="229"/>
                  </a:lnTo>
                  <a:lnTo>
                    <a:pt x="86" y="242"/>
                  </a:lnTo>
                  <a:lnTo>
                    <a:pt x="72" y="258"/>
                  </a:lnTo>
                  <a:lnTo>
                    <a:pt x="72" y="258"/>
                  </a:lnTo>
                  <a:lnTo>
                    <a:pt x="66" y="264"/>
                  </a:lnTo>
                  <a:lnTo>
                    <a:pt x="61" y="271"/>
                  </a:lnTo>
                  <a:lnTo>
                    <a:pt x="51" y="286"/>
                  </a:lnTo>
                  <a:lnTo>
                    <a:pt x="51" y="286"/>
                  </a:lnTo>
                  <a:lnTo>
                    <a:pt x="46" y="295"/>
                  </a:lnTo>
                  <a:lnTo>
                    <a:pt x="40" y="303"/>
                  </a:lnTo>
                  <a:lnTo>
                    <a:pt x="33" y="312"/>
                  </a:lnTo>
                  <a:lnTo>
                    <a:pt x="24" y="319"/>
                  </a:lnTo>
                  <a:lnTo>
                    <a:pt x="24" y="319"/>
                  </a:lnTo>
                  <a:lnTo>
                    <a:pt x="19" y="322"/>
                  </a:lnTo>
                  <a:lnTo>
                    <a:pt x="15" y="323"/>
                  </a:lnTo>
                  <a:lnTo>
                    <a:pt x="15" y="3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5" name="Freeform 209"/>
            <p:cNvSpPr/>
            <p:nvPr/>
          </p:nvSpPr>
          <p:spPr bwMode="auto">
            <a:xfrm>
              <a:off x="4446588" y="2346325"/>
              <a:ext cx="285750" cy="307975"/>
            </a:xfrm>
            <a:custGeom>
              <a:avLst/>
              <a:gdLst/>
              <a:ahLst/>
              <a:cxnLst>
                <a:cxn ang="0">
                  <a:pos x="524" y="583"/>
                </a:cxn>
                <a:cxn ang="0">
                  <a:pos x="515" y="580"/>
                </a:cxn>
                <a:cxn ang="0">
                  <a:pos x="501" y="571"/>
                </a:cxn>
                <a:cxn ang="0">
                  <a:pos x="476" y="549"/>
                </a:cxn>
                <a:cxn ang="0">
                  <a:pos x="437" y="513"/>
                </a:cxn>
                <a:cxn ang="0">
                  <a:pos x="414" y="488"/>
                </a:cxn>
                <a:cxn ang="0">
                  <a:pos x="388" y="460"/>
                </a:cxn>
                <a:cxn ang="0">
                  <a:pos x="339" y="409"/>
                </a:cxn>
                <a:cxn ang="0">
                  <a:pos x="300" y="361"/>
                </a:cxn>
                <a:cxn ang="0">
                  <a:pos x="288" y="344"/>
                </a:cxn>
                <a:cxn ang="0">
                  <a:pos x="246" y="293"/>
                </a:cxn>
                <a:cxn ang="0">
                  <a:pos x="202" y="245"/>
                </a:cxn>
                <a:cxn ang="0">
                  <a:pos x="167" y="208"/>
                </a:cxn>
                <a:cxn ang="0">
                  <a:pos x="134" y="170"/>
                </a:cxn>
                <a:cxn ang="0">
                  <a:pos x="121" y="153"/>
                </a:cxn>
                <a:cxn ang="0">
                  <a:pos x="95" y="121"/>
                </a:cxn>
                <a:cxn ang="0">
                  <a:pos x="54" y="76"/>
                </a:cxn>
                <a:cxn ang="0">
                  <a:pos x="24" y="48"/>
                </a:cxn>
                <a:cxn ang="0">
                  <a:pos x="8" y="36"/>
                </a:cxn>
                <a:cxn ang="0">
                  <a:pos x="3" y="29"/>
                </a:cxn>
                <a:cxn ang="0">
                  <a:pos x="0" y="22"/>
                </a:cxn>
                <a:cxn ang="0">
                  <a:pos x="1" y="13"/>
                </a:cxn>
                <a:cxn ang="0">
                  <a:pos x="4" y="8"/>
                </a:cxn>
                <a:cxn ang="0">
                  <a:pos x="12" y="1"/>
                </a:cxn>
                <a:cxn ang="0">
                  <a:pos x="16" y="0"/>
                </a:cxn>
                <a:cxn ang="0">
                  <a:pos x="25" y="3"/>
                </a:cxn>
                <a:cxn ang="0">
                  <a:pos x="41" y="15"/>
                </a:cxn>
                <a:cxn ang="0">
                  <a:pos x="70" y="41"/>
                </a:cxn>
                <a:cxn ang="0">
                  <a:pos x="110" y="84"/>
                </a:cxn>
                <a:cxn ang="0">
                  <a:pos x="136" y="115"/>
                </a:cxn>
                <a:cxn ang="0">
                  <a:pos x="206" y="198"/>
                </a:cxn>
                <a:cxn ang="0">
                  <a:pos x="290" y="291"/>
                </a:cxn>
                <a:cxn ang="0">
                  <a:pos x="303" y="306"/>
                </a:cxn>
                <a:cxn ang="0">
                  <a:pos x="341" y="353"/>
                </a:cxn>
                <a:cxn ang="0">
                  <a:pos x="371" y="390"/>
                </a:cxn>
                <a:cxn ang="0">
                  <a:pos x="403" y="425"/>
                </a:cxn>
                <a:cxn ang="0">
                  <a:pos x="433" y="457"/>
                </a:cxn>
                <a:cxn ang="0">
                  <a:pos x="457" y="482"/>
                </a:cxn>
                <a:cxn ang="0">
                  <a:pos x="493" y="518"/>
                </a:cxn>
                <a:cxn ang="0">
                  <a:pos x="519" y="540"/>
                </a:cxn>
                <a:cxn ang="0">
                  <a:pos x="532" y="549"/>
                </a:cxn>
                <a:cxn ang="0">
                  <a:pos x="539" y="554"/>
                </a:cxn>
                <a:cxn ang="0">
                  <a:pos x="541" y="560"/>
                </a:cxn>
                <a:cxn ang="0">
                  <a:pos x="541" y="570"/>
                </a:cxn>
                <a:cxn ang="0">
                  <a:pos x="539" y="575"/>
                </a:cxn>
                <a:cxn ang="0">
                  <a:pos x="530" y="582"/>
                </a:cxn>
                <a:cxn ang="0">
                  <a:pos x="524" y="583"/>
                </a:cxn>
              </a:cxnLst>
              <a:rect l="0" t="0" r="r" b="b"/>
              <a:pathLst>
                <a:path w="541" h="583">
                  <a:moveTo>
                    <a:pt x="524" y="583"/>
                  </a:moveTo>
                  <a:lnTo>
                    <a:pt x="524" y="583"/>
                  </a:lnTo>
                  <a:lnTo>
                    <a:pt x="520" y="582"/>
                  </a:lnTo>
                  <a:lnTo>
                    <a:pt x="515" y="580"/>
                  </a:lnTo>
                  <a:lnTo>
                    <a:pt x="515" y="580"/>
                  </a:lnTo>
                  <a:lnTo>
                    <a:pt x="501" y="571"/>
                  </a:lnTo>
                  <a:lnTo>
                    <a:pt x="488" y="560"/>
                  </a:lnTo>
                  <a:lnTo>
                    <a:pt x="476" y="549"/>
                  </a:lnTo>
                  <a:lnTo>
                    <a:pt x="462" y="538"/>
                  </a:lnTo>
                  <a:lnTo>
                    <a:pt x="437" y="513"/>
                  </a:lnTo>
                  <a:lnTo>
                    <a:pt x="414" y="488"/>
                  </a:lnTo>
                  <a:lnTo>
                    <a:pt x="414" y="488"/>
                  </a:lnTo>
                  <a:lnTo>
                    <a:pt x="388" y="460"/>
                  </a:lnTo>
                  <a:lnTo>
                    <a:pt x="388" y="460"/>
                  </a:lnTo>
                  <a:lnTo>
                    <a:pt x="365" y="437"/>
                  </a:lnTo>
                  <a:lnTo>
                    <a:pt x="339" y="409"/>
                  </a:lnTo>
                  <a:lnTo>
                    <a:pt x="313" y="377"/>
                  </a:lnTo>
                  <a:lnTo>
                    <a:pt x="300" y="361"/>
                  </a:lnTo>
                  <a:lnTo>
                    <a:pt x="288" y="344"/>
                  </a:lnTo>
                  <a:lnTo>
                    <a:pt x="288" y="344"/>
                  </a:lnTo>
                  <a:lnTo>
                    <a:pt x="268" y="319"/>
                  </a:lnTo>
                  <a:lnTo>
                    <a:pt x="246" y="293"/>
                  </a:lnTo>
                  <a:lnTo>
                    <a:pt x="224" y="269"/>
                  </a:lnTo>
                  <a:lnTo>
                    <a:pt x="202" y="245"/>
                  </a:lnTo>
                  <a:lnTo>
                    <a:pt x="202" y="245"/>
                  </a:lnTo>
                  <a:lnTo>
                    <a:pt x="167" y="208"/>
                  </a:lnTo>
                  <a:lnTo>
                    <a:pt x="150" y="189"/>
                  </a:lnTo>
                  <a:lnTo>
                    <a:pt x="134" y="170"/>
                  </a:lnTo>
                  <a:lnTo>
                    <a:pt x="134" y="170"/>
                  </a:lnTo>
                  <a:lnTo>
                    <a:pt x="121" y="153"/>
                  </a:lnTo>
                  <a:lnTo>
                    <a:pt x="121" y="153"/>
                  </a:lnTo>
                  <a:lnTo>
                    <a:pt x="95" y="121"/>
                  </a:lnTo>
                  <a:lnTo>
                    <a:pt x="69" y="90"/>
                  </a:lnTo>
                  <a:lnTo>
                    <a:pt x="54" y="76"/>
                  </a:lnTo>
                  <a:lnTo>
                    <a:pt x="40" y="61"/>
                  </a:lnTo>
                  <a:lnTo>
                    <a:pt x="24" y="48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5" y="32"/>
                  </a:lnTo>
                  <a:lnTo>
                    <a:pt x="3" y="29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4" y="8"/>
                  </a:lnTo>
                  <a:lnTo>
                    <a:pt x="7" y="3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41" y="15"/>
                  </a:lnTo>
                  <a:lnTo>
                    <a:pt x="55" y="28"/>
                  </a:lnTo>
                  <a:lnTo>
                    <a:pt x="70" y="41"/>
                  </a:lnTo>
                  <a:lnTo>
                    <a:pt x="83" y="55"/>
                  </a:lnTo>
                  <a:lnTo>
                    <a:pt x="110" y="84"/>
                  </a:lnTo>
                  <a:lnTo>
                    <a:pt x="136" y="115"/>
                  </a:lnTo>
                  <a:lnTo>
                    <a:pt x="136" y="115"/>
                  </a:lnTo>
                  <a:lnTo>
                    <a:pt x="170" y="156"/>
                  </a:lnTo>
                  <a:lnTo>
                    <a:pt x="206" y="198"/>
                  </a:lnTo>
                  <a:lnTo>
                    <a:pt x="246" y="242"/>
                  </a:lnTo>
                  <a:lnTo>
                    <a:pt x="290" y="291"/>
                  </a:lnTo>
                  <a:lnTo>
                    <a:pt x="290" y="291"/>
                  </a:lnTo>
                  <a:lnTo>
                    <a:pt x="303" y="306"/>
                  </a:lnTo>
                  <a:lnTo>
                    <a:pt x="317" y="322"/>
                  </a:lnTo>
                  <a:lnTo>
                    <a:pt x="341" y="353"/>
                  </a:lnTo>
                  <a:lnTo>
                    <a:pt x="341" y="353"/>
                  </a:lnTo>
                  <a:lnTo>
                    <a:pt x="371" y="390"/>
                  </a:lnTo>
                  <a:lnTo>
                    <a:pt x="387" y="407"/>
                  </a:lnTo>
                  <a:lnTo>
                    <a:pt x="403" y="425"/>
                  </a:lnTo>
                  <a:lnTo>
                    <a:pt x="403" y="425"/>
                  </a:lnTo>
                  <a:lnTo>
                    <a:pt x="433" y="457"/>
                  </a:lnTo>
                  <a:lnTo>
                    <a:pt x="433" y="457"/>
                  </a:lnTo>
                  <a:lnTo>
                    <a:pt x="457" y="482"/>
                  </a:lnTo>
                  <a:lnTo>
                    <a:pt x="481" y="507"/>
                  </a:lnTo>
                  <a:lnTo>
                    <a:pt x="493" y="518"/>
                  </a:lnTo>
                  <a:lnTo>
                    <a:pt x="507" y="529"/>
                  </a:lnTo>
                  <a:lnTo>
                    <a:pt x="519" y="540"/>
                  </a:lnTo>
                  <a:lnTo>
                    <a:pt x="532" y="549"/>
                  </a:lnTo>
                  <a:lnTo>
                    <a:pt x="532" y="549"/>
                  </a:lnTo>
                  <a:lnTo>
                    <a:pt x="537" y="552"/>
                  </a:lnTo>
                  <a:lnTo>
                    <a:pt x="539" y="554"/>
                  </a:lnTo>
                  <a:lnTo>
                    <a:pt x="540" y="557"/>
                  </a:lnTo>
                  <a:lnTo>
                    <a:pt x="541" y="560"/>
                  </a:lnTo>
                  <a:lnTo>
                    <a:pt x="541" y="565"/>
                  </a:lnTo>
                  <a:lnTo>
                    <a:pt x="541" y="570"/>
                  </a:lnTo>
                  <a:lnTo>
                    <a:pt x="541" y="570"/>
                  </a:lnTo>
                  <a:lnTo>
                    <a:pt x="539" y="575"/>
                  </a:lnTo>
                  <a:lnTo>
                    <a:pt x="534" y="579"/>
                  </a:lnTo>
                  <a:lnTo>
                    <a:pt x="530" y="582"/>
                  </a:lnTo>
                  <a:lnTo>
                    <a:pt x="527" y="583"/>
                  </a:lnTo>
                  <a:lnTo>
                    <a:pt x="524" y="583"/>
                  </a:lnTo>
                  <a:lnTo>
                    <a:pt x="524" y="58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6" name="Freeform 210"/>
            <p:cNvSpPr/>
            <p:nvPr/>
          </p:nvSpPr>
          <p:spPr bwMode="auto">
            <a:xfrm>
              <a:off x="4349750" y="2435225"/>
              <a:ext cx="273050" cy="288925"/>
            </a:xfrm>
            <a:custGeom>
              <a:avLst/>
              <a:gdLst/>
              <a:ahLst/>
              <a:cxnLst>
                <a:cxn ang="0">
                  <a:pos x="493" y="546"/>
                </a:cxn>
                <a:cxn ang="0">
                  <a:pos x="481" y="537"/>
                </a:cxn>
                <a:cxn ang="0">
                  <a:pos x="475" y="524"/>
                </a:cxn>
                <a:cxn ang="0">
                  <a:pos x="457" y="505"/>
                </a:cxn>
                <a:cxn ang="0">
                  <a:pos x="444" y="490"/>
                </a:cxn>
                <a:cxn ang="0">
                  <a:pos x="436" y="479"/>
                </a:cxn>
                <a:cxn ang="0">
                  <a:pos x="411" y="452"/>
                </a:cxn>
                <a:cxn ang="0">
                  <a:pos x="402" y="443"/>
                </a:cxn>
                <a:cxn ang="0">
                  <a:pos x="387" y="420"/>
                </a:cxn>
                <a:cxn ang="0">
                  <a:pos x="376" y="410"/>
                </a:cxn>
                <a:cxn ang="0">
                  <a:pos x="345" y="378"/>
                </a:cxn>
                <a:cxn ang="0">
                  <a:pos x="321" y="352"/>
                </a:cxn>
                <a:cxn ang="0">
                  <a:pos x="280" y="313"/>
                </a:cxn>
                <a:cxn ang="0">
                  <a:pos x="252" y="285"/>
                </a:cxn>
                <a:cxn ang="0">
                  <a:pos x="151" y="183"/>
                </a:cxn>
                <a:cxn ang="0">
                  <a:pos x="106" y="136"/>
                </a:cxn>
                <a:cxn ang="0">
                  <a:pos x="64" y="92"/>
                </a:cxn>
                <a:cxn ang="0">
                  <a:pos x="33" y="58"/>
                </a:cxn>
                <a:cxn ang="0">
                  <a:pos x="13" y="39"/>
                </a:cxn>
                <a:cxn ang="0">
                  <a:pos x="3" y="26"/>
                </a:cxn>
                <a:cxn ang="0">
                  <a:pos x="0" y="14"/>
                </a:cxn>
                <a:cxn ang="0">
                  <a:pos x="5" y="6"/>
                </a:cxn>
                <a:cxn ang="0">
                  <a:pos x="19" y="0"/>
                </a:cxn>
                <a:cxn ang="0">
                  <a:pos x="26" y="2"/>
                </a:cxn>
                <a:cxn ang="0">
                  <a:pos x="34" y="8"/>
                </a:cxn>
                <a:cxn ang="0">
                  <a:pos x="72" y="47"/>
                </a:cxn>
                <a:cxn ang="0">
                  <a:pos x="94" y="67"/>
                </a:cxn>
                <a:cxn ang="0">
                  <a:pos x="151" y="133"/>
                </a:cxn>
                <a:cxn ang="0">
                  <a:pos x="191" y="176"/>
                </a:cxn>
                <a:cxn ang="0">
                  <a:pos x="275" y="260"/>
                </a:cxn>
                <a:cxn ang="0">
                  <a:pos x="311" y="293"/>
                </a:cxn>
                <a:cxn ang="0">
                  <a:pos x="364" y="343"/>
                </a:cxn>
                <a:cxn ang="0">
                  <a:pos x="407" y="387"/>
                </a:cxn>
                <a:cxn ang="0">
                  <a:pos x="423" y="411"/>
                </a:cxn>
                <a:cxn ang="0">
                  <a:pos x="440" y="429"/>
                </a:cxn>
                <a:cxn ang="0">
                  <a:pos x="452" y="440"/>
                </a:cxn>
                <a:cxn ang="0">
                  <a:pos x="460" y="452"/>
                </a:cxn>
                <a:cxn ang="0">
                  <a:pos x="481" y="478"/>
                </a:cxn>
                <a:cxn ang="0">
                  <a:pos x="496" y="493"/>
                </a:cxn>
                <a:cxn ang="0">
                  <a:pos x="508" y="510"/>
                </a:cxn>
                <a:cxn ang="0">
                  <a:pos x="512" y="513"/>
                </a:cxn>
                <a:cxn ang="0">
                  <a:pos x="515" y="524"/>
                </a:cxn>
                <a:cxn ang="0">
                  <a:pos x="515" y="533"/>
                </a:cxn>
                <a:cxn ang="0">
                  <a:pos x="510" y="542"/>
                </a:cxn>
                <a:cxn ang="0">
                  <a:pos x="499" y="546"/>
                </a:cxn>
              </a:cxnLst>
              <a:rect l="0" t="0" r="r" b="b"/>
              <a:pathLst>
                <a:path w="515" h="546">
                  <a:moveTo>
                    <a:pt x="499" y="546"/>
                  </a:moveTo>
                  <a:lnTo>
                    <a:pt x="499" y="546"/>
                  </a:lnTo>
                  <a:lnTo>
                    <a:pt x="493" y="546"/>
                  </a:lnTo>
                  <a:lnTo>
                    <a:pt x="488" y="543"/>
                  </a:lnTo>
                  <a:lnTo>
                    <a:pt x="483" y="540"/>
                  </a:lnTo>
                  <a:lnTo>
                    <a:pt x="481" y="537"/>
                  </a:lnTo>
                  <a:lnTo>
                    <a:pt x="480" y="534"/>
                  </a:lnTo>
                  <a:lnTo>
                    <a:pt x="480" y="534"/>
                  </a:lnTo>
                  <a:lnTo>
                    <a:pt x="475" y="524"/>
                  </a:lnTo>
                  <a:lnTo>
                    <a:pt x="470" y="517"/>
                  </a:lnTo>
                  <a:lnTo>
                    <a:pt x="463" y="511"/>
                  </a:lnTo>
                  <a:lnTo>
                    <a:pt x="457" y="505"/>
                  </a:lnTo>
                  <a:lnTo>
                    <a:pt x="457" y="505"/>
                  </a:lnTo>
                  <a:lnTo>
                    <a:pt x="450" y="498"/>
                  </a:lnTo>
                  <a:lnTo>
                    <a:pt x="444" y="490"/>
                  </a:lnTo>
                  <a:lnTo>
                    <a:pt x="444" y="490"/>
                  </a:lnTo>
                  <a:lnTo>
                    <a:pt x="436" y="479"/>
                  </a:lnTo>
                  <a:lnTo>
                    <a:pt x="436" y="479"/>
                  </a:lnTo>
                  <a:lnTo>
                    <a:pt x="425" y="466"/>
                  </a:lnTo>
                  <a:lnTo>
                    <a:pt x="419" y="458"/>
                  </a:lnTo>
                  <a:lnTo>
                    <a:pt x="411" y="452"/>
                  </a:lnTo>
                  <a:lnTo>
                    <a:pt x="411" y="452"/>
                  </a:lnTo>
                  <a:lnTo>
                    <a:pt x="407" y="448"/>
                  </a:lnTo>
                  <a:lnTo>
                    <a:pt x="402" y="443"/>
                  </a:lnTo>
                  <a:lnTo>
                    <a:pt x="395" y="433"/>
                  </a:lnTo>
                  <a:lnTo>
                    <a:pt x="395" y="433"/>
                  </a:lnTo>
                  <a:lnTo>
                    <a:pt x="387" y="420"/>
                  </a:lnTo>
                  <a:lnTo>
                    <a:pt x="382" y="415"/>
                  </a:lnTo>
                  <a:lnTo>
                    <a:pt x="376" y="410"/>
                  </a:lnTo>
                  <a:lnTo>
                    <a:pt x="376" y="410"/>
                  </a:lnTo>
                  <a:lnTo>
                    <a:pt x="367" y="404"/>
                  </a:lnTo>
                  <a:lnTo>
                    <a:pt x="360" y="395"/>
                  </a:lnTo>
                  <a:lnTo>
                    <a:pt x="345" y="378"/>
                  </a:lnTo>
                  <a:lnTo>
                    <a:pt x="345" y="378"/>
                  </a:lnTo>
                  <a:lnTo>
                    <a:pt x="333" y="364"/>
                  </a:lnTo>
                  <a:lnTo>
                    <a:pt x="321" y="352"/>
                  </a:lnTo>
                  <a:lnTo>
                    <a:pt x="321" y="352"/>
                  </a:lnTo>
                  <a:lnTo>
                    <a:pt x="299" y="332"/>
                  </a:lnTo>
                  <a:lnTo>
                    <a:pt x="280" y="313"/>
                  </a:lnTo>
                  <a:lnTo>
                    <a:pt x="280" y="313"/>
                  </a:lnTo>
                  <a:lnTo>
                    <a:pt x="252" y="285"/>
                  </a:lnTo>
                  <a:lnTo>
                    <a:pt x="252" y="285"/>
                  </a:lnTo>
                  <a:lnTo>
                    <a:pt x="225" y="260"/>
                  </a:lnTo>
                  <a:lnTo>
                    <a:pt x="200" y="234"/>
                  </a:lnTo>
                  <a:lnTo>
                    <a:pt x="151" y="183"/>
                  </a:lnTo>
                  <a:lnTo>
                    <a:pt x="151" y="183"/>
                  </a:lnTo>
                  <a:lnTo>
                    <a:pt x="106" y="136"/>
                  </a:lnTo>
                  <a:lnTo>
                    <a:pt x="106" y="136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64" y="92"/>
                  </a:lnTo>
                  <a:lnTo>
                    <a:pt x="40" y="66"/>
                  </a:lnTo>
                  <a:lnTo>
                    <a:pt x="40" y="66"/>
                  </a:lnTo>
                  <a:lnTo>
                    <a:pt x="33" y="58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13" y="39"/>
                  </a:lnTo>
                  <a:lnTo>
                    <a:pt x="8" y="33"/>
                  </a:lnTo>
                  <a:lnTo>
                    <a:pt x="3" y="26"/>
                  </a:lnTo>
                  <a:lnTo>
                    <a:pt x="3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5" y="6"/>
                  </a:lnTo>
                  <a:lnTo>
                    <a:pt x="9" y="3"/>
                  </a:lnTo>
                  <a:lnTo>
                    <a:pt x="14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6" y="2"/>
                  </a:lnTo>
                  <a:lnTo>
                    <a:pt x="31" y="4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42" y="18"/>
                  </a:lnTo>
                  <a:lnTo>
                    <a:pt x="51" y="29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83" y="5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124" y="100"/>
                  </a:lnTo>
                  <a:lnTo>
                    <a:pt x="151" y="133"/>
                  </a:lnTo>
                  <a:lnTo>
                    <a:pt x="164" y="146"/>
                  </a:lnTo>
                  <a:lnTo>
                    <a:pt x="164" y="146"/>
                  </a:lnTo>
                  <a:lnTo>
                    <a:pt x="191" y="176"/>
                  </a:lnTo>
                  <a:lnTo>
                    <a:pt x="219" y="205"/>
                  </a:lnTo>
                  <a:lnTo>
                    <a:pt x="247" y="232"/>
                  </a:lnTo>
                  <a:lnTo>
                    <a:pt x="275" y="260"/>
                  </a:lnTo>
                  <a:lnTo>
                    <a:pt x="275" y="260"/>
                  </a:lnTo>
                  <a:lnTo>
                    <a:pt x="311" y="293"/>
                  </a:lnTo>
                  <a:lnTo>
                    <a:pt x="311" y="293"/>
                  </a:lnTo>
                  <a:lnTo>
                    <a:pt x="342" y="321"/>
                  </a:lnTo>
                  <a:lnTo>
                    <a:pt x="342" y="321"/>
                  </a:lnTo>
                  <a:lnTo>
                    <a:pt x="364" y="343"/>
                  </a:lnTo>
                  <a:lnTo>
                    <a:pt x="386" y="363"/>
                  </a:lnTo>
                  <a:lnTo>
                    <a:pt x="396" y="375"/>
                  </a:lnTo>
                  <a:lnTo>
                    <a:pt x="407" y="387"/>
                  </a:lnTo>
                  <a:lnTo>
                    <a:pt x="415" y="398"/>
                  </a:lnTo>
                  <a:lnTo>
                    <a:pt x="423" y="411"/>
                  </a:lnTo>
                  <a:lnTo>
                    <a:pt x="423" y="411"/>
                  </a:lnTo>
                  <a:lnTo>
                    <a:pt x="426" y="416"/>
                  </a:lnTo>
                  <a:lnTo>
                    <a:pt x="430" y="421"/>
                  </a:lnTo>
                  <a:lnTo>
                    <a:pt x="440" y="429"/>
                  </a:lnTo>
                  <a:lnTo>
                    <a:pt x="440" y="429"/>
                  </a:lnTo>
                  <a:lnTo>
                    <a:pt x="446" y="435"/>
                  </a:lnTo>
                  <a:lnTo>
                    <a:pt x="452" y="440"/>
                  </a:lnTo>
                  <a:lnTo>
                    <a:pt x="452" y="440"/>
                  </a:lnTo>
                  <a:lnTo>
                    <a:pt x="460" y="452"/>
                  </a:lnTo>
                  <a:lnTo>
                    <a:pt x="460" y="452"/>
                  </a:lnTo>
                  <a:lnTo>
                    <a:pt x="470" y="466"/>
                  </a:lnTo>
                  <a:lnTo>
                    <a:pt x="475" y="472"/>
                  </a:lnTo>
                  <a:lnTo>
                    <a:pt x="481" y="478"/>
                  </a:lnTo>
                  <a:lnTo>
                    <a:pt x="481" y="478"/>
                  </a:lnTo>
                  <a:lnTo>
                    <a:pt x="489" y="486"/>
                  </a:lnTo>
                  <a:lnTo>
                    <a:pt x="496" y="493"/>
                  </a:lnTo>
                  <a:lnTo>
                    <a:pt x="502" y="501"/>
                  </a:lnTo>
                  <a:lnTo>
                    <a:pt x="507" y="509"/>
                  </a:lnTo>
                  <a:lnTo>
                    <a:pt x="508" y="510"/>
                  </a:lnTo>
                  <a:lnTo>
                    <a:pt x="509" y="511"/>
                  </a:lnTo>
                  <a:lnTo>
                    <a:pt x="509" y="511"/>
                  </a:lnTo>
                  <a:lnTo>
                    <a:pt x="512" y="513"/>
                  </a:lnTo>
                  <a:lnTo>
                    <a:pt x="514" y="516"/>
                  </a:lnTo>
                  <a:lnTo>
                    <a:pt x="515" y="520"/>
                  </a:lnTo>
                  <a:lnTo>
                    <a:pt x="515" y="524"/>
                  </a:lnTo>
                  <a:lnTo>
                    <a:pt x="515" y="530"/>
                  </a:lnTo>
                  <a:lnTo>
                    <a:pt x="515" y="530"/>
                  </a:lnTo>
                  <a:lnTo>
                    <a:pt x="515" y="533"/>
                  </a:lnTo>
                  <a:lnTo>
                    <a:pt x="514" y="537"/>
                  </a:lnTo>
                  <a:lnTo>
                    <a:pt x="513" y="540"/>
                  </a:lnTo>
                  <a:lnTo>
                    <a:pt x="510" y="542"/>
                  </a:lnTo>
                  <a:lnTo>
                    <a:pt x="510" y="542"/>
                  </a:lnTo>
                  <a:lnTo>
                    <a:pt x="506" y="545"/>
                  </a:lnTo>
                  <a:lnTo>
                    <a:pt x="499" y="546"/>
                  </a:lnTo>
                  <a:lnTo>
                    <a:pt x="499" y="54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7" name="Freeform 211"/>
            <p:cNvSpPr/>
            <p:nvPr/>
          </p:nvSpPr>
          <p:spPr bwMode="auto">
            <a:xfrm>
              <a:off x="4708525" y="2740025"/>
              <a:ext cx="77788" cy="74613"/>
            </a:xfrm>
            <a:custGeom>
              <a:avLst/>
              <a:gdLst/>
              <a:ahLst/>
              <a:cxnLst>
                <a:cxn ang="0">
                  <a:pos x="116" y="142"/>
                </a:cxn>
                <a:cxn ang="0">
                  <a:pos x="111" y="142"/>
                </a:cxn>
                <a:cxn ang="0">
                  <a:pos x="101" y="140"/>
                </a:cxn>
                <a:cxn ang="0">
                  <a:pos x="90" y="136"/>
                </a:cxn>
                <a:cxn ang="0">
                  <a:pos x="88" y="139"/>
                </a:cxn>
                <a:cxn ang="0">
                  <a:pos x="79" y="141"/>
                </a:cxn>
                <a:cxn ang="0">
                  <a:pos x="77" y="141"/>
                </a:cxn>
                <a:cxn ang="0">
                  <a:pos x="63" y="139"/>
                </a:cxn>
                <a:cxn ang="0">
                  <a:pos x="49" y="136"/>
                </a:cxn>
                <a:cxn ang="0">
                  <a:pos x="42" y="134"/>
                </a:cxn>
                <a:cxn ang="0">
                  <a:pos x="33" y="127"/>
                </a:cxn>
                <a:cxn ang="0">
                  <a:pos x="30" y="129"/>
                </a:cxn>
                <a:cxn ang="0">
                  <a:pos x="21" y="131"/>
                </a:cxn>
                <a:cxn ang="0">
                  <a:pos x="18" y="130"/>
                </a:cxn>
                <a:cxn ang="0">
                  <a:pos x="12" y="127"/>
                </a:cxn>
                <a:cxn ang="0">
                  <a:pos x="7" y="122"/>
                </a:cxn>
                <a:cxn ang="0">
                  <a:pos x="6" y="117"/>
                </a:cxn>
                <a:cxn ang="0">
                  <a:pos x="5" y="115"/>
                </a:cxn>
                <a:cxn ang="0">
                  <a:pos x="1" y="108"/>
                </a:cxn>
                <a:cxn ang="0">
                  <a:pos x="1" y="101"/>
                </a:cxn>
                <a:cxn ang="0">
                  <a:pos x="3" y="95"/>
                </a:cxn>
                <a:cxn ang="0">
                  <a:pos x="13" y="83"/>
                </a:cxn>
                <a:cxn ang="0">
                  <a:pos x="31" y="62"/>
                </a:cxn>
                <a:cxn ang="0">
                  <a:pos x="63" y="34"/>
                </a:cxn>
                <a:cxn ang="0">
                  <a:pos x="92" y="13"/>
                </a:cxn>
                <a:cxn ang="0">
                  <a:pos x="98" y="8"/>
                </a:cxn>
                <a:cxn ang="0">
                  <a:pos x="113" y="1"/>
                </a:cxn>
                <a:cxn ang="0">
                  <a:pos x="121" y="0"/>
                </a:cxn>
                <a:cxn ang="0">
                  <a:pos x="131" y="2"/>
                </a:cxn>
                <a:cxn ang="0">
                  <a:pos x="137" y="5"/>
                </a:cxn>
                <a:cxn ang="0">
                  <a:pos x="143" y="15"/>
                </a:cxn>
                <a:cxn ang="0">
                  <a:pos x="147" y="29"/>
                </a:cxn>
                <a:cxn ang="0">
                  <a:pos x="148" y="35"/>
                </a:cxn>
                <a:cxn ang="0">
                  <a:pos x="147" y="53"/>
                </a:cxn>
                <a:cxn ang="0">
                  <a:pos x="148" y="84"/>
                </a:cxn>
                <a:cxn ang="0">
                  <a:pos x="148" y="100"/>
                </a:cxn>
                <a:cxn ang="0">
                  <a:pos x="146" y="116"/>
                </a:cxn>
                <a:cxn ang="0">
                  <a:pos x="145" y="125"/>
                </a:cxn>
                <a:cxn ang="0">
                  <a:pos x="141" y="132"/>
                </a:cxn>
                <a:cxn ang="0">
                  <a:pos x="136" y="136"/>
                </a:cxn>
                <a:cxn ang="0">
                  <a:pos x="128" y="141"/>
                </a:cxn>
                <a:cxn ang="0">
                  <a:pos x="126" y="141"/>
                </a:cxn>
                <a:cxn ang="0">
                  <a:pos x="121" y="142"/>
                </a:cxn>
                <a:cxn ang="0">
                  <a:pos x="116" y="142"/>
                </a:cxn>
              </a:cxnLst>
              <a:rect l="0" t="0" r="r" b="b"/>
              <a:pathLst>
                <a:path w="148" h="142">
                  <a:moveTo>
                    <a:pt x="116" y="142"/>
                  </a:moveTo>
                  <a:lnTo>
                    <a:pt x="116" y="142"/>
                  </a:lnTo>
                  <a:lnTo>
                    <a:pt x="111" y="142"/>
                  </a:lnTo>
                  <a:lnTo>
                    <a:pt x="111" y="142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93" y="136"/>
                  </a:lnTo>
                  <a:lnTo>
                    <a:pt x="90" y="136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41"/>
                  </a:lnTo>
                  <a:lnTo>
                    <a:pt x="79" y="141"/>
                  </a:lnTo>
                  <a:lnTo>
                    <a:pt x="79" y="141"/>
                  </a:lnTo>
                  <a:lnTo>
                    <a:pt x="77" y="141"/>
                  </a:lnTo>
                  <a:lnTo>
                    <a:pt x="77" y="141"/>
                  </a:lnTo>
                  <a:lnTo>
                    <a:pt x="63" y="139"/>
                  </a:lnTo>
                  <a:lnTo>
                    <a:pt x="63" y="139"/>
                  </a:lnTo>
                  <a:lnTo>
                    <a:pt x="49" y="136"/>
                  </a:lnTo>
                  <a:lnTo>
                    <a:pt x="49" y="136"/>
                  </a:lnTo>
                  <a:lnTo>
                    <a:pt x="42" y="134"/>
                  </a:lnTo>
                  <a:lnTo>
                    <a:pt x="36" y="130"/>
                  </a:lnTo>
                  <a:lnTo>
                    <a:pt x="33" y="127"/>
                  </a:lnTo>
                  <a:lnTo>
                    <a:pt x="30" y="129"/>
                  </a:lnTo>
                  <a:lnTo>
                    <a:pt x="30" y="129"/>
                  </a:lnTo>
                  <a:lnTo>
                    <a:pt x="25" y="130"/>
                  </a:lnTo>
                  <a:lnTo>
                    <a:pt x="21" y="131"/>
                  </a:lnTo>
                  <a:lnTo>
                    <a:pt x="21" y="131"/>
                  </a:lnTo>
                  <a:lnTo>
                    <a:pt x="18" y="130"/>
                  </a:lnTo>
                  <a:lnTo>
                    <a:pt x="13" y="129"/>
                  </a:lnTo>
                  <a:lnTo>
                    <a:pt x="12" y="127"/>
                  </a:lnTo>
                  <a:lnTo>
                    <a:pt x="10" y="125"/>
                  </a:lnTo>
                  <a:lnTo>
                    <a:pt x="7" y="122"/>
                  </a:lnTo>
                  <a:lnTo>
                    <a:pt x="6" y="119"/>
                  </a:lnTo>
                  <a:lnTo>
                    <a:pt x="6" y="117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2" y="112"/>
                  </a:lnTo>
                  <a:lnTo>
                    <a:pt x="1" y="108"/>
                  </a:lnTo>
                  <a:lnTo>
                    <a:pt x="0" y="104"/>
                  </a:lnTo>
                  <a:lnTo>
                    <a:pt x="1" y="101"/>
                  </a:lnTo>
                  <a:lnTo>
                    <a:pt x="2" y="98"/>
                  </a:lnTo>
                  <a:lnTo>
                    <a:pt x="3" y="95"/>
                  </a:lnTo>
                  <a:lnTo>
                    <a:pt x="3" y="95"/>
                  </a:lnTo>
                  <a:lnTo>
                    <a:pt x="13" y="83"/>
                  </a:lnTo>
                  <a:lnTo>
                    <a:pt x="22" y="72"/>
                  </a:lnTo>
                  <a:lnTo>
                    <a:pt x="31" y="62"/>
                  </a:lnTo>
                  <a:lnTo>
                    <a:pt x="42" y="52"/>
                  </a:lnTo>
                  <a:lnTo>
                    <a:pt x="63" y="34"/>
                  </a:lnTo>
                  <a:lnTo>
                    <a:pt x="87" y="17"/>
                  </a:lnTo>
                  <a:lnTo>
                    <a:pt x="92" y="13"/>
                  </a:lnTo>
                  <a:lnTo>
                    <a:pt x="92" y="13"/>
                  </a:lnTo>
                  <a:lnTo>
                    <a:pt x="98" y="8"/>
                  </a:lnTo>
                  <a:lnTo>
                    <a:pt x="105" y="4"/>
                  </a:lnTo>
                  <a:lnTo>
                    <a:pt x="113" y="1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26" y="1"/>
                  </a:lnTo>
                  <a:lnTo>
                    <a:pt x="131" y="2"/>
                  </a:lnTo>
                  <a:lnTo>
                    <a:pt x="131" y="2"/>
                  </a:lnTo>
                  <a:lnTo>
                    <a:pt x="137" y="5"/>
                  </a:lnTo>
                  <a:lnTo>
                    <a:pt x="141" y="9"/>
                  </a:lnTo>
                  <a:lnTo>
                    <a:pt x="143" y="15"/>
                  </a:lnTo>
                  <a:lnTo>
                    <a:pt x="145" y="20"/>
                  </a:lnTo>
                  <a:lnTo>
                    <a:pt x="147" y="29"/>
                  </a:lnTo>
                  <a:lnTo>
                    <a:pt x="148" y="35"/>
                  </a:lnTo>
                  <a:lnTo>
                    <a:pt x="148" y="35"/>
                  </a:lnTo>
                  <a:lnTo>
                    <a:pt x="147" y="53"/>
                  </a:lnTo>
                  <a:lnTo>
                    <a:pt x="147" y="53"/>
                  </a:lnTo>
                  <a:lnTo>
                    <a:pt x="147" y="81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100"/>
                  </a:lnTo>
                  <a:lnTo>
                    <a:pt x="147" y="108"/>
                  </a:lnTo>
                  <a:lnTo>
                    <a:pt x="146" y="116"/>
                  </a:lnTo>
                  <a:lnTo>
                    <a:pt x="146" y="116"/>
                  </a:lnTo>
                  <a:lnTo>
                    <a:pt x="145" y="125"/>
                  </a:lnTo>
                  <a:lnTo>
                    <a:pt x="143" y="128"/>
                  </a:lnTo>
                  <a:lnTo>
                    <a:pt x="141" y="132"/>
                  </a:lnTo>
                  <a:lnTo>
                    <a:pt x="139" y="134"/>
                  </a:lnTo>
                  <a:lnTo>
                    <a:pt x="136" y="136"/>
                  </a:lnTo>
                  <a:lnTo>
                    <a:pt x="128" y="141"/>
                  </a:lnTo>
                  <a:lnTo>
                    <a:pt x="128" y="141"/>
                  </a:lnTo>
                  <a:lnTo>
                    <a:pt x="127" y="141"/>
                  </a:lnTo>
                  <a:lnTo>
                    <a:pt x="126" y="141"/>
                  </a:lnTo>
                  <a:lnTo>
                    <a:pt x="126" y="141"/>
                  </a:lnTo>
                  <a:lnTo>
                    <a:pt x="121" y="142"/>
                  </a:lnTo>
                  <a:lnTo>
                    <a:pt x="116" y="142"/>
                  </a:lnTo>
                  <a:lnTo>
                    <a:pt x="116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  <p:sp>
          <p:nvSpPr>
            <p:cNvPr id="58" name="Freeform 212"/>
            <p:cNvSpPr/>
            <p:nvPr/>
          </p:nvSpPr>
          <p:spPr bwMode="auto">
            <a:xfrm>
              <a:off x="4197350" y="2182813"/>
              <a:ext cx="260350" cy="244475"/>
            </a:xfrm>
            <a:custGeom>
              <a:avLst/>
              <a:gdLst/>
              <a:ahLst/>
              <a:cxnLst>
                <a:cxn ang="0">
                  <a:pos x="106" y="462"/>
                </a:cxn>
                <a:cxn ang="0">
                  <a:pos x="96" y="455"/>
                </a:cxn>
                <a:cxn ang="0">
                  <a:pos x="94" y="452"/>
                </a:cxn>
                <a:cxn ang="0">
                  <a:pos x="85" y="442"/>
                </a:cxn>
                <a:cxn ang="0">
                  <a:pos x="76" y="430"/>
                </a:cxn>
                <a:cxn ang="0">
                  <a:pos x="53" y="411"/>
                </a:cxn>
                <a:cxn ang="0">
                  <a:pos x="35" y="386"/>
                </a:cxn>
                <a:cxn ang="0">
                  <a:pos x="15" y="339"/>
                </a:cxn>
                <a:cxn ang="0">
                  <a:pos x="5" y="299"/>
                </a:cxn>
                <a:cxn ang="0">
                  <a:pos x="0" y="253"/>
                </a:cxn>
                <a:cxn ang="0">
                  <a:pos x="3" y="202"/>
                </a:cxn>
                <a:cxn ang="0">
                  <a:pos x="8" y="172"/>
                </a:cxn>
                <a:cxn ang="0">
                  <a:pos x="24" y="124"/>
                </a:cxn>
                <a:cxn ang="0">
                  <a:pos x="48" y="85"/>
                </a:cxn>
                <a:cxn ang="0">
                  <a:pos x="68" y="64"/>
                </a:cxn>
                <a:cxn ang="0">
                  <a:pos x="124" y="25"/>
                </a:cxn>
                <a:cxn ang="0">
                  <a:pos x="193" y="4"/>
                </a:cxn>
                <a:cxn ang="0">
                  <a:pos x="241" y="0"/>
                </a:cxn>
                <a:cxn ang="0">
                  <a:pos x="298" y="5"/>
                </a:cxn>
                <a:cxn ang="0">
                  <a:pos x="352" y="20"/>
                </a:cxn>
                <a:cxn ang="0">
                  <a:pos x="401" y="44"/>
                </a:cxn>
                <a:cxn ang="0">
                  <a:pos x="445" y="76"/>
                </a:cxn>
                <a:cxn ang="0">
                  <a:pos x="480" y="115"/>
                </a:cxn>
                <a:cxn ang="0">
                  <a:pos x="492" y="135"/>
                </a:cxn>
                <a:cxn ang="0">
                  <a:pos x="491" y="146"/>
                </a:cxn>
                <a:cxn ang="0">
                  <a:pos x="483" y="153"/>
                </a:cxn>
                <a:cxn ang="0">
                  <a:pos x="473" y="157"/>
                </a:cxn>
                <a:cxn ang="0">
                  <a:pos x="465" y="154"/>
                </a:cxn>
                <a:cxn ang="0">
                  <a:pos x="458" y="147"/>
                </a:cxn>
                <a:cxn ang="0">
                  <a:pos x="429" y="112"/>
                </a:cxn>
                <a:cxn ang="0">
                  <a:pos x="395" y="85"/>
                </a:cxn>
                <a:cxn ang="0">
                  <a:pos x="356" y="65"/>
                </a:cxn>
                <a:cxn ang="0">
                  <a:pos x="289" y="42"/>
                </a:cxn>
                <a:cxn ang="0">
                  <a:pos x="247" y="34"/>
                </a:cxn>
                <a:cxn ang="0">
                  <a:pos x="219" y="34"/>
                </a:cxn>
                <a:cxn ang="0">
                  <a:pos x="182" y="40"/>
                </a:cxn>
                <a:cxn ang="0">
                  <a:pos x="144" y="53"/>
                </a:cxn>
                <a:cxn ang="0">
                  <a:pos x="109" y="74"/>
                </a:cxn>
                <a:cxn ang="0">
                  <a:pos x="80" y="100"/>
                </a:cxn>
                <a:cxn ang="0">
                  <a:pos x="59" y="133"/>
                </a:cxn>
                <a:cxn ang="0">
                  <a:pos x="48" y="163"/>
                </a:cxn>
                <a:cxn ang="0">
                  <a:pos x="39" y="210"/>
                </a:cxn>
                <a:cxn ang="0">
                  <a:pos x="38" y="259"/>
                </a:cxn>
                <a:cxn ang="0">
                  <a:pos x="45" y="304"/>
                </a:cxn>
                <a:cxn ang="0">
                  <a:pos x="60" y="348"/>
                </a:cxn>
                <a:cxn ang="0">
                  <a:pos x="76" y="373"/>
                </a:cxn>
                <a:cxn ang="0">
                  <a:pos x="101" y="402"/>
                </a:cxn>
                <a:cxn ang="0">
                  <a:pos x="122" y="429"/>
                </a:cxn>
                <a:cxn ang="0">
                  <a:pos x="125" y="431"/>
                </a:cxn>
                <a:cxn ang="0">
                  <a:pos x="131" y="446"/>
                </a:cxn>
                <a:cxn ang="0">
                  <a:pos x="129" y="455"/>
                </a:cxn>
                <a:cxn ang="0">
                  <a:pos x="121" y="462"/>
                </a:cxn>
                <a:cxn ang="0">
                  <a:pos x="110" y="463"/>
                </a:cxn>
              </a:cxnLst>
              <a:rect l="0" t="0" r="r" b="b"/>
              <a:pathLst>
                <a:path w="492" h="463">
                  <a:moveTo>
                    <a:pt x="110" y="463"/>
                  </a:moveTo>
                  <a:lnTo>
                    <a:pt x="110" y="463"/>
                  </a:lnTo>
                  <a:lnTo>
                    <a:pt x="106" y="462"/>
                  </a:lnTo>
                  <a:lnTo>
                    <a:pt x="102" y="461"/>
                  </a:lnTo>
                  <a:lnTo>
                    <a:pt x="98" y="458"/>
                  </a:lnTo>
                  <a:lnTo>
                    <a:pt x="96" y="455"/>
                  </a:lnTo>
                  <a:lnTo>
                    <a:pt x="96" y="455"/>
                  </a:lnTo>
                  <a:lnTo>
                    <a:pt x="94" y="453"/>
                  </a:lnTo>
                  <a:lnTo>
                    <a:pt x="94" y="452"/>
                  </a:lnTo>
                  <a:lnTo>
                    <a:pt x="91" y="450"/>
                  </a:lnTo>
                  <a:lnTo>
                    <a:pt x="91" y="450"/>
                  </a:lnTo>
                  <a:lnTo>
                    <a:pt x="85" y="442"/>
                  </a:lnTo>
                  <a:lnTo>
                    <a:pt x="85" y="442"/>
                  </a:lnTo>
                  <a:lnTo>
                    <a:pt x="80" y="435"/>
                  </a:lnTo>
                  <a:lnTo>
                    <a:pt x="76" y="430"/>
                  </a:lnTo>
                  <a:lnTo>
                    <a:pt x="65" y="421"/>
                  </a:lnTo>
                  <a:lnTo>
                    <a:pt x="65" y="421"/>
                  </a:lnTo>
                  <a:lnTo>
                    <a:pt x="53" y="411"/>
                  </a:lnTo>
                  <a:lnTo>
                    <a:pt x="53" y="411"/>
                  </a:lnTo>
                  <a:lnTo>
                    <a:pt x="44" y="399"/>
                  </a:lnTo>
                  <a:lnTo>
                    <a:pt x="35" y="386"/>
                  </a:lnTo>
                  <a:lnTo>
                    <a:pt x="27" y="370"/>
                  </a:lnTo>
                  <a:lnTo>
                    <a:pt x="21" y="355"/>
                  </a:lnTo>
                  <a:lnTo>
                    <a:pt x="15" y="339"/>
                  </a:lnTo>
                  <a:lnTo>
                    <a:pt x="11" y="325"/>
                  </a:lnTo>
                  <a:lnTo>
                    <a:pt x="5" y="299"/>
                  </a:lnTo>
                  <a:lnTo>
                    <a:pt x="5" y="299"/>
                  </a:lnTo>
                  <a:lnTo>
                    <a:pt x="3" y="285"/>
                  </a:lnTo>
                  <a:lnTo>
                    <a:pt x="0" y="269"/>
                  </a:lnTo>
                  <a:lnTo>
                    <a:pt x="0" y="253"/>
                  </a:lnTo>
                  <a:lnTo>
                    <a:pt x="0" y="235"/>
                  </a:lnTo>
                  <a:lnTo>
                    <a:pt x="0" y="218"/>
                  </a:lnTo>
                  <a:lnTo>
                    <a:pt x="3" y="202"/>
                  </a:lnTo>
                  <a:lnTo>
                    <a:pt x="5" y="186"/>
                  </a:lnTo>
                  <a:lnTo>
                    <a:pt x="8" y="172"/>
                  </a:lnTo>
                  <a:lnTo>
                    <a:pt x="8" y="172"/>
                  </a:lnTo>
                  <a:lnTo>
                    <a:pt x="13" y="154"/>
                  </a:lnTo>
                  <a:lnTo>
                    <a:pt x="18" y="139"/>
                  </a:lnTo>
                  <a:lnTo>
                    <a:pt x="24" y="124"/>
                  </a:lnTo>
                  <a:lnTo>
                    <a:pt x="31" y="110"/>
                  </a:lnTo>
                  <a:lnTo>
                    <a:pt x="39" y="98"/>
                  </a:lnTo>
                  <a:lnTo>
                    <a:pt x="48" y="85"/>
                  </a:lnTo>
                  <a:lnTo>
                    <a:pt x="57" y="7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85" y="49"/>
                  </a:lnTo>
                  <a:lnTo>
                    <a:pt x="105" y="36"/>
                  </a:lnTo>
                  <a:lnTo>
                    <a:pt x="124" y="25"/>
                  </a:lnTo>
                  <a:lnTo>
                    <a:pt x="146" y="16"/>
                  </a:lnTo>
                  <a:lnTo>
                    <a:pt x="169" y="9"/>
                  </a:lnTo>
                  <a:lnTo>
                    <a:pt x="193" y="4"/>
                  </a:lnTo>
                  <a:lnTo>
                    <a:pt x="216" y="1"/>
                  </a:lnTo>
                  <a:lnTo>
                    <a:pt x="241" y="0"/>
                  </a:lnTo>
                  <a:lnTo>
                    <a:pt x="241" y="0"/>
                  </a:lnTo>
                  <a:lnTo>
                    <a:pt x="260" y="1"/>
                  </a:lnTo>
                  <a:lnTo>
                    <a:pt x="279" y="2"/>
                  </a:lnTo>
                  <a:lnTo>
                    <a:pt x="298" y="5"/>
                  </a:lnTo>
                  <a:lnTo>
                    <a:pt x="316" y="9"/>
                  </a:lnTo>
                  <a:lnTo>
                    <a:pt x="334" y="14"/>
                  </a:lnTo>
                  <a:lnTo>
                    <a:pt x="352" y="20"/>
                  </a:lnTo>
                  <a:lnTo>
                    <a:pt x="368" y="27"/>
                  </a:lnTo>
                  <a:lnTo>
                    <a:pt x="385" y="35"/>
                  </a:lnTo>
                  <a:lnTo>
                    <a:pt x="401" y="44"/>
                  </a:lnTo>
                  <a:lnTo>
                    <a:pt x="416" y="54"/>
                  </a:lnTo>
                  <a:lnTo>
                    <a:pt x="430" y="65"/>
                  </a:lnTo>
                  <a:lnTo>
                    <a:pt x="445" y="76"/>
                  </a:lnTo>
                  <a:lnTo>
                    <a:pt x="457" y="88"/>
                  </a:lnTo>
                  <a:lnTo>
                    <a:pt x="469" y="102"/>
                  </a:lnTo>
                  <a:lnTo>
                    <a:pt x="480" y="115"/>
                  </a:lnTo>
                  <a:lnTo>
                    <a:pt x="490" y="130"/>
                  </a:lnTo>
                  <a:lnTo>
                    <a:pt x="490" y="130"/>
                  </a:lnTo>
                  <a:lnTo>
                    <a:pt x="492" y="135"/>
                  </a:lnTo>
                  <a:lnTo>
                    <a:pt x="492" y="139"/>
                  </a:lnTo>
                  <a:lnTo>
                    <a:pt x="492" y="143"/>
                  </a:lnTo>
                  <a:lnTo>
                    <a:pt x="491" y="146"/>
                  </a:lnTo>
                  <a:lnTo>
                    <a:pt x="491" y="146"/>
                  </a:lnTo>
                  <a:lnTo>
                    <a:pt x="487" y="150"/>
                  </a:lnTo>
                  <a:lnTo>
                    <a:pt x="483" y="153"/>
                  </a:lnTo>
                  <a:lnTo>
                    <a:pt x="478" y="155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73" y="157"/>
                  </a:lnTo>
                  <a:lnTo>
                    <a:pt x="469" y="155"/>
                  </a:lnTo>
                  <a:lnTo>
                    <a:pt x="465" y="154"/>
                  </a:lnTo>
                  <a:lnTo>
                    <a:pt x="462" y="151"/>
                  </a:lnTo>
                  <a:lnTo>
                    <a:pt x="458" y="147"/>
                  </a:lnTo>
                  <a:lnTo>
                    <a:pt x="458" y="147"/>
                  </a:lnTo>
                  <a:lnTo>
                    <a:pt x="450" y="135"/>
                  </a:lnTo>
                  <a:lnTo>
                    <a:pt x="439" y="123"/>
                  </a:lnTo>
                  <a:lnTo>
                    <a:pt x="429" y="112"/>
                  </a:lnTo>
                  <a:lnTo>
                    <a:pt x="419" y="102"/>
                  </a:lnTo>
                  <a:lnTo>
                    <a:pt x="407" y="94"/>
                  </a:lnTo>
                  <a:lnTo>
                    <a:pt x="395" y="85"/>
                  </a:lnTo>
                  <a:lnTo>
                    <a:pt x="383" y="77"/>
                  </a:lnTo>
                  <a:lnTo>
                    <a:pt x="369" y="71"/>
                  </a:lnTo>
                  <a:lnTo>
                    <a:pt x="356" y="65"/>
                  </a:lnTo>
                  <a:lnTo>
                    <a:pt x="342" y="59"/>
                  </a:lnTo>
                  <a:lnTo>
                    <a:pt x="316" y="50"/>
                  </a:lnTo>
                  <a:lnTo>
                    <a:pt x="289" y="42"/>
                  </a:lnTo>
                  <a:lnTo>
                    <a:pt x="263" y="36"/>
                  </a:lnTo>
                  <a:lnTo>
                    <a:pt x="263" y="36"/>
                  </a:lnTo>
                  <a:lnTo>
                    <a:pt x="247" y="34"/>
                  </a:lnTo>
                  <a:lnTo>
                    <a:pt x="232" y="33"/>
                  </a:lnTo>
                  <a:lnTo>
                    <a:pt x="232" y="33"/>
                  </a:lnTo>
                  <a:lnTo>
                    <a:pt x="219" y="34"/>
                  </a:lnTo>
                  <a:lnTo>
                    <a:pt x="207" y="35"/>
                  </a:lnTo>
                  <a:lnTo>
                    <a:pt x="195" y="37"/>
                  </a:lnTo>
                  <a:lnTo>
                    <a:pt x="182" y="40"/>
                  </a:lnTo>
                  <a:lnTo>
                    <a:pt x="169" y="44"/>
                  </a:lnTo>
                  <a:lnTo>
                    <a:pt x="156" y="48"/>
                  </a:lnTo>
                  <a:lnTo>
                    <a:pt x="144" y="53"/>
                  </a:lnTo>
                  <a:lnTo>
                    <a:pt x="133" y="59"/>
                  </a:lnTo>
                  <a:lnTo>
                    <a:pt x="120" y="66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0"/>
                  </a:lnTo>
                  <a:lnTo>
                    <a:pt x="80" y="100"/>
                  </a:lnTo>
                  <a:lnTo>
                    <a:pt x="72" y="110"/>
                  </a:lnTo>
                  <a:lnTo>
                    <a:pt x="66" y="121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3" y="147"/>
                  </a:lnTo>
                  <a:lnTo>
                    <a:pt x="48" y="163"/>
                  </a:lnTo>
                  <a:lnTo>
                    <a:pt x="44" y="178"/>
                  </a:lnTo>
                  <a:lnTo>
                    <a:pt x="41" y="195"/>
                  </a:lnTo>
                  <a:lnTo>
                    <a:pt x="39" y="210"/>
                  </a:lnTo>
                  <a:lnTo>
                    <a:pt x="38" y="227"/>
                  </a:lnTo>
                  <a:lnTo>
                    <a:pt x="37" y="242"/>
                  </a:lnTo>
                  <a:lnTo>
                    <a:pt x="38" y="259"/>
                  </a:lnTo>
                  <a:lnTo>
                    <a:pt x="39" y="274"/>
                  </a:lnTo>
                  <a:lnTo>
                    <a:pt x="42" y="290"/>
                  </a:lnTo>
                  <a:lnTo>
                    <a:pt x="45" y="304"/>
                  </a:lnTo>
                  <a:lnTo>
                    <a:pt x="49" y="320"/>
                  </a:lnTo>
                  <a:lnTo>
                    <a:pt x="54" y="334"/>
                  </a:lnTo>
                  <a:lnTo>
                    <a:pt x="60" y="348"/>
                  </a:lnTo>
                  <a:lnTo>
                    <a:pt x="68" y="361"/>
                  </a:lnTo>
                  <a:lnTo>
                    <a:pt x="76" y="373"/>
                  </a:lnTo>
                  <a:lnTo>
                    <a:pt x="76" y="373"/>
                  </a:lnTo>
                  <a:lnTo>
                    <a:pt x="87" y="389"/>
                  </a:lnTo>
                  <a:lnTo>
                    <a:pt x="101" y="402"/>
                  </a:lnTo>
                  <a:lnTo>
                    <a:pt x="101" y="402"/>
                  </a:lnTo>
                  <a:lnTo>
                    <a:pt x="112" y="416"/>
                  </a:lnTo>
                  <a:lnTo>
                    <a:pt x="121" y="428"/>
                  </a:lnTo>
                  <a:lnTo>
                    <a:pt x="122" y="429"/>
                  </a:lnTo>
                  <a:lnTo>
                    <a:pt x="123" y="430"/>
                  </a:lnTo>
                  <a:lnTo>
                    <a:pt x="123" y="430"/>
                  </a:lnTo>
                  <a:lnTo>
                    <a:pt x="125" y="431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1" y="446"/>
                  </a:lnTo>
                  <a:lnTo>
                    <a:pt x="130" y="451"/>
                  </a:lnTo>
                  <a:lnTo>
                    <a:pt x="130" y="451"/>
                  </a:lnTo>
                  <a:lnTo>
                    <a:pt x="129" y="455"/>
                  </a:lnTo>
                  <a:lnTo>
                    <a:pt x="125" y="458"/>
                  </a:lnTo>
                  <a:lnTo>
                    <a:pt x="123" y="460"/>
                  </a:lnTo>
                  <a:lnTo>
                    <a:pt x="121" y="462"/>
                  </a:lnTo>
                  <a:lnTo>
                    <a:pt x="117" y="463"/>
                  </a:lnTo>
                  <a:lnTo>
                    <a:pt x="114" y="463"/>
                  </a:lnTo>
                  <a:lnTo>
                    <a:pt x="110" y="46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62560" tIns="81280" rIns="162560" bIns="81280" numCol="1" anchor="t" anchorCtr="0" compatLnSpc="1"/>
            <a:lstStyle/>
            <a:p>
              <a:endParaRPr lang="zh-CN" altLang="en-US" sz="2400" dirty="0">
                <a:solidFill>
                  <a:srgbClr val="605448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600" decel="49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90768 -0.00162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9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02178" y="609634"/>
            <a:ext cx="11387963" cy="548982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02186" y="6245515"/>
            <a:ext cx="3052313" cy="47627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10" y="6245515"/>
            <a:ext cx="3860900" cy="47627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36" y="6245515"/>
            <a:ext cx="3052313" cy="47627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5AA65C-3ECA-4C09-AD67-995063716040}" type="slidenum">
              <a:rPr lang="en-US" altLang="zh-CN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9581515" y="6348730"/>
            <a:ext cx="2835275" cy="368300"/>
          </a:xfrm>
          <a:prstGeom prst="rect">
            <a:avLst/>
          </a:prstGeom>
        </p:spPr>
        <p:txBody>
          <a:bodyPr vert="horz" wrap="square" rtlCol="0">
            <a:normAutofit/>
          </a:bodyPr>
          <a:lstStyle>
            <a:lvl1pPr>
              <a:defRPr b="1">
                <a:solidFill>
                  <a:schemeClr val="tx1">
                    <a:alpha val="40000"/>
                  </a:schemeClr>
                </a:solidFill>
                <a:latin typeface="华文新魏" panose="02010800040101010101" charset="-122"/>
                <a:ea typeface="华文新魏" panose="02010800040101010101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mtClean="0">
                <a:solidFill>
                  <a:schemeClr val="tx1">
                    <a:alpha val="29000"/>
                  </a:schemeClr>
                </a:solidFill>
                <a:sym typeface="+mn-ea"/>
              </a:rPr>
              <a:t>东景的高中历史</a:t>
            </a:r>
            <a:r>
              <a:rPr lang="zh-CN" altLang="en-US" smtClean="0">
                <a:solidFill>
                  <a:schemeClr val="tx1">
                    <a:alpha val="29000"/>
                  </a:schemeClr>
                </a:solidFill>
                <a:sym typeface="+mn-ea"/>
              </a:rPr>
              <a:t>课堂</a:t>
            </a:r>
            <a:endParaRPr lang="zh-CN" altLang="en-US" smtClean="0">
              <a:solidFill>
                <a:schemeClr val="tx1">
                  <a:alpha val="29000"/>
                </a:schemeClr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0" y="0"/>
            <a:ext cx="12192000" cy="52197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16" y="274651"/>
            <a:ext cx="10973087" cy="114305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17" y="1600278"/>
            <a:ext cx="5384940" cy="218608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761" y="1600278"/>
            <a:ext cx="5384940" cy="2186089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17" y="3938777"/>
            <a:ext cx="5384940" cy="2187676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761" y="3938777"/>
            <a:ext cx="5384940" cy="2187676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16" y="6245515"/>
            <a:ext cx="2844875" cy="47627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710" y="6245515"/>
            <a:ext cx="3860900" cy="47627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28" y="6245515"/>
            <a:ext cx="2844875" cy="47627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5AA65C-3ECA-4C09-AD67-995063716040}" type="slidenum">
              <a:rPr lang="en-US" altLang="zh-CN" smtClean="0">
                <a:solidFill>
                  <a:srgbClr val="000000"/>
                </a:solidFill>
              </a:rPr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09600" y="1600200"/>
            <a:ext cx="11459845" cy="4740910"/>
          </a:xfrm>
          <a:prstGeom prst="rect">
            <a:avLst/>
          </a:prstGeom>
          <a:solidFill>
            <a:schemeClr val="bg1"/>
          </a:solidFill>
        </p:spPr>
        <p:txBody>
          <a:bodyPr lIns="121917" tIns="60958" rIns="121917" bIns="60958"/>
          <a:lstStyle/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6" y="274651"/>
            <a:ext cx="10973087" cy="114305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16" y="6356645"/>
            <a:ext cx="2844875" cy="365142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45AF1473-C7BE-4098-BA8F-F628A8BADD16}" type="datetime1">
              <a:rPr lang="en-US" sz="2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710" y="6356645"/>
            <a:ext cx="3860900" cy="365142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828" y="6356645"/>
            <a:ext cx="2844875" cy="365142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9F13AAE3-7001-4AE5-91EE-8C11E3A0F5BD}" type="slidenum">
              <a:rPr lang="zh-CN" altLang="en-US" sz="2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6" y="274651"/>
            <a:ext cx="10973087" cy="1143053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16" y="6356645"/>
            <a:ext cx="2844875" cy="365142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45AF1473-C7BE-4098-BA8F-F628A8BADD16}" type="datetime1">
              <a:rPr lang="en-US" sz="2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710" y="6356645"/>
            <a:ext cx="3860900" cy="365142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828" y="6356645"/>
            <a:ext cx="2844875" cy="365142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fld id="{9F13AAE3-7001-4AE5-91EE-8C11E3A0F5BD}" type="slidenum">
              <a:rPr lang="zh-CN" altLang="en-US" sz="2800" b="1">
                <a:solidFill>
                  <a:srgbClr val="FFFFFF"/>
                </a:solidFill>
                <a:latin typeface="黑体" panose="02010609060101010101" charset="-122"/>
                <a:ea typeface="黑体" panose="02010609060101010101" charset="-122"/>
              </a:rPr>
            </a:fld>
            <a:endParaRPr lang="zh-CN" altLang="en-US" b="1" dirty="0">
              <a:solidFill>
                <a:srgbClr val="FFFFF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16" y="6356351"/>
            <a:ext cx="2844875" cy="365125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709" y="6356351"/>
            <a:ext cx="38609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828" y="6356351"/>
            <a:ext cx="2844875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陈书俊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67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710009"/>
            <a:ext cx="4064000" cy="2147992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0"/>
            <a:ext cx="4064000" cy="2147992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4990641" y="2865820"/>
            <a:ext cx="4265754" cy="1126359"/>
          </a:xfrm>
        </p:spPr>
        <p:txBody>
          <a:bodyPr anchor="ctr"/>
          <a:lstStyle>
            <a:lvl1pPr>
              <a:defRPr sz="5400"/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cxnSp>
        <p:nvCxnSpPr>
          <p:cNvPr id="9" name="直接连接符 8"/>
          <p:cNvCxnSpPr/>
          <p:nvPr userDrawn="1">
            <p:custDataLst>
              <p:tags r:id="rId12"/>
            </p:custDataLst>
          </p:nvPr>
        </p:nvCxnSpPr>
        <p:spPr>
          <a:xfrm>
            <a:off x="2935605" y="2352358"/>
            <a:ext cx="632079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13"/>
            </p:custDataLst>
          </p:nvPr>
        </p:nvCxnSpPr>
        <p:spPr>
          <a:xfrm>
            <a:off x="2935605" y="4505643"/>
            <a:ext cx="632079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8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1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89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1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03" y="1397000"/>
            <a:ext cx="1924196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8411672-0B64-4190-BB7B-A1403D1DE8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6C0DC43D-7749-4E48-B2E8-EA7E1AF2C46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89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12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89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122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89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122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924196" cy="406400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03" y="1397000"/>
            <a:ext cx="1924196" cy="4064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1"/>
            </p:custDataLst>
          </p:nvPr>
        </p:nvSpPr>
        <p:spPr>
          <a:xfrm>
            <a:off x="2921000" y="1821815"/>
            <a:ext cx="6350635" cy="1398905"/>
          </a:xfrm>
        </p:spPr>
        <p:txBody>
          <a:bodyPr vert="horz" lIns="0" tIns="0" rIns="0" bIns="0" rtlCol="0" anchor="b" anchorCtr="0">
            <a:normAutofit/>
          </a:bodyPr>
          <a:lstStyle>
            <a:lvl1pPr algn="ctr">
              <a:defRPr lang="zh-CN" altLang="en-US" sz="8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2921000" y="3423920"/>
            <a:ext cx="6350000" cy="1103630"/>
          </a:xfrm>
        </p:spPr>
        <p:txBody>
          <a:bodyPr vert="horz" lIns="0" tIns="0" rIns="0" bIns="0" rtlCol="0" anchor="t">
            <a:normAutofit/>
          </a:bodyPr>
          <a:lstStyle>
            <a:lvl1pPr marL="0" indent="0" algn="ctr">
              <a:buNone/>
              <a:defRPr kumimoji="0" lang="zh-CN" altLang="en-US" sz="1800" b="0" i="0" spc="20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charset="-122"/>
              </a:defRPr>
            </a:lvl1pPr>
          </a:lstStyle>
          <a:p>
            <a:pPr marL="228600" marR="0" lvl="0" indent="-228600" algn="ctr">
              <a:lnSpc>
                <a:spcPct val="12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2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3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2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3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080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2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3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090" cy="708025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4813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49975"/>
            <a:ext cx="720090" cy="708025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6670"/>
            <a:ext cx="720090" cy="4813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475"/>
            <a:ext cx="1620202" cy="10825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0" baseline="0">
                <a:solidFill>
                  <a:schemeClr val="tx1"/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9" name="图片 8"/>
          <p:cNvPicPr/>
          <p:nvPr userDrawn="1">
            <p:custDataLst>
              <p:tags r:id="rId11"/>
            </p:custDataLst>
          </p:nvPr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80" y="5264785"/>
            <a:ext cx="1619885" cy="1593215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14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960"/>
            <a:ext cx="1619885" cy="1082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9"/>
            <a:ext cx="2844800" cy="457200"/>
          </a:xfrm>
          <a:prstGeom prst="rect">
            <a:avLst/>
          </a:prstGeom>
        </p:spPr>
        <p:txBody>
          <a:bodyPr lIns="68580" tIns="34290" rIns="68580" bIns="34290"/>
          <a:lstStyle>
            <a:lvl1pPr fontAlgn="auto">
              <a:defRPr noProof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lIns="68580" tIns="34290" rIns="68580" bIns="34290"/>
          <a:lstStyle>
            <a:lvl1pPr fontAlgn="auto">
              <a:defRPr noProof="1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3639"/>
            <a:ext cx="2844800" cy="457200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AE2E28B-D15E-4F43-ABC9-23E731BA799E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 showMasterSp="0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5988050" y="6508750"/>
            <a:ext cx="209551" cy="25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  <p:sp>
        <p:nvSpPr>
          <p:cNvPr id="10" name="文本框 9"/>
          <p:cNvSpPr txBox="1"/>
          <p:nvPr userDrawn="1"/>
        </p:nvSpPr>
        <p:spPr>
          <a:xfrm>
            <a:off x="10204816" y="284166"/>
            <a:ext cx="1727200" cy="727710"/>
          </a:xfrm>
          <a:prstGeom prst="rect">
            <a:avLst/>
          </a:prstGeom>
          <a:solidFill>
            <a:schemeClr val="accent2"/>
          </a:solidFill>
          <a:ln w="1270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4400" i="0" u="none" strike="noStrike" normalizeH="0" baseline="0" dirty="0">
                <a:solidFill>
                  <a:schemeClr val="bg1"/>
                </a:solidFill>
                <a:uFillTx/>
                <a:latin typeface="RiWenMaoBi" charset="-122"/>
                <a:ea typeface="RiWenMaoBi" charset="-122"/>
                <a:cs typeface="RiWenMaoBi" charset="-122"/>
                <a:sym typeface="Palatino"/>
              </a:rPr>
              <a:t>正直</a:t>
            </a:r>
            <a:r>
              <a:rPr kumimoji="0" lang="zh-CN" altLang="en-US" sz="4400" i="0" u="none" strike="noStrike" normalizeH="0" baseline="0" dirty="0">
                <a:solidFill>
                  <a:schemeClr val="bg1"/>
                </a:solidFill>
                <a:uFillTx/>
                <a:latin typeface="FZQingKeBenYueSongS-R-GB" charset="-122"/>
                <a:ea typeface="FZQingKeBenYueSongS-R-GB" charset="-122"/>
                <a:cs typeface="FZQingKeBenYueSongS-R-GB" charset="-122"/>
                <a:sym typeface="Palatino"/>
              </a:rPr>
              <a:t>塾</a:t>
            </a:r>
            <a:endParaRPr kumimoji="0" lang="zh-CN" altLang="en-US" sz="4400" i="0" u="none" strike="noStrike" normalizeH="0" baseline="0" dirty="0">
              <a:solidFill>
                <a:schemeClr val="bg1"/>
              </a:solidFill>
              <a:uFillTx/>
              <a:latin typeface="FZQingKeBenYueSongS-R-GB" charset="-122"/>
              <a:ea typeface="FZQingKeBenYueSongS-R-GB" charset="-122"/>
              <a:cs typeface="FZQingKeBenYueSongS-R-GB" charset="-122"/>
              <a:sym typeface="Palatin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02167" y="609603"/>
            <a:ext cx="11387667" cy="5489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02171" y="6245225"/>
            <a:ext cx="3052233" cy="476251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>
            <a:lvl1pPr>
              <a:buClrTx/>
              <a:buSzTx/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4" y="6245225"/>
            <a:ext cx="3052233" cy="476251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C4455B-2F72-4EED-A3D2-9435005CA3E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657F42-CA8E-4620-AB32-787F959640F6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5472" y="231495"/>
            <a:ext cx="10515600" cy="516024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557FB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940800" y="177800"/>
            <a:ext cx="28448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32538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282884" y="6144296"/>
            <a:ext cx="480000" cy="304800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0" y="0"/>
            <a:ext cx="821202" cy="897147"/>
          </a:xfrm>
          <a:prstGeom prst="rect">
            <a:avLst/>
          </a:prstGeom>
        </p:spPr>
      </p:pic>
      <p:cxnSp>
        <p:nvCxnSpPr>
          <p:cNvPr id="9" name="直接连接符 8"/>
          <p:cNvCxnSpPr/>
          <p:nvPr userDrawn="1"/>
        </p:nvCxnSpPr>
        <p:spPr>
          <a:xfrm>
            <a:off x="838200" y="782025"/>
            <a:ext cx="1115251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4455B-2F72-4EED-A3D2-9435005CA3E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2" Type="http://schemas.openxmlformats.org/officeDocument/2006/relationships/theme" Target="../theme/theme2.xml"/><Relationship Id="rId31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2.xml"/><Relationship Id="rId3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2.xml"/><Relationship Id="rId2" Type="http://schemas.openxmlformats.org/officeDocument/2006/relationships/slideLayout" Target="../slideLayouts/slideLayout4.xml"/><Relationship Id="rId19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25" Type="http://schemas.openxmlformats.org/officeDocument/2006/relationships/image" Target="../media/image11.png"/><Relationship Id="rId24" Type="http://schemas.openxmlformats.org/officeDocument/2006/relationships/image" Target="../media/image10.png"/><Relationship Id="rId23" Type="http://schemas.openxmlformats.org/officeDocument/2006/relationships/image" Target="../media/image9.png"/><Relationship Id="rId22" Type="http://schemas.openxmlformats.org/officeDocument/2006/relationships/image" Target="../media/image8.jpeg"/><Relationship Id="rId21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8" Type="http://schemas.openxmlformats.org/officeDocument/2006/relationships/theme" Target="../theme/theme4.xml"/><Relationship Id="rId27" Type="http://schemas.openxmlformats.org/officeDocument/2006/relationships/tags" Target="../tags/tag164.xml"/><Relationship Id="rId26" Type="http://schemas.openxmlformats.org/officeDocument/2006/relationships/tags" Target="../tags/tag163.xml"/><Relationship Id="rId25" Type="http://schemas.openxmlformats.org/officeDocument/2006/relationships/tags" Target="../tags/tag162.xml"/><Relationship Id="rId24" Type="http://schemas.openxmlformats.org/officeDocument/2006/relationships/tags" Target="../tags/tag161.xml"/><Relationship Id="rId23" Type="http://schemas.openxmlformats.org/officeDocument/2006/relationships/tags" Target="../tags/tag160.xml"/><Relationship Id="rId22" Type="http://schemas.openxmlformats.org/officeDocument/2006/relationships/tags" Target="../tags/tag159.xml"/><Relationship Id="rId21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8.xml"/><Relationship Id="rId25" Type="http://schemas.openxmlformats.org/officeDocument/2006/relationships/theme" Target="../theme/theme5.xml"/><Relationship Id="rId24" Type="http://schemas.openxmlformats.org/officeDocument/2006/relationships/image" Target="../media/image11.png"/><Relationship Id="rId23" Type="http://schemas.openxmlformats.org/officeDocument/2006/relationships/image" Target="../media/image10.png"/><Relationship Id="rId22" Type="http://schemas.openxmlformats.org/officeDocument/2006/relationships/image" Target="../media/image9.png"/><Relationship Id="rId21" Type="http://schemas.openxmlformats.org/officeDocument/2006/relationships/image" Target="../media/image8.jpeg"/><Relationship Id="rId20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5.xml"/><Relationship Id="rId1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329534" y="4864328"/>
            <a:ext cx="2324160" cy="199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5400000">
            <a:off x="2730943" y="-2599856"/>
            <a:ext cx="6746316" cy="1202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77" y="3368300"/>
            <a:ext cx="3773748" cy="3500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373830" y="2833819"/>
            <a:ext cx="6691487" cy="3184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0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汉仪尚巍手书W" panose="00020600040101010101" pitchFamily="18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29365" y="4864101"/>
            <a:ext cx="23241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5400000">
            <a:off x="2732089" y="-2601911"/>
            <a:ext cx="6743700" cy="1202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455" y="3368143"/>
            <a:ext cx="3773649" cy="35004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图片 1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373688" y="2833688"/>
            <a:ext cx="6691312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</p:sldLayoutIdLst>
  <p:transition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  <a:ea typeface="微软雅黑" panose="020B0503020204020204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6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tags" Target="../tags/tag216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5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5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2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5.xml"/><Relationship Id="rId1" Type="http://schemas.openxmlformats.org/officeDocument/2006/relationships/tags" Target="../tags/tag16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0" Type="http://schemas.openxmlformats.org/officeDocument/2006/relationships/slideLayout" Target="../slideLayouts/slideLayout55.xml"/><Relationship Id="rId1" Type="http://schemas.openxmlformats.org/officeDocument/2006/relationships/tags" Target="../tags/tag16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2" Type="http://schemas.openxmlformats.org/officeDocument/2006/relationships/slideLayout" Target="../slideLayouts/slideLayout55.xml"/><Relationship Id="rId11" Type="http://schemas.openxmlformats.org/officeDocument/2006/relationships/tags" Target="../tags/tag186.xml"/><Relationship Id="rId10" Type="http://schemas.openxmlformats.org/officeDocument/2006/relationships/tags" Target="../tags/tag185.xml"/><Relationship Id="rId1" Type="http://schemas.openxmlformats.org/officeDocument/2006/relationships/tags" Target="../tags/tag17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8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5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31745" y="3769360"/>
            <a:ext cx="732663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4400">
              <a:lnSpc>
                <a:spcPct val="120000"/>
              </a:lnSpc>
            </a:pP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选择题专项训练指导与方法提升</a:t>
            </a:r>
            <a:endParaRPr lang="zh-CN" altLang="en-US" sz="2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>
            <p:custDataLst>
              <p:tags r:id="rId1"/>
            </p:custDataLst>
          </p:nvPr>
        </p:nvSpPr>
        <p:spPr>
          <a:xfrm>
            <a:off x="2341880" y="1288415"/>
            <a:ext cx="756920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defTabSz="914400">
              <a:lnSpc>
                <a:spcPct val="120000"/>
              </a:lnSpc>
            </a:pPr>
            <a:r>
              <a:rPr lang="zh-CN" altLang="en-US" sz="7200" b="1" dirty="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结构</a:t>
            </a:r>
            <a:r>
              <a:rPr lang="en-US" altLang="zh-CN" sz="7200" b="1" dirty="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·</a:t>
            </a:r>
            <a:r>
              <a:rPr lang="zh-CN" altLang="en-US" sz="7200" b="1" dirty="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过程</a:t>
            </a:r>
            <a:r>
              <a:rPr lang="en-US" altLang="zh-CN" sz="7200" b="1" dirty="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·</a:t>
            </a:r>
            <a:r>
              <a:rPr lang="zh-CN" altLang="en-US" sz="7200" b="1" dirty="0">
                <a:solidFill>
                  <a:srgbClr val="FF0000"/>
                </a:solidFill>
                <a:latin typeface="汉仪长宋简" panose="02010600000101010101" charset="-122"/>
                <a:ea typeface="汉仪长宋简" panose="02010600000101010101" charset="-122"/>
                <a:cs typeface="汉仪长宋简" panose="02010600000101010101" charset="-122"/>
                <a:sym typeface="+mn-ea"/>
              </a:rPr>
              <a:t>方法</a:t>
            </a:r>
            <a:endParaRPr lang="zh-CN" altLang="en-US" sz="7200" b="1" dirty="0">
              <a:solidFill>
                <a:srgbClr val="FF0000"/>
              </a:solidFill>
              <a:latin typeface="汉仪长宋简" panose="02010600000101010101" charset="-122"/>
              <a:ea typeface="汉仪长宋简" panose="02010600000101010101" charset="-122"/>
              <a:cs typeface="汉仪长宋简" panose="0201060000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288226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七：解读的技巧</a:t>
            </a:r>
            <a:endParaRPr lang="en-US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45440" y="1023620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根据分号、句号、时间、关联词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···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对材料进行分层；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45440" y="2419985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分别概括主旨后判断层与层之间的关系：并列、递进、相反、总分、分总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···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45440" y="3816350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难以理解时利用褒贬法、表述法、身份判断法来进行简化解读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4"/>
            </p:custDataLst>
          </p:nvPr>
        </p:nvSpPr>
        <p:spPr>
          <a:xfrm>
            <a:off x="6093460" y="493395"/>
            <a:ext cx="581342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．（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2022·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海南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统考高考真题）《汉书》记载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开国承家，有法有制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，认为国家应关注礼制和法律。</a:t>
            </a:r>
            <a:r>
              <a:rPr lang="en-US" alt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唐代有士人说：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礼法二事，皆王教之端。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”/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宋代以后，儒学士人以乡约教化乡里。</a:t>
            </a:r>
            <a:r>
              <a:rPr lang="en-US" alt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到了明清，乡约与法律逐渐合流。</a:t>
            </a:r>
            <a:r>
              <a:rPr lang="en-US" alt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这些治理方式旨在（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A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．推诚辅君，效功百姓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	B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．灭私徇公，坚守直道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C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．守道与德，思退刑罚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	D</a:t>
            </a:r>
            <a:r>
              <a:rPr 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．威制天下，以案刑狱</a:t>
            </a:r>
            <a:endParaRPr lang="zh-CN" alt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217285" y="3046730"/>
            <a:ext cx="5690235" cy="25209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algn="l">
              <a:buClrTx/>
              <a:buSzTx/>
              <a:buFontTx/>
            </a:pP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．（2022·湖北·统考高考真题）明代不少士子凭借记诵时文范文应试，而不注重阅读儒家经典。正德年间，官员徐文溥上奏：“近时时文流布四方，书肆资之以贾利，士子假此以侥幸，宜加痛革……其书坊刊刻一应时文，悉宜烧毁，不得鬻贩。”该奏疏主要针对的现象是（   ）</a:t>
            </a:r>
            <a:endParaRPr 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A．士子应考投机取巧	B．书商刊刻时文牟利</a:t>
            </a:r>
            <a:endParaRPr 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ClrTx/>
              <a:buSzTx/>
              <a:buFontTx/>
            </a:pP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C．儒学正统地位动摇	D．八股文体日益僵化</a:t>
            </a:r>
            <a:endParaRPr 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345440" y="5651500"/>
            <a:ext cx="11663045" cy="106553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288226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七：解读的技巧</a:t>
            </a:r>
            <a:endParaRPr lang="en-US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065" y="1023620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根据分号、句号、时间、关联词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···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对材料进行分层；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13690" y="2419985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分别概括主旨后判断层与层之间的关系：并列、递进、相反、总分、分总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···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297815" y="3816350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难以理解时利用褒贬法、表述法、身份判断法来进行简化解读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45440" y="5651500"/>
            <a:ext cx="11663045" cy="106553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059170" y="431165"/>
            <a:ext cx="571119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Times New Roman" panose="02020603050405020304" charset="0"/>
                <a:ea typeface="宋体" panose="02010600030101010101" pitchFamily="2" charset="-122"/>
              </a:rPr>
              <a:t>4.</a:t>
            </a:r>
            <a:r>
              <a:rPr 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（2023·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苏锡常镇</a:t>
            </a:r>
            <a:r>
              <a:rPr 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·统考二模9）</a:t>
            </a:r>
            <a:r>
              <a:rPr lang="zh-CN" sz="2000" b="0">
                <a:latin typeface="Times New Roman" panose="02020603050405020304" charset="0"/>
                <a:ea typeface="宋体" panose="02010600030101010101" pitchFamily="2" charset="-122"/>
              </a:rPr>
              <a:t>据下表可知，新时代的中国</a:t>
            </a:r>
            <a:endParaRPr lang="zh-CN" altLang="en-US" sz="2000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4"/>
            </p:custDataLst>
          </p:nvPr>
        </p:nvGraphicFramePr>
        <p:xfrm>
          <a:off x="5948045" y="1230948"/>
          <a:ext cx="6132513" cy="1656080"/>
        </p:xfrm>
        <a:graphic>
          <a:graphicData uri="http://schemas.openxmlformats.org/drawingml/2006/table">
            <a:tbl>
              <a:tblPr/>
              <a:tblGrid>
                <a:gridCol w="812800"/>
                <a:gridCol w="1690688"/>
                <a:gridCol w="1123950"/>
                <a:gridCol w="2505075"/>
              </a:tblGrid>
              <a:tr h="6400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时间（2018年）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名称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主旋律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主旨演讲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4月8日—11日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博鳌亚洲论坛2018年年会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改革开放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《开放共创繁荣创新引领未来》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6月9日—10日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上海合作组织青岛峰会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弘扬“上海精神”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《弘扬“上海精神”构建命运共同体》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9月3日—4日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中非合作论坛北京峰会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“一带一路”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《携手共命运同心促发展》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11月5日—10日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中国国际进口博览会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市场开放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《共建创新包容的开放型世界经济》</a:t>
                      </a:r>
                      <a:endParaRPr lang="en-US" altLang="en-US" sz="1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5948045" y="4274185"/>
            <a:ext cx="551688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000" b="0">
                <a:latin typeface="Times New Roman" panose="02020603050405020304" charset="0"/>
                <a:ea typeface="宋体" panose="02010600030101010101" pitchFamily="2" charset="-122"/>
              </a:rPr>
              <a:t>A.</a:t>
            </a:r>
            <a:r>
              <a:rPr lang="zh-CN" sz="2000" b="0">
                <a:ea typeface="宋体" panose="02010600030101010101" pitchFamily="2" charset="-122"/>
              </a:rPr>
              <a:t>已经步</a:t>
            </a:r>
            <a:r>
              <a:rPr lang="zh-CN" sz="2000" b="0">
                <a:latin typeface="Times New Roman" panose="02020603050405020304" charset="0"/>
                <a:ea typeface="宋体" panose="02010600030101010101" pitchFamily="2" charset="-122"/>
              </a:rPr>
              <a:t>入</a:t>
            </a:r>
            <a:r>
              <a:rPr lang="zh-CN" sz="2000" b="0">
                <a:ea typeface="宋体" panose="02010600030101010101" pitchFamily="2" charset="-122"/>
              </a:rPr>
              <a:t>世界外交舞台</a:t>
            </a:r>
            <a:r>
              <a:rPr lang="en-US" sz="2000" b="0">
                <a:latin typeface="Times New Roman" panose="02020603050405020304" charset="0"/>
                <a:ea typeface="宋体" panose="02010600030101010101" pitchFamily="2" charset="-122"/>
              </a:rPr>
              <a:t>	                                            B.</a:t>
            </a:r>
            <a:r>
              <a:rPr lang="zh-CN" sz="2000" b="0">
                <a:ea typeface="宋体" panose="02010600030101010101" pitchFamily="2" charset="-122"/>
              </a:rPr>
              <a:t>重点发展与周边国家的睦邻关系</a:t>
            </a:r>
            <a:r>
              <a:rPr lang="en-US" sz="2000" b="0">
                <a:latin typeface="Times New Roman" panose="02020603050405020304" charset="0"/>
                <a:ea typeface="宋体" panose="02010600030101010101" pitchFamily="2" charset="-122"/>
              </a:rPr>
              <a:t>C.</a:t>
            </a:r>
            <a:r>
              <a:rPr lang="zh-CN" sz="2000" b="0">
                <a:ea typeface="宋体" panose="02010600030101010101" pitchFamily="2" charset="-122"/>
              </a:rPr>
              <a:t>彰显负责任的大国担当</a:t>
            </a:r>
            <a:r>
              <a:rPr lang="en-US" sz="2000" b="0">
                <a:latin typeface="Times New Roman" panose="02020603050405020304" charset="0"/>
                <a:ea typeface="宋体" panose="02010600030101010101" pitchFamily="2" charset="-122"/>
              </a:rPr>
              <a:t>	                                           D.</a:t>
            </a:r>
            <a:r>
              <a:rPr lang="zh-CN" sz="2000" b="0">
                <a:ea typeface="宋体" panose="02010600030101010101" pitchFamily="2" charset="-122"/>
              </a:rPr>
              <a:t>积极参与联合国为中心外交活动</a:t>
            </a:r>
            <a:endParaRPr lang="zh-CN" altLang="en-US" sz="2000" b="0"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288226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七：解读的技巧</a:t>
            </a:r>
            <a:endParaRPr lang="en-US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5440" y="1023620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根据分号、句号、时间、关联词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···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对材料进行分层；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45440" y="2419985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分别概括主旨后判断层与层之间的关系：并列、递进、相反、总分、分总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···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345440" y="3816350"/>
            <a:ext cx="5748020" cy="10655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难以理解时利用褒贬法、表述法、身份判断法来进行简化解读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45440" y="5651500"/>
            <a:ext cx="11663045" cy="106553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3635" y="744220"/>
            <a:ext cx="5381625" cy="4100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algn="l" fontAlgn="auto">
              <a:lnSpc>
                <a:spcPts val="2800"/>
              </a:lnSpc>
              <a:buClrTx/>
              <a:buSzTx/>
              <a:buFontTx/>
            </a:pP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（2023·陕西安康·统考二模）周天子分封褒封的“天下万邦”中，不仅封君姓氏多元多样，血缘多源。而且王朝及其领导的“天下”，从政治上直接超越和凌驾于为数众多的族邦，形成了最大规模的地域政治共同体，尊尊源于但已高于亲亲，体现了鲜明的文明特质。据此可知，西周时期（   ）A．核心权力实现高度集</a:t>
            </a: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B．国家制度建构尚不成熟C．宗族聚居状态逐渐打</a:t>
            </a:r>
            <a:r>
              <a:rPr lang="zh-CN" alt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破</a:t>
            </a:r>
            <a:r>
              <a:rPr lang="en-US" altLang="zh-CN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</a:t>
            </a:r>
            <a:r>
              <a:rPr lang="en-US" sz="2000" b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D．地缘关系占据主导地位</a:t>
            </a:r>
            <a:endParaRPr lang="en-US" sz="2000" b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247713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八：巩固提升</a:t>
            </a:r>
            <a:endParaRPr lang="zh-CN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5440" y="5651500"/>
            <a:ext cx="11663045" cy="10655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9080" y="868680"/>
            <a:ext cx="10869295" cy="15271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ts val="2800"/>
              </a:lnSpc>
            </a:pPr>
            <a:r>
              <a:rPr lang="zh-CN" b="0">
                <a:ea typeface="宋体" panose="02010600030101010101" pitchFamily="2" charset="-122"/>
              </a:rPr>
              <a:t>1.北宋初期，朝廷重视科举选士，但无力大规模发展学校教育，学者纷纷创办私人讲学的书院，在民间兴学热潮以及官方扶植的共同推动下，书院得以蔚然肇兴。据此可知宋代（　　）A.书院担起了培养治国人才的责任          B. 理学兴起推动了书院发展C. 书院兴起促成教育形成完整体系         D. 书院成为学术研究的中心</a:t>
            </a:r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9080" y="2541905"/>
            <a:ext cx="10916285" cy="15271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800"/>
              </a:lnSpc>
              <a:buClrTx/>
              <a:buSzTx/>
              <a:buFontTx/>
            </a:pPr>
            <a:r>
              <a:rPr lang="zh-CN" b="0">
                <a:ea typeface="宋体" panose="02010600030101010101" pitchFamily="2" charset="-122"/>
              </a:rPr>
              <a:t>2.20世纪30年代中期，《新中华》载文：“现在你随便拉住一个稍稍留心中国经济问题的人，问他中国经济性质如何，他就毫不犹豫地答复你：中国经济是半殖民地性半封建性经济。”这可以用来说明当时A．知识界对中国社会性质的认识相同        B．官僚资本主义在中国迅速膨胀C．经济理论问题引起民众的普遍关注        D．马克思主义思想方法得到传播</a:t>
            </a:r>
            <a:endParaRPr lang="zh-CN" b="0"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9080" y="4135755"/>
            <a:ext cx="10586085" cy="15271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2800"/>
              </a:lnSpc>
              <a:buClrTx/>
              <a:buSzTx/>
              <a:buFontTx/>
            </a:pPr>
            <a:r>
              <a:rPr lang="zh-CN" b="0">
                <a:ea typeface="宋体" panose="02010600030101010101" pitchFamily="2" charset="-122"/>
              </a:rPr>
              <a:t>3.近代以来，中国社会各阶层分别进行了洋务运动、戊戌变法、清末新政、辛亥革命与新文化运动，其主要原因是（    ）A.中国向西方学习程度不断加深              B.近代中国民族危机不断加深C.民族资本主义经济不断发展</a:t>
            </a:r>
            <a:r>
              <a:rPr lang="zh-CN" b="0">
                <a:ea typeface="宋体" panose="02010600030101010101" pitchFamily="2" charset="-122"/>
              </a:rPr>
              <a:t>                 D.社会思想的不断解放</a:t>
            </a:r>
            <a:endParaRPr lang="zh-CN" b="0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247713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八：巩固提升</a:t>
            </a:r>
            <a:endParaRPr lang="zh-CN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5440" y="5651500"/>
            <a:ext cx="11663045" cy="106553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3840" y="924560"/>
            <a:ext cx="6574790" cy="95694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>
              <a:lnSpc>
                <a:spcPts val="2800"/>
              </a:lnSpc>
              <a:buClrTx/>
              <a:buSzTx/>
              <a:buNone/>
            </a:pP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4.表1为新中国成立后至改革开放前的医疗保障制度分类表。据此可知</a:t>
            </a:r>
            <a:endParaRPr 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87655" y="1880870"/>
          <a:ext cx="6530975" cy="1950720"/>
        </p:xfrm>
        <a:graphic>
          <a:graphicData uri="http://schemas.openxmlformats.org/drawingml/2006/table">
            <a:tbl>
              <a:tblPr/>
              <a:tblGrid>
                <a:gridCol w="2077720"/>
                <a:gridCol w="2282190"/>
                <a:gridCol w="2171065"/>
              </a:tblGrid>
              <a:tr h="2133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类别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享受对象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资金来源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合作医疗（互助保险制）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主要是农民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集体和个人共同筹集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劳动医疗（企业保险制）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企业单位的工人和职员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企业福利费留成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55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公费医疗（国家保健服务制）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国家机关、事业单位工作人员，革命残废军人，高校学生等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国家预算支出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41325" y="3991610"/>
            <a:ext cx="4973955" cy="14998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ts val="2800"/>
              </a:lnSpc>
            </a:pP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A</a:t>
            </a:r>
            <a:r>
              <a:rPr lang="zh-CN" b="0">
                <a:ea typeface="宋体" panose="02010600030101010101" pitchFamily="2" charset="-122"/>
              </a:rPr>
              <a:t>．国家重视全民卫生健康意识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            </a:t>
            </a:r>
            <a:endParaRPr 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ts val="2800"/>
              </a:lnSpc>
            </a:pP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B</a:t>
            </a:r>
            <a:r>
              <a:rPr lang="zh-CN" b="0">
                <a:ea typeface="宋体" panose="02010600030101010101" pitchFamily="2" charset="-122"/>
              </a:rPr>
              <a:t>．城乡医保体系建设已稳步推进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C</a:t>
            </a:r>
            <a:r>
              <a:rPr lang="zh-CN" b="0">
                <a:ea typeface="宋体" panose="02010600030101010101" pitchFamily="2" charset="-122"/>
              </a:rPr>
              <a:t>．我国社会保障制度日趋成熟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          </a:t>
            </a:r>
            <a:endParaRPr 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ts val="2800"/>
              </a:lnSpc>
            </a:pP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D</a:t>
            </a:r>
            <a:r>
              <a:rPr lang="zh-CN" b="0">
                <a:ea typeface="宋体" panose="02010600030101010101" pitchFamily="2" charset="-122"/>
              </a:rPr>
              <a:t>．国家治理市场化机制初步形成</a:t>
            </a:r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35165" y="924560"/>
            <a:ext cx="5080000" cy="3322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lnSpc>
                <a:spcPts val="2800"/>
              </a:lnSpc>
              <a:buClrTx/>
              <a:buSzTx/>
              <a:buNone/>
            </a:pP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5.玛雅文字的组成原则和苏美尔文字的组成原则基本类似，都利用了语标和语言符号。玛雅文字的语音符号多半是由一个辅音和一个元音构成，这同日语的假名符号和迈锡尼时代希腊的B类线性文字音节表一样。这说明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     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A.玛雅文明受欧亚文明影响	</a:t>
            </a:r>
            <a:endParaRPr 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ts val="2800"/>
              </a:lnSpc>
              <a:buClrTx/>
              <a:buSzTx/>
              <a:buNone/>
            </a:pP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B.世界文明发展呈现多元性C.</a:t>
            </a: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玛雅文字已经被释读成功</a:t>
            </a:r>
            <a:endParaRPr 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l">
              <a:lnSpc>
                <a:spcPts val="2800"/>
              </a:lnSpc>
              <a:buClrTx/>
              <a:buSzTx/>
              <a:buNone/>
            </a:pPr>
            <a:r>
              <a:rPr 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D.人类的创造力具有普遍性</a:t>
            </a:r>
            <a:endParaRPr 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5434330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中国古代史各历史时期阶段特征</a:t>
            </a:r>
            <a:endParaRPr lang="zh-CN" altLang="en-US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295" y="847090"/>
            <a:ext cx="5825490" cy="5716905"/>
          </a:xfrm>
          <a:prstGeom prst="rect">
            <a:avLst/>
          </a:prstGeom>
          <a:noFill/>
          <a:ln w="9525">
            <a:solidFill>
              <a:srgbClr val="92D050"/>
            </a:solidFill>
            <a:prstDash val="lgDash"/>
          </a:ln>
        </p:spPr>
        <p:txBody>
          <a:bodyPr>
            <a:noAutofit/>
          </a:bodyPr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原始社会：多元一体、源远流长的中华文明</a:t>
            </a:r>
            <a:endParaRPr lang="zh-CN" altLang="en-US" sz="2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三代：以血缘关系为纽带、统治集团尚未实现权力的高度集中、神权与王权相结合</a:t>
            </a:r>
            <a:endParaRPr lang="zh-CN" altLang="en-US" sz="2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东周：大动荡、大变革：</a:t>
            </a:r>
            <a:r>
              <a:rPr lang="zh-CN" altLang="en-US" sz="24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政治：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4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     </a:t>
            </a:r>
            <a:r>
              <a:rPr lang="zh-CN" altLang="en-US" sz="24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经济：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4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        </a:t>
            </a:r>
            <a:r>
              <a:rPr lang="zh-CN" altLang="en-US" sz="2400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思想：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秦汉：大一统的开创与巩固：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政治：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                      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经济：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                      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思想：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4945" y="847090"/>
            <a:ext cx="5045710" cy="4864100"/>
          </a:xfrm>
          <a:prstGeom prst="rect">
            <a:avLst/>
          </a:prstGeom>
          <a:noFill/>
          <a:ln>
            <a:solidFill>
              <a:srgbClr val="92D05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魏晋南北朝：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北方：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南方：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隋唐：开放包容：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政治：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经济：</a:t>
            </a:r>
            <a:endParaRPr lang="zh-CN" altLang="en-US" sz="2400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                                  </a:t>
            </a:r>
            <a:r>
              <a:rPr lang="zh-CN" altLang="en-US" sz="240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思想：</a:t>
            </a:r>
            <a:endParaRPr lang="zh-CN" altLang="en-US" sz="240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宋元：少数民族政权的并立与商品经济的发展：</a:t>
            </a:r>
            <a:endParaRPr lang="zh-CN" altLang="en-US" sz="2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明清：盛世危机：</a:t>
            </a:r>
            <a:endParaRPr lang="zh-CN" altLang="en-US" sz="24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ts val="3800"/>
              </a:lnSpc>
            </a:pPr>
            <a:endParaRPr lang="zh-CN" altLang="en-US" sz="2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5434330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中国近代史各历史分期及线索</a:t>
            </a:r>
            <a:endParaRPr lang="zh-CN" altLang="en-US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295" y="847090"/>
            <a:ext cx="5825490" cy="2939415"/>
          </a:xfrm>
          <a:prstGeom prst="rect">
            <a:avLst/>
          </a:prstGeom>
          <a:noFill/>
          <a:ln w="9525">
            <a:solidFill>
              <a:srgbClr val="92D050"/>
            </a:solidFill>
            <a:prstDash val="lgDash"/>
          </a:ln>
        </p:spPr>
        <p:txBody>
          <a:bodyPr>
            <a:noAutofit/>
          </a:bodyPr>
          <a:p>
            <a:pPr>
              <a:lnSpc>
                <a:spcPts val="2800"/>
              </a:lnSpc>
              <a:buClrTx/>
              <a:buSzTx/>
              <a:buNone/>
            </a:pP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分为旧民主主义革命（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1840-1919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）与新民主主义革命（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1919-1949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）两阶段，性质都是资产阶级革命，革命任务是反帝反封建。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旧民主主义革命主要为面对帝国主义与封建主义的内外压迫，中国社会各阶级探索各种救国道路；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新民主主义革命主要为马克思主义与中国革命不断结合深化、中共不断发展成熟直至带领中国人民取得革命胜利的过程。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44780" y="104140"/>
            <a:ext cx="5434330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中国现代史分期及线索发展</a:t>
            </a:r>
            <a:endParaRPr lang="zh-CN" altLang="en-US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295" y="847090"/>
            <a:ext cx="6644005" cy="5561330"/>
          </a:xfrm>
          <a:prstGeom prst="rect">
            <a:avLst/>
          </a:prstGeom>
          <a:noFill/>
          <a:ln w="9525">
            <a:solidFill>
              <a:srgbClr val="92D050"/>
            </a:solidFill>
            <a:prstDash val="lgDash"/>
          </a:ln>
        </p:spPr>
        <p:txBody>
          <a:bodyPr>
            <a:noAutofit/>
          </a:bodyPr>
          <a:p>
            <a:pPr>
              <a:lnSpc>
                <a:spcPts val="2800"/>
              </a:lnSpc>
              <a:buClrTx/>
              <a:buSzTx/>
              <a:buNone/>
            </a:pPr>
            <a:r>
              <a:rPr 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中国现代史即为共和国史，从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1949.10.1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开国大典至今。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大致可分为以下三部分：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人民政权的巩固与社会主义的过渡（革命）阶段：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1949-1952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1953-1956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：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2.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社会主义全面建设时期的探索（成功与失误）阶段：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1956-1958-1961-1966-1976</a:t>
            </a:r>
            <a:endParaRPr lang="en-US" altLang="zh-CN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3.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改革开放新时期：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经济体制改革：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1978-1984-1992-2001</a:t>
            </a:r>
            <a:endParaRPr lang="en-US" altLang="zh-CN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>
              <a:lnSpc>
                <a:spcPts val="2800"/>
              </a:lnSpc>
              <a:buClrTx/>
              <a:buSzTx/>
              <a:buNone/>
            </a:pP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不断扩大对外开放：点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线</a:t>
            </a:r>
            <a:r>
              <a:rPr lang="en-US" altLang="zh-CN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lang="zh-CN" altLang="en-US" b="0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面：全面对外开放新格局</a:t>
            </a:r>
            <a:endParaRPr lang="zh-CN" altLang="en-US" b="0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6405" y="440055"/>
            <a:ext cx="5496560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ctr" fontAlgn="auto">
              <a:lnSpc>
                <a:spcPts val="3800"/>
              </a:lnSpc>
            </a:pPr>
            <a:r>
              <a:rPr lang="zh-CN" altLang="zh-CN" sz="32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一：选择题的整体结构构成</a:t>
            </a:r>
            <a:endParaRPr lang="zh-CN" altLang="zh-CN" sz="32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6405" y="1391920"/>
            <a:ext cx="5649595" cy="74993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32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46405" y="2242185"/>
            <a:ext cx="11189970" cy="18649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p>
            <a:pPr indent="0" fontAlgn="auto">
              <a:lnSpc>
                <a:spcPts val="2600"/>
              </a:lnSpc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例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1.2023</a:t>
            </a:r>
            <a:r>
              <a:rPr lang="zh-CN" altLang="en-US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南通</a:t>
            </a:r>
            <a:r>
              <a:rPr lang="en-US" altLang="zh-CN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</a:t>
            </a:r>
            <a:r>
              <a:rPr lang="zh-CN" altLang="en-US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模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南宋绍兴初年，小麦一时成为紧销食品，麦一斛至万二千钱。为了满足需求，南宋朝廷多次下诏劝民种麦，出现种麦之后“农获其利，倍于种稻”。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导致这一现象出现的因素是，当时（   ）</a:t>
            </a:r>
            <a:endParaRPr sz="2000" b="1" kern="100" dirty="0" smtClean="0">
              <a:solidFill>
                <a:prstClr val="black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indent="0" algn="just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经济作物广泛种植 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稻麦复种制尚未出现</a:t>
            </a:r>
            <a:endParaRPr sz="2000" b="1" kern="100" dirty="0" smtClean="0">
              <a:solidFill>
                <a:srgbClr val="00B05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algn="just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北方人口大量南迁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绍兴和议的负担沉重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6405" y="4048125"/>
            <a:ext cx="11188700" cy="2265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t" anchorCtr="0">
            <a:noAutofit/>
          </a:bodyPr>
          <a:p>
            <a:pPr indent="0" algn="just" defTabSz="914400" fontAlgn="auto">
              <a:lnSpc>
                <a:spcPts val="34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例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2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.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2023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苏锡常镇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2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模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有学者这样评价西方近代历史上的某一事件:这场革命的爆发是因为清教和王国的法律、自由受到威胁，它是实用主义和理性主义相结合的产物，它建立起的“平衡”维持了若干年之久。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这场革命</a:t>
            </a:r>
            <a:r>
              <a:rPr lang="en-US"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(      )</a:t>
            </a:r>
            <a:endParaRPr lang="zh-CN" altLang="en-US" sz="2000" b="1" kern="100" dirty="0" smtClean="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algn="just" defTabSz="914400" fontAlgn="auto">
              <a:lnSpc>
                <a:spcPts val="3200"/>
              </a:lnSpc>
              <a:spcAft>
                <a:spcPts val="0"/>
              </a:spcAft>
              <a:buClrTx/>
              <a:buSzTx/>
              <a:buNone/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A.推动了权力中心的转移 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B.揭开了宗教改革的序幕 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defTabSz="914400" fontAlgn="auto">
              <a:lnSpc>
                <a:spcPts val="3200"/>
              </a:lnSpc>
              <a:spcAft>
                <a:spcPts val="0"/>
              </a:spcAft>
              <a:buClrTx/>
              <a:buSzTx/>
              <a:buNone/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C.促使民主共和政体建立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D.强化了民族国家的意识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15" grpId="0" bldLvl="0" animBg="1"/>
      <p:bldP spid="15" grpId="1" animBg="1"/>
      <p:bldP spid="17" grpId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6405" y="3314065"/>
            <a:ext cx="6396355" cy="848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6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6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36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 descr="7b0a202020202274657874626f78223a20227b5c2263617465676f72795f69645c223a31303333372c5c2269645c223a32303334323435317d220a7d0a"/>
          <p:cNvGrpSpPr/>
          <p:nvPr/>
        </p:nvGrpSpPr>
        <p:grpSpPr>
          <a:xfrm>
            <a:off x="464185" y="1178560"/>
            <a:ext cx="2819400" cy="2057274"/>
            <a:chOff x="5820" y="3383"/>
            <a:chExt cx="7568" cy="4041"/>
          </a:xfrm>
        </p:grpSpPr>
        <p:grpSp>
          <p:nvGrpSpPr>
            <p:cNvPr id="97" name="图形 95"/>
            <p:cNvGrpSpPr/>
            <p:nvPr/>
          </p:nvGrpSpPr>
          <p:grpSpPr>
            <a:xfrm>
              <a:off x="5820" y="3383"/>
              <a:ext cx="7568" cy="4041"/>
              <a:chOff x="3695699" y="2148270"/>
              <a:chExt cx="4805693" cy="2565814"/>
            </a:xfrm>
          </p:grpSpPr>
          <p:sp>
            <p:nvSpPr>
              <p:cNvPr id="98" name="图形 95"/>
              <p:cNvSpPr/>
              <p:nvPr>
                <p:custDataLst>
                  <p:tags r:id="rId1"/>
                </p:custDataLst>
              </p:nvPr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图形 95"/>
              <p:cNvSpPr/>
              <p:nvPr>
                <p:custDataLst>
                  <p:tags r:id="rId2"/>
                </p:custDataLst>
              </p:nvPr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图形 95"/>
              <p:cNvSpPr/>
              <p:nvPr>
                <p:custDataLst>
                  <p:tags r:id="rId3"/>
                </p:custDataLst>
              </p:nvPr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图形 95"/>
              <p:cNvSpPr/>
              <p:nvPr>
                <p:custDataLst>
                  <p:tags r:id="rId4"/>
                </p:custDataLst>
              </p:nvPr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图形 95"/>
              <p:cNvSpPr/>
              <p:nvPr>
                <p:custDataLst>
                  <p:tags r:id="rId5"/>
                </p:custDataLst>
              </p:nvPr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图形 95"/>
              <p:cNvSpPr/>
              <p:nvPr>
                <p:custDataLst>
                  <p:tags r:id="rId6"/>
                </p:custDataLst>
              </p:nvPr>
            </p:nvSpPr>
            <p:spPr>
              <a:xfrm>
                <a:off x="3695699" y="2148270"/>
                <a:ext cx="4805693" cy="2565814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rgbClr val="FF5C5C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030" y="4115"/>
              <a:ext cx="6098" cy="26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</a:pPr>
              <a:r>
                <a:rPr lang="zh-CN" altLang="en-US" sz="3200" b="1" spc="200">
                  <a:solidFill>
                    <a:srgbClr val="FF0000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汉仪傲娇体简" panose="02010509060101010101" charset="-122"/>
                </a:rPr>
                <a:t>情境化的材料主干</a:t>
              </a:r>
              <a:endParaRPr lang="zh-CN" altLang="en-US" sz="3200" b="1" spc="200">
                <a:solidFill>
                  <a:srgbClr val="FF0000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  <a:cs typeface="汉仪傲娇体简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392170" y="2086610"/>
            <a:ext cx="7842885" cy="835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小故事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（三要素时地人）背景＋事件（观点）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价值判断）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5130" y="1178560"/>
            <a:ext cx="6434455" cy="6572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历史事件、现象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主旨表达（价值判断）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6405" y="4241165"/>
            <a:ext cx="6994525" cy="16529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 b="1" kern="100" dirty="0" smtClean="0">
                <a:solidFill>
                  <a:prstClr val="black"/>
                </a:solidFill>
                <a:latin typeface="+mn-ea"/>
                <a:cs typeface="+mn-ea"/>
                <a:sym typeface="+mn-ea"/>
              </a:rPr>
              <a:t>例</a:t>
            </a:r>
            <a:r>
              <a:rPr lang="en-US" altLang="zh-CN" sz="2400" b="1" kern="100" dirty="0" smtClean="0">
                <a:solidFill>
                  <a:prstClr val="black"/>
                </a:solidFill>
                <a:latin typeface="+mn-ea"/>
                <a:cs typeface="+mn-ea"/>
                <a:sym typeface="+mn-ea"/>
              </a:rPr>
              <a:t>1.</a:t>
            </a:r>
            <a:r>
              <a:rPr sz="2400" b="1" u="sng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南宋绍兴初年</a:t>
            </a:r>
            <a:r>
              <a:rPr sz="2400" b="1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，小麦一时成为紧销食品，麦一斛至万二千钱。为了满足需求，</a:t>
            </a:r>
            <a:r>
              <a:rPr sz="2400" b="1" u="sng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南宋朝廷</a:t>
            </a:r>
            <a:r>
              <a:rPr sz="2400" b="1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多次下诏劝</a:t>
            </a:r>
            <a:r>
              <a:rPr sz="2400" b="1" u="sng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民</a:t>
            </a:r>
            <a:r>
              <a:rPr sz="2400" b="1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种麦，出现种麦之后“</a:t>
            </a:r>
            <a:r>
              <a:rPr sz="2400" b="1" u="sng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农</a:t>
            </a:r>
            <a:r>
              <a:rPr sz="2400" b="1" kern="100" dirty="0" smtClean="0">
                <a:solidFill>
                  <a:srgbClr val="FF0000"/>
                </a:solidFill>
                <a:latin typeface="+mn-ea"/>
                <a:cs typeface="+mn-ea"/>
                <a:sym typeface="+mn-ea"/>
              </a:rPr>
              <a:t>获其利，倍于种稻”。</a:t>
            </a:r>
            <a:endParaRPr lang="zh-CN" altLang="en-US" sz="2400" b="1" kern="100" dirty="0" smtClean="0">
              <a:solidFill>
                <a:srgbClr val="FF0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91780" y="5266690"/>
            <a:ext cx="1125855" cy="5784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人物：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91780" y="4598035"/>
            <a:ext cx="993775" cy="5784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地点：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91780" y="3930015"/>
            <a:ext cx="1125220" cy="5784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时间：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56675" y="3928745"/>
            <a:ext cx="2437130" cy="5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t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南宋绍兴初年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91780" y="3258503"/>
            <a:ext cx="1936750" cy="5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时空条件：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017000" y="4598670"/>
            <a:ext cx="2437130" cy="5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t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江南地区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17635" y="5268595"/>
            <a:ext cx="2816225" cy="5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t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南宋政府、农民</a:t>
            </a:r>
            <a:endParaRPr lang="zh-CN" altLang="en-US" sz="28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121920" y="440055"/>
            <a:ext cx="385762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zh-CN" altLang="zh-CN" sz="32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二：选择题主干结构</a:t>
            </a:r>
            <a:endParaRPr lang="zh-CN" altLang="zh-CN" sz="32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7" grpId="0" bldLvl="0" animBg="1"/>
      <p:bldP spid="7" grpId="1" animBg="1"/>
      <p:bldP spid="8" grpId="0" bldLvl="0" animBg="1"/>
      <p:bldP spid="8" grpId="1" animBg="1"/>
      <p:bldP spid="10" grpId="0" bldLvl="0" animBg="1"/>
      <p:bldP spid="10" grpId="1" animBg="1"/>
      <p:bldP spid="12" grpId="0" bldLvl="0" animBg="1"/>
      <p:bldP spid="12" grpId="1" animBg="1"/>
      <p:bldP spid="11" grpId="0" bldLvl="0" animBg="1"/>
      <p:bldP spid="11" grpId="1" animBg="1"/>
      <p:bldP spid="9" grpId="0" bldLvl="0" animBg="1"/>
      <p:bldP spid="9" grpId="1" animBg="1"/>
      <p:bldP spid="3" grpId="0"/>
      <p:bldP spid="3" grpId="1"/>
      <p:bldP spid="14" grpId="0"/>
      <p:bldP spid="14" grpId="1"/>
      <p:bldP spid="15" grpId="0"/>
      <p:bldP spid="15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0020" y="3676015"/>
            <a:ext cx="5648960" cy="80454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32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5" name="组合 4" descr="7b0a202020202274657874626f78223a20227b5c2263617465676f72795f69645c223a31303333372c5c2269645c223a32303334323435317d220a7d0a"/>
          <p:cNvGrpSpPr/>
          <p:nvPr/>
        </p:nvGrpSpPr>
        <p:grpSpPr>
          <a:xfrm>
            <a:off x="252095" y="1543685"/>
            <a:ext cx="2819400" cy="2057274"/>
            <a:chOff x="5820" y="3383"/>
            <a:chExt cx="7568" cy="4041"/>
          </a:xfrm>
        </p:grpSpPr>
        <p:grpSp>
          <p:nvGrpSpPr>
            <p:cNvPr id="97" name="图形 95"/>
            <p:cNvGrpSpPr/>
            <p:nvPr/>
          </p:nvGrpSpPr>
          <p:grpSpPr>
            <a:xfrm>
              <a:off x="5820" y="3383"/>
              <a:ext cx="7568" cy="4041"/>
              <a:chOff x="3695699" y="2148270"/>
              <a:chExt cx="4805693" cy="2565814"/>
            </a:xfrm>
          </p:grpSpPr>
          <p:sp>
            <p:nvSpPr>
              <p:cNvPr id="98" name="图形 95"/>
              <p:cNvSpPr/>
              <p:nvPr>
                <p:custDataLst>
                  <p:tags r:id="rId1"/>
                </p:custDataLst>
              </p:nvPr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图形 95"/>
              <p:cNvSpPr/>
              <p:nvPr>
                <p:custDataLst>
                  <p:tags r:id="rId2"/>
                </p:custDataLst>
              </p:nvPr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图形 95"/>
              <p:cNvSpPr/>
              <p:nvPr>
                <p:custDataLst>
                  <p:tags r:id="rId3"/>
                </p:custDataLst>
              </p:nvPr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图形 95"/>
              <p:cNvSpPr/>
              <p:nvPr>
                <p:custDataLst>
                  <p:tags r:id="rId4"/>
                </p:custDataLst>
              </p:nvPr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图形 95"/>
              <p:cNvSpPr/>
              <p:nvPr>
                <p:custDataLst>
                  <p:tags r:id="rId5"/>
                </p:custDataLst>
              </p:nvPr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图形 95"/>
              <p:cNvSpPr/>
              <p:nvPr>
                <p:custDataLst>
                  <p:tags r:id="rId6"/>
                </p:custDataLst>
              </p:nvPr>
            </p:nvSpPr>
            <p:spPr>
              <a:xfrm>
                <a:off x="3695699" y="2148270"/>
                <a:ext cx="4805693" cy="2565814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rgbClr val="FF5C5C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030" y="4115"/>
              <a:ext cx="6098" cy="269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30000"/>
                </a:lnSpc>
              </a:pPr>
              <a:r>
                <a:rPr lang="zh-CN" altLang="en-US" sz="3200" b="1" spc="200">
                  <a:solidFill>
                    <a:srgbClr val="FF0000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情境化的材料主干</a:t>
              </a:r>
              <a:endParaRPr lang="zh-CN" altLang="en-US" sz="3200" b="1" spc="200">
                <a:solidFill>
                  <a:srgbClr val="FF0000"/>
                </a:solidFill>
                <a:uFillTx/>
                <a:latin typeface="汉仪傲娇体简" panose="02010509060101010101" charset="-122"/>
                <a:ea typeface="汉仪傲娇体简" panose="02010509060101010101" charset="-122"/>
                <a:cs typeface="汉仪傲娇体简" panose="02010509060101010101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0020" y="4687570"/>
            <a:ext cx="6994525" cy="172275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prstDash val="solid"/>
          </a:ln>
        </p:spPr>
        <p:txBody>
          <a:bodyPr wrap="square" rtlCol="0" anchor="t" anchorCtr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 b="1" kern="100" dirty="0" smtClean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例</a:t>
            </a:r>
            <a:r>
              <a:rPr lang="en-US" altLang="zh-CN" sz="2400" b="1" kern="100" dirty="0" smtClean="0">
                <a:solidFill>
                  <a:prstClr val="black"/>
                </a:solidFill>
                <a:latin typeface="+mj-ea"/>
                <a:ea typeface="+mj-ea"/>
                <a:cs typeface="+mj-ea"/>
                <a:sym typeface="+mn-ea"/>
              </a:rPr>
              <a:t>1.</a:t>
            </a:r>
            <a:r>
              <a:rPr sz="2400" b="1" u="sng" kern="100" dirty="0" smtClea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南宋绍兴初年</a:t>
            </a:r>
            <a:r>
              <a:rPr sz="2400" b="1" kern="100" dirty="0" smtClea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，</a:t>
            </a:r>
            <a:r>
              <a:rPr sz="2400" b="1" kern="100" dirty="0" smtClean="0">
                <a:solidFill>
                  <a:srgbClr val="00B050"/>
                </a:solidFill>
                <a:latin typeface="+mj-ea"/>
                <a:ea typeface="+mj-ea"/>
                <a:cs typeface="+mj-ea"/>
                <a:sym typeface="+mn-ea"/>
              </a:rPr>
              <a:t>小麦一时成为紧销食品，麦一斛至万二千钱。为了满足需求，</a:t>
            </a:r>
            <a:r>
              <a:rPr sz="2400" b="1" u="sng" kern="100" dirty="0" smtClea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南宋朝廷</a:t>
            </a:r>
            <a:r>
              <a:rPr sz="2400" b="1" kern="100" dirty="0" smtClean="0">
                <a:solidFill>
                  <a:srgbClr val="00B050"/>
                </a:solidFill>
                <a:latin typeface="+mj-ea"/>
                <a:ea typeface="+mj-ea"/>
                <a:cs typeface="+mj-ea"/>
                <a:sym typeface="+mn-ea"/>
              </a:rPr>
              <a:t>多次下诏劝</a:t>
            </a:r>
            <a:r>
              <a:rPr sz="2400" b="1" u="sng" kern="100" dirty="0" smtClea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民</a:t>
            </a:r>
            <a:r>
              <a:rPr sz="2400" b="1" kern="100" dirty="0" smtClean="0">
                <a:solidFill>
                  <a:srgbClr val="00B050"/>
                </a:solidFill>
                <a:latin typeface="+mj-ea"/>
                <a:ea typeface="+mj-ea"/>
                <a:cs typeface="+mj-ea"/>
                <a:sym typeface="+mn-ea"/>
              </a:rPr>
              <a:t>种麦，出现种麦之后“</a:t>
            </a:r>
            <a:r>
              <a:rPr sz="2400" b="1" u="sng" kern="100" dirty="0" smtClea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农</a:t>
            </a:r>
            <a:r>
              <a:rPr sz="2400" b="1" kern="100" dirty="0" smtClean="0">
                <a:solidFill>
                  <a:srgbClr val="00B050"/>
                </a:solidFill>
                <a:latin typeface="+mj-ea"/>
                <a:ea typeface="+mj-ea"/>
                <a:cs typeface="+mj-ea"/>
                <a:sym typeface="+mn-ea"/>
              </a:rPr>
              <a:t>获其利，倍于种稻”</a:t>
            </a:r>
            <a:r>
              <a:rPr sz="2400" b="1" kern="100" dirty="0" smtClean="0">
                <a:solidFill>
                  <a:srgbClr val="FF0000"/>
                </a:solidFill>
                <a:latin typeface="+mj-ea"/>
                <a:ea typeface="+mj-ea"/>
                <a:cs typeface="+mj-ea"/>
                <a:sym typeface="+mn-ea"/>
              </a:rPr>
              <a:t>。</a:t>
            </a:r>
            <a:endParaRPr lang="zh-CN" altLang="en-US" sz="2400" b="1" kern="100" dirty="0" smtClean="0">
              <a:solidFill>
                <a:srgbClr val="FF0000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34455" y="1698308"/>
            <a:ext cx="2277110" cy="18865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事件：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800"/>
              </a:lnSpc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小麦供不应求涨价；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800"/>
              </a:lnSpc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政府下诏让农民种麦，农民赚钱比种稻多；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763010" y="1698625"/>
            <a:ext cx="2550160" cy="1052830"/>
          </a:xfrm>
          <a:prstGeom prst="rect">
            <a:avLst/>
          </a:prstGeom>
          <a:noFill/>
          <a:ln w="28575" cmpd="sng">
            <a:solidFill>
              <a:srgbClr val="36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25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时间：南宋绍兴初年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地点：江南地区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人物：南宋政府、农民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4391025" y="466090"/>
            <a:ext cx="6924040" cy="61468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历史事件、现象（观点）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主旨表达（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价值判断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74130" y="1079818"/>
            <a:ext cx="2478405" cy="5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历史事件、现象：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4124960" y="1148715"/>
            <a:ext cx="1574165" cy="43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52535" y="1111885"/>
            <a:ext cx="1510030" cy="53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材料主旨：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33180" y="1698625"/>
            <a:ext cx="2472690" cy="114173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主旨：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认同赞扬南宋政府对农业的及时调整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21920" y="440055"/>
            <a:ext cx="385762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zh-CN" altLang="zh-CN" sz="32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二：选择题主干结构</a:t>
            </a:r>
            <a:endParaRPr lang="zh-CN" altLang="zh-CN" sz="32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12" grpId="1"/>
      <p:bldP spid="8" grpId="1" animBg="1"/>
      <p:bldP spid="3" grpId="1" animBg="1"/>
      <p:bldP spid="17" grpId="1"/>
      <p:bldP spid="7" grpId="1"/>
      <p:bldP spid="16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46405" y="1106170"/>
            <a:ext cx="4236720" cy="9099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24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19420" y="1032510"/>
            <a:ext cx="5920740" cy="23691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p>
            <a:pPr indent="0" fontAlgn="auto">
              <a:lnSpc>
                <a:spcPts val="2600"/>
              </a:lnSpc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例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1.</a:t>
            </a:r>
            <a:r>
              <a:rPr sz="2000" b="1" kern="100" dirty="0" smtClean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南宋绍兴初年，小麦一时成为紧销食品，麦一斛至万二千钱。为了满足需求，南宋朝廷多次下诏劝民种麦，出现种麦之后“农获其利，倍于种稻”。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导致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这一现象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出现的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因素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是，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当时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（   ）</a:t>
            </a:r>
            <a:endParaRPr sz="2000" b="1" kern="100" dirty="0" smtClean="0">
              <a:solidFill>
                <a:prstClr val="black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indent="0" algn="just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经济作物广泛种植 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稻麦复种制尚未出现</a:t>
            </a:r>
            <a:endParaRPr sz="2000" b="1" kern="100" dirty="0" smtClean="0">
              <a:solidFill>
                <a:srgbClr val="00B05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algn="just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北方人口大量南迁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绍兴和议的负担沉重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3263900" y="1839595"/>
            <a:ext cx="321310" cy="70802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6075" y="3989070"/>
            <a:ext cx="3168015" cy="132143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03275" y="5323205"/>
            <a:ext cx="2234565" cy="14122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概括材料主旨及事件特点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:1.2.3.4.5.6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 fontAlgn="auto">
              <a:lnSpc>
                <a:spcPts val="3800"/>
              </a:lnSpc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探寻材料因果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:2.5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4" name="图片 13" descr="32303038313138353b32303039303633303b661f661f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3090" y="5122545"/>
            <a:ext cx="634365" cy="63436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349240" y="319405"/>
            <a:ext cx="6090920" cy="71310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阶级身份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地点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考查知识点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562100" y="2547620"/>
            <a:ext cx="3957320" cy="9099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设问类型＋设问限制与提醒</a:t>
            </a:r>
            <a:endParaRPr lang="zh-CN" altLang="en-US" sz="24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下箭头 26"/>
          <p:cNvSpPr/>
          <p:nvPr/>
        </p:nvSpPr>
        <p:spPr>
          <a:xfrm rot="20700000">
            <a:off x="4084955" y="3256915"/>
            <a:ext cx="321310" cy="76771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下箭头 27"/>
          <p:cNvSpPr/>
          <p:nvPr/>
        </p:nvSpPr>
        <p:spPr>
          <a:xfrm rot="2100000">
            <a:off x="2059305" y="3398520"/>
            <a:ext cx="321310" cy="70802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3625850" y="4195445"/>
            <a:ext cx="2020570" cy="236791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时间当时还是以后、对象是经济还是文化、是中国还是外国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原因是主要还是直接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723890" y="3370580"/>
            <a:ext cx="2249805" cy="155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设问类型：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原因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限制与提醒：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这一现象、当时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;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下箭头 31"/>
          <p:cNvSpPr/>
          <p:nvPr>
            <p:custDataLst>
              <p:tags r:id="rId5"/>
            </p:custDataLst>
          </p:nvPr>
        </p:nvSpPr>
        <p:spPr>
          <a:xfrm rot="16200000">
            <a:off x="8319135" y="3857625"/>
            <a:ext cx="321310" cy="70802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7875270" y="3472498"/>
            <a:ext cx="1130300" cy="57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结合题干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120505" y="3326130"/>
            <a:ext cx="2249805" cy="19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南宋初期的江南地区，小麦供不应求，政府指农民种麦获利的原因是什么？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121920" y="440055"/>
            <a:ext cx="385762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zh-CN" altLang="zh-CN" sz="32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三：选择题设问结构</a:t>
            </a:r>
            <a:endParaRPr lang="zh-CN" altLang="zh-CN" sz="32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26" grpId="0" bldLvl="0" animBg="1"/>
      <p:bldP spid="26" grpId="1" animBg="1"/>
      <p:bldP spid="28" grpId="0" animBg="1"/>
      <p:bldP spid="28" grpId="1" animBg="1"/>
      <p:bldP spid="27" grpId="0" bldLvl="0" animBg="1"/>
      <p:bldP spid="27" grpId="1" animBg="1"/>
      <p:bldP spid="12" grpId="0" bldLvl="0" animBg="1"/>
      <p:bldP spid="12" grpId="1" animBg="1"/>
      <p:bldP spid="29" grpId="0" bldLvl="0" animBg="1"/>
      <p:bldP spid="29" grpId="1" animBg="1"/>
      <p:bldP spid="15" grpId="0" bldLvl="0" animBg="1"/>
      <p:bldP spid="15" grpId="1" animBg="1"/>
      <p:bldP spid="25" grpId="0" animBg="1"/>
      <p:bldP spid="25" grpId="1" animBg="1"/>
      <p:bldP spid="32" grpId="0" bldLvl="0" animBg="1"/>
      <p:bldP spid="32" grpId="1" animBg="1"/>
      <p:bldP spid="31" grpId="0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1445" y="1133475"/>
            <a:ext cx="3590925" cy="6985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20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20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519420" y="1032510"/>
            <a:ext cx="5920740" cy="23691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p>
            <a:pPr indent="0" fontAlgn="auto">
              <a:lnSpc>
                <a:spcPts val="2600"/>
              </a:lnSpc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例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1.</a:t>
            </a:r>
            <a:r>
              <a:rPr sz="2000" b="1" kern="100" dirty="0" smtClean="0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南宋绍兴初年，小麦一时成为紧销食品，麦一斛至万二千钱。为了满足需求，南宋朝廷多次下诏劝民种麦，出现种麦之后“农获其利，倍于种稻”。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导致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这一现象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出现的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因素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是，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当时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（   ）</a:t>
            </a:r>
            <a:endParaRPr sz="2000" b="1" kern="100" dirty="0" smtClean="0">
              <a:solidFill>
                <a:prstClr val="black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indent="0" algn="just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经济作物广泛种植 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稻麦复种制尚未出现</a:t>
            </a:r>
            <a:endParaRPr sz="2000" b="1" kern="100" dirty="0" smtClean="0">
              <a:solidFill>
                <a:srgbClr val="00B05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algn="just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北方人口大量南迁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绍兴和议的负担沉重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2910" y="2601595"/>
            <a:ext cx="3489960" cy="10788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符合题意或主旨的选项</a:t>
            </a:r>
            <a:endParaRPr lang="zh-CN" altLang="en-US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ts val="3800"/>
              </a:lnSpc>
            </a:pP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错误干扰选项</a:t>
            </a:r>
            <a:endParaRPr lang="zh-CN" altLang="en-US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3200400" y="1969135"/>
            <a:ext cx="231140" cy="6096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485130" y="392430"/>
            <a:ext cx="6434455" cy="6572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历史事件、现象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主旨表达（材料主旨）</a:t>
            </a:r>
            <a:endParaRPr lang="zh-CN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121920" y="440055"/>
            <a:ext cx="385762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zh-CN" altLang="zh-CN" sz="32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四：选择题选项结构</a:t>
            </a:r>
            <a:endParaRPr lang="zh-CN" altLang="zh-CN" sz="32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2910" y="3745230"/>
            <a:ext cx="3298825" cy="175323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1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时空条件有误；</a:t>
            </a:r>
            <a:endParaRPr lang="zh-CN" altLang="en-US" sz="18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1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定性或程度、范围之差，如：开始、完成、完全、奠基、彻底</a:t>
            </a:r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······</a:t>
            </a:r>
            <a:r>
              <a:rPr lang="zh-CN" altLang="en-US" sz="1800" b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</a:rPr>
              <a:t>通常属于错误项；</a:t>
            </a:r>
            <a:endParaRPr lang="en-US" altLang="zh-CN" sz="1800" b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3.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答非所问的偏差：观点正确，但从题干得不出；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4" grpId="0" animBg="1"/>
      <p:bldP spid="4" grpId="1" animBg="1"/>
      <p:bldP spid="6" grpId="0" bldLvl="0" animBg="1"/>
      <p:bldP spid="6" grpId="1" animBg="1"/>
      <p:bldP spid="5" grpId="0" bldLvl="0" animBg="1"/>
      <p:bldP spid="5" grpId="1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84320" y="381635"/>
            <a:ext cx="5789295" cy="6985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32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81305" y="1230630"/>
            <a:ext cx="3596005" cy="43249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0">
            <a:noAutofit/>
          </a:bodyPr>
          <a:p>
            <a:pPr indent="0" fontAlgn="auto">
              <a:lnSpc>
                <a:spcPts val="2600"/>
              </a:lnSpc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例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1.</a:t>
            </a:r>
            <a:r>
              <a:rPr sz="2000" b="1" kern="1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南宋绍兴初年，小麦一时成为紧销食品，麦一斛至万二千钱。为了满足需求，南宋朝廷多次下诏劝民种麦，出现种麦之后“农获其利，倍于种稻”。</a:t>
            </a:r>
            <a:r>
              <a:rPr sz="2000" b="1" kern="100" dirty="0" smtClean="0">
                <a:solidFill>
                  <a:srgbClr val="FFC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导致这一现象出现的因素是，当时</a:t>
            </a:r>
            <a:r>
              <a:rPr sz="2000" b="1" kern="100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   ）</a:t>
            </a:r>
            <a:endParaRPr sz="2000" b="1" kern="100" dirty="0" smtClean="0">
              <a:solidFill>
                <a:prstClr val="black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indent="0" algn="l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经济作物广泛种植 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稻麦复种制尚未出现</a:t>
            </a:r>
            <a:endParaRPr sz="2000" b="1" kern="100" dirty="0" smtClean="0">
              <a:solidFill>
                <a:srgbClr val="00B05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indent="0" algn="l" defTabSz="914400" fontAlgn="auto">
              <a:lnSpc>
                <a:spcPts val="32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北方人口大量南迁</a:t>
            </a:r>
            <a:r>
              <a:rPr lang="en-US" sz="2000" b="1" kern="100" dirty="0" smtClean="0">
                <a:solidFill>
                  <a:srgbClr val="00B05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绍兴和议的负担沉重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51650" y="1162050"/>
            <a:ext cx="1707515" cy="8972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设问类型＋设问限制与提醒</a:t>
            </a:r>
            <a:endParaRPr lang="zh-CN" altLang="en-US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32520" y="1162050"/>
            <a:ext cx="3314700" cy="8286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选择符合题意或主旨的选项；</a:t>
            </a: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排除错误选项</a:t>
            </a:r>
            <a:endParaRPr lang="zh-CN" altLang="en-US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0495" y="440055"/>
            <a:ext cx="385762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五：选择题的做题过程</a:t>
            </a:r>
            <a:endParaRPr lang="zh-CN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56685" y="1162050"/>
            <a:ext cx="2721610" cy="10115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历史事件、现象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主旨表达（价值判断）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956685" y="2255520"/>
            <a:ext cx="2550160" cy="1052830"/>
          </a:xfrm>
          <a:prstGeom prst="rect">
            <a:avLst/>
          </a:prstGeom>
          <a:noFill/>
          <a:ln w="28575" cmpd="sng">
            <a:solidFill>
              <a:srgbClr val="36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25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时间：南宋绍兴初年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地点：江南地区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人物：南宋政府、农民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054985" y="3389948"/>
            <a:ext cx="2277110" cy="18865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事件：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800"/>
              </a:lnSpc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小麦供不应求涨价；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800"/>
              </a:lnSpc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政府下诏让农民种麦，农民赚钱比种稻多；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402580" y="3390900"/>
            <a:ext cx="1371600" cy="188468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主旨：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认同赞扬南宋政府对农业的及时调整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873875" y="2255520"/>
            <a:ext cx="1698625" cy="229679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南宋初期的江南地区，小麦供不应求，政府指农民种麦获利的原因是什么？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3540" y="5555615"/>
            <a:ext cx="11663045" cy="1065530"/>
          </a:xfrm>
          <a:prstGeom prst="rect">
            <a:avLst/>
          </a:prstGeom>
          <a:noFill/>
          <a:ln w="28575" cmpd="sng">
            <a:solidFill>
              <a:srgbClr val="02716B"/>
            </a:solidFill>
            <a:prstDash val="solid"/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8709660" y="2624455"/>
            <a:ext cx="3298825" cy="175323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时空条件有误；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定性或程度、范围之差，如：开始、完成、完全、奠基、彻底</a:t>
            </a:r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······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通常属于错误项；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3.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答非所问的偏差：观点正确，但从题干得不出；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17" grpId="0" animBg="1"/>
      <p:bldP spid="4" grpId="0" bldLvl="0" animBg="1"/>
      <p:bldP spid="26" grpId="0" bldLvl="0" animBg="1"/>
      <p:bldP spid="5" grpId="0" bldLvl="0" animBg="1"/>
      <p:bldP spid="16" grpId="0" bldLvl="0" animBg="1"/>
      <p:bldP spid="12" grpId="1"/>
      <p:bldP spid="3" grpId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84320" y="381635"/>
            <a:ext cx="5789295" cy="6985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32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51650" y="1162050"/>
            <a:ext cx="1707515" cy="8972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设问类型＋设问限制与提醒</a:t>
            </a:r>
            <a:endParaRPr lang="zh-CN" altLang="en-US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32520" y="1162050"/>
            <a:ext cx="3314700" cy="8286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选择符合题意或主旨的选项；</a:t>
            </a: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排除错误选项</a:t>
            </a:r>
            <a:endParaRPr lang="zh-CN" altLang="en-US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4780" y="104140"/>
            <a:ext cx="247713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六：例题精练</a:t>
            </a:r>
            <a:endParaRPr lang="zh-CN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56685" y="1162050"/>
            <a:ext cx="2721610" cy="10115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历史事件、现象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主旨表达（价值判断）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956685" y="2255520"/>
            <a:ext cx="2550160" cy="1052830"/>
          </a:xfrm>
          <a:prstGeom prst="rect">
            <a:avLst/>
          </a:prstGeom>
          <a:noFill/>
          <a:ln w="28575" cmpd="sng">
            <a:solidFill>
              <a:srgbClr val="36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25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时间：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1640-1688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地点：英国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人物：清教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王国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859530" y="3390265"/>
            <a:ext cx="1337945" cy="18853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事件：英国资产阶级革命爆发原因、特点与影响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800"/>
              </a:lnSpc>
            </a:pP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402580" y="3338830"/>
            <a:ext cx="1371600" cy="193675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主旨：认同了革命蕴含的实用与理性，以及其带来的平衡。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873875" y="2255520"/>
            <a:ext cx="1698625" cy="30200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设问：英国资产阶级革命有何意义？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5440" y="5651500"/>
            <a:ext cx="11663045" cy="106553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8709660" y="2624455"/>
            <a:ext cx="3298825" cy="175323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时空条件有误，史实有误；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定性或程度、范围之差，如：开始、完成、完全、奠基、彻底</a:t>
            </a:r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······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通常属于错误项；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3.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答非所问的偏差：观点正确，但从题干得不出；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44780" y="621030"/>
            <a:ext cx="3638550" cy="22656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t" anchorCtr="0">
            <a:noAutofit/>
          </a:bodyPr>
          <a:p>
            <a:pPr indent="0" algn="just" defTabSz="914400" fontAlgn="auto">
              <a:lnSpc>
                <a:spcPts val="34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例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2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.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2023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苏锡常镇</a:t>
            </a:r>
            <a:r>
              <a:rPr lang="en-US" altLang="zh-CN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2</a:t>
            </a:r>
            <a:r>
              <a:rPr lang="zh-CN" altLang="en-US" sz="2000" b="1" kern="100" dirty="0" smtClean="0">
                <a:solidFill>
                  <a:prstClr val="black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模</a:t>
            </a:r>
            <a:r>
              <a:rPr lang="zh-CN" altLang="en-US"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有学者这样评价西方近代历史上的某一事件:这场革命的爆发是因为清教和王国的法律、自由受到威胁，它是实用主义和理性主义相结合的产物，它建立起的“平衡”维持了若干年之久。</a:t>
            </a:r>
            <a:r>
              <a:rPr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这场革命</a:t>
            </a:r>
            <a:r>
              <a:rPr lang="en-US" sz="2000" b="1" kern="100" dirty="0" smtClean="0">
                <a:solidFill>
                  <a:srgbClr val="FFC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(      )</a:t>
            </a:r>
            <a:endParaRPr lang="zh-CN" altLang="en-US" sz="2000" b="1" kern="100" dirty="0" smtClean="0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algn="just" defTabSz="914400" fontAlgn="auto">
              <a:lnSpc>
                <a:spcPts val="3200"/>
              </a:lnSpc>
              <a:spcAft>
                <a:spcPts val="0"/>
              </a:spcAft>
              <a:buClrTx/>
              <a:buSzTx/>
              <a:buNone/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A.推动了权力中心的转移 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B.揭开了宗教改革的序幕 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 defTabSz="914400" fontAlgn="auto">
              <a:lnSpc>
                <a:spcPts val="3200"/>
              </a:lnSpc>
              <a:spcAft>
                <a:spcPts val="0"/>
              </a:spcAft>
              <a:buClrTx/>
              <a:buSzTx/>
              <a:buNone/>
              <a:tabLst>
                <a:tab pos="2700655" algn="l"/>
              </a:tabLst>
            </a:pP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C.促使民主共和政体建立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000" b="1" kern="100" dirty="0" smtClean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D.强化了民族国家的意识</a:t>
            </a:r>
            <a:endParaRPr lang="zh-CN" altLang="en-US" sz="2000" b="1" kern="100" dirty="0" smtClean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" grpId="0" bldLvl="0" animBg="1"/>
      <p:bldP spid="26" grpId="0" bldLvl="0" animBg="1"/>
      <p:bldP spid="5" grpId="0" bldLvl="0" animBg="1"/>
      <p:bldP spid="16" grpId="0" bldLvl="0" animBg="1"/>
      <p:bldP spid="12" grpId="1"/>
      <p:bldP spid="3" grpId="1"/>
      <p:bldP spid="8" grpId="0" bldLvl="0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84320" y="381635"/>
            <a:ext cx="5789295" cy="6985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fontAlgn="auto">
              <a:lnSpc>
                <a:spcPts val="38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选择题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材料主干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32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endParaRPr lang="zh-CN" altLang="en-US" sz="32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851650" y="1162050"/>
            <a:ext cx="1707515" cy="8972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设问类型＋设问限制与提醒</a:t>
            </a:r>
            <a:endParaRPr lang="zh-CN" altLang="en-US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32520" y="1162050"/>
            <a:ext cx="3314700" cy="8286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选择符合题意或主旨的选项；</a:t>
            </a:r>
            <a:r>
              <a:rPr lang="en-US" altLang="zh-CN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排除错误选项</a:t>
            </a:r>
            <a:endParaRPr lang="zh-CN" altLang="en-US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4780" y="104140"/>
            <a:ext cx="2477135" cy="64008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 anchor="ctr" anchorCtr="0">
            <a:noAutofit/>
          </a:bodyPr>
          <a:p>
            <a:pPr algn="l" fontAlgn="auto">
              <a:lnSpc>
                <a:spcPts val="3800"/>
              </a:lnSpc>
            </a:pPr>
            <a:r>
              <a:rPr lang="zh-CN" altLang="zh-CN" sz="2800" b="1" dirty="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rPr>
              <a:t>六：例题精练</a:t>
            </a:r>
            <a:endParaRPr lang="zh-CN" altLang="zh-CN" sz="2800" b="1" dirty="0">
              <a:solidFill>
                <a:schemeClr val="bg2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56685" y="1162050"/>
            <a:ext cx="2721610" cy="101155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时空条件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历史事件、现象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主旨表达（价值判断）</a:t>
            </a:r>
            <a:endParaRPr lang="zh-CN" altLang="en-US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956685" y="2095183"/>
            <a:ext cx="2550160" cy="1373505"/>
          </a:xfrm>
          <a:prstGeom prst="rect">
            <a:avLst/>
          </a:prstGeom>
          <a:noFill/>
          <a:ln w="28575" cmpd="sng">
            <a:solidFill>
              <a:srgbClr val="36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spAutoFit/>
          </a:bodyPr>
          <a:p>
            <a:pPr indent="0" fontAlgn="auto">
              <a:lnSpc>
                <a:spcPts val="25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时间：二战后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地点：非洲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50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人物：黑人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非洲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新兴的民族国家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859530" y="3390265"/>
            <a:ext cx="1337945" cy="188531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事件：新兴的民族国家照搬西方道路产生了混乱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402580" y="3390900"/>
            <a:ext cx="1371600" cy="188468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主旨：发展要结合国情，不能片面照搬照抄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6873875" y="2255520"/>
            <a:ext cx="1698625" cy="302006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ctr" anchorCtr="0">
            <a:noAutofit/>
          </a:bodyPr>
          <a:p>
            <a:pPr indent="0" fontAlgn="auto">
              <a:lnSpc>
                <a:spcPts val="28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设问：非洲国家独立后的发展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5440" y="5651500"/>
            <a:ext cx="11663045" cy="106553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</p:spPr>
        <p:txBody>
          <a:bodyPr wrap="square" rtlCol="0" anchor="ctr" anchorCtr="0">
            <a:spAutoFit/>
          </a:bodyPr>
          <a:p>
            <a:pPr fontAlgn="auto">
              <a:lnSpc>
                <a:spcPts val="38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做题过程：精读（提取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主干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及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设问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信息）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选项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排除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解读（材料分层概括主旨）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根据主旨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选择答案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8709660" y="2624455"/>
            <a:ext cx="3298825" cy="175323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时空条件有误，史实有误；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定性或程度、范围之差，如：开始、完成、完全、奠基、彻底</a:t>
            </a:r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······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通常属于错误项；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3.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答非所问的偏差：观点正确，但从题干得不出；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44780" y="744220"/>
            <a:ext cx="3638550" cy="465455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020AB6"/>
                    </a:gs>
                    <a:gs pos="79000">
                      <a:srgbClr val="760303"/>
                    </a:gs>
                  </a:gsLst>
                  <a:lin ang="5400000" scaled="0"/>
                </a:gradFill>
              </a14:hiddenFill>
            </a:ext>
          </a:extLst>
        </p:spPr>
        <p:txBody>
          <a:bodyPr wrap="square" rtlCol="0" anchor="t" anchorCtr="0">
            <a:noAutofit/>
          </a:bodyPr>
          <a:p>
            <a:pPr indent="0" algn="just" defTabSz="914400" fontAlgn="auto">
              <a:lnSpc>
                <a:spcPts val="2800"/>
              </a:lnSpc>
              <a:spcAft>
                <a:spcPts val="0"/>
              </a:spcAft>
              <a:tabLst>
                <a:tab pos="2700655" algn="l"/>
              </a:tabLst>
            </a:pPr>
            <a:r>
              <a:rPr lang="zh-CN" sz="2000" b="1" kern="100" dirty="0" smtClean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例</a:t>
            </a:r>
            <a:r>
              <a:rPr lang="en-US" altLang="zh-CN" sz="2000" b="1" kern="100" dirty="0" smtClean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3.</a:t>
            </a:r>
            <a:r>
              <a:rPr lang="zh-CN" altLang="en-US" sz="2000" b="1" kern="100" dirty="0" smtClean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苏锡常镇二模</a:t>
            </a:r>
            <a:r>
              <a:rPr sz="2000" b="1" kern="100" dirty="0" smtClean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15.</a:t>
            </a:r>
            <a:r>
              <a:rPr sz="2000" b="1" kern="100" dirty="0" smtClean="0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非洲加纳、坦桑尼亚等一些国家独立后，它们借鉴资本主义与社会主义的“某些具有科学和技术价值的因素”，将其“像嫁接嫩枝一样，移植到黑人特性的粗大树干上”。结果，这种选择“不尽人意，甚至出现混乱现象”。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材料说明这些非洲国家</a:t>
            </a:r>
            <a:endParaRPr sz="2000" b="1" kern="100" dirty="0" smtClean="0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indent="0" algn="just" defTabSz="914400" fontAlgn="auto">
              <a:lnSpc>
                <a:spcPts val="2800"/>
              </a:lnSpc>
              <a:spcAft>
                <a:spcPts val="0"/>
              </a:spcAft>
              <a:tabLst>
                <a:tab pos="2700655" algn="l"/>
              </a:tabLst>
            </a:pPr>
            <a:r>
              <a:rPr sz="2000" b="1" kern="100" dirty="0" smtClean="0">
                <a:solidFill>
                  <a:srgbClr val="00B05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A．原宗主国主导现代化	</a:t>
            </a:r>
            <a:endParaRPr sz="2000" b="1" kern="100" dirty="0" smtClean="0">
              <a:solidFill>
                <a:srgbClr val="00B050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indent="0" algn="just" defTabSz="914400" fontAlgn="auto">
              <a:lnSpc>
                <a:spcPts val="2800"/>
              </a:lnSpc>
              <a:spcAft>
                <a:spcPts val="0"/>
              </a:spcAft>
              <a:tabLst>
                <a:tab pos="2700655" algn="l"/>
              </a:tabLst>
            </a:pPr>
            <a:r>
              <a:rPr sz="2000" b="1" kern="100" dirty="0" smtClean="0">
                <a:solidFill>
                  <a:srgbClr val="00B05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B．发展道路受制于国际局势</a:t>
            </a:r>
            <a:endParaRPr sz="2000" b="1" kern="100" dirty="0" smtClean="0">
              <a:solidFill>
                <a:srgbClr val="00B050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  <a:p>
            <a:pPr indent="0" algn="just" defTabSz="914400" fontAlgn="auto">
              <a:lnSpc>
                <a:spcPts val="2800"/>
              </a:lnSpc>
              <a:spcAft>
                <a:spcPts val="0"/>
              </a:spcAft>
              <a:tabLst>
                <a:tab pos="2700655" algn="l"/>
              </a:tabLst>
            </a:pPr>
            <a:r>
              <a:rPr sz="2000" b="1" kern="100" dirty="0" smtClean="0">
                <a:solidFill>
                  <a:srgbClr val="00B05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ea"/>
              </a:rPr>
              <a:t>C．区域经济集团化进程加速D．传统与现代文明融合艰难</a:t>
            </a:r>
            <a:endParaRPr sz="2000" b="1" kern="100" dirty="0" smtClean="0">
              <a:solidFill>
                <a:srgbClr val="00B050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" grpId="0" bldLvl="0" animBg="1"/>
      <p:bldP spid="26" grpId="0" bldLvl="0" animBg="1"/>
      <p:bldP spid="5" grpId="0" bldLvl="0" animBg="1"/>
      <p:bldP spid="16" grpId="0" bldLvl="0" animBg="1"/>
      <p:bldP spid="12" grpId="1"/>
      <p:bldP spid="3" grpId="1"/>
      <p:bldP spid="8" grpId="0" bldLvl="0" animBg="1"/>
      <p:bldP spid="6" grpId="0" bldLvl="0" animBg="1"/>
      <p:bldP spid="6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0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105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SUBTYPE" val="h"/>
  <p:tag name="KSO_WM_UNIT_TYPE" val="i"/>
  <p:tag name="KSO_WM_UNIT_INDEX" val="1"/>
</p:tagLst>
</file>

<file path=ppt/tags/tag106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107.xml><?xml version="1.0" encoding="utf-8"?>
<p:tagLst xmlns:p="http://schemas.openxmlformats.org/presentationml/2006/main">
  <p:tag name="KSO_WM_SLIDE_BACKGROUND_TYPE" val="frame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3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SUBTYPE" val="h"/>
  <p:tag name="KSO_WM_UNIT_TYPE" val="i"/>
  <p:tag name="KSO_WM_UNIT_INDEX" val="1"/>
</p:tagLst>
</file>

<file path=ppt/tags/tag114.xml><?xml version="1.0" encoding="utf-8"?>
<p:tagLst xmlns:p="http://schemas.openxmlformats.org/presentationml/2006/main">
  <p:tag name="KSO_WM_SLIDE_BACKGROUND_TYPE" val="leftRight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1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SUBTYPE" val="h"/>
  <p:tag name="KSO_WM_UNIT_TYPE" val="i"/>
  <p:tag name="KSO_WM_UNIT_INDEX" val="1"/>
</p:tagLst>
</file>

<file path=ppt/tags/tag122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23.xml><?xml version="1.0" encoding="utf-8"?>
<p:tagLst xmlns:p="http://schemas.openxmlformats.org/presentationml/2006/main">
  <p:tag name="KSO_WM_SLIDE_BACKGROUND_TYPE" val="topBottom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30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SUBTYPE" val="h"/>
  <p:tag name="KSO_WM_UNIT_TYPE" val="i"/>
  <p:tag name="KSO_WM_UNIT_INDEX" val="1"/>
</p:tagLst>
</file>

<file path=ppt/tags/tag131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32.xml><?xml version="1.0" encoding="utf-8"?>
<p:tagLst xmlns:p="http://schemas.openxmlformats.org/presentationml/2006/main">
  <p:tag name="KSO_WM_SLIDE_BACKGROUND_TYPE" val="bottomTop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9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SUBTYPE" val="h"/>
  <p:tag name="KSO_WM_UNIT_TYPE" val="i"/>
  <p:tag name="KSO_WM_UNIT_INDEX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41.xml><?xml version="1.0" encoding="utf-8"?>
<p:tagLst xmlns:p="http://schemas.openxmlformats.org/presentationml/2006/main">
  <p:tag name="KSO_WM_SLIDE_BACKGROUND_TYPE" val="navigation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K_DARK_LIGHT" val="2"/>
  <p:tag name="KSO_WM_UNIT_BK_DARK_LIGHT" val="2"/>
  <p:tag name="KSO_WM_UNIT_SUBTYPE" val="h"/>
  <p:tag name="KSO_WM_UNIT_TYPE" val="i"/>
  <p:tag name="KSO_WM_UNIT_INDEX" val="1"/>
</p:tagLst>
</file>

<file path=ppt/tags/tag151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7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58.xml><?xml version="1.0" encoding="utf-8"?>
<p:tagLst xmlns:p="http://schemas.openxmlformats.org/presentationml/2006/main">
  <p:tag name="KSO_WM_SLIDE_BACKGROUND_TYPE" val="belt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135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135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135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8、9、10、16、17、21、25、26、27、30、35、38、39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187.xml><?xml version="1.0" encoding="utf-8"?>
<p:tagLst xmlns:p="http://schemas.openxmlformats.org/presentationml/2006/main">
  <p:tag name="KSO_WM_UNIT_PLACING_PICTURE_USER_VIEWPORT" val="{&quot;height&quot;:2469,&quot;width&quot;:5925}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14.xml><?xml version="1.0" encoding="utf-8"?>
<p:tagLst xmlns:p="http://schemas.openxmlformats.org/presentationml/2006/main">
  <p:tag name="KSO_WM_DIAGRAM_VIRTUALLY_FRAME" val="{&quot;height&quot;:490.05,&quot;left&quot;:27.2,&quot;top&quot;:38.85,&quot;width&quot;:918.35}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DIAGRAM_VIRTUALLY_FRAME" val="{&quot;height&quot;:490.05,&quot;left&quot;:27.2,&quot;top&quot;:38.85,&quot;width&quot;:918.35}"/>
</p:tagLst>
</file>

<file path=ppt/tags/tag218.xml><?xml version="1.0" encoding="utf-8"?>
<p:tagLst xmlns:p="http://schemas.openxmlformats.org/presentationml/2006/main">
  <p:tag name="KSO_WM_DIAGRAM_VIRTUALLY_FRAME" val="{&quot;height&quot;:490.05,&quot;left&quot;:27.2,&quot;top&quot;:38.85,&quot;width&quot;:918.35}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UNIT_TABLE_BEAUTIFY" val="smartTable{abf2a23d-d934-4ecb-a5d6-216d2c3ad533}"/>
</p:tagLst>
</file>

<file path=ppt/tags/tag225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31.xml><?xml version="1.0" encoding="utf-8"?>
<p:tagLst xmlns:p="http://schemas.openxmlformats.org/presentationml/2006/main">
  <p:tag name="KSO_WM_UNIT_TABLE_BEAUTIFY" val="smartTable{956203f9-e4d6-4dbe-a520-3e5925925823}"/>
  <p:tag name="TABLE_ENDDRAG_ORIGIN_RECT" val="468*117"/>
  <p:tag name="TABLE_ENDDRAG_RECT" val="280*207*468*117"/>
</p:tagLst>
</file>

<file path=ppt/tags/tag232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33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34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4135"/>
</p:tagLst>
</file>

<file path=ppt/tags/tag236.xml><?xml version="1.0" encoding="utf-8"?>
<p:tagLst xmlns:p="http://schemas.openxmlformats.org/presentationml/2006/main">
  <p:tag name="COMMONDATA" val="eyJoZGlkIjoiNGU4NWJiNDQ4NjQ1NjZkZDM2MDM1NDIwMTliMTc5ZWIifQ=="/>
  <p:tag name="KSO_WPP_MARK_KEY" val="816abb26-5605-4694-8bcb-362555dab989"/>
  <p:tag name="commondata" val="eyJoZGlkIjoiNTVkMTk3OTgxMzMwNGFiMWUzMDlkOTNjMWM4MzRhMzIifQ=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AS_UNIQUEID" val="1558"/>
</p:tagLst>
</file>

<file path=ppt/tags/tag28.xml><?xml version="1.0" encoding="utf-8"?>
<p:tagLst xmlns:p="http://schemas.openxmlformats.org/presentationml/2006/main">
  <p:tag name="AS_UNIQUEID" val="1556"/>
</p:tagLst>
</file>

<file path=ppt/tags/tag29.xml><?xml version="1.0" encoding="utf-8"?>
<p:tagLst xmlns:p="http://schemas.openxmlformats.org/presentationml/2006/main">
  <p:tag name="AS_UNIQUEID" val="1557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AS_UNIQUEID" val="728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1"/>
  <p:tag name="KSO_WM_UNIT_ID" val="_3*i*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2"/>
  <p:tag name="KSO_WM_UNIT_ID" val="_3*i*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 defTabSz="914400">
          <a:lnSpc>
            <a:spcPct val="120000"/>
          </a:lnSpc>
          <a:defRPr lang="zh-CN" altLang="en-US" sz="2600" b="1" dirty="0">
            <a:solidFill>
              <a:srgbClr val="FF0000"/>
            </a:solidFill>
            <a:latin typeface="华文中宋" panose="02010600040101010101" charset="-122"/>
            <a:ea typeface="华文中宋" panose="02010600040101010101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1422">
      <a:dk1>
        <a:sysClr val="windowText" lastClr="000000"/>
      </a:dk1>
      <a:lt1>
        <a:sysClr val="window" lastClr="FFFFFF"/>
      </a:lt1>
      <a:dk2>
        <a:srgbClr val="EFEAEB"/>
      </a:dk2>
      <a:lt2>
        <a:srgbClr val="FFFFFF"/>
      </a:lt2>
      <a:accent1>
        <a:srgbClr val="BA2631"/>
      </a:accent1>
      <a:accent2>
        <a:srgbClr val="D36E83"/>
      </a:accent2>
      <a:accent3>
        <a:srgbClr val="ECB5D6"/>
      </a:accent3>
      <a:accent4>
        <a:srgbClr val="DBB5F1"/>
      </a:accent4>
      <a:accent5>
        <a:srgbClr val="A06ED6"/>
      </a:accent5>
      <a:accent6>
        <a:srgbClr val="6526BA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gradFill>
          <a:gsLst>
            <a:gs pos="0">
              <a:srgbClr val="020AB6"/>
            </a:gs>
            <a:gs pos="79000">
              <a:srgbClr val="760303"/>
            </a:gs>
          </a:gsLst>
          <a:lin ang="5400000" scaled="0"/>
        </a:gradFill>
      </a:spPr>
      <a:bodyPr wrap="square" rtlCol="0" anchor="ctr" anchorCtr="0">
        <a:spAutoFit/>
      </a:bodyPr>
      <a:lstStyle>
        <a:defPPr fontAlgn="auto">
          <a:lnSpc>
            <a:spcPts val="3800"/>
          </a:lnSpc>
          <a:defRPr lang="zh-CN" altLang="en-US" sz="2800" b="1" dirty="0">
            <a:solidFill>
              <a:srgbClr val="FFFF00"/>
            </a:solidFill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主题3">
  <a:themeElements>
    <a:clrScheme name="自定义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FFFF0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6016</Words>
  <Application>WPS 演示</Application>
  <PresentationFormat>宽屏</PresentationFormat>
  <Paragraphs>391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47" baseType="lpstr">
      <vt:lpstr>Arial</vt:lpstr>
      <vt:lpstr>宋体</vt:lpstr>
      <vt:lpstr>Wingdings</vt:lpstr>
      <vt:lpstr>华文新魏</vt:lpstr>
      <vt:lpstr>楷体</vt:lpstr>
      <vt:lpstr>RiWenMaoBi</vt:lpstr>
      <vt:lpstr>Palatino</vt:lpstr>
      <vt:lpstr>FZQingKeBenYueSongS-R-GB</vt:lpstr>
      <vt:lpstr>微软雅黑</vt:lpstr>
      <vt:lpstr>汉仪旗黑-85S</vt:lpstr>
      <vt:lpstr>Calibri</vt:lpstr>
      <vt:lpstr>华文中宋</vt:lpstr>
      <vt:lpstr>Verdana</vt:lpstr>
      <vt:lpstr>黑体</vt:lpstr>
      <vt:lpstr>隶书</vt:lpstr>
      <vt:lpstr>汉仪尚巍手书W</vt:lpstr>
      <vt:lpstr>汉仪长宋简</vt:lpstr>
      <vt:lpstr>楷体_GB2312</vt:lpstr>
      <vt:lpstr>新宋体</vt:lpstr>
      <vt:lpstr>汉仪傲娇体简</vt:lpstr>
      <vt:lpstr>Times New Roman</vt:lpstr>
      <vt:lpstr>Arial Unicode MS</vt:lpstr>
      <vt:lpstr>等线</vt:lpstr>
      <vt:lpstr>Calibri Light</vt:lpstr>
      <vt:lpstr>Palatino Linotype</vt:lpstr>
      <vt:lpstr>自定义设计方案</vt:lpstr>
      <vt:lpstr>1_自定义设计方案</vt:lpstr>
      <vt:lpstr>4_主题3</vt:lpstr>
      <vt:lpstr>1_Office 主题​​</vt:lpstr>
      <vt:lpstr>1_主题3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  <HyperlinkBase>公众号：陈西设计之家。微信搜索即可，有更多免费原创开源PPT模版以及PPT教程，可随意转载。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张思成</cp:lastModifiedBy>
  <cp:revision>113</cp:revision>
  <dcterms:created xsi:type="dcterms:W3CDTF">2022-09-24T02:01:00Z</dcterms:created>
  <dcterms:modified xsi:type="dcterms:W3CDTF">2024-04-21T23:50:45Z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C91B0D8C1C9B4B99B3104587A06DDDC3_13</vt:lpwstr>
  </property>
</Properties>
</file>