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3"/>
  </p:sldMasterIdLst>
  <p:notesMasterIdLst>
    <p:notesMasterId r:id="rId5"/>
  </p:notesMasterIdLst>
  <p:handoutMasterIdLst>
    <p:handoutMasterId r:id="rId28"/>
  </p:handoutMasterIdLst>
  <p:sldIdLst>
    <p:sldId id="752" r:id="rId4"/>
    <p:sldId id="753" r:id="rId6"/>
    <p:sldId id="754" r:id="rId7"/>
    <p:sldId id="634" r:id="rId8"/>
    <p:sldId id="704" r:id="rId9"/>
    <p:sldId id="705" r:id="rId10"/>
    <p:sldId id="708" r:id="rId11"/>
    <p:sldId id="653" r:id="rId12"/>
    <p:sldId id="709" r:id="rId13"/>
    <p:sldId id="710" r:id="rId14"/>
    <p:sldId id="707" r:id="rId15"/>
    <p:sldId id="654" r:id="rId16"/>
    <p:sldId id="682" r:id="rId17"/>
    <p:sldId id="719" r:id="rId18"/>
    <p:sldId id="718" r:id="rId19"/>
    <p:sldId id="721" r:id="rId20"/>
    <p:sldId id="657" r:id="rId21"/>
    <p:sldId id="722" r:id="rId22"/>
    <p:sldId id="747" r:id="rId23"/>
    <p:sldId id="762" r:id="rId24"/>
    <p:sldId id="759" r:id="rId25"/>
    <p:sldId id="805" r:id="rId26"/>
    <p:sldId id="687" r:id="rId27"/>
  </p:sldIdLst>
  <p:sldSz cx="12196445" cy="6858000"/>
  <p:notesSz cx="6858000" cy="9144000"/>
  <p:embeddedFontLst>
    <p:embeddedFont>
      <p:font typeface="微软雅黑" panose="020B0503020204020204" pitchFamily="34" charset="-122"/>
      <p:regular r:id="rId33"/>
    </p:embeddedFont>
    <p:embeddedFont>
      <p:font typeface="仿宋_GB2312" panose="02010609030101010101" pitchFamily="49" charset="-122"/>
      <p:regular r:id="rId34"/>
    </p:embeddedFont>
    <p:embeddedFont>
      <p:font typeface="Calibri" panose="020F0502020204030204" pitchFamily="34" charset="0"/>
      <p:regular r:id="rId35"/>
      <p:bold r:id="rId36"/>
      <p:italic r:id="rId37"/>
      <p:boldItalic r:id="rId38"/>
    </p:embeddedFont>
    <p:embeddedFont>
      <p:font typeface="黑体" panose="02010609060101010101" charset="-122"/>
      <p:regular r:id="rId39"/>
    </p:embeddedFont>
    <p:embeddedFont>
      <p:font typeface="等线" panose="02010600030101010101" charset="-122"/>
      <p:regular r:id="rId40"/>
    </p:embeddedFont>
    <p:embeddedFont>
      <p:font typeface="楷体" panose="02010609060101010101" pitchFamily="49" charset="-122"/>
      <p:regular r:id="rId41"/>
    </p:embeddedFont>
    <p:embeddedFont>
      <p:font typeface="日暮秋山行楷" panose="02010600010101010101" charset="-122"/>
      <p:regular r:id="rId42"/>
    </p:embeddedFont>
    <p:embeddedFont>
      <p:font typeface="汉仪雅酷黑 75W" panose="020B0804020202020204" charset="-122"/>
      <p:bold r:id="rId43"/>
    </p:embeddedFont>
    <p:embeddedFont>
      <p:font typeface="等线 Light" panose="02010600030101010101" charset="-122"/>
      <p:regular r:id="rId44"/>
    </p:embeddedFont>
  </p:embeddedFontLst>
  <p:custDataLst>
    <p:tags r:id="rId45"/>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7" userDrawn="1">
          <p15:clr>
            <a:srgbClr val="A4A3A4"/>
          </p15:clr>
        </p15:guide>
        <p15:guide id="2" pos="37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5020D"/>
    <a:srgbClr val="CF2227"/>
    <a:srgbClr val="F8F8F8"/>
    <a:srgbClr val="D01C63"/>
    <a:srgbClr val="0067AC"/>
    <a:srgbClr val="21A3D0"/>
    <a:srgbClr val="DDDDDD"/>
    <a:srgbClr val="A9BECB"/>
    <a:srgbClr val="F59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6" autoAdjust="0"/>
    <p:restoredTop sz="96366" autoAdjust="0"/>
  </p:normalViewPr>
  <p:slideViewPr>
    <p:cSldViewPr snapToObjects="1" showGuides="1">
      <p:cViewPr varScale="1">
        <p:scale>
          <a:sx n="67" d="100"/>
          <a:sy n="67" d="100"/>
        </p:scale>
        <p:origin x="813" y="39"/>
      </p:cViewPr>
      <p:guideLst>
        <p:guide orient="horz" pos="2127"/>
        <p:guide pos="374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5" Type="http://schemas.openxmlformats.org/officeDocument/2006/relationships/tags" Target="tags/tag100.xml"/><Relationship Id="rId44" Type="http://schemas.openxmlformats.org/officeDocument/2006/relationships/font" Target="fonts/font12.fntdata"/><Relationship Id="rId43" Type="http://schemas.openxmlformats.org/officeDocument/2006/relationships/font" Target="fonts/font11.fntdata"/><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9160AF-C47C-4CD2-A34F-024D348DADF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34203E-B9B9-4F41-960A-2A3A36AEB58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8AB757A0-0D48-492D-BCE0-AE452A67D6FE}"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43494ED5-D662-4B4B-BC97-E55E2CEF262B}" type="slidenum">
              <a:rPr lang="zh-CN" altLang="en-US"/>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381000" y="685800"/>
            <a:ext cx="6096000" cy="3429000"/>
          </a:xfrm>
        </p:spPr>
      </p:sp>
      <p:sp>
        <p:nvSpPr>
          <p:cNvPr id="13315"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2588" y="685800"/>
            <a:ext cx="6092825"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xfrm>
            <a:off x="381000" y="685800"/>
            <a:ext cx="6096000" cy="3429000"/>
          </a:xfrm>
        </p:spPr>
      </p:sp>
      <p:sp>
        <p:nvSpPr>
          <p:cNvPr id="7171"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67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09600" y="908050"/>
            <a:ext cx="10977563" cy="635000"/>
          </a:xfrm>
        </p:spPr>
        <p:txBody>
          <a:bodyPr/>
          <a:lstStyle>
            <a:lvl1pPr>
              <a:defRPr>
                <a:solidFill>
                  <a:schemeClr val="accent1"/>
                </a:solidFill>
              </a:defRPr>
            </a:lvl1p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7563"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3765" indent="0">
              <a:buNone/>
              <a:defRPr sz="1600"/>
            </a:lvl3pPr>
            <a:lvl4pPr marL="1370965" indent="0">
              <a:buNone/>
              <a:defRPr sz="1400"/>
            </a:lvl4pPr>
            <a:lvl5pPr marL="1827530" indent="0">
              <a:buNone/>
              <a:defRPr sz="1400"/>
            </a:lvl5pPr>
            <a:lvl6pPr marL="2284095" indent="0">
              <a:buNone/>
              <a:defRPr sz="1400"/>
            </a:lvl6pPr>
            <a:lvl7pPr marL="2741295" indent="0">
              <a:buNone/>
              <a:defRPr sz="1400"/>
            </a:lvl7pPr>
            <a:lvl8pPr marL="3197860" indent="0">
              <a:buNone/>
              <a:defRPr sz="1400"/>
            </a:lvl8pPr>
            <a:lvl9pPr marL="3655060" indent="0">
              <a:buNone/>
              <a:defRPr sz="1400"/>
            </a:lvl9pPr>
          </a:lstStyle>
          <a:p>
            <a:pPr lvl="0"/>
            <a:r>
              <a:rPr lang="zh-CN" altLang="en-US"/>
              <a:t>单击此处编辑母版文本样式</a:t>
            </a:r>
            <a:endParaRPr lang="zh-CN" altLang="en-US"/>
          </a:p>
        </p:txBody>
      </p:sp>
    </p:spTree>
  </p:cSld>
  <p:clrMapOvr>
    <a:masterClrMapping/>
  </p:clrMapOvr>
  <p:transition spd="slow"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67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4.jpe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advTm="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2" Type="http://schemas.openxmlformats.org/officeDocument/2006/relationships/notesSlide" Target="../notesSlides/notesSlide9.xml"/><Relationship Id="rId21" Type="http://schemas.openxmlformats.org/officeDocument/2006/relationships/slideLayout" Target="../slideLayouts/slideLayout2.xml"/><Relationship Id="rId20" Type="http://schemas.openxmlformats.org/officeDocument/2006/relationships/tags" Target="../tags/tag61.xml"/><Relationship Id="rId2" Type="http://schemas.openxmlformats.org/officeDocument/2006/relationships/tags" Target="../tags/tag43.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6.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9" Type="http://schemas.openxmlformats.org/officeDocument/2006/relationships/notesSlide" Target="../notesSlides/notesSlide15.xml"/><Relationship Id="rId18" Type="http://schemas.openxmlformats.org/officeDocument/2006/relationships/slideLayout" Target="../slideLayouts/slideLayout2.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xml"/><Relationship Id="rId3" Type="http://schemas.openxmlformats.org/officeDocument/2006/relationships/tags" Target="../tags/tag98.xml"/><Relationship Id="rId2" Type="http://schemas.openxmlformats.org/officeDocument/2006/relationships/image" Target="../media/image9.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xml"/><Relationship Id="rId6" Type="http://schemas.openxmlformats.org/officeDocument/2006/relationships/tags" Target="../tags/tag99.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2" Type="http://schemas.openxmlformats.org/officeDocument/2006/relationships/notesSlide" Target="../notesSlides/notesSlide4.xml"/><Relationship Id="rId11" Type="http://schemas.openxmlformats.org/officeDocument/2006/relationships/slideLayout" Target="../slideLayouts/slideLayout2.xml"/><Relationship Id="rId10" Type="http://schemas.openxmlformats.org/officeDocument/2006/relationships/tags" Target="../tags/tag12.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5" Type="http://schemas.openxmlformats.org/officeDocument/2006/relationships/notesSlide" Target="../notesSlides/notesSlide6.xml"/><Relationship Id="rId24" Type="http://schemas.openxmlformats.org/officeDocument/2006/relationships/slideLayout" Target="../slideLayouts/slideLayout2.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26" y="3426774"/>
            <a:ext cx="5369986" cy="344993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432" y="5279340"/>
            <a:ext cx="7088027" cy="1597364"/>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 y="6058931"/>
            <a:ext cx="12183118" cy="817774"/>
          </a:xfrm>
          <a:prstGeom prst="rect">
            <a:avLst/>
          </a:prstGeom>
        </p:spPr>
      </p:pic>
      <p:sp>
        <p:nvSpPr>
          <p:cNvPr id="9" name="矩形 8"/>
          <p:cNvSpPr/>
          <p:nvPr/>
        </p:nvSpPr>
        <p:spPr>
          <a:xfrm>
            <a:off x="4306" y="-12877"/>
            <a:ext cx="12188156" cy="1080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grpSp>
        <p:nvGrpSpPr>
          <p:cNvPr id="17" name="组合 16"/>
          <p:cNvGrpSpPr/>
          <p:nvPr/>
        </p:nvGrpSpPr>
        <p:grpSpPr>
          <a:xfrm>
            <a:off x="5104432" y="430451"/>
            <a:ext cx="1909426" cy="1539049"/>
            <a:chOff x="3851921" y="107991"/>
            <a:chExt cx="1792566" cy="1792567"/>
          </a:xfrm>
        </p:grpSpPr>
        <p:sp>
          <p:nvSpPr>
            <p:cNvPr id="19"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pPr defTabSz="914400"/>
              <a:endParaRPr lang="zh-CN" altLang="en-US" sz="1800">
                <a:solidFill>
                  <a:prstClr val="black"/>
                </a:solidFill>
              </a:endParaRPr>
            </a:p>
          </p:txBody>
        </p:sp>
        <p:sp>
          <p:nvSpPr>
            <p:cNvPr id="20" name="任意多边形 127"/>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grpSp>
      <p:sp>
        <p:nvSpPr>
          <p:cNvPr id="29" name="文本框 8"/>
          <p:cNvSpPr txBox="1"/>
          <p:nvPr/>
        </p:nvSpPr>
        <p:spPr>
          <a:xfrm>
            <a:off x="194565" y="2419987"/>
            <a:ext cx="12175279" cy="859155"/>
          </a:xfrm>
          <a:prstGeom prst="rect">
            <a:avLst/>
          </a:prstGeom>
          <a:noFill/>
        </p:spPr>
        <p:txBody>
          <a:bodyPr wrap="square" lIns="121868" tIns="60933" rIns="121868" bIns="60933" rtlCol="0">
            <a:spAutoFit/>
          </a:bodyPr>
          <a:lstStyle/>
          <a:p>
            <a:pPr algn="ctr"/>
            <a:r>
              <a:rPr lang="zh-CN" sz="4800" b="1" dirty="0">
                <a:solidFill>
                  <a:srgbClr val="C00000"/>
                </a:solidFill>
                <a:latin typeface="微软雅黑" panose="020B0503020204020204" pitchFamily="34" charset="-122"/>
                <a:ea typeface="微软雅黑" panose="020B0503020204020204" pitchFamily="34" charset="-122"/>
              </a:rPr>
              <a:t>夯实党建基础</a:t>
            </a:r>
            <a:r>
              <a:rPr lang="en-US" altLang="zh-CN" sz="4800" b="1" dirty="0">
                <a:solidFill>
                  <a:srgbClr val="C00000"/>
                </a:solidFill>
                <a:latin typeface="微软雅黑" panose="020B0503020204020204" pitchFamily="34" charset="-122"/>
                <a:ea typeface="微软雅黑" panose="020B0503020204020204" pitchFamily="34" charset="-122"/>
              </a:rPr>
              <a:t>  </a:t>
            </a:r>
            <a:r>
              <a:rPr lang="zh-CN" altLang="en-US" sz="4800" b="1" dirty="0">
                <a:solidFill>
                  <a:srgbClr val="C00000"/>
                </a:solidFill>
                <a:latin typeface="微软雅黑" panose="020B0503020204020204" pitchFamily="34" charset="-122"/>
                <a:ea typeface="微软雅黑" panose="020B0503020204020204" pitchFamily="34" charset="-122"/>
              </a:rPr>
              <a:t>引领教育高质量发展</a:t>
            </a:r>
            <a:endParaRPr lang="zh-CN" altLang="en-US" sz="5800"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002218" y="4366193"/>
            <a:ext cx="6094871" cy="1198880"/>
          </a:xfrm>
          <a:prstGeom prst="rect">
            <a:avLst/>
          </a:prstGeom>
          <a:noFill/>
        </p:spPr>
        <p:txBody>
          <a:bodyPr wrap="square" rtlCol="0" anchor="t">
            <a:spAutoFit/>
          </a:bodyPr>
          <a:p>
            <a:pPr algn="ctr" defTabSz="914400">
              <a:lnSpc>
                <a:spcPct val="100000"/>
              </a:lnSpc>
            </a:pPr>
            <a:endParaRPr lang="zh-CN" altLang="en-US" sz="3600" b="1" dirty="0">
              <a:ln w="3175">
                <a:noFill/>
              </a:ln>
              <a:solidFill>
                <a:srgbClr val="C00000"/>
              </a:solidFill>
              <a:latin typeface="黑体" panose="02010609060101010101" charset="-122"/>
              <a:ea typeface="黑体" panose="02010609060101010101" charset="-122"/>
              <a:cs typeface="方正苏新诗柳楷简体-yolan" panose="02000000000000000000" pitchFamily="2" charset="-122"/>
              <a:sym typeface="+mn-ea"/>
            </a:endParaRPr>
          </a:p>
          <a:p>
            <a:pPr algn="ctr" defTabSz="914400">
              <a:lnSpc>
                <a:spcPct val="100000"/>
              </a:lnSpc>
            </a:pPr>
            <a:r>
              <a:rPr lang="en-US" altLang="zh-CN" sz="3600" b="1" dirty="0">
                <a:ln w="3175">
                  <a:noFill/>
                </a:ln>
                <a:solidFill>
                  <a:srgbClr val="C00000"/>
                </a:solidFill>
                <a:latin typeface="黑体" panose="02010609060101010101" charset="-122"/>
                <a:ea typeface="黑体" panose="02010609060101010101" charset="-122"/>
                <a:cs typeface="方正苏新诗柳楷简体-yolan" panose="02000000000000000000" pitchFamily="2" charset="-122"/>
                <a:sym typeface="+mn-ea"/>
              </a:rPr>
              <a:t>2024</a:t>
            </a:r>
            <a:r>
              <a:rPr lang="zh-CN" altLang="en-US" sz="3600" b="1" dirty="0">
                <a:ln w="3175">
                  <a:noFill/>
                </a:ln>
                <a:solidFill>
                  <a:srgbClr val="C00000"/>
                </a:solidFill>
                <a:latin typeface="黑体" panose="02010609060101010101" charset="-122"/>
                <a:ea typeface="黑体" panose="02010609060101010101" charset="-122"/>
                <a:cs typeface="方正苏新诗柳楷简体-yolan" panose="02000000000000000000" pitchFamily="2" charset="-122"/>
                <a:sym typeface="+mn-ea"/>
              </a:rPr>
              <a:t>年</a:t>
            </a:r>
            <a:r>
              <a:rPr lang="en-US" altLang="zh-CN" sz="3600" b="1" dirty="0">
                <a:ln w="3175">
                  <a:noFill/>
                </a:ln>
                <a:solidFill>
                  <a:srgbClr val="C00000"/>
                </a:solidFill>
                <a:latin typeface="黑体" panose="02010609060101010101" charset="-122"/>
                <a:ea typeface="黑体" panose="02010609060101010101" charset="-122"/>
                <a:cs typeface="方正苏新诗柳楷简体-yolan" panose="02000000000000000000" pitchFamily="2" charset="-122"/>
                <a:sym typeface="+mn-ea"/>
              </a:rPr>
              <a:t>4</a:t>
            </a:r>
            <a:r>
              <a:rPr lang="zh-CN" altLang="en-US" sz="3600" b="1" dirty="0">
                <a:ln w="3175">
                  <a:noFill/>
                </a:ln>
                <a:solidFill>
                  <a:srgbClr val="C00000"/>
                </a:solidFill>
                <a:latin typeface="黑体" panose="02010609060101010101" charset="-122"/>
                <a:ea typeface="黑体" panose="02010609060101010101" charset="-122"/>
                <a:cs typeface="方正苏新诗柳楷简体-yolan" panose="02000000000000000000" pitchFamily="2" charset="-122"/>
                <a:sym typeface="+mn-ea"/>
              </a:rPr>
              <a:t>月</a:t>
            </a:r>
            <a:endParaRPr lang="zh-CN" altLang="en-US" sz="3600" b="1" dirty="0">
              <a:ln w="3175">
                <a:noFill/>
              </a:ln>
              <a:solidFill>
                <a:srgbClr val="C00000"/>
              </a:solidFill>
              <a:latin typeface="黑体" panose="02010609060101010101" charset="-122"/>
              <a:ea typeface="黑体" panose="02010609060101010101" charset="-122"/>
              <a:cs typeface="方正苏新诗柳楷简体-yolan" panose="02000000000000000000" pitchFamily="2" charset="-122"/>
              <a:sym typeface="+mn-ea"/>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42" presetClass="entr" presetSubtype="0" fill="hold"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4" accel="100000"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12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26" presetClass="emph" presetSubtype="0" fill="hold" nodeType="withEffect">
                                  <p:stCondLst>
                                    <p:cond delay="1750"/>
                                  </p:stCondLst>
                                  <p:childTnLst>
                                    <p:animEffect transition="out" filter="fade">
                                      <p:cBhvr>
                                        <p:cTn id="26" dur="500" tmFilter="0, 0; .2, .5; .8, .5; 1, 0"/>
                                        <p:tgtEl>
                                          <p:spTgt spid="17"/>
                                        </p:tgtEl>
                                      </p:cBhvr>
                                    </p:animEffect>
                                    <p:animScale>
                                      <p:cBhvr>
                                        <p:cTn id="27" dur="250" autoRev="1" fill="hold"/>
                                        <p:tgtEl>
                                          <p:spTgt spid="17"/>
                                        </p:tgtEl>
                                      </p:cBhvr>
                                      <p:by x="105000" y="105000"/>
                                    </p:animScale>
                                  </p:childTnLst>
                                </p:cTn>
                              </p:par>
                              <p:par>
                                <p:cTn id="28" presetID="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1+#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bwMode="auto">
          <a:xfrm>
            <a:off x="1435100" y="2035810"/>
            <a:ext cx="5245735" cy="2071370"/>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箭头: 五边形 6"/>
          <p:cNvSpPr/>
          <p:nvPr>
            <p:custDataLst>
              <p:tags r:id="rId2"/>
            </p:custDataLst>
          </p:nvPr>
        </p:nvSpPr>
        <p:spPr bwMode="auto">
          <a:xfrm>
            <a:off x="266119" y="2485773"/>
            <a:ext cx="1728192" cy="1186172"/>
          </a:xfrm>
          <a:prstGeom prst="homePlate">
            <a:avLst>
              <a:gd name="adj" fmla="val 27136"/>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sz="2400"/>
          </a:p>
        </p:txBody>
      </p:sp>
      <p:sp>
        <p:nvSpPr>
          <p:cNvPr id="9" name="矩形 8"/>
          <p:cNvSpPr/>
          <p:nvPr>
            <p:custDataLst>
              <p:tags r:id="rId3"/>
            </p:custDataLst>
          </p:nvPr>
        </p:nvSpPr>
        <p:spPr>
          <a:xfrm>
            <a:off x="48895" y="2781300"/>
            <a:ext cx="2104390" cy="460375"/>
          </a:xfrm>
          <a:prstGeom prst="rect">
            <a:avLst/>
          </a:prstGeom>
        </p:spPr>
        <p:txBody>
          <a:bodyPr wrap="square">
            <a:spAutoFit/>
          </a:bodyPr>
          <a:p>
            <a:pPr algn="ctr"/>
            <a:r>
              <a:rPr lang="zh-CN" altLang="en-US" sz="2400" b="1" dirty="0">
                <a:solidFill>
                  <a:schemeClr val="accent3"/>
                </a:solidFill>
                <a:latin typeface="+mj-ea"/>
                <a:ea typeface="+mj-ea"/>
              </a:rPr>
              <a:t>基本内容</a:t>
            </a:r>
            <a:endParaRPr lang="zh-CN" altLang="en-US" sz="2400" b="1" dirty="0">
              <a:solidFill>
                <a:schemeClr val="accent3"/>
              </a:solidFill>
              <a:latin typeface="+mj-ea"/>
              <a:ea typeface="+mj-ea"/>
            </a:endParaRPr>
          </a:p>
        </p:txBody>
      </p:sp>
      <p:sp>
        <p:nvSpPr>
          <p:cNvPr id="10" name="矩形 9"/>
          <p:cNvSpPr/>
          <p:nvPr>
            <p:custDataLst>
              <p:tags r:id="rId4"/>
            </p:custDataLst>
          </p:nvPr>
        </p:nvSpPr>
        <p:spPr>
          <a:xfrm>
            <a:off x="1960245" y="2342515"/>
            <a:ext cx="4723765" cy="1555750"/>
          </a:xfrm>
          <a:prstGeom prst="rect">
            <a:avLst/>
          </a:prstGeom>
          <a:noFill/>
        </p:spPr>
        <p:txBody>
          <a:bodyPr wrap="square" rtlCol="0">
            <a:noAutofit/>
          </a:bodyPr>
          <a:p>
            <a:pPr algn="just" eaLnBrk="1"/>
            <a:r>
              <a:rPr lang="en-US" altLang="zh-CN" sz="2800" dirty="0">
                <a:solidFill>
                  <a:schemeClr val="accent1"/>
                </a:solidFill>
                <a:latin typeface="日暮秋山行楷" panose="02010600010101010101" charset="-122"/>
                <a:ea typeface="日暮秋山行楷" panose="02010600010101010101" charset="-122"/>
                <a:cs typeface="日暮秋山行楷" panose="02010600010101010101" charset="-122"/>
              </a:rPr>
              <a:t>1.</a:t>
            </a:r>
            <a:r>
              <a:rPr lang="zh-CN" altLang="en-US" sz="2800" dirty="0">
                <a:solidFill>
                  <a:schemeClr val="accent1"/>
                </a:solidFill>
                <a:latin typeface="日暮秋山行楷" panose="02010600010101010101" charset="-122"/>
                <a:ea typeface="日暮秋山行楷" panose="02010600010101010101" charset="-122"/>
                <a:cs typeface="日暮秋山行楷" panose="02010600010101010101" charset="-122"/>
              </a:rPr>
              <a:t>党支部基本任务中的内容。</a:t>
            </a:r>
            <a:endParaRPr lang="zh-CN" altLang="en-US" sz="2800" dirty="0">
              <a:solidFill>
                <a:schemeClr val="accent1"/>
              </a:solidFill>
              <a:latin typeface="日暮秋山行楷" panose="02010600010101010101" charset="-122"/>
              <a:ea typeface="日暮秋山行楷" panose="02010600010101010101" charset="-122"/>
              <a:cs typeface="日暮秋山行楷" panose="02010600010101010101" charset="-122"/>
            </a:endParaRPr>
          </a:p>
          <a:p>
            <a:pPr algn="just" eaLnBrk="1"/>
            <a:endParaRPr lang="en-US" altLang="zh-CN" sz="2800" dirty="0">
              <a:solidFill>
                <a:schemeClr val="accent1"/>
              </a:solidFill>
              <a:latin typeface="日暮秋山行楷" panose="02010600010101010101" charset="-122"/>
              <a:ea typeface="日暮秋山行楷" panose="02010600010101010101" charset="-122"/>
              <a:cs typeface="日暮秋山行楷" panose="02010600010101010101" charset="-122"/>
            </a:endParaRPr>
          </a:p>
          <a:p>
            <a:pPr algn="just" eaLnBrk="1"/>
            <a:r>
              <a:rPr lang="en-US" altLang="zh-CN" sz="2800" dirty="0">
                <a:solidFill>
                  <a:schemeClr val="accent1"/>
                </a:solidFill>
                <a:latin typeface="日暮秋山行楷" panose="02010600010101010101" charset="-122"/>
                <a:ea typeface="日暮秋山行楷" panose="02010600010101010101" charset="-122"/>
                <a:cs typeface="日暮秋山行楷" panose="02010600010101010101" charset="-122"/>
              </a:rPr>
              <a:t>2.“</a:t>
            </a:r>
            <a:r>
              <a:rPr lang="zh-CN" altLang="en-US" sz="2800" dirty="0">
                <a:solidFill>
                  <a:schemeClr val="accent1"/>
                </a:solidFill>
                <a:latin typeface="日暮秋山行楷" panose="02010600010101010101" charset="-122"/>
                <a:ea typeface="日暮秋山行楷" panose="02010600010101010101" charset="-122"/>
                <a:cs typeface="日暮秋山行楷" panose="02010600010101010101" charset="-122"/>
              </a:rPr>
              <a:t>三重一大</a:t>
            </a:r>
            <a:r>
              <a:rPr lang="en-US" altLang="zh-CN" sz="2800" dirty="0">
                <a:solidFill>
                  <a:schemeClr val="accent1"/>
                </a:solidFill>
                <a:latin typeface="日暮秋山行楷" panose="02010600010101010101" charset="-122"/>
                <a:ea typeface="日暮秋山行楷" panose="02010600010101010101" charset="-122"/>
                <a:cs typeface="日暮秋山行楷" panose="02010600010101010101" charset="-122"/>
              </a:rPr>
              <a:t>”</a:t>
            </a:r>
            <a:r>
              <a:rPr lang="zh-CN" altLang="en-US" sz="2800" dirty="0">
                <a:solidFill>
                  <a:schemeClr val="accent1"/>
                </a:solidFill>
                <a:latin typeface="日暮秋山行楷" panose="02010600010101010101" charset="-122"/>
                <a:ea typeface="日暮秋山行楷" panose="02010600010101010101" charset="-122"/>
                <a:cs typeface="日暮秋山行楷" panose="02010600010101010101" charset="-122"/>
              </a:rPr>
              <a:t>事项。</a:t>
            </a:r>
            <a:endParaRPr lang="zh-CN" altLang="en-US" sz="2800" dirty="0">
              <a:solidFill>
                <a:schemeClr val="accent1"/>
              </a:solidFill>
              <a:latin typeface="日暮秋山行楷" panose="02010600010101010101" charset="-122"/>
              <a:ea typeface="日暮秋山行楷" panose="02010600010101010101" charset="-122"/>
              <a:cs typeface="日暮秋山行楷" panose="02010600010101010101" charset="-122"/>
            </a:endParaRPr>
          </a:p>
        </p:txBody>
      </p:sp>
      <p:grpSp>
        <p:nvGrpSpPr>
          <p:cNvPr id="42" name="组合 41" descr="7b0a202020202274657874626f78223a20227b5c2263617465676f72795f69645c223a31303433362c5c2269645c223a32303334333434327d220a7d0a"/>
          <p:cNvGrpSpPr/>
          <p:nvPr/>
        </p:nvGrpSpPr>
        <p:grpSpPr>
          <a:xfrm>
            <a:off x="7233920" y="1495548"/>
            <a:ext cx="4650105" cy="4326132"/>
            <a:chOff x="5855" y="3682"/>
            <a:chExt cx="7491" cy="3857"/>
          </a:xfrm>
        </p:grpSpPr>
        <p:sp>
          <p:nvSpPr>
            <p:cNvPr id="55" name="文本框 54"/>
            <p:cNvSpPr txBox="1"/>
            <p:nvPr>
              <p:custDataLst>
                <p:tags r:id="rId5"/>
              </p:custDataLst>
            </p:nvPr>
          </p:nvSpPr>
          <p:spPr>
            <a:xfrm>
              <a:off x="6345" y="3971"/>
              <a:ext cx="6529" cy="3365"/>
            </a:xfrm>
            <a:prstGeom prst="rect">
              <a:avLst/>
            </a:prstGeom>
            <a:noFill/>
          </p:spPr>
          <p:txBody>
            <a:bodyPr wrap="square" rtlCol="0" anchor="ctr" anchorCtr="0">
              <a:noAutofit/>
            </a:bodyPr>
            <a:p>
              <a:pPr marL="0" indent="0" algn="l" fontAlgn="t" latinLnBrk="0">
                <a:lnSpc>
                  <a:spcPts val="2600"/>
                </a:lnSpc>
                <a:spcBef>
                  <a:spcPts val="0"/>
                </a:spcBef>
                <a:spcAft>
                  <a:spcPts val="0"/>
                </a:spcAft>
              </a:pPr>
              <a:r>
                <a:rPr lang="zh-CN" altLang="en-US" sz="2400" spc="300" dirty="0">
                  <a:solidFill>
                    <a:schemeClr val="accent1"/>
                  </a:solidFill>
                  <a:uFillTx/>
                  <a:latin typeface="汉仪雅酷黑 75W" panose="020B0804020202020204" charset="-122"/>
                  <a:ea typeface="汉仪雅酷黑 75W" panose="020B0804020202020204" charset="-122"/>
                  <a:cs typeface="Times New Roman" panose="02020603050405020304"/>
                  <a:sym typeface="Times New Roman" panose="02020603050405020304"/>
                </a:rPr>
                <a:t>涉及</a:t>
              </a:r>
              <a:r>
                <a:rPr lang="zh-CN" altLang="en-US" sz="2400" spc="300" dirty="0">
                  <a:solidFill>
                    <a:schemeClr val="tx1"/>
                  </a:solidFill>
                  <a:effectLst>
                    <a:outerShdw blurRad="38100" dist="19050" dir="2700000" algn="tl" rotWithShape="0">
                      <a:schemeClr val="dk1">
                        <a:alpha val="40000"/>
                      </a:schemeClr>
                    </a:outerShdw>
                  </a:effectLst>
                  <a:uFillTx/>
                  <a:latin typeface="汉仪雅酷黑 75W" panose="020B0804020202020204" charset="-122"/>
                  <a:ea typeface="汉仪雅酷黑 75W" panose="020B0804020202020204" charset="-122"/>
                  <a:cs typeface="Times New Roman" panose="02020603050405020304"/>
                  <a:sym typeface="Times New Roman" panose="02020603050405020304"/>
                </a:rPr>
                <a:t>重大决策事项、重大项目安排、大额度资金使用（1万元及以上）</a:t>
              </a:r>
              <a:r>
                <a:rPr lang="zh-CN" altLang="en-US" sz="2400" spc="300" dirty="0">
                  <a:solidFill>
                    <a:schemeClr val="accent1"/>
                  </a:solidFill>
                  <a:uFillTx/>
                  <a:latin typeface="汉仪雅酷黑 75W" panose="020B0804020202020204" charset="-122"/>
                  <a:ea typeface="汉仪雅酷黑 75W" panose="020B0804020202020204" charset="-122"/>
                  <a:cs typeface="Times New Roman" panose="02020603050405020304"/>
                  <a:sym typeface="Times New Roman" panose="02020603050405020304"/>
                </a:rPr>
                <a:t>，需要先经过校（园）长办公会讨论商定，形成初步建议后，递交学校党组织会议表决。</a:t>
              </a:r>
              <a:endParaRPr lang="zh-CN" altLang="en-US" sz="2400" spc="300" dirty="0">
                <a:solidFill>
                  <a:schemeClr val="accent1"/>
                </a:solidFill>
                <a:uFillTx/>
                <a:latin typeface="汉仪雅酷黑 75W" panose="020B0804020202020204" charset="-122"/>
                <a:ea typeface="汉仪雅酷黑 75W" panose="020B0804020202020204" charset="-122"/>
                <a:cs typeface="Times New Roman" panose="02020603050405020304"/>
                <a:sym typeface="Times New Roman" panose="02020603050405020304"/>
              </a:endParaRPr>
            </a:p>
            <a:p>
              <a:pPr marL="0" indent="0" algn="l" fontAlgn="t" latinLnBrk="0">
                <a:lnSpc>
                  <a:spcPts val="2600"/>
                </a:lnSpc>
                <a:spcBef>
                  <a:spcPts val="0"/>
                </a:spcBef>
                <a:spcAft>
                  <a:spcPts val="0"/>
                </a:spcAft>
              </a:pPr>
              <a:r>
                <a:rPr lang="zh-CN" altLang="en-US" sz="2400" u="sng" spc="300" dirty="0">
                  <a:solidFill>
                    <a:schemeClr val="accent1"/>
                  </a:solidFill>
                  <a:uFillTx/>
                  <a:latin typeface="汉仪雅酷黑 75W" panose="020B0804020202020204" charset="-122"/>
                  <a:ea typeface="汉仪雅酷黑 75W" panose="020B0804020202020204" charset="-122"/>
                  <a:cs typeface="Times New Roman" panose="02020603050405020304"/>
                  <a:sym typeface="Times New Roman" panose="02020603050405020304"/>
                </a:rPr>
                <a:t>涉及</a:t>
              </a:r>
              <a:r>
                <a:rPr lang="zh-CN" altLang="en-US" sz="2400" u="sng" spc="300" dirty="0">
                  <a:solidFill>
                    <a:schemeClr val="tx1"/>
                  </a:solidFill>
                  <a:effectLst>
                    <a:outerShdw blurRad="38100" dist="19050" dir="2700000" algn="tl" rotWithShape="0">
                      <a:schemeClr val="dk1">
                        <a:alpha val="40000"/>
                      </a:schemeClr>
                    </a:outerShdw>
                  </a:effectLst>
                  <a:uFillTx/>
                  <a:latin typeface="汉仪雅酷黑 75W" panose="020B0804020202020204" charset="-122"/>
                  <a:ea typeface="汉仪雅酷黑 75W" panose="020B0804020202020204" charset="-122"/>
                  <a:cs typeface="Times New Roman" panose="02020603050405020304"/>
                  <a:sym typeface="Times New Roman" panose="02020603050405020304"/>
                </a:rPr>
                <a:t>重要人事任免</a:t>
              </a:r>
              <a:r>
                <a:rPr lang="zh-CN" altLang="en-US" sz="2400" u="sng" spc="300" dirty="0">
                  <a:solidFill>
                    <a:schemeClr val="accent1"/>
                  </a:solidFill>
                  <a:uFillTx/>
                  <a:latin typeface="汉仪雅酷黑 75W" panose="020B0804020202020204" charset="-122"/>
                  <a:ea typeface="汉仪雅酷黑 75W" panose="020B0804020202020204" charset="-122"/>
                  <a:cs typeface="Times New Roman" panose="02020603050405020304"/>
                  <a:sym typeface="Times New Roman" panose="02020603050405020304"/>
                </a:rPr>
                <a:t>的，可以直接经过党组织会议讨论表决。</a:t>
              </a:r>
              <a:endParaRPr lang="zh-CN" altLang="en-US" sz="2400" u="sng" spc="300" dirty="0">
                <a:solidFill>
                  <a:schemeClr val="accent1"/>
                </a:solidFill>
                <a:uFillTx/>
                <a:latin typeface="汉仪雅酷黑 75W" panose="020B0804020202020204" charset="-122"/>
                <a:ea typeface="汉仪雅酷黑 75W" panose="020B0804020202020204" charset="-122"/>
                <a:cs typeface="Times New Roman" panose="02020603050405020304"/>
                <a:sym typeface="Times New Roman" panose="02020603050405020304"/>
              </a:endParaRPr>
            </a:p>
          </p:txBody>
        </p:sp>
        <p:grpSp>
          <p:nvGrpSpPr>
            <p:cNvPr id="38" name="组合 37"/>
            <p:cNvGrpSpPr/>
            <p:nvPr/>
          </p:nvGrpSpPr>
          <p:grpSpPr>
            <a:xfrm>
              <a:off x="5855" y="3682"/>
              <a:ext cx="7491" cy="3857"/>
              <a:chOff x="5855" y="3682"/>
              <a:chExt cx="7491" cy="3857"/>
            </a:xfrm>
          </p:grpSpPr>
          <p:sp>
            <p:nvSpPr>
              <p:cNvPr id="37" name="圆角矩形 36"/>
              <p:cNvSpPr/>
              <p:nvPr>
                <p:custDataLst>
                  <p:tags r:id="rId6"/>
                </p:custDataLst>
              </p:nvPr>
            </p:nvSpPr>
            <p:spPr>
              <a:xfrm>
                <a:off x="6031" y="3841"/>
                <a:ext cx="7139" cy="3391"/>
              </a:xfrm>
              <a:prstGeom prst="roundRect">
                <a:avLst>
                  <a:gd name="adj" fmla="val 8699"/>
                </a:avLst>
              </a:prstGeom>
              <a:noFill/>
              <a:ln w="15875">
                <a:solidFill>
                  <a:srgbClr val="E804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任意多边形 7"/>
              <p:cNvSpPr/>
              <p:nvPr>
                <p:custDataLst>
                  <p:tags r:id="rId7"/>
                </p:custDataLst>
              </p:nvPr>
            </p:nvSpPr>
            <p:spPr>
              <a:xfrm>
                <a:off x="12388" y="3686"/>
                <a:ext cx="958" cy="3734"/>
              </a:xfrm>
              <a:custGeom>
                <a:avLst/>
                <a:gdLst>
                  <a:gd name="connsiteX0" fmla="*/ 0 w 958"/>
                  <a:gd name="connsiteY0" fmla="*/ 0 h 3734"/>
                  <a:gd name="connsiteX1" fmla="*/ 582 w 958"/>
                  <a:gd name="connsiteY1" fmla="*/ 3 h 3734"/>
                  <a:gd name="connsiteX2" fmla="*/ 958 w 958"/>
                  <a:gd name="connsiteY2" fmla="*/ 379 h 3734"/>
                  <a:gd name="connsiteX3" fmla="*/ 958 w 958"/>
                  <a:gd name="connsiteY3" fmla="*/ 3355 h 3734"/>
                  <a:gd name="connsiteX4" fmla="*/ 582 w 958"/>
                  <a:gd name="connsiteY4" fmla="*/ 3731 h 3734"/>
                  <a:gd name="connsiteX5" fmla="*/ 87 w 958"/>
                  <a:gd name="connsiteY5" fmla="*/ 3734 h 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 h="3734">
                    <a:moveTo>
                      <a:pt x="0" y="0"/>
                    </a:moveTo>
                    <a:lnTo>
                      <a:pt x="582" y="3"/>
                    </a:lnTo>
                    <a:cubicBezTo>
                      <a:pt x="790" y="3"/>
                      <a:pt x="958" y="171"/>
                      <a:pt x="958" y="379"/>
                    </a:cubicBezTo>
                    <a:lnTo>
                      <a:pt x="958" y="3355"/>
                    </a:lnTo>
                    <a:cubicBezTo>
                      <a:pt x="958" y="3563"/>
                      <a:pt x="790" y="3731"/>
                      <a:pt x="582" y="3731"/>
                    </a:cubicBezTo>
                    <a:lnTo>
                      <a:pt x="87" y="3734"/>
                    </a:lnTo>
                  </a:path>
                </a:pathLst>
              </a:custGeom>
              <a:noFill/>
              <a:ln w="50800">
                <a:solidFill>
                  <a:srgbClr val="E804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cxnSp>
            <p:nvCxnSpPr>
              <p:cNvPr id="12" name="直接连接符 11"/>
              <p:cNvCxnSpPr/>
              <p:nvPr>
                <p:custDataLst>
                  <p:tags r:id="rId8"/>
                </p:custDataLst>
              </p:nvPr>
            </p:nvCxnSpPr>
            <p:spPr>
              <a:xfrm>
                <a:off x="7009" y="3682"/>
                <a:ext cx="2099" cy="0"/>
              </a:xfrm>
              <a:prstGeom prst="line">
                <a:avLst/>
              </a:prstGeom>
              <a:ln w="50800">
                <a:solidFill>
                  <a:srgbClr val="E8040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9"/>
                </p:custDataLst>
              </p:nvPr>
            </p:nvCxnSpPr>
            <p:spPr>
              <a:xfrm flipH="1">
                <a:off x="10078" y="3682"/>
                <a:ext cx="2087" cy="0"/>
              </a:xfrm>
              <a:prstGeom prst="line">
                <a:avLst/>
              </a:prstGeom>
              <a:ln w="50800">
                <a:solidFill>
                  <a:srgbClr val="E80403"/>
                </a:solidFill>
              </a:ln>
            </p:spPr>
            <p:style>
              <a:lnRef idx="1">
                <a:schemeClr val="accent1"/>
              </a:lnRef>
              <a:fillRef idx="0">
                <a:schemeClr val="accent1"/>
              </a:fillRef>
              <a:effectRef idx="0">
                <a:schemeClr val="accent1"/>
              </a:effectRef>
              <a:fontRef idx="minor">
                <a:schemeClr val="tx1"/>
              </a:fontRef>
            </p:style>
          </p:cxnSp>
          <p:sp>
            <p:nvSpPr>
              <p:cNvPr id="25" name="五角星 24"/>
              <p:cNvSpPr/>
              <p:nvPr>
                <p:custDataLst>
                  <p:tags r:id="rId10"/>
                </p:custDataLst>
              </p:nvPr>
            </p:nvSpPr>
            <p:spPr>
              <a:xfrm>
                <a:off x="12130" y="7281"/>
                <a:ext cx="258" cy="258"/>
              </a:xfrm>
              <a:prstGeom prst="star5">
                <a:avLst>
                  <a:gd name="adj" fmla="val 27808"/>
                  <a:gd name="hf" fmla="val 105146"/>
                  <a:gd name="vf" fmla="val 110557"/>
                </a:avLst>
              </a:prstGeom>
              <a:noFill/>
              <a:ln w="28575">
                <a:solidFill>
                  <a:srgbClr val="E80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五角星 12"/>
              <p:cNvSpPr/>
              <p:nvPr>
                <p:custDataLst>
                  <p:tags r:id="rId11"/>
                </p:custDataLst>
              </p:nvPr>
            </p:nvSpPr>
            <p:spPr>
              <a:xfrm>
                <a:off x="6934" y="7281"/>
                <a:ext cx="258" cy="258"/>
              </a:xfrm>
              <a:prstGeom prst="star5">
                <a:avLst>
                  <a:gd name="adj" fmla="val 27808"/>
                  <a:gd name="hf" fmla="val 105146"/>
                  <a:gd name="vf" fmla="val 110557"/>
                </a:avLst>
              </a:prstGeom>
              <a:noFill/>
              <a:ln w="28575">
                <a:solidFill>
                  <a:srgbClr val="E80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五角星 13"/>
              <p:cNvSpPr/>
              <p:nvPr>
                <p:custDataLst>
                  <p:tags r:id="rId12"/>
                </p:custDataLst>
              </p:nvPr>
            </p:nvSpPr>
            <p:spPr>
              <a:xfrm>
                <a:off x="9569" y="7281"/>
                <a:ext cx="258" cy="258"/>
              </a:xfrm>
              <a:prstGeom prst="star5">
                <a:avLst>
                  <a:gd name="adj" fmla="val 27808"/>
                  <a:gd name="hf" fmla="val 105146"/>
                  <a:gd name="vf" fmla="val 110557"/>
                </a:avLst>
              </a:prstGeom>
              <a:noFill/>
              <a:ln w="28575">
                <a:solidFill>
                  <a:srgbClr val="E80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任意多边形 14"/>
              <p:cNvSpPr/>
              <p:nvPr>
                <p:custDataLst>
                  <p:tags r:id="rId13"/>
                </p:custDataLst>
              </p:nvPr>
            </p:nvSpPr>
            <p:spPr>
              <a:xfrm>
                <a:off x="5855" y="3689"/>
                <a:ext cx="980" cy="3728"/>
              </a:xfrm>
              <a:custGeom>
                <a:avLst/>
                <a:gdLst>
                  <a:gd name="connsiteX0" fmla="*/ 950 w 980"/>
                  <a:gd name="connsiteY0" fmla="*/ 3728 h 3728"/>
                  <a:gd name="connsiteX1" fmla="*/ 376 w 980"/>
                  <a:gd name="connsiteY1" fmla="*/ 3728 h 3728"/>
                  <a:gd name="connsiteX2" fmla="*/ 0 w 980"/>
                  <a:gd name="connsiteY2" fmla="*/ 3352 h 3728"/>
                  <a:gd name="connsiteX3" fmla="*/ 0 w 980"/>
                  <a:gd name="connsiteY3" fmla="*/ 376 h 3728"/>
                  <a:gd name="connsiteX4" fmla="*/ 376 w 980"/>
                  <a:gd name="connsiteY4" fmla="*/ 0 h 3728"/>
                  <a:gd name="connsiteX5" fmla="*/ 980 w 980"/>
                  <a:gd name="connsiteY5" fmla="*/ 1 h 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 h="3728">
                    <a:moveTo>
                      <a:pt x="950" y="3728"/>
                    </a:moveTo>
                    <a:lnTo>
                      <a:pt x="376" y="3728"/>
                    </a:lnTo>
                    <a:cubicBezTo>
                      <a:pt x="168" y="3728"/>
                      <a:pt x="0" y="3560"/>
                      <a:pt x="0" y="3352"/>
                    </a:cubicBezTo>
                    <a:lnTo>
                      <a:pt x="0" y="376"/>
                    </a:lnTo>
                    <a:cubicBezTo>
                      <a:pt x="0" y="168"/>
                      <a:pt x="168" y="0"/>
                      <a:pt x="376" y="0"/>
                    </a:cubicBezTo>
                    <a:lnTo>
                      <a:pt x="980" y="1"/>
                    </a:lnTo>
                  </a:path>
                </a:pathLst>
              </a:custGeom>
              <a:noFill/>
              <a:ln w="50800">
                <a:solidFill>
                  <a:srgbClr val="E804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0" name="直接连接符 19"/>
              <p:cNvCxnSpPr/>
              <p:nvPr>
                <p:custDataLst>
                  <p:tags r:id="rId14"/>
                </p:custDataLst>
              </p:nvPr>
            </p:nvCxnSpPr>
            <p:spPr>
              <a:xfrm flipV="1">
                <a:off x="7292" y="7410"/>
                <a:ext cx="2099" cy="0"/>
              </a:xfrm>
              <a:prstGeom prst="line">
                <a:avLst/>
              </a:prstGeom>
              <a:ln w="50800">
                <a:solidFill>
                  <a:srgbClr val="E8040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5"/>
                </p:custDataLst>
              </p:nvPr>
            </p:nvCxnSpPr>
            <p:spPr>
              <a:xfrm flipH="1" flipV="1">
                <a:off x="9941" y="7410"/>
                <a:ext cx="2087" cy="0"/>
              </a:xfrm>
              <a:prstGeom prst="line">
                <a:avLst/>
              </a:prstGeom>
              <a:ln w="50800">
                <a:solidFill>
                  <a:srgbClr val="E80403"/>
                </a:solidFill>
              </a:ln>
            </p:spPr>
            <p:style>
              <a:lnRef idx="1">
                <a:schemeClr val="accent1"/>
              </a:lnRef>
              <a:fillRef idx="0">
                <a:schemeClr val="accent1"/>
              </a:fillRef>
              <a:effectRef idx="0">
                <a:schemeClr val="accent1"/>
              </a:effectRef>
              <a:fontRef idx="minor">
                <a:schemeClr val="tx1"/>
              </a:fontRef>
            </p:style>
          </p:cxnSp>
        </p:grpSp>
      </p:grpSp>
      <p:sp>
        <p:nvSpPr>
          <p:cNvPr id="16" name="Freeform 9"/>
          <p:cNvSpPr/>
          <p:nvPr>
            <p:custDataLst>
              <p:tags r:id="rId16"/>
            </p:custDataLst>
          </p:nvPr>
        </p:nvSpPr>
        <p:spPr bwMode="auto">
          <a:xfrm>
            <a:off x="7834430" y="1219230"/>
            <a:ext cx="345382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7" name="Freeform 10"/>
          <p:cNvSpPr/>
          <p:nvPr>
            <p:custDataLst>
              <p:tags r:id="rId17"/>
            </p:custDataLst>
          </p:nvPr>
        </p:nvSpPr>
        <p:spPr bwMode="auto">
          <a:xfrm>
            <a:off x="7642341" y="1219230"/>
            <a:ext cx="372396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8" name="TextBox 20"/>
          <p:cNvSpPr txBox="1"/>
          <p:nvPr>
            <p:custDataLst>
              <p:tags r:id="rId18"/>
            </p:custDataLst>
          </p:nvPr>
        </p:nvSpPr>
        <p:spPr>
          <a:xfrm>
            <a:off x="8217647" y="1269954"/>
            <a:ext cx="2445385" cy="429895"/>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r>
              <a:rPr lang="en-US" altLang="zh-CN" dirty="0"/>
              <a:t>“</a:t>
            </a:r>
            <a:r>
              <a:rPr lang="zh-CN" altLang="en-US" dirty="0"/>
              <a:t>三重一大</a:t>
            </a:r>
            <a:r>
              <a:rPr lang="en-US" altLang="zh-CN" dirty="0"/>
              <a:t>”TIPS</a:t>
            </a:r>
            <a:endParaRPr lang="en-US" altLang="zh-CN" dirty="0"/>
          </a:p>
        </p:txBody>
      </p:sp>
      <p:sp>
        <p:nvSpPr>
          <p:cNvPr id="19" name="TextBox 3"/>
          <p:cNvSpPr txBox="1"/>
          <p:nvPr>
            <p:custDataLst>
              <p:tags r:id="rId19"/>
            </p:custDataLst>
          </p:nvPr>
        </p:nvSpPr>
        <p:spPr>
          <a:xfrm>
            <a:off x="880110" y="109855"/>
            <a:ext cx="8040370" cy="953135"/>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1.1 </a:t>
            </a: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支委会</a:t>
            </a:r>
            <a:b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br>
            <a:endPar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Tree>
    <p:custDataLst>
      <p:tags r:id="rId20"/>
    </p:custData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110" y="109855"/>
            <a:ext cx="8517255" cy="52197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1.2 </a:t>
            </a:r>
            <a:r>
              <a:rPr lang="zh-CN" altLang="en-US" kern="0" noProof="0" dirty="0">
                <a:ln>
                  <a:noFill/>
                </a:ln>
                <a:solidFill>
                  <a:schemeClr val="accent3"/>
                </a:solidFill>
                <a:effectLst>
                  <a:outerShdw blurRad="38100" dist="38100" dir="2700000" algn="tl">
                    <a:srgbClr val="000000">
                      <a:alpha val="43137"/>
                    </a:srgbClr>
                  </a:outerShdw>
                </a:effectLst>
                <a:uLnTx/>
                <a:uFillTx/>
                <a:sym typeface="+mn-ea"/>
              </a:rPr>
              <a:t>党员大会</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 name="矩形 1"/>
          <p:cNvSpPr/>
          <p:nvPr/>
        </p:nvSpPr>
        <p:spPr>
          <a:xfrm>
            <a:off x="899187" y="1734109"/>
            <a:ext cx="9951721" cy="646331"/>
          </a:xfrm>
          <a:prstGeom prst="rect">
            <a:avLst/>
          </a:prstGeom>
          <a:noFill/>
        </p:spPr>
        <p:txBody>
          <a:bodyPr wrap="square" rtlCol="0">
            <a:spAutoFit/>
          </a:bodyPr>
          <a:lstStyle/>
          <a:p>
            <a:pPr algn="just" eaLnBrk="1"/>
            <a:r>
              <a:rPr lang="zh-CN" altLang="en-US" dirty="0">
                <a:solidFill>
                  <a:schemeClr val="accent1"/>
                </a:solidFill>
                <a:latin typeface="+mn-ea"/>
                <a:ea typeface="+mn-ea"/>
              </a:rPr>
              <a:t>做好党支部党员大会的会前准备，是开好大会的重要环节之一，党支部委员会要在以下几方面做好会前准备：</a:t>
            </a:r>
            <a:endParaRPr lang="zh-CN" altLang="en-US" dirty="0">
              <a:solidFill>
                <a:schemeClr val="accent1"/>
              </a:solidFill>
              <a:latin typeface="+mn-ea"/>
              <a:ea typeface="+mn-ea"/>
            </a:endParaRPr>
          </a:p>
        </p:txBody>
      </p:sp>
      <p:sp>
        <p:nvSpPr>
          <p:cNvPr id="3" name="矩形 2"/>
          <p:cNvSpPr/>
          <p:nvPr/>
        </p:nvSpPr>
        <p:spPr>
          <a:xfrm>
            <a:off x="899187" y="1113897"/>
            <a:ext cx="1912703" cy="461665"/>
          </a:xfrm>
          <a:prstGeom prst="rect">
            <a:avLst/>
          </a:prstGeom>
        </p:spPr>
        <p:txBody>
          <a:bodyPr wrap="none">
            <a:spAutoFit/>
          </a:bodyPr>
          <a:lstStyle/>
          <a:p>
            <a:pPr eaLnBrk="1"/>
            <a:r>
              <a:rPr lang="en-US" altLang="zh-CN" sz="2400" b="1" dirty="0">
                <a:latin typeface="+mj-ea"/>
                <a:ea typeface="+mj-ea"/>
              </a:rPr>
              <a:t>1</a:t>
            </a:r>
            <a:r>
              <a:rPr lang="zh-CN" altLang="en-US" sz="2400" b="1" dirty="0">
                <a:latin typeface="+mj-ea"/>
                <a:ea typeface="+mj-ea"/>
              </a:rPr>
              <a:t>、会前准备</a:t>
            </a:r>
            <a:endParaRPr lang="zh-CN" altLang="en-US" sz="2400" b="1" dirty="0">
              <a:latin typeface="+mj-ea"/>
              <a:ea typeface="+mj-ea"/>
            </a:endParaRPr>
          </a:p>
        </p:txBody>
      </p:sp>
      <p:sp>
        <p:nvSpPr>
          <p:cNvPr id="4" name="椭圆 3"/>
          <p:cNvSpPr/>
          <p:nvPr/>
        </p:nvSpPr>
        <p:spPr bwMode="auto">
          <a:xfrm>
            <a:off x="1587192" y="2769819"/>
            <a:ext cx="1728192" cy="1728192"/>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5" name="矩形 4"/>
          <p:cNvSpPr/>
          <p:nvPr/>
        </p:nvSpPr>
        <p:spPr>
          <a:xfrm>
            <a:off x="1900160" y="3206063"/>
            <a:ext cx="1102255" cy="830997"/>
          </a:xfrm>
          <a:prstGeom prst="rect">
            <a:avLst/>
          </a:prstGeom>
        </p:spPr>
        <p:txBody>
          <a:bodyPr wrap="square">
            <a:spAutoFit/>
          </a:bodyPr>
          <a:lstStyle/>
          <a:p>
            <a:pPr algn="ctr"/>
            <a:r>
              <a:rPr lang="zh-CN" altLang="en-US" sz="2400" b="1" dirty="0">
                <a:solidFill>
                  <a:schemeClr val="bg2"/>
                </a:solidFill>
                <a:latin typeface="+mj-ea"/>
                <a:ea typeface="+mj-ea"/>
              </a:rPr>
              <a:t>明确会议议题</a:t>
            </a:r>
            <a:endParaRPr lang="zh-CN" altLang="en-US" sz="2400" b="1" dirty="0">
              <a:solidFill>
                <a:schemeClr val="bg2"/>
              </a:solidFill>
              <a:latin typeface="+mj-ea"/>
              <a:ea typeface="+mj-ea"/>
            </a:endParaRPr>
          </a:p>
        </p:txBody>
      </p:sp>
      <p:sp>
        <p:nvSpPr>
          <p:cNvPr id="10" name="椭圆 9"/>
          <p:cNvSpPr/>
          <p:nvPr/>
        </p:nvSpPr>
        <p:spPr bwMode="auto">
          <a:xfrm>
            <a:off x="4005539" y="2769819"/>
            <a:ext cx="1728192" cy="1728192"/>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1" name="矩形 10"/>
          <p:cNvSpPr/>
          <p:nvPr/>
        </p:nvSpPr>
        <p:spPr>
          <a:xfrm>
            <a:off x="4318507" y="3206063"/>
            <a:ext cx="1102255" cy="830997"/>
          </a:xfrm>
          <a:prstGeom prst="rect">
            <a:avLst/>
          </a:prstGeom>
        </p:spPr>
        <p:txBody>
          <a:bodyPr wrap="square">
            <a:spAutoFit/>
          </a:bodyPr>
          <a:lstStyle/>
          <a:p>
            <a:pPr algn="ctr"/>
            <a:r>
              <a:rPr lang="zh-CN" altLang="en-US" sz="2400" b="1" dirty="0">
                <a:solidFill>
                  <a:schemeClr val="bg2"/>
                </a:solidFill>
                <a:latin typeface="+mj-ea"/>
                <a:ea typeface="+mj-ea"/>
              </a:rPr>
              <a:t>告知参会人员</a:t>
            </a:r>
            <a:endParaRPr lang="zh-CN" altLang="en-US" sz="2400" b="1" dirty="0">
              <a:solidFill>
                <a:schemeClr val="bg2"/>
              </a:solidFill>
              <a:latin typeface="+mj-ea"/>
              <a:ea typeface="+mj-ea"/>
            </a:endParaRPr>
          </a:p>
        </p:txBody>
      </p:sp>
      <p:sp>
        <p:nvSpPr>
          <p:cNvPr id="12" name="椭圆 11"/>
          <p:cNvSpPr/>
          <p:nvPr/>
        </p:nvSpPr>
        <p:spPr bwMode="auto">
          <a:xfrm>
            <a:off x="6411855" y="2769819"/>
            <a:ext cx="1728192" cy="1728192"/>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3" name="矩形 12"/>
          <p:cNvSpPr/>
          <p:nvPr/>
        </p:nvSpPr>
        <p:spPr>
          <a:xfrm>
            <a:off x="6653320" y="3033750"/>
            <a:ext cx="1245262" cy="1200329"/>
          </a:xfrm>
          <a:prstGeom prst="rect">
            <a:avLst/>
          </a:prstGeom>
        </p:spPr>
        <p:txBody>
          <a:bodyPr wrap="square">
            <a:spAutoFit/>
          </a:bodyPr>
          <a:lstStyle/>
          <a:p>
            <a:pPr algn="ctr"/>
            <a:r>
              <a:rPr lang="zh-CN" altLang="en-US" sz="2400" b="1" dirty="0">
                <a:solidFill>
                  <a:schemeClr val="bg2"/>
                </a:solidFill>
                <a:latin typeface="+mj-ea"/>
                <a:ea typeface="+mj-ea"/>
              </a:rPr>
              <a:t>听取不能参与者意见</a:t>
            </a:r>
            <a:endParaRPr lang="zh-CN" altLang="en-US" sz="2400" b="1" dirty="0">
              <a:solidFill>
                <a:schemeClr val="bg2"/>
              </a:solidFill>
              <a:latin typeface="+mj-ea"/>
              <a:ea typeface="+mj-ea"/>
            </a:endParaRPr>
          </a:p>
        </p:txBody>
      </p:sp>
      <p:sp>
        <p:nvSpPr>
          <p:cNvPr id="14" name="椭圆 13"/>
          <p:cNvSpPr/>
          <p:nvPr/>
        </p:nvSpPr>
        <p:spPr bwMode="auto">
          <a:xfrm>
            <a:off x="8902392" y="2769819"/>
            <a:ext cx="1728192" cy="1728192"/>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5" name="矩形 14"/>
          <p:cNvSpPr/>
          <p:nvPr/>
        </p:nvSpPr>
        <p:spPr>
          <a:xfrm>
            <a:off x="9042107" y="3051458"/>
            <a:ext cx="1448762" cy="1200329"/>
          </a:xfrm>
          <a:prstGeom prst="rect">
            <a:avLst/>
          </a:prstGeom>
        </p:spPr>
        <p:txBody>
          <a:bodyPr wrap="square">
            <a:spAutoFit/>
          </a:bodyPr>
          <a:lstStyle/>
          <a:p>
            <a:pPr algn="ctr"/>
            <a:r>
              <a:rPr lang="zh-CN" altLang="en-US" sz="2400" b="1" dirty="0">
                <a:solidFill>
                  <a:schemeClr val="bg2"/>
                </a:solidFill>
                <a:latin typeface="+mj-ea"/>
                <a:ea typeface="+mj-ea"/>
              </a:rPr>
              <a:t>吸收入党积极分子列席</a:t>
            </a:r>
            <a:endParaRPr lang="zh-CN" altLang="en-US" sz="2400" b="1" dirty="0">
              <a:solidFill>
                <a:schemeClr val="bg2"/>
              </a:solidFill>
              <a:latin typeface="+mj-ea"/>
              <a:ea typeface="+mj-ea"/>
            </a:endParaRPr>
          </a:p>
        </p:txBody>
      </p:sp>
    </p:spTree>
    <p:custDataLst>
      <p:tags r:id="rId1"/>
    </p:custDataLst>
  </p:cSld>
  <p:clrMapOvr>
    <a:masterClrMapping/>
  </p:clrMapOvr>
  <p:transition spd="slow">
    <p:push dir="u"/>
  </p:transition>
  <p:timing>
    <p:tnLst>
      <p:par>
        <p:cTn id="1" dur="indefinite" restart="never" nodeType="tmRoot"/>
      </p:par>
    </p:tnLst>
    <p:bldLst>
      <p:bldP spid="26" grpId="0"/>
      <p:bldP spid="2" grpId="0"/>
      <p:bldP spid="3" grpId="0"/>
      <p:bldP spid="4" grpId="0" bldLvl="0" animBg="1"/>
      <p:bldP spid="5" grpId="0"/>
      <p:bldP spid="10" grpId="0" bldLvl="0" animBg="1"/>
      <p:bldP spid="11" grpId="0"/>
      <p:bldP spid="12" grpId="0" bldLvl="0" animBg="1"/>
      <p:bldP spid="13" grpId="0"/>
      <p:bldP spid="14" grpId="0" bldLvl="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46053" y="4257343"/>
            <a:ext cx="8136904" cy="2308324"/>
          </a:xfrm>
          <a:prstGeom prst="rect">
            <a:avLst/>
          </a:prstGeom>
          <a:noFill/>
        </p:spPr>
        <p:txBody>
          <a:bodyPr wrap="square" rtlCol="0">
            <a:spAutoFit/>
          </a:bodyPr>
          <a:lstStyle/>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1</a:t>
            </a:r>
            <a:r>
              <a:rPr lang="zh-CN" altLang="en-US" dirty="0">
                <a:solidFill>
                  <a:schemeClr val="accent1"/>
                </a:solidFill>
                <a:latin typeface="+mn-ea"/>
                <a:ea typeface="+mn-ea"/>
              </a:rPr>
              <a:t>）准备工作。对申请人进行政治审查，发放</a:t>
            </a:r>
            <a:r>
              <a:rPr lang="en-US" altLang="zh-CN" dirty="0">
                <a:solidFill>
                  <a:schemeClr val="accent1"/>
                </a:solidFill>
                <a:latin typeface="+mn-ea"/>
                <a:ea typeface="+mn-ea"/>
              </a:rPr>
              <a:t>《</a:t>
            </a:r>
            <a:r>
              <a:rPr lang="zh-CN" altLang="en-US" dirty="0">
                <a:solidFill>
                  <a:schemeClr val="accent1"/>
                </a:solidFill>
                <a:latin typeface="+mn-ea"/>
                <a:ea typeface="+mn-ea"/>
              </a:rPr>
              <a:t>入党志愿书</a:t>
            </a:r>
            <a:r>
              <a:rPr lang="en-US" altLang="zh-CN" dirty="0">
                <a:solidFill>
                  <a:schemeClr val="accent1"/>
                </a:solidFill>
                <a:latin typeface="+mn-ea"/>
                <a:ea typeface="+mn-ea"/>
              </a:rPr>
              <a:t>》</a:t>
            </a:r>
            <a:r>
              <a:rPr lang="zh-CN" altLang="en-US" dirty="0">
                <a:solidFill>
                  <a:schemeClr val="accent1"/>
                </a:solidFill>
                <a:latin typeface="+mn-ea"/>
                <a:ea typeface="+mn-ea"/>
              </a:rPr>
              <a:t>。</a:t>
            </a:r>
            <a:endParaRPr lang="zh-CN" altLang="en-US"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2</a:t>
            </a:r>
            <a:r>
              <a:rPr lang="zh-CN" altLang="en-US" dirty="0">
                <a:solidFill>
                  <a:schemeClr val="accent1"/>
                </a:solidFill>
                <a:latin typeface="+mn-ea"/>
                <a:ea typeface="+mn-ea"/>
              </a:rPr>
              <a:t>）确定开会时间。</a:t>
            </a:r>
            <a:endParaRPr lang="zh-CN" altLang="en-US"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3</a:t>
            </a:r>
            <a:r>
              <a:rPr lang="zh-CN" altLang="en-US" dirty="0">
                <a:solidFill>
                  <a:schemeClr val="accent1"/>
                </a:solidFill>
                <a:latin typeface="+mn-ea"/>
                <a:ea typeface="+mn-ea"/>
              </a:rPr>
              <a:t>）党支部大会由</a:t>
            </a:r>
            <a:r>
              <a:rPr lang="zh-CN" altLang="en-US" dirty="0">
                <a:solidFill>
                  <a:schemeClr val="tx1"/>
                </a:solidFill>
                <a:effectLst>
                  <a:outerShdw blurRad="38100" dist="19050" dir="2700000" algn="tl" rotWithShape="0">
                    <a:schemeClr val="dk1">
                      <a:alpha val="40000"/>
                    </a:schemeClr>
                  </a:outerShdw>
                </a:effectLst>
                <a:latin typeface="+mn-ea"/>
                <a:ea typeface="+mn-ea"/>
              </a:rPr>
              <a:t>支部书记或组织委员</a:t>
            </a:r>
            <a:r>
              <a:rPr lang="zh-CN" altLang="en-US" dirty="0">
                <a:solidFill>
                  <a:schemeClr val="accent1"/>
                </a:solidFill>
                <a:latin typeface="+mn-ea"/>
                <a:ea typeface="+mn-ea"/>
              </a:rPr>
              <a:t>主持。</a:t>
            </a:r>
            <a:endParaRPr lang="zh-CN" altLang="en-US"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4</a:t>
            </a:r>
            <a:r>
              <a:rPr lang="zh-CN" altLang="en-US" dirty="0">
                <a:solidFill>
                  <a:schemeClr val="accent1"/>
                </a:solidFill>
                <a:latin typeface="+mn-ea"/>
                <a:ea typeface="+mn-ea"/>
              </a:rPr>
              <a:t>）由申请人汇报。主要是对党的认识、入党动机、家庭主要社会关系等。</a:t>
            </a:r>
            <a:endParaRPr lang="zh-CN" altLang="en-US"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5</a:t>
            </a:r>
            <a:r>
              <a:rPr lang="zh-CN" altLang="en-US" dirty="0">
                <a:solidFill>
                  <a:schemeClr val="accent1"/>
                </a:solidFill>
                <a:latin typeface="+mn-ea"/>
                <a:ea typeface="+mn-ea"/>
              </a:rPr>
              <a:t>）入党介绍人介绍申请人的有关情况，并对其能否入党表明意见。</a:t>
            </a:r>
            <a:endParaRPr lang="zh-CN" altLang="en-US"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6</a:t>
            </a:r>
            <a:r>
              <a:rPr lang="zh-CN" altLang="en-US" dirty="0">
                <a:solidFill>
                  <a:schemeClr val="accent1"/>
                </a:solidFill>
                <a:latin typeface="+mn-ea"/>
                <a:ea typeface="+mn-ea"/>
              </a:rPr>
              <a:t>）征求党内外群众意见的情况。</a:t>
            </a:r>
            <a:endParaRPr lang="zh-CN" altLang="en-US"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7</a:t>
            </a:r>
            <a:r>
              <a:rPr lang="zh-CN" altLang="en-US" dirty="0">
                <a:solidFill>
                  <a:schemeClr val="accent1"/>
                </a:solidFill>
                <a:latin typeface="+mn-ea"/>
                <a:ea typeface="+mn-ea"/>
              </a:rPr>
              <a:t>）与会党员充分讨论中并进行无记名投票表决。</a:t>
            </a:r>
            <a:endParaRPr lang="en-US" altLang="zh-CN"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8</a:t>
            </a:r>
            <a:r>
              <a:rPr lang="zh-CN" altLang="en-US" dirty="0">
                <a:solidFill>
                  <a:schemeClr val="accent1"/>
                </a:solidFill>
                <a:latin typeface="+mn-ea"/>
                <a:ea typeface="+mn-ea"/>
              </a:rPr>
              <a:t>）按照少数服从多数的原则作出决议并及时报上级党委审批。</a:t>
            </a:r>
            <a:endParaRPr lang="zh-CN" altLang="en-US" dirty="0">
              <a:solidFill>
                <a:schemeClr val="accent1"/>
              </a:solidFill>
              <a:latin typeface="+mn-ea"/>
              <a:ea typeface="+mn-ea"/>
            </a:endParaRPr>
          </a:p>
        </p:txBody>
      </p:sp>
      <p:sp>
        <p:nvSpPr>
          <p:cNvPr id="6" name="矩形 5"/>
          <p:cNvSpPr/>
          <p:nvPr/>
        </p:nvSpPr>
        <p:spPr>
          <a:xfrm>
            <a:off x="899187" y="906479"/>
            <a:ext cx="1912703" cy="461665"/>
          </a:xfrm>
          <a:prstGeom prst="rect">
            <a:avLst/>
          </a:prstGeom>
        </p:spPr>
        <p:txBody>
          <a:bodyPr wrap="none">
            <a:spAutoFit/>
          </a:bodyPr>
          <a:lstStyle/>
          <a:p>
            <a:pPr eaLnBrk="1"/>
            <a:r>
              <a:rPr lang="en-US" altLang="zh-CN" sz="2400" b="1" dirty="0">
                <a:latin typeface="+mj-ea"/>
                <a:ea typeface="+mj-ea"/>
              </a:rPr>
              <a:t>2</a:t>
            </a:r>
            <a:r>
              <a:rPr lang="zh-CN" altLang="en-US" sz="2400" b="1" dirty="0">
                <a:latin typeface="+mj-ea"/>
                <a:ea typeface="+mj-ea"/>
              </a:rPr>
              <a:t>、基本程序</a:t>
            </a:r>
            <a:endParaRPr lang="zh-CN" altLang="en-US" sz="2400" b="1" dirty="0">
              <a:latin typeface="+mj-ea"/>
              <a:ea typeface="+mj-ea"/>
            </a:endParaRPr>
          </a:p>
        </p:txBody>
      </p:sp>
      <p:sp>
        <p:nvSpPr>
          <p:cNvPr id="7" name="矩形 6"/>
          <p:cNvSpPr/>
          <p:nvPr/>
        </p:nvSpPr>
        <p:spPr>
          <a:xfrm>
            <a:off x="624187" y="1388215"/>
            <a:ext cx="10946802" cy="646331"/>
          </a:xfrm>
          <a:prstGeom prst="rect">
            <a:avLst/>
          </a:prstGeom>
          <a:noFill/>
        </p:spPr>
        <p:txBody>
          <a:bodyPr wrap="square" rtlCol="0">
            <a:spAutoFit/>
          </a:bodyPr>
          <a:lstStyle/>
          <a:p>
            <a:pPr algn="just" eaLnBrk="1"/>
            <a:r>
              <a:rPr lang="zh-CN" altLang="en-US" dirty="0">
                <a:solidFill>
                  <a:schemeClr val="accent1"/>
                </a:solidFill>
                <a:latin typeface="+mn-ea"/>
                <a:ea typeface="+mn-ea"/>
              </a:rPr>
              <a:t>党支部党员大会一般应由</a:t>
            </a:r>
            <a:r>
              <a:rPr lang="zh-CN" altLang="en-US" dirty="0">
                <a:solidFill>
                  <a:schemeClr val="tx1"/>
                </a:solidFill>
                <a:effectLst>
                  <a:outerShdw blurRad="38100" dist="19050" dir="2700000" algn="tl" rotWithShape="0">
                    <a:schemeClr val="dk1">
                      <a:alpha val="40000"/>
                    </a:schemeClr>
                  </a:outerShdw>
                </a:effectLst>
                <a:latin typeface="+mn-ea"/>
                <a:ea typeface="+mn-ea"/>
              </a:rPr>
              <a:t>支部书记主持</a:t>
            </a:r>
            <a:r>
              <a:rPr lang="zh-CN" altLang="en-US" dirty="0">
                <a:solidFill>
                  <a:schemeClr val="accent1"/>
                </a:solidFill>
                <a:latin typeface="+mn-ea"/>
                <a:ea typeface="+mn-ea"/>
              </a:rPr>
              <a:t>。如支部书记因故缺席，也可由支部副书记和支部委员主持。根据会议内容的不同，支部大会的具体程序也不同。下面，主要介绍</a:t>
            </a:r>
            <a:r>
              <a:rPr lang="en-US" altLang="zh-CN" dirty="0">
                <a:solidFill>
                  <a:schemeClr val="accent1"/>
                </a:solidFill>
                <a:latin typeface="+mn-ea"/>
                <a:ea typeface="+mn-ea"/>
              </a:rPr>
              <a:t>3</a:t>
            </a:r>
            <a:r>
              <a:rPr lang="zh-CN" altLang="en-US" dirty="0">
                <a:solidFill>
                  <a:schemeClr val="accent1"/>
                </a:solidFill>
                <a:latin typeface="+mn-ea"/>
                <a:ea typeface="+mn-ea"/>
              </a:rPr>
              <a:t>种形式：</a:t>
            </a:r>
            <a:endParaRPr lang="zh-CN" altLang="en-US" dirty="0">
              <a:solidFill>
                <a:schemeClr val="accent1"/>
              </a:solidFill>
              <a:latin typeface="+mn-ea"/>
              <a:ea typeface="+mn-ea"/>
            </a:endParaRPr>
          </a:p>
        </p:txBody>
      </p:sp>
      <p:sp>
        <p:nvSpPr>
          <p:cNvPr id="11" name="矩形 10"/>
          <p:cNvSpPr/>
          <p:nvPr/>
        </p:nvSpPr>
        <p:spPr>
          <a:xfrm>
            <a:off x="3146053" y="2460956"/>
            <a:ext cx="8424936" cy="1200329"/>
          </a:xfrm>
          <a:prstGeom prst="rect">
            <a:avLst/>
          </a:prstGeom>
          <a:noFill/>
        </p:spPr>
        <p:txBody>
          <a:bodyPr wrap="square" rtlCol="0">
            <a:spAutoFit/>
          </a:bodyPr>
          <a:lstStyle/>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1</a:t>
            </a:r>
            <a:r>
              <a:rPr lang="zh-CN" altLang="en-US" dirty="0">
                <a:solidFill>
                  <a:schemeClr val="accent1"/>
                </a:solidFill>
                <a:latin typeface="+mn-ea"/>
                <a:ea typeface="+mn-ea"/>
              </a:rPr>
              <a:t>）主持者报告本支部党员的应到数、实到数、缺席数，宣布会议是否有效。</a:t>
            </a:r>
            <a:endParaRPr lang="zh-CN" altLang="en-US"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2</a:t>
            </a:r>
            <a:r>
              <a:rPr lang="zh-CN" altLang="en-US" dirty="0">
                <a:solidFill>
                  <a:schemeClr val="accent1"/>
                </a:solidFill>
                <a:latin typeface="+mn-ea"/>
                <a:ea typeface="+mn-ea"/>
              </a:rPr>
              <a:t>）讨论会议议题，按少数服从多数的原则进行表决。</a:t>
            </a:r>
            <a:endParaRPr lang="zh-CN" altLang="en-US"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3</a:t>
            </a:r>
            <a:r>
              <a:rPr lang="zh-CN" altLang="en-US" dirty="0">
                <a:solidFill>
                  <a:schemeClr val="accent1"/>
                </a:solidFill>
                <a:latin typeface="+mn-ea"/>
                <a:ea typeface="+mn-ea"/>
              </a:rPr>
              <a:t>）做好会议记录，并归案保存。</a:t>
            </a:r>
            <a:endParaRPr lang="en-US" altLang="zh-CN"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4</a:t>
            </a:r>
            <a:r>
              <a:rPr lang="zh-CN" altLang="en-US" dirty="0">
                <a:solidFill>
                  <a:schemeClr val="accent1"/>
                </a:solidFill>
                <a:latin typeface="+mn-ea"/>
                <a:ea typeface="+mn-ea"/>
              </a:rPr>
              <a:t>）将大会的决议决定报上级党组织审批并及时向党员公布。</a:t>
            </a:r>
            <a:endParaRPr lang="zh-CN" altLang="en-US" dirty="0">
              <a:solidFill>
                <a:schemeClr val="accent1"/>
              </a:solidFill>
              <a:latin typeface="+mn-ea"/>
              <a:ea typeface="+mn-ea"/>
            </a:endParaRPr>
          </a:p>
        </p:txBody>
      </p:sp>
      <p:sp>
        <p:nvSpPr>
          <p:cNvPr id="5" name="椭圆 4"/>
          <p:cNvSpPr/>
          <p:nvPr/>
        </p:nvSpPr>
        <p:spPr bwMode="auto">
          <a:xfrm>
            <a:off x="898661" y="2084143"/>
            <a:ext cx="2017906" cy="2017906"/>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9" name="Oval 10"/>
          <p:cNvSpPr>
            <a:spLocks noChangeArrowheads="1"/>
          </p:cNvSpPr>
          <p:nvPr/>
        </p:nvSpPr>
        <p:spPr bwMode="auto">
          <a:xfrm>
            <a:off x="858564" y="2174960"/>
            <a:ext cx="519116" cy="51911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anose="020B0604020202020204" pitchFamily="34" charset="0"/>
              <a:buNone/>
              <a:defRPr/>
            </a:pPr>
            <a:r>
              <a:rPr lang="en-US" altLang="zh-CN" sz="2000" b="1" dirty="0">
                <a:solidFill>
                  <a:schemeClr val="bg2"/>
                </a:solidFill>
                <a:latin typeface="+mj-ea"/>
                <a:ea typeface="+mj-ea"/>
              </a:rPr>
              <a:t>1</a:t>
            </a:r>
            <a:endParaRPr lang="zh-CN" altLang="en-US" sz="2000" b="1" dirty="0">
              <a:solidFill>
                <a:schemeClr val="bg2"/>
              </a:solidFill>
              <a:latin typeface="+mj-ea"/>
              <a:ea typeface="+mj-ea"/>
            </a:endParaRPr>
          </a:p>
        </p:txBody>
      </p:sp>
      <p:sp>
        <p:nvSpPr>
          <p:cNvPr id="4" name="矩形 3"/>
          <p:cNvSpPr/>
          <p:nvPr/>
        </p:nvSpPr>
        <p:spPr>
          <a:xfrm>
            <a:off x="1118122" y="2762824"/>
            <a:ext cx="1620958" cy="800219"/>
          </a:xfrm>
          <a:prstGeom prst="rect">
            <a:avLst/>
          </a:prstGeom>
        </p:spPr>
        <p:txBody>
          <a:bodyPr wrap="none">
            <a:spAutoFit/>
          </a:bodyPr>
          <a:lstStyle/>
          <a:p>
            <a:pPr algn="ctr"/>
            <a:r>
              <a:rPr lang="zh-CN" altLang="en-US" sz="2800" b="1" dirty="0">
                <a:solidFill>
                  <a:schemeClr val="bg2"/>
                </a:solidFill>
                <a:latin typeface="+mj-ea"/>
                <a:ea typeface="+mj-ea"/>
              </a:rPr>
              <a:t>报告工作</a:t>
            </a:r>
            <a:endParaRPr lang="en-US" altLang="zh-CN" sz="2800" b="1" dirty="0">
              <a:solidFill>
                <a:schemeClr val="bg2"/>
              </a:solidFill>
              <a:latin typeface="+mj-ea"/>
              <a:ea typeface="+mj-ea"/>
            </a:endParaRPr>
          </a:p>
          <a:p>
            <a:pPr algn="ctr"/>
            <a:r>
              <a:rPr lang="zh-CN" altLang="en-US" dirty="0">
                <a:solidFill>
                  <a:schemeClr val="bg2"/>
                </a:solidFill>
                <a:latin typeface="+mj-ea"/>
                <a:ea typeface="+mj-ea"/>
              </a:rPr>
              <a:t>的党支部大会</a:t>
            </a:r>
            <a:endParaRPr lang="zh-CN" altLang="en-US" dirty="0">
              <a:solidFill>
                <a:schemeClr val="bg2"/>
              </a:solidFill>
              <a:latin typeface="+mj-ea"/>
              <a:ea typeface="+mj-ea"/>
            </a:endParaRPr>
          </a:p>
        </p:txBody>
      </p:sp>
      <p:sp>
        <p:nvSpPr>
          <p:cNvPr id="13" name="椭圆 12"/>
          <p:cNvSpPr/>
          <p:nvPr/>
        </p:nvSpPr>
        <p:spPr bwMode="auto">
          <a:xfrm>
            <a:off x="898661" y="4415589"/>
            <a:ext cx="2017906" cy="2017906"/>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4" name="Oval 10"/>
          <p:cNvSpPr>
            <a:spLocks noChangeArrowheads="1"/>
          </p:cNvSpPr>
          <p:nvPr/>
        </p:nvSpPr>
        <p:spPr bwMode="auto">
          <a:xfrm>
            <a:off x="858564" y="4506406"/>
            <a:ext cx="519116" cy="51911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anose="020B0604020202020204" pitchFamily="34" charset="0"/>
              <a:buNone/>
              <a:defRPr/>
            </a:pPr>
            <a:r>
              <a:rPr lang="en-US" altLang="zh-CN" sz="2000" b="1" dirty="0">
                <a:solidFill>
                  <a:schemeClr val="bg2"/>
                </a:solidFill>
                <a:latin typeface="+mj-ea"/>
                <a:ea typeface="+mj-ea"/>
              </a:rPr>
              <a:t>2</a:t>
            </a:r>
            <a:endParaRPr lang="zh-CN" altLang="en-US" sz="2000" b="1" dirty="0">
              <a:solidFill>
                <a:schemeClr val="bg2"/>
              </a:solidFill>
              <a:latin typeface="+mj-ea"/>
              <a:ea typeface="+mj-ea"/>
            </a:endParaRPr>
          </a:p>
        </p:txBody>
      </p:sp>
      <p:sp>
        <p:nvSpPr>
          <p:cNvPr id="15" name="矩形 14"/>
          <p:cNvSpPr/>
          <p:nvPr/>
        </p:nvSpPr>
        <p:spPr>
          <a:xfrm>
            <a:off x="1066826" y="5094270"/>
            <a:ext cx="1723550" cy="738664"/>
          </a:xfrm>
          <a:prstGeom prst="rect">
            <a:avLst/>
          </a:prstGeom>
        </p:spPr>
        <p:txBody>
          <a:bodyPr wrap="none">
            <a:spAutoFit/>
          </a:bodyPr>
          <a:lstStyle/>
          <a:p>
            <a:pPr algn="ctr"/>
            <a:r>
              <a:rPr lang="zh-CN" altLang="en-US" sz="2400" b="1" dirty="0">
                <a:solidFill>
                  <a:schemeClr val="bg2"/>
                </a:solidFill>
                <a:latin typeface="+mj-ea"/>
                <a:ea typeface="+mj-ea"/>
              </a:rPr>
              <a:t>吸收新党员</a:t>
            </a:r>
            <a:endParaRPr lang="en-US" altLang="zh-CN" sz="2400" b="1" dirty="0">
              <a:solidFill>
                <a:schemeClr val="bg2"/>
              </a:solidFill>
              <a:latin typeface="+mj-ea"/>
              <a:ea typeface="+mj-ea"/>
            </a:endParaRPr>
          </a:p>
          <a:p>
            <a:pPr algn="ctr"/>
            <a:r>
              <a:rPr lang="zh-CN" altLang="en-US" dirty="0">
                <a:solidFill>
                  <a:schemeClr val="bg2"/>
                </a:solidFill>
                <a:latin typeface="+mj-ea"/>
                <a:ea typeface="+mj-ea"/>
              </a:rPr>
              <a:t>的党支部大会</a:t>
            </a:r>
            <a:endParaRPr lang="zh-CN" altLang="en-US" dirty="0">
              <a:solidFill>
                <a:schemeClr val="bg2"/>
              </a:solidFill>
              <a:latin typeface="+mj-ea"/>
              <a:ea typeface="+mj-ea"/>
            </a:endParaRPr>
          </a:p>
        </p:txBody>
      </p:sp>
      <p:cxnSp>
        <p:nvCxnSpPr>
          <p:cNvPr id="10" name="直接连接符 9"/>
          <p:cNvCxnSpPr/>
          <p:nvPr/>
        </p:nvCxnSpPr>
        <p:spPr bwMode="auto">
          <a:xfrm flipH="1">
            <a:off x="3290069" y="4005064"/>
            <a:ext cx="8136904"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3"/>
          <p:cNvSpPr txBox="1"/>
          <p:nvPr>
            <p:custDataLst>
              <p:tags r:id="rId1"/>
            </p:custDataLst>
          </p:nvPr>
        </p:nvSpPr>
        <p:spPr>
          <a:xfrm>
            <a:off x="880110" y="109855"/>
            <a:ext cx="8517255" cy="52197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1.2 </a:t>
            </a:r>
            <a:r>
              <a:rPr lang="zh-CN" altLang="en-US" kern="0" noProof="0" dirty="0">
                <a:ln>
                  <a:noFill/>
                </a:ln>
                <a:solidFill>
                  <a:schemeClr val="accent3"/>
                </a:solidFill>
                <a:effectLst>
                  <a:outerShdw blurRad="38100" dist="38100" dir="2700000" algn="tl">
                    <a:srgbClr val="000000">
                      <a:alpha val="43137"/>
                    </a:srgbClr>
                  </a:outerShdw>
                </a:effectLst>
                <a:uLnTx/>
                <a:uFillTx/>
                <a:sym typeface="+mn-ea"/>
              </a:rPr>
              <a:t>党员大会</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wipe/>
  </p:transition>
  <p:timing>
    <p:tnLst>
      <p:par>
        <p:cTn id="1" dur="indefinite" restart="never" nodeType="tmRoot"/>
      </p:par>
    </p:tnLst>
    <p:bldLst>
      <p:bldP spid="2" grpId="0"/>
      <p:bldP spid="6" grpId="0"/>
      <p:bldP spid="7" grpId="0"/>
      <p:bldP spid="11" grpId="0"/>
      <p:bldP spid="5" grpId="0" animBg="1"/>
      <p:bldP spid="9" grpId="0" animBg="1"/>
      <p:bldP spid="4" grpId="0"/>
      <p:bldP spid="13"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bwMode="auto">
          <a:xfrm>
            <a:off x="898661" y="2727050"/>
            <a:ext cx="2017906" cy="2017906"/>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chemeClr val="accent3"/>
                </a:solidFill>
                <a:effectLst>
                  <a:outerShdw blurRad="38100" dist="38100" dir="2700000" algn="tl">
                    <a:srgbClr val="000000">
                      <a:alpha val="43137"/>
                    </a:srgbClr>
                  </a:outerShdw>
                </a:effectLst>
              </a:rPr>
              <a:t>党支部党员大会</a:t>
            </a:r>
            <a:endParaRPr lang="zh-CN" altLang="en-US" kern="0" dirty="0">
              <a:solidFill>
                <a:schemeClr val="accent3"/>
              </a:solidFill>
              <a:effectLst>
                <a:outerShdw blurRad="38100" dist="38100" dir="2700000" algn="tl">
                  <a:srgbClr val="000000">
                    <a:alpha val="43137"/>
                  </a:srgbClr>
                </a:outerShdw>
              </a:effectLst>
            </a:endParaRP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二</a:t>
            </a:r>
            <a:endParaRPr kumimoji="0" lang="zh-CN" altLang="en-US" sz="2400" b="1" i="0" u="none" strike="noStrike" kern="0" cap="none" spc="0" normalizeH="0" baseline="0" noProof="0" dirty="0">
              <a:ln>
                <a:noFill/>
              </a:ln>
              <a:effectLst/>
              <a:uLnTx/>
              <a:uFillTx/>
              <a:latin typeface="+mj-ea"/>
              <a:ea typeface="+mj-ea"/>
            </a:endParaRPr>
          </a:p>
        </p:txBody>
      </p:sp>
      <p:sp>
        <p:nvSpPr>
          <p:cNvPr id="2" name="矩形 1"/>
          <p:cNvSpPr/>
          <p:nvPr/>
        </p:nvSpPr>
        <p:spPr>
          <a:xfrm>
            <a:off x="3146053" y="1443461"/>
            <a:ext cx="8136904" cy="5029390"/>
          </a:xfrm>
          <a:prstGeom prst="rect">
            <a:avLst/>
          </a:prstGeom>
          <a:noFill/>
        </p:spPr>
        <p:txBody>
          <a:bodyPr wrap="square" rtlCol="0">
            <a:spAutoFit/>
          </a:bodyPr>
          <a:lstStyle/>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1</a:t>
            </a:r>
            <a:r>
              <a:rPr lang="zh-CN" altLang="en-US" dirty="0">
                <a:solidFill>
                  <a:schemeClr val="accent1"/>
                </a:solidFill>
                <a:latin typeface="+mn-ea"/>
                <a:ea typeface="+mn-ea"/>
              </a:rPr>
              <a:t>）支部书记或组织委员主持会议，清点人数。</a:t>
            </a:r>
            <a:endParaRPr lang="zh-CN" altLang="en-US" dirty="0">
              <a:solidFill>
                <a:schemeClr val="accent1"/>
              </a:solidFill>
              <a:latin typeface="+mn-ea"/>
              <a:ea typeface="+mn-ea"/>
            </a:endParaRP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2</a:t>
            </a:r>
            <a:r>
              <a:rPr lang="zh-CN" altLang="en-US" dirty="0">
                <a:solidFill>
                  <a:schemeClr val="accent1"/>
                </a:solidFill>
                <a:latin typeface="+mn-ea"/>
                <a:ea typeface="+mn-ea"/>
              </a:rPr>
              <a:t>）申请转正的预备党员汇报预备期的表现，主要优缺点，今后的努力方向等问题。</a:t>
            </a:r>
            <a:endParaRPr lang="zh-CN" altLang="en-US" dirty="0">
              <a:solidFill>
                <a:schemeClr val="accent1"/>
              </a:solidFill>
              <a:latin typeface="+mn-ea"/>
              <a:ea typeface="+mn-ea"/>
            </a:endParaRP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3</a:t>
            </a:r>
            <a:r>
              <a:rPr lang="zh-CN" altLang="en-US" dirty="0">
                <a:solidFill>
                  <a:schemeClr val="accent1"/>
                </a:solidFill>
                <a:latin typeface="+mn-ea"/>
                <a:ea typeface="+mn-ea"/>
              </a:rPr>
              <a:t>）党小组介绍预备党员在预备期内的表现情况和小组意见。</a:t>
            </a:r>
            <a:endParaRPr lang="zh-CN" altLang="en-US" dirty="0">
              <a:solidFill>
                <a:schemeClr val="accent1"/>
              </a:solidFill>
              <a:latin typeface="+mn-ea"/>
              <a:ea typeface="+mn-ea"/>
            </a:endParaRP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4</a:t>
            </a:r>
            <a:r>
              <a:rPr lang="zh-CN" altLang="en-US" dirty="0">
                <a:solidFill>
                  <a:schemeClr val="accent1"/>
                </a:solidFill>
                <a:latin typeface="+mn-ea"/>
                <a:ea typeface="+mn-ea"/>
              </a:rPr>
              <a:t>）支委会介绍预备党员在预备期的教育和考察情况，提出能否转正的意见。</a:t>
            </a:r>
            <a:endParaRPr lang="zh-CN" altLang="en-US" dirty="0">
              <a:solidFill>
                <a:schemeClr val="accent1"/>
              </a:solidFill>
              <a:latin typeface="+mn-ea"/>
              <a:ea typeface="+mn-ea"/>
            </a:endParaRP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5</a:t>
            </a:r>
            <a:r>
              <a:rPr lang="zh-CN" altLang="en-US" dirty="0">
                <a:solidFill>
                  <a:schemeClr val="accent1"/>
                </a:solidFill>
                <a:latin typeface="+mn-ea"/>
                <a:ea typeface="+mn-ea"/>
              </a:rPr>
              <a:t>）支部大会进行讨论，与会党员充分发表意见。</a:t>
            </a:r>
            <a:endParaRPr lang="zh-CN" altLang="en-US" dirty="0">
              <a:solidFill>
                <a:schemeClr val="accent1"/>
              </a:solidFill>
              <a:latin typeface="+mn-ea"/>
              <a:ea typeface="+mn-ea"/>
            </a:endParaRP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6</a:t>
            </a:r>
            <a:r>
              <a:rPr lang="zh-CN" altLang="en-US" dirty="0">
                <a:solidFill>
                  <a:schemeClr val="accent1"/>
                </a:solidFill>
                <a:latin typeface="+mn-ea"/>
                <a:ea typeface="+mn-ea"/>
              </a:rPr>
              <a:t>）进行表决。申请转正的预备党员可以对支部大会讨论的意见或表决结果表明态度。</a:t>
            </a:r>
            <a:endParaRPr lang="zh-CN" altLang="en-US" dirty="0">
              <a:solidFill>
                <a:schemeClr val="accent1"/>
              </a:solidFill>
              <a:latin typeface="+mn-ea"/>
              <a:ea typeface="+mn-ea"/>
            </a:endParaRP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7</a:t>
            </a:r>
            <a:r>
              <a:rPr lang="zh-CN" altLang="en-US" dirty="0">
                <a:solidFill>
                  <a:schemeClr val="accent1"/>
                </a:solidFill>
                <a:latin typeface="+mn-ea"/>
                <a:ea typeface="+mn-ea"/>
              </a:rPr>
              <a:t>）大会表决后，按照少数服从多数的原则形成决议。决议的内容应包括：预备党员在预备期的表现，支部大会讨论的情况，对预备党员的意见，表决情况等内容。党支部委员会应将其填入</a:t>
            </a:r>
            <a:r>
              <a:rPr lang="en-US" altLang="zh-CN" dirty="0">
                <a:solidFill>
                  <a:schemeClr val="accent1"/>
                </a:solidFill>
                <a:latin typeface="+mn-ea"/>
                <a:ea typeface="+mn-ea"/>
              </a:rPr>
              <a:t>《</a:t>
            </a:r>
            <a:r>
              <a:rPr lang="zh-CN" altLang="en-US" dirty="0">
                <a:solidFill>
                  <a:schemeClr val="accent1"/>
                </a:solidFill>
                <a:latin typeface="+mn-ea"/>
                <a:ea typeface="+mn-ea"/>
              </a:rPr>
              <a:t>入党志愿书</a:t>
            </a:r>
            <a:r>
              <a:rPr lang="en-US" altLang="zh-CN" dirty="0">
                <a:solidFill>
                  <a:schemeClr val="accent1"/>
                </a:solidFill>
                <a:latin typeface="+mn-ea"/>
                <a:ea typeface="+mn-ea"/>
              </a:rPr>
              <a:t>》</a:t>
            </a:r>
            <a:r>
              <a:rPr lang="zh-CN" altLang="en-US" dirty="0">
                <a:solidFill>
                  <a:schemeClr val="accent1"/>
                </a:solidFill>
                <a:latin typeface="+mn-ea"/>
                <a:ea typeface="+mn-ea"/>
              </a:rPr>
              <a:t>，经支部书记签名盖章后，及时报上级党委审批。</a:t>
            </a:r>
            <a:endParaRPr lang="zh-CN" altLang="en-US" dirty="0">
              <a:solidFill>
                <a:schemeClr val="accent1"/>
              </a:solidFill>
              <a:latin typeface="+mn-ea"/>
              <a:ea typeface="+mn-ea"/>
            </a:endParaRPr>
          </a:p>
        </p:txBody>
      </p:sp>
      <p:sp>
        <p:nvSpPr>
          <p:cNvPr id="15" name="矩形 14"/>
          <p:cNvSpPr/>
          <p:nvPr/>
        </p:nvSpPr>
        <p:spPr>
          <a:xfrm>
            <a:off x="1143771" y="3154007"/>
            <a:ext cx="1569660" cy="1231106"/>
          </a:xfrm>
          <a:prstGeom prst="rect">
            <a:avLst/>
          </a:prstGeom>
        </p:spPr>
        <p:txBody>
          <a:bodyPr wrap="none">
            <a:spAutoFit/>
          </a:bodyPr>
          <a:lstStyle/>
          <a:p>
            <a:pPr algn="ctr"/>
            <a:r>
              <a:rPr lang="zh-CN" altLang="en-US" sz="2800" b="1" dirty="0">
                <a:solidFill>
                  <a:schemeClr val="bg2"/>
                </a:solidFill>
                <a:latin typeface="+mj-ea"/>
                <a:ea typeface="+mj-ea"/>
              </a:rPr>
              <a:t>预备党</a:t>
            </a:r>
            <a:endParaRPr lang="en-US" altLang="zh-CN" sz="2800" b="1" dirty="0">
              <a:solidFill>
                <a:schemeClr val="bg2"/>
              </a:solidFill>
              <a:latin typeface="+mj-ea"/>
              <a:ea typeface="+mj-ea"/>
            </a:endParaRPr>
          </a:p>
          <a:p>
            <a:pPr algn="ctr"/>
            <a:r>
              <a:rPr lang="zh-CN" altLang="en-US" sz="2800" b="1" dirty="0">
                <a:solidFill>
                  <a:schemeClr val="bg2"/>
                </a:solidFill>
                <a:latin typeface="+mj-ea"/>
                <a:ea typeface="+mj-ea"/>
              </a:rPr>
              <a:t>员转正</a:t>
            </a:r>
            <a:endParaRPr lang="en-US" altLang="zh-CN" sz="2800" b="1" dirty="0">
              <a:solidFill>
                <a:schemeClr val="bg2"/>
              </a:solidFill>
              <a:latin typeface="+mj-ea"/>
              <a:ea typeface="+mj-ea"/>
            </a:endParaRPr>
          </a:p>
          <a:p>
            <a:pPr algn="ctr"/>
            <a:r>
              <a:rPr lang="zh-CN" altLang="en-US" dirty="0">
                <a:solidFill>
                  <a:schemeClr val="bg2"/>
                </a:solidFill>
                <a:latin typeface="+mj-ea"/>
                <a:ea typeface="+mj-ea"/>
              </a:rPr>
              <a:t>的党支部大会</a:t>
            </a:r>
            <a:endParaRPr lang="zh-CN" altLang="en-US" dirty="0">
              <a:solidFill>
                <a:schemeClr val="bg2"/>
              </a:solidFill>
              <a:latin typeface="+mj-ea"/>
              <a:ea typeface="+mj-ea"/>
            </a:endParaRPr>
          </a:p>
        </p:txBody>
      </p:sp>
      <p:sp>
        <p:nvSpPr>
          <p:cNvPr id="18" name="Oval 10"/>
          <p:cNvSpPr>
            <a:spLocks noChangeArrowheads="1"/>
          </p:cNvSpPr>
          <p:nvPr/>
        </p:nvSpPr>
        <p:spPr bwMode="auto">
          <a:xfrm>
            <a:off x="858564" y="2817867"/>
            <a:ext cx="519116" cy="51911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anose="020B0604020202020204" pitchFamily="34" charset="0"/>
              <a:buNone/>
              <a:defRPr/>
            </a:pPr>
            <a:r>
              <a:rPr lang="en-US" altLang="zh-CN" sz="2000" b="1" dirty="0">
                <a:solidFill>
                  <a:schemeClr val="bg2"/>
                </a:solidFill>
                <a:latin typeface="+mj-ea"/>
                <a:ea typeface="+mj-ea"/>
              </a:rPr>
              <a:t>3</a:t>
            </a:r>
            <a:endParaRPr lang="zh-CN" altLang="en-US" sz="2000" b="1" dirty="0">
              <a:solidFill>
                <a:schemeClr val="bg2"/>
              </a:solidFill>
              <a:latin typeface="+mj-ea"/>
              <a:ea typeface="+mj-ea"/>
            </a:endParaRPr>
          </a:p>
        </p:txBody>
      </p:sp>
    </p:spTree>
    <p:custDataLst>
      <p:tags r:id="rId1"/>
    </p:custDataLst>
  </p:cSld>
  <p:clrMapOvr>
    <a:masterClrMapping/>
  </p:clrMapOvr>
  <p:transition spd="slow">
    <p:wipe/>
  </p:transition>
  <p:timing>
    <p:tnLst>
      <p:par>
        <p:cTn id="1" dur="indefinite" restart="never" nodeType="tmRoot"/>
      </p:par>
    </p:tnLst>
    <p:bldLst>
      <p:bldP spid="17" grpId="0" animBg="1"/>
      <p:bldP spid="2" grpId="0"/>
      <p:bldP spid="15"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110" y="109855"/>
            <a:ext cx="6268085" cy="953135"/>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2. </a:t>
            </a: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组织生活会</a:t>
            </a:r>
            <a:b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br>
            <a:endPar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4" name="箭头: 五边形 6"/>
          <p:cNvSpPr/>
          <p:nvPr>
            <p:custDataLst>
              <p:tags r:id="rId1"/>
            </p:custDataLst>
          </p:nvPr>
        </p:nvSpPr>
        <p:spPr bwMode="auto">
          <a:xfrm>
            <a:off x="338455" y="982980"/>
            <a:ext cx="2150745" cy="526415"/>
          </a:xfrm>
          <a:prstGeom prst="homePlate">
            <a:avLst>
              <a:gd name="adj" fmla="val 27136"/>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r>
              <a:rPr lang="en-US" altLang="zh-CN" sz="2800" b="1" kern="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  </a:t>
            </a:r>
            <a:r>
              <a:rPr lang="zh-CN" altLang="en-US" sz="2800" b="1" kern="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常见问题</a:t>
            </a:r>
            <a:endParaRPr lang="zh-CN" altLang="en-US" sz="2800" b="1" kern="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7" name="矩形 16"/>
          <p:cNvSpPr/>
          <p:nvPr>
            <p:custDataLst>
              <p:tags r:id="rId2"/>
            </p:custDataLst>
          </p:nvPr>
        </p:nvSpPr>
        <p:spPr bwMode="auto">
          <a:xfrm>
            <a:off x="2425065" y="1844040"/>
            <a:ext cx="7531735" cy="3166110"/>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i="0" u="none" strike="noStrike" cap="none" normalizeH="0" baseline="0">
                <a:solidFill>
                  <a:schemeClr val="tx1"/>
                </a:solidFill>
                <a:effectLst>
                  <a:outerShdw blurRad="38100" dist="19050" dir="2700000" algn="tl" rotWithShape="0">
                    <a:schemeClr val="dk1">
                      <a:alpha val="40000"/>
                    </a:schemeClr>
                  </a:outerShdw>
                </a:effectLst>
                <a:latin typeface="宋体" panose="02010600030101010101" pitchFamily="2" charset="-122"/>
              </a:rPr>
              <a:t>﹡</a:t>
            </a:r>
            <a:r>
              <a:rPr kumimoji="0" lang="zh-CN" altLang="en-US" sz="2800" b="0" i="0" u="none" strike="noStrike" cap="none" normalizeH="0" baseline="0" dirty="0">
                <a:latin typeface="日暮秋山行楷" panose="02010600010101010101" charset="-122"/>
                <a:ea typeface="日暮秋山行楷" panose="02010600010101010101" charset="-122"/>
                <a:cs typeface="日暮秋山行楷" panose="02010600010101010101" charset="-122"/>
              </a:rPr>
              <a:t>组织生活表面化。</a:t>
            </a:r>
            <a:r>
              <a:rPr kumimoji="0" lang="zh-CN" altLang="en-US" sz="2800" b="0" i="0" u="none" strike="noStrike" cap="none" normalizeH="0" baseline="0" dirty="0">
                <a:solidFill>
                  <a:srgbClr val="000000"/>
                </a:solidFill>
                <a:latin typeface="日暮秋山行楷" panose="02010600010101010101" charset="-122"/>
                <a:ea typeface="日暮秋山行楷" panose="02010600010101010101" charset="-122"/>
                <a:cs typeface="日暮秋山行楷" panose="02010600010101010101" charset="-122"/>
              </a:rPr>
              <a:t>专题组织生活会</a:t>
            </a:r>
            <a:r>
              <a:rPr kumimoji="0" lang="zh-CN" altLang="en-US" sz="2800" b="0" i="0" u="none" strike="noStrike" cap="none" normalizeH="0" baseline="0" dirty="0">
                <a:solidFill>
                  <a:schemeClr val="tx1"/>
                </a:solidFill>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cs typeface="日暮秋山行楷" panose="02010600010101010101" charset="-122"/>
              </a:rPr>
              <a:t>检视问题不严肃</a:t>
            </a:r>
            <a:r>
              <a:rPr kumimoji="0" lang="zh-CN" altLang="en-US" sz="2800" b="0" i="0" u="none" strike="noStrike" cap="none" normalizeH="0" baseline="0" dirty="0">
                <a:solidFill>
                  <a:srgbClr val="000000"/>
                </a:solidFill>
                <a:latin typeface="日暮秋山行楷" panose="02010600010101010101" charset="-122"/>
                <a:ea typeface="日暮秋山行楷" panose="02010600010101010101" charset="-122"/>
                <a:cs typeface="日暮秋山行楷" panose="02010600010101010101" charset="-122"/>
              </a:rPr>
              <a:t>，少数学校的支委会查摆问题及整改措施</a:t>
            </a:r>
            <a:r>
              <a:rPr kumimoji="0" lang="zh-CN" altLang="en-US" sz="2800" b="0" i="0" u="none" strike="noStrike" cap="none" normalizeH="0" baseline="0" dirty="0">
                <a:solidFill>
                  <a:schemeClr val="tx1"/>
                </a:solidFill>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cs typeface="日暮秋山行楷" panose="02010600010101010101" charset="-122"/>
              </a:rPr>
              <a:t>寥寥数语，原因分析缺失</a:t>
            </a:r>
            <a:r>
              <a:rPr kumimoji="0" lang="zh-CN" altLang="en-US" sz="2800" b="0" i="0" u="none" strike="noStrike" cap="none" normalizeH="0" baseline="0" dirty="0">
                <a:solidFill>
                  <a:srgbClr val="000000"/>
                </a:solidFill>
                <a:latin typeface="日暮秋山行楷" panose="02010600010101010101" charset="-122"/>
                <a:ea typeface="日暮秋山行楷" panose="02010600010101010101" charset="-122"/>
                <a:cs typeface="日暮秋山行楷" panose="02010600010101010101" charset="-122"/>
              </a:rPr>
              <a:t>；支委之间对照检查材料</a:t>
            </a:r>
            <a:r>
              <a:rPr kumimoji="0" lang="zh-CN" altLang="en-US" sz="2800" b="0" i="0" u="none" strike="noStrike" cap="none" normalizeH="0" baseline="0" dirty="0">
                <a:solidFill>
                  <a:schemeClr val="tx1"/>
                </a:solidFill>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cs typeface="日暮秋山行楷" panose="02010600010101010101" charset="-122"/>
              </a:rPr>
              <a:t>照搬照抄</a:t>
            </a:r>
            <a:r>
              <a:rPr kumimoji="0" lang="zh-CN" altLang="en-US" sz="2800" b="0" i="0" u="none" strike="noStrike" cap="none" normalizeH="0" baseline="0" dirty="0">
                <a:solidFill>
                  <a:srgbClr val="000000"/>
                </a:solidFill>
                <a:latin typeface="日暮秋山行楷" panose="02010600010101010101" charset="-122"/>
                <a:ea typeface="日暮秋山行楷" panose="02010600010101010101" charset="-122"/>
                <a:cs typeface="日暮秋山行楷" panose="02010600010101010101" charset="-122"/>
              </a:rPr>
              <a:t>。</a:t>
            </a:r>
            <a:endParaRPr kumimoji="0" lang="zh-CN" altLang="en-US" sz="2800" b="0" i="0" u="none" strike="noStrike" cap="none" normalizeH="0" baseline="0" dirty="0">
              <a:solidFill>
                <a:srgbClr val="000000"/>
              </a:solidFill>
              <a:latin typeface="日暮秋山行楷" panose="02010600010101010101" charset="-122"/>
              <a:ea typeface="日暮秋山行楷" panose="02010600010101010101" charset="-122"/>
              <a:cs typeface="日暮秋山行楷" panose="02010600010101010101" charset="-122"/>
            </a:endParaRPr>
          </a:p>
        </p:txBody>
      </p:sp>
    </p:spTree>
    <p:custDataLst>
      <p:tags r:id="rId3"/>
    </p:custDataLst>
  </p:cSld>
  <p:clrMapOvr>
    <a:masterClrMapping/>
  </p:clrMapOvr>
  <p:transition spd="slow">
    <p:push dir="u"/>
  </p:transition>
  <p:timing>
    <p:tnLst>
      <p:par>
        <p:cTn id="1" dur="indefinite" restart="never" nodeType="tmRoot"/>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110" y="109855"/>
            <a:ext cx="6268085" cy="953135"/>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2. </a:t>
            </a: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组织生活会</a:t>
            </a:r>
            <a:b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br>
            <a:endPar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5" name="矩形 14"/>
          <p:cNvSpPr/>
          <p:nvPr>
            <p:custDataLst>
              <p:tags r:id="rId1"/>
            </p:custDataLst>
          </p:nvPr>
        </p:nvSpPr>
        <p:spPr bwMode="auto">
          <a:xfrm>
            <a:off x="2497455" y="2254250"/>
            <a:ext cx="7497445" cy="3260090"/>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箭头: 五边形 15"/>
          <p:cNvSpPr/>
          <p:nvPr>
            <p:custDataLst>
              <p:tags r:id="rId2"/>
            </p:custDataLst>
          </p:nvPr>
        </p:nvSpPr>
        <p:spPr bwMode="auto">
          <a:xfrm>
            <a:off x="2240915" y="836295"/>
            <a:ext cx="7526655" cy="872490"/>
          </a:xfrm>
          <a:prstGeom prst="homePlate">
            <a:avLst>
              <a:gd name="adj" fmla="val 27136"/>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18" name="矩形 17"/>
          <p:cNvSpPr/>
          <p:nvPr>
            <p:custDataLst>
              <p:tags r:id="rId3"/>
            </p:custDataLst>
          </p:nvPr>
        </p:nvSpPr>
        <p:spPr>
          <a:xfrm>
            <a:off x="2641600" y="2492375"/>
            <a:ext cx="7125335" cy="2861310"/>
          </a:xfrm>
          <a:prstGeom prst="rect">
            <a:avLst/>
          </a:prstGeom>
          <a:noFill/>
        </p:spPr>
        <p:txBody>
          <a:bodyPr wrap="square" rtlCol="0">
            <a:spAutoFit/>
          </a:bodyPr>
          <a:p>
            <a:pPr marL="285750" indent="-285750" algn="just" eaLnBrk="1">
              <a:lnSpc>
                <a:spcPct val="150000"/>
              </a:lnSpc>
              <a:buFont typeface="Wingdings" panose="05000000000000000000" pitchFamily="2" charset="2"/>
              <a:buChar char="n"/>
            </a:pPr>
            <a:r>
              <a:rPr lang="zh-CN" altLang="en-US" sz="2400" dirty="0">
                <a:solidFill>
                  <a:schemeClr val="accent1"/>
                </a:solidFill>
                <a:latin typeface="+mn-ea"/>
                <a:ea typeface="+mn-ea"/>
              </a:rPr>
              <a:t>组织生活会：以</a:t>
            </a:r>
            <a:r>
              <a:rPr lang="zh-CN" altLang="en-US" sz="2400" dirty="0">
                <a:solidFill>
                  <a:schemeClr val="tx1"/>
                </a:solidFill>
                <a:effectLst>
                  <a:outerShdw blurRad="38100" dist="19050" dir="2700000" algn="tl" rotWithShape="0">
                    <a:schemeClr val="dk1">
                      <a:alpha val="40000"/>
                    </a:schemeClr>
                  </a:outerShdw>
                </a:effectLst>
                <a:latin typeface="+mn-ea"/>
                <a:ea typeface="+mn-ea"/>
              </a:rPr>
              <a:t>党组织会议</a:t>
            </a:r>
            <a:r>
              <a:rPr lang="zh-CN" altLang="en-US" sz="2400" dirty="0">
                <a:solidFill>
                  <a:schemeClr val="accent1"/>
                </a:solidFill>
                <a:latin typeface="+mn-ea"/>
                <a:ea typeface="+mn-ea"/>
              </a:rPr>
              <a:t>的形式召开，参加的是</a:t>
            </a:r>
            <a:r>
              <a:rPr lang="zh-CN" altLang="en-US" sz="2400" dirty="0">
                <a:solidFill>
                  <a:schemeClr val="tx1"/>
                </a:solidFill>
                <a:effectLst>
                  <a:outerShdw blurRad="38100" dist="19050" dir="2700000" algn="tl" rotWithShape="0">
                    <a:schemeClr val="dk1">
                      <a:alpha val="40000"/>
                    </a:schemeClr>
                  </a:outerShdw>
                </a:effectLst>
                <a:latin typeface="+mn-ea"/>
                <a:ea typeface="+mn-ea"/>
              </a:rPr>
              <a:t>全体普通党员</a:t>
            </a:r>
            <a:r>
              <a:rPr lang="zh-CN" altLang="en-US" sz="2400" dirty="0">
                <a:solidFill>
                  <a:schemeClr val="accent1"/>
                </a:solidFill>
                <a:latin typeface="+mn-ea"/>
                <a:ea typeface="+mn-ea"/>
              </a:rPr>
              <a:t>。</a:t>
            </a:r>
            <a:endParaRPr lang="en-US" altLang="zh-CN" sz="2400" dirty="0">
              <a:solidFill>
                <a:schemeClr val="accent1"/>
              </a:solidFill>
              <a:latin typeface="+mn-ea"/>
              <a:ea typeface="+mn-ea"/>
            </a:endParaRPr>
          </a:p>
          <a:p>
            <a:pPr marL="285750" indent="-285750" algn="just" eaLnBrk="1">
              <a:lnSpc>
                <a:spcPct val="150000"/>
              </a:lnSpc>
              <a:buFont typeface="Wingdings" panose="05000000000000000000" pitchFamily="2" charset="2"/>
              <a:buChar char="n"/>
            </a:pPr>
            <a:r>
              <a:rPr lang="zh-CN" altLang="en-US" sz="2400" dirty="0">
                <a:solidFill>
                  <a:schemeClr val="accent1"/>
                </a:solidFill>
                <a:latin typeface="+mn-ea"/>
                <a:ea typeface="+mn-ea"/>
                <a:sym typeface="+mn-ea"/>
              </a:rPr>
              <a:t>民主生活会：以</a:t>
            </a:r>
            <a:r>
              <a:rPr lang="zh-CN" altLang="en-US" sz="2400" dirty="0">
                <a:solidFill>
                  <a:schemeClr val="tx1"/>
                </a:solidFill>
                <a:effectLst>
                  <a:outerShdw blurRad="38100" dist="19050" dir="2700000" algn="tl" rotWithShape="0">
                    <a:schemeClr val="dk1">
                      <a:alpha val="40000"/>
                    </a:schemeClr>
                  </a:outerShdw>
                </a:effectLst>
                <a:latin typeface="+mn-ea"/>
                <a:ea typeface="+mn-ea"/>
                <a:sym typeface="+mn-ea"/>
              </a:rPr>
              <a:t>领导班子会议</a:t>
            </a:r>
            <a:r>
              <a:rPr lang="zh-CN" altLang="en-US" sz="2400" dirty="0">
                <a:solidFill>
                  <a:schemeClr val="accent1"/>
                </a:solidFill>
                <a:latin typeface="+mn-ea"/>
                <a:ea typeface="+mn-ea"/>
                <a:sym typeface="+mn-ea"/>
              </a:rPr>
              <a:t>的形式召开，参加的是</a:t>
            </a:r>
            <a:r>
              <a:rPr lang="zh-CN" altLang="en-US" sz="2400" dirty="0">
                <a:solidFill>
                  <a:schemeClr val="tx1"/>
                </a:solidFill>
                <a:effectLst>
                  <a:outerShdw blurRad="38100" dist="19050" dir="2700000" algn="tl" rotWithShape="0">
                    <a:schemeClr val="dk1">
                      <a:alpha val="40000"/>
                    </a:schemeClr>
                  </a:outerShdw>
                </a:effectLst>
                <a:latin typeface="+mn-ea"/>
                <a:ea typeface="+mn-ea"/>
                <a:sym typeface="+mn-ea"/>
              </a:rPr>
              <a:t>党员领导干部。</a:t>
            </a:r>
            <a:endParaRPr lang="zh-CN" altLang="en-US" sz="2400" dirty="0">
              <a:solidFill>
                <a:schemeClr val="tx1"/>
              </a:solidFill>
              <a:effectLst>
                <a:outerShdw blurRad="38100" dist="19050" dir="2700000" algn="tl" rotWithShape="0">
                  <a:schemeClr val="dk1">
                    <a:alpha val="40000"/>
                  </a:schemeClr>
                </a:outerShdw>
              </a:effectLst>
              <a:latin typeface="+mn-ea"/>
              <a:ea typeface="+mn-ea"/>
              <a:sym typeface="+mn-ea"/>
            </a:endParaRPr>
          </a:p>
          <a:p>
            <a:pPr marL="285750" indent="-285750" algn="just" eaLnBrk="1">
              <a:lnSpc>
                <a:spcPct val="150000"/>
              </a:lnSpc>
              <a:buFont typeface="Wingdings" panose="05000000000000000000" pitchFamily="2" charset="2"/>
              <a:buChar char="n"/>
            </a:pPr>
            <a:endParaRPr lang="zh-CN" altLang="en-US" sz="2400" dirty="0">
              <a:solidFill>
                <a:schemeClr val="tx1"/>
              </a:solidFill>
              <a:effectLst>
                <a:outerShdw blurRad="38100" dist="19050" dir="2700000" algn="tl" rotWithShape="0">
                  <a:schemeClr val="dk1">
                    <a:alpha val="40000"/>
                  </a:schemeClr>
                </a:outerShdw>
              </a:effectLst>
              <a:latin typeface="+mn-ea"/>
              <a:ea typeface="+mn-ea"/>
              <a:sym typeface="+mn-ea"/>
            </a:endParaRPr>
          </a:p>
        </p:txBody>
      </p:sp>
      <p:sp>
        <p:nvSpPr>
          <p:cNvPr id="2" name="文本框 1"/>
          <p:cNvSpPr txBox="1"/>
          <p:nvPr/>
        </p:nvSpPr>
        <p:spPr>
          <a:xfrm>
            <a:off x="3289300" y="980440"/>
            <a:ext cx="6096000" cy="521970"/>
          </a:xfrm>
          <a:prstGeom prst="rect">
            <a:avLst/>
          </a:prstGeom>
          <a:noFill/>
        </p:spPr>
        <p:txBody>
          <a:bodyPr wrap="square" rtlCol="0" anchor="t">
            <a:spAutoFit/>
          </a:bodyPr>
          <a:p>
            <a:r>
              <a:rPr lang="zh-CN" altLang="en-US" sz="2800" b="1" dirty="0">
                <a:solidFill>
                  <a:schemeClr val="accent3"/>
                </a:solidFill>
                <a:latin typeface="+mj-ea"/>
                <a:ea typeface="+mj-ea"/>
                <a:sym typeface="+mn-ea"/>
              </a:rPr>
              <a:t>组织生活会与民主生活会的区别</a:t>
            </a:r>
            <a:endParaRPr lang="zh-CN" altLang="en-US" sz="2800" b="1" dirty="0">
              <a:solidFill>
                <a:schemeClr val="accent3"/>
              </a:solidFill>
              <a:latin typeface="+mj-ea"/>
              <a:ea typeface="+mj-ea"/>
              <a:sym typeface="+mn-ea"/>
            </a:endParaRPr>
          </a:p>
        </p:txBody>
      </p:sp>
      <p:sp>
        <p:nvSpPr>
          <p:cNvPr id="3" name="TextBox 6"/>
          <p:cNvSpPr txBox="1"/>
          <p:nvPr>
            <p:custDataLst>
              <p:tags r:id="rId4"/>
            </p:custDataLst>
          </p:nvPr>
        </p:nvSpPr>
        <p:spPr>
          <a:xfrm>
            <a:off x="3287278" y="5565204"/>
            <a:ext cx="10604500" cy="460375"/>
          </a:xfrm>
          <a:prstGeom prst="rect">
            <a:avLst/>
          </a:prstGeom>
          <a:noFill/>
        </p:spPr>
        <p:txBody>
          <a:bodyPr wrap="square" rtlCol="0">
            <a:spAutoFit/>
          </a:bodyPr>
          <a:p>
            <a:r>
              <a:rPr lang="zh-CN" altLang="en-US" sz="2400" dirty="0">
                <a:effectLst>
                  <a:outerShdw blurRad="38100" dist="19050" dir="2700000" algn="tl" rotWithShape="0">
                    <a:schemeClr val="dk1">
                      <a:alpha val="40000"/>
                    </a:schemeClr>
                  </a:outerShdw>
                </a:effectLst>
                <a:latin typeface="+mn-ea"/>
                <a:ea typeface="+mn-ea"/>
              </a:rPr>
              <a:t>今后严禁出现  “党支部民主生活会”！！！</a:t>
            </a:r>
            <a:endParaRPr lang="zh-CN" altLang="en-US" sz="2400" dirty="0">
              <a:effectLst>
                <a:outerShdw blurRad="38100" dist="19050" dir="2700000" algn="tl" rotWithShape="0">
                  <a:schemeClr val="dk1">
                    <a:alpha val="40000"/>
                  </a:schemeClr>
                </a:outerShdw>
              </a:effectLst>
              <a:latin typeface="+mn-ea"/>
              <a:ea typeface="+mn-ea"/>
            </a:endParaRPr>
          </a:p>
        </p:txBody>
      </p:sp>
    </p:spTree>
    <p:custDataLst>
      <p:tags r:id="rId5"/>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110" y="109855"/>
            <a:ext cx="6268085" cy="953135"/>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2. </a:t>
            </a: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组织生活会</a:t>
            </a:r>
            <a:b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br>
            <a:endPar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8" name="组合 7"/>
          <p:cNvGrpSpPr/>
          <p:nvPr/>
        </p:nvGrpSpPr>
        <p:grpSpPr>
          <a:xfrm>
            <a:off x="513715" y="980440"/>
            <a:ext cx="6005195" cy="831215"/>
            <a:chOff x="1323" y="1963"/>
            <a:chExt cx="9013" cy="2530"/>
          </a:xfrm>
        </p:grpSpPr>
        <p:sp>
          <p:nvSpPr>
            <p:cNvPr id="11" name="矩形 10"/>
            <p:cNvSpPr/>
            <p:nvPr>
              <p:custDataLst>
                <p:tags r:id="rId1"/>
              </p:custDataLst>
            </p:nvPr>
          </p:nvSpPr>
          <p:spPr bwMode="auto">
            <a:xfrm>
              <a:off x="3164" y="1963"/>
              <a:ext cx="7173" cy="2530"/>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箭头: 五边形 6"/>
            <p:cNvSpPr/>
            <p:nvPr>
              <p:custDataLst>
                <p:tags r:id="rId2"/>
              </p:custDataLst>
            </p:nvPr>
          </p:nvSpPr>
          <p:spPr bwMode="auto">
            <a:xfrm>
              <a:off x="1323" y="2220"/>
              <a:ext cx="2722" cy="1868"/>
            </a:xfrm>
            <a:prstGeom prst="homePlate">
              <a:avLst>
                <a:gd name="adj" fmla="val 27136"/>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9" name="矩形 8"/>
            <p:cNvSpPr/>
            <p:nvPr>
              <p:custDataLst>
                <p:tags r:id="rId3"/>
              </p:custDataLst>
            </p:nvPr>
          </p:nvSpPr>
          <p:spPr>
            <a:xfrm>
              <a:off x="1408" y="2402"/>
              <a:ext cx="2278" cy="1401"/>
            </a:xfrm>
            <a:prstGeom prst="rect">
              <a:avLst/>
            </a:prstGeom>
          </p:spPr>
          <p:txBody>
            <a:bodyPr wrap="square">
              <a:spAutoFit/>
            </a:bodyPr>
            <a:p>
              <a:pPr algn="ctr"/>
              <a:r>
                <a:rPr lang="zh-CN" altLang="en-US" sz="2400" b="1" dirty="0">
                  <a:solidFill>
                    <a:schemeClr val="accent3"/>
                  </a:solidFill>
                  <a:latin typeface="+mj-ea"/>
                  <a:ea typeface="+mj-ea"/>
                </a:rPr>
                <a:t>人员范围</a:t>
              </a:r>
              <a:endParaRPr lang="zh-CN" altLang="en-US" sz="2400" dirty="0">
                <a:solidFill>
                  <a:schemeClr val="accent3"/>
                </a:solidFill>
                <a:latin typeface="+mj-ea"/>
                <a:ea typeface="+mj-ea"/>
              </a:endParaRPr>
            </a:p>
          </p:txBody>
        </p:sp>
        <p:sp>
          <p:nvSpPr>
            <p:cNvPr id="10" name="矩形 9"/>
            <p:cNvSpPr/>
            <p:nvPr>
              <p:custDataLst>
                <p:tags r:id="rId4"/>
              </p:custDataLst>
            </p:nvPr>
          </p:nvSpPr>
          <p:spPr>
            <a:xfrm>
              <a:off x="4217" y="2572"/>
              <a:ext cx="5115" cy="1401"/>
            </a:xfrm>
            <a:prstGeom prst="rect">
              <a:avLst/>
            </a:prstGeom>
            <a:noFill/>
          </p:spPr>
          <p:txBody>
            <a:bodyPr wrap="square" rtlCol="0">
              <a:spAutoFit/>
            </a:bodyPr>
            <a:p>
              <a:pPr algn="just" eaLnBrk="1"/>
              <a:r>
                <a:rPr lang="zh-CN" altLang="en-US" sz="2400" dirty="0">
                  <a:solidFill>
                    <a:schemeClr val="accent1"/>
                  </a:solidFill>
                  <a:latin typeface="+mn-ea"/>
                  <a:ea typeface="+mn-ea"/>
                </a:rPr>
                <a:t>支部全体党员</a:t>
              </a:r>
              <a:endParaRPr lang="zh-CN" altLang="en-US" sz="2400" dirty="0">
                <a:solidFill>
                  <a:schemeClr val="accent1"/>
                </a:solidFill>
                <a:latin typeface="+mn-ea"/>
                <a:ea typeface="+mn-ea"/>
              </a:endParaRPr>
            </a:p>
          </p:txBody>
        </p:sp>
      </p:grpSp>
      <p:grpSp>
        <p:nvGrpSpPr>
          <p:cNvPr id="12" name="组合 11"/>
          <p:cNvGrpSpPr/>
          <p:nvPr/>
        </p:nvGrpSpPr>
        <p:grpSpPr>
          <a:xfrm>
            <a:off x="481272" y="2280388"/>
            <a:ext cx="6096899" cy="2168626"/>
            <a:chOff x="645" y="3549"/>
            <a:chExt cx="8996" cy="5528"/>
          </a:xfrm>
        </p:grpSpPr>
        <p:sp>
          <p:nvSpPr>
            <p:cNvPr id="4" name="矩形 3"/>
            <p:cNvSpPr/>
            <p:nvPr>
              <p:custDataLst>
                <p:tags r:id="rId5"/>
              </p:custDataLst>
            </p:nvPr>
          </p:nvSpPr>
          <p:spPr bwMode="auto">
            <a:xfrm>
              <a:off x="2486" y="3659"/>
              <a:ext cx="7155" cy="3576"/>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箭头: 五边形 15"/>
            <p:cNvSpPr/>
            <p:nvPr>
              <p:custDataLst>
                <p:tags r:id="rId6"/>
              </p:custDataLst>
            </p:nvPr>
          </p:nvSpPr>
          <p:spPr bwMode="auto">
            <a:xfrm>
              <a:off x="645" y="4464"/>
              <a:ext cx="2722" cy="1868"/>
            </a:xfrm>
            <a:prstGeom prst="homePlate">
              <a:avLst>
                <a:gd name="adj" fmla="val 27136"/>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17" name="矩形 16"/>
            <p:cNvSpPr/>
            <p:nvPr>
              <p:custDataLst>
                <p:tags r:id="rId7"/>
              </p:custDataLst>
            </p:nvPr>
          </p:nvSpPr>
          <p:spPr>
            <a:xfrm>
              <a:off x="846" y="4829"/>
              <a:ext cx="2168" cy="1174"/>
            </a:xfrm>
            <a:prstGeom prst="rect">
              <a:avLst/>
            </a:prstGeom>
          </p:spPr>
          <p:txBody>
            <a:bodyPr wrap="square">
              <a:spAutoFit/>
            </a:bodyPr>
            <a:p>
              <a:pPr algn="ctr"/>
              <a:r>
                <a:rPr lang="zh-CN" altLang="en-US" sz="2400" b="1" dirty="0">
                  <a:solidFill>
                    <a:schemeClr val="accent3"/>
                  </a:solidFill>
                  <a:latin typeface="+mj-ea"/>
                  <a:ea typeface="+mj-ea"/>
                </a:rPr>
                <a:t>时间频次</a:t>
              </a:r>
              <a:endParaRPr lang="zh-CN" altLang="en-US" sz="2400" b="1" dirty="0">
                <a:solidFill>
                  <a:schemeClr val="accent3"/>
                </a:solidFill>
                <a:latin typeface="+mj-ea"/>
                <a:ea typeface="+mj-ea"/>
              </a:endParaRPr>
            </a:p>
          </p:txBody>
        </p:sp>
        <p:sp>
          <p:nvSpPr>
            <p:cNvPr id="6" name="矩形 5"/>
            <p:cNvSpPr/>
            <p:nvPr>
              <p:custDataLst>
                <p:tags r:id="rId8"/>
              </p:custDataLst>
            </p:nvPr>
          </p:nvSpPr>
          <p:spPr>
            <a:xfrm>
              <a:off x="3327" y="3549"/>
              <a:ext cx="6006" cy="5528"/>
            </a:xfrm>
            <a:prstGeom prst="rect">
              <a:avLst/>
            </a:prstGeom>
            <a:noFill/>
          </p:spPr>
          <p:txBody>
            <a:bodyPr wrap="square" rtlCol="0">
              <a:spAutoFit/>
            </a:bodyPr>
            <a:p>
              <a:pPr marL="0" indent="0" algn="just" eaLnBrk="1">
                <a:lnSpc>
                  <a:spcPct val="150000"/>
                </a:lnSpc>
                <a:buFont typeface="Wingdings" panose="05000000000000000000" pitchFamily="2" charset="2"/>
                <a:buNone/>
              </a:pPr>
              <a:r>
                <a:rPr lang="zh-CN" altLang="en-US" dirty="0">
                  <a:solidFill>
                    <a:schemeClr val="accent1"/>
                  </a:solidFill>
                  <a:latin typeface="+mn-ea"/>
                  <a:ea typeface="+mn-ea"/>
                </a:rPr>
                <a:t>每年至少1次，一般在第四季度，也可以根据工作随时召开</a:t>
              </a:r>
              <a:r>
                <a:rPr lang="zh-CN" altLang="en-US" dirty="0">
                  <a:solidFill>
                    <a:schemeClr val="accent1"/>
                  </a:solidFill>
                  <a:latin typeface="+mn-ea"/>
                  <a:ea typeface="+mn-ea"/>
                  <a:sym typeface="+mn-ea"/>
                </a:rPr>
                <a:t>（实际中一般是每第一季度结束前完成年度组织生活会）</a:t>
              </a:r>
              <a:endParaRPr lang="zh-CN" altLang="en-US" dirty="0">
                <a:solidFill>
                  <a:schemeClr val="accent1"/>
                </a:solidFill>
                <a:latin typeface="+mn-ea"/>
                <a:ea typeface="+mn-ea"/>
              </a:endParaRPr>
            </a:p>
            <a:p>
              <a:pPr marL="0" indent="0" algn="just" eaLnBrk="1">
                <a:lnSpc>
                  <a:spcPct val="150000"/>
                </a:lnSpc>
                <a:buFont typeface="Wingdings" panose="05000000000000000000" pitchFamily="2" charset="2"/>
                <a:buNone/>
              </a:pPr>
              <a:endParaRPr lang="zh-CN" altLang="en-US" dirty="0">
                <a:solidFill>
                  <a:schemeClr val="accent1"/>
                </a:solidFill>
                <a:latin typeface="+mn-ea"/>
                <a:ea typeface="+mn-ea"/>
              </a:endParaRPr>
            </a:p>
            <a:p>
              <a:pPr marL="0" indent="0" algn="just" eaLnBrk="1">
                <a:lnSpc>
                  <a:spcPct val="150000"/>
                </a:lnSpc>
                <a:buFont typeface="Wingdings" panose="05000000000000000000" pitchFamily="2" charset="2"/>
                <a:buNone/>
              </a:pPr>
              <a:endParaRPr lang="zh-CN" altLang="en-US" dirty="0">
                <a:solidFill>
                  <a:schemeClr val="accent1"/>
                </a:solidFill>
                <a:latin typeface="+mn-ea"/>
                <a:ea typeface="+mn-ea"/>
              </a:endParaRPr>
            </a:p>
          </p:txBody>
        </p:sp>
      </p:grpSp>
      <p:grpSp>
        <p:nvGrpSpPr>
          <p:cNvPr id="13" name="组合 12"/>
          <p:cNvGrpSpPr/>
          <p:nvPr/>
        </p:nvGrpSpPr>
        <p:grpSpPr>
          <a:xfrm>
            <a:off x="497205" y="4121680"/>
            <a:ext cx="6165769" cy="1651588"/>
            <a:chOff x="1323" y="1091"/>
            <a:chExt cx="9254" cy="5027"/>
          </a:xfrm>
        </p:grpSpPr>
        <p:sp>
          <p:nvSpPr>
            <p:cNvPr id="14" name="矩形 13"/>
            <p:cNvSpPr/>
            <p:nvPr>
              <p:custDataLst>
                <p:tags r:id="rId9"/>
              </p:custDataLst>
            </p:nvPr>
          </p:nvSpPr>
          <p:spPr bwMode="auto">
            <a:xfrm>
              <a:off x="3164" y="1091"/>
              <a:ext cx="7285" cy="5027"/>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箭头: 五边形 6"/>
            <p:cNvSpPr/>
            <p:nvPr>
              <p:custDataLst>
                <p:tags r:id="rId10"/>
              </p:custDataLst>
            </p:nvPr>
          </p:nvSpPr>
          <p:spPr bwMode="auto">
            <a:xfrm>
              <a:off x="1323" y="2220"/>
              <a:ext cx="2722" cy="1868"/>
            </a:xfrm>
            <a:prstGeom prst="homePlate">
              <a:avLst>
                <a:gd name="adj" fmla="val 27136"/>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20" name="矩形 19"/>
            <p:cNvSpPr/>
            <p:nvPr>
              <p:custDataLst>
                <p:tags r:id="rId11"/>
              </p:custDataLst>
            </p:nvPr>
          </p:nvSpPr>
          <p:spPr>
            <a:xfrm>
              <a:off x="1408" y="2402"/>
              <a:ext cx="2278" cy="1401"/>
            </a:xfrm>
            <a:prstGeom prst="rect">
              <a:avLst/>
            </a:prstGeom>
          </p:spPr>
          <p:txBody>
            <a:bodyPr wrap="square">
              <a:spAutoFit/>
            </a:bodyPr>
            <a:p>
              <a:pPr algn="ctr"/>
              <a:r>
                <a:rPr lang="zh-CN" altLang="en-US" sz="2400" b="1" dirty="0">
                  <a:solidFill>
                    <a:schemeClr val="accent3"/>
                  </a:solidFill>
                  <a:latin typeface="+mj-ea"/>
                  <a:ea typeface="+mj-ea"/>
                </a:rPr>
                <a:t>形式</a:t>
              </a:r>
              <a:endParaRPr lang="zh-CN" altLang="en-US" sz="2400" dirty="0">
                <a:solidFill>
                  <a:schemeClr val="accent3"/>
                </a:solidFill>
                <a:latin typeface="+mj-ea"/>
                <a:ea typeface="+mj-ea"/>
              </a:endParaRPr>
            </a:p>
          </p:txBody>
        </p:sp>
        <p:sp>
          <p:nvSpPr>
            <p:cNvPr id="21" name="矩形 20"/>
            <p:cNvSpPr/>
            <p:nvPr>
              <p:custDataLst>
                <p:tags r:id="rId12"/>
              </p:custDataLst>
            </p:nvPr>
          </p:nvSpPr>
          <p:spPr>
            <a:xfrm>
              <a:off x="4000" y="2496"/>
              <a:ext cx="6577" cy="3089"/>
            </a:xfrm>
            <a:prstGeom prst="rect">
              <a:avLst/>
            </a:prstGeom>
            <a:noFill/>
          </p:spPr>
          <p:txBody>
            <a:bodyPr wrap="square" rtlCol="0">
              <a:spAutoFit/>
            </a:bodyPr>
            <a:p>
              <a:pPr algn="just" eaLnBrk="1"/>
              <a:r>
                <a:rPr lang="zh-CN" altLang="en-US" sz="2000" dirty="0">
                  <a:solidFill>
                    <a:schemeClr val="accent1"/>
                  </a:solidFill>
                  <a:latin typeface="+mn-ea"/>
                  <a:ea typeface="+mn-ea"/>
                </a:rPr>
                <a:t>一般以党支部党员大会、党支部委员会会议或者党小组会议形式召开。</a:t>
              </a:r>
              <a:endParaRPr lang="zh-CN" altLang="en-US" sz="2000" dirty="0">
                <a:solidFill>
                  <a:schemeClr val="accent1"/>
                </a:solidFill>
                <a:latin typeface="+mn-ea"/>
                <a:ea typeface="+mn-ea"/>
              </a:endParaRPr>
            </a:p>
            <a:p>
              <a:pPr algn="just" eaLnBrk="1"/>
              <a:endParaRPr lang="zh-CN" altLang="en-US" sz="2000" dirty="0">
                <a:solidFill>
                  <a:schemeClr val="tx1"/>
                </a:solidFill>
                <a:effectLst>
                  <a:outerShdw blurRad="38100" dist="19050" dir="2700000" algn="tl" rotWithShape="0">
                    <a:schemeClr val="dk1">
                      <a:alpha val="40000"/>
                    </a:schemeClr>
                  </a:outerShdw>
                </a:effectLst>
                <a:latin typeface="+mn-ea"/>
                <a:ea typeface="+mn-ea"/>
              </a:endParaRPr>
            </a:p>
          </p:txBody>
        </p:sp>
      </p:grpSp>
      <p:grpSp>
        <p:nvGrpSpPr>
          <p:cNvPr id="22" name="组合 21"/>
          <p:cNvGrpSpPr/>
          <p:nvPr/>
        </p:nvGrpSpPr>
        <p:grpSpPr>
          <a:xfrm>
            <a:off x="7033895" y="1368645"/>
            <a:ext cx="4486275" cy="4854295"/>
            <a:chOff x="645" y="2956"/>
            <a:chExt cx="8996" cy="9296"/>
          </a:xfrm>
        </p:grpSpPr>
        <p:sp>
          <p:nvSpPr>
            <p:cNvPr id="23" name="矩形 22"/>
            <p:cNvSpPr/>
            <p:nvPr>
              <p:custDataLst>
                <p:tags r:id="rId13"/>
              </p:custDataLst>
            </p:nvPr>
          </p:nvSpPr>
          <p:spPr bwMode="auto">
            <a:xfrm>
              <a:off x="2486" y="3658"/>
              <a:ext cx="7155" cy="8594"/>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箭头: 五边形 15"/>
            <p:cNvSpPr/>
            <p:nvPr>
              <p:custDataLst>
                <p:tags r:id="rId14"/>
              </p:custDataLst>
            </p:nvPr>
          </p:nvSpPr>
          <p:spPr bwMode="auto">
            <a:xfrm>
              <a:off x="645" y="2956"/>
              <a:ext cx="2722" cy="1299"/>
            </a:xfrm>
            <a:prstGeom prst="homePlate">
              <a:avLst>
                <a:gd name="adj" fmla="val 27136"/>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25" name="矩形 24"/>
            <p:cNvSpPr/>
            <p:nvPr>
              <p:custDataLst>
                <p:tags r:id="rId15"/>
              </p:custDataLst>
            </p:nvPr>
          </p:nvSpPr>
          <p:spPr>
            <a:xfrm>
              <a:off x="846" y="3185"/>
              <a:ext cx="2168" cy="882"/>
            </a:xfrm>
            <a:prstGeom prst="rect">
              <a:avLst/>
            </a:prstGeom>
          </p:spPr>
          <p:txBody>
            <a:bodyPr wrap="square">
              <a:spAutoFit/>
            </a:bodyPr>
            <a:p>
              <a:pPr algn="ctr"/>
              <a:r>
                <a:rPr lang="zh-CN" altLang="en-US" sz="2400" b="1" dirty="0">
                  <a:solidFill>
                    <a:schemeClr val="accent3"/>
                  </a:solidFill>
                  <a:latin typeface="+mj-ea"/>
                  <a:ea typeface="+mj-ea"/>
                </a:rPr>
                <a:t>程序</a:t>
              </a:r>
              <a:endParaRPr lang="zh-CN" altLang="en-US" sz="2400" b="1" dirty="0">
                <a:solidFill>
                  <a:schemeClr val="accent3"/>
                </a:solidFill>
                <a:latin typeface="+mj-ea"/>
                <a:ea typeface="+mj-ea"/>
              </a:endParaRPr>
            </a:p>
          </p:txBody>
        </p:sp>
        <p:sp>
          <p:nvSpPr>
            <p:cNvPr id="27" name="矩形 26"/>
            <p:cNvSpPr/>
            <p:nvPr>
              <p:custDataLst>
                <p:tags r:id="rId16"/>
              </p:custDataLst>
            </p:nvPr>
          </p:nvSpPr>
          <p:spPr>
            <a:xfrm>
              <a:off x="3327" y="3549"/>
              <a:ext cx="6171" cy="8235"/>
            </a:xfrm>
            <a:prstGeom prst="rect">
              <a:avLst/>
            </a:prstGeom>
            <a:noFill/>
          </p:spPr>
          <p:txBody>
            <a:bodyPr wrap="square" rtlCol="0">
              <a:spAutoFit/>
            </a:bodyPr>
            <a:p>
              <a:pPr marL="0" indent="0" latinLnBrk="0">
                <a:lnSpc>
                  <a:spcPts val="3300"/>
                </a:lnSpc>
              </a:pPr>
              <a:r>
                <a:rPr lang="en-US" altLang="zh-CN" sz="1800" dirty="0">
                  <a:solidFill>
                    <a:schemeClr val="accent1"/>
                  </a:solidFill>
                  <a:latin typeface="+mn-ea"/>
                  <a:ea typeface="+mn-ea"/>
                  <a:sym typeface="+mn-ea"/>
                </a:rPr>
                <a:t>1.</a:t>
              </a:r>
              <a:r>
                <a:rPr lang="zh-CN" altLang="en-US" sz="2400" dirty="0">
                  <a:effectLst>
                    <a:outerShdw blurRad="38100" dist="19050" dir="2700000" algn="tl" rotWithShape="0">
                      <a:schemeClr val="dk1">
                        <a:alpha val="40000"/>
                      </a:schemeClr>
                    </a:outerShdw>
                  </a:effectLst>
                  <a:latin typeface="+mn-ea"/>
                  <a:ea typeface="+mn-ea"/>
                  <a:sym typeface="+mn-ea"/>
                </a:rPr>
                <a:t>会前</a:t>
              </a:r>
              <a:r>
                <a:rPr lang="zh-CN" altLang="en-US" sz="1800" dirty="0">
                  <a:solidFill>
                    <a:schemeClr val="accent1"/>
                  </a:solidFill>
                  <a:latin typeface="+mn-ea"/>
                  <a:ea typeface="+mn-ea"/>
                  <a:sym typeface="+mn-ea"/>
                </a:rPr>
                <a:t>，确定主题、认真学习、谈心谈话、听取意见；</a:t>
              </a:r>
              <a:endParaRPr lang="zh-CN" altLang="en-US" sz="1800" dirty="0">
                <a:solidFill>
                  <a:schemeClr val="accent1"/>
                </a:solidFill>
                <a:latin typeface="+mn-ea"/>
                <a:ea typeface="+mn-ea"/>
              </a:endParaRPr>
            </a:p>
            <a:p>
              <a:pPr marL="0" indent="0" latinLnBrk="0">
                <a:lnSpc>
                  <a:spcPts val="3300"/>
                </a:lnSpc>
              </a:pPr>
              <a:r>
                <a:rPr lang="zh-CN" altLang="en-US" sz="1800" dirty="0">
                  <a:solidFill>
                    <a:schemeClr val="accent1"/>
                  </a:solidFill>
                  <a:latin typeface="+mn-ea"/>
                  <a:ea typeface="+mn-ea"/>
                  <a:sym typeface="+mn-ea"/>
                </a:rPr>
                <a:t> </a:t>
              </a:r>
              <a:r>
                <a:rPr lang="en-US" altLang="zh-CN" sz="1800" dirty="0">
                  <a:solidFill>
                    <a:schemeClr val="accent1"/>
                  </a:solidFill>
                  <a:latin typeface="+mn-ea"/>
                  <a:ea typeface="+mn-ea"/>
                  <a:sym typeface="+mn-ea"/>
                </a:rPr>
                <a:t>2.</a:t>
              </a:r>
              <a:r>
                <a:rPr lang="zh-CN" altLang="en-US" sz="2400" dirty="0">
                  <a:effectLst>
                    <a:outerShdw blurRad="38100" dist="19050" dir="2700000" algn="tl" rotWithShape="0">
                      <a:schemeClr val="dk1">
                        <a:alpha val="40000"/>
                      </a:schemeClr>
                    </a:outerShdw>
                  </a:effectLst>
                  <a:latin typeface="+mn-ea"/>
                  <a:ea typeface="+mn-ea"/>
                  <a:sym typeface="+mn-ea"/>
                </a:rPr>
                <a:t>会上</a:t>
              </a:r>
              <a:r>
                <a:rPr lang="zh-CN" altLang="en-US" sz="1800" dirty="0">
                  <a:solidFill>
                    <a:schemeClr val="accent1"/>
                  </a:solidFill>
                  <a:latin typeface="+mn-ea"/>
                  <a:ea typeface="+mn-ea"/>
                  <a:sym typeface="+mn-ea"/>
                </a:rPr>
                <a:t>，书记报告一年工作、查摆问题、开展批评和自我批评、明确整改方向；</a:t>
              </a:r>
              <a:endParaRPr lang="zh-CN" altLang="en-US" sz="1800" dirty="0">
                <a:solidFill>
                  <a:schemeClr val="accent1"/>
                </a:solidFill>
                <a:latin typeface="+mn-ea"/>
                <a:ea typeface="+mn-ea"/>
              </a:endParaRPr>
            </a:p>
            <a:p>
              <a:pPr marL="0" indent="0" latinLnBrk="0">
                <a:lnSpc>
                  <a:spcPts val="3300"/>
                </a:lnSpc>
              </a:pPr>
              <a:r>
                <a:rPr lang="en-US" altLang="zh-CN" sz="1800" dirty="0">
                  <a:solidFill>
                    <a:schemeClr val="accent1"/>
                  </a:solidFill>
                  <a:latin typeface="+mn-ea"/>
                  <a:ea typeface="+mn-ea"/>
                  <a:sym typeface="+mn-ea"/>
                </a:rPr>
                <a:t>3.</a:t>
              </a:r>
              <a:r>
                <a:rPr lang="zh-CN" altLang="en-US" sz="2400" dirty="0">
                  <a:effectLst>
                    <a:outerShdw blurRad="38100" dist="19050" dir="2700000" algn="tl" rotWithShape="0">
                      <a:schemeClr val="dk1">
                        <a:alpha val="40000"/>
                      </a:schemeClr>
                    </a:outerShdw>
                  </a:effectLst>
                  <a:latin typeface="+mn-ea"/>
                  <a:ea typeface="+mn-ea"/>
                  <a:sym typeface="+mn-ea"/>
                </a:rPr>
                <a:t>会后</a:t>
              </a:r>
              <a:r>
                <a:rPr lang="zh-CN" altLang="en-US" sz="1800" dirty="0">
                  <a:solidFill>
                    <a:schemeClr val="accent1"/>
                  </a:solidFill>
                  <a:latin typeface="+mn-ea"/>
                  <a:ea typeface="+mn-ea"/>
                  <a:sym typeface="+mn-ea"/>
                </a:rPr>
                <a:t>，制定整改措施，整改落实到位；</a:t>
              </a:r>
              <a:endParaRPr lang="zh-CN" altLang="en-US" sz="1800" dirty="0">
                <a:solidFill>
                  <a:schemeClr val="accent1"/>
                </a:solidFill>
                <a:latin typeface="+mn-ea"/>
                <a:ea typeface="+mn-ea"/>
              </a:endParaRPr>
            </a:p>
            <a:p>
              <a:pPr marL="0" indent="0" algn="just" eaLnBrk="1">
                <a:lnSpc>
                  <a:spcPct val="150000"/>
                </a:lnSpc>
                <a:buFont typeface="Wingdings" panose="05000000000000000000" pitchFamily="2" charset="2"/>
                <a:buNone/>
              </a:pPr>
              <a:endParaRPr lang="zh-CN" altLang="en-US" dirty="0">
                <a:solidFill>
                  <a:schemeClr val="accent1"/>
                </a:solidFill>
                <a:latin typeface="+mn-ea"/>
                <a:ea typeface="+mn-ea"/>
              </a:endParaRPr>
            </a:p>
            <a:p>
              <a:pPr marL="0" indent="0" algn="just" eaLnBrk="1">
                <a:lnSpc>
                  <a:spcPct val="150000"/>
                </a:lnSpc>
                <a:buFont typeface="Wingdings" panose="05000000000000000000" pitchFamily="2" charset="2"/>
                <a:buNone/>
              </a:pPr>
              <a:endParaRPr lang="zh-CN" altLang="en-US" dirty="0">
                <a:solidFill>
                  <a:schemeClr val="accent1"/>
                </a:solidFill>
                <a:latin typeface="+mn-ea"/>
                <a:ea typeface="+mn-ea"/>
              </a:endParaRPr>
            </a:p>
            <a:p>
              <a:pPr marL="0" indent="0" algn="just" eaLnBrk="1">
                <a:lnSpc>
                  <a:spcPct val="150000"/>
                </a:lnSpc>
                <a:buFont typeface="Wingdings" panose="05000000000000000000" pitchFamily="2" charset="2"/>
                <a:buNone/>
              </a:pPr>
              <a:endParaRPr lang="zh-CN" altLang="en-US" dirty="0">
                <a:solidFill>
                  <a:schemeClr val="accent1"/>
                </a:solidFill>
                <a:latin typeface="+mn-ea"/>
                <a:ea typeface="+mn-ea"/>
              </a:endParaRPr>
            </a:p>
          </p:txBody>
        </p:sp>
      </p:grpSp>
    </p:spTree>
    <p:custDataLst>
      <p:tags r:id="rId17"/>
    </p:custDataLst>
  </p:cSld>
  <p:clrMapOvr>
    <a:masterClrMapping/>
  </p:clrMapOvr>
  <p:transition spd="slow">
    <p:push dir="u"/>
  </p:transition>
  <p:timing>
    <p:tnLst>
      <p:par>
        <p:cTn id="1" dur="indefinite" restart="never" nodeType="tmRoot"/>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197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3.</a:t>
            </a: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民主评议党员</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5" name="箭头: 五边形 6"/>
          <p:cNvSpPr/>
          <p:nvPr>
            <p:custDataLst>
              <p:tags r:id="rId1"/>
            </p:custDataLst>
          </p:nvPr>
        </p:nvSpPr>
        <p:spPr bwMode="auto">
          <a:xfrm>
            <a:off x="338455" y="982980"/>
            <a:ext cx="2150745" cy="526415"/>
          </a:xfrm>
          <a:prstGeom prst="homePlate">
            <a:avLst>
              <a:gd name="adj" fmla="val 27136"/>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r>
              <a:rPr lang="en-US" altLang="zh-CN" sz="2800" b="1" kern="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  </a:t>
            </a:r>
            <a:r>
              <a:rPr lang="zh-CN" altLang="en-US" sz="2800" b="1" kern="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常见</a:t>
            </a:r>
            <a:r>
              <a:rPr lang="zh-CN" altLang="en-US" sz="2800" b="1" kern="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问题</a:t>
            </a:r>
            <a:endParaRPr lang="zh-CN" altLang="en-US" sz="2800" b="1" kern="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7" name="矩形 16"/>
          <p:cNvSpPr/>
          <p:nvPr>
            <p:custDataLst>
              <p:tags r:id="rId2"/>
            </p:custDataLst>
          </p:nvPr>
        </p:nvSpPr>
        <p:spPr bwMode="auto">
          <a:xfrm>
            <a:off x="2425065" y="1485265"/>
            <a:ext cx="7531735" cy="4761230"/>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800" b="0" i="0" u="none" strike="noStrike" cap="none" normalizeH="0" baseline="0" dirty="0">
              <a:solidFill>
                <a:srgbClr val="000000"/>
              </a:solidFill>
              <a:latin typeface="日暮秋山行楷" panose="02010600010101010101" charset="-122"/>
              <a:ea typeface="日暮秋山行楷" panose="02010600010101010101" charset="-122"/>
              <a:cs typeface="日暮秋山行楷" panose="02010600010101010101" charset="-122"/>
            </a:endParaRPr>
          </a:p>
        </p:txBody>
      </p:sp>
      <p:sp>
        <p:nvSpPr>
          <p:cNvPr id="2" name="矩形 1"/>
          <p:cNvSpPr/>
          <p:nvPr/>
        </p:nvSpPr>
        <p:spPr>
          <a:xfrm>
            <a:off x="2784475" y="1558925"/>
            <a:ext cx="7133590" cy="4523105"/>
          </a:xfrm>
          <a:prstGeom prst="rect">
            <a:avLst/>
          </a:prstGeom>
          <a:noFill/>
        </p:spPr>
        <p:txBody>
          <a:bodyPr wrap="square" rtlCol="0">
            <a:spAutoFit/>
          </a:bodyPr>
          <a:lstStyle/>
          <a:p>
            <a:pPr algn="l" defTabSz="914400" eaLnBrk="1" hangingPunct="1">
              <a:buClrTx/>
              <a:buSzTx/>
              <a:buFont typeface="Arial" panose="020B0604020202020204" pitchFamily="34" charset="0"/>
            </a:pPr>
            <a:r>
              <a:rPr lang="zh-CN" altLang="en-US" sz="2400" dirty="0">
                <a:latin typeface="宋体" panose="02010600030101010101" pitchFamily="2" charset="-122"/>
                <a:cs typeface="日暮秋山行楷" panose="02010600010101010101" charset="-122"/>
                <a:sym typeface="+mn-ea"/>
              </a:rPr>
              <a:t>﹡</a:t>
            </a:r>
            <a:r>
              <a:rPr lang="zh-CN" altLang="en-US" sz="2400" dirty="0">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cs typeface="日暮秋山行楷" panose="02010600010101010101" charset="-122"/>
                <a:sym typeface="+mn-ea"/>
              </a:rPr>
              <a:t>民主评议党员不严格，</a:t>
            </a:r>
            <a:r>
              <a:rPr lang="zh-CN" altLang="en-US" sz="2400" dirty="0">
                <a:solidFill>
                  <a:srgbClr val="000000"/>
                </a:solidFill>
                <a:latin typeface="日暮秋山行楷" panose="02010600010101010101" charset="-122"/>
                <a:ea typeface="日暮秋山行楷" panose="02010600010101010101" charset="-122"/>
                <a:cs typeface="日暮秋山行楷" panose="02010600010101010101" charset="-122"/>
                <a:sym typeface="+mn-ea"/>
              </a:rPr>
              <a:t>评议结果未经</a:t>
            </a:r>
            <a:r>
              <a:rPr lang="zh-CN" altLang="en-US" sz="2400" dirty="0">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cs typeface="日暮秋山行楷" panose="02010600010101010101" charset="-122"/>
                <a:sym typeface="+mn-ea"/>
              </a:rPr>
              <a:t>支委会研究决定</a:t>
            </a:r>
            <a:r>
              <a:rPr lang="zh-CN" altLang="en-US" sz="2400" dirty="0">
                <a:solidFill>
                  <a:srgbClr val="000000"/>
                </a:solidFill>
                <a:latin typeface="日暮秋山行楷" panose="02010600010101010101" charset="-122"/>
                <a:ea typeface="日暮秋山行楷" panose="02010600010101010101" charset="-122"/>
                <a:cs typeface="日暮秋山行楷" panose="02010600010101010101" charset="-122"/>
                <a:sym typeface="+mn-ea"/>
              </a:rPr>
              <a:t>，少数支部</a:t>
            </a:r>
            <a:r>
              <a:rPr lang="zh-CN" altLang="en-US" sz="2400" dirty="0">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cs typeface="日暮秋山行楷" panose="02010600010101010101" charset="-122"/>
                <a:sym typeface="+mn-ea"/>
              </a:rPr>
              <a:t>对预备党员评定等次</a:t>
            </a:r>
            <a:r>
              <a:rPr lang="zh-CN" altLang="en-US" sz="2400" dirty="0">
                <a:solidFill>
                  <a:srgbClr val="000000"/>
                </a:solidFill>
                <a:latin typeface="日暮秋山行楷" panose="02010600010101010101" charset="-122"/>
                <a:ea typeface="日暮秋山行楷" panose="02010600010101010101" charset="-122"/>
                <a:cs typeface="日暮秋山行楷" panose="02010600010101010101" charset="-122"/>
                <a:sym typeface="+mn-ea"/>
              </a:rPr>
              <a:t>，支部评议结果失真失实；部分党员连续两年民主评议</a:t>
            </a:r>
            <a:r>
              <a:rPr lang="zh-CN" altLang="en-US" sz="2400" dirty="0">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cs typeface="日暮秋山行楷" panose="02010600010101010101" charset="-122"/>
                <a:sym typeface="+mn-ea"/>
              </a:rPr>
              <a:t>自评内容一字不差</a:t>
            </a:r>
            <a:r>
              <a:rPr lang="zh-CN" altLang="en-US" sz="2400" dirty="0">
                <a:solidFill>
                  <a:srgbClr val="000000"/>
                </a:solidFill>
                <a:latin typeface="日暮秋山行楷" panose="02010600010101010101" charset="-122"/>
                <a:ea typeface="日暮秋山行楷" panose="02010600010101010101" charset="-122"/>
                <a:cs typeface="日暮秋山行楷" panose="02010600010101010101" charset="-122"/>
                <a:sym typeface="+mn-ea"/>
              </a:rPr>
              <a:t>，其中不乏优秀党员。</a:t>
            </a:r>
            <a:endParaRPr lang="zh-CN" altLang="en-US" sz="2400" dirty="0">
              <a:solidFill>
                <a:srgbClr val="000000"/>
              </a:solidFill>
              <a:latin typeface="日暮秋山行楷" panose="02010600010101010101" charset="-122"/>
              <a:ea typeface="日暮秋山行楷" panose="02010600010101010101" charset="-122"/>
              <a:cs typeface="日暮秋山行楷" panose="02010600010101010101" charset="-122"/>
              <a:sym typeface="+mn-ea"/>
            </a:endParaRPr>
          </a:p>
          <a:p>
            <a:pPr algn="l" defTabSz="914400" eaLnBrk="1" hangingPunct="1">
              <a:buClrTx/>
              <a:buSzTx/>
              <a:buFont typeface="Arial" panose="020B0604020202020204" pitchFamily="34" charset="0"/>
            </a:pPr>
            <a:endParaRPr kumimoji="0" lang="zh-CN" altLang="en-US" sz="2400" b="0" i="0" u="none" strike="noStrike" cap="none" normalizeH="0" baseline="0" dirty="0">
              <a:solidFill>
                <a:srgbClr val="000000"/>
              </a:solidFill>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cs typeface="日暮秋山行楷" panose="02010600010101010101" charset="-122"/>
              <a:sym typeface="+mn-ea"/>
            </a:endParaRPr>
          </a:p>
          <a:p>
            <a:pPr algn="l" defTabSz="914400" eaLnBrk="1" hangingPunct="1">
              <a:buClrTx/>
              <a:buSzTx/>
              <a:buFont typeface="Arial" panose="020B0604020202020204" pitchFamily="34" charset="0"/>
            </a:pPr>
            <a:r>
              <a:rPr kumimoji="0" lang="zh-CN" altLang="en-US" sz="2400" b="0" i="0" u="none" strike="noStrike" cap="none" normalizeH="0" baseline="0" dirty="0">
                <a:solidFill>
                  <a:schemeClr val="tx1"/>
                </a:solidFill>
                <a:effectLst>
                  <a:outerShdw blurRad="38100" dist="19050" dir="2700000" algn="tl" rotWithShape="0">
                    <a:schemeClr val="dk1">
                      <a:alpha val="40000"/>
                    </a:schemeClr>
                  </a:outerShdw>
                </a:effectLst>
                <a:latin typeface="宋体" panose="02010600030101010101" pitchFamily="2" charset="-122"/>
                <a:cs typeface="日暮秋山行楷" panose="02010600010101010101" charset="-122"/>
              </a:rPr>
              <a:t>﹡</a:t>
            </a:r>
            <a:r>
              <a:rPr kumimoji="0" lang="zh-CN" altLang="en-US" sz="2400" b="0" i="0" u="none" strike="noStrike" cap="none" normalizeH="0" baseline="0" dirty="0">
                <a:solidFill>
                  <a:srgbClr val="000000"/>
                </a:solidFill>
                <a:latin typeface="日暮秋山行楷" panose="02010600010101010101" charset="-122"/>
                <a:ea typeface="日暮秋山行楷" panose="02010600010101010101" charset="-122"/>
                <a:cs typeface="日暮秋山行楷" panose="02010600010101010101" charset="-122"/>
              </a:rPr>
              <a:t>查阅2020—2021年度</a:t>
            </a:r>
            <a:r>
              <a:rPr kumimoji="0" lang="zh-CN" altLang="en-US" sz="2400" b="0" i="0" u="none" strike="noStrike" cap="none" normalizeH="0" baseline="0" dirty="0">
                <a:solidFill>
                  <a:schemeClr val="tx1"/>
                </a:solidFill>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cs typeface="日暮秋山行楷" panose="02010600010101010101" charset="-122"/>
              </a:rPr>
              <a:t>党员民主评议材料</a:t>
            </a:r>
            <a:r>
              <a:rPr kumimoji="0" lang="zh-CN" altLang="en-US" sz="2400" b="0" i="0" u="none" strike="noStrike" cap="none" normalizeH="0" baseline="0" dirty="0">
                <a:solidFill>
                  <a:srgbClr val="000000"/>
                </a:solidFill>
                <a:latin typeface="日暮秋山行楷" panose="02010600010101010101" charset="-122"/>
                <a:ea typeface="日暮秋山行楷" panose="02010600010101010101" charset="-122"/>
                <a:cs typeface="日暮秋山行楷" panose="02010600010101010101" charset="-122"/>
              </a:rPr>
              <a:t>，发现多名党员还停滞在“深入学习实践科学发展观活动”“群众路线教育实践活动”等阶段，还在讲学习党的十六大、十七大精神，通篇未出现学习习近平新时代中国特色社会主义思想和党的十九大精神的表述。</a:t>
            </a:r>
            <a:endParaRPr kumimoji="0" lang="zh-CN" altLang="en-US" sz="2400" b="0" i="0" u="none" strike="noStrike" cap="none" normalizeH="0" baseline="0" dirty="0">
              <a:solidFill>
                <a:srgbClr val="000000"/>
              </a:solidFill>
              <a:latin typeface="日暮秋山行楷" panose="02010600010101010101" charset="-122"/>
              <a:ea typeface="日暮秋山行楷" panose="02010600010101010101" charset="-122"/>
              <a:cs typeface="日暮秋山行楷" panose="02010600010101010101" charset="-122"/>
            </a:endParaRPr>
          </a:p>
          <a:p>
            <a:pPr algn="l" defTabSz="914400" eaLnBrk="1" hangingPunct="1">
              <a:buClrTx/>
              <a:buSzTx/>
              <a:buFont typeface="Arial" panose="020B0604020202020204" pitchFamily="34" charset="0"/>
            </a:pPr>
            <a:endParaRPr kumimoji="0" lang="zh-CN" altLang="en-US" sz="2400" b="0" i="0" u="none" strike="noStrike" cap="none" normalizeH="0" baseline="0" dirty="0">
              <a:solidFill>
                <a:srgbClr val="000000"/>
              </a:solidFill>
              <a:latin typeface="日暮秋山行楷" panose="02010600010101010101" charset="-122"/>
              <a:ea typeface="日暮秋山行楷" panose="02010600010101010101" charset="-122"/>
              <a:cs typeface="日暮秋山行楷" panose="02010600010101010101" charset="-122"/>
            </a:endParaRPr>
          </a:p>
        </p:txBody>
      </p:sp>
    </p:spTree>
    <p:custDataLst>
      <p:tags r:id="rId3"/>
    </p:custDataLst>
  </p:cSld>
  <p:clrMapOvr>
    <a:masterClrMapping/>
  </p:clrMapOvr>
  <p:transition spd="slow">
    <p:push dir="u"/>
  </p:transition>
  <p:timing>
    <p:tnLst>
      <p:par>
        <p:cTn id="1" dur="indefinite" restart="never" nodeType="tmRoot"/>
      </p:par>
    </p:tnLst>
    <p:bldLst>
      <p:bldP spid="2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197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3.</a:t>
            </a: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民主评议党员</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4" name="矩形 3"/>
          <p:cNvSpPr/>
          <p:nvPr>
            <p:custDataLst>
              <p:tags r:id="rId1"/>
            </p:custDataLst>
          </p:nvPr>
        </p:nvSpPr>
        <p:spPr bwMode="auto">
          <a:xfrm>
            <a:off x="1198880" y="2705735"/>
            <a:ext cx="10135235" cy="2370455"/>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p>
            <a:pPr>
              <a:lnSpc>
                <a:spcPts val="4080"/>
              </a:lnSpc>
            </a:pPr>
            <a:r>
              <a:rPr lang="zh-CN" altLang="en-US" sz="2400" dirty="0">
                <a:solidFill>
                  <a:schemeClr val="bg1"/>
                </a:solidFill>
                <a:latin typeface="+mn-ea"/>
                <a:ea typeface="+mn-ea"/>
                <a:sym typeface="+mn-ea"/>
              </a:rPr>
              <a:t>  1</a:t>
            </a:r>
            <a:r>
              <a:rPr lang="en-US" altLang="zh-CN" sz="2400" dirty="0">
                <a:solidFill>
                  <a:schemeClr val="bg1"/>
                </a:solidFill>
                <a:latin typeface="+mn-ea"/>
                <a:ea typeface="+mn-ea"/>
                <a:sym typeface="+mn-ea"/>
              </a:rPr>
              <a:t>.</a:t>
            </a:r>
            <a:r>
              <a:rPr lang="zh-CN" altLang="en-US" sz="2400" dirty="0">
                <a:solidFill>
                  <a:schemeClr val="bg1"/>
                </a:solidFill>
                <a:latin typeface="+mn-ea"/>
                <a:ea typeface="+mn-ea"/>
                <a:sym typeface="+mn-ea"/>
              </a:rPr>
              <a:t>结合组织生活会开展。  </a:t>
            </a:r>
            <a:endParaRPr lang="zh-CN" altLang="en-US" sz="2400" dirty="0">
              <a:solidFill>
                <a:schemeClr val="bg1"/>
              </a:solidFill>
              <a:latin typeface="+mn-ea"/>
              <a:ea typeface="+mn-ea"/>
            </a:endParaRPr>
          </a:p>
          <a:p>
            <a:pPr>
              <a:lnSpc>
                <a:spcPts val="4080"/>
              </a:lnSpc>
            </a:pPr>
            <a:r>
              <a:rPr lang="zh-CN" altLang="en-US" sz="2400" dirty="0">
                <a:solidFill>
                  <a:schemeClr val="bg1"/>
                </a:solidFill>
                <a:latin typeface="+mn-ea"/>
                <a:ea typeface="+mn-ea"/>
                <a:sym typeface="+mn-ea"/>
              </a:rPr>
              <a:t>  2</a:t>
            </a:r>
            <a:r>
              <a:rPr lang="en-US" altLang="zh-CN" sz="2400" dirty="0">
                <a:solidFill>
                  <a:schemeClr val="bg1"/>
                </a:solidFill>
                <a:latin typeface="+mn-ea"/>
                <a:ea typeface="+mn-ea"/>
                <a:sym typeface="+mn-ea"/>
              </a:rPr>
              <a:t>.</a:t>
            </a:r>
            <a:r>
              <a:rPr lang="zh-CN" altLang="en-US" sz="2400" dirty="0">
                <a:solidFill>
                  <a:schemeClr val="bg1"/>
                </a:solidFill>
                <a:latin typeface="+mn-ea"/>
                <a:ea typeface="+mn-ea"/>
                <a:sym typeface="+mn-ea"/>
              </a:rPr>
              <a:t>“优秀”比例一般</a:t>
            </a:r>
            <a:r>
              <a:rPr lang="zh-CN" altLang="en-US" sz="2400" dirty="0">
                <a:solidFill>
                  <a:schemeClr val="tx1"/>
                </a:solidFill>
                <a:effectLst>
                  <a:outerShdw blurRad="38100" dist="19050" dir="2700000" algn="tl" rotWithShape="0">
                    <a:schemeClr val="dk1">
                      <a:alpha val="40000"/>
                    </a:schemeClr>
                  </a:outerShdw>
                </a:effectLst>
                <a:latin typeface="+mn-ea"/>
                <a:ea typeface="+mn-ea"/>
                <a:sym typeface="+mn-ea"/>
              </a:rPr>
              <a:t>不超过三分之一</a:t>
            </a:r>
            <a:r>
              <a:rPr lang="zh-CN" altLang="en-US" sz="2400" dirty="0">
                <a:solidFill>
                  <a:schemeClr val="bg1"/>
                </a:solidFill>
                <a:latin typeface="+mn-ea"/>
                <a:ea typeface="+mn-ea"/>
                <a:sym typeface="+mn-ea"/>
              </a:rPr>
              <a:t>，</a:t>
            </a:r>
            <a:r>
              <a:rPr lang="zh-CN" altLang="en-US" sz="2400" dirty="0">
                <a:solidFill>
                  <a:schemeClr val="tx1"/>
                </a:solidFill>
                <a:effectLst>
                  <a:outerShdw blurRad="38100" dist="19050" dir="2700000" algn="tl" rotWithShape="0">
                    <a:schemeClr val="dk1">
                      <a:alpha val="40000"/>
                    </a:schemeClr>
                  </a:outerShdw>
                </a:effectLst>
                <a:latin typeface="+mn-ea"/>
                <a:ea typeface="+mn-ea"/>
                <a:sym typeface="+mn-ea"/>
              </a:rPr>
              <a:t>预备党员参与民主评议，但不评定等次</a:t>
            </a:r>
            <a:r>
              <a:rPr lang="zh-CN" altLang="en-US" sz="2400" dirty="0">
                <a:solidFill>
                  <a:schemeClr val="bg1"/>
                </a:solidFill>
                <a:latin typeface="+mn-ea"/>
                <a:ea typeface="+mn-ea"/>
                <a:sym typeface="+mn-ea"/>
              </a:rPr>
              <a:t>。</a:t>
            </a:r>
            <a:endParaRPr lang="zh-CN" altLang="en-US" sz="2400" dirty="0">
              <a:solidFill>
                <a:schemeClr val="bg1"/>
              </a:solidFill>
              <a:latin typeface="+mn-ea"/>
              <a:ea typeface="+mn-ea"/>
            </a:endParaRPr>
          </a:p>
          <a:p>
            <a:pPr algn="l">
              <a:lnSpc>
                <a:spcPts val="4080"/>
              </a:lnSpc>
            </a:pPr>
            <a:r>
              <a:rPr lang="zh-CN" altLang="en-US" sz="2400" dirty="0">
                <a:solidFill>
                  <a:schemeClr val="bg1"/>
                </a:solidFill>
                <a:latin typeface="+mn-ea"/>
                <a:ea typeface="+mn-ea"/>
                <a:sym typeface="+mn-ea"/>
              </a:rPr>
              <a:t>  3</a:t>
            </a:r>
            <a:r>
              <a:rPr lang="en-US" altLang="zh-CN" sz="2400" dirty="0">
                <a:solidFill>
                  <a:schemeClr val="bg1"/>
                </a:solidFill>
                <a:latin typeface="+mn-ea"/>
                <a:ea typeface="+mn-ea"/>
                <a:sym typeface="+mn-ea"/>
              </a:rPr>
              <a:t>.</a:t>
            </a:r>
            <a:r>
              <a:rPr lang="zh-CN" altLang="en-US" sz="2400" dirty="0">
                <a:solidFill>
                  <a:schemeClr val="tx1"/>
                </a:solidFill>
                <a:effectLst>
                  <a:outerShdw blurRad="38100" dist="19050" dir="2700000" algn="tl" rotWithShape="0">
                    <a:schemeClr val="dk1">
                      <a:alpha val="40000"/>
                    </a:schemeClr>
                  </a:outerShdw>
                </a:effectLst>
                <a:latin typeface="+mn-ea"/>
                <a:ea typeface="+mn-ea"/>
                <a:sym typeface="+mn-ea"/>
              </a:rPr>
              <a:t>支委会</a:t>
            </a:r>
            <a:r>
              <a:rPr lang="zh-CN" altLang="en-US" sz="2400" dirty="0">
                <a:solidFill>
                  <a:schemeClr val="bg1"/>
                </a:solidFill>
                <a:latin typeface="+mn-ea"/>
                <a:ea typeface="+mn-ea"/>
                <a:sym typeface="+mn-ea"/>
              </a:rPr>
              <a:t>或党员大会根据评议情况和党员日常表现情况，</a:t>
            </a:r>
            <a:r>
              <a:rPr lang="zh-CN" altLang="en-US" sz="2400" dirty="0">
                <a:solidFill>
                  <a:schemeClr val="tx1"/>
                </a:solidFill>
                <a:effectLst>
                  <a:outerShdw blurRad="38100" dist="19050" dir="2700000" algn="tl" rotWithShape="0">
                    <a:schemeClr val="dk1">
                      <a:alpha val="40000"/>
                    </a:schemeClr>
                  </a:outerShdw>
                </a:effectLst>
                <a:latin typeface="+mn-ea"/>
                <a:ea typeface="+mn-ea"/>
                <a:sym typeface="+mn-ea"/>
              </a:rPr>
              <a:t>提出评定意见</a:t>
            </a:r>
            <a:r>
              <a:rPr lang="zh-CN" altLang="en-US" sz="2400" dirty="0">
                <a:solidFill>
                  <a:schemeClr val="bg1"/>
                </a:solidFill>
                <a:latin typeface="+mn-ea"/>
                <a:ea typeface="+mn-ea"/>
                <a:sym typeface="+mn-ea"/>
              </a:rPr>
              <a:t>。</a:t>
            </a:r>
            <a:r>
              <a:rPr lang="zh-CN" altLang="en-US" sz="1800" dirty="0">
                <a:sym typeface="+mn-ea"/>
              </a:rPr>
              <a:t>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 name="文本框 1"/>
          <p:cNvSpPr txBox="1"/>
          <p:nvPr/>
        </p:nvSpPr>
        <p:spPr>
          <a:xfrm>
            <a:off x="1201420" y="1125220"/>
            <a:ext cx="10775315" cy="951865"/>
          </a:xfrm>
          <a:prstGeom prst="rect">
            <a:avLst/>
          </a:prstGeom>
          <a:noFill/>
        </p:spPr>
        <p:txBody>
          <a:bodyPr wrap="square" rtlCol="0">
            <a:noAutofit/>
          </a:bodyPr>
          <a:lstStyle>
            <a:defPPr>
              <a:defRPr lang="zh-CN"/>
            </a:defPPr>
            <a:lvl1pPr algn="just" eaLnBrk="1">
              <a:defRPr sz="1600">
                <a:solidFill>
                  <a:schemeClr val="bg1"/>
                </a:solidFill>
                <a:latin typeface="+mn-ea"/>
                <a:ea typeface="+mn-ea"/>
              </a:defRPr>
            </a:lvl1pPr>
          </a:lstStyle>
          <a:p>
            <a:pPr lvl="0" algn="just">
              <a:buClrTx/>
              <a:buSzTx/>
              <a:buFontTx/>
            </a:pPr>
            <a:r>
              <a:rPr lang="zh-CN" altLang="en-US" sz="2400" dirty="0">
                <a:sym typeface="+mn-ea"/>
              </a:rPr>
              <a:t>组织党员对照合格标准、对照入党誓词，联系个人实际进行党性分析。一般每年开展</a:t>
            </a:r>
            <a:r>
              <a:rPr lang="zh-CN" altLang="en-US" sz="2400" dirty="0">
                <a:sym typeface="+mn-ea"/>
              </a:rPr>
              <a:t>1</a:t>
            </a:r>
            <a:r>
              <a:rPr lang="zh-CN" altLang="en-US" sz="2400" dirty="0">
                <a:sym typeface="+mn-ea"/>
              </a:rPr>
              <a:t>次民主评议党员</a:t>
            </a:r>
            <a:r>
              <a:rPr lang="zh-CN" altLang="en-US" sz="2400" dirty="0">
                <a:sym typeface="+mn-ea"/>
              </a:rPr>
              <a:t>。</a:t>
            </a:r>
            <a:endParaRPr lang="zh-CN" altLang="en-US" sz="2400" dirty="0">
              <a:sym typeface="+mn-ea"/>
            </a:endParaRPr>
          </a:p>
          <a:p>
            <a:pPr>
              <a:lnSpc>
                <a:spcPts val="4080"/>
              </a:lnSpc>
            </a:pPr>
            <a:r>
              <a:rPr sz="2400" dirty="0">
                <a:latin typeface="仿宋_GB2312" panose="02010609030101010101" pitchFamily="49" charset="-122"/>
                <a:ea typeface="仿宋_GB2312" panose="02010609030101010101" pitchFamily="49" charset="-122"/>
                <a:cs typeface="仿宋_GB2312" panose="02010609030101010101" pitchFamily="49" charset="-122"/>
                <a:sym typeface="+mn-ea"/>
              </a:rPr>
              <a:t> </a:t>
            </a:r>
            <a:r>
              <a:rPr lang="en-US" sz="2400" dirty="0">
                <a:latin typeface="仿宋_GB2312" panose="02010609030101010101" pitchFamily="49" charset="-122"/>
                <a:ea typeface="仿宋_GB2312" panose="02010609030101010101" pitchFamily="49" charset="-122"/>
                <a:cs typeface="仿宋_GB2312" panose="02010609030101010101" pitchFamily="49" charset="-122"/>
                <a:sym typeface="+mn-ea"/>
              </a:rPr>
              <a:t> </a:t>
            </a:r>
            <a:endParaRPr lang="en-US" sz="2400" dirty="0">
              <a:latin typeface="仿宋_GB2312" panose="02010609030101010101" pitchFamily="49" charset="-122"/>
              <a:ea typeface="仿宋_GB2312" panose="02010609030101010101" pitchFamily="49" charset="-122"/>
              <a:cs typeface="仿宋_GB2312" panose="02010609030101010101" pitchFamily="49" charset="-122"/>
              <a:sym typeface="+mn-ea"/>
            </a:endParaRPr>
          </a:p>
          <a:p>
            <a:pPr>
              <a:lnSpc>
                <a:spcPts val="4080"/>
              </a:lnSpc>
            </a:pPr>
            <a:endParaRPr lang="zh-CN" altLang="en-US" sz="2400" dirty="0">
              <a:sym typeface="+mn-ea"/>
            </a:endParaRPr>
          </a:p>
        </p:txBody>
      </p:sp>
    </p:spTree>
    <p:custDataLst>
      <p:tags r:id="rId2"/>
    </p:custDataLst>
  </p:cSld>
  <p:clrMapOvr>
    <a:masterClrMapping/>
  </p:clrMapOvr>
  <p:transition spd="slow">
    <p:push dir="u"/>
  </p:transition>
  <p:timing>
    <p:tnLst>
      <p:par>
        <p:cTn id="1" dur="indefinite" restart="never" nodeType="tmRoot"/>
      </p:par>
    </p:tnLst>
    <p:bldLst>
      <p:bldP spid="2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197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4.</a:t>
            </a: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主题党日</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4" name="矩形 3"/>
          <p:cNvSpPr/>
          <p:nvPr>
            <p:custDataLst>
              <p:tags r:id="rId1"/>
            </p:custDataLst>
          </p:nvPr>
        </p:nvSpPr>
        <p:spPr bwMode="auto">
          <a:xfrm>
            <a:off x="1198880" y="1988185"/>
            <a:ext cx="10135235" cy="2370455"/>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p>
            <a:pPr>
              <a:lnSpc>
                <a:spcPts val="4080"/>
              </a:lnSpc>
            </a:pPr>
            <a:r>
              <a:rPr sz="2400" dirty="0">
                <a:solidFill>
                  <a:schemeClr val="bg1"/>
                </a:solidFill>
                <a:latin typeface="+mn-ea"/>
                <a:ea typeface="+mn-ea"/>
                <a:sym typeface="+mn-ea"/>
              </a:rPr>
              <a:t>·</a:t>
            </a:r>
            <a:r>
              <a:rPr sz="2400" dirty="0">
                <a:solidFill>
                  <a:schemeClr val="bg1"/>
                </a:solidFill>
                <a:latin typeface="+mn-ea"/>
                <a:ea typeface="+mn-ea"/>
                <a:sym typeface="+mn-ea"/>
              </a:rPr>
              <a:t>每月相对固定一天开展</a:t>
            </a:r>
            <a:r>
              <a:rPr sz="2400" dirty="0">
                <a:solidFill>
                  <a:schemeClr val="tx1"/>
                </a:solidFill>
                <a:effectLst>
                  <a:outerShdw blurRad="38100" dist="19050" dir="2700000" algn="tl" rotWithShape="0">
                    <a:schemeClr val="dk1">
                      <a:alpha val="40000"/>
                    </a:schemeClr>
                  </a:outerShdw>
                </a:effectLst>
                <a:latin typeface="+mn-ea"/>
                <a:ea typeface="+mn-ea"/>
                <a:sym typeface="+mn-ea"/>
              </a:rPr>
              <a:t>（一般是每月20日）</a:t>
            </a:r>
            <a:endParaRPr sz="2400" dirty="0">
              <a:solidFill>
                <a:schemeClr val="tx1"/>
              </a:solidFill>
              <a:effectLst>
                <a:outerShdw blurRad="38100" dist="19050" dir="2700000" algn="tl" rotWithShape="0">
                  <a:schemeClr val="dk1">
                    <a:alpha val="40000"/>
                  </a:schemeClr>
                </a:outerShdw>
              </a:effectLst>
              <a:latin typeface="+mn-ea"/>
              <a:ea typeface="+mn-ea"/>
              <a:sym typeface="+mn-ea"/>
            </a:endParaRPr>
          </a:p>
          <a:p>
            <a:pPr>
              <a:lnSpc>
                <a:spcPts val="4080"/>
              </a:lnSpc>
            </a:pPr>
            <a:r>
              <a:rPr sz="2400" dirty="0">
                <a:solidFill>
                  <a:schemeClr val="bg1"/>
                </a:solidFill>
                <a:latin typeface="+mn-ea"/>
                <a:ea typeface="+mn-ea"/>
                <a:sym typeface="+mn-ea"/>
              </a:rPr>
              <a:t>·组织党员集中学习、参加组织生活、志愿服务</a:t>
            </a:r>
            <a:endParaRPr sz="2400" dirty="0">
              <a:solidFill>
                <a:schemeClr val="bg1"/>
              </a:solidFill>
              <a:latin typeface="+mn-ea"/>
              <a:ea typeface="+mn-ea"/>
              <a:sym typeface="+mn-ea"/>
            </a:endParaRPr>
          </a:p>
          <a:p>
            <a:pPr>
              <a:lnSpc>
                <a:spcPts val="4080"/>
              </a:lnSpc>
            </a:pPr>
            <a:r>
              <a:rPr sz="2400" dirty="0">
                <a:solidFill>
                  <a:schemeClr val="bg1"/>
                </a:solidFill>
                <a:latin typeface="+mn-ea"/>
                <a:ea typeface="+mn-ea"/>
                <a:sym typeface="+mn-ea"/>
              </a:rPr>
              <a:t>·开展前：认真研究确定主题和内容；结束后，抓好组织落实</a:t>
            </a:r>
            <a:r>
              <a:rPr lang="zh-CN" altLang="en-US" sz="1800" dirty="0">
                <a:sym typeface="+mn-ea"/>
              </a:rPr>
              <a:t>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ustDataLst>
      <p:tags r:id="rId2"/>
    </p:custDataLst>
  </p:cSld>
  <p:clrMapOvr>
    <a:masterClrMapping/>
  </p:clrMapOvr>
  <p:transition spd="slow">
    <p:push dir="u"/>
  </p:transition>
  <p:timing>
    <p:tnLst>
      <p:par>
        <p:cTn id="1" dur="indefinite" restart="never" nodeType="tmRoot"/>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33855" y="2204720"/>
            <a:ext cx="9613900" cy="3107690"/>
          </a:xfrm>
          <a:prstGeom prst="rect">
            <a:avLst/>
          </a:prstGeom>
          <a:noFill/>
          <a:ln w="9525">
            <a:noFill/>
          </a:ln>
        </p:spPr>
        <p:txBody>
          <a:bodyPr wrap="square">
            <a:spAutoFit/>
          </a:bodyPr>
          <a:p>
            <a:pPr indent="342900"/>
            <a:r>
              <a:rPr lang="zh-CN" sz="2800" b="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坚持党对教育事业的全面领导，是办好我国教育事业的根本保证。</a:t>
            </a:r>
            <a:r>
              <a:rPr lang="zh-CN" sz="2800" b="0">
                <a:solidFill>
                  <a:srgbClr val="002060"/>
                </a:solidFill>
                <a:latin typeface="黑体" panose="02010609060101010101" charset="-122"/>
                <a:ea typeface="黑体" panose="02010609060101010101" charset="-122"/>
                <a:cs typeface="黑体" panose="02010609060101010101" charset="-122"/>
              </a:rPr>
              <a:t>加强中小学校党的建设，对于全面贯彻党的教育方针、保证社会主义办学方向、落实立德树人根本任务、办好人民满意的教育具有重要意义。中共中央办公厅《关于建立中小学校党组织领导的校长负责制的意见（试行）》规定：中小学校党组织全面领导学校工作，履行</a:t>
            </a:r>
            <a:r>
              <a:rPr lang="zh-CN" sz="2800" b="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把方向、管大局、作决策、抓班子、带队伍、保落实</a:t>
            </a:r>
            <a:r>
              <a:rPr lang="zh-CN" sz="2800" b="0">
                <a:solidFill>
                  <a:srgbClr val="002060"/>
                </a:solidFill>
                <a:latin typeface="黑体" panose="02010609060101010101" charset="-122"/>
                <a:ea typeface="黑体" panose="02010609060101010101" charset="-122"/>
                <a:cs typeface="黑体" panose="02010609060101010101" charset="-122"/>
              </a:rPr>
              <a:t>的领导职责。</a:t>
            </a:r>
            <a:endParaRPr lang="zh-CN" altLang="en-US" sz="2800" b="0">
              <a:solidFill>
                <a:srgbClr val="002060"/>
              </a:solidFill>
              <a:latin typeface="黑体" panose="02010609060101010101" charset="-122"/>
              <a:ea typeface="黑体" panose="02010609060101010101" charset="-122"/>
              <a:cs typeface="黑体" panose="02010609060101010101" charset="-122"/>
            </a:endParaRPr>
          </a:p>
        </p:txBody>
      </p:sp>
      <p:pic>
        <p:nvPicPr>
          <p:cNvPr id="12290" name="图片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p:nvCxnSpPr>
        <p:spPr>
          <a:xfrm>
            <a:off x="5695934" y="344384"/>
            <a:ext cx="0" cy="107953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文本框 3"/>
          <p:cNvSpPr txBox="1"/>
          <p:nvPr/>
        </p:nvSpPr>
        <p:spPr>
          <a:xfrm>
            <a:off x="5946849" y="298462"/>
            <a:ext cx="2143936" cy="941705"/>
          </a:xfrm>
          <a:prstGeom prst="rect">
            <a:avLst/>
          </a:prstGeom>
          <a:noFill/>
        </p:spPr>
        <p:txBody>
          <a:bodyPr wrap="square" lIns="121632" tIns="60815" rIns="121632" bIns="60815" rtlCol="0">
            <a:spAutoFit/>
          </a:bodyPr>
          <a:p>
            <a:pPr defTabSz="1218565"/>
            <a:r>
              <a:rPr lang="zh-CN" altLang="en-US" sz="5335" b="1" dirty="0">
                <a:ln w="6350">
                  <a:noFill/>
                </a:ln>
                <a:solidFill>
                  <a:srgbClr val="C00000"/>
                </a:solidFill>
                <a:latin typeface="微软雅黑" panose="020B0503020204020204" pitchFamily="34" charset="-122"/>
                <a:ea typeface="微软雅黑" panose="020B0503020204020204" pitchFamily="34" charset="-122"/>
              </a:rPr>
              <a:t>前 言</a:t>
            </a:r>
            <a:endParaRPr lang="zh-CN" altLang="en-US" sz="5335" b="1" dirty="0">
              <a:ln w="6350">
                <a:noFill/>
              </a:ln>
              <a:solidFill>
                <a:srgbClr val="C0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410" y="382098"/>
            <a:ext cx="981257" cy="1001429"/>
          </a:xfrm>
          <a:prstGeom prst="rect">
            <a:avLst/>
          </a:prstGeom>
          <a:effectLst>
            <a:reflection blurRad="6350" stA="52000" endA="300" endPos="35000" dir="5400000" sy="-100000" algn="bl" rotWithShape="0"/>
          </a:effectLst>
        </p:spPr>
      </p:pic>
      <p:sp>
        <p:nvSpPr>
          <p:cNvPr id="5" name="矩形 4"/>
          <p:cNvSpPr/>
          <p:nvPr/>
        </p:nvSpPr>
        <p:spPr bwMode="auto">
          <a:xfrm>
            <a:off x="802640" y="1917065"/>
            <a:ext cx="10591800" cy="3866515"/>
          </a:xfrm>
          <a:prstGeom prst="rect">
            <a:avLst/>
          </a:prstGeom>
          <a:noFill/>
          <a:ln w="19050" cap="flat" cmpd="sng" algn="ctr">
            <a:solidFill>
              <a:srgbClr val="E60000"/>
            </a:solidFill>
            <a:prstDash val="solid"/>
            <a:round/>
            <a:headEnd type="none" w="med" len="med"/>
            <a:tailEnd type="none" w="med" len="med"/>
          </a:ln>
          <a:effectLst/>
        </p:spPr>
        <p:txBody>
          <a:bodyPr vert="horz" wrap="square" lIns="91375" tIns="45688" rIns="91375" bIns="45688" numCol="1" rtlCol="0" anchor="t" anchorCtr="0" compatLnSpc="1"/>
          <a:p>
            <a:pPr defTabSz="913765" fontAlgn="base">
              <a:spcBef>
                <a:spcPct val="0"/>
              </a:spcBef>
              <a:spcAft>
                <a:spcPct val="0"/>
              </a:spcAft>
              <a:defRPr/>
            </a:pPr>
            <a:endParaRPr lang="zh-CN" altLang="en-US" sz="1735" kern="0" dirty="0">
              <a:solidFill>
                <a:srgbClr val="BC0000"/>
              </a:solidFill>
              <a:latin typeface="+mj-ea"/>
              <a:ea typeface="+mj-ea"/>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8287" y="1056902"/>
            <a:ext cx="1867896" cy="563065"/>
          </a:xfrm>
          <a:prstGeom prst="rect">
            <a:avLst/>
          </a:prstGeom>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500"/>
                                        <p:tgtEl>
                                          <p:spTgt spid="13"/>
                                        </p:tgtEl>
                                      </p:cBhvr>
                                    </p:animEffect>
                                  </p:childTnLst>
                                </p:cTn>
                              </p:par>
                            </p:childTnLst>
                          </p:cTn>
                        </p:par>
                        <p:par>
                          <p:cTn id="8" fill="hold">
                            <p:stCondLst>
                              <p:cond delay="5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700"/>
                            </p:stCondLst>
                            <p:childTnLst>
                              <p:par>
                                <p:cTn id="16" presetID="27" presetClass="emph" presetSubtype="0" fill="remove" grpId="1" nodeType="afterEffect">
                                  <p:stCondLst>
                                    <p:cond delay="0"/>
                                  </p:stCondLst>
                                  <p:iterate type="lt">
                                    <p:tmPct val="10000"/>
                                  </p:iterate>
                                  <p:childTnLst>
                                    <p:animClr clrSpc="rgb" dir="cw">
                                      <p:cBhvr override="childStyle">
                                        <p:cTn id="17" dur="250" autoRev="1" fill="remove"/>
                                        <p:tgtEl>
                                          <p:spTgt spid="14"/>
                                        </p:tgtEl>
                                        <p:attrNameLst>
                                          <p:attrName>style.color</p:attrName>
                                        </p:attrNameLst>
                                      </p:cBhvr>
                                      <p:to>
                                        <a:srgbClr val="FF6600"/>
                                      </p:to>
                                    </p:animClr>
                                    <p:animClr clrSpc="rgb" dir="cw">
                                      <p:cBhvr>
                                        <p:cTn id="18" dur="250" autoRev="1" fill="remove"/>
                                        <p:tgtEl>
                                          <p:spTgt spid="14"/>
                                        </p:tgtEl>
                                        <p:attrNameLst>
                                          <p:attrName>fillcolor</p:attrName>
                                        </p:attrNameLst>
                                      </p:cBhvr>
                                      <p:to>
                                        <a:srgbClr val="FF6600"/>
                                      </p:to>
                                    </p:animClr>
                                    <p:set>
                                      <p:cBhvr>
                                        <p:cTn id="19" dur="250" autoRev="1" fill="remove"/>
                                        <p:tgtEl>
                                          <p:spTgt spid="14"/>
                                        </p:tgtEl>
                                        <p:attrNameLst>
                                          <p:attrName>fill.type</p:attrName>
                                        </p:attrNameLst>
                                      </p:cBhvr>
                                      <p:to>
                                        <p:strVal val="solid"/>
                                      </p:to>
                                    </p:set>
                                    <p:set>
                                      <p:cBhvr>
                                        <p:cTn id="20" dur="250" autoRev="1" fill="remove"/>
                                        <p:tgtEl>
                                          <p:spTgt spid="14"/>
                                        </p:tgtEl>
                                        <p:attrNameLst>
                                          <p:attrName>fill.on</p:attrName>
                                        </p:attrNameLst>
                                      </p:cBhvr>
                                      <p:to>
                                        <p:strVal val="true"/>
                                      </p:to>
                                    </p:set>
                                  </p:childTnLst>
                                </p:cTn>
                              </p:par>
                            </p:childTnLst>
                          </p:cTn>
                        </p:par>
                        <p:par>
                          <p:cTn id="21" fill="hold">
                            <p:stCondLst>
                              <p:cond delay="230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par>
                          <p:cTn id="25" fill="hold">
                            <p:stCondLst>
                              <p:cond delay="4300"/>
                            </p:stCondLst>
                            <p:childTnLst>
                              <p:par>
                                <p:cTn id="26" presetID="14" presetClass="entr" presetSubtype="1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3293110" y="1252855"/>
            <a:ext cx="7658100" cy="768350"/>
          </a:xfrm>
          <a:prstGeom prst="rect">
            <a:avLst/>
          </a:prstGeom>
          <a:noFill/>
        </p:spPr>
        <p:txBody>
          <a:bodyPr wrap="square" rtlCol="0">
            <a:spAutoFit/>
          </a:bodyPr>
          <a:lstStyle>
            <a:defPPr>
              <a:defRPr lang="zh-CN"/>
            </a:defPPr>
            <a:lvl1pPr>
              <a:defRPr sz="5400" b="1">
                <a:solidFill>
                  <a:srgbClr val="C00000"/>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4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党建文化品牌建设</a:t>
            </a:r>
            <a:endParaRPr kumimoji="0" lang="zh-CN" altLang="en-US" sz="44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pic>
        <p:nvPicPr>
          <p:cNvPr id="15" name="图片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3629660" y="2348865"/>
            <a:ext cx="6941185" cy="1753235"/>
          </a:xfrm>
          <a:prstGeom prst="rect">
            <a:avLst/>
          </a:prstGeom>
        </p:spPr>
        <p:txBody>
          <a:bodyPr wrap="square">
            <a:spAutoFit/>
            <a:extLst>
              <a:ext uri="{4A0BC546-FE56-4ADE-93B0-CB8AF2F6F144}">
                <wpsdc:textFrameExt xmlns:wpsdc="http://www.wps.cn/officeDocument/2022/drawingmlCustomData" type="text"/>
              </a:ext>
            </a:extLst>
          </a:bodyPr>
          <a:p>
            <a:pPr algn="l">
              <a:lnSpc>
                <a:spcPct val="150000"/>
              </a:lnSpc>
            </a:pPr>
            <a:r>
              <a:rPr lang="en-US" altLang="zh-CN" sz="240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1.</a:t>
            </a:r>
            <a:r>
              <a:rPr lang="zh-CN" altLang="en-US" sz="240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党建文化品牌建设具有鲜明的实践性；</a:t>
            </a:r>
            <a:endParaRPr lang="zh-CN" altLang="en-US" sz="240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a:p>
            <a:pPr algn="l">
              <a:lnSpc>
                <a:spcPct val="150000"/>
              </a:lnSpc>
            </a:pPr>
            <a:r>
              <a:rPr lang="en-US" altLang="zh-CN" sz="240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2.</a:t>
            </a:r>
            <a:r>
              <a:rPr lang="zh-CN" altLang="en-US" sz="2400">
                <a:effectLst>
                  <a:outerShdw blurRad="38100" dist="38100" dir="2700000" algn="tl">
                    <a:srgbClr val="000000">
                      <a:alpha val="43137"/>
                    </a:srgbClr>
                  </a:outerShdw>
                </a:effectLst>
                <a:ea typeface="微软雅黑" panose="020B0503020204020204" pitchFamily="34" charset="-122"/>
                <a:sym typeface="+mn-ea"/>
              </a:rPr>
              <a:t>党建文化品牌建设具有鲜明的时代性；</a:t>
            </a:r>
            <a:endParaRPr lang="zh-CN" altLang="en-US" sz="2400">
              <a:effectLst>
                <a:outerShdw blurRad="38100" dist="38100" dir="2700000" algn="tl">
                  <a:srgbClr val="000000">
                    <a:alpha val="43137"/>
                  </a:srgbClr>
                </a:outerShdw>
              </a:effectLst>
              <a:ea typeface="微软雅黑" panose="020B0503020204020204" pitchFamily="34" charset="-122"/>
              <a:sym typeface="+mn-ea"/>
            </a:endParaRPr>
          </a:p>
          <a:p>
            <a:pPr algn="l">
              <a:lnSpc>
                <a:spcPct val="150000"/>
              </a:lnSpc>
            </a:pPr>
            <a:r>
              <a:rPr lang="en-US" altLang="zh-CN" sz="240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3.</a:t>
            </a:r>
            <a:r>
              <a:rPr lang="zh-CN" altLang="en-US" sz="2400">
                <a:effectLst>
                  <a:outerShdw blurRad="38100" dist="38100" dir="2700000" algn="tl">
                    <a:srgbClr val="000000">
                      <a:alpha val="43137"/>
                    </a:srgbClr>
                  </a:outerShdw>
                </a:effectLst>
                <a:ea typeface="微软雅黑" panose="020B0503020204020204" pitchFamily="34" charset="-122"/>
                <a:sym typeface="+mn-ea"/>
              </a:rPr>
              <a:t>党建文化品牌建设具有鲜明的创新性。</a:t>
            </a:r>
            <a:endParaRPr lang="zh-CN" altLang="en-US" sz="240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370070" y="1628775"/>
            <a:ext cx="7326630" cy="4784090"/>
          </a:xfrm>
          <a:prstGeom prst="rect">
            <a:avLst/>
          </a:prstGeom>
          <a:effectLst>
            <a:outerShdw blurRad="50800" dist="38100" algn="l" rotWithShape="0">
              <a:prstClr val="black">
                <a:alpha val="40000"/>
              </a:prstClr>
            </a:outerShdw>
          </a:effectLst>
        </p:spPr>
      </p:pic>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2"/>
          <a:stretch>
            <a:fillRect/>
          </a:stretch>
        </p:blipFill>
        <p:spPr>
          <a:xfrm>
            <a:off x="626110" y="908685"/>
            <a:ext cx="6885940" cy="4609465"/>
          </a:xfrm>
          <a:prstGeom prst="rect">
            <a:avLst/>
          </a:prstGeom>
          <a:effectLst>
            <a:outerShdw blurRad="50800" dist="38100" dir="2700000" algn="tl" rotWithShape="0">
              <a:prstClr val="black">
                <a:alpha val="40000"/>
              </a:prstClr>
            </a:outerShdw>
          </a:effectLst>
        </p:spPr>
      </p:pic>
      <p:sp>
        <p:nvSpPr>
          <p:cNvPr id="22" name="TextBox 30"/>
          <p:cNvSpPr txBox="1"/>
          <p:nvPr/>
        </p:nvSpPr>
        <p:spPr>
          <a:xfrm>
            <a:off x="410210" y="188595"/>
            <a:ext cx="3169920" cy="36830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latin typeface="+mj-ea"/>
                <a:ea typeface="+mj-ea"/>
              </a:rPr>
              <a:t>2.</a:t>
            </a:r>
            <a:r>
              <a:rPr lang="zh-CN" altLang="en-US" sz="1800" b="1" kern="0" noProof="0" dirty="0">
                <a:ln>
                  <a:noFill/>
                </a:ln>
                <a:solidFill>
                  <a:schemeClr val="bg2"/>
                </a:solidFill>
                <a:effectLst>
                  <a:outerShdw blurRad="38100" dist="38100" dir="2700000" algn="tl">
                    <a:srgbClr val="000000">
                      <a:alpha val="43137"/>
                    </a:srgbClr>
                  </a:outerShdw>
                </a:effectLst>
                <a:uLnTx/>
                <a:uFillTx/>
                <a:sym typeface="+mn-ea"/>
              </a:rPr>
              <a:t>学校支部党建文化品牌创建</a:t>
            </a:r>
            <a:endParaRPr kumimoji="0" lang="zh-CN" altLang="en-US" sz="1800" b="1"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latin typeface="+mj-ea"/>
              <a:ea typeface="+mj-ea"/>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TextBox 30"/>
          <p:cNvSpPr txBox="1"/>
          <p:nvPr/>
        </p:nvSpPr>
        <p:spPr>
          <a:xfrm>
            <a:off x="410210" y="188595"/>
            <a:ext cx="3169920" cy="36830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latin typeface="+mj-ea"/>
                <a:ea typeface="+mj-ea"/>
              </a:rPr>
              <a:t>2.</a:t>
            </a:r>
            <a:r>
              <a:rPr lang="zh-CN" altLang="en-US" sz="1800" b="1" kern="0" noProof="0" dirty="0">
                <a:ln>
                  <a:noFill/>
                </a:ln>
                <a:solidFill>
                  <a:schemeClr val="bg2"/>
                </a:solidFill>
                <a:effectLst>
                  <a:outerShdw blurRad="38100" dist="38100" dir="2700000" algn="tl">
                    <a:srgbClr val="000000">
                      <a:alpha val="43137"/>
                    </a:srgbClr>
                  </a:outerShdw>
                </a:effectLst>
                <a:uLnTx/>
                <a:uFillTx/>
                <a:sym typeface="+mn-ea"/>
              </a:rPr>
              <a:t>学校支部党建文化品牌创建</a:t>
            </a:r>
            <a:endParaRPr kumimoji="0" lang="zh-CN" altLang="en-US" sz="1800" b="1"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latin typeface="+mj-ea"/>
              <a:ea typeface="+mj-ea"/>
              <a:sym typeface="+mn-ea"/>
            </a:endParaRPr>
          </a:p>
        </p:txBody>
      </p:sp>
      <p:sp>
        <p:nvSpPr>
          <p:cNvPr id="100" name="文本框 99"/>
          <p:cNvSpPr txBox="1"/>
          <p:nvPr/>
        </p:nvSpPr>
        <p:spPr>
          <a:xfrm>
            <a:off x="3217545" y="1124585"/>
            <a:ext cx="6047740" cy="706755"/>
          </a:xfrm>
          <a:prstGeom prst="rect">
            <a:avLst/>
          </a:prstGeom>
          <a:noFill/>
          <a:ln w="9525">
            <a:noFill/>
          </a:ln>
        </p:spPr>
        <p:txBody>
          <a:bodyPr wrap="square">
            <a:spAutoFit/>
          </a:bodyPr>
          <a:p>
            <a:pPr marL="0" indent="0"/>
            <a:r>
              <a:rPr lang="zh-CN" sz="4000" b="1">
                <a:latin typeface="Times New Roman" panose="02020603050405020304" charset="0"/>
                <a:ea typeface="宋体" panose="02010600030101010101" pitchFamily="2" charset="-122"/>
              </a:rPr>
              <a:t>承大医精神</a:t>
            </a:r>
            <a:r>
              <a:rPr lang="zh-CN" altLang="en-US" sz="4000" b="1">
                <a:latin typeface="Times New Roman" panose="02020603050405020304" charset="0"/>
                <a:ea typeface="宋体" panose="02010600030101010101" pitchFamily="2" charset="-122"/>
                <a:cs typeface="Times New Roman" panose="02020603050405020304" charset="0"/>
              </a:rPr>
              <a:t>，</a:t>
            </a:r>
            <a:r>
              <a:rPr lang="zh-CN" sz="4000" b="1">
                <a:latin typeface="Times New Roman" panose="02020603050405020304" charset="0"/>
                <a:ea typeface="宋体" panose="02010600030101010101" pitchFamily="2" charset="-122"/>
              </a:rPr>
              <a:t>塑精诚品格</a:t>
            </a:r>
            <a:endParaRPr lang="zh-CN" altLang="en-US" sz="4000" b="1">
              <a:latin typeface="Times New Roman" panose="02020603050405020304" charset="0"/>
              <a:ea typeface="宋体" panose="02010600030101010101" pitchFamily="2" charset="-122"/>
            </a:endParaRPr>
          </a:p>
        </p:txBody>
      </p:sp>
      <p:sp>
        <p:nvSpPr>
          <p:cNvPr id="6" name="文本框 5"/>
          <p:cNvSpPr txBox="1"/>
          <p:nvPr/>
        </p:nvSpPr>
        <p:spPr>
          <a:xfrm>
            <a:off x="2284730" y="2422525"/>
            <a:ext cx="8427720" cy="3046095"/>
          </a:xfrm>
          <a:prstGeom prst="rect">
            <a:avLst/>
          </a:prstGeom>
          <a:noFill/>
          <a:ln w="9525">
            <a:noFill/>
          </a:ln>
        </p:spPr>
        <p:txBody>
          <a:bodyPr wrap="square">
            <a:spAutoFit/>
          </a:bodyPr>
          <a:p>
            <a:pPr marL="0" indent="0" latinLnBrk="0">
              <a:lnSpc>
                <a:spcPct val="150000"/>
              </a:lnSpc>
            </a:pPr>
            <a:r>
              <a:rPr lang="zh-CN" sz="3200" b="1">
                <a:solidFill>
                  <a:srgbClr val="000000"/>
                </a:solidFill>
                <a:latin typeface="黑体" panose="02010609060101010101" charset="-122"/>
                <a:ea typeface="黑体" panose="02010609060101010101" charset="-122"/>
                <a:cs typeface="黑体" panose="02010609060101010101" charset="-122"/>
              </a:rPr>
              <a:t>一、“博爱”导行，提升党员教师教育情怀二、“诚信”立身，唤醒党员教师使命担当三、“博学”强基，焕发党员教师发展内觉四、“创新</a:t>
            </a:r>
            <a:r>
              <a:rPr lang="en-US" sz="3200" b="1">
                <a:solidFill>
                  <a:srgbClr val="000000"/>
                </a:solidFill>
                <a:latin typeface="黑体" panose="02010609060101010101" charset="-122"/>
                <a:ea typeface="黑体" panose="02010609060101010101" charset="-122"/>
                <a:cs typeface="黑体" panose="02010609060101010101" charset="-122"/>
              </a:rPr>
              <a:t>”</a:t>
            </a:r>
            <a:r>
              <a:rPr lang="zh-CN" sz="3200" b="1">
                <a:solidFill>
                  <a:srgbClr val="000000"/>
                </a:solidFill>
                <a:latin typeface="黑体" panose="02010609060101010101" charset="-122"/>
                <a:ea typeface="黑体" panose="02010609060101010101" charset="-122"/>
                <a:cs typeface="黑体" panose="02010609060101010101" charset="-122"/>
              </a:rPr>
              <a:t>突破，打造党员教师特色名片</a:t>
            </a:r>
            <a:endParaRPr lang="zh-CN" altLang="en-US" sz="3200" b="1">
              <a:solidFill>
                <a:srgbClr val="000000"/>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4701"/>
            <a:ext cx="5272357" cy="1613329"/>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099884" y="3529173"/>
            <a:ext cx="4111290" cy="2703939"/>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580244"/>
            <a:ext cx="12196763" cy="1277756"/>
          </a:xfrm>
          <a:prstGeom prst="rect">
            <a:avLst/>
          </a:prstGeom>
        </p:spPr>
      </p:pic>
      <p:sp>
        <p:nvSpPr>
          <p:cNvPr id="9" name="Rectangle 3"/>
          <p:cNvSpPr txBox="1">
            <a:spLocks noChangeArrowheads="1"/>
          </p:cNvSpPr>
          <p:nvPr/>
        </p:nvSpPr>
        <p:spPr bwMode="auto">
          <a:xfrm>
            <a:off x="985520" y="2819400"/>
            <a:ext cx="10945495" cy="1218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6600" kern="0" dirty="0">
                <a:solidFill>
                  <a:srgbClr val="C00000"/>
                </a:solidFill>
                <a:latin typeface="微软雅黑" panose="020B0503020204020204" pitchFamily="34" charset="-122"/>
              </a:rPr>
              <a:t>感谢聆听，敬请批评指正！</a:t>
            </a:r>
            <a:endParaRPr lang="zh-CN" altLang="en-US" sz="6600" kern="0" dirty="0">
              <a:solidFill>
                <a:srgbClr val="C00000"/>
              </a:solidFill>
              <a:latin typeface="微软雅黑" panose="020B0503020204020204" pitchFamily="34" charset="-122"/>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rcRect l="1014" r="1014"/>
          <a:stretch>
            <a:fillRect/>
          </a:stretch>
        </p:blipFill>
        <p:spPr>
          <a:xfrm>
            <a:off x="5246273" y="717890"/>
            <a:ext cx="1422636" cy="1452097"/>
          </a:xfrm>
          <a:prstGeom prst="star5">
            <a:avLst/>
          </a:prstGeom>
          <a:solidFill>
            <a:schemeClr val="accent2"/>
          </a:solidFill>
        </p:spPr>
      </p:pic>
    </p:spTree>
    <p:custDataLst>
      <p:tags r:id="rId6"/>
    </p:custDataLst>
  </p:cSld>
  <p:clrMapOvr>
    <a:masterClrMapping/>
  </p:clrMapOvr>
  <p:transition spd="slow">
    <p:fade/>
  </p:transition>
  <p:timing>
    <p:tnLst>
      <p:par>
        <p:cTn id="1" dur="indefinite" restart="never" nodeType="tmRoot"/>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459105" y="1637665"/>
            <a:ext cx="11398885" cy="4671695"/>
          </a:xfrm>
          <a:prstGeom prst="rect">
            <a:avLst/>
          </a:prstGeom>
          <a:noFill/>
          <a:ln w="19050" cap="flat" cmpd="sng" algn="ctr">
            <a:solidFill>
              <a:srgbClr val="E60000"/>
            </a:solidFill>
            <a:prstDash val="solid"/>
            <a:round/>
            <a:headEnd type="none" w="med" len="med"/>
            <a:tailEnd type="none" w="med" len="med"/>
          </a:ln>
          <a:effectLst/>
        </p:spPr>
        <p:txBody>
          <a:bodyPr vert="horz" wrap="square" lIns="91375" tIns="45688" rIns="91375" bIns="45688" numCol="1" rtlCol="0" anchor="t" anchorCtr="0" compatLnSpc="1"/>
          <a:lstStyle/>
          <a:p>
            <a:pPr defTabSz="913765" fontAlgn="base">
              <a:spcBef>
                <a:spcPct val="0"/>
              </a:spcBef>
              <a:spcAft>
                <a:spcPct val="0"/>
              </a:spcAft>
              <a:defRPr/>
            </a:pPr>
            <a:endParaRPr lang="zh-CN" altLang="en-US" sz="1735" kern="0" dirty="0">
              <a:solidFill>
                <a:srgbClr val="BC0000"/>
              </a:solidFill>
              <a:latin typeface="+mj-ea"/>
              <a:ea typeface="+mj-ea"/>
            </a:endParaRPr>
          </a:p>
        </p:txBody>
      </p:sp>
      <p:sp>
        <p:nvSpPr>
          <p:cNvPr id="6" name="矩形 5"/>
          <p:cNvSpPr/>
          <p:nvPr/>
        </p:nvSpPr>
        <p:spPr>
          <a:xfrm>
            <a:off x="664210" y="1810385"/>
            <a:ext cx="10761980" cy="3501390"/>
          </a:xfrm>
          <a:prstGeom prst="rect">
            <a:avLst/>
          </a:prstGeom>
        </p:spPr>
        <p:txBody>
          <a:bodyPr wrap="square" lIns="91411" tIns="45705" rIns="91411" bIns="45705">
            <a:spAutoFit/>
          </a:bodyPr>
          <a:lstStyle/>
          <a:p>
            <a:pPr marL="171450" indent="-171450" algn="just">
              <a:lnSpc>
                <a:spcPts val="5320"/>
              </a:lnSpc>
              <a:buClr>
                <a:srgbClr val="C00000"/>
              </a:buClr>
            </a:pPr>
            <a:r>
              <a:rPr lang="zh-CN" altLang="en-US" sz="2800" dirty="0"/>
              <a:t> </a:t>
            </a:r>
            <a:r>
              <a:rPr lang="zh-CN" altLang="en-US" sz="2800" dirty="0" smtClean="0"/>
              <a:t> </a:t>
            </a:r>
            <a:r>
              <a:rPr lang="zh-CN" altLang="zh-CN" sz="3200" b="1" dirty="0" smtClean="0">
                <a:solidFill>
                  <a:srgbClr val="002060"/>
                </a:solidFill>
                <a:latin typeface="黑体" panose="02010609060101010101" charset="-122"/>
                <a:ea typeface="黑体" panose="02010609060101010101" charset="-122"/>
              </a:rPr>
              <a:t>一</a:t>
            </a:r>
            <a:r>
              <a:rPr lang="zh-CN" altLang="zh-CN" sz="3200" b="1" dirty="0">
                <a:solidFill>
                  <a:srgbClr val="002060"/>
                </a:solidFill>
                <a:latin typeface="黑体" panose="02010609060101010101" charset="-122"/>
                <a:ea typeface="黑体" panose="02010609060101010101" charset="-122"/>
              </a:rPr>
              <a:t>个支部，一座堡垒</a:t>
            </a:r>
            <a:r>
              <a:rPr lang="zh-CN" altLang="zh-CN" sz="3200" b="1" dirty="0" smtClean="0">
                <a:solidFill>
                  <a:srgbClr val="002060"/>
                </a:solidFill>
                <a:latin typeface="黑体" panose="02010609060101010101" charset="-122"/>
                <a:ea typeface="黑体" panose="02010609060101010101" charset="-122"/>
              </a:rPr>
              <a:t>。</a:t>
            </a:r>
            <a:endParaRPr lang="en-US" altLang="zh-CN" sz="3200" b="1" dirty="0" smtClean="0">
              <a:solidFill>
                <a:srgbClr val="002060"/>
              </a:solidFill>
              <a:latin typeface="黑体" panose="02010609060101010101" charset="-122"/>
              <a:ea typeface="黑体" panose="02010609060101010101" charset="-122"/>
            </a:endParaRPr>
          </a:p>
          <a:p>
            <a:pPr marL="171450" indent="-171450" algn="just">
              <a:lnSpc>
                <a:spcPts val="5320"/>
              </a:lnSpc>
              <a:buClr>
                <a:srgbClr val="C00000"/>
              </a:buClr>
            </a:pPr>
            <a:r>
              <a:rPr lang="en-US" altLang="zh-CN" sz="3200" b="1" dirty="0" smtClean="0">
                <a:solidFill>
                  <a:srgbClr val="002060"/>
                </a:solidFill>
                <a:latin typeface="黑体" panose="02010609060101010101" charset="-122"/>
                <a:ea typeface="黑体" panose="02010609060101010101" charset="-122"/>
              </a:rPr>
              <a:t>    </a:t>
            </a:r>
            <a:r>
              <a:rPr lang="zh-CN" altLang="zh-CN" sz="3200" b="1" dirty="0" smtClean="0">
                <a:solidFill>
                  <a:srgbClr val="002060"/>
                </a:solidFill>
                <a:latin typeface="黑体" panose="02010609060101010101" charset="-122"/>
                <a:ea typeface="黑体" panose="02010609060101010101" charset="-122"/>
              </a:rPr>
              <a:t>党支部</a:t>
            </a:r>
            <a:r>
              <a:rPr lang="zh-CN" altLang="zh-CN" sz="3200" b="1" dirty="0">
                <a:solidFill>
                  <a:srgbClr val="FF0000"/>
                </a:solidFill>
                <a:latin typeface="黑体" panose="02010609060101010101" charset="-122"/>
                <a:ea typeface="黑体" panose="02010609060101010101" charset="-122"/>
              </a:rPr>
              <a:t>是</a:t>
            </a:r>
            <a:r>
              <a:rPr lang="zh-CN" altLang="zh-CN" sz="3200" b="1" dirty="0">
                <a:solidFill>
                  <a:srgbClr val="002060"/>
                </a:solidFill>
                <a:latin typeface="黑体" panose="02010609060101010101" charset="-122"/>
                <a:ea typeface="黑体" panose="02010609060101010101" charset="-122"/>
              </a:rPr>
              <a:t>党的</a:t>
            </a:r>
            <a:r>
              <a:rPr lang="zh-CN" altLang="zh-CN" sz="3200" b="1" dirty="0">
                <a:solidFill>
                  <a:srgbClr val="FF0000"/>
                </a:solidFill>
                <a:latin typeface="黑体" panose="02010609060101010101" charset="-122"/>
                <a:ea typeface="黑体" panose="02010609060101010101" charset="-122"/>
              </a:rPr>
              <a:t>基础组织</a:t>
            </a:r>
            <a:r>
              <a:rPr lang="zh-CN" altLang="zh-CN" sz="3200" b="1" dirty="0">
                <a:solidFill>
                  <a:srgbClr val="002060"/>
                </a:solidFill>
                <a:latin typeface="黑体" panose="02010609060101010101" charset="-122"/>
                <a:ea typeface="黑体" panose="02010609060101010101" charset="-122"/>
              </a:rPr>
              <a:t>，</a:t>
            </a:r>
            <a:r>
              <a:rPr lang="zh-CN" altLang="zh-CN" sz="3200" b="1" dirty="0">
                <a:solidFill>
                  <a:srgbClr val="FF0000"/>
                </a:solidFill>
                <a:latin typeface="黑体" panose="02010609060101010101" charset="-122"/>
                <a:ea typeface="黑体" panose="02010609060101010101" charset="-122"/>
              </a:rPr>
              <a:t>是</a:t>
            </a:r>
            <a:r>
              <a:rPr lang="zh-CN" altLang="zh-CN" sz="3200" b="1" dirty="0">
                <a:solidFill>
                  <a:srgbClr val="002060"/>
                </a:solidFill>
                <a:latin typeface="黑体" panose="02010609060101010101" charset="-122"/>
                <a:ea typeface="黑体" panose="02010609060101010101" charset="-122"/>
              </a:rPr>
              <a:t>党的组织体系的</a:t>
            </a:r>
            <a:r>
              <a:rPr lang="zh-CN" altLang="zh-CN" sz="3200" b="1" dirty="0">
                <a:solidFill>
                  <a:srgbClr val="FF0000"/>
                </a:solidFill>
                <a:latin typeface="黑体" panose="02010609060101010101" charset="-122"/>
                <a:ea typeface="黑体" panose="02010609060101010101" charset="-122"/>
              </a:rPr>
              <a:t>基本单元</a:t>
            </a:r>
            <a:r>
              <a:rPr lang="zh-CN" altLang="zh-CN" sz="3200" b="1" dirty="0" smtClean="0">
                <a:solidFill>
                  <a:srgbClr val="002060"/>
                </a:solidFill>
                <a:latin typeface="黑体" panose="02010609060101010101" charset="-122"/>
                <a:ea typeface="黑体" panose="02010609060101010101" charset="-122"/>
              </a:rPr>
              <a:t>。</a:t>
            </a:r>
            <a:r>
              <a:rPr lang="zh-CN" altLang="zh-CN" sz="3200" b="1" dirty="0">
                <a:solidFill>
                  <a:srgbClr val="002060"/>
                </a:solidFill>
                <a:latin typeface="黑体" panose="02010609060101010101" charset="-122"/>
                <a:ea typeface="黑体" panose="02010609060101010101" charset="-122"/>
              </a:rPr>
              <a:t>习近平总书记在全国组织工作会议上强调，党的力量来自组织，党的基层支部是党的肌体的</a:t>
            </a:r>
            <a:r>
              <a:rPr lang="zh-CN" altLang="zh-CN" sz="3200" b="1" dirty="0">
                <a:solidFill>
                  <a:srgbClr val="FF0000"/>
                </a:solidFill>
                <a:latin typeface="黑体" panose="02010609060101010101" charset="-122"/>
                <a:ea typeface="黑体" panose="02010609060101010101" charset="-122"/>
              </a:rPr>
              <a:t>神经末梢</a:t>
            </a:r>
            <a:r>
              <a:rPr lang="zh-CN" altLang="zh-CN" sz="3200" b="1" dirty="0">
                <a:solidFill>
                  <a:srgbClr val="002060"/>
                </a:solidFill>
                <a:latin typeface="黑体" panose="02010609060101010101" charset="-122"/>
                <a:ea typeface="黑体" panose="02010609060101010101" charset="-122"/>
              </a:rPr>
              <a:t>，党的全面领导、党的全部工作要靠党的</a:t>
            </a:r>
            <a:r>
              <a:rPr lang="zh-CN" altLang="zh-CN" sz="3200" b="1" dirty="0">
                <a:solidFill>
                  <a:srgbClr val="FF0000"/>
                </a:solidFill>
                <a:latin typeface="黑体" panose="02010609060101010101" charset="-122"/>
                <a:ea typeface="黑体" panose="02010609060101010101" charset="-122"/>
              </a:rPr>
              <a:t>坚强组织体系去实现</a:t>
            </a:r>
            <a:r>
              <a:rPr lang="zh-CN" altLang="zh-CN" sz="3200" b="1" dirty="0" smtClean="0">
                <a:solidFill>
                  <a:srgbClr val="FF0000"/>
                </a:solidFill>
                <a:latin typeface="黑体" panose="02010609060101010101" charset="-122"/>
                <a:ea typeface="黑体" panose="02010609060101010101" charset="-122"/>
              </a:rPr>
              <a:t>。</a:t>
            </a:r>
            <a:endParaRPr lang="zh-CN" altLang="en-US" sz="3200" b="1" dirty="0">
              <a:solidFill>
                <a:srgbClr val="FF0000"/>
              </a:solidFill>
              <a:latin typeface="黑体" panose="02010609060101010101" charset="-122"/>
              <a:ea typeface="黑体" panose="02010609060101010101" charset="-122"/>
            </a:endParaRPr>
          </a:p>
        </p:txBody>
      </p:sp>
      <p:cxnSp>
        <p:nvCxnSpPr>
          <p:cNvPr id="13" name="直接连接符 12"/>
          <p:cNvCxnSpPr/>
          <p:nvPr/>
        </p:nvCxnSpPr>
        <p:spPr>
          <a:xfrm>
            <a:off x="5695934" y="344384"/>
            <a:ext cx="0" cy="107953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文本框 3"/>
          <p:cNvSpPr txBox="1"/>
          <p:nvPr/>
        </p:nvSpPr>
        <p:spPr>
          <a:xfrm>
            <a:off x="5946849" y="266712"/>
            <a:ext cx="2143936" cy="941705"/>
          </a:xfrm>
          <a:prstGeom prst="rect">
            <a:avLst/>
          </a:prstGeom>
          <a:noFill/>
        </p:spPr>
        <p:txBody>
          <a:bodyPr wrap="square" lIns="121632" tIns="60815" rIns="121632" bIns="60815" rtlCol="0">
            <a:spAutoFit/>
          </a:bodyPr>
          <a:lstStyle/>
          <a:p>
            <a:pPr defTabSz="1218565"/>
            <a:r>
              <a:rPr lang="zh-CN" altLang="en-US" sz="5335" b="1" dirty="0">
                <a:ln w="6350">
                  <a:noFill/>
                </a:ln>
                <a:solidFill>
                  <a:srgbClr val="C00000"/>
                </a:solidFill>
                <a:latin typeface="微软雅黑" panose="020B0503020204020204" pitchFamily="34" charset="-122"/>
                <a:ea typeface="微软雅黑" panose="020B0503020204020204" pitchFamily="34" charset="-122"/>
              </a:rPr>
              <a:t>前 言</a:t>
            </a:r>
            <a:endParaRPr lang="zh-CN" altLang="en-US" sz="5335" b="1" dirty="0">
              <a:ln w="6350">
                <a:noFill/>
              </a:ln>
              <a:solidFill>
                <a:srgbClr val="C00000"/>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98287" y="1056902"/>
            <a:ext cx="1867896" cy="563065"/>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4410" y="382098"/>
            <a:ext cx="981257" cy="1001429"/>
          </a:xfrm>
          <a:prstGeom prst="rect">
            <a:avLst/>
          </a:prstGeom>
          <a:effectLst>
            <a:reflection blurRad="6350" stA="52000" endA="300" endPos="35000" dir="5400000" sy="-100000" algn="bl" rotWithShape="0"/>
          </a:effectLst>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0722" y="4869053"/>
            <a:ext cx="8855344" cy="196604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xEl>
                                              <p:pRg st="0" end="0"/>
                                            </p:txEl>
                                          </p:spTgt>
                                        </p:tgtEl>
                                      </p:cBhvr>
                                    </p:animEffect>
                                  </p:childTnLst>
                                </p:cTn>
                              </p:par>
                            </p:childTnLst>
                          </p:cTn>
                        </p:par>
                        <p:par>
                          <p:cTn id="16" fill="hold">
                            <p:stCondLst>
                              <p:cond delay="3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xEl>
                                              <p:pRg st="1" end="1"/>
                                            </p:txEl>
                                          </p:spTgt>
                                        </p:tgtEl>
                                      </p:cBhvr>
                                    </p:animEffect>
                                  </p:childTnLst>
                                </p:cTn>
                              </p:par>
                            </p:childTnLst>
                          </p:cTn>
                        </p:par>
                        <p:par>
                          <p:cTn id="24" fill="hold">
                            <p:stCondLst>
                              <p:cond delay="8500"/>
                            </p:stCondLst>
                            <p:childTnLst>
                              <p:par>
                                <p:cTn id="25" presetID="16" presetClass="entr" presetSubtype="4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Horizontal)">
                                      <p:cBhvr>
                                        <p:cTn id="27" dur="500"/>
                                        <p:tgtEl>
                                          <p:spTgt spid="13"/>
                                        </p:tgtEl>
                                      </p:cBhvr>
                                    </p:animEffect>
                                  </p:childTnLst>
                                </p:cTn>
                              </p:par>
                            </p:childTnLst>
                          </p:cTn>
                        </p:par>
                        <p:par>
                          <p:cTn id="28" fill="hold">
                            <p:stCondLst>
                              <p:cond delay="9000"/>
                            </p:stCondLst>
                            <p:childTnLst>
                              <p:par>
                                <p:cTn id="29" presetID="15" presetClass="entr" presetSubtype="0"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199"/>
                            </p:stCondLst>
                            <p:childTnLst>
                              <p:par>
                                <p:cTn id="36" presetID="27" presetClass="emph" presetSubtype="0" fill="remove" grpId="1" nodeType="afterEffect">
                                  <p:stCondLst>
                                    <p:cond delay="0"/>
                                  </p:stCondLst>
                                  <p:iterate type="lt">
                                    <p:tmPct val="10000"/>
                                  </p:iterate>
                                  <p:childTnLst>
                                    <p:animClr clrSpc="rgb" dir="cw">
                                      <p:cBhvr override="childStyle">
                                        <p:cTn id="37" dur="250" autoRev="1" fill="remove"/>
                                        <p:tgtEl>
                                          <p:spTgt spid="14"/>
                                        </p:tgtEl>
                                        <p:attrNameLst>
                                          <p:attrName>style.color</p:attrName>
                                        </p:attrNameLst>
                                      </p:cBhvr>
                                      <p:to>
                                        <a:srgbClr val="FF6600"/>
                                      </p:to>
                                    </p:animClr>
                                    <p:animClr clrSpc="rgb" dir="cw">
                                      <p:cBhvr>
                                        <p:cTn id="38" dur="250" autoRev="1" fill="remove"/>
                                        <p:tgtEl>
                                          <p:spTgt spid="14"/>
                                        </p:tgtEl>
                                        <p:attrNameLst>
                                          <p:attrName>fillcolor</p:attrName>
                                        </p:attrNameLst>
                                      </p:cBhvr>
                                      <p:to>
                                        <a:srgbClr val="FF6600"/>
                                      </p:to>
                                    </p:animClr>
                                    <p:set>
                                      <p:cBhvr>
                                        <p:cTn id="39" dur="250" autoRev="1" fill="remove"/>
                                        <p:tgtEl>
                                          <p:spTgt spid="14"/>
                                        </p:tgtEl>
                                        <p:attrNameLst>
                                          <p:attrName>fill.type</p:attrName>
                                        </p:attrNameLst>
                                      </p:cBhvr>
                                      <p:to>
                                        <p:strVal val="solid"/>
                                      </p:to>
                                    </p:set>
                                    <p:set>
                                      <p:cBhvr>
                                        <p:cTn id="40" dur="250" autoRev="1" fill="remove"/>
                                        <p:tgtEl>
                                          <p:spTgt spid="14"/>
                                        </p:tgtEl>
                                        <p:attrNameLst>
                                          <p:attrName>fill.on</p:attrName>
                                        </p:attrNameLst>
                                      </p:cBhvr>
                                      <p:to>
                                        <p:strVal val="true"/>
                                      </p:to>
                                    </p:set>
                                  </p:childTnLst>
                                </p:cTn>
                              </p:par>
                            </p:childTnLst>
                          </p:cTn>
                        </p:par>
                        <p:par>
                          <p:cTn id="41" fill="hold">
                            <p:stCondLst>
                              <p:cond delay="10800"/>
                            </p:stCondLst>
                            <p:childTnLst>
                              <p:par>
                                <p:cTn id="42" presetID="14" presetClass="entr" presetSubtype="1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uild="allAtOnce"/>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33281" y="1677731"/>
            <a:ext cx="2636846" cy="3554551"/>
          </a:xfrm>
          <a:prstGeom prst="rect">
            <a:avLst/>
          </a:prstGeom>
        </p:spPr>
      </p:pic>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党支部的基本任务</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一</a:t>
            </a:r>
            <a:endParaRPr kumimoji="0" lang="zh-CN" altLang="en-US" sz="2400" b="1" i="0" u="none" strike="noStrike" kern="0" cap="none" spc="0" normalizeH="0" baseline="0" noProof="0" dirty="0">
              <a:ln>
                <a:noFill/>
              </a:ln>
              <a:effectLst/>
              <a:uLnTx/>
              <a:uFillTx/>
              <a:latin typeface="+mj-ea"/>
              <a:ea typeface="+mj-ea"/>
            </a:endParaRPr>
          </a:p>
        </p:txBody>
      </p:sp>
      <p:sp>
        <p:nvSpPr>
          <p:cNvPr id="2" name="矩形 1"/>
          <p:cNvSpPr/>
          <p:nvPr/>
        </p:nvSpPr>
        <p:spPr>
          <a:xfrm>
            <a:off x="4000463" y="943833"/>
            <a:ext cx="7479118" cy="645160"/>
          </a:xfrm>
          <a:prstGeom prst="rect">
            <a:avLst/>
          </a:prstGeom>
          <a:noFill/>
        </p:spPr>
        <p:txBody>
          <a:bodyPr wrap="square" rtlCol="0">
            <a:spAutoFit/>
          </a:bodyPr>
          <a:lstStyle/>
          <a:p>
            <a:pPr algn="just" eaLnBrk="1"/>
            <a:r>
              <a:rPr lang="zh-CN" altLang="en-US" dirty="0">
                <a:solidFill>
                  <a:schemeClr val="accent1"/>
                </a:solidFill>
                <a:latin typeface="楷体" panose="02010609060101010101" pitchFamily="49" charset="-122"/>
                <a:ea typeface="楷体" panose="02010609060101010101" pitchFamily="49" charset="-122"/>
              </a:rPr>
              <a:t>党章第</a:t>
            </a:r>
            <a:r>
              <a:rPr lang="en-US" altLang="zh-CN" dirty="0">
                <a:solidFill>
                  <a:schemeClr val="accent1"/>
                </a:solidFill>
                <a:latin typeface="楷体" panose="02010609060101010101" pitchFamily="49" charset="-122"/>
                <a:ea typeface="楷体" panose="02010609060101010101" pitchFamily="49" charset="-122"/>
              </a:rPr>
              <a:t>32</a:t>
            </a:r>
            <a:r>
              <a:rPr lang="zh-CN" altLang="en-US" dirty="0">
                <a:solidFill>
                  <a:schemeClr val="accent1"/>
                </a:solidFill>
                <a:latin typeface="楷体" panose="02010609060101010101" pitchFamily="49" charset="-122"/>
                <a:ea typeface="楷体" panose="02010609060101010101" pitchFamily="49" charset="-122"/>
              </a:rPr>
              <a:t>条指出，党的基层组织是党在社会基层组织中的战斗堡垒，是党的全部工作和战斗力的基础。它的基本任务是：</a:t>
            </a:r>
            <a:endParaRPr lang="zh-CN" altLang="en-US" dirty="0">
              <a:solidFill>
                <a:schemeClr val="accent1"/>
              </a:solidFill>
              <a:latin typeface="楷体" panose="02010609060101010101" pitchFamily="49" charset="-122"/>
              <a:ea typeface="楷体" panose="02010609060101010101" pitchFamily="49" charset="-122"/>
            </a:endParaRPr>
          </a:p>
        </p:txBody>
      </p:sp>
      <p:sp>
        <p:nvSpPr>
          <p:cNvPr id="9" name="矩形 8"/>
          <p:cNvSpPr/>
          <p:nvPr/>
        </p:nvSpPr>
        <p:spPr>
          <a:xfrm>
            <a:off x="4298181" y="1908122"/>
            <a:ext cx="6863204" cy="829945"/>
          </a:xfrm>
          <a:prstGeom prst="rect">
            <a:avLst/>
          </a:prstGeom>
          <a:noFill/>
        </p:spPr>
        <p:txBody>
          <a:bodyPr wrap="square" rtlCol="0">
            <a:spAutoFit/>
          </a:bodyPr>
          <a:lstStyle/>
          <a:p>
            <a:pPr algn="just" eaLnBrk="1"/>
            <a:r>
              <a:rPr lang="zh-CN" altLang="en-US" sz="1600" dirty="0">
                <a:solidFill>
                  <a:schemeClr val="tx1"/>
                </a:solidFill>
                <a:effectLst>
                  <a:outerShdw blurRad="38100" dist="19050" dir="2700000" algn="tl" rotWithShape="0">
                    <a:schemeClr val="dk1">
                      <a:alpha val="40000"/>
                    </a:schemeClr>
                  </a:outerShdw>
                </a:effectLst>
                <a:latin typeface="+mj-ea"/>
                <a:ea typeface="+mj-ea"/>
              </a:rPr>
              <a:t>宣传和执行</a:t>
            </a:r>
            <a:r>
              <a:rPr lang="zh-CN" altLang="en-US" sz="1600" dirty="0">
                <a:solidFill>
                  <a:schemeClr val="accent1"/>
                </a:solidFill>
                <a:latin typeface="+mj-ea"/>
                <a:ea typeface="+mj-ea"/>
              </a:rPr>
              <a:t>党的路线、方针、政策，宣传和执行党中央、上级组织和本组织的决议，</a:t>
            </a:r>
            <a:r>
              <a:rPr lang="zh-CN" altLang="en-US" sz="1600" dirty="0">
                <a:solidFill>
                  <a:schemeClr val="accent1"/>
                </a:solidFill>
                <a:latin typeface="+mj-ea"/>
                <a:ea typeface="+mj-ea"/>
              </a:rPr>
              <a:t>充分发挥党员的先锋模范作用，积极创先争优，团结、组织党内外的干部和群众，努力完成本单位所担负的任务。</a:t>
            </a:r>
            <a:endParaRPr lang="zh-CN" altLang="en-US" sz="1600" dirty="0">
              <a:solidFill>
                <a:schemeClr val="accent1"/>
              </a:solidFill>
              <a:latin typeface="+mj-ea"/>
              <a:ea typeface="+mj-ea"/>
            </a:endParaRPr>
          </a:p>
        </p:txBody>
      </p:sp>
      <p:sp>
        <p:nvSpPr>
          <p:cNvPr id="13" name="椭圆 12"/>
          <p:cNvSpPr/>
          <p:nvPr/>
        </p:nvSpPr>
        <p:spPr bwMode="auto">
          <a:xfrm>
            <a:off x="4000463" y="1973513"/>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4" name="矩形 13"/>
          <p:cNvSpPr/>
          <p:nvPr/>
        </p:nvSpPr>
        <p:spPr>
          <a:xfrm>
            <a:off x="4316596" y="2807894"/>
            <a:ext cx="6863204" cy="1322070"/>
          </a:xfrm>
          <a:prstGeom prst="rect">
            <a:avLst/>
          </a:prstGeom>
          <a:noFill/>
        </p:spPr>
        <p:txBody>
          <a:bodyPr wrap="square" rtlCol="0">
            <a:spAutoFit/>
          </a:bodyPr>
          <a:lstStyle/>
          <a:p>
            <a:pPr algn="just" eaLnBrk="1"/>
            <a:r>
              <a:rPr lang="zh-CN" altLang="en-US" sz="1600" dirty="0">
                <a:solidFill>
                  <a:schemeClr val="accent1"/>
                </a:solidFill>
                <a:latin typeface="+mn-ea"/>
                <a:ea typeface="+mn-ea"/>
              </a:rPr>
              <a:t>组织党员认真</a:t>
            </a:r>
            <a:r>
              <a:rPr lang="zh-CN" altLang="en-US" sz="1600" dirty="0">
                <a:solidFill>
                  <a:schemeClr val="tx1"/>
                </a:solidFill>
                <a:effectLst>
                  <a:outerShdw blurRad="38100" dist="19050" dir="2700000" algn="tl" rotWithShape="0">
                    <a:schemeClr val="dk1">
                      <a:alpha val="40000"/>
                    </a:schemeClr>
                  </a:outerShdw>
                </a:effectLst>
                <a:latin typeface="+mn-ea"/>
                <a:ea typeface="+mn-ea"/>
              </a:rPr>
              <a:t>学习</a:t>
            </a:r>
            <a:r>
              <a:rPr lang="zh-CN" altLang="en-US" sz="1600" dirty="0">
                <a:solidFill>
                  <a:schemeClr val="accent1"/>
                </a:solidFill>
                <a:latin typeface="+mn-ea"/>
                <a:ea typeface="+mn-ea"/>
              </a:rPr>
              <a:t>马克思列宁主义、毛泽东思想、邓小平理论、</a:t>
            </a:r>
            <a:r>
              <a:rPr lang="en-US" altLang="zh-CN" sz="1600" dirty="0">
                <a:solidFill>
                  <a:schemeClr val="accent1"/>
                </a:solidFill>
                <a:latin typeface="+mn-ea"/>
                <a:ea typeface="+mn-ea"/>
              </a:rPr>
              <a:t>“</a:t>
            </a:r>
            <a:r>
              <a:rPr lang="zh-CN" altLang="en-US" sz="1600" dirty="0">
                <a:solidFill>
                  <a:schemeClr val="accent1"/>
                </a:solidFill>
                <a:latin typeface="+mn-ea"/>
                <a:ea typeface="+mn-ea"/>
              </a:rPr>
              <a:t>三个代表</a:t>
            </a:r>
            <a:r>
              <a:rPr lang="en-US" altLang="zh-CN" sz="1600" dirty="0">
                <a:solidFill>
                  <a:schemeClr val="accent1"/>
                </a:solidFill>
                <a:latin typeface="+mn-ea"/>
                <a:ea typeface="+mn-ea"/>
              </a:rPr>
              <a:t>”</a:t>
            </a:r>
            <a:r>
              <a:rPr lang="zh-CN" altLang="en-US" sz="1600" dirty="0">
                <a:solidFill>
                  <a:schemeClr val="accent1"/>
                </a:solidFill>
                <a:latin typeface="+mn-ea"/>
                <a:ea typeface="+mn-ea"/>
              </a:rPr>
              <a:t>重要思想、科学发展观、习近平新时代中国特色社会主义思想，推进</a:t>
            </a:r>
            <a:r>
              <a:rPr lang="en-US" altLang="zh-CN" sz="1600" dirty="0">
                <a:solidFill>
                  <a:schemeClr val="accent1"/>
                </a:solidFill>
                <a:latin typeface="+mn-ea"/>
                <a:ea typeface="+mn-ea"/>
              </a:rPr>
              <a:t>“</a:t>
            </a:r>
            <a:r>
              <a:rPr lang="zh-CN" altLang="en-US" sz="1600" dirty="0">
                <a:solidFill>
                  <a:schemeClr val="accent1"/>
                </a:solidFill>
                <a:latin typeface="+mn-ea"/>
                <a:ea typeface="+mn-ea"/>
              </a:rPr>
              <a:t>两学一做</a:t>
            </a:r>
            <a:r>
              <a:rPr lang="en-US" altLang="zh-CN" sz="1600" dirty="0">
                <a:solidFill>
                  <a:schemeClr val="accent1"/>
                </a:solidFill>
                <a:latin typeface="+mn-ea"/>
                <a:ea typeface="+mn-ea"/>
              </a:rPr>
              <a:t>”</a:t>
            </a:r>
            <a:r>
              <a:rPr lang="zh-CN" altLang="en-US" sz="1600" dirty="0">
                <a:solidFill>
                  <a:schemeClr val="accent1"/>
                </a:solidFill>
                <a:latin typeface="+mn-ea"/>
                <a:ea typeface="+mn-ea"/>
              </a:rPr>
              <a:t>学习教育、党史学习教育常态化制度化，学习党的路线、方针、政策和决议，学习党的基本知识，学习科学、文化、法律和业务知识。 </a:t>
            </a:r>
            <a:endParaRPr lang="zh-CN" altLang="en-US" sz="1600" dirty="0">
              <a:solidFill>
                <a:schemeClr val="accent1"/>
              </a:solidFill>
              <a:latin typeface="+mn-ea"/>
              <a:ea typeface="+mn-ea"/>
            </a:endParaRPr>
          </a:p>
        </p:txBody>
      </p:sp>
      <p:sp>
        <p:nvSpPr>
          <p:cNvPr id="15" name="椭圆 14"/>
          <p:cNvSpPr/>
          <p:nvPr/>
        </p:nvSpPr>
        <p:spPr bwMode="auto">
          <a:xfrm>
            <a:off x="4000463" y="2875785"/>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8" name="矩形 17"/>
          <p:cNvSpPr/>
          <p:nvPr/>
        </p:nvSpPr>
        <p:spPr>
          <a:xfrm>
            <a:off x="4298181" y="4127491"/>
            <a:ext cx="6863204" cy="1076325"/>
          </a:xfrm>
          <a:prstGeom prst="rect">
            <a:avLst/>
          </a:prstGeom>
          <a:noFill/>
        </p:spPr>
        <p:txBody>
          <a:bodyPr wrap="square" rtlCol="0">
            <a:spAutoFit/>
          </a:bodyPr>
          <a:lstStyle/>
          <a:p>
            <a:pPr algn="just" eaLnBrk="1"/>
            <a:r>
              <a:rPr lang="zh-CN" altLang="en-US" sz="1600" dirty="0">
                <a:solidFill>
                  <a:schemeClr val="accent1"/>
                </a:solidFill>
                <a:latin typeface="+mn-ea"/>
                <a:ea typeface="+mn-ea"/>
              </a:rPr>
              <a:t>对</a:t>
            </a:r>
            <a:r>
              <a:rPr lang="zh-CN" altLang="en-US" sz="1600" dirty="0">
                <a:solidFill>
                  <a:schemeClr val="tx1"/>
                </a:solidFill>
                <a:effectLst>
                  <a:outerShdw blurRad="38100" dist="19050" dir="2700000" algn="tl" rotWithShape="0">
                    <a:schemeClr val="dk1">
                      <a:alpha val="40000"/>
                    </a:schemeClr>
                  </a:outerShdw>
                </a:effectLst>
                <a:latin typeface="+mn-ea"/>
                <a:ea typeface="+mn-ea"/>
              </a:rPr>
              <a:t>党员</a:t>
            </a:r>
            <a:r>
              <a:rPr lang="zh-CN" altLang="en-US" sz="1600" dirty="0">
                <a:solidFill>
                  <a:schemeClr val="accent1"/>
                </a:solidFill>
                <a:latin typeface="+mn-ea"/>
                <a:ea typeface="+mn-ea"/>
              </a:rPr>
              <a:t>进行</a:t>
            </a:r>
            <a:r>
              <a:rPr lang="zh-CN" altLang="en-US" sz="1600" dirty="0">
                <a:solidFill>
                  <a:schemeClr val="tx1"/>
                </a:solidFill>
                <a:effectLst>
                  <a:outerShdw blurRad="38100" dist="19050" dir="2700000" algn="tl" rotWithShape="0">
                    <a:schemeClr val="dk1">
                      <a:alpha val="40000"/>
                    </a:schemeClr>
                  </a:outerShdw>
                </a:effectLst>
                <a:latin typeface="+mn-ea"/>
                <a:ea typeface="+mn-ea"/>
              </a:rPr>
              <a:t>教育、管理、监督和服务</a:t>
            </a:r>
            <a:r>
              <a:rPr lang="zh-CN" altLang="en-US" sz="1600" dirty="0">
                <a:solidFill>
                  <a:schemeClr val="accent1"/>
                </a:solidFill>
                <a:latin typeface="+mn-ea"/>
                <a:ea typeface="+mn-ea"/>
              </a:rPr>
              <a:t>，提高党员素质，坚定理想信念，增强党性，严格党的组织生活，开展批评和自我批评，维护和执行党的纪律，监督党员切实履行义务，保障党员的权利不受侵犯，</a:t>
            </a:r>
            <a:r>
              <a:rPr lang="zh-CN" altLang="en-US" sz="1600" dirty="0">
                <a:solidFill>
                  <a:schemeClr val="tx1"/>
                </a:solidFill>
                <a:effectLst>
                  <a:outerShdw blurRad="38100" dist="19050" dir="2700000" algn="tl" rotWithShape="0">
                    <a:schemeClr val="dk1">
                      <a:alpha val="40000"/>
                    </a:schemeClr>
                  </a:outerShdw>
                </a:effectLst>
                <a:latin typeface="+mn-ea"/>
                <a:ea typeface="+mn-ea"/>
              </a:rPr>
              <a:t>做好群众的思想政治工作。</a:t>
            </a:r>
            <a:endParaRPr lang="zh-CN" altLang="en-US" sz="1600" dirty="0">
              <a:solidFill>
                <a:schemeClr val="tx1"/>
              </a:solidFill>
              <a:effectLst>
                <a:outerShdw blurRad="38100" dist="19050" dir="2700000" algn="tl" rotWithShape="0">
                  <a:schemeClr val="dk1">
                    <a:alpha val="40000"/>
                  </a:schemeClr>
                </a:outerShdw>
              </a:effectLst>
              <a:latin typeface="+mn-ea"/>
              <a:ea typeface="+mn-ea"/>
            </a:endParaRPr>
          </a:p>
        </p:txBody>
      </p:sp>
      <p:sp>
        <p:nvSpPr>
          <p:cNvPr id="19" name="椭圆 18"/>
          <p:cNvSpPr/>
          <p:nvPr/>
        </p:nvSpPr>
        <p:spPr bwMode="auto">
          <a:xfrm>
            <a:off x="3983953" y="4157093"/>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3" name="矩形: 圆角 2"/>
          <p:cNvSpPr/>
          <p:nvPr/>
        </p:nvSpPr>
        <p:spPr bwMode="auto">
          <a:xfrm>
            <a:off x="385729" y="5206802"/>
            <a:ext cx="2994176" cy="782176"/>
          </a:xfrm>
          <a:prstGeom prst="round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矩形 3"/>
          <p:cNvSpPr/>
          <p:nvPr/>
        </p:nvSpPr>
        <p:spPr>
          <a:xfrm>
            <a:off x="415472" y="5406495"/>
            <a:ext cx="2954655" cy="461665"/>
          </a:xfrm>
          <a:prstGeom prst="rect">
            <a:avLst/>
          </a:prstGeom>
        </p:spPr>
        <p:txBody>
          <a:bodyPr wrap="none">
            <a:spAutoFit/>
          </a:bodyPr>
          <a:lstStyle/>
          <a:p>
            <a:r>
              <a:rPr lang="zh-CN" altLang="en-US" sz="2400" b="1" kern="0" dirty="0">
                <a:solidFill>
                  <a:schemeClr val="accent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党支部八项基本任务</a:t>
            </a:r>
            <a:endParaRPr lang="zh-CN" altLang="en-US" sz="2400" dirty="0"/>
          </a:p>
        </p:txBody>
      </p:sp>
      <p:sp>
        <p:nvSpPr>
          <p:cNvPr id="5" name="矩形 4"/>
          <p:cNvSpPr/>
          <p:nvPr>
            <p:custDataLst>
              <p:tags r:id="rId2"/>
            </p:custDataLst>
          </p:nvPr>
        </p:nvSpPr>
        <p:spPr>
          <a:xfrm>
            <a:off x="4297546" y="5229216"/>
            <a:ext cx="6863204" cy="583565"/>
          </a:xfrm>
          <a:prstGeom prst="rect">
            <a:avLst/>
          </a:prstGeom>
          <a:noFill/>
        </p:spPr>
        <p:txBody>
          <a:bodyPr wrap="square" rtlCol="0">
            <a:spAutoFit/>
          </a:bodyPr>
          <a:p>
            <a:pPr algn="just" eaLnBrk="1"/>
            <a:r>
              <a:rPr lang="zh-CN" altLang="en-US" sz="1600" dirty="0">
                <a:effectLst>
                  <a:outerShdw blurRad="38100" dist="19050" dir="2700000" algn="tl" rotWithShape="0">
                    <a:schemeClr val="dk1">
                      <a:alpha val="40000"/>
                    </a:schemeClr>
                  </a:outerShdw>
                </a:effectLst>
                <a:latin typeface="+mn-ea"/>
                <a:ea typeface="+mn-ea"/>
              </a:rPr>
              <a:t>密切联系群众</a:t>
            </a:r>
            <a:r>
              <a:rPr lang="zh-CN" altLang="en-US" sz="1600" dirty="0">
                <a:solidFill>
                  <a:schemeClr val="accent1"/>
                </a:solidFill>
                <a:latin typeface="+mn-ea"/>
                <a:ea typeface="+mn-ea"/>
              </a:rPr>
              <a:t>，经常了解群众对党员、党的工作的批评和意见，维护群众的正当权利和利益，做好群众的思想政治工作。 </a:t>
            </a:r>
            <a:endParaRPr lang="zh-CN" altLang="en-US" sz="1600" dirty="0">
              <a:solidFill>
                <a:schemeClr val="accent1"/>
              </a:solidFill>
              <a:latin typeface="+mn-ea"/>
              <a:ea typeface="+mn-ea"/>
            </a:endParaRPr>
          </a:p>
        </p:txBody>
      </p:sp>
      <p:sp>
        <p:nvSpPr>
          <p:cNvPr id="7" name="椭圆 6"/>
          <p:cNvSpPr/>
          <p:nvPr>
            <p:custDataLst>
              <p:tags r:id="rId3"/>
            </p:custDataLst>
          </p:nvPr>
        </p:nvSpPr>
        <p:spPr bwMode="auto">
          <a:xfrm>
            <a:off x="3983953" y="5261358"/>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Tree>
    <p:custDataLst>
      <p:tags r:id="rId4"/>
    </p:custDataLst>
  </p:cSld>
  <p:clrMapOvr>
    <a:masterClrMapping/>
  </p:clrMapOvr>
  <p:transition spd="slow">
    <p:push dir="u"/>
  </p:transition>
  <p:timing>
    <p:tnLst>
      <p:par>
        <p:cTn id="1" dur="indefinite" restart="never" nodeType="tmRoot"/>
      </p:par>
    </p:tnLst>
    <p:bldLst>
      <p:bldP spid="26" grpId="0"/>
      <p:bldP spid="27" grpId="0" animBg="1"/>
      <p:bldP spid="27" grpId="1" animBg="1"/>
      <p:bldP spid="28" grpId="0"/>
      <p:bldP spid="2" grpId="0"/>
      <p:bldP spid="9" grpId="0"/>
      <p:bldP spid="13" grpId="0" bldLvl="0" animBg="1"/>
      <p:bldP spid="14" grpId="0"/>
      <p:bldP spid="15" grpId="0" bldLvl="0" animBg="1"/>
      <p:bldP spid="18" grpId="0"/>
      <p:bldP spid="19" grpId="0" bldLvl="0" animBg="1"/>
      <p:bldP spid="3" grpId="0" animBg="1"/>
      <p:bldP spid="4" grpId="0"/>
      <p:bldP spid="5" grpId="0"/>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33281" y="1677731"/>
            <a:ext cx="2636846" cy="3554551"/>
          </a:xfrm>
          <a:prstGeom prst="rect">
            <a:avLst/>
          </a:prstGeom>
        </p:spPr>
      </p:pic>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党支部的基本任务</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一</a:t>
            </a:r>
            <a:endParaRPr kumimoji="0" lang="zh-CN" altLang="en-US" sz="2400" b="1" i="0" u="none" strike="noStrike" kern="0" cap="none" spc="0" normalizeH="0" baseline="0" noProof="0" dirty="0">
              <a:ln>
                <a:noFill/>
              </a:ln>
              <a:effectLst/>
              <a:uLnTx/>
              <a:uFillTx/>
              <a:latin typeface="+mj-ea"/>
              <a:ea typeface="+mj-ea"/>
            </a:endParaRPr>
          </a:p>
        </p:txBody>
      </p:sp>
      <p:sp>
        <p:nvSpPr>
          <p:cNvPr id="3" name="矩形: 圆角 2"/>
          <p:cNvSpPr/>
          <p:nvPr/>
        </p:nvSpPr>
        <p:spPr bwMode="auto">
          <a:xfrm>
            <a:off x="385729" y="5206802"/>
            <a:ext cx="2994176" cy="782176"/>
          </a:xfrm>
          <a:prstGeom prst="round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矩形 3"/>
          <p:cNvSpPr/>
          <p:nvPr/>
        </p:nvSpPr>
        <p:spPr>
          <a:xfrm>
            <a:off x="415472" y="5406495"/>
            <a:ext cx="2954655" cy="461665"/>
          </a:xfrm>
          <a:prstGeom prst="rect">
            <a:avLst/>
          </a:prstGeom>
        </p:spPr>
        <p:txBody>
          <a:bodyPr wrap="none">
            <a:spAutoFit/>
          </a:bodyPr>
          <a:lstStyle/>
          <a:p>
            <a:r>
              <a:rPr lang="zh-CN" altLang="en-US" sz="2400" b="1" kern="0" dirty="0">
                <a:solidFill>
                  <a:schemeClr val="accent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党支部八项基本任务</a:t>
            </a:r>
            <a:endParaRPr lang="zh-CN" altLang="en-US" sz="2400" dirty="0"/>
          </a:p>
        </p:txBody>
      </p:sp>
      <p:sp>
        <p:nvSpPr>
          <p:cNvPr id="5" name="矩形 4"/>
          <p:cNvSpPr/>
          <p:nvPr>
            <p:custDataLst>
              <p:tags r:id="rId2"/>
            </p:custDataLst>
          </p:nvPr>
        </p:nvSpPr>
        <p:spPr>
          <a:xfrm>
            <a:off x="4298181" y="2188086"/>
            <a:ext cx="6863204" cy="829945"/>
          </a:xfrm>
          <a:prstGeom prst="rect">
            <a:avLst/>
          </a:prstGeom>
          <a:noFill/>
        </p:spPr>
        <p:txBody>
          <a:bodyPr wrap="square" rtlCol="0">
            <a:spAutoFit/>
          </a:bodyPr>
          <a:p>
            <a:pPr algn="just" eaLnBrk="1"/>
            <a:r>
              <a:rPr lang="zh-CN" altLang="en-US" sz="1600" dirty="0">
                <a:solidFill>
                  <a:schemeClr val="accent1"/>
                </a:solidFill>
                <a:latin typeface="+mn-ea"/>
                <a:ea typeface="+mn-ea"/>
              </a:rPr>
              <a:t>对要求入党的积极分子进行教育和培养，做好经常性的</a:t>
            </a:r>
            <a:r>
              <a:rPr lang="zh-CN" altLang="en-US" sz="1600" dirty="0">
                <a:solidFill>
                  <a:schemeClr val="tx1"/>
                </a:solidFill>
                <a:effectLst>
                  <a:outerShdw blurRad="38100" dist="19050" dir="2700000" algn="tl" rotWithShape="0">
                    <a:schemeClr val="dk1">
                      <a:alpha val="40000"/>
                    </a:schemeClr>
                  </a:outerShdw>
                </a:effectLst>
                <a:latin typeface="+mn-ea"/>
                <a:ea typeface="+mn-ea"/>
              </a:rPr>
              <a:t>发展党员工作</a:t>
            </a:r>
            <a:r>
              <a:rPr lang="zh-CN" altLang="en-US" sz="1600" dirty="0">
                <a:solidFill>
                  <a:schemeClr val="accent1"/>
                </a:solidFill>
                <a:latin typeface="+mn-ea"/>
                <a:ea typeface="+mn-ea"/>
              </a:rPr>
              <a:t>，把政治标准放在首位，严格程序、严肃纪律，发展政治品质纯洁的党员。发现、培养和推荐党员、群众中间的优秀人才。</a:t>
            </a:r>
            <a:endParaRPr lang="zh-CN" altLang="en-US" sz="1600" dirty="0">
              <a:solidFill>
                <a:schemeClr val="accent1"/>
              </a:solidFill>
              <a:latin typeface="+mn-ea"/>
              <a:ea typeface="+mn-ea"/>
            </a:endParaRPr>
          </a:p>
        </p:txBody>
      </p:sp>
      <p:sp>
        <p:nvSpPr>
          <p:cNvPr id="7" name="椭圆 6"/>
          <p:cNvSpPr/>
          <p:nvPr>
            <p:custDataLst>
              <p:tags r:id="rId3"/>
            </p:custDataLst>
          </p:nvPr>
        </p:nvSpPr>
        <p:spPr bwMode="auto">
          <a:xfrm>
            <a:off x="4000463" y="2318496"/>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10" name="椭圆 9"/>
          <p:cNvSpPr/>
          <p:nvPr>
            <p:custDataLst>
              <p:tags r:id="rId4"/>
            </p:custDataLst>
          </p:nvPr>
        </p:nvSpPr>
        <p:spPr bwMode="auto">
          <a:xfrm>
            <a:off x="4000463" y="3198034"/>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11" name="矩形 10"/>
          <p:cNvSpPr/>
          <p:nvPr>
            <p:custDataLst>
              <p:tags r:id="rId5"/>
            </p:custDataLst>
          </p:nvPr>
        </p:nvSpPr>
        <p:spPr>
          <a:xfrm>
            <a:off x="4298816" y="3141525"/>
            <a:ext cx="6863204" cy="583565"/>
          </a:xfrm>
          <a:prstGeom prst="rect">
            <a:avLst/>
          </a:prstGeom>
          <a:noFill/>
        </p:spPr>
        <p:txBody>
          <a:bodyPr wrap="square" rtlCol="0">
            <a:spAutoFit/>
          </a:bodyPr>
          <a:p>
            <a:pPr algn="just" eaLnBrk="1"/>
            <a:r>
              <a:rPr lang="zh-CN" altLang="en-US" sz="1600" dirty="0">
                <a:solidFill>
                  <a:schemeClr val="tx1"/>
                </a:solidFill>
                <a:effectLst>
                  <a:outerShdw blurRad="38100" dist="19050" dir="2700000" algn="tl" rotWithShape="0">
                    <a:schemeClr val="dk1">
                      <a:alpha val="40000"/>
                    </a:schemeClr>
                  </a:outerShdw>
                </a:effectLst>
                <a:latin typeface="+mn-ea"/>
                <a:ea typeface="+mn-ea"/>
              </a:rPr>
              <a:t>监督</a:t>
            </a:r>
            <a:r>
              <a:rPr lang="zh-CN" altLang="en-US" sz="1600" dirty="0">
                <a:solidFill>
                  <a:schemeClr val="accent1"/>
                </a:solidFill>
                <a:latin typeface="+mn-ea"/>
                <a:ea typeface="+mn-ea"/>
              </a:rPr>
              <a:t>党员干部和其他任何工作人员严格遵守国家法律法规，严格遵守国家的财政经济法规和人事制度，不得侵占国家、集体和群众的利益。</a:t>
            </a:r>
            <a:endParaRPr lang="zh-CN" altLang="en-US" sz="1600" dirty="0">
              <a:solidFill>
                <a:schemeClr val="accent1"/>
              </a:solidFill>
              <a:latin typeface="+mn-ea"/>
              <a:ea typeface="+mn-ea"/>
            </a:endParaRPr>
          </a:p>
        </p:txBody>
      </p:sp>
      <p:sp>
        <p:nvSpPr>
          <p:cNvPr id="12" name="椭圆 11"/>
          <p:cNvSpPr/>
          <p:nvPr>
            <p:custDataLst>
              <p:tags r:id="rId6"/>
            </p:custDataLst>
          </p:nvPr>
        </p:nvSpPr>
        <p:spPr bwMode="auto">
          <a:xfrm>
            <a:off x="4000463" y="4077589"/>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16" name="矩形 15"/>
          <p:cNvSpPr/>
          <p:nvPr>
            <p:custDataLst>
              <p:tags r:id="rId7"/>
            </p:custDataLst>
          </p:nvPr>
        </p:nvSpPr>
        <p:spPr>
          <a:xfrm>
            <a:off x="4369936" y="5007572"/>
            <a:ext cx="6863204" cy="337185"/>
          </a:xfrm>
          <a:prstGeom prst="rect">
            <a:avLst/>
          </a:prstGeom>
          <a:noFill/>
        </p:spPr>
        <p:txBody>
          <a:bodyPr wrap="square" rtlCol="0">
            <a:spAutoFit/>
          </a:bodyPr>
          <a:p>
            <a:pPr algn="just" eaLnBrk="1"/>
            <a:r>
              <a:rPr lang="zh-CN" altLang="en-US" sz="1600" dirty="0">
                <a:solidFill>
                  <a:schemeClr val="accent1"/>
                </a:solidFill>
                <a:latin typeface="+mn-ea"/>
                <a:ea typeface="+mn-ea"/>
              </a:rPr>
              <a:t>按照规定，向党员、群众通报党的工作情况，</a:t>
            </a:r>
            <a:r>
              <a:rPr lang="zh-CN" altLang="en-US" sz="1600" dirty="0">
                <a:effectLst>
                  <a:outerShdw blurRad="38100" dist="19050" dir="2700000" algn="tl" rotWithShape="0">
                    <a:schemeClr val="dk1">
                      <a:alpha val="40000"/>
                    </a:schemeClr>
                  </a:outerShdw>
                </a:effectLst>
                <a:latin typeface="+mn-ea"/>
                <a:ea typeface="+mn-ea"/>
              </a:rPr>
              <a:t>公开</a:t>
            </a:r>
            <a:r>
              <a:rPr lang="zh-CN" altLang="en-US" sz="1600" dirty="0">
                <a:solidFill>
                  <a:schemeClr val="accent1"/>
                </a:solidFill>
                <a:latin typeface="+mn-ea"/>
                <a:ea typeface="+mn-ea"/>
              </a:rPr>
              <a:t>党内有关事务。</a:t>
            </a:r>
            <a:endParaRPr lang="zh-CN" altLang="en-US" sz="1600" dirty="0">
              <a:solidFill>
                <a:schemeClr val="accent1"/>
              </a:solidFill>
              <a:latin typeface="+mn-ea"/>
              <a:ea typeface="+mn-ea"/>
            </a:endParaRPr>
          </a:p>
        </p:txBody>
      </p:sp>
      <p:sp>
        <p:nvSpPr>
          <p:cNvPr id="31" name="椭圆 30"/>
          <p:cNvSpPr/>
          <p:nvPr>
            <p:custDataLst>
              <p:tags r:id="rId8"/>
            </p:custDataLst>
          </p:nvPr>
        </p:nvSpPr>
        <p:spPr bwMode="auto">
          <a:xfrm>
            <a:off x="4000463" y="5085062"/>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32" name="矩形 31"/>
          <p:cNvSpPr/>
          <p:nvPr>
            <p:custDataLst>
              <p:tags r:id="rId9"/>
            </p:custDataLst>
          </p:nvPr>
        </p:nvSpPr>
        <p:spPr>
          <a:xfrm>
            <a:off x="4281671" y="4004907"/>
            <a:ext cx="6863204" cy="829945"/>
          </a:xfrm>
          <a:prstGeom prst="rect">
            <a:avLst/>
          </a:prstGeom>
          <a:noFill/>
        </p:spPr>
        <p:txBody>
          <a:bodyPr wrap="square" rtlCol="0">
            <a:spAutoFit/>
          </a:bodyPr>
          <a:p>
            <a:pPr algn="just" eaLnBrk="1"/>
            <a:r>
              <a:rPr lang="zh-CN" altLang="en-US" sz="1600" dirty="0">
                <a:solidFill>
                  <a:schemeClr val="accent1"/>
                </a:solidFill>
                <a:latin typeface="+mn-ea"/>
                <a:ea typeface="+mn-ea"/>
              </a:rPr>
              <a:t>实事求是对党的建设、党的工作提出意见建议，及时向上级党组织报告重要情况。</a:t>
            </a:r>
            <a:r>
              <a:rPr lang="zh-CN" altLang="en-US" sz="1600" dirty="0">
                <a:solidFill>
                  <a:schemeClr val="tx1"/>
                </a:solidFill>
                <a:effectLst>
                  <a:outerShdw blurRad="38100" dist="19050" dir="2700000" algn="tl" rotWithShape="0">
                    <a:schemeClr val="dk1">
                      <a:alpha val="40000"/>
                    </a:schemeClr>
                  </a:outerShdw>
                </a:effectLst>
                <a:latin typeface="+mn-ea"/>
                <a:ea typeface="+mn-ea"/>
              </a:rPr>
              <a:t>教育党员、群众自觉抵制不良倾向</a:t>
            </a:r>
            <a:r>
              <a:rPr lang="zh-CN" altLang="en-US" sz="1600" dirty="0">
                <a:solidFill>
                  <a:schemeClr val="accent1"/>
                </a:solidFill>
                <a:latin typeface="+mn-ea"/>
                <a:ea typeface="+mn-ea"/>
              </a:rPr>
              <a:t>，坚决同各种违纪违法行为作斗争。</a:t>
            </a:r>
            <a:endParaRPr lang="zh-CN" altLang="en-US" sz="1600" dirty="0">
              <a:solidFill>
                <a:schemeClr val="accent1"/>
              </a:solidFill>
              <a:latin typeface="+mn-ea"/>
              <a:ea typeface="+mn-ea"/>
            </a:endParaRPr>
          </a:p>
        </p:txBody>
      </p:sp>
    </p:spTree>
    <p:custDataLst>
      <p:tags r:id="rId10"/>
    </p:custDataLst>
  </p:cSld>
  <p:clrMapOvr>
    <a:masterClrMapping/>
  </p:clrMapOvr>
  <p:transition spd="slow">
    <p:push dir="u"/>
  </p:transition>
  <p:timing>
    <p:tnLst>
      <p:par>
        <p:cTn id="1" dur="indefinite" restart="never" nodeType="tmRoot"/>
      </p:par>
    </p:tnLst>
    <p:bldLst>
      <p:bldP spid="26" grpId="0"/>
      <p:bldP spid="27" grpId="0" bldLvl="0" animBg="1"/>
      <p:bldP spid="27" grpId="1" bldLvl="0" animBg="1"/>
      <p:bldP spid="28" grpId="0"/>
      <p:bldP spid="3" grpId="0" bldLvl="0" animBg="1"/>
      <p:bldP spid="4" grpId="0"/>
      <p:bldP spid="5" grpId="0"/>
      <p:bldP spid="7" grpId="0" bldLvl="0" animBg="1"/>
      <p:bldP spid="10" grpId="0" bldLvl="0" animBg="1"/>
      <p:bldP spid="11" grpId="0"/>
      <p:bldP spid="12" grpId="0" bldLvl="0" animBg="1"/>
      <p:bldP spid="16" grpId="0"/>
      <p:bldP spid="31" grpId="0" bldLvl="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33281" y="1677731"/>
            <a:ext cx="2636846" cy="3554551"/>
          </a:xfrm>
          <a:prstGeom prst="rect">
            <a:avLst/>
          </a:prstGeom>
        </p:spPr>
      </p:pic>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党支部的基本任务</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一</a:t>
            </a:r>
            <a:endParaRPr kumimoji="0" lang="zh-CN" altLang="en-US" sz="2400" b="1" i="0" u="none" strike="noStrike" kern="0" cap="none" spc="0" normalizeH="0" baseline="0" noProof="0" dirty="0">
              <a:ln>
                <a:noFill/>
              </a:ln>
              <a:effectLst/>
              <a:uLnTx/>
              <a:uFillTx/>
              <a:latin typeface="+mj-ea"/>
              <a:ea typeface="+mj-ea"/>
            </a:endParaRPr>
          </a:p>
        </p:txBody>
      </p:sp>
      <p:sp>
        <p:nvSpPr>
          <p:cNvPr id="3" name="矩形: 圆角 2"/>
          <p:cNvSpPr/>
          <p:nvPr/>
        </p:nvSpPr>
        <p:spPr bwMode="auto">
          <a:xfrm>
            <a:off x="385729" y="5206802"/>
            <a:ext cx="2994176" cy="782176"/>
          </a:xfrm>
          <a:prstGeom prst="round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矩形 3"/>
          <p:cNvSpPr/>
          <p:nvPr/>
        </p:nvSpPr>
        <p:spPr>
          <a:xfrm>
            <a:off x="917757" y="5334740"/>
            <a:ext cx="1706880" cy="460375"/>
          </a:xfrm>
          <a:prstGeom prst="rect">
            <a:avLst/>
          </a:prstGeom>
        </p:spPr>
        <p:txBody>
          <a:bodyPr wrap="none">
            <a:spAutoFit/>
          </a:bodyPr>
          <a:lstStyle/>
          <a:p>
            <a:r>
              <a:rPr lang="zh-CN" altLang="en-US" sz="2400" b="1" kern="0" dirty="0">
                <a:solidFill>
                  <a:schemeClr val="accent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党支部职责</a:t>
            </a:r>
            <a:endParaRPr lang="zh-CN" altLang="en-US" sz="2400" dirty="0"/>
          </a:p>
        </p:txBody>
      </p:sp>
      <p:sp>
        <p:nvSpPr>
          <p:cNvPr id="8" name="矩形 7"/>
          <p:cNvSpPr/>
          <p:nvPr>
            <p:custDataLst>
              <p:tags r:id="rId2"/>
            </p:custDataLst>
          </p:nvPr>
        </p:nvSpPr>
        <p:spPr>
          <a:xfrm>
            <a:off x="4082415" y="2565400"/>
            <a:ext cx="7503160" cy="1999615"/>
          </a:xfrm>
          <a:prstGeom prst="rect">
            <a:avLst/>
          </a:prstGeom>
        </p:spPr>
        <p:txBody>
          <a:bodyPr wrap="square">
            <a:noAutofit/>
          </a:bodyPr>
          <a:p>
            <a:pPr marL="0" indent="0" algn="just" eaLnBrk="1" latinLnBrk="0" hangingPunct="1">
              <a:lnSpc>
                <a:spcPts val="4500"/>
              </a:lnSpc>
              <a:buFont typeface="Arial" panose="020B0604020202020204" pitchFamily="34" charset="0"/>
              <a:buNone/>
            </a:pPr>
            <a:r>
              <a:rPr lang="zh-CN" altLang="en-US" sz="3200" b="1" dirty="0">
                <a:solidFill>
                  <a:schemeClr val="bg1"/>
                </a:solidFill>
                <a:latin typeface="+mj-ea"/>
                <a:ea typeface="+mj-ea"/>
              </a:rPr>
              <a:t>党支部担负直接</a:t>
            </a:r>
            <a:r>
              <a:rPr lang="zh-CN" altLang="en-US" sz="3200" b="1" dirty="0">
                <a:latin typeface="+mj-ea"/>
                <a:ea typeface="+mj-ea"/>
              </a:rPr>
              <a:t>教育党员、管理党员、监督党员</a:t>
            </a:r>
            <a:r>
              <a:rPr lang="zh-CN" altLang="en-US" sz="3200" b="1" dirty="0">
                <a:solidFill>
                  <a:schemeClr val="bg1"/>
                </a:solidFill>
                <a:latin typeface="+mj-ea"/>
                <a:ea typeface="+mj-ea"/>
              </a:rPr>
              <a:t>和</a:t>
            </a:r>
            <a:r>
              <a:rPr lang="zh-CN" altLang="en-US" sz="3200" b="1" dirty="0">
                <a:latin typeface="+mj-ea"/>
                <a:ea typeface="+mj-ea"/>
              </a:rPr>
              <a:t>组织群众、宣传群众、凝聚群众、服务群众</a:t>
            </a:r>
            <a:r>
              <a:rPr lang="zh-CN" altLang="en-US" sz="3200" b="1" dirty="0">
                <a:solidFill>
                  <a:schemeClr val="bg1"/>
                </a:solidFill>
                <a:latin typeface="+mj-ea"/>
                <a:ea typeface="+mj-ea"/>
              </a:rPr>
              <a:t>的职责。</a:t>
            </a:r>
            <a:endParaRPr lang="zh-CN" altLang="en-US" sz="3200" b="1" dirty="0">
              <a:solidFill>
                <a:schemeClr val="bg1"/>
              </a:solidFill>
              <a:latin typeface="+mj-ea"/>
              <a:ea typeface="+mj-ea"/>
            </a:endParaRPr>
          </a:p>
        </p:txBody>
      </p:sp>
    </p:spTree>
    <p:custDataLst>
      <p:tags r:id="rId3"/>
    </p:custDataLst>
  </p:cSld>
  <p:clrMapOvr>
    <a:masterClrMapping/>
  </p:clrMapOvr>
  <p:transition spd="slow">
    <p:push dir="u"/>
  </p:transition>
  <p:timing>
    <p:tnLst>
      <p:par>
        <p:cTn id="1" dur="indefinite" restart="never" nodeType="tmRoot"/>
      </p:par>
    </p:tnLst>
    <p:bldLst>
      <p:bldP spid="26" grpId="0"/>
      <p:bldP spid="27" grpId="0" bldLvl="0" animBg="1"/>
      <p:bldP spid="27" grpId="1" bldLvl="0" animBg="1"/>
      <p:bldP spid="28" grpId="0"/>
      <p:bldP spid="3" grpId="0" bldLvl="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234466" y="109940"/>
            <a:ext cx="4930088" cy="52197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党支部的组织生活</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3" name="Freeform 9"/>
          <p:cNvSpPr/>
          <p:nvPr/>
        </p:nvSpPr>
        <p:spPr bwMode="auto">
          <a:xfrm>
            <a:off x="6520615" y="1412270"/>
            <a:ext cx="345382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Freeform 10"/>
          <p:cNvSpPr/>
          <p:nvPr/>
        </p:nvSpPr>
        <p:spPr bwMode="auto">
          <a:xfrm>
            <a:off x="6328526" y="1412270"/>
            <a:ext cx="372396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5" name="TextBox 20"/>
          <p:cNvSpPr txBox="1"/>
          <p:nvPr/>
        </p:nvSpPr>
        <p:spPr>
          <a:xfrm>
            <a:off x="7334362" y="1462994"/>
            <a:ext cx="1859280" cy="429895"/>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r>
              <a:rPr lang="en-US" altLang="zh-CN" dirty="0"/>
              <a:t>“</a:t>
            </a:r>
            <a:r>
              <a:rPr lang="zh-CN" altLang="en-US" dirty="0"/>
              <a:t>三会一课</a:t>
            </a:r>
            <a:r>
              <a:rPr lang="en-US" altLang="zh-CN" dirty="0"/>
              <a:t>”</a:t>
            </a:r>
            <a:endParaRPr lang="en-US" altLang="zh-CN" dirty="0"/>
          </a:p>
        </p:txBody>
      </p:sp>
      <p:sp>
        <p:nvSpPr>
          <p:cNvPr id="2" name="Freeform 9"/>
          <p:cNvSpPr/>
          <p:nvPr/>
        </p:nvSpPr>
        <p:spPr bwMode="auto">
          <a:xfrm>
            <a:off x="6647615" y="2256820"/>
            <a:ext cx="345382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 name="Freeform 10"/>
          <p:cNvSpPr/>
          <p:nvPr/>
        </p:nvSpPr>
        <p:spPr bwMode="auto">
          <a:xfrm>
            <a:off x="6455526" y="2256820"/>
            <a:ext cx="372396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 name="TextBox 20"/>
          <p:cNvSpPr txBox="1"/>
          <p:nvPr/>
        </p:nvSpPr>
        <p:spPr>
          <a:xfrm>
            <a:off x="7461362" y="2307544"/>
            <a:ext cx="1579880" cy="429895"/>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r>
              <a:rPr lang="zh-CN" dirty="0"/>
              <a:t>组织生活会</a:t>
            </a:r>
            <a:endParaRPr lang="zh-CN" dirty="0"/>
          </a:p>
        </p:txBody>
      </p:sp>
      <p:sp>
        <p:nvSpPr>
          <p:cNvPr id="5" name="Freeform 9"/>
          <p:cNvSpPr/>
          <p:nvPr/>
        </p:nvSpPr>
        <p:spPr bwMode="auto">
          <a:xfrm>
            <a:off x="6774615" y="3173125"/>
            <a:ext cx="345382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6582526" y="3173125"/>
            <a:ext cx="372396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 name="TextBox 20"/>
          <p:cNvSpPr txBox="1"/>
          <p:nvPr/>
        </p:nvSpPr>
        <p:spPr>
          <a:xfrm>
            <a:off x="7588362" y="3223849"/>
            <a:ext cx="1859280" cy="429895"/>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r>
              <a:rPr lang="zh-CN" dirty="0"/>
              <a:t>民主评议党员</a:t>
            </a:r>
            <a:endParaRPr lang="zh-CN" dirty="0"/>
          </a:p>
        </p:txBody>
      </p:sp>
      <p:sp>
        <p:nvSpPr>
          <p:cNvPr id="9" name="Freeform 9"/>
          <p:cNvSpPr/>
          <p:nvPr/>
        </p:nvSpPr>
        <p:spPr bwMode="auto">
          <a:xfrm>
            <a:off x="6901615" y="4161185"/>
            <a:ext cx="345382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6709526" y="4161185"/>
            <a:ext cx="372396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 name="TextBox 20"/>
          <p:cNvSpPr txBox="1"/>
          <p:nvPr/>
        </p:nvSpPr>
        <p:spPr>
          <a:xfrm>
            <a:off x="7715362" y="4211909"/>
            <a:ext cx="1300480" cy="429895"/>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r>
              <a:rPr lang="zh-CN" dirty="0"/>
              <a:t>主题党日</a:t>
            </a:r>
            <a:endParaRPr lang="zh-CN" dirty="0"/>
          </a:p>
        </p:txBody>
      </p:sp>
      <p:sp>
        <p:nvSpPr>
          <p:cNvPr id="12" name="Freeform 9"/>
          <p:cNvSpPr/>
          <p:nvPr/>
        </p:nvSpPr>
        <p:spPr bwMode="auto">
          <a:xfrm>
            <a:off x="7028615" y="5149245"/>
            <a:ext cx="345382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6836526" y="5149245"/>
            <a:ext cx="372396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4" name="TextBox 20"/>
          <p:cNvSpPr txBox="1"/>
          <p:nvPr/>
        </p:nvSpPr>
        <p:spPr>
          <a:xfrm>
            <a:off x="7842362" y="5199969"/>
            <a:ext cx="1300480" cy="429895"/>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r>
              <a:rPr lang="zh-CN" dirty="0"/>
              <a:t>谈心谈话</a:t>
            </a:r>
            <a:endParaRPr lang="zh-CN" dirty="0"/>
          </a:p>
        </p:txBody>
      </p:sp>
      <p:grpSp>
        <p:nvGrpSpPr>
          <p:cNvPr id="61" name="组合 60" descr="7b0a202020202274657874626f78223a20227b5c2269645c223a32303334333434342c5c2263617465676f72795f69645c223a5c225c227d220a7d0a"/>
          <p:cNvGrpSpPr/>
          <p:nvPr/>
        </p:nvGrpSpPr>
        <p:grpSpPr>
          <a:xfrm>
            <a:off x="575310" y="2146935"/>
            <a:ext cx="5013960" cy="2564130"/>
            <a:chOff x="5638" y="3506"/>
            <a:chExt cx="7896" cy="4038"/>
          </a:xfrm>
        </p:grpSpPr>
        <p:sp>
          <p:nvSpPr>
            <p:cNvPr id="40" name="文本框 39"/>
            <p:cNvSpPr txBox="1"/>
            <p:nvPr>
              <p:custDataLst>
                <p:tags r:id="rId1"/>
              </p:custDataLst>
            </p:nvPr>
          </p:nvSpPr>
          <p:spPr>
            <a:xfrm>
              <a:off x="6088" y="4424"/>
              <a:ext cx="7106" cy="2163"/>
            </a:xfrm>
            <a:prstGeom prst="rect">
              <a:avLst/>
            </a:prstGeom>
            <a:noFill/>
          </p:spPr>
          <p:txBody>
            <a:bodyPr wrap="square" rtlCol="0" anchor="ctr" anchorCtr="0">
              <a:noAutofit/>
            </a:bodyPr>
            <a:p>
              <a:pPr marL="0" indent="0" fontAlgn="auto" latinLnBrk="0">
                <a:lnSpc>
                  <a:spcPts val="3700"/>
                </a:lnSpc>
              </a:pPr>
              <a:r>
                <a:rPr lang="zh-CN" sz="3200" spc="90">
                  <a:solidFill>
                    <a:schemeClr val="tx1"/>
                  </a:solidFill>
                  <a:uFillTx/>
                  <a:latin typeface="汉仪中黑简" panose="02010600000101010101" charset="-122"/>
                  <a:ea typeface="汉仪中黑简" panose="02010600000101010101" charset="-122"/>
                  <a:cs typeface="汉仪中黑简" panose="02010600000101010101" charset="-122"/>
                </a:rPr>
                <a:t>党支部的组织生活包含哪些？</a:t>
              </a:r>
              <a:endParaRPr lang="zh-CN" sz="3200" spc="90">
                <a:solidFill>
                  <a:schemeClr val="tx1"/>
                </a:solidFill>
                <a:uFillTx/>
                <a:latin typeface="汉仪中黑简" panose="02010600000101010101" charset="-122"/>
                <a:ea typeface="汉仪中黑简" panose="02010600000101010101" charset="-122"/>
                <a:cs typeface="汉仪中黑简" panose="02010600000101010101" charset="-122"/>
              </a:endParaRPr>
            </a:p>
          </p:txBody>
        </p:sp>
        <p:grpSp>
          <p:nvGrpSpPr>
            <p:cNvPr id="60" name="组合 59"/>
            <p:cNvGrpSpPr/>
            <p:nvPr/>
          </p:nvGrpSpPr>
          <p:grpSpPr>
            <a:xfrm>
              <a:off x="5638" y="3506"/>
              <a:ext cx="7896" cy="4039"/>
              <a:chOff x="5638" y="3506"/>
              <a:chExt cx="7896" cy="4039"/>
            </a:xfrm>
          </p:grpSpPr>
          <p:grpSp>
            <p:nvGrpSpPr>
              <p:cNvPr id="15" name="组合 14"/>
              <p:cNvGrpSpPr/>
              <p:nvPr/>
            </p:nvGrpSpPr>
            <p:grpSpPr>
              <a:xfrm rot="0">
                <a:off x="6865" y="3506"/>
                <a:ext cx="1212" cy="281"/>
                <a:chOff x="6969" y="3375"/>
                <a:chExt cx="1511" cy="350"/>
              </a:xfrm>
            </p:grpSpPr>
            <p:sp>
              <p:nvSpPr>
                <p:cNvPr id="34" name="五角星 33"/>
                <p:cNvSpPr/>
                <p:nvPr>
                  <p:custDataLst>
                    <p:tags r:id="rId2"/>
                  </p:custDataLst>
                </p:nvPr>
              </p:nvSpPr>
              <p:spPr>
                <a:xfrm>
                  <a:off x="6969" y="3375"/>
                  <a:ext cx="350" cy="350"/>
                </a:xfrm>
                <a:prstGeom prst="star5">
                  <a:avLst/>
                </a:prstGeom>
                <a:solidFill>
                  <a:srgbClr val="E80403"/>
                </a:solid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五角星 35"/>
                <p:cNvSpPr/>
                <p:nvPr>
                  <p:custDataLst>
                    <p:tags r:id="rId3"/>
                  </p:custDataLst>
                </p:nvPr>
              </p:nvSpPr>
              <p:spPr>
                <a:xfrm>
                  <a:off x="7356" y="3375"/>
                  <a:ext cx="350" cy="350"/>
                </a:xfrm>
                <a:prstGeom prst="star5">
                  <a:avLst/>
                </a:prstGeom>
                <a:solidFill>
                  <a:srgbClr val="E80403"/>
                </a:solid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五角星 36"/>
                <p:cNvSpPr/>
                <p:nvPr>
                  <p:custDataLst>
                    <p:tags r:id="rId4"/>
                  </p:custDataLst>
                </p:nvPr>
              </p:nvSpPr>
              <p:spPr>
                <a:xfrm>
                  <a:off x="7743" y="3375"/>
                  <a:ext cx="350" cy="350"/>
                </a:xfrm>
                <a:prstGeom prst="star5">
                  <a:avLst/>
                </a:prstGeom>
                <a:solidFill>
                  <a:srgbClr val="E80403"/>
                </a:solid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五角星 37"/>
                <p:cNvSpPr/>
                <p:nvPr>
                  <p:custDataLst>
                    <p:tags r:id="rId5"/>
                  </p:custDataLst>
                </p:nvPr>
              </p:nvSpPr>
              <p:spPr>
                <a:xfrm>
                  <a:off x="8130" y="3375"/>
                  <a:ext cx="350" cy="350"/>
                </a:xfrm>
                <a:prstGeom prst="star5">
                  <a:avLst/>
                </a:prstGeom>
                <a:solidFill>
                  <a:srgbClr val="E80403"/>
                </a:solid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5" name="组合 24"/>
              <p:cNvGrpSpPr/>
              <p:nvPr/>
            </p:nvGrpSpPr>
            <p:grpSpPr>
              <a:xfrm rot="0">
                <a:off x="5831" y="6719"/>
                <a:ext cx="256" cy="612"/>
                <a:chOff x="6663" y="6543"/>
                <a:chExt cx="1398" cy="3329"/>
              </a:xfrm>
            </p:grpSpPr>
            <p:sp>
              <p:nvSpPr>
                <p:cNvPr id="17" name="任意多边形 16"/>
                <p:cNvSpPr/>
                <p:nvPr>
                  <p:custDataLst>
                    <p:tags r:id="rId6"/>
                  </p:custDataLst>
                </p:nvPr>
              </p:nvSpPr>
              <p:spPr>
                <a:xfrm>
                  <a:off x="7186" y="6543"/>
                  <a:ext cx="449" cy="519"/>
                </a:xfrm>
                <a:custGeom>
                  <a:avLst/>
                  <a:gdLst>
                    <a:gd name="connsiteX0" fmla="*/ 399 w 448"/>
                    <a:gd name="connsiteY0" fmla="*/ 514 h 519"/>
                    <a:gd name="connsiteX1" fmla="*/ 372 w 448"/>
                    <a:gd name="connsiteY1" fmla="*/ 435 h 519"/>
                    <a:gd name="connsiteX2" fmla="*/ 380 w 448"/>
                    <a:gd name="connsiteY2" fmla="*/ 394 h 519"/>
                    <a:gd name="connsiteX3" fmla="*/ 402 w 448"/>
                    <a:gd name="connsiteY3" fmla="*/ 300 h 519"/>
                    <a:gd name="connsiteX4" fmla="*/ 376 w 448"/>
                    <a:gd name="connsiteY4" fmla="*/ 225 h 519"/>
                    <a:gd name="connsiteX5" fmla="*/ 335 w 448"/>
                    <a:gd name="connsiteY5" fmla="*/ 184 h 519"/>
                    <a:gd name="connsiteX6" fmla="*/ 299 w 448"/>
                    <a:gd name="connsiteY6" fmla="*/ 160 h 519"/>
                    <a:gd name="connsiteX7" fmla="*/ 299 w 448"/>
                    <a:gd name="connsiteY7" fmla="*/ 164 h 519"/>
                    <a:gd name="connsiteX8" fmla="*/ 324 w 448"/>
                    <a:gd name="connsiteY8" fmla="*/ 135 h 519"/>
                    <a:gd name="connsiteX9" fmla="*/ 350 w 448"/>
                    <a:gd name="connsiteY9" fmla="*/ 154 h 519"/>
                    <a:gd name="connsiteX10" fmla="*/ 324 w 448"/>
                    <a:gd name="connsiteY10" fmla="*/ 172 h 519"/>
                    <a:gd name="connsiteX11" fmla="*/ 357 w 448"/>
                    <a:gd name="connsiteY11" fmla="*/ 165 h 519"/>
                    <a:gd name="connsiteX12" fmla="*/ 399 w 448"/>
                    <a:gd name="connsiteY12" fmla="*/ 165 h 519"/>
                    <a:gd name="connsiteX13" fmla="*/ 402 w 448"/>
                    <a:gd name="connsiteY13" fmla="*/ 116 h 519"/>
                    <a:gd name="connsiteX14" fmla="*/ 395 w 448"/>
                    <a:gd name="connsiteY14" fmla="*/ 97 h 519"/>
                    <a:gd name="connsiteX15" fmla="*/ 447 w 448"/>
                    <a:gd name="connsiteY15" fmla="*/ 52 h 519"/>
                    <a:gd name="connsiteX16" fmla="*/ 425 w 448"/>
                    <a:gd name="connsiteY16" fmla="*/ 41 h 519"/>
                    <a:gd name="connsiteX17" fmla="*/ 384 w 448"/>
                    <a:gd name="connsiteY17" fmla="*/ 45 h 519"/>
                    <a:gd name="connsiteX18" fmla="*/ 357 w 448"/>
                    <a:gd name="connsiteY18" fmla="*/ 26 h 519"/>
                    <a:gd name="connsiteX19" fmla="*/ 327 w 448"/>
                    <a:gd name="connsiteY19" fmla="*/ 26 h 519"/>
                    <a:gd name="connsiteX20" fmla="*/ 263 w 448"/>
                    <a:gd name="connsiteY20" fmla="*/ 0 h 519"/>
                    <a:gd name="connsiteX21" fmla="*/ 195 w 448"/>
                    <a:gd name="connsiteY21" fmla="*/ 22 h 519"/>
                    <a:gd name="connsiteX22" fmla="*/ 173 w 448"/>
                    <a:gd name="connsiteY22" fmla="*/ 26 h 519"/>
                    <a:gd name="connsiteX23" fmla="*/ 195 w 448"/>
                    <a:gd name="connsiteY23" fmla="*/ 37 h 519"/>
                    <a:gd name="connsiteX24" fmla="*/ 131 w 448"/>
                    <a:gd name="connsiteY24" fmla="*/ 105 h 519"/>
                    <a:gd name="connsiteX25" fmla="*/ 94 w 448"/>
                    <a:gd name="connsiteY25" fmla="*/ 214 h 519"/>
                    <a:gd name="connsiteX26" fmla="*/ 56 w 448"/>
                    <a:gd name="connsiteY26" fmla="*/ 315 h 519"/>
                    <a:gd name="connsiteX27" fmla="*/ 30 w 448"/>
                    <a:gd name="connsiteY27" fmla="*/ 461 h 519"/>
                    <a:gd name="connsiteX28" fmla="*/ 0 w 448"/>
                    <a:gd name="connsiteY28" fmla="*/ 506 h 519"/>
                    <a:gd name="connsiteX29" fmla="*/ 45 w 448"/>
                    <a:gd name="connsiteY29" fmla="*/ 506 h 519"/>
                    <a:gd name="connsiteX30" fmla="*/ 199 w 448"/>
                    <a:gd name="connsiteY30" fmla="*/ 495 h 519"/>
                    <a:gd name="connsiteX31" fmla="*/ 320 w 448"/>
                    <a:gd name="connsiteY31" fmla="*/ 506 h 519"/>
                    <a:gd name="connsiteX32" fmla="*/ 399 w 448"/>
                    <a:gd name="connsiteY32" fmla="*/ 514 h 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9" h="519">
                      <a:moveTo>
                        <a:pt x="399" y="514"/>
                      </a:moveTo>
                      <a:cubicBezTo>
                        <a:pt x="409" y="500"/>
                        <a:pt x="376" y="459"/>
                        <a:pt x="372" y="435"/>
                      </a:cubicBezTo>
                      <a:cubicBezTo>
                        <a:pt x="368" y="411"/>
                        <a:pt x="374" y="421"/>
                        <a:pt x="380" y="394"/>
                      </a:cubicBezTo>
                      <a:cubicBezTo>
                        <a:pt x="386" y="367"/>
                        <a:pt x="403" y="334"/>
                        <a:pt x="402" y="300"/>
                      </a:cubicBezTo>
                      <a:cubicBezTo>
                        <a:pt x="401" y="266"/>
                        <a:pt x="389" y="248"/>
                        <a:pt x="376" y="225"/>
                      </a:cubicBezTo>
                      <a:cubicBezTo>
                        <a:pt x="363" y="202"/>
                        <a:pt x="353" y="195"/>
                        <a:pt x="335" y="184"/>
                      </a:cubicBezTo>
                      <a:cubicBezTo>
                        <a:pt x="317" y="173"/>
                        <a:pt x="314" y="165"/>
                        <a:pt x="299" y="160"/>
                      </a:cubicBezTo>
                      <a:cubicBezTo>
                        <a:pt x="285" y="155"/>
                        <a:pt x="301" y="169"/>
                        <a:pt x="299" y="164"/>
                      </a:cubicBezTo>
                      <a:cubicBezTo>
                        <a:pt x="297" y="159"/>
                        <a:pt x="309" y="133"/>
                        <a:pt x="324" y="135"/>
                      </a:cubicBezTo>
                      <a:cubicBezTo>
                        <a:pt x="339" y="137"/>
                        <a:pt x="350" y="147"/>
                        <a:pt x="350" y="154"/>
                      </a:cubicBezTo>
                      <a:cubicBezTo>
                        <a:pt x="350" y="161"/>
                        <a:pt x="323" y="170"/>
                        <a:pt x="324" y="172"/>
                      </a:cubicBezTo>
                      <a:cubicBezTo>
                        <a:pt x="325" y="174"/>
                        <a:pt x="342" y="166"/>
                        <a:pt x="357" y="165"/>
                      </a:cubicBezTo>
                      <a:cubicBezTo>
                        <a:pt x="372" y="164"/>
                        <a:pt x="390" y="175"/>
                        <a:pt x="399" y="165"/>
                      </a:cubicBezTo>
                      <a:cubicBezTo>
                        <a:pt x="408" y="155"/>
                        <a:pt x="403" y="130"/>
                        <a:pt x="402" y="116"/>
                      </a:cubicBezTo>
                      <a:cubicBezTo>
                        <a:pt x="401" y="102"/>
                        <a:pt x="386" y="110"/>
                        <a:pt x="395" y="97"/>
                      </a:cubicBezTo>
                      <a:cubicBezTo>
                        <a:pt x="404" y="84"/>
                        <a:pt x="441" y="63"/>
                        <a:pt x="447" y="52"/>
                      </a:cubicBezTo>
                      <a:cubicBezTo>
                        <a:pt x="453" y="41"/>
                        <a:pt x="438" y="42"/>
                        <a:pt x="425" y="41"/>
                      </a:cubicBezTo>
                      <a:cubicBezTo>
                        <a:pt x="412" y="40"/>
                        <a:pt x="398" y="48"/>
                        <a:pt x="384" y="45"/>
                      </a:cubicBezTo>
                      <a:cubicBezTo>
                        <a:pt x="370" y="42"/>
                        <a:pt x="368" y="30"/>
                        <a:pt x="357" y="26"/>
                      </a:cubicBezTo>
                      <a:cubicBezTo>
                        <a:pt x="346" y="22"/>
                        <a:pt x="346" y="31"/>
                        <a:pt x="327" y="26"/>
                      </a:cubicBezTo>
                      <a:cubicBezTo>
                        <a:pt x="308" y="21"/>
                        <a:pt x="289" y="1"/>
                        <a:pt x="263" y="0"/>
                      </a:cubicBezTo>
                      <a:cubicBezTo>
                        <a:pt x="237" y="-1"/>
                        <a:pt x="213" y="17"/>
                        <a:pt x="195" y="22"/>
                      </a:cubicBezTo>
                      <a:cubicBezTo>
                        <a:pt x="177" y="27"/>
                        <a:pt x="173" y="23"/>
                        <a:pt x="173" y="26"/>
                      </a:cubicBezTo>
                      <a:cubicBezTo>
                        <a:pt x="173" y="29"/>
                        <a:pt x="203" y="21"/>
                        <a:pt x="195" y="37"/>
                      </a:cubicBezTo>
                      <a:cubicBezTo>
                        <a:pt x="187" y="53"/>
                        <a:pt x="151" y="70"/>
                        <a:pt x="131" y="105"/>
                      </a:cubicBezTo>
                      <a:cubicBezTo>
                        <a:pt x="111" y="140"/>
                        <a:pt x="109" y="172"/>
                        <a:pt x="94" y="214"/>
                      </a:cubicBezTo>
                      <a:cubicBezTo>
                        <a:pt x="79" y="256"/>
                        <a:pt x="70" y="284"/>
                        <a:pt x="56" y="315"/>
                      </a:cubicBezTo>
                      <a:cubicBezTo>
                        <a:pt x="42" y="346"/>
                        <a:pt x="35" y="434"/>
                        <a:pt x="30" y="461"/>
                      </a:cubicBezTo>
                      <a:cubicBezTo>
                        <a:pt x="25" y="488"/>
                        <a:pt x="-3" y="497"/>
                        <a:pt x="0" y="506"/>
                      </a:cubicBezTo>
                      <a:cubicBezTo>
                        <a:pt x="3" y="515"/>
                        <a:pt x="5" y="508"/>
                        <a:pt x="45" y="506"/>
                      </a:cubicBezTo>
                      <a:cubicBezTo>
                        <a:pt x="85" y="504"/>
                        <a:pt x="144" y="495"/>
                        <a:pt x="199" y="495"/>
                      </a:cubicBezTo>
                      <a:cubicBezTo>
                        <a:pt x="254" y="495"/>
                        <a:pt x="279" y="502"/>
                        <a:pt x="320" y="506"/>
                      </a:cubicBezTo>
                      <a:cubicBezTo>
                        <a:pt x="360" y="510"/>
                        <a:pt x="389" y="528"/>
                        <a:pt x="399" y="514"/>
                      </a:cubicBezTo>
                      <a:close/>
                    </a:path>
                  </a:pathLst>
                </a:cu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7"/>
                  </p:custDataLst>
                </p:nvPr>
              </p:nvSpPr>
              <p:spPr>
                <a:xfrm>
                  <a:off x="7040" y="6987"/>
                  <a:ext cx="780" cy="180"/>
                </a:xfrm>
                <a:prstGeom prst="ellipse">
                  <a:avLst/>
                </a:pr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8"/>
                  </p:custDataLst>
                </p:nvPr>
              </p:nvSpPr>
              <p:spPr>
                <a:xfrm>
                  <a:off x="7040" y="7230"/>
                  <a:ext cx="780" cy="180"/>
                </a:xfrm>
                <a:prstGeom prst="ellipse">
                  <a:avLst/>
                </a:pr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custDataLst>
                    <p:tags r:id="rId9"/>
                  </p:custDataLst>
                </p:nvPr>
              </p:nvSpPr>
              <p:spPr>
                <a:xfrm>
                  <a:off x="7063" y="7047"/>
                  <a:ext cx="735" cy="300"/>
                </a:xfrm>
                <a:prstGeom prst="roundRect">
                  <a:avLst/>
                </a:pr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custDataLst>
                    <p:tags r:id="rId10"/>
                  </p:custDataLst>
                </p:nvPr>
              </p:nvSpPr>
              <p:spPr>
                <a:xfrm>
                  <a:off x="7100" y="7228"/>
                  <a:ext cx="655" cy="2644"/>
                </a:xfrm>
                <a:prstGeom prst="rect">
                  <a:avLst/>
                </a:pr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任意多边形 17"/>
                <p:cNvSpPr/>
                <p:nvPr>
                  <p:custDataLst>
                    <p:tags r:id="rId11"/>
                  </p:custDataLst>
                </p:nvPr>
              </p:nvSpPr>
              <p:spPr>
                <a:xfrm>
                  <a:off x="6663" y="7114"/>
                  <a:ext cx="691" cy="871"/>
                </a:xfrm>
                <a:custGeom>
                  <a:avLst/>
                  <a:gdLst>
                    <a:gd name="connisteX0" fmla="*/ 328773 w 438946"/>
                    <a:gd name="connsiteY0" fmla="*/ 250705 h 552969"/>
                    <a:gd name="connisteX1" fmla="*/ 307818 w 438946"/>
                    <a:gd name="connsiteY1" fmla="*/ 248800 h 552969"/>
                    <a:gd name="connisteX2" fmla="*/ 274163 w 438946"/>
                    <a:gd name="connsiteY2" fmla="*/ 267850 h 552969"/>
                    <a:gd name="connisteX3" fmla="*/ 260193 w 438946"/>
                    <a:gd name="connsiteY3" fmla="*/ 246260 h 552969"/>
                    <a:gd name="connisteX4" fmla="*/ 245588 w 438946"/>
                    <a:gd name="connsiteY4" fmla="*/ 215145 h 552969"/>
                    <a:gd name="connisteX5" fmla="*/ 223998 w 438946"/>
                    <a:gd name="connsiteY5" fmla="*/ 201175 h 552969"/>
                    <a:gd name="connisteX6" fmla="*/ 195423 w 438946"/>
                    <a:gd name="connsiteY6" fmla="*/ 155455 h 552969"/>
                    <a:gd name="connisteX7" fmla="*/ 145893 w 438946"/>
                    <a:gd name="connsiteY7" fmla="*/ 124975 h 552969"/>
                    <a:gd name="connisteX8" fmla="*/ 95728 w 438946"/>
                    <a:gd name="connsiteY8" fmla="*/ 100845 h 552969"/>
                    <a:gd name="connisteX9" fmla="*/ 67153 w 438946"/>
                    <a:gd name="connsiteY9" fmla="*/ 69730 h 552969"/>
                    <a:gd name="connisteX10" fmla="*/ 83663 w 438946"/>
                    <a:gd name="connsiteY10" fmla="*/ 5595 h 552969"/>
                    <a:gd name="connisteX11" fmla="*/ 22068 w 438946"/>
                    <a:gd name="connsiteY11" fmla="*/ 15120 h 552969"/>
                    <a:gd name="connisteX12" fmla="*/ 478 w 438946"/>
                    <a:gd name="connsiteY12" fmla="*/ 77350 h 552969"/>
                    <a:gd name="connisteX13" fmla="*/ 33498 w 438946"/>
                    <a:gd name="connsiteY13" fmla="*/ 148470 h 552969"/>
                    <a:gd name="connisteX14" fmla="*/ 74138 w 438946"/>
                    <a:gd name="connsiteY14" fmla="*/ 182125 h 552969"/>
                    <a:gd name="connisteX15" fmla="*/ 95728 w 438946"/>
                    <a:gd name="connsiteY15" fmla="*/ 210700 h 552969"/>
                    <a:gd name="connisteX16" fmla="*/ 83663 w 438946"/>
                    <a:gd name="connsiteY16" fmla="*/ 234195 h 552969"/>
                    <a:gd name="connisteX17" fmla="*/ 83663 w 438946"/>
                    <a:gd name="connsiteY17" fmla="*/ 253245 h 552969"/>
                    <a:gd name="connisteX18" fmla="*/ 90648 w 438946"/>
                    <a:gd name="connsiteY18" fmla="*/ 265310 h 552969"/>
                    <a:gd name="connisteX19" fmla="*/ 93188 w 438946"/>
                    <a:gd name="connsiteY19" fmla="*/ 267850 h 552969"/>
                    <a:gd name="connisteX20" fmla="*/ 95728 w 438946"/>
                    <a:gd name="connsiteY20" fmla="*/ 286900 h 552969"/>
                    <a:gd name="connisteX21" fmla="*/ 107793 w 438946"/>
                    <a:gd name="connsiteY21" fmla="*/ 303410 h 552969"/>
                    <a:gd name="connisteX22" fmla="*/ 124303 w 438946"/>
                    <a:gd name="connsiteY22" fmla="*/ 305950 h 552969"/>
                    <a:gd name="connisteX23" fmla="*/ 133828 w 438946"/>
                    <a:gd name="connsiteY23" fmla="*/ 358020 h 552969"/>
                    <a:gd name="connisteX24" fmla="*/ 176373 w 438946"/>
                    <a:gd name="connsiteY24" fmla="*/ 439300 h 552969"/>
                    <a:gd name="connisteX25" fmla="*/ 260193 w 438946"/>
                    <a:gd name="connsiteY25" fmla="*/ 510420 h 552969"/>
                    <a:gd name="connisteX26" fmla="*/ 352903 w 438946"/>
                    <a:gd name="connsiteY26" fmla="*/ 548520 h 552969"/>
                    <a:gd name="connisteX27" fmla="*/ 417038 w 438946"/>
                    <a:gd name="connsiteY27" fmla="*/ 538995 h 552969"/>
                    <a:gd name="connisteX28" fmla="*/ 438628 w 438946"/>
                    <a:gd name="connsiteY28" fmla="*/ 455810 h 552969"/>
                    <a:gd name="connisteX29" fmla="*/ 426563 w 438946"/>
                    <a:gd name="connsiteY29" fmla="*/ 355480 h 552969"/>
                    <a:gd name="connisteX30" fmla="*/ 403068 w 438946"/>
                    <a:gd name="connsiteY30" fmla="*/ 284360 h 552969"/>
                    <a:gd name="connisteX31" fmla="*/ 366873 w 438946"/>
                    <a:gd name="connsiteY31" fmla="*/ 265310 h 552969"/>
                    <a:gd name="connisteX32" fmla="*/ 328773 w 438946"/>
                    <a:gd name="connsiteY32" fmla="*/ 250705 h 5529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Lst>
                  <a:rect l="l" t="t" r="r" b="b"/>
                  <a:pathLst>
                    <a:path w="438947" h="552969">
                      <a:moveTo>
                        <a:pt x="328774" y="250706"/>
                      </a:moveTo>
                      <a:cubicBezTo>
                        <a:pt x="316709" y="247531"/>
                        <a:pt x="318614" y="245626"/>
                        <a:pt x="307819" y="248801"/>
                      </a:cubicBezTo>
                      <a:cubicBezTo>
                        <a:pt x="297024" y="251976"/>
                        <a:pt x="283689" y="268486"/>
                        <a:pt x="274164" y="267851"/>
                      </a:cubicBezTo>
                      <a:cubicBezTo>
                        <a:pt x="264639" y="267216"/>
                        <a:pt x="265909" y="257056"/>
                        <a:pt x="260194" y="246261"/>
                      </a:cubicBezTo>
                      <a:cubicBezTo>
                        <a:pt x="254479" y="235466"/>
                        <a:pt x="252574" y="224036"/>
                        <a:pt x="245589" y="215146"/>
                      </a:cubicBezTo>
                      <a:cubicBezTo>
                        <a:pt x="238604" y="206256"/>
                        <a:pt x="234159" y="213241"/>
                        <a:pt x="223999" y="201176"/>
                      </a:cubicBezTo>
                      <a:cubicBezTo>
                        <a:pt x="213839" y="189111"/>
                        <a:pt x="211299" y="170696"/>
                        <a:pt x="195424" y="155456"/>
                      </a:cubicBezTo>
                      <a:cubicBezTo>
                        <a:pt x="179549" y="140216"/>
                        <a:pt x="165579" y="135771"/>
                        <a:pt x="145894" y="124976"/>
                      </a:cubicBezTo>
                      <a:cubicBezTo>
                        <a:pt x="126209" y="114181"/>
                        <a:pt x="111604" y="111641"/>
                        <a:pt x="95729" y="100846"/>
                      </a:cubicBezTo>
                      <a:cubicBezTo>
                        <a:pt x="79854" y="90051"/>
                        <a:pt x="69694" y="88781"/>
                        <a:pt x="67154" y="69731"/>
                      </a:cubicBezTo>
                      <a:cubicBezTo>
                        <a:pt x="64614" y="50681"/>
                        <a:pt x="92554" y="16391"/>
                        <a:pt x="83664" y="5596"/>
                      </a:cubicBezTo>
                      <a:cubicBezTo>
                        <a:pt x="74774" y="-5199"/>
                        <a:pt x="38579" y="516"/>
                        <a:pt x="22069" y="15121"/>
                      </a:cubicBezTo>
                      <a:cubicBezTo>
                        <a:pt x="5559" y="29726"/>
                        <a:pt x="-2061" y="50681"/>
                        <a:pt x="479" y="77351"/>
                      </a:cubicBezTo>
                      <a:cubicBezTo>
                        <a:pt x="3019" y="104021"/>
                        <a:pt x="18894" y="127516"/>
                        <a:pt x="33499" y="148471"/>
                      </a:cubicBezTo>
                      <a:cubicBezTo>
                        <a:pt x="48104" y="169426"/>
                        <a:pt x="61439" y="169426"/>
                        <a:pt x="74139" y="182126"/>
                      </a:cubicBezTo>
                      <a:cubicBezTo>
                        <a:pt x="86839" y="194826"/>
                        <a:pt x="93824" y="200541"/>
                        <a:pt x="95729" y="210701"/>
                      </a:cubicBezTo>
                      <a:cubicBezTo>
                        <a:pt x="97634" y="220861"/>
                        <a:pt x="86204" y="225941"/>
                        <a:pt x="83664" y="234196"/>
                      </a:cubicBezTo>
                      <a:cubicBezTo>
                        <a:pt x="81124" y="242451"/>
                        <a:pt x="82394" y="246896"/>
                        <a:pt x="83664" y="253246"/>
                      </a:cubicBezTo>
                      <a:cubicBezTo>
                        <a:pt x="84934" y="259596"/>
                        <a:pt x="88744" y="262136"/>
                        <a:pt x="90649" y="265311"/>
                      </a:cubicBezTo>
                      <a:cubicBezTo>
                        <a:pt x="92554" y="268486"/>
                        <a:pt x="91919" y="263406"/>
                        <a:pt x="93189" y="267851"/>
                      </a:cubicBezTo>
                      <a:cubicBezTo>
                        <a:pt x="94459" y="272296"/>
                        <a:pt x="92554" y="279916"/>
                        <a:pt x="95729" y="286901"/>
                      </a:cubicBezTo>
                      <a:cubicBezTo>
                        <a:pt x="98904" y="293886"/>
                        <a:pt x="102079" y="299601"/>
                        <a:pt x="107794" y="303411"/>
                      </a:cubicBezTo>
                      <a:cubicBezTo>
                        <a:pt x="113509" y="307221"/>
                        <a:pt x="119224" y="295156"/>
                        <a:pt x="124304" y="305951"/>
                      </a:cubicBezTo>
                      <a:cubicBezTo>
                        <a:pt x="129384" y="316746"/>
                        <a:pt x="123669" y="331351"/>
                        <a:pt x="133829" y="358021"/>
                      </a:cubicBezTo>
                      <a:cubicBezTo>
                        <a:pt x="143989" y="384691"/>
                        <a:pt x="150974" y="408821"/>
                        <a:pt x="176374" y="439301"/>
                      </a:cubicBezTo>
                      <a:cubicBezTo>
                        <a:pt x="201774" y="469781"/>
                        <a:pt x="224634" y="488831"/>
                        <a:pt x="260194" y="510421"/>
                      </a:cubicBezTo>
                      <a:cubicBezTo>
                        <a:pt x="295754" y="532011"/>
                        <a:pt x="321789" y="542806"/>
                        <a:pt x="352904" y="548521"/>
                      </a:cubicBezTo>
                      <a:cubicBezTo>
                        <a:pt x="384019" y="554236"/>
                        <a:pt x="399894" y="557411"/>
                        <a:pt x="417039" y="538996"/>
                      </a:cubicBezTo>
                      <a:cubicBezTo>
                        <a:pt x="434184" y="520581"/>
                        <a:pt x="436724" y="492641"/>
                        <a:pt x="438629" y="455811"/>
                      </a:cubicBezTo>
                      <a:cubicBezTo>
                        <a:pt x="440534" y="418981"/>
                        <a:pt x="433549" y="389771"/>
                        <a:pt x="426564" y="355481"/>
                      </a:cubicBezTo>
                      <a:cubicBezTo>
                        <a:pt x="419579" y="321191"/>
                        <a:pt x="415134" y="302141"/>
                        <a:pt x="403069" y="284361"/>
                      </a:cubicBezTo>
                      <a:cubicBezTo>
                        <a:pt x="391004" y="266581"/>
                        <a:pt x="381479" y="272296"/>
                        <a:pt x="366874" y="265311"/>
                      </a:cubicBezTo>
                      <a:cubicBezTo>
                        <a:pt x="352269" y="258326"/>
                        <a:pt x="340839" y="253881"/>
                        <a:pt x="328774" y="250706"/>
                      </a:cubicBezTo>
                      <a:close/>
                    </a:path>
                  </a:pathLst>
                </a:cu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任意多边形 18"/>
                <p:cNvSpPr/>
                <p:nvPr>
                  <p:custDataLst>
                    <p:tags r:id="rId12"/>
                  </p:custDataLst>
                </p:nvPr>
              </p:nvSpPr>
              <p:spPr>
                <a:xfrm>
                  <a:off x="7681" y="7441"/>
                  <a:ext cx="380" cy="670"/>
                </a:xfrm>
                <a:custGeom>
                  <a:avLst/>
                  <a:gdLst>
                    <a:gd name="connisteX0" fmla="*/ 12476 w 241076"/>
                    <a:gd name="connsiteY0" fmla="*/ 110960 h 425646"/>
                    <a:gd name="connisteX1" fmla="*/ 41051 w 241076"/>
                    <a:gd name="connsiteY1" fmla="*/ 60795 h 425646"/>
                    <a:gd name="connisteX2" fmla="*/ 72166 w 241076"/>
                    <a:gd name="connsiteY2" fmla="*/ 48730 h 425646"/>
                    <a:gd name="connisteX3" fmla="*/ 93121 w 241076"/>
                    <a:gd name="connsiteY3" fmla="*/ 58255 h 425646"/>
                    <a:gd name="connisteX4" fmla="*/ 110266 w 241076"/>
                    <a:gd name="connsiteY4" fmla="*/ 27140 h 425646"/>
                    <a:gd name="connisteX5" fmla="*/ 150271 w 241076"/>
                    <a:gd name="connsiteY5" fmla="*/ 1105 h 425646"/>
                    <a:gd name="connisteX6" fmla="*/ 193451 w 241076"/>
                    <a:gd name="connsiteY6" fmla="*/ 10630 h 425646"/>
                    <a:gd name="connisteX7" fmla="*/ 226471 w 241076"/>
                    <a:gd name="connsiteY7" fmla="*/ 46190 h 425646"/>
                    <a:gd name="connisteX8" fmla="*/ 238536 w 241076"/>
                    <a:gd name="connsiteY8" fmla="*/ 82385 h 425646"/>
                    <a:gd name="connisteX9" fmla="*/ 231551 w 241076"/>
                    <a:gd name="connsiteY9" fmla="*/ 134455 h 425646"/>
                    <a:gd name="connisteX10" fmla="*/ 238536 w 241076"/>
                    <a:gd name="connsiteY10" fmla="*/ 170015 h 425646"/>
                    <a:gd name="connisteX11" fmla="*/ 238536 w 241076"/>
                    <a:gd name="connsiteY11" fmla="*/ 203670 h 425646"/>
                    <a:gd name="connisteX12" fmla="*/ 226471 w 241076"/>
                    <a:gd name="connsiteY12" fmla="*/ 220180 h 425646"/>
                    <a:gd name="connisteX13" fmla="*/ 241076 w 241076"/>
                    <a:gd name="connsiteY13" fmla="*/ 255740 h 425646"/>
                    <a:gd name="connisteX14" fmla="*/ 226471 w 241076"/>
                    <a:gd name="connsiteY14" fmla="*/ 310985 h 425646"/>
                    <a:gd name="connisteX15" fmla="*/ 197896 w 241076"/>
                    <a:gd name="connsiteY15" fmla="*/ 320510 h 425646"/>
                    <a:gd name="connisteX16" fmla="*/ 183926 w 241076"/>
                    <a:gd name="connsiteY16" fmla="*/ 360515 h 425646"/>
                    <a:gd name="connisteX17" fmla="*/ 117251 w 241076"/>
                    <a:gd name="connsiteY17" fmla="*/ 375120 h 425646"/>
                    <a:gd name="connisteX18" fmla="*/ 98201 w 241076"/>
                    <a:gd name="connsiteY18" fmla="*/ 398615 h 425646"/>
                    <a:gd name="connisteX19" fmla="*/ 48036 w 241076"/>
                    <a:gd name="connsiteY19" fmla="*/ 417665 h 425646"/>
                    <a:gd name="connisteX20" fmla="*/ 9936 w 241076"/>
                    <a:gd name="connsiteY20" fmla="*/ 417665 h 425646"/>
                    <a:gd name="connisteX21" fmla="*/ 411 w 241076"/>
                    <a:gd name="connsiteY21" fmla="*/ 339560 h 425646"/>
                    <a:gd name="connisteX22" fmla="*/ 15016 w 241076"/>
                    <a:gd name="connsiteY22" fmla="*/ 277330 h 425646"/>
                    <a:gd name="connisteX23" fmla="*/ 15016 w 241076"/>
                    <a:gd name="connsiteY23" fmla="*/ 150965 h 425646"/>
                    <a:gd name="connisteX24" fmla="*/ 12476 w 241076"/>
                    <a:gd name="connsiteY24" fmla="*/ 110960 h 42564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Lst>
                  <a:rect l="l" t="t" r="r" b="b"/>
                  <a:pathLst>
                    <a:path w="241077" h="425647">
                      <a:moveTo>
                        <a:pt x="12477" y="110961"/>
                      </a:moveTo>
                      <a:cubicBezTo>
                        <a:pt x="17557" y="93181"/>
                        <a:pt x="28987" y="73496"/>
                        <a:pt x="41052" y="60796"/>
                      </a:cubicBezTo>
                      <a:cubicBezTo>
                        <a:pt x="53117" y="48096"/>
                        <a:pt x="62007" y="49366"/>
                        <a:pt x="72167" y="48731"/>
                      </a:cubicBezTo>
                      <a:cubicBezTo>
                        <a:pt x="82327" y="48096"/>
                        <a:pt x="85502" y="62701"/>
                        <a:pt x="93122" y="58256"/>
                      </a:cubicBezTo>
                      <a:cubicBezTo>
                        <a:pt x="100742" y="53811"/>
                        <a:pt x="98837" y="38571"/>
                        <a:pt x="110267" y="27141"/>
                      </a:cubicBezTo>
                      <a:cubicBezTo>
                        <a:pt x="121697" y="15711"/>
                        <a:pt x="133762" y="4281"/>
                        <a:pt x="150272" y="1106"/>
                      </a:cubicBezTo>
                      <a:cubicBezTo>
                        <a:pt x="166782" y="-2069"/>
                        <a:pt x="178212" y="1741"/>
                        <a:pt x="193452" y="10631"/>
                      </a:cubicBezTo>
                      <a:cubicBezTo>
                        <a:pt x="208692" y="19521"/>
                        <a:pt x="217582" y="31586"/>
                        <a:pt x="226472" y="46191"/>
                      </a:cubicBezTo>
                      <a:cubicBezTo>
                        <a:pt x="235362" y="60796"/>
                        <a:pt x="237267" y="64606"/>
                        <a:pt x="238537" y="82386"/>
                      </a:cubicBezTo>
                      <a:cubicBezTo>
                        <a:pt x="239807" y="100166"/>
                        <a:pt x="231552" y="116676"/>
                        <a:pt x="231552" y="134456"/>
                      </a:cubicBezTo>
                      <a:cubicBezTo>
                        <a:pt x="231552" y="152236"/>
                        <a:pt x="237267" y="156046"/>
                        <a:pt x="238537" y="170016"/>
                      </a:cubicBezTo>
                      <a:cubicBezTo>
                        <a:pt x="239807" y="183986"/>
                        <a:pt x="241077" y="193511"/>
                        <a:pt x="238537" y="203671"/>
                      </a:cubicBezTo>
                      <a:cubicBezTo>
                        <a:pt x="235997" y="213831"/>
                        <a:pt x="225837" y="210021"/>
                        <a:pt x="226472" y="220181"/>
                      </a:cubicBezTo>
                      <a:cubicBezTo>
                        <a:pt x="227107" y="230341"/>
                        <a:pt x="241077" y="237326"/>
                        <a:pt x="241077" y="255741"/>
                      </a:cubicBezTo>
                      <a:cubicBezTo>
                        <a:pt x="241077" y="274156"/>
                        <a:pt x="235362" y="298286"/>
                        <a:pt x="226472" y="310986"/>
                      </a:cubicBezTo>
                      <a:cubicBezTo>
                        <a:pt x="217582" y="323686"/>
                        <a:pt x="206152" y="310351"/>
                        <a:pt x="197897" y="320511"/>
                      </a:cubicBezTo>
                      <a:cubicBezTo>
                        <a:pt x="189642" y="330671"/>
                        <a:pt x="199802" y="349721"/>
                        <a:pt x="183927" y="360516"/>
                      </a:cubicBezTo>
                      <a:cubicBezTo>
                        <a:pt x="168052" y="371311"/>
                        <a:pt x="134397" y="367501"/>
                        <a:pt x="117252" y="375121"/>
                      </a:cubicBezTo>
                      <a:cubicBezTo>
                        <a:pt x="100107" y="382741"/>
                        <a:pt x="112172" y="390361"/>
                        <a:pt x="98202" y="398616"/>
                      </a:cubicBezTo>
                      <a:cubicBezTo>
                        <a:pt x="84232" y="406871"/>
                        <a:pt x="65817" y="413856"/>
                        <a:pt x="48037" y="417666"/>
                      </a:cubicBezTo>
                      <a:cubicBezTo>
                        <a:pt x="30257" y="421476"/>
                        <a:pt x="19462" y="433541"/>
                        <a:pt x="9937" y="417666"/>
                      </a:cubicBezTo>
                      <a:cubicBezTo>
                        <a:pt x="412" y="401791"/>
                        <a:pt x="-858" y="367501"/>
                        <a:pt x="412" y="339561"/>
                      </a:cubicBezTo>
                      <a:cubicBezTo>
                        <a:pt x="1682" y="311621"/>
                        <a:pt x="11842" y="314796"/>
                        <a:pt x="15017" y="277331"/>
                      </a:cubicBezTo>
                      <a:cubicBezTo>
                        <a:pt x="18192" y="239866"/>
                        <a:pt x="15652" y="183986"/>
                        <a:pt x="15017" y="150966"/>
                      </a:cubicBezTo>
                      <a:cubicBezTo>
                        <a:pt x="14382" y="117946"/>
                        <a:pt x="7397" y="128741"/>
                        <a:pt x="12477" y="110961"/>
                      </a:cubicBezTo>
                      <a:close/>
                    </a:path>
                  </a:pathLst>
                </a:cu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9" name="任意多边形 28"/>
              <p:cNvSpPr/>
              <p:nvPr>
                <p:custDataLst>
                  <p:tags r:id="rId13"/>
                </p:custDataLst>
              </p:nvPr>
            </p:nvSpPr>
            <p:spPr>
              <a:xfrm>
                <a:off x="5976" y="7226"/>
                <a:ext cx="1125" cy="175"/>
              </a:xfrm>
              <a:custGeom>
                <a:avLst/>
                <a:gdLst>
                  <a:gd name="connsiteX0" fmla="*/ 82 w 1970"/>
                  <a:gd name="connsiteY0" fmla="*/ 369 h 748"/>
                  <a:gd name="connsiteX1" fmla="*/ 412 w 1970"/>
                  <a:gd name="connsiteY1" fmla="*/ 587 h 748"/>
                  <a:gd name="connsiteX2" fmla="*/ 727 w 1970"/>
                  <a:gd name="connsiteY2" fmla="*/ 78 h 748"/>
                  <a:gd name="connsiteX3" fmla="*/ 1004 w 1970"/>
                  <a:gd name="connsiteY3" fmla="*/ 55 h 748"/>
                  <a:gd name="connsiteX4" fmla="*/ 1342 w 1970"/>
                  <a:gd name="connsiteY4" fmla="*/ 422 h 748"/>
                  <a:gd name="connsiteX5" fmla="*/ 1739 w 1970"/>
                  <a:gd name="connsiteY5" fmla="*/ 122 h 748"/>
                  <a:gd name="connsiteX6" fmla="*/ 1934 w 1970"/>
                  <a:gd name="connsiteY6" fmla="*/ 100 h 748"/>
                  <a:gd name="connsiteX7" fmla="*/ 1815 w 1970"/>
                  <a:gd name="connsiteY7" fmla="*/ 148 h 748"/>
                  <a:gd name="connsiteX8" fmla="*/ 1439 w 1970"/>
                  <a:gd name="connsiteY8" fmla="*/ 527 h 748"/>
                  <a:gd name="connsiteX9" fmla="*/ 1244 w 1970"/>
                  <a:gd name="connsiteY9" fmla="*/ 542 h 748"/>
                  <a:gd name="connsiteX10" fmla="*/ 1027 w 1970"/>
                  <a:gd name="connsiteY10" fmla="*/ 264 h 748"/>
                  <a:gd name="connsiteX11" fmla="*/ 832 w 1970"/>
                  <a:gd name="connsiteY11" fmla="*/ 264 h 748"/>
                  <a:gd name="connsiteX12" fmla="*/ 667 w 1970"/>
                  <a:gd name="connsiteY12" fmla="*/ 527 h 748"/>
                  <a:gd name="connsiteX13" fmla="*/ 487 w 1970"/>
                  <a:gd name="connsiteY13" fmla="*/ 737 h 748"/>
                  <a:gd name="connsiteX14" fmla="*/ 172 w 1970"/>
                  <a:gd name="connsiteY14" fmla="*/ 669 h 748"/>
                  <a:gd name="connsiteX15" fmla="*/ 7 w 1970"/>
                  <a:gd name="connsiteY15" fmla="*/ 369 h 748"/>
                  <a:gd name="connsiteX16" fmla="*/ 82 w 1970"/>
                  <a:gd name="connsiteY16" fmla="*/ 369 h 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0" h="748">
                    <a:moveTo>
                      <a:pt x="82" y="369"/>
                    </a:moveTo>
                    <a:cubicBezTo>
                      <a:pt x="163" y="413"/>
                      <a:pt x="283" y="645"/>
                      <a:pt x="412" y="587"/>
                    </a:cubicBezTo>
                    <a:cubicBezTo>
                      <a:pt x="541" y="529"/>
                      <a:pt x="609" y="184"/>
                      <a:pt x="727" y="78"/>
                    </a:cubicBezTo>
                    <a:cubicBezTo>
                      <a:pt x="845" y="-29"/>
                      <a:pt x="881" y="-14"/>
                      <a:pt x="1004" y="55"/>
                    </a:cubicBezTo>
                    <a:cubicBezTo>
                      <a:pt x="1127" y="123"/>
                      <a:pt x="1195" y="408"/>
                      <a:pt x="1342" y="422"/>
                    </a:cubicBezTo>
                    <a:cubicBezTo>
                      <a:pt x="1489" y="436"/>
                      <a:pt x="1621" y="187"/>
                      <a:pt x="1739" y="122"/>
                    </a:cubicBezTo>
                    <a:cubicBezTo>
                      <a:pt x="1857" y="58"/>
                      <a:pt x="1851" y="75"/>
                      <a:pt x="1934" y="100"/>
                    </a:cubicBezTo>
                    <a:cubicBezTo>
                      <a:pt x="2018" y="124"/>
                      <a:pt x="1945" y="92"/>
                      <a:pt x="1815" y="148"/>
                    </a:cubicBezTo>
                    <a:cubicBezTo>
                      <a:pt x="1686" y="204"/>
                      <a:pt x="1579" y="453"/>
                      <a:pt x="1439" y="527"/>
                    </a:cubicBezTo>
                    <a:cubicBezTo>
                      <a:pt x="1299" y="601"/>
                      <a:pt x="1326" y="595"/>
                      <a:pt x="1244" y="542"/>
                    </a:cubicBezTo>
                    <a:cubicBezTo>
                      <a:pt x="1162" y="489"/>
                      <a:pt x="1109" y="320"/>
                      <a:pt x="1027" y="264"/>
                    </a:cubicBezTo>
                    <a:cubicBezTo>
                      <a:pt x="945" y="208"/>
                      <a:pt x="904" y="211"/>
                      <a:pt x="832" y="264"/>
                    </a:cubicBezTo>
                    <a:cubicBezTo>
                      <a:pt x="760" y="317"/>
                      <a:pt x="736" y="432"/>
                      <a:pt x="667" y="527"/>
                    </a:cubicBezTo>
                    <a:cubicBezTo>
                      <a:pt x="598" y="622"/>
                      <a:pt x="586" y="709"/>
                      <a:pt x="487" y="737"/>
                    </a:cubicBezTo>
                    <a:cubicBezTo>
                      <a:pt x="388" y="765"/>
                      <a:pt x="268" y="743"/>
                      <a:pt x="172" y="669"/>
                    </a:cubicBezTo>
                    <a:cubicBezTo>
                      <a:pt x="76" y="595"/>
                      <a:pt x="25" y="429"/>
                      <a:pt x="7" y="369"/>
                    </a:cubicBezTo>
                    <a:cubicBezTo>
                      <a:pt x="-11" y="309"/>
                      <a:pt x="1" y="325"/>
                      <a:pt x="82" y="369"/>
                    </a:cubicBezTo>
                    <a:close/>
                  </a:path>
                </a:pathLst>
              </a:cu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任意多边形 29"/>
              <p:cNvSpPr/>
              <p:nvPr>
                <p:custDataLst>
                  <p:tags r:id="rId14"/>
                </p:custDataLst>
              </p:nvPr>
            </p:nvSpPr>
            <p:spPr>
              <a:xfrm rot="20220000">
                <a:off x="13010" y="3772"/>
                <a:ext cx="222" cy="273"/>
              </a:xfrm>
              <a:custGeom>
                <a:avLst/>
                <a:gdLst>
                  <a:gd name="connsiteX0" fmla="*/ 4157 w 4837"/>
                  <a:gd name="connsiteY0" fmla="*/ 3715 h 5928"/>
                  <a:gd name="connsiteX1" fmla="*/ 3999 w 4837"/>
                  <a:gd name="connsiteY1" fmla="*/ 3760 h 5928"/>
                  <a:gd name="connsiteX2" fmla="*/ 3782 w 4837"/>
                  <a:gd name="connsiteY2" fmla="*/ 3903 h 5928"/>
                  <a:gd name="connsiteX3" fmla="*/ 3489 w 4837"/>
                  <a:gd name="connsiteY3" fmla="*/ 3940 h 5928"/>
                  <a:gd name="connsiteX4" fmla="*/ 3182 w 4837"/>
                  <a:gd name="connsiteY4" fmla="*/ 3760 h 5928"/>
                  <a:gd name="connsiteX5" fmla="*/ 2912 w 4837"/>
                  <a:gd name="connsiteY5" fmla="*/ 3123 h 5928"/>
                  <a:gd name="connsiteX6" fmla="*/ 2957 w 4837"/>
                  <a:gd name="connsiteY6" fmla="*/ 2725 h 5928"/>
                  <a:gd name="connsiteX7" fmla="*/ 3324 w 4837"/>
                  <a:gd name="connsiteY7" fmla="*/ 2028 h 5928"/>
                  <a:gd name="connsiteX8" fmla="*/ 3264 w 4837"/>
                  <a:gd name="connsiteY8" fmla="*/ 1240 h 5928"/>
                  <a:gd name="connsiteX9" fmla="*/ 3414 w 4837"/>
                  <a:gd name="connsiteY9" fmla="*/ 625 h 5928"/>
                  <a:gd name="connsiteX10" fmla="*/ 3452 w 4837"/>
                  <a:gd name="connsiteY10" fmla="*/ 48 h 5928"/>
                  <a:gd name="connsiteX11" fmla="*/ 3167 w 4837"/>
                  <a:gd name="connsiteY11" fmla="*/ 183 h 5928"/>
                  <a:gd name="connsiteX12" fmla="*/ 3122 w 4837"/>
                  <a:gd name="connsiteY12" fmla="*/ 333 h 5928"/>
                  <a:gd name="connsiteX13" fmla="*/ 3107 w 4837"/>
                  <a:gd name="connsiteY13" fmla="*/ 243 h 5928"/>
                  <a:gd name="connsiteX14" fmla="*/ 2994 w 4837"/>
                  <a:gd name="connsiteY14" fmla="*/ 288 h 5928"/>
                  <a:gd name="connsiteX15" fmla="*/ 2889 w 4837"/>
                  <a:gd name="connsiteY15" fmla="*/ 430 h 5928"/>
                  <a:gd name="connsiteX16" fmla="*/ 2814 w 4837"/>
                  <a:gd name="connsiteY16" fmla="*/ 640 h 5928"/>
                  <a:gd name="connsiteX17" fmla="*/ 2657 w 4837"/>
                  <a:gd name="connsiteY17" fmla="*/ 738 h 5928"/>
                  <a:gd name="connsiteX18" fmla="*/ 2342 w 4837"/>
                  <a:gd name="connsiteY18" fmla="*/ 1030 h 5928"/>
                  <a:gd name="connsiteX19" fmla="*/ 2207 w 4837"/>
                  <a:gd name="connsiteY19" fmla="*/ 1540 h 5928"/>
                  <a:gd name="connsiteX20" fmla="*/ 2244 w 4837"/>
                  <a:gd name="connsiteY20" fmla="*/ 1675 h 5928"/>
                  <a:gd name="connsiteX21" fmla="*/ 2057 w 4837"/>
                  <a:gd name="connsiteY21" fmla="*/ 1870 h 5928"/>
                  <a:gd name="connsiteX22" fmla="*/ 1899 w 4837"/>
                  <a:gd name="connsiteY22" fmla="*/ 2455 h 5928"/>
                  <a:gd name="connsiteX23" fmla="*/ 1892 w 4837"/>
                  <a:gd name="connsiteY23" fmla="*/ 2905 h 5928"/>
                  <a:gd name="connsiteX24" fmla="*/ 1899 w 4837"/>
                  <a:gd name="connsiteY24" fmla="*/ 3003 h 5928"/>
                  <a:gd name="connsiteX25" fmla="*/ 1832 w 4837"/>
                  <a:gd name="connsiteY25" fmla="*/ 2943 h 5928"/>
                  <a:gd name="connsiteX26" fmla="*/ 1509 w 4837"/>
                  <a:gd name="connsiteY26" fmla="*/ 2688 h 5928"/>
                  <a:gd name="connsiteX27" fmla="*/ 819 w 4837"/>
                  <a:gd name="connsiteY27" fmla="*/ 1863 h 5928"/>
                  <a:gd name="connsiteX28" fmla="*/ 377 w 4837"/>
                  <a:gd name="connsiteY28" fmla="*/ 1173 h 5928"/>
                  <a:gd name="connsiteX29" fmla="*/ 54 w 4837"/>
                  <a:gd name="connsiteY29" fmla="*/ 775 h 5928"/>
                  <a:gd name="connsiteX30" fmla="*/ 24 w 4837"/>
                  <a:gd name="connsiteY30" fmla="*/ 1158 h 5928"/>
                  <a:gd name="connsiteX31" fmla="*/ 212 w 4837"/>
                  <a:gd name="connsiteY31" fmla="*/ 1630 h 5928"/>
                  <a:gd name="connsiteX32" fmla="*/ 152 w 4837"/>
                  <a:gd name="connsiteY32" fmla="*/ 1795 h 5928"/>
                  <a:gd name="connsiteX33" fmla="*/ 257 w 4837"/>
                  <a:gd name="connsiteY33" fmla="*/ 2076 h 5928"/>
                  <a:gd name="connsiteX34" fmla="*/ 519 w 4837"/>
                  <a:gd name="connsiteY34" fmla="*/ 2463 h 5928"/>
                  <a:gd name="connsiteX35" fmla="*/ 572 w 4837"/>
                  <a:gd name="connsiteY35" fmla="*/ 2900 h 5928"/>
                  <a:gd name="connsiteX36" fmla="*/ 857 w 4837"/>
                  <a:gd name="connsiteY36" fmla="*/ 3265 h 5928"/>
                  <a:gd name="connsiteX37" fmla="*/ 1052 w 4837"/>
                  <a:gd name="connsiteY37" fmla="*/ 3400 h 5928"/>
                  <a:gd name="connsiteX38" fmla="*/ 1022 w 4837"/>
                  <a:gd name="connsiteY38" fmla="*/ 3642 h 5928"/>
                  <a:gd name="connsiteX39" fmla="*/ 1404 w 4837"/>
                  <a:gd name="connsiteY39" fmla="*/ 4090 h 5928"/>
                  <a:gd name="connsiteX40" fmla="*/ 2034 w 4837"/>
                  <a:gd name="connsiteY40" fmla="*/ 4458 h 5928"/>
                  <a:gd name="connsiteX41" fmla="*/ 1232 w 4837"/>
                  <a:gd name="connsiteY41" fmla="*/ 4780 h 5928"/>
                  <a:gd name="connsiteX42" fmla="*/ 137 w 4837"/>
                  <a:gd name="connsiteY42" fmla="*/ 5306 h 5928"/>
                  <a:gd name="connsiteX43" fmla="*/ 422 w 4837"/>
                  <a:gd name="connsiteY43" fmla="*/ 5404 h 5928"/>
                  <a:gd name="connsiteX44" fmla="*/ 159 w 4837"/>
                  <a:gd name="connsiteY44" fmla="*/ 5726 h 5928"/>
                  <a:gd name="connsiteX45" fmla="*/ 1023 w 4837"/>
                  <a:gd name="connsiteY45" fmla="*/ 5531 h 5928"/>
                  <a:gd name="connsiteX46" fmla="*/ 677 w 4837"/>
                  <a:gd name="connsiteY46" fmla="*/ 5913 h 5928"/>
                  <a:gd name="connsiteX47" fmla="*/ 1929 w 4837"/>
                  <a:gd name="connsiteY47" fmla="*/ 4975 h 5928"/>
                  <a:gd name="connsiteX48" fmla="*/ 1989 w 4837"/>
                  <a:gd name="connsiteY48" fmla="*/ 5005 h 5928"/>
                  <a:gd name="connsiteX49" fmla="*/ 2214 w 4837"/>
                  <a:gd name="connsiteY49" fmla="*/ 5148 h 5928"/>
                  <a:gd name="connsiteX50" fmla="*/ 3017 w 4837"/>
                  <a:gd name="connsiteY50" fmla="*/ 5215 h 5928"/>
                  <a:gd name="connsiteX51" fmla="*/ 3827 w 4837"/>
                  <a:gd name="connsiteY51" fmla="*/ 4885 h 5928"/>
                  <a:gd name="connsiteX52" fmla="*/ 4255 w 4837"/>
                  <a:gd name="connsiteY52" fmla="*/ 4345 h 5928"/>
                  <a:gd name="connsiteX53" fmla="*/ 4540 w 4837"/>
                  <a:gd name="connsiteY53" fmla="*/ 4164 h 5928"/>
                  <a:gd name="connsiteX54" fmla="*/ 4832 w 4837"/>
                  <a:gd name="connsiteY54" fmla="*/ 4008 h 5928"/>
                  <a:gd name="connsiteX55" fmla="*/ 4644 w 4837"/>
                  <a:gd name="connsiteY55" fmla="*/ 3970 h 5928"/>
                  <a:gd name="connsiteX56" fmla="*/ 4352 w 4837"/>
                  <a:gd name="connsiteY56" fmla="*/ 3820 h 5928"/>
                  <a:gd name="connsiteX57" fmla="*/ 4209 w 4837"/>
                  <a:gd name="connsiteY57" fmla="*/ 3708 h 5928"/>
                  <a:gd name="connsiteX58" fmla="*/ 3962 w 4837"/>
                  <a:gd name="connsiteY58" fmla="*/ 3783 h 5928"/>
                  <a:gd name="connsiteX59" fmla="*/ 3827 w 4837"/>
                  <a:gd name="connsiteY59" fmla="*/ 3918 h 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37" h="5929">
                    <a:moveTo>
                      <a:pt x="4157" y="3715"/>
                    </a:moveTo>
                    <a:cubicBezTo>
                      <a:pt x="4130" y="3721"/>
                      <a:pt x="4074" y="3722"/>
                      <a:pt x="3999" y="3760"/>
                    </a:cubicBezTo>
                    <a:cubicBezTo>
                      <a:pt x="3924" y="3798"/>
                      <a:pt x="3884" y="3867"/>
                      <a:pt x="3782" y="3903"/>
                    </a:cubicBezTo>
                    <a:cubicBezTo>
                      <a:pt x="3680" y="3939"/>
                      <a:pt x="3609" y="3969"/>
                      <a:pt x="3489" y="3940"/>
                    </a:cubicBezTo>
                    <a:cubicBezTo>
                      <a:pt x="3369" y="3911"/>
                      <a:pt x="3297" y="3923"/>
                      <a:pt x="3182" y="3760"/>
                    </a:cubicBezTo>
                    <a:cubicBezTo>
                      <a:pt x="3067" y="3597"/>
                      <a:pt x="2957" y="3330"/>
                      <a:pt x="2912" y="3123"/>
                    </a:cubicBezTo>
                    <a:cubicBezTo>
                      <a:pt x="2867" y="2916"/>
                      <a:pt x="2875" y="2944"/>
                      <a:pt x="2957" y="2725"/>
                    </a:cubicBezTo>
                    <a:cubicBezTo>
                      <a:pt x="3039" y="2506"/>
                      <a:pt x="3263" y="2325"/>
                      <a:pt x="3324" y="2028"/>
                    </a:cubicBezTo>
                    <a:cubicBezTo>
                      <a:pt x="3385" y="1731"/>
                      <a:pt x="3246" y="1521"/>
                      <a:pt x="3264" y="1240"/>
                    </a:cubicBezTo>
                    <a:cubicBezTo>
                      <a:pt x="3282" y="959"/>
                      <a:pt x="3376" y="863"/>
                      <a:pt x="3414" y="625"/>
                    </a:cubicBezTo>
                    <a:cubicBezTo>
                      <a:pt x="3452" y="387"/>
                      <a:pt x="3535" y="188"/>
                      <a:pt x="3452" y="48"/>
                    </a:cubicBezTo>
                    <a:cubicBezTo>
                      <a:pt x="3369" y="-92"/>
                      <a:pt x="3218" y="114"/>
                      <a:pt x="3167" y="183"/>
                    </a:cubicBezTo>
                    <a:cubicBezTo>
                      <a:pt x="3116" y="252"/>
                      <a:pt x="3134" y="321"/>
                      <a:pt x="3122" y="333"/>
                    </a:cubicBezTo>
                    <a:cubicBezTo>
                      <a:pt x="3110" y="345"/>
                      <a:pt x="3133" y="252"/>
                      <a:pt x="3107" y="243"/>
                    </a:cubicBezTo>
                    <a:cubicBezTo>
                      <a:pt x="3081" y="234"/>
                      <a:pt x="3038" y="251"/>
                      <a:pt x="2994" y="288"/>
                    </a:cubicBezTo>
                    <a:cubicBezTo>
                      <a:pt x="2950" y="325"/>
                      <a:pt x="2925" y="360"/>
                      <a:pt x="2889" y="430"/>
                    </a:cubicBezTo>
                    <a:cubicBezTo>
                      <a:pt x="2853" y="500"/>
                      <a:pt x="2860" y="578"/>
                      <a:pt x="2814" y="640"/>
                    </a:cubicBezTo>
                    <a:cubicBezTo>
                      <a:pt x="2768" y="702"/>
                      <a:pt x="2751" y="660"/>
                      <a:pt x="2657" y="738"/>
                    </a:cubicBezTo>
                    <a:cubicBezTo>
                      <a:pt x="2563" y="816"/>
                      <a:pt x="2432" y="870"/>
                      <a:pt x="2342" y="1030"/>
                    </a:cubicBezTo>
                    <a:cubicBezTo>
                      <a:pt x="2252" y="1190"/>
                      <a:pt x="2227" y="1411"/>
                      <a:pt x="2207" y="1540"/>
                    </a:cubicBezTo>
                    <a:cubicBezTo>
                      <a:pt x="2187" y="1669"/>
                      <a:pt x="2274" y="1609"/>
                      <a:pt x="2244" y="1675"/>
                    </a:cubicBezTo>
                    <a:cubicBezTo>
                      <a:pt x="2214" y="1741"/>
                      <a:pt x="2126" y="1714"/>
                      <a:pt x="2057" y="1870"/>
                    </a:cubicBezTo>
                    <a:cubicBezTo>
                      <a:pt x="1988" y="2026"/>
                      <a:pt x="1932" y="2248"/>
                      <a:pt x="1899" y="2455"/>
                    </a:cubicBezTo>
                    <a:cubicBezTo>
                      <a:pt x="1866" y="2662"/>
                      <a:pt x="1892" y="2795"/>
                      <a:pt x="1892" y="2905"/>
                    </a:cubicBezTo>
                    <a:cubicBezTo>
                      <a:pt x="1892" y="3015"/>
                      <a:pt x="1911" y="2995"/>
                      <a:pt x="1899" y="3003"/>
                    </a:cubicBezTo>
                    <a:cubicBezTo>
                      <a:pt x="1887" y="3011"/>
                      <a:pt x="1910" y="3006"/>
                      <a:pt x="1832" y="2943"/>
                    </a:cubicBezTo>
                    <a:cubicBezTo>
                      <a:pt x="1754" y="2880"/>
                      <a:pt x="1712" y="2904"/>
                      <a:pt x="1509" y="2688"/>
                    </a:cubicBezTo>
                    <a:cubicBezTo>
                      <a:pt x="1306" y="2472"/>
                      <a:pt x="1045" y="2166"/>
                      <a:pt x="819" y="1863"/>
                    </a:cubicBezTo>
                    <a:cubicBezTo>
                      <a:pt x="593" y="1560"/>
                      <a:pt x="530" y="1391"/>
                      <a:pt x="377" y="1173"/>
                    </a:cubicBezTo>
                    <a:cubicBezTo>
                      <a:pt x="224" y="955"/>
                      <a:pt x="125" y="778"/>
                      <a:pt x="54" y="775"/>
                    </a:cubicBezTo>
                    <a:cubicBezTo>
                      <a:pt x="-17" y="772"/>
                      <a:pt x="-8" y="987"/>
                      <a:pt x="24" y="1158"/>
                    </a:cubicBezTo>
                    <a:cubicBezTo>
                      <a:pt x="56" y="1329"/>
                      <a:pt x="186" y="1503"/>
                      <a:pt x="212" y="1630"/>
                    </a:cubicBezTo>
                    <a:cubicBezTo>
                      <a:pt x="238" y="1757"/>
                      <a:pt x="146" y="1694"/>
                      <a:pt x="152" y="1795"/>
                    </a:cubicBezTo>
                    <a:cubicBezTo>
                      <a:pt x="158" y="1896"/>
                      <a:pt x="184" y="1942"/>
                      <a:pt x="257" y="2076"/>
                    </a:cubicBezTo>
                    <a:cubicBezTo>
                      <a:pt x="330" y="2210"/>
                      <a:pt x="609" y="2416"/>
                      <a:pt x="519" y="2463"/>
                    </a:cubicBezTo>
                    <a:cubicBezTo>
                      <a:pt x="572" y="2600"/>
                      <a:pt x="516" y="2766"/>
                      <a:pt x="572" y="2900"/>
                    </a:cubicBezTo>
                    <a:cubicBezTo>
                      <a:pt x="628" y="3034"/>
                      <a:pt x="777" y="3182"/>
                      <a:pt x="857" y="3265"/>
                    </a:cubicBezTo>
                    <a:cubicBezTo>
                      <a:pt x="968" y="3407"/>
                      <a:pt x="1018" y="3319"/>
                      <a:pt x="1052" y="3400"/>
                    </a:cubicBezTo>
                    <a:cubicBezTo>
                      <a:pt x="1086" y="3481"/>
                      <a:pt x="952" y="3504"/>
                      <a:pt x="1022" y="3642"/>
                    </a:cubicBezTo>
                    <a:cubicBezTo>
                      <a:pt x="1092" y="3780"/>
                      <a:pt x="1203" y="3932"/>
                      <a:pt x="1404" y="4090"/>
                    </a:cubicBezTo>
                    <a:cubicBezTo>
                      <a:pt x="1605" y="4248"/>
                      <a:pt x="2139" y="4375"/>
                      <a:pt x="2034" y="4458"/>
                    </a:cubicBezTo>
                    <a:cubicBezTo>
                      <a:pt x="1929" y="4541"/>
                      <a:pt x="1463" y="4681"/>
                      <a:pt x="1232" y="4780"/>
                    </a:cubicBezTo>
                    <a:cubicBezTo>
                      <a:pt x="1001" y="4879"/>
                      <a:pt x="173" y="5255"/>
                      <a:pt x="137" y="5306"/>
                    </a:cubicBezTo>
                    <a:cubicBezTo>
                      <a:pt x="101" y="5357"/>
                      <a:pt x="182" y="5487"/>
                      <a:pt x="422" y="5404"/>
                    </a:cubicBezTo>
                    <a:cubicBezTo>
                      <a:pt x="662" y="5321"/>
                      <a:pt x="45" y="5545"/>
                      <a:pt x="159" y="5726"/>
                    </a:cubicBezTo>
                    <a:cubicBezTo>
                      <a:pt x="273" y="5907"/>
                      <a:pt x="958" y="5542"/>
                      <a:pt x="1023" y="5531"/>
                    </a:cubicBezTo>
                    <a:cubicBezTo>
                      <a:pt x="1088" y="5520"/>
                      <a:pt x="564" y="5755"/>
                      <a:pt x="677" y="5913"/>
                    </a:cubicBezTo>
                    <a:cubicBezTo>
                      <a:pt x="790" y="6071"/>
                      <a:pt x="1865" y="5004"/>
                      <a:pt x="1929" y="4975"/>
                    </a:cubicBezTo>
                    <a:cubicBezTo>
                      <a:pt x="1993" y="4946"/>
                      <a:pt x="1932" y="4970"/>
                      <a:pt x="1989" y="5005"/>
                    </a:cubicBezTo>
                    <a:cubicBezTo>
                      <a:pt x="2046" y="5040"/>
                      <a:pt x="2008" y="5106"/>
                      <a:pt x="2214" y="5148"/>
                    </a:cubicBezTo>
                    <a:cubicBezTo>
                      <a:pt x="2420" y="5190"/>
                      <a:pt x="2694" y="5268"/>
                      <a:pt x="3017" y="5215"/>
                    </a:cubicBezTo>
                    <a:cubicBezTo>
                      <a:pt x="3340" y="5162"/>
                      <a:pt x="3610" y="4994"/>
                      <a:pt x="3827" y="4885"/>
                    </a:cubicBezTo>
                    <a:cubicBezTo>
                      <a:pt x="4044" y="4776"/>
                      <a:pt x="4180" y="4459"/>
                      <a:pt x="4255" y="4345"/>
                    </a:cubicBezTo>
                    <a:cubicBezTo>
                      <a:pt x="4330" y="4231"/>
                      <a:pt x="4411" y="4218"/>
                      <a:pt x="4540" y="4164"/>
                    </a:cubicBezTo>
                    <a:cubicBezTo>
                      <a:pt x="4669" y="4110"/>
                      <a:pt x="4799" y="4034"/>
                      <a:pt x="4832" y="4008"/>
                    </a:cubicBezTo>
                    <a:cubicBezTo>
                      <a:pt x="4865" y="3982"/>
                      <a:pt x="4740" y="4008"/>
                      <a:pt x="4644" y="3970"/>
                    </a:cubicBezTo>
                    <a:cubicBezTo>
                      <a:pt x="4548" y="3932"/>
                      <a:pt x="4439" y="3872"/>
                      <a:pt x="4352" y="3820"/>
                    </a:cubicBezTo>
                    <a:cubicBezTo>
                      <a:pt x="4265" y="3768"/>
                      <a:pt x="4287" y="3715"/>
                      <a:pt x="4209" y="3708"/>
                    </a:cubicBezTo>
                    <a:cubicBezTo>
                      <a:pt x="4131" y="3701"/>
                      <a:pt x="4038" y="3741"/>
                      <a:pt x="3962" y="3783"/>
                    </a:cubicBezTo>
                    <a:cubicBezTo>
                      <a:pt x="3886" y="3825"/>
                      <a:pt x="3849" y="3892"/>
                      <a:pt x="3827" y="3918"/>
                    </a:cubicBezTo>
                  </a:path>
                </a:pathLst>
              </a:cu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custDataLst>
                  <p:tags r:id="rId15"/>
                </p:custDataLst>
              </p:nvPr>
            </p:nvSpPr>
            <p:spPr>
              <a:xfrm rot="20220000">
                <a:off x="12845" y="3984"/>
                <a:ext cx="138" cy="170"/>
              </a:xfrm>
              <a:custGeom>
                <a:avLst/>
                <a:gdLst>
                  <a:gd name="connsiteX0" fmla="*/ 4157 w 4837"/>
                  <a:gd name="connsiteY0" fmla="*/ 3715 h 5928"/>
                  <a:gd name="connsiteX1" fmla="*/ 3999 w 4837"/>
                  <a:gd name="connsiteY1" fmla="*/ 3760 h 5928"/>
                  <a:gd name="connsiteX2" fmla="*/ 3782 w 4837"/>
                  <a:gd name="connsiteY2" fmla="*/ 3903 h 5928"/>
                  <a:gd name="connsiteX3" fmla="*/ 3489 w 4837"/>
                  <a:gd name="connsiteY3" fmla="*/ 3940 h 5928"/>
                  <a:gd name="connsiteX4" fmla="*/ 3182 w 4837"/>
                  <a:gd name="connsiteY4" fmla="*/ 3760 h 5928"/>
                  <a:gd name="connsiteX5" fmla="*/ 2912 w 4837"/>
                  <a:gd name="connsiteY5" fmla="*/ 3123 h 5928"/>
                  <a:gd name="connsiteX6" fmla="*/ 2957 w 4837"/>
                  <a:gd name="connsiteY6" fmla="*/ 2725 h 5928"/>
                  <a:gd name="connsiteX7" fmla="*/ 3324 w 4837"/>
                  <a:gd name="connsiteY7" fmla="*/ 2028 h 5928"/>
                  <a:gd name="connsiteX8" fmla="*/ 3264 w 4837"/>
                  <a:gd name="connsiteY8" fmla="*/ 1240 h 5928"/>
                  <a:gd name="connsiteX9" fmla="*/ 3414 w 4837"/>
                  <a:gd name="connsiteY9" fmla="*/ 625 h 5928"/>
                  <a:gd name="connsiteX10" fmla="*/ 3452 w 4837"/>
                  <a:gd name="connsiteY10" fmla="*/ 48 h 5928"/>
                  <a:gd name="connsiteX11" fmla="*/ 3167 w 4837"/>
                  <a:gd name="connsiteY11" fmla="*/ 183 h 5928"/>
                  <a:gd name="connsiteX12" fmla="*/ 3122 w 4837"/>
                  <a:gd name="connsiteY12" fmla="*/ 333 h 5928"/>
                  <a:gd name="connsiteX13" fmla="*/ 3107 w 4837"/>
                  <a:gd name="connsiteY13" fmla="*/ 243 h 5928"/>
                  <a:gd name="connsiteX14" fmla="*/ 2994 w 4837"/>
                  <a:gd name="connsiteY14" fmla="*/ 288 h 5928"/>
                  <a:gd name="connsiteX15" fmla="*/ 2889 w 4837"/>
                  <a:gd name="connsiteY15" fmla="*/ 430 h 5928"/>
                  <a:gd name="connsiteX16" fmla="*/ 2814 w 4837"/>
                  <a:gd name="connsiteY16" fmla="*/ 640 h 5928"/>
                  <a:gd name="connsiteX17" fmla="*/ 2657 w 4837"/>
                  <a:gd name="connsiteY17" fmla="*/ 738 h 5928"/>
                  <a:gd name="connsiteX18" fmla="*/ 2342 w 4837"/>
                  <a:gd name="connsiteY18" fmla="*/ 1030 h 5928"/>
                  <a:gd name="connsiteX19" fmla="*/ 2207 w 4837"/>
                  <a:gd name="connsiteY19" fmla="*/ 1540 h 5928"/>
                  <a:gd name="connsiteX20" fmla="*/ 2244 w 4837"/>
                  <a:gd name="connsiteY20" fmla="*/ 1675 h 5928"/>
                  <a:gd name="connsiteX21" fmla="*/ 2057 w 4837"/>
                  <a:gd name="connsiteY21" fmla="*/ 1870 h 5928"/>
                  <a:gd name="connsiteX22" fmla="*/ 1899 w 4837"/>
                  <a:gd name="connsiteY22" fmla="*/ 2455 h 5928"/>
                  <a:gd name="connsiteX23" fmla="*/ 1892 w 4837"/>
                  <a:gd name="connsiteY23" fmla="*/ 2905 h 5928"/>
                  <a:gd name="connsiteX24" fmla="*/ 1899 w 4837"/>
                  <a:gd name="connsiteY24" fmla="*/ 3003 h 5928"/>
                  <a:gd name="connsiteX25" fmla="*/ 1832 w 4837"/>
                  <a:gd name="connsiteY25" fmla="*/ 2943 h 5928"/>
                  <a:gd name="connsiteX26" fmla="*/ 1509 w 4837"/>
                  <a:gd name="connsiteY26" fmla="*/ 2688 h 5928"/>
                  <a:gd name="connsiteX27" fmla="*/ 819 w 4837"/>
                  <a:gd name="connsiteY27" fmla="*/ 1863 h 5928"/>
                  <a:gd name="connsiteX28" fmla="*/ 377 w 4837"/>
                  <a:gd name="connsiteY28" fmla="*/ 1173 h 5928"/>
                  <a:gd name="connsiteX29" fmla="*/ 54 w 4837"/>
                  <a:gd name="connsiteY29" fmla="*/ 775 h 5928"/>
                  <a:gd name="connsiteX30" fmla="*/ 24 w 4837"/>
                  <a:gd name="connsiteY30" fmla="*/ 1158 h 5928"/>
                  <a:gd name="connsiteX31" fmla="*/ 212 w 4837"/>
                  <a:gd name="connsiteY31" fmla="*/ 1630 h 5928"/>
                  <a:gd name="connsiteX32" fmla="*/ 152 w 4837"/>
                  <a:gd name="connsiteY32" fmla="*/ 1795 h 5928"/>
                  <a:gd name="connsiteX33" fmla="*/ 257 w 4837"/>
                  <a:gd name="connsiteY33" fmla="*/ 2076 h 5928"/>
                  <a:gd name="connsiteX34" fmla="*/ 519 w 4837"/>
                  <a:gd name="connsiteY34" fmla="*/ 2463 h 5928"/>
                  <a:gd name="connsiteX35" fmla="*/ 572 w 4837"/>
                  <a:gd name="connsiteY35" fmla="*/ 2900 h 5928"/>
                  <a:gd name="connsiteX36" fmla="*/ 857 w 4837"/>
                  <a:gd name="connsiteY36" fmla="*/ 3265 h 5928"/>
                  <a:gd name="connsiteX37" fmla="*/ 1052 w 4837"/>
                  <a:gd name="connsiteY37" fmla="*/ 3400 h 5928"/>
                  <a:gd name="connsiteX38" fmla="*/ 1022 w 4837"/>
                  <a:gd name="connsiteY38" fmla="*/ 3642 h 5928"/>
                  <a:gd name="connsiteX39" fmla="*/ 1404 w 4837"/>
                  <a:gd name="connsiteY39" fmla="*/ 4090 h 5928"/>
                  <a:gd name="connsiteX40" fmla="*/ 2034 w 4837"/>
                  <a:gd name="connsiteY40" fmla="*/ 4458 h 5928"/>
                  <a:gd name="connsiteX41" fmla="*/ 1232 w 4837"/>
                  <a:gd name="connsiteY41" fmla="*/ 4780 h 5928"/>
                  <a:gd name="connsiteX42" fmla="*/ 137 w 4837"/>
                  <a:gd name="connsiteY42" fmla="*/ 5306 h 5928"/>
                  <a:gd name="connsiteX43" fmla="*/ 422 w 4837"/>
                  <a:gd name="connsiteY43" fmla="*/ 5404 h 5928"/>
                  <a:gd name="connsiteX44" fmla="*/ 159 w 4837"/>
                  <a:gd name="connsiteY44" fmla="*/ 5726 h 5928"/>
                  <a:gd name="connsiteX45" fmla="*/ 1023 w 4837"/>
                  <a:gd name="connsiteY45" fmla="*/ 5531 h 5928"/>
                  <a:gd name="connsiteX46" fmla="*/ 677 w 4837"/>
                  <a:gd name="connsiteY46" fmla="*/ 5913 h 5928"/>
                  <a:gd name="connsiteX47" fmla="*/ 1929 w 4837"/>
                  <a:gd name="connsiteY47" fmla="*/ 4975 h 5928"/>
                  <a:gd name="connsiteX48" fmla="*/ 1989 w 4837"/>
                  <a:gd name="connsiteY48" fmla="*/ 5005 h 5928"/>
                  <a:gd name="connsiteX49" fmla="*/ 2214 w 4837"/>
                  <a:gd name="connsiteY49" fmla="*/ 5148 h 5928"/>
                  <a:gd name="connsiteX50" fmla="*/ 3017 w 4837"/>
                  <a:gd name="connsiteY50" fmla="*/ 5215 h 5928"/>
                  <a:gd name="connsiteX51" fmla="*/ 3827 w 4837"/>
                  <a:gd name="connsiteY51" fmla="*/ 4885 h 5928"/>
                  <a:gd name="connsiteX52" fmla="*/ 4255 w 4837"/>
                  <a:gd name="connsiteY52" fmla="*/ 4345 h 5928"/>
                  <a:gd name="connsiteX53" fmla="*/ 4540 w 4837"/>
                  <a:gd name="connsiteY53" fmla="*/ 4164 h 5928"/>
                  <a:gd name="connsiteX54" fmla="*/ 4832 w 4837"/>
                  <a:gd name="connsiteY54" fmla="*/ 4008 h 5928"/>
                  <a:gd name="connsiteX55" fmla="*/ 4644 w 4837"/>
                  <a:gd name="connsiteY55" fmla="*/ 3970 h 5928"/>
                  <a:gd name="connsiteX56" fmla="*/ 4352 w 4837"/>
                  <a:gd name="connsiteY56" fmla="*/ 3820 h 5928"/>
                  <a:gd name="connsiteX57" fmla="*/ 4209 w 4837"/>
                  <a:gd name="connsiteY57" fmla="*/ 3708 h 5928"/>
                  <a:gd name="connsiteX58" fmla="*/ 3962 w 4837"/>
                  <a:gd name="connsiteY58" fmla="*/ 3783 h 5928"/>
                  <a:gd name="connsiteX59" fmla="*/ 3827 w 4837"/>
                  <a:gd name="connsiteY59" fmla="*/ 3918 h 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37" h="5929">
                    <a:moveTo>
                      <a:pt x="4157" y="3715"/>
                    </a:moveTo>
                    <a:cubicBezTo>
                      <a:pt x="4130" y="3721"/>
                      <a:pt x="4074" y="3722"/>
                      <a:pt x="3999" y="3760"/>
                    </a:cubicBezTo>
                    <a:cubicBezTo>
                      <a:pt x="3924" y="3798"/>
                      <a:pt x="3884" y="3867"/>
                      <a:pt x="3782" y="3903"/>
                    </a:cubicBezTo>
                    <a:cubicBezTo>
                      <a:pt x="3680" y="3939"/>
                      <a:pt x="3609" y="3969"/>
                      <a:pt x="3489" y="3940"/>
                    </a:cubicBezTo>
                    <a:cubicBezTo>
                      <a:pt x="3369" y="3911"/>
                      <a:pt x="3297" y="3923"/>
                      <a:pt x="3182" y="3760"/>
                    </a:cubicBezTo>
                    <a:cubicBezTo>
                      <a:pt x="3067" y="3597"/>
                      <a:pt x="2957" y="3330"/>
                      <a:pt x="2912" y="3123"/>
                    </a:cubicBezTo>
                    <a:cubicBezTo>
                      <a:pt x="2867" y="2916"/>
                      <a:pt x="2875" y="2944"/>
                      <a:pt x="2957" y="2725"/>
                    </a:cubicBezTo>
                    <a:cubicBezTo>
                      <a:pt x="3039" y="2506"/>
                      <a:pt x="3263" y="2325"/>
                      <a:pt x="3324" y="2028"/>
                    </a:cubicBezTo>
                    <a:cubicBezTo>
                      <a:pt x="3385" y="1731"/>
                      <a:pt x="3246" y="1521"/>
                      <a:pt x="3264" y="1240"/>
                    </a:cubicBezTo>
                    <a:cubicBezTo>
                      <a:pt x="3282" y="959"/>
                      <a:pt x="3376" y="863"/>
                      <a:pt x="3414" y="625"/>
                    </a:cubicBezTo>
                    <a:cubicBezTo>
                      <a:pt x="3452" y="387"/>
                      <a:pt x="3535" y="188"/>
                      <a:pt x="3452" y="48"/>
                    </a:cubicBezTo>
                    <a:cubicBezTo>
                      <a:pt x="3369" y="-92"/>
                      <a:pt x="3218" y="114"/>
                      <a:pt x="3167" y="183"/>
                    </a:cubicBezTo>
                    <a:cubicBezTo>
                      <a:pt x="3116" y="252"/>
                      <a:pt x="3134" y="321"/>
                      <a:pt x="3122" y="333"/>
                    </a:cubicBezTo>
                    <a:cubicBezTo>
                      <a:pt x="3110" y="345"/>
                      <a:pt x="3133" y="252"/>
                      <a:pt x="3107" y="243"/>
                    </a:cubicBezTo>
                    <a:cubicBezTo>
                      <a:pt x="3081" y="234"/>
                      <a:pt x="3038" y="251"/>
                      <a:pt x="2994" y="288"/>
                    </a:cubicBezTo>
                    <a:cubicBezTo>
                      <a:pt x="2950" y="325"/>
                      <a:pt x="2925" y="360"/>
                      <a:pt x="2889" y="430"/>
                    </a:cubicBezTo>
                    <a:cubicBezTo>
                      <a:pt x="2853" y="500"/>
                      <a:pt x="2860" y="578"/>
                      <a:pt x="2814" y="640"/>
                    </a:cubicBezTo>
                    <a:cubicBezTo>
                      <a:pt x="2768" y="702"/>
                      <a:pt x="2751" y="660"/>
                      <a:pt x="2657" y="738"/>
                    </a:cubicBezTo>
                    <a:cubicBezTo>
                      <a:pt x="2563" y="816"/>
                      <a:pt x="2432" y="870"/>
                      <a:pt x="2342" y="1030"/>
                    </a:cubicBezTo>
                    <a:cubicBezTo>
                      <a:pt x="2252" y="1190"/>
                      <a:pt x="2227" y="1411"/>
                      <a:pt x="2207" y="1540"/>
                    </a:cubicBezTo>
                    <a:cubicBezTo>
                      <a:pt x="2187" y="1669"/>
                      <a:pt x="2274" y="1609"/>
                      <a:pt x="2244" y="1675"/>
                    </a:cubicBezTo>
                    <a:cubicBezTo>
                      <a:pt x="2214" y="1741"/>
                      <a:pt x="2126" y="1714"/>
                      <a:pt x="2057" y="1870"/>
                    </a:cubicBezTo>
                    <a:cubicBezTo>
                      <a:pt x="1988" y="2026"/>
                      <a:pt x="1932" y="2248"/>
                      <a:pt x="1899" y="2455"/>
                    </a:cubicBezTo>
                    <a:cubicBezTo>
                      <a:pt x="1866" y="2662"/>
                      <a:pt x="1892" y="2795"/>
                      <a:pt x="1892" y="2905"/>
                    </a:cubicBezTo>
                    <a:cubicBezTo>
                      <a:pt x="1892" y="3015"/>
                      <a:pt x="1911" y="2995"/>
                      <a:pt x="1899" y="3003"/>
                    </a:cubicBezTo>
                    <a:cubicBezTo>
                      <a:pt x="1887" y="3011"/>
                      <a:pt x="1910" y="3006"/>
                      <a:pt x="1832" y="2943"/>
                    </a:cubicBezTo>
                    <a:cubicBezTo>
                      <a:pt x="1754" y="2880"/>
                      <a:pt x="1712" y="2904"/>
                      <a:pt x="1509" y="2688"/>
                    </a:cubicBezTo>
                    <a:cubicBezTo>
                      <a:pt x="1306" y="2472"/>
                      <a:pt x="1045" y="2166"/>
                      <a:pt x="819" y="1863"/>
                    </a:cubicBezTo>
                    <a:cubicBezTo>
                      <a:pt x="593" y="1560"/>
                      <a:pt x="530" y="1391"/>
                      <a:pt x="377" y="1173"/>
                    </a:cubicBezTo>
                    <a:cubicBezTo>
                      <a:pt x="224" y="955"/>
                      <a:pt x="125" y="778"/>
                      <a:pt x="54" y="775"/>
                    </a:cubicBezTo>
                    <a:cubicBezTo>
                      <a:pt x="-17" y="772"/>
                      <a:pt x="-8" y="987"/>
                      <a:pt x="24" y="1158"/>
                    </a:cubicBezTo>
                    <a:cubicBezTo>
                      <a:pt x="56" y="1329"/>
                      <a:pt x="186" y="1503"/>
                      <a:pt x="212" y="1630"/>
                    </a:cubicBezTo>
                    <a:cubicBezTo>
                      <a:pt x="238" y="1757"/>
                      <a:pt x="146" y="1694"/>
                      <a:pt x="152" y="1795"/>
                    </a:cubicBezTo>
                    <a:cubicBezTo>
                      <a:pt x="158" y="1896"/>
                      <a:pt x="184" y="1942"/>
                      <a:pt x="257" y="2076"/>
                    </a:cubicBezTo>
                    <a:cubicBezTo>
                      <a:pt x="330" y="2210"/>
                      <a:pt x="609" y="2416"/>
                      <a:pt x="519" y="2463"/>
                    </a:cubicBezTo>
                    <a:cubicBezTo>
                      <a:pt x="572" y="2600"/>
                      <a:pt x="516" y="2766"/>
                      <a:pt x="572" y="2900"/>
                    </a:cubicBezTo>
                    <a:cubicBezTo>
                      <a:pt x="628" y="3034"/>
                      <a:pt x="777" y="3182"/>
                      <a:pt x="857" y="3265"/>
                    </a:cubicBezTo>
                    <a:cubicBezTo>
                      <a:pt x="968" y="3407"/>
                      <a:pt x="1018" y="3319"/>
                      <a:pt x="1052" y="3400"/>
                    </a:cubicBezTo>
                    <a:cubicBezTo>
                      <a:pt x="1086" y="3481"/>
                      <a:pt x="952" y="3504"/>
                      <a:pt x="1022" y="3642"/>
                    </a:cubicBezTo>
                    <a:cubicBezTo>
                      <a:pt x="1092" y="3780"/>
                      <a:pt x="1203" y="3932"/>
                      <a:pt x="1404" y="4090"/>
                    </a:cubicBezTo>
                    <a:cubicBezTo>
                      <a:pt x="1605" y="4248"/>
                      <a:pt x="2139" y="4375"/>
                      <a:pt x="2034" y="4458"/>
                    </a:cubicBezTo>
                    <a:cubicBezTo>
                      <a:pt x="1929" y="4541"/>
                      <a:pt x="1463" y="4681"/>
                      <a:pt x="1232" y="4780"/>
                    </a:cubicBezTo>
                    <a:cubicBezTo>
                      <a:pt x="1001" y="4879"/>
                      <a:pt x="173" y="5255"/>
                      <a:pt x="137" y="5306"/>
                    </a:cubicBezTo>
                    <a:cubicBezTo>
                      <a:pt x="101" y="5357"/>
                      <a:pt x="182" y="5487"/>
                      <a:pt x="422" y="5404"/>
                    </a:cubicBezTo>
                    <a:cubicBezTo>
                      <a:pt x="662" y="5321"/>
                      <a:pt x="45" y="5545"/>
                      <a:pt x="159" y="5726"/>
                    </a:cubicBezTo>
                    <a:cubicBezTo>
                      <a:pt x="273" y="5907"/>
                      <a:pt x="958" y="5542"/>
                      <a:pt x="1023" y="5531"/>
                    </a:cubicBezTo>
                    <a:cubicBezTo>
                      <a:pt x="1088" y="5520"/>
                      <a:pt x="564" y="5755"/>
                      <a:pt x="677" y="5913"/>
                    </a:cubicBezTo>
                    <a:cubicBezTo>
                      <a:pt x="790" y="6071"/>
                      <a:pt x="1865" y="5004"/>
                      <a:pt x="1929" y="4975"/>
                    </a:cubicBezTo>
                    <a:cubicBezTo>
                      <a:pt x="1993" y="4946"/>
                      <a:pt x="1932" y="4970"/>
                      <a:pt x="1989" y="5005"/>
                    </a:cubicBezTo>
                    <a:cubicBezTo>
                      <a:pt x="2046" y="5040"/>
                      <a:pt x="2008" y="5106"/>
                      <a:pt x="2214" y="5148"/>
                    </a:cubicBezTo>
                    <a:cubicBezTo>
                      <a:pt x="2420" y="5190"/>
                      <a:pt x="2694" y="5268"/>
                      <a:pt x="3017" y="5215"/>
                    </a:cubicBezTo>
                    <a:cubicBezTo>
                      <a:pt x="3340" y="5162"/>
                      <a:pt x="3610" y="4994"/>
                      <a:pt x="3827" y="4885"/>
                    </a:cubicBezTo>
                    <a:cubicBezTo>
                      <a:pt x="4044" y="4776"/>
                      <a:pt x="4180" y="4459"/>
                      <a:pt x="4255" y="4345"/>
                    </a:cubicBezTo>
                    <a:cubicBezTo>
                      <a:pt x="4330" y="4231"/>
                      <a:pt x="4411" y="4218"/>
                      <a:pt x="4540" y="4164"/>
                    </a:cubicBezTo>
                    <a:cubicBezTo>
                      <a:pt x="4669" y="4110"/>
                      <a:pt x="4799" y="4034"/>
                      <a:pt x="4832" y="4008"/>
                    </a:cubicBezTo>
                    <a:cubicBezTo>
                      <a:pt x="4865" y="3982"/>
                      <a:pt x="4740" y="4008"/>
                      <a:pt x="4644" y="3970"/>
                    </a:cubicBezTo>
                    <a:cubicBezTo>
                      <a:pt x="4548" y="3932"/>
                      <a:pt x="4439" y="3872"/>
                      <a:pt x="4352" y="3820"/>
                    </a:cubicBezTo>
                    <a:cubicBezTo>
                      <a:pt x="4265" y="3768"/>
                      <a:pt x="4287" y="3715"/>
                      <a:pt x="4209" y="3708"/>
                    </a:cubicBezTo>
                    <a:cubicBezTo>
                      <a:pt x="4131" y="3701"/>
                      <a:pt x="4038" y="3741"/>
                      <a:pt x="3962" y="3783"/>
                    </a:cubicBezTo>
                    <a:cubicBezTo>
                      <a:pt x="3886" y="3825"/>
                      <a:pt x="3849" y="3892"/>
                      <a:pt x="3827" y="3918"/>
                    </a:cubicBezTo>
                  </a:path>
                </a:pathLst>
              </a:cu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任意多边形 31"/>
              <p:cNvSpPr/>
              <p:nvPr>
                <p:custDataLst>
                  <p:tags r:id="rId16"/>
                </p:custDataLst>
              </p:nvPr>
            </p:nvSpPr>
            <p:spPr>
              <a:xfrm rot="1380000" flipH="1">
                <a:off x="6106" y="6663"/>
                <a:ext cx="120" cy="120"/>
              </a:xfrm>
              <a:custGeom>
                <a:avLst/>
                <a:gdLst>
                  <a:gd name="connsiteX0" fmla="*/ 4157 w 4837"/>
                  <a:gd name="connsiteY0" fmla="*/ 3715 h 5928"/>
                  <a:gd name="connsiteX1" fmla="*/ 3999 w 4837"/>
                  <a:gd name="connsiteY1" fmla="*/ 3760 h 5928"/>
                  <a:gd name="connsiteX2" fmla="*/ 3782 w 4837"/>
                  <a:gd name="connsiteY2" fmla="*/ 3903 h 5928"/>
                  <a:gd name="connsiteX3" fmla="*/ 3489 w 4837"/>
                  <a:gd name="connsiteY3" fmla="*/ 3940 h 5928"/>
                  <a:gd name="connsiteX4" fmla="*/ 3182 w 4837"/>
                  <a:gd name="connsiteY4" fmla="*/ 3760 h 5928"/>
                  <a:gd name="connsiteX5" fmla="*/ 2912 w 4837"/>
                  <a:gd name="connsiteY5" fmla="*/ 3123 h 5928"/>
                  <a:gd name="connsiteX6" fmla="*/ 2957 w 4837"/>
                  <a:gd name="connsiteY6" fmla="*/ 2725 h 5928"/>
                  <a:gd name="connsiteX7" fmla="*/ 3324 w 4837"/>
                  <a:gd name="connsiteY7" fmla="*/ 2028 h 5928"/>
                  <a:gd name="connsiteX8" fmla="*/ 3264 w 4837"/>
                  <a:gd name="connsiteY8" fmla="*/ 1240 h 5928"/>
                  <a:gd name="connsiteX9" fmla="*/ 3414 w 4837"/>
                  <a:gd name="connsiteY9" fmla="*/ 625 h 5928"/>
                  <a:gd name="connsiteX10" fmla="*/ 3452 w 4837"/>
                  <a:gd name="connsiteY10" fmla="*/ 48 h 5928"/>
                  <a:gd name="connsiteX11" fmla="*/ 3167 w 4837"/>
                  <a:gd name="connsiteY11" fmla="*/ 183 h 5928"/>
                  <a:gd name="connsiteX12" fmla="*/ 3122 w 4837"/>
                  <a:gd name="connsiteY12" fmla="*/ 333 h 5928"/>
                  <a:gd name="connsiteX13" fmla="*/ 3107 w 4837"/>
                  <a:gd name="connsiteY13" fmla="*/ 243 h 5928"/>
                  <a:gd name="connsiteX14" fmla="*/ 2994 w 4837"/>
                  <a:gd name="connsiteY14" fmla="*/ 288 h 5928"/>
                  <a:gd name="connsiteX15" fmla="*/ 2889 w 4837"/>
                  <a:gd name="connsiteY15" fmla="*/ 430 h 5928"/>
                  <a:gd name="connsiteX16" fmla="*/ 2814 w 4837"/>
                  <a:gd name="connsiteY16" fmla="*/ 640 h 5928"/>
                  <a:gd name="connsiteX17" fmla="*/ 2657 w 4837"/>
                  <a:gd name="connsiteY17" fmla="*/ 738 h 5928"/>
                  <a:gd name="connsiteX18" fmla="*/ 2342 w 4837"/>
                  <a:gd name="connsiteY18" fmla="*/ 1030 h 5928"/>
                  <a:gd name="connsiteX19" fmla="*/ 2207 w 4837"/>
                  <a:gd name="connsiteY19" fmla="*/ 1540 h 5928"/>
                  <a:gd name="connsiteX20" fmla="*/ 2244 w 4837"/>
                  <a:gd name="connsiteY20" fmla="*/ 1675 h 5928"/>
                  <a:gd name="connsiteX21" fmla="*/ 2057 w 4837"/>
                  <a:gd name="connsiteY21" fmla="*/ 1870 h 5928"/>
                  <a:gd name="connsiteX22" fmla="*/ 1899 w 4837"/>
                  <a:gd name="connsiteY22" fmla="*/ 2455 h 5928"/>
                  <a:gd name="connsiteX23" fmla="*/ 1892 w 4837"/>
                  <a:gd name="connsiteY23" fmla="*/ 2905 h 5928"/>
                  <a:gd name="connsiteX24" fmla="*/ 1899 w 4837"/>
                  <a:gd name="connsiteY24" fmla="*/ 3003 h 5928"/>
                  <a:gd name="connsiteX25" fmla="*/ 1832 w 4837"/>
                  <a:gd name="connsiteY25" fmla="*/ 2943 h 5928"/>
                  <a:gd name="connsiteX26" fmla="*/ 1509 w 4837"/>
                  <a:gd name="connsiteY26" fmla="*/ 2688 h 5928"/>
                  <a:gd name="connsiteX27" fmla="*/ 819 w 4837"/>
                  <a:gd name="connsiteY27" fmla="*/ 1863 h 5928"/>
                  <a:gd name="connsiteX28" fmla="*/ 377 w 4837"/>
                  <a:gd name="connsiteY28" fmla="*/ 1173 h 5928"/>
                  <a:gd name="connsiteX29" fmla="*/ 54 w 4837"/>
                  <a:gd name="connsiteY29" fmla="*/ 775 h 5928"/>
                  <a:gd name="connsiteX30" fmla="*/ 24 w 4837"/>
                  <a:gd name="connsiteY30" fmla="*/ 1158 h 5928"/>
                  <a:gd name="connsiteX31" fmla="*/ 212 w 4837"/>
                  <a:gd name="connsiteY31" fmla="*/ 1630 h 5928"/>
                  <a:gd name="connsiteX32" fmla="*/ 152 w 4837"/>
                  <a:gd name="connsiteY32" fmla="*/ 1795 h 5928"/>
                  <a:gd name="connsiteX33" fmla="*/ 257 w 4837"/>
                  <a:gd name="connsiteY33" fmla="*/ 2076 h 5928"/>
                  <a:gd name="connsiteX34" fmla="*/ 519 w 4837"/>
                  <a:gd name="connsiteY34" fmla="*/ 2463 h 5928"/>
                  <a:gd name="connsiteX35" fmla="*/ 572 w 4837"/>
                  <a:gd name="connsiteY35" fmla="*/ 2900 h 5928"/>
                  <a:gd name="connsiteX36" fmla="*/ 857 w 4837"/>
                  <a:gd name="connsiteY36" fmla="*/ 3265 h 5928"/>
                  <a:gd name="connsiteX37" fmla="*/ 1052 w 4837"/>
                  <a:gd name="connsiteY37" fmla="*/ 3400 h 5928"/>
                  <a:gd name="connsiteX38" fmla="*/ 1022 w 4837"/>
                  <a:gd name="connsiteY38" fmla="*/ 3642 h 5928"/>
                  <a:gd name="connsiteX39" fmla="*/ 1404 w 4837"/>
                  <a:gd name="connsiteY39" fmla="*/ 4090 h 5928"/>
                  <a:gd name="connsiteX40" fmla="*/ 2034 w 4837"/>
                  <a:gd name="connsiteY40" fmla="*/ 4458 h 5928"/>
                  <a:gd name="connsiteX41" fmla="*/ 1232 w 4837"/>
                  <a:gd name="connsiteY41" fmla="*/ 4780 h 5928"/>
                  <a:gd name="connsiteX42" fmla="*/ 137 w 4837"/>
                  <a:gd name="connsiteY42" fmla="*/ 5306 h 5928"/>
                  <a:gd name="connsiteX43" fmla="*/ 422 w 4837"/>
                  <a:gd name="connsiteY43" fmla="*/ 5404 h 5928"/>
                  <a:gd name="connsiteX44" fmla="*/ 159 w 4837"/>
                  <a:gd name="connsiteY44" fmla="*/ 5726 h 5928"/>
                  <a:gd name="connsiteX45" fmla="*/ 1023 w 4837"/>
                  <a:gd name="connsiteY45" fmla="*/ 5531 h 5928"/>
                  <a:gd name="connsiteX46" fmla="*/ 677 w 4837"/>
                  <a:gd name="connsiteY46" fmla="*/ 5913 h 5928"/>
                  <a:gd name="connsiteX47" fmla="*/ 1929 w 4837"/>
                  <a:gd name="connsiteY47" fmla="*/ 4975 h 5928"/>
                  <a:gd name="connsiteX48" fmla="*/ 1989 w 4837"/>
                  <a:gd name="connsiteY48" fmla="*/ 5005 h 5928"/>
                  <a:gd name="connsiteX49" fmla="*/ 2214 w 4837"/>
                  <a:gd name="connsiteY49" fmla="*/ 5148 h 5928"/>
                  <a:gd name="connsiteX50" fmla="*/ 3017 w 4837"/>
                  <a:gd name="connsiteY50" fmla="*/ 5215 h 5928"/>
                  <a:gd name="connsiteX51" fmla="*/ 3827 w 4837"/>
                  <a:gd name="connsiteY51" fmla="*/ 4885 h 5928"/>
                  <a:gd name="connsiteX52" fmla="*/ 4255 w 4837"/>
                  <a:gd name="connsiteY52" fmla="*/ 4345 h 5928"/>
                  <a:gd name="connsiteX53" fmla="*/ 4540 w 4837"/>
                  <a:gd name="connsiteY53" fmla="*/ 4164 h 5928"/>
                  <a:gd name="connsiteX54" fmla="*/ 4832 w 4837"/>
                  <a:gd name="connsiteY54" fmla="*/ 4008 h 5928"/>
                  <a:gd name="connsiteX55" fmla="*/ 4644 w 4837"/>
                  <a:gd name="connsiteY55" fmla="*/ 3970 h 5928"/>
                  <a:gd name="connsiteX56" fmla="*/ 4352 w 4837"/>
                  <a:gd name="connsiteY56" fmla="*/ 3820 h 5928"/>
                  <a:gd name="connsiteX57" fmla="*/ 4209 w 4837"/>
                  <a:gd name="connsiteY57" fmla="*/ 3708 h 5928"/>
                  <a:gd name="connsiteX58" fmla="*/ 3962 w 4837"/>
                  <a:gd name="connsiteY58" fmla="*/ 3783 h 5928"/>
                  <a:gd name="connsiteX59" fmla="*/ 3827 w 4837"/>
                  <a:gd name="connsiteY59" fmla="*/ 3918 h 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37" h="5929">
                    <a:moveTo>
                      <a:pt x="4157" y="3715"/>
                    </a:moveTo>
                    <a:cubicBezTo>
                      <a:pt x="4130" y="3721"/>
                      <a:pt x="4074" y="3722"/>
                      <a:pt x="3999" y="3760"/>
                    </a:cubicBezTo>
                    <a:cubicBezTo>
                      <a:pt x="3924" y="3798"/>
                      <a:pt x="3884" y="3867"/>
                      <a:pt x="3782" y="3903"/>
                    </a:cubicBezTo>
                    <a:cubicBezTo>
                      <a:pt x="3680" y="3939"/>
                      <a:pt x="3609" y="3969"/>
                      <a:pt x="3489" y="3940"/>
                    </a:cubicBezTo>
                    <a:cubicBezTo>
                      <a:pt x="3369" y="3911"/>
                      <a:pt x="3297" y="3923"/>
                      <a:pt x="3182" y="3760"/>
                    </a:cubicBezTo>
                    <a:cubicBezTo>
                      <a:pt x="3067" y="3597"/>
                      <a:pt x="2957" y="3330"/>
                      <a:pt x="2912" y="3123"/>
                    </a:cubicBezTo>
                    <a:cubicBezTo>
                      <a:pt x="2867" y="2916"/>
                      <a:pt x="2875" y="2944"/>
                      <a:pt x="2957" y="2725"/>
                    </a:cubicBezTo>
                    <a:cubicBezTo>
                      <a:pt x="3039" y="2506"/>
                      <a:pt x="3263" y="2325"/>
                      <a:pt x="3324" y="2028"/>
                    </a:cubicBezTo>
                    <a:cubicBezTo>
                      <a:pt x="3385" y="1731"/>
                      <a:pt x="3246" y="1521"/>
                      <a:pt x="3264" y="1240"/>
                    </a:cubicBezTo>
                    <a:cubicBezTo>
                      <a:pt x="3282" y="959"/>
                      <a:pt x="3376" y="863"/>
                      <a:pt x="3414" y="625"/>
                    </a:cubicBezTo>
                    <a:cubicBezTo>
                      <a:pt x="3452" y="387"/>
                      <a:pt x="3535" y="188"/>
                      <a:pt x="3452" y="48"/>
                    </a:cubicBezTo>
                    <a:cubicBezTo>
                      <a:pt x="3369" y="-92"/>
                      <a:pt x="3218" y="114"/>
                      <a:pt x="3167" y="183"/>
                    </a:cubicBezTo>
                    <a:cubicBezTo>
                      <a:pt x="3116" y="252"/>
                      <a:pt x="3134" y="321"/>
                      <a:pt x="3122" y="333"/>
                    </a:cubicBezTo>
                    <a:cubicBezTo>
                      <a:pt x="3110" y="345"/>
                      <a:pt x="3133" y="252"/>
                      <a:pt x="3107" y="243"/>
                    </a:cubicBezTo>
                    <a:cubicBezTo>
                      <a:pt x="3081" y="234"/>
                      <a:pt x="3038" y="251"/>
                      <a:pt x="2994" y="288"/>
                    </a:cubicBezTo>
                    <a:cubicBezTo>
                      <a:pt x="2950" y="325"/>
                      <a:pt x="2925" y="360"/>
                      <a:pt x="2889" y="430"/>
                    </a:cubicBezTo>
                    <a:cubicBezTo>
                      <a:pt x="2853" y="500"/>
                      <a:pt x="2860" y="578"/>
                      <a:pt x="2814" y="640"/>
                    </a:cubicBezTo>
                    <a:cubicBezTo>
                      <a:pt x="2768" y="702"/>
                      <a:pt x="2751" y="660"/>
                      <a:pt x="2657" y="738"/>
                    </a:cubicBezTo>
                    <a:cubicBezTo>
                      <a:pt x="2563" y="816"/>
                      <a:pt x="2432" y="870"/>
                      <a:pt x="2342" y="1030"/>
                    </a:cubicBezTo>
                    <a:cubicBezTo>
                      <a:pt x="2252" y="1190"/>
                      <a:pt x="2227" y="1411"/>
                      <a:pt x="2207" y="1540"/>
                    </a:cubicBezTo>
                    <a:cubicBezTo>
                      <a:pt x="2187" y="1669"/>
                      <a:pt x="2274" y="1609"/>
                      <a:pt x="2244" y="1675"/>
                    </a:cubicBezTo>
                    <a:cubicBezTo>
                      <a:pt x="2214" y="1741"/>
                      <a:pt x="2126" y="1714"/>
                      <a:pt x="2057" y="1870"/>
                    </a:cubicBezTo>
                    <a:cubicBezTo>
                      <a:pt x="1988" y="2026"/>
                      <a:pt x="1932" y="2248"/>
                      <a:pt x="1899" y="2455"/>
                    </a:cubicBezTo>
                    <a:cubicBezTo>
                      <a:pt x="1866" y="2662"/>
                      <a:pt x="1892" y="2795"/>
                      <a:pt x="1892" y="2905"/>
                    </a:cubicBezTo>
                    <a:cubicBezTo>
                      <a:pt x="1892" y="3015"/>
                      <a:pt x="1911" y="2995"/>
                      <a:pt x="1899" y="3003"/>
                    </a:cubicBezTo>
                    <a:cubicBezTo>
                      <a:pt x="1887" y="3011"/>
                      <a:pt x="1910" y="3006"/>
                      <a:pt x="1832" y="2943"/>
                    </a:cubicBezTo>
                    <a:cubicBezTo>
                      <a:pt x="1754" y="2880"/>
                      <a:pt x="1712" y="2904"/>
                      <a:pt x="1509" y="2688"/>
                    </a:cubicBezTo>
                    <a:cubicBezTo>
                      <a:pt x="1306" y="2472"/>
                      <a:pt x="1045" y="2166"/>
                      <a:pt x="819" y="1863"/>
                    </a:cubicBezTo>
                    <a:cubicBezTo>
                      <a:pt x="593" y="1560"/>
                      <a:pt x="530" y="1391"/>
                      <a:pt x="377" y="1173"/>
                    </a:cubicBezTo>
                    <a:cubicBezTo>
                      <a:pt x="224" y="955"/>
                      <a:pt x="125" y="778"/>
                      <a:pt x="54" y="775"/>
                    </a:cubicBezTo>
                    <a:cubicBezTo>
                      <a:pt x="-17" y="772"/>
                      <a:pt x="-8" y="987"/>
                      <a:pt x="24" y="1158"/>
                    </a:cubicBezTo>
                    <a:cubicBezTo>
                      <a:pt x="56" y="1329"/>
                      <a:pt x="186" y="1503"/>
                      <a:pt x="212" y="1630"/>
                    </a:cubicBezTo>
                    <a:cubicBezTo>
                      <a:pt x="238" y="1757"/>
                      <a:pt x="146" y="1694"/>
                      <a:pt x="152" y="1795"/>
                    </a:cubicBezTo>
                    <a:cubicBezTo>
                      <a:pt x="158" y="1896"/>
                      <a:pt x="184" y="1942"/>
                      <a:pt x="257" y="2076"/>
                    </a:cubicBezTo>
                    <a:cubicBezTo>
                      <a:pt x="330" y="2210"/>
                      <a:pt x="609" y="2416"/>
                      <a:pt x="519" y="2463"/>
                    </a:cubicBezTo>
                    <a:cubicBezTo>
                      <a:pt x="572" y="2600"/>
                      <a:pt x="516" y="2766"/>
                      <a:pt x="572" y="2900"/>
                    </a:cubicBezTo>
                    <a:cubicBezTo>
                      <a:pt x="628" y="3034"/>
                      <a:pt x="777" y="3182"/>
                      <a:pt x="857" y="3265"/>
                    </a:cubicBezTo>
                    <a:cubicBezTo>
                      <a:pt x="968" y="3407"/>
                      <a:pt x="1018" y="3319"/>
                      <a:pt x="1052" y="3400"/>
                    </a:cubicBezTo>
                    <a:cubicBezTo>
                      <a:pt x="1086" y="3481"/>
                      <a:pt x="952" y="3504"/>
                      <a:pt x="1022" y="3642"/>
                    </a:cubicBezTo>
                    <a:cubicBezTo>
                      <a:pt x="1092" y="3780"/>
                      <a:pt x="1203" y="3932"/>
                      <a:pt x="1404" y="4090"/>
                    </a:cubicBezTo>
                    <a:cubicBezTo>
                      <a:pt x="1605" y="4248"/>
                      <a:pt x="2139" y="4375"/>
                      <a:pt x="2034" y="4458"/>
                    </a:cubicBezTo>
                    <a:cubicBezTo>
                      <a:pt x="1929" y="4541"/>
                      <a:pt x="1463" y="4681"/>
                      <a:pt x="1232" y="4780"/>
                    </a:cubicBezTo>
                    <a:cubicBezTo>
                      <a:pt x="1001" y="4879"/>
                      <a:pt x="173" y="5255"/>
                      <a:pt x="137" y="5306"/>
                    </a:cubicBezTo>
                    <a:cubicBezTo>
                      <a:pt x="101" y="5357"/>
                      <a:pt x="182" y="5487"/>
                      <a:pt x="422" y="5404"/>
                    </a:cubicBezTo>
                    <a:cubicBezTo>
                      <a:pt x="662" y="5321"/>
                      <a:pt x="45" y="5545"/>
                      <a:pt x="159" y="5726"/>
                    </a:cubicBezTo>
                    <a:cubicBezTo>
                      <a:pt x="273" y="5907"/>
                      <a:pt x="958" y="5542"/>
                      <a:pt x="1023" y="5531"/>
                    </a:cubicBezTo>
                    <a:cubicBezTo>
                      <a:pt x="1088" y="5520"/>
                      <a:pt x="564" y="5755"/>
                      <a:pt x="677" y="5913"/>
                    </a:cubicBezTo>
                    <a:cubicBezTo>
                      <a:pt x="790" y="6071"/>
                      <a:pt x="1865" y="5004"/>
                      <a:pt x="1929" y="4975"/>
                    </a:cubicBezTo>
                    <a:cubicBezTo>
                      <a:pt x="1993" y="4946"/>
                      <a:pt x="1932" y="4970"/>
                      <a:pt x="1989" y="5005"/>
                    </a:cubicBezTo>
                    <a:cubicBezTo>
                      <a:pt x="2046" y="5040"/>
                      <a:pt x="2008" y="5106"/>
                      <a:pt x="2214" y="5148"/>
                    </a:cubicBezTo>
                    <a:cubicBezTo>
                      <a:pt x="2420" y="5190"/>
                      <a:pt x="2694" y="5268"/>
                      <a:pt x="3017" y="5215"/>
                    </a:cubicBezTo>
                    <a:cubicBezTo>
                      <a:pt x="3340" y="5162"/>
                      <a:pt x="3610" y="4994"/>
                      <a:pt x="3827" y="4885"/>
                    </a:cubicBezTo>
                    <a:cubicBezTo>
                      <a:pt x="4044" y="4776"/>
                      <a:pt x="4180" y="4459"/>
                      <a:pt x="4255" y="4345"/>
                    </a:cubicBezTo>
                    <a:cubicBezTo>
                      <a:pt x="4330" y="4231"/>
                      <a:pt x="4411" y="4218"/>
                      <a:pt x="4540" y="4164"/>
                    </a:cubicBezTo>
                    <a:cubicBezTo>
                      <a:pt x="4669" y="4110"/>
                      <a:pt x="4799" y="4034"/>
                      <a:pt x="4832" y="4008"/>
                    </a:cubicBezTo>
                    <a:cubicBezTo>
                      <a:pt x="4865" y="3982"/>
                      <a:pt x="4740" y="4008"/>
                      <a:pt x="4644" y="3970"/>
                    </a:cubicBezTo>
                    <a:cubicBezTo>
                      <a:pt x="4548" y="3932"/>
                      <a:pt x="4439" y="3872"/>
                      <a:pt x="4352" y="3820"/>
                    </a:cubicBezTo>
                    <a:cubicBezTo>
                      <a:pt x="4265" y="3768"/>
                      <a:pt x="4287" y="3715"/>
                      <a:pt x="4209" y="3708"/>
                    </a:cubicBezTo>
                    <a:cubicBezTo>
                      <a:pt x="4131" y="3701"/>
                      <a:pt x="4038" y="3741"/>
                      <a:pt x="3962" y="3783"/>
                    </a:cubicBezTo>
                    <a:cubicBezTo>
                      <a:pt x="3886" y="3825"/>
                      <a:pt x="3849" y="3892"/>
                      <a:pt x="3827" y="3918"/>
                    </a:cubicBezTo>
                  </a:path>
                </a:pathLst>
              </a:cu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任意多边形 42"/>
              <p:cNvSpPr/>
              <p:nvPr>
                <p:custDataLst>
                  <p:tags r:id="rId17"/>
                </p:custDataLst>
              </p:nvPr>
            </p:nvSpPr>
            <p:spPr>
              <a:xfrm>
                <a:off x="5638" y="3592"/>
                <a:ext cx="5252" cy="3868"/>
              </a:xfrm>
              <a:custGeom>
                <a:avLst/>
                <a:gdLst/>
                <a:ahLst/>
                <a:cxnLst>
                  <a:cxn ang="3">
                    <a:pos x="hc" y="t"/>
                  </a:cxn>
                  <a:cxn ang="cd2">
                    <a:pos x="l" y="vc"/>
                  </a:cxn>
                  <a:cxn ang="cd4">
                    <a:pos x="hc" y="b"/>
                  </a:cxn>
                  <a:cxn ang="0">
                    <a:pos x="r" y="vc"/>
                  </a:cxn>
                </a:cxnLst>
                <a:rect l="l" t="t" r="r" b="b"/>
                <a:pathLst>
                  <a:path w="5252" h="3868">
                    <a:moveTo>
                      <a:pt x="485" y="0"/>
                    </a:moveTo>
                    <a:lnTo>
                      <a:pt x="1037" y="0"/>
                    </a:lnTo>
                    <a:lnTo>
                      <a:pt x="1037" y="94"/>
                    </a:lnTo>
                    <a:lnTo>
                      <a:pt x="561" y="94"/>
                    </a:lnTo>
                    <a:cubicBezTo>
                      <a:pt x="307" y="94"/>
                      <a:pt x="100" y="301"/>
                      <a:pt x="100" y="555"/>
                    </a:cubicBezTo>
                    <a:lnTo>
                      <a:pt x="100" y="3313"/>
                    </a:lnTo>
                    <a:cubicBezTo>
                      <a:pt x="100" y="3567"/>
                      <a:pt x="307" y="3774"/>
                      <a:pt x="561" y="3774"/>
                    </a:cubicBezTo>
                    <a:lnTo>
                      <a:pt x="5252" y="3774"/>
                    </a:lnTo>
                    <a:lnTo>
                      <a:pt x="5252" y="3868"/>
                    </a:lnTo>
                    <a:lnTo>
                      <a:pt x="485" y="3868"/>
                    </a:lnTo>
                    <a:cubicBezTo>
                      <a:pt x="217" y="3868"/>
                      <a:pt x="0" y="3651"/>
                      <a:pt x="0" y="3383"/>
                    </a:cubicBezTo>
                    <a:lnTo>
                      <a:pt x="0" y="485"/>
                    </a:lnTo>
                    <a:cubicBezTo>
                      <a:pt x="0" y="217"/>
                      <a:pt x="217" y="0"/>
                      <a:pt x="485" y="0"/>
                    </a:cubicBezTo>
                    <a:close/>
                  </a:path>
                </a:pathLst>
              </a:cu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任意多边形 43"/>
              <p:cNvSpPr/>
              <p:nvPr>
                <p:custDataLst>
                  <p:tags r:id="rId18"/>
                </p:custDataLst>
              </p:nvPr>
            </p:nvSpPr>
            <p:spPr>
              <a:xfrm>
                <a:off x="8242" y="3592"/>
                <a:ext cx="5293" cy="3868"/>
              </a:xfrm>
              <a:custGeom>
                <a:avLst/>
                <a:gdLst/>
                <a:ahLst/>
                <a:cxnLst>
                  <a:cxn ang="3">
                    <a:pos x="hc" y="t"/>
                  </a:cxn>
                  <a:cxn ang="cd2">
                    <a:pos x="l" y="vc"/>
                  </a:cxn>
                  <a:cxn ang="cd4">
                    <a:pos x="hc" y="b"/>
                  </a:cxn>
                  <a:cxn ang="0">
                    <a:pos x="r" y="vc"/>
                  </a:cxn>
                </a:cxnLst>
                <a:rect l="l" t="t" r="r" b="b"/>
                <a:pathLst>
                  <a:path w="5293" h="3868">
                    <a:moveTo>
                      <a:pt x="0" y="0"/>
                    </a:moveTo>
                    <a:lnTo>
                      <a:pt x="4808" y="0"/>
                    </a:lnTo>
                    <a:cubicBezTo>
                      <a:pt x="5076" y="0"/>
                      <a:pt x="5293" y="217"/>
                      <a:pt x="5293" y="485"/>
                    </a:cubicBezTo>
                    <a:lnTo>
                      <a:pt x="5293" y="3383"/>
                    </a:lnTo>
                    <a:cubicBezTo>
                      <a:pt x="5293" y="3651"/>
                      <a:pt x="5076" y="3868"/>
                      <a:pt x="4808" y="3868"/>
                    </a:cubicBezTo>
                    <a:lnTo>
                      <a:pt x="4215" y="3868"/>
                    </a:lnTo>
                    <a:lnTo>
                      <a:pt x="4215" y="3774"/>
                    </a:lnTo>
                    <a:lnTo>
                      <a:pt x="4732" y="3774"/>
                    </a:lnTo>
                    <a:cubicBezTo>
                      <a:pt x="4986" y="3774"/>
                      <a:pt x="5193" y="3567"/>
                      <a:pt x="5193" y="3313"/>
                    </a:cubicBezTo>
                    <a:lnTo>
                      <a:pt x="5193" y="555"/>
                    </a:lnTo>
                    <a:cubicBezTo>
                      <a:pt x="5193" y="301"/>
                      <a:pt x="4986" y="94"/>
                      <a:pt x="4732" y="94"/>
                    </a:cubicBezTo>
                    <a:lnTo>
                      <a:pt x="0" y="94"/>
                    </a:lnTo>
                    <a:lnTo>
                      <a:pt x="0" y="0"/>
                    </a:lnTo>
                    <a:close/>
                  </a:path>
                </a:pathLst>
              </a:custGeom>
              <a:solidFill>
                <a:srgbClr val="E804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50" name="组合 49"/>
              <p:cNvGrpSpPr/>
              <p:nvPr/>
            </p:nvGrpSpPr>
            <p:grpSpPr>
              <a:xfrm rot="0">
                <a:off x="11088" y="7265"/>
                <a:ext cx="1212" cy="281"/>
                <a:chOff x="6969" y="3375"/>
                <a:chExt cx="1511" cy="350"/>
              </a:xfrm>
            </p:grpSpPr>
            <p:sp>
              <p:nvSpPr>
                <p:cNvPr id="51" name="五角星 50"/>
                <p:cNvSpPr/>
                <p:nvPr>
                  <p:custDataLst>
                    <p:tags r:id="rId19"/>
                  </p:custDataLst>
                </p:nvPr>
              </p:nvSpPr>
              <p:spPr>
                <a:xfrm>
                  <a:off x="6969" y="3375"/>
                  <a:ext cx="350" cy="350"/>
                </a:xfrm>
                <a:prstGeom prst="star5">
                  <a:avLst/>
                </a:prstGeom>
                <a:solidFill>
                  <a:srgbClr val="E80403"/>
                </a:solid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五角星 51"/>
                <p:cNvSpPr/>
                <p:nvPr>
                  <p:custDataLst>
                    <p:tags r:id="rId20"/>
                  </p:custDataLst>
                </p:nvPr>
              </p:nvSpPr>
              <p:spPr>
                <a:xfrm>
                  <a:off x="7356" y="3375"/>
                  <a:ext cx="350" cy="350"/>
                </a:xfrm>
                <a:prstGeom prst="star5">
                  <a:avLst/>
                </a:prstGeom>
                <a:solidFill>
                  <a:srgbClr val="E80403"/>
                </a:solid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五角星 52"/>
                <p:cNvSpPr/>
                <p:nvPr>
                  <p:custDataLst>
                    <p:tags r:id="rId21"/>
                  </p:custDataLst>
                </p:nvPr>
              </p:nvSpPr>
              <p:spPr>
                <a:xfrm>
                  <a:off x="7743" y="3375"/>
                  <a:ext cx="350" cy="350"/>
                </a:xfrm>
                <a:prstGeom prst="star5">
                  <a:avLst/>
                </a:prstGeom>
                <a:solidFill>
                  <a:srgbClr val="E80403"/>
                </a:solid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五角星 53"/>
                <p:cNvSpPr/>
                <p:nvPr>
                  <p:custDataLst>
                    <p:tags r:id="rId22"/>
                  </p:custDataLst>
                </p:nvPr>
              </p:nvSpPr>
              <p:spPr>
                <a:xfrm>
                  <a:off x="8130" y="3375"/>
                  <a:ext cx="350" cy="350"/>
                </a:xfrm>
                <a:prstGeom prst="star5">
                  <a:avLst/>
                </a:prstGeom>
                <a:solidFill>
                  <a:srgbClr val="E80403"/>
                </a:solid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Tree>
    <p:custDataLst>
      <p:tags r:id="rId23"/>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bldLvl="0" animBg="1"/>
      <p:bldP spid="24" grpId="0" bldLvl="0" animBg="1"/>
      <p:bldP spid="35" grpId="0"/>
      <p:bldP spid="2" grpId="0" bldLvl="0" animBg="1"/>
      <p:bldP spid="3" grpId="0" bldLvl="0" animBg="1"/>
      <p:bldP spid="4" grpId="0"/>
      <p:bldP spid="5" grpId="0" bldLvl="0" animBg="1"/>
      <p:bldP spid="7" grpId="0" bldLvl="0" animBg="1"/>
      <p:bldP spid="8" grpId="0"/>
      <p:bldP spid="9" grpId="0" bldLvl="0" animBg="1"/>
      <p:bldP spid="10" grpId="0" bldLvl="0" animBg="1"/>
      <p:bldP spid="11" grpId="0"/>
      <p:bldP spid="12" grpId="0" bldLvl="0" animBg="1"/>
      <p:bldP spid="13" grpId="0" bldLvl="0" animBg="1"/>
      <p:bldP spid="14" grpId="0"/>
      <p:bldP spid="23" grpId="1" animBg="1"/>
      <p:bldP spid="24" grpId="1" animBg="1"/>
      <p:bldP spid="35" grpId="1"/>
      <p:bldP spid="2" grpId="1" animBg="1"/>
      <p:bldP spid="3" grpId="1" animBg="1"/>
      <p:bldP spid="4" grpId="1"/>
      <p:bldP spid="5" grpId="1" animBg="1"/>
      <p:bldP spid="7" grpId="1" animBg="1"/>
      <p:bldP spid="8" grpId="1"/>
      <p:bldP spid="9" grpId="1" animBg="1"/>
      <p:bldP spid="10" grpId="1" animBg="1"/>
      <p:bldP spid="11" grpId="1"/>
      <p:bldP spid="12" grpId="1" animBg="1"/>
      <p:bldP spid="13" grpId="1" animBg="1"/>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110" y="109855"/>
            <a:ext cx="6268085" cy="953135"/>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1.“</a:t>
            </a: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三会一课</a:t>
            </a:r>
            <a: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a:t>
            </a:r>
            <a:b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br>
            <a:endPar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aphicFrame>
        <p:nvGraphicFramePr>
          <p:cNvPr id="7" name="表格 6"/>
          <p:cNvGraphicFramePr/>
          <p:nvPr>
            <p:custDataLst>
              <p:tags r:id="rId1"/>
            </p:custDataLst>
          </p:nvPr>
        </p:nvGraphicFramePr>
        <p:xfrm>
          <a:off x="224790" y="1203960"/>
          <a:ext cx="11861800" cy="4678045"/>
        </p:xfrm>
        <a:graphic>
          <a:graphicData uri="http://schemas.openxmlformats.org/drawingml/2006/table">
            <a:tbl>
              <a:tblPr firstRow="1" bandRow="1">
                <a:tableStyleId>{073A0DAA-6AF3-43AB-8588-CEC1D06C72B9}</a:tableStyleId>
              </a:tblPr>
              <a:tblGrid>
                <a:gridCol w="1130300"/>
                <a:gridCol w="1612900"/>
                <a:gridCol w="1314450"/>
                <a:gridCol w="3075940"/>
                <a:gridCol w="2983865"/>
                <a:gridCol w="1744345"/>
              </a:tblGrid>
              <a:tr h="563245">
                <a:tc>
                  <a:txBody>
                    <a:bodyPr/>
                    <a:p>
                      <a:pPr algn="ctr">
                        <a:buClrTx/>
                        <a:buSzTx/>
                        <a:buFontTx/>
                        <a:buNone/>
                      </a:pPr>
                      <a:r>
                        <a:rPr lang="zh-CN" altLang="en-US" sz="2000">
                          <a:solidFill>
                            <a:schemeClr val="bg2"/>
                          </a:solidFill>
                        </a:rPr>
                        <a:t>内容</a:t>
                      </a:r>
                      <a:endParaRPr lang="zh-CN" altLang="en-US" sz="2000">
                        <a:solidFill>
                          <a:schemeClr val="bg2"/>
                        </a:solidFill>
                      </a:endParaRPr>
                    </a:p>
                  </a:txBody>
                  <a:tcPr anchor="ctr" anchorCtr="1"/>
                </a:tc>
                <a:tc>
                  <a:txBody>
                    <a:bodyPr/>
                    <a:p>
                      <a:pPr algn="ctr">
                        <a:buNone/>
                      </a:pPr>
                      <a:r>
                        <a:rPr lang="zh-CN" altLang="en-US" sz="2000">
                          <a:solidFill>
                            <a:schemeClr val="bg2"/>
                          </a:solidFill>
                        </a:rPr>
                        <a:t>地位作用</a:t>
                      </a:r>
                      <a:endParaRPr lang="zh-CN" altLang="en-US" sz="2000">
                        <a:solidFill>
                          <a:schemeClr val="bg2"/>
                        </a:solidFill>
                      </a:endParaRPr>
                    </a:p>
                  </a:txBody>
                  <a:tcPr anchor="ctr" anchorCtr="1"/>
                </a:tc>
                <a:tc>
                  <a:txBody>
                    <a:bodyPr/>
                    <a:p>
                      <a:pPr algn="ctr">
                        <a:buNone/>
                      </a:pPr>
                      <a:r>
                        <a:rPr lang="zh-CN" altLang="en-US" sz="2000">
                          <a:solidFill>
                            <a:schemeClr val="bg2"/>
                          </a:solidFill>
                        </a:rPr>
                        <a:t>频次</a:t>
                      </a:r>
                      <a:endParaRPr lang="zh-CN" altLang="en-US" sz="2000">
                        <a:solidFill>
                          <a:schemeClr val="bg2"/>
                        </a:solidFill>
                      </a:endParaRPr>
                    </a:p>
                  </a:txBody>
                  <a:tcPr anchor="ctr" anchorCtr="1"/>
                </a:tc>
                <a:tc>
                  <a:txBody>
                    <a:bodyPr/>
                    <a:p>
                      <a:pPr algn="ctr">
                        <a:buNone/>
                      </a:pPr>
                      <a:r>
                        <a:rPr lang="zh-CN" altLang="en-US" sz="2000">
                          <a:solidFill>
                            <a:schemeClr val="bg2"/>
                          </a:solidFill>
                        </a:rPr>
                        <a:t>职权（内容）</a:t>
                      </a:r>
                      <a:endParaRPr lang="zh-CN" altLang="en-US" sz="2000">
                        <a:solidFill>
                          <a:schemeClr val="bg2"/>
                        </a:solidFill>
                      </a:endParaRPr>
                    </a:p>
                  </a:txBody>
                  <a:tcPr anchor="ctr" anchorCtr="1"/>
                </a:tc>
                <a:tc>
                  <a:txBody>
                    <a:bodyPr/>
                    <a:p>
                      <a:pPr algn="ctr">
                        <a:buNone/>
                      </a:pPr>
                      <a:r>
                        <a:rPr lang="zh-CN" altLang="en-US">
                          <a:solidFill>
                            <a:schemeClr val="bg2"/>
                          </a:solidFill>
                        </a:rPr>
                        <a:t>备注</a:t>
                      </a:r>
                      <a:endParaRPr lang="zh-CN" altLang="en-US">
                        <a:solidFill>
                          <a:schemeClr val="bg2"/>
                        </a:solidFill>
                      </a:endParaRPr>
                    </a:p>
                  </a:txBody>
                  <a:tcPr anchor="ctr" anchorCtr="1"/>
                </a:tc>
                <a:tc>
                  <a:txBody>
                    <a:bodyPr/>
                    <a:p>
                      <a:pPr algn="ctr">
                        <a:buNone/>
                      </a:pPr>
                      <a:r>
                        <a:rPr lang="zh-CN" altLang="en-US">
                          <a:solidFill>
                            <a:schemeClr val="bg2"/>
                          </a:solidFill>
                        </a:rPr>
                        <a:t>召集、主持人</a:t>
                      </a:r>
                      <a:endParaRPr lang="zh-CN" altLang="en-US">
                        <a:solidFill>
                          <a:schemeClr val="bg2"/>
                        </a:solidFill>
                      </a:endParaRPr>
                    </a:p>
                  </a:txBody>
                  <a:tcPr anchor="ctr" anchorCtr="1"/>
                </a:tc>
              </a:tr>
              <a:tr h="991870">
                <a:tc>
                  <a:txBody>
                    <a:bodyPr/>
                    <a:p>
                      <a:pPr algn="ctr">
                        <a:buNone/>
                      </a:pPr>
                      <a:endParaRPr lang="zh-CN" sz="1800" dirty="0">
                        <a:solidFill>
                          <a:schemeClr val="accent1"/>
                        </a:solidFill>
                      </a:endParaRPr>
                    </a:p>
                    <a:p>
                      <a:pPr algn="ctr">
                        <a:buNone/>
                      </a:pPr>
                      <a:r>
                        <a:rPr lang="zh-CN" sz="1800" dirty="0">
                          <a:solidFill>
                            <a:schemeClr val="accent1"/>
                          </a:solidFill>
                        </a:rPr>
                        <a:t>党员大会</a:t>
                      </a:r>
                      <a:endParaRPr lang="zh-CN" altLang="en-US" sz="1800" dirty="0">
                        <a:solidFill>
                          <a:schemeClr val="accent1"/>
                        </a:solidFill>
                      </a:endParaRPr>
                    </a:p>
                  </a:txBody>
                  <a:tcPr/>
                </a:tc>
                <a:tc>
                  <a:txBody>
                    <a:bodyPr/>
                    <a:p>
                      <a:pPr>
                        <a:buNone/>
                      </a:pPr>
                      <a:endParaRPr lang="zh-CN" altLang="en-US" sz="1800" dirty="0">
                        <a:solidFill>
                          <a:schemeClr val="accent1"/>
                        </a:solidFill>
                      </a:endParaRPr>
                    </a:p>
                    <a:p>
                      <a:pPr>
                        <a:buNone/>
                      </a:pPr>
                      <a:r>
                        <a:rPr lang="zh-CN" altLang="en-US" sz="1800" dirty="0">
                          <a:solidFill>
                            <a:schemeClr val="accent1"/>
                          </a:solidFill>
                        </a:rPr>
                        <a:t>议事决策机构</a:t>
                      </a:r>
                      <a:endParaRPr lang="zh-CN" altLang="en-US" sz="1800" dirty="0">
                        <a:solidFill>
                          <a:schemeClr val="accent1"/>
                        </a:solidFill>
                      </a:endParaRPr>
                    </a:p>
                  </a:txBody>
                  <a:tcPr/>
                </a:tc>
                <a:tc>
                  <a:txBody>
                    <a:bodyPr/>
                    <a:p>
                      <a:pPr>
                        <a:buNone/>
                      </a:pPr>
                      <a:r>
                        <a:rPr lang="zh-CN" sz="1800" dirty="0">
                          <a:solidFill>
                            <a:schemeClr val="tx1"/>
                          </a:solidFill>
                        </a:rPr>
                        <a:t>每季度</a:t>
                      </a:r>
                      <a:r>
                        <a:rPr lang="en-US" sz="1800" dirty="0">
                          <a:solidFill>
                            <a:schemeClr val="tx1"/>
                          </a:solidFill>
                        </a:rPr>
                        <a:t>1</a:t>
                      </a:r>
                      <a:r>
                        <a:rPr lang="zh-CN" sz="1800" dirty="0">
                          <a:solidFill>
                            <a:schemeClr val="tx1"/>
                          </a:solidFill>
                        </a:rPr>
                        <a:t>次</a:t>
                      </a:r>
                      <a:endParaRPr lang="zh-CN" altLang="en-US" sz="1800" dirty="0">
                        <a:solidFill>
                          <a:schemeClr val="tx1"/>
                        </a:solidFill>
                      </a:endParaRPr>
                    </a:p>
                  </a:txBody>
                  <a:tcPr anchor="ctr" anchorCtr="0"/>
                </a:tc>
                <a:tc>
                  <a:txBody>
                    <a:bodyPr/>
                    <a:p>
                      <a:pPr algn="l">
                        <a:buClrTx/>
                        <a:buSzTx/>
                        <a:buFontTx/>
                        <a:buNone/>
                      </a:pPr>
                      <a:r>
                        <a:rPr lang="zh-CN" sz="1800">
                          <a:solidFill>
                            <a:schemeClr val="accent1"/>
                          </a:solidFill>
                        </a:rPr>
                        <a:t>党支部重要事项；</a:t>
                      </a:r>
                      <a:endParaRPr lang="zh-CN" sz="1800">
                        <a:solidFill>
                          <a:schemeClr val="accent1"/>
                        </a:solidFill>
                      </a:endParaRPr>
                    </a:p>
                    <a:p>
                      <a:pPr algn="l">
                        <a:buClrTx/>
                        <a:buSzTx/>
                        <a:buFontTx/>
                        <a:buNone/>
                      </a:pPr>
                      <a:r>
                        <a:rPr lang="zh-CN" sz="1800">
                          <a:solidFill>
                            <a:schemeClr val="accent1"/>
                          </a:solidFill>
                        </a:rPr>
                        <a:t>与群众利益密切相关的事项</a:t>
                      </a:r>
                      <a:endParaRPr lang="zh-CN" sz="1800">
                        <a:solidFill>
                          <a:schemeClr val="accent1"/>
                        </a:solidFill>
                      </a:endParaRPr>
                    </a:p>
                  </a:txBody>
                  <a:tcPr/>
                </a:tc>
                <a:tc>
                  <a:txBody>
                    <a:bodyPr/>
                    <a:p>
                      <a:pPr>
                        <a:buNone/>
                      </a:pPr>
                      <a:r>
                        <a:rPr lang="en-US" altLang="zh-CN" sz="1200" dirty="0">
                          <a:solidFill>
                            <a:schemeClr val="accent1"/>
                          </a:solidFill>
                        </a:rPr>
                        <a:t>  </a:t>
                      </a:r>
                      <a:r>
                        <a:rPr lang="zh-CN" altLang="en-US" sz="1200" dirty="0">
                          <a:solidFill>
                            <a:schemeClr val="accent1"/>
                          </a:solidFill>
                        </a:rPr>
                        <a:t>表决必须有半数以上有表决权的党员到会方可进行，</a:t>
                      </a:r>
                      <a:endParaRPr lang="zh-CN" altLang="en-US" sz="1200" dirty="0">
                        <a:solidFill>
                          <a:schemeClr val="accent1"/>
                        </a:solidFill>
                      </a:endParaRPr>
                    </a:p>
                    <a:p>
                      <a:pPr>
                        <a:buNone/>
                      </a:pPr>
                      <a:r>
                        <a:rPr lang="zh-CN" altLang="en-US" sz="1200" dirty="0">
                          <a:solidFill>
                            <a:schemeClr val="accent1"/>
                          </a:solidFill>
                        </a:rPr>
                        <a:t> </a:t>
                      </a:r>
                      <a:r>
                        <a:rPr lang="en-US" altLang="zh-CN" sz="1200" dirty="0">
                          <a:solidFill>
                            <a:schemeClr val="accent1"/>
                          </a:solidFill>
                        </a:rPr>
                        <a:t> </a:t>
                      </a:r>
                      <a:r>
                        <a:rPr lang="zh-CN" altLang="en-US" sz="1200" dirty="0">
                          <a:solidFill>
                            <a:schemeClr val="accent1"/>
                          </a:solidFill>
                        </a:rPr>
                        <a:t>赞成人数超过应到会有表决权的党员的半数为通过。</a:t>
                      </a:r>
                      <a:endParaRPr lang="zh-CN" altLang="en-US" sz="1200" dirty="0">
                        <a:solidFill>
                          <a:schemeClr val="accent1"/>
                        </a:solidFill>
                      </a:endParaRPr>
                    </a:p>
                    <a:p>
                      <a:pPr>
                        <a:buNone/>
                      </a:pPr>
                      <a:r>
                        <a:rPr lang="zh-CN" altLang="en-US" sz="1200" b="1" dirty="0">
                          <a:solidFill>
                            <a:schemeClr val="tx1"/>
                          </a:solidFill>
                        </a:rPr>
                        <a:t>（</a:t>
                      </a:r>
                      <a:r>
                        <a:rPr lang="zh-CN" altLang="en-US" sz="1200" b="1" dirty="0" smtClean="0">
                          <a:solidFill>
                            <a:schemeClr val="tx1"/>
                          </a:solidFill>
                        </a:rPr>
                        <a:t>双过半规则</a:t>
                      </a:r>
                      <a:r>
                        <a:rPr lang="zh-CN" altLang="en-US" sz="1200" b="1" dirty="0">
                          <a:solidFill>
                            <a:schemeClr val="tx1"/>
                          </a:solidFill>
                        </a:rPr>
                        <a:t>）</a:t>
                      </a:r>
                      <a:endParaRPr lang="zh-CN" altLang="en-US" sz="1200" b="1" dirty="0">
                        <a:solidFill>
                          <a:schemeClr val="tx1"/>
                        </a:solidFill>
                      </a:endParaRPr>
                    </a:p>
                  </a:txBody>
                  <a:tcPr/>
                </a:tc>
                <a:tc rowSpan="2">
                  <a:txBody>
                    <a:bodyPr/>
                    <a:p>
                      <a:pPr algn="l">
                        <a:buClrTx/>
                        <a:buSzTx/>
                        <a:buFontTx/>
                        <a:buNone/>
                      </a:pPr>
                      <a:endParaRPr lang="zh-CN" altLang="en-US" sz="1200" dirty="0">
                        <a:solidFill>
                          <a:schemeClr val="accent1"/>
                        </a:solidFill>
                      </a:endParaRPr>
                    </a:p>
                    <a:p>
                      <a:pPr algn="l">
                        <a:buClrTx/>
                        <a:buSzTx/>
                        <a:buFontTx/>
                        <a:buNone/>
                      </a:pPr>
                      <a:r>
                        <a:rPr lang="zh-CN" altLang="en-US" sz="1600" dirty="0">
                          <a:solidFill>
                            <a:schemeClr val="accent1"/>
                          </a:solidFill>
                        </a:rPr>
                        <a:t>党支部书记</a:t>
                      </a:r>
                      <a:endParaRPr lang="zh-CN" altLang="en-US" sz="1600" dirty="0">
                        <a:solidFill>
                          <a:schemeClr val="accent1"/>
                        </a:solidFill>
                      </a:endParaRPr>
                    </a:p>
                    <a:p>
                      <a:pPr algn="l">
                        <a:buClrTx/>
                        <a:buSzTx/>
                        <a:buFontTx/>
                        <a:buNone/>
                      </a:pPr>
                      <a:endParaRPr lang="zh-CN" altLang="en-US" sz="1600" dirty="0">
                        <a:solidFill>
                          <a:schemeClr val="accent1"/>
                        </a:solidFill>
                      </a:endParaRPr>
                    </a:p>
                    <a:p>
                      <a:pPr algn="l">
                        <a:buClrTx/>
                        <a:buSzTx/>
                        <a:buFontTx/>
                        <a:buNone/>
                      </a:pPr>
                      <a:r>
                        <a:rPr lang="zh-CN" altLang="en-US" sz="1600" dirty="0">
                          <a:solidFill>
                            <a:schemeClr val="accent1"/>
                          </a:solidFill>
                        </a:rPr>
                        <a:t>书记不能参加会议的，可以委托副书记或者委员召集并主持。</a:t>
                      </a:r>
                      <a:endParaRPr lang="zh-CN" altLang="en-US" sz="1600" dirty="0">
                        <a:solidFill>
                          <a:schemeClr val="accent1"/>
                        </a:solidFill>
                      </a:endParaRPr>
                    </a:p>
                  </a:txBody>
                  <a:tcPr/>
                </a:tc>
              </a:tr>
              <a:tr h="677545">
                <a:tc>
                  <a:txBody>
                    <a:bodyPr/>
                    <a:p>
                      <a:pPr algn="ctr">
                        <a:buNone/>
                      </a:pPr>
                      <a:r>
                        <a:rPr lang="zh-CN" sz="1800">
                          <a:solidFill>
                            <a:schemeClr val="accent1"/>
                          </a:solidFill>
                        </a:rPr>
                        <a:t>支委会</a:t>
                      </a:r>
                      <a:endParaRPr lang="zh-CN" altLang="en-US" sz="1800">
                        <a:solidFill>
                          <a:schemeClr val="accent1"/>
                        </a:solidFill>
                      </a:endParaRPr>
                    </a:p>
                  </a:txBody>
                  <a:tcPr/>
                </a:tc>
                <a:tc>
                  <a:txBody>
                    <a:bodyPr/>
                    <a:p>
                      <a:pPr>
                        <a:buNone/>
                      </a:pPr>
                      <a:r>
                        <a:rPr lang="en-US" altLang="zh-CN" sz="1800">
                          <a:solidFill>
                            <a:schemeClr val="accent1"/>
                          </a:solidFill>
                        </a:rPr>
                        <a:t>  </a:t>
                      </a:r>
                      <a:r>
                        <a:rPr lang="zh-CN" altLang="en-US" sz="1800">
                          <a:solidFill>
                            <a:schemeClr val="accent1"/>
                          </a:solidFill>
                        </a:rPr>
                        <a:t>日常工作</a:t>
                      </a:r>
                      <a:r>
                        <a:rPr lang="en-US" altLang="zh-CN" sz="1800">
                          <a:solidFill>
                            <a:schemeClr val="accent1"/>
                          </a:solidFill>
                        </a:rPr>
                        <a:t>     </a:t>
                      </a:r>
                      <a:endParaRPr lang="en-US" altLang="zh-CN" sz="1800">
                        <a:solidFill>
                          <a:schemeClr val="accent1"/>
                        </a:solidFill>
                      </a:endParaRPr>
                    </a:p>
                    <a:p>
                      <a:pPr>
                        <a:buNone/>
                      </a:pPr>
                      <a:r>
                        <a:rPr lang="en-US" altLang="zh-CN" sz="1800">
                          <a:solidFill>
                            <a:schemeClr val="accent1"/>
                          </a:solidFill>
                        </a:rPr>
                        <a:t> </a:t>
                      </a:r>
                      <a:r>
                        <a:rPr lang="zh-CN" altLang="en-US" sz="1800">
                          <a:solidFill>
                            <a:schemeClr val="accent1"/>
                          </a:solidFill>
                        </a:rPr>
                        <a:t>的领导机构</a:t>
                      </a:r>
                      <a:endParaRPr lang="zh-CN" altLang="en-US" sz="1800">
                        <a:solidFill>
                          <a:schemeClr val="accent1"/>
                        </a:solidFill>
                      </a:endParaRPr>
                    </a:p>
                  </a:txBody>
                  <a:tcPr/>
                </a:tc>
                <a:tc>
                  <a:txBody>
                    <a:bodyPr/>
                    <a:p>
                      <a:pPr>
                        <a:buNone/>
                      </a:pPr>
                      <a:r>
                        <a:rPr lang="en-US" altLang="zh-CN" sz="1800" dirty="0">
                          <a:solidFill>
                            <a:schemeClr val="tx1"/>
                          </a:solidFill>
                        </a:rPr>
                        <a:t>  </a:t>
                      </a:r>
                      <a:r>
                        <a:rPr lang="zh-CN" sz="1800" dirty="0">
                          <a:solidFill>
                            <a:schemeClr val="tx1"/>
                          </a:solidFill>
                        </a:rPr>
                        <a:t>每月</a:t>
                      </a:r>
                      <a:r>
                        <a:rPr lang="en-US" sz="1800" dirty="0">
                          <a:solidFill>
                            <a:schemeClr val="tx1"/>
                          </a:solidFill>
                        </a:rPr>
                        <a:t>1</a:t>
                      </a:r>
                      <a:r>
                        <a:rPr lang="zh-CN" sz="1800" dirty="0">
                          <a:solidFill>
                            <a:schemeClr val="tx1"/>
                          </a:solidFill>
                        </a:rPr>
                        <a:t>次</a:t>
                      </a:r>
                      <a:endParaRPr lang="zh-CN" altLang="en-US" sz="1800" dirty="0">
                        <a:solidFill>
                          <a:schemeClr val="tx1"/>
                        </a:solidFill>
                      </a:endParaRPr>
                    </a:p>
                  </a:txBody>
                  <a:tcPr anchor="ctr" anchorCtr="0"/>
                </a:tc>
                <a:tc>
                  <a:txBody>
                    <a:bodyPr/>
                    <a:p>
                      <a:pPr algn="l">
                        <a:buClrTx/>
                        <a:buSzTx/>
                        <a:buFontTx/>
                        <a:buNone/>
                      </a:pPr>
                      <a:r>
                        <a:rPr lang="zh-CN" sz="1800" dirty="0">
                          <a:solidFill>
                            <a:schemeClr val="accent1"/>
                          </a:solidFill>
                        </a:rPr>
                        <a:t>对党支部重要工作进行讨论、作出决定等。  </a:t>
                      </a:r>
                      <a:endParaRPr lang="zh-CN" sz="1800" dirty="0">
                        <a:solidFill>
                          <a:schemeClr val="accent1"/>
                        </a:solidFill>
                      </a:endParaRPr>
                    </a:p>
                  </a:txBody>
                  <a:tcPr/>
                </a:tc>
                <a:tc>
                  <a:txBody>
                    <a:bodyPr/>
                    <a:p>
                      <a:pPr algn="l">
                        <a:buClrTx/>
                        <a:buSzTx/>
                        <a:buFontTx/>
                        <a:buNone/>
                      </a:pPr>
                      <a:r>
                        <a:rPr lang="zh-CN" altLang="en-US" sz="1400" dirty="0">
                          <a:solidFill>
                            <a:schemeClr val="accent1"/>
                          </a:solidFill>
                        </a:rPr>
                        <a:t>半数以上委员到会；</a:t>
                      </a:r>
                      <a:endParaRPr lang="zh-CN" altLang="en-US" sz="1400" dirty="0">
                        <a:solidFill>
                          <a:schemeClr val="accent1"/>
                        </a:solidFill>
                      </a:endParaRPr>
                    </a:p>
                    <a:p>
                      <a:pPr algn="l">
                        <a:buClrTx/>
                        <a:buSzTx/>
                        <a:buFontTx/>
                        <a:buNone/>
                      </a:pPr>
                      <a:r>
                        <a:rPr lang="zh-CN" altLang="en-US" sz="1400" dirty="0">
                          <a:solidFill>
                            <a:schemeClr val="accent1"/>
                          </a:solidFill>
                        </a:rPr>
                        <a:t>重要事项提交党员大会决定前，一般应当经党支部委员会会议讨论。</a:t>
                      </a:r>
                      <a:endParaRPr lang="zh-CN" altLang="en-US" sz="1400" dirty="0">
                        <a:solidFill>
                          <a:schemeClr val="accent1"/>
                        </a:solidFill>
                      </a:endParaRPr>
                    </a:p>
                  </a:txBody>
                  <a:tcPr/>
                </a:tc>
                <a:tc vMerge="1">
                  <a:tcPr/>
                </a:tc>
              </a:tr>
              <a:tr h="1188720">
                <a:tc>
                  <a:txBody>
                    <a:bodyPr/>
                    <a:p>
                      <a:pPr algn="ctr">
                        <a:buNone/>
                      </a:pPr>
                      <a:endParaRPr lang="zh-CN" sz="1800">
                        <a:solidFill>
                          <a:schemeClr val="accent1"/>
                        </a:solidFill>
                      </a:endParaRPr>
                    </a:p>
                    <a:p>
                      <a:pPr algn="ctr">
                        <a:buNone/>
                      </a:pPr>
                      <a:r>
                        <a:rPr lang="zh-CN" sz="1800">
                          <a:solidFill>
                            <a:schemeClr val="accent1"/>
                          </a:solidFill>
                        </a:rPr>
                        <a:t>党小组会</a:t>
                      </a:r>
                      <a:endParaRPr lang="zh-CN" altLang="en-US" sz="1800">
                        <a:solidFill>
                          <a:schemeClr val="accent1"/>
                        </a:solidFill>
                      </a:endParaRPr>
                    </a:p>
                  </a:txBody>
                  <a:tcPr/>
                </a:tc>
                <a:tc>
                  <a:txBody>
                    <a:bodyPr/>
                    <a:p>
                      <a:pPr>
                        <a:buNone/>
                      </a:pPr>
                      <a:endParaRPr lang="en-US" altLang="zh-CN" sz="1800">
                        <a:solidFill>
                          <a:schemeClr val="accent1"/>
                        </a:solidFill>
                      </a:endParaRPr>
                    </a:p>
                    <a:p>
                      <a:pPr>
                        <a:buNone/>
                      </a:pPr>
                      <a:r>
                        <a:rPr lang="en-US" altLang="zh-CN" sz="1800">
                          <a:solidFill>
                            <a:schemeClr val="accent1"/>
                          </a:solidFill>
                        </a:rPr>
                        <a:t>    ——</a:t>
                      </a:r>
                      <a:endParaRPr lang="en-US" altLang="zh-CN" sz="1800">
                        <a:solidFill>
                          <a:schemeClr val="accent1"/>
                        </a:solidFill>
                      </a:endParaRPr>
                    </a:p>
                  </a:txBody>
                  <a:tcPr/>
                </a:tc>
                <a:tc>
                  <a:txBody>
                    <a:bodyPr/>
                    <a:p>
                      <a:pPr>
                        <a:buNone/>
                      </a:pPr>
                      <a:r>
                        <a:rPr lang="en-US" altLang="zh-CN" sz="1800">
                          <a:solidFill>
                            <a:schemeClr val="tx1"/>
                          </a:solidFill>
                        </a:rPr>
                        <a:t> </a:t>
                      </a:r>
                      <a:r>
                        <a:rPr lang="zh-CN" sz="1800">
                          <a:solidFill>
                            <a:schemeClr val="tx1"/>
                          </a:solidFill>
                        </a:rPr>
                        <a:t>每月</a:t>
                      </a:r>
                      <a:r>
                        <a:rPr lang="en-US" sz="1800">
                          <a:solidFill>
                            <a:schemeClr val="tx1"/>
                          </a:solidFill>
                        </a:rPr>
                        <a:t>1</a:t>
                      </a:r>
                      <a:r>
                        <a:rPr lang="zh-CN" sz="1800">
                          <a:solidFill>
                            <a:schemeClr val="tx1"/>
                          </a:solidFill>
                        </a:rPr>
                        <a:t>次</a:t>
                      </a:r>
                      <a:endParaRPr lang="zh-CN" altLang="en-US" sz="1800">
                        <a:solidFill>
                          <a:schemeClr val="tx1"/>
                        </a:solidFill>
                      </a:endParaRPr>
                    </a:p>
                  </a:txBody>
                  <a:tcPr anchor="ctr" anchorCtr="0"/>
                </a:tc>
                <a:tc>
                  <a:txBody>
                    <a:bodyPr/>
                    <a:p>
                      <a:pPr algn="l">
                        <a:buClrTx/>
                        <a:buSzTx/>
                        <a:buFontTx/>
                        <a:buNone/>
                      </a:pPr>
                      <a:r>
                        <a:rPr lang="zh-CN" sz="1800" dirty="0">
                          <a:solidFill>
                            <a:schemeClr val="accent1"/>
                          </a:solidFill>
                        </a:rPr>
                        <a:t>落实要求，完成任务。</a:t>
                      </a:r>
                      <a:endParaRPr lang="zh-CN" sz="1800" dirty="0">
                        <a:solidFill>
                          <a:schemeClr val="accent1"/>
                        </a:solidFill>
                      </a:endParaRPr>
                    </a:p>
                    <a:p>
                      <a:pPr algn="l">
                        <a:buClrTx/>
                        <a:buSzTx/>
                        <a:buFontTx/>
                        <a:buNone/>
                      </a:pPr>
                      <a:r>
                        <a:rPr lang="zh-CN" sz="1800" dirty="0">
                          <a:solidFill>
                            <a:schemeClr val="accent1"/>
                          </a:solidFill>
                        </a:rPr>
                        <a:t>组织党员参加政治学习、谈心谈话、开展批评和自我批评等。</a:t>
                      </a:r>
                      <a:endParaRPr lang="zh-CN" sz="1800" dirty="0">
                        <a:solidFill>
                          <a:schemeClr val="accent1"/>
                        </a:solidFill>
                      </a:endParaRPr>
                    </a:p>
                  </a:txBody>
                  <a:tcPr/>
                </a:tc>
                <a:tc>
                  <a:txBody>
                    <a:bodyPr/>
                    <a:p>
                      <a:pPr>
                        <a:buNone/>
                      </a:pPr>
                      <a:endParaRPr lang="zh-CN" altLang="en-US" dirty="0">
                        <a:solidFill>
                          <a:schemeClr val="accent1"/>
                        </a:solidFill>
                      </a:endParaRPr>
                    </a:p>
                  </a:txBody>
                  <a:tcPr/>
                </a:tc>
                <a:tc>
                  <a:txBody>
                    <a:bodyPr/>
                    <a:p>
                      <a:pPr algn="l">
                        <a:buClrTx/>
                        <a:buSzTx/>
                        <a:buFontTx/>
                        <a:buNone/>
                      </a:pPr>
                      <a:endParaRPr lang="zh-CN" altLang="en-US" sz="1600">
                        <a:solidFill>
                          <a:schemeClr val="accent1"/>
                        </a:solidFill>
                      </a:endParaRPr>
                    </a:p>
                    <a:p>
                      <a:pPr algn="l">
                        <a:buClrTx/>
                        <a:buSzTx/>
                        <a:buFontTx/>
                        <a:buNone/>
                      </a:pPr>
                      <a:endParaRPr lang="zh-CN" altLang="en-US" sz="1600">
                        <a:solidFill>
                          <a:schemeClr val="accent1"/>
                        </a:solidFill>
                      </a:endParaRPr>
                    </a:p>
                    <a:p>
                      <a:pPr algn="l">
                        <a:buClrTx/>
                        <a:buSzTx/>
                        <a:buFontTx/>
                        <a:buNone/>
                      </a:pPr>
                      <a:r>
                        <a:rPr lang="zh-CN" altLang="en-US" sz="1600">
                          <a:solidFill>
                            <a:schemeClr val="accent1"/>
                          </a:solidFill>
                        </a:rPr>
                        <a:t> </a:t>
                      </a:r>
                      <a:r>
                        <a:rPr lang="en-US" altLang="zh-CN" sz="1600">
                          <a:solidFill>
                            <a:schemeClr val="accent1"/>
                          </a:solidFill>
                        </a:rPr>
                        <a:t> </a:t>
                      </a:r>
                      <a:r>
                        <a:rPr lang="zh-CN" altLang="en-US" sz="1600">
                          <a:solidFill>
                            <a:schemeClr val="accent1"/>
                          </a:solidFill>
                        </a:rPr>
                        <a:t>党小组组长</a:t>
                      </a:r>
                      <a:endParaRPr lang="zh-CN" altLang="en-US" sz="1600">
                        <a:solidFill>
                          <a:schemeClr val="accent1"/>
                        </a:solidFill>
                      </a:endParaRPr>
                    </a:p>
                  </a:txBody>
                  <a:tcPr/>
                </a:tc>
              </a:tr>
              <a:tr h="1066800">
                <a:tc>
                  <a:txBody>
                    <a:bodyPr/>
                    <a:p>
                      <a:pPr algn="ctr">
                        <a:buNone/>
                      </a:pPr>
                      <a:endParaRPr lang="zh-CN" sz="1800" dirty="0">
                        <a:solidFill>
                          <a:schemeClr val="accent1"/>
                        </a:solidFill>
                      </a:endParaRPr>
                    </a:p>
                    <a:p>
                      <a:pPr algn="ctr">
                        <a:buNone/>
                      </a:pPr>
                      <a:r>
                        <a:rPr lang="zh-CN" sz="1800" dirty="0">
                          <a:solidFill>
                            <a:schemeClr val="accent1"/>
                          </a:solidFill>
                        </a:rPr>
                        <a:t>党课</a:t>
                      </a:r>
                      <a:endParaRPr lang="zh-CN" altLang="en-US" sz="1800" dirty="0">
                        <a:solidFill>
                          <a:schemeClr val="accent1"/>
                        </a:solidFill>
                      </a:endParaRPr>
                    </a:p>
                  </a:txBody>
                  <a:tcPr/>
                </a:tc>
                <a:tc>
                  <a:txBody>
                    <a:bodyPr/>
                    <a:p>
                      <a:pPr algn="ctr">
                        <a:buNone/>
                      </a:pPr>
                      <a:endParaRPr lang="en-US" altLang="zh-CN" sz="1800" dirty="0">
                        <a:solidFill>
                          <a:schemeClr val="accent1"/>
                        </a:solidFill>
                      </a:endParaRPr>
                    </a:p>
                    <a:p>
                      <a:pPr algn="ctr">
                        <a:buNone/>
                      </a:pPr>
                      <a:r>
                        <a:rPr lang="en-US" altLang="zh-CN" sz="1800" dirty="0">
                          <a:solidFill>
                            <a:schemeClr val="accent1"/>
                          </a:solidFill>
                        </a:rPr>
                        <a:t>——</a:t>
                      </a:r>
                      <a:endParaRPr lang="en-US" altLang="zh-CN" sz="1800" dirty="0">
                        <a:solidFill>
                          <a:schemeClr val="accent1"/>
                        </a:solidFill>
                      </a:endParaRPr>
                    </a:p>
                    <a:p>
                      <a:pPr>
                        <a:buNone/>
                      </a:pPr>
                      <a:endParaRPr lang="en-US" altLang="zh-CN" sz="1800" dirty="0">
                        <a:solidFill>
                          <a:schemeClr val="accent1"/>
                        </a:solidFill>
                      </a:endParaRPr>
                    </a:p>
                  </a:txBody>
                  <a:tcPr/>
                </a:tc>
                <a:tc>
                  <a:txBody>
                    <a:bodyPr/>
                    <a:p>
                      <a:pPr>
                        <a:buNone/>
                      </a:pPr>
                      <a:r>
                        <a:rPr lang="en-US" altLang="zh-CN" sz="1800">
                          <a:solidFill>
                            <a:schemeClr val="tx1"/>
                          </a:solidFill>
                        </a:rPr>
                        <a:t> </a:t>
                      </a:r>
                      <a:r>
                        <a:rPr lang="zh-CN" sz="1800">
                          <a:solidFill>
                            <a:schemeClr val="tx1"/>
                          </a:solidFill>
                        </a:rPr>
                        <a:t>每季度</a:t>
                      </a:r>
                      <a:r>
                        <a:rPr lang="en-US" sz="1800">
                          <a:solidFill>
                            <a:schemeClr val="tx1"/>
                          </a:solidFill>
                        </a:rPr>
                        <a:t>1</a:t>
                      </a:r>
                      <a:r>
                        <a:rPr lang="zh-CN" sz="1800">
                          <a:solidFill>
                            <a:schemeClr val="tx1"/>
                          </a:solidFill>
                        </a:rPr>
                        <a:t>次</a:t>
                      </a:r>
                      <a:endParaRPr lang="zh-CN" altLang="en-US" sz="1800">
                        <a:solidFill>
                          <a:schemeClr val="tx1"/>
                        </a:solidFill>
                      </a:endParaRPr>
                    </a:p>
                  </a:txBody>
                  <a:tcPr anchor="ctr" anchorCtr="0"/>
                </a:tc>
                <a:tc>
                  <a:txBody>
                    <a:bodyPr/>
                    <a:p>
                      <a:pPr algn="l">
                        <a:buClrTx/>
                        <a:buSzTx/>
                        <a:buFontTx/>
                        <a:buNone/>
                      </a:pPr>
                      <a:r>
                        <a:rPr lang="zh-CN" sz="1800" dirty="0">
                          <a:solidFill>
                            <a:schemeClr val="accent1"/>
                          </a:solidFill>
                        </a:rPr>
                        <a:t>针对党员思想和工作实际，回应普遍关心的问题，注重身边人讲身边事，增强吸引力感染力。</a:t>
                      </a:r>
                      <a:endParaRPr lang="zh-CN" sz="1800" dirty="0">
                        <a:solidFill>
                          <a:schemeClr val="accent1"/>
                        </a:solidFill>
                      </a:endParaRPr>
                    </a:p>
                  </a:txBody>
                  <a:tcPr/>
                </a:tc>
                <a:tc>
                  <a:txBody>
                    <a:bodyPr/>
                    <a:p>
                      <a:pPr algn="l">
                        <a:buClrTx/>
                        <a:buSzTx/>
                        <a:buFontTx/>
                        <a:buNone/>
                      </a:pPr>
                      <a:endParaRPr lang="zh-CN" dirty="0">
                        <a:solidFill>
                          <a:schemeClr val="accent1"/>
                        </a:solidFill>
                      </a:endParaRPr>
                    </a:p>
                    <a:p>
                      <a:pPr algn="l">
                        <a:buClrTx/>
                        <a:buSzTx/>
                        <a:buFontTx/>
                        <a:buNone/>
                      </a:pPr>
                      <a:r>
                        <a:rPr lang="zh-CN" dirty="0">
                          <a:solidFill>
                            <a:schemeClr val="tx1"/>
                          </a:solidFill>
                        </a:rPr>
                        <a:t>党员领导干部定期为党员讲党课，每年至少有1次是书记上</a:t>
                      </a:r>
                      <a:r>
                        <a:rPr lang="zh-CN" dirty="0" smtClean="0">
                          <a:solidFill>
                            <a:schemeClr val="tx1"/>
                          </a:solidFill>
                        </a:rPr>
                        <a:t>党课</a:t>
                      </a:r>
                      <a:endParaRPr lang="en-US" altLang="zh-CN" dirty="0" smtClean="0">
                        <a:solidFill>
                          <a:schemeClr val="tx1"/>
                        </a:solidFill>
                      </a:endParaRPr>
                    </a:p>
                    <a:p>
                      <a:pPr algn="l">
                        <a:buClrTx/>
                        <a:buSzTx/>
                        <a:buFontTx/>
                        <a:buNone/>
                      </a:pPr>
                      <a:endParaRPr lang="en-US" altLang="zh-CN" dirty="0" smtClean="0">
                        <a:solidFill>
                          <a:schemeClr val="tx1"/>
                        </a:solidFill>
                      </a:endParaRPr>
                    </a:p>
                  </a:txBody>
                  <a:tcPr/>
                </a:tc>
                <a:tc>
                  <a:txBody>
                    <a:bodyPr/>
                    <a:p>
                      <a:pPr algn="l">
                        <a:buClrTx/>
                        <a:buSzTx/>
                        <a:buFontTx/>
                        <a:buNone/>
                      </a:pPr>
                      <a:r>
                        <a:rPr lang="en-US" altLang="zh-CN" sz="1800" dirty="0">
                          <a:solidFill>
                            <a:schemeClr val="accent1"/>
                          </a:solidFill>
                        </a:rPr>
                        <a:t>     </a:t>
                      </a:r>
                      <a:endParaRPr lang="en-US" altLang="zh-CN" sz="1800" dirty="0">
                        <a:solidFill>
                          <a:schemeClr val="accent1"/>
                        </a:solidFill>
                      </a:endParaRPr>
                    </a:p>
                    <a:p>
                      <a:pPr algn="l">
                        <a:buClrTx/>
                        <a:buSzTx/>
                        <a:buFontTx/>
                        <a:buNone/>
                      </a:pPr>
                      <a:r>
                        <a:rPr lang="en-US" altLang="zh-CN" sz="1800" dirty="0">
                          <a:solidFill>
                            <a:schemeClr val="accent1"/>
                          </a:solidFill>
                        </a:rPr>
                        <a:t>    ——</a:t>
                      </a:r>
                      <a:endParaRPr lang="en-US" altLang="zh-CN" sz="1800" dirty="0">
                        <a:solidFill>
                          <a:schemeClr val="accent1"/>
                        </a:solidFill>
                      </a:endParaRPr>
                    </a:p>
                    <a:p>
                      <a:pPr algn="l">
                        <a:buClrTx/>
                        <a:buSzTx/>
                        <a:buFontTx/>
                        <a:buNone/>
                      </a:pPr>
                      <a:endParaRPr lang="en-US" altLang="zh-CN" sz="1800" dirty="0">
                        <a:solidFill>
                          <a:schemeClr val="accent1"/>
                        </a:solidFill>
                      </a:endParaRPr>
                    </a:p>
                  </a:txBody>
                  <a:tcPr/>
                </a:tc>
              </a:tr>
            </a:tbl>
          </a:graphicData>
        </a:graphic>
      </p:graphicFrame>
    </p:spTree>
    <p:custDataLst>
      <p:tags r:id="rId2"/>
    </p:custDataLst>
  </p:cSld>
  <p:clrMapOvr>
    <a:masterClrMapping/>
  </p:clrMapOvr>
  <p:transition spd="slow">
    <p:push dir="u"/>
  </p:transition>
  <p:timing>
    <p:tnLst>
      <p:par>
        <p:cTn id="1" dur="indefinite" restart="never" nodeType="tmRoot"/>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110" y="109855"/>
            <a:ext cx="8040370" cy="953135"/>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1.1 </a:t>
            </a: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支委会</a:t>
            </a:r>
            <a:br>
              <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br>
            <a:endParaRPr kumimoji="0" lang="en-US" altLang="zh-CN"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93675" y="1062355"/>
            <a:ext cx="4151630" cy="4728845"/>
          </a:xfrm>
          <a:prstGeom prst="rect">
            <a:avLst/>
          </a:prstGeom>
          <a:ln w="28575" cmpd="dbl">
            <a:solidFill>
              <a:srgbClr val="D01C63"/>
            </a:solidFill>
            <a:prstDash val="solid"/>
          </a:ln>
        </p:spPr>
      </p:pic>
      <p:pic>
        <p:nvPicPr>
          <p:cNvPr id="5" name="图片 4"/>
          <p:cNvPicPr>
            <a:picLocks noChangeAspect="1"/>
          </p:cNvPicPr>
          <p:nvPr/>
        </p:nvPicPr>
        <p:blipFill>
          <a:blip r:embed="rId2"/>
          <a:stretch>
            <a:fillRect/>
          </a:stretch>
        </p:blipFill>
        <p:spPr>
          <a:xfrm>
            <a:off x="4585970" y="1052830"/>
            <a:ext cx="3872230" cy="4738370"/>
          </a:xfrm>
          <a:prstGeom prst="rect">
            <a:avLst/>
          </a:prstGeom>
          <a:ln w="28575" cmpd="dbl">
            <a:solidFill>
              <a:srgbClr val="D01C63"/>
            </a:solidFill>
            <a:prstDash val="solid"/>
          </a:ln>
        </p:spPr>
      </p:pic>
      <p:pic>
        <p:nvPicPr>
          <p:cNvPr id="6" name="图片 5"/>
          <p:cNvPicPr>
            <a:picLocks noChangeAspect="1"/>
          </p:cNvPicPr>
          <p:nvPr/>
        </p:nvPicPr>
        <p:blipFill>
          <a:blip r:embed="rId3"/>
          <a:stretch>
            <a:fillRect/>
          </a:stretch>
        </p:blipFill>
        <p:spPr>
          <a:xfrm>
            <a:off x="8618855" y="1055370"/>
            <a:ext cx="3423285" cy="4735195"/>
          </a:xfrm>
          <a:prstGeom prst="rect">
            <a:avLst/>
          </a:prstGeom>
          <a:ln w="28575" cmpd="dbl">
            <a:solidFill>
              <a:srgbClr val="D01C63"/>
            </a:solidFill>
            <a:prstDash val="solid"/>
          </a:ln>
        </p:spPr>
      </p:pic>
      <p:sp>
        <p:nvSpPr>
          <p:cNvPr id="10" name="文本框 9"/>
          <p:cNvSpPr txBox="1"/>
          <p:nvPr>
            <p:custDataLst>
              <p:tags r:id="rId4"/>
            </p:custDataLst>
          </p:nvPr>
        </p:nvSpPr>
        <p:spPr>
          <a:xfrm>
            <a:off x="3649980" y="5877560"/>
            <a:ext cx="5149215" cy="922020"/>
          </a:xfrm>
          <a:prstGeom prst="rect">
            <a:avLst/>
          </a:prstGeom>
          <a:noFill/>
        </p:spPr>
        <p:txBody>
          <a:bodyPr wrap="square" rtlCol="0">
            <a:spAutoFit/>
          </a:bodyPr>
          <a:p>
            <a:r>
              <a:rPr lang="zh-CN" altLang="en-US">
                <a:solidFill>
                  <a:schemeClr val="tx1"/>
                </a:solidFill>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rPr>
              <a:t>校长办公会议提交党组织会议讨论决定事项清单具体见《关于贯彻落实中小学校党组织领导的校长负责制实施方案》</a:t>
            </a:r>
            <a:endParaRPr lang="zh-CN" altLang="en-US">
              <a:solidFill>
                <a:schemeClr val="tx1"/>
              </a:solidFill>
              <a:effectLst>
                <a:outerShdw blurRad="38100" dist="19050" dir="2700000" algn="tl" rotWithShape="0">
                  <a:schemeClr val="dk1">
                    <a:alpha val="40000"/>
                  </a:schemeClr>
                </a:outerShdw>
              </a:effectLst>
              <a:latin typeface="日暮秋山行楷" panose="02010600010101010101" charset="-122"/>
              <a:ea typeface="日暮秋山行楷" panose="02010600010101010101" charset="-122"/>
            </a:endParaRPr>
          </a:p>
        </p:txBody>
      </p:sp>
    </p:spTree>
    <p:custDataLst>
      <p:tags r:id="rId5"/>
    </p:custDataLst>
  </p:cSld>
  <p:clrMapOvr>
    <a:masterClrMapping/>
  </p:clrMapOvr>
  <p:transition spd="slow">
    <p:push dir="u"/>
  </p:transition>
  <p:timing>
    <p:tnLst>
      <p:par>
        <p:cTn id="1" dur="indefinite" restart="never" nodeType="tmRoot"/>
      </p:par>
    </p:tnLst>
    <p:bldLst>
      <p:bldP spid="26"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ISPRING_RESOURCE_PATHS_HASH_2" val="8771971f2a7c438cfc395e51151f1c4179d89"/>
  <p:tag name="ISPRING_ULTRA_SCORM_COURSE_ID" val="1B6D952A-F6DB-478D-8E8F-657F6D5CAB00"/>
  <p:tag name="ISPRING_SCORM_RATE_SLIDES" val="1"/>
  <p:tag name="ISPRINGONLINEFOLDERID" val="0"/>
  <p:tag name="ISPRINGONLINEFOLDERPATH" val="Content List"/>
  <p:tag name="ISPRINGCLOUDFOLDERID" val="0"/>
  <p:tag name="ISPRINGCLOUDFOLDERPATH" val="Repository"/>
  <p:tag name="ISPRING_PRESENTATION_TITLE" val="dangzhibugongzuopeixundangyuandangwudangjianjichuzhishixuexiPPT.pptx"/>
  <p:tag name="ISPRING_SCORM_ENDPOINT" val="&lt;endpoint&gt;&lt;enable&gt;0&lt;/enable&gt;&lt;lrs&gt;http://&lt;/lrs&gt;&lt;auth&gt;0&lt;/auth&gt;&lt;login&gt;&lt;/login&gt;&lt;password&gt;&lt;/password&gt;&lt;key&gt;&lt;/key&gt;&lt;name&gt;&lt;/name&gt;&lt;email&gt;&lt;/email&gt;&lt;/endpoint&gt;&#10;"/>
  <p:tag name="ISPRING_PLAYERS_CUSTOMIZATION" val="UEsDBBQAAgAIAOdaeEo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2W+tI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Nlvr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A2W+tIvnzWSLkCAABRCgAAIQAAAHVuaXZlcnNhbC9mbGFzaF9za2luX3NldHRpbmdzLnhtbJVW207jMBB95yuq7jthr2UlUwlKV0JiFwSId6eZJlYdO7Kdsv379Tg2sduGZjtCqmfO8Vw8M4XoDRPzs8mErCSX6hmMYaLUqAm6CSuupnlrjBTnKykMCHMupKopn84//XIfkjnkKZbcghrLWdMV9G5m7jOG4n18n6EMEVaybqjY3ctSnud0tSmVbEVxMrRq14DiTGws8uLnbLEcdMCZNncG6iSm5SXKOEqjQGvAkH4sUU6yOM2BB08X7jOS07v6OPs92pZpZhzt+jPKEK2hJaRFvrxGGcYLe3v6KjOUjwkG/hoL/foFZRDK6Q5UevntN5RBhmza5n96pFGyxIKmnI8f8Z3DJS3s+GFUFygnCZgQOjr5Cr48LtfbCOS/xnNPcFyV5I9Y172FgI+ec5gb1QLJwqmz6Uq+PbTGzgfM15RrC4hVPejRBv1IWx2uSXU97gnemCgikFf0iFfJ2xoWXbwRMNX3+MXixq2KOL53XRSggq1XRhH2yh75x5b1ABkpe+QzZwU8CL47gO9bOk544hvqHzOqvo8+Kb81g6D2GAoWTsGKru5xcnXk2ysCppYFzDXG88JqwGcjmdN1MWUHQRFBt6ykhknxG3H5zmWjSbZn8K12vLGIYYbDsX5zMdotHT+YO5+dLAjpfhX65LrzxNglfjWlxtBVVdtfJT2deJ6dEluYaXacgWvSwkHdibUcyamp2oB6kZKP9SKkgRjrMhsCy260huAki0pAsuNFJv6SY9UXbZ2DWtpHYxC6JtV1uIqVFbd/5pXBGxQpYcDYMU1lrxOUvTdlpPAdAFStqtCy3aGz1C03jMMWwuRHCpfwUGZE2xYd6rZrcw9rE/eb14xqSL8o+kaJcanhCOHVxiXTlRMbRvS8obl2mSVjH1Zwf3OylMMuw9aL15g7+05KLrb2wwpaJf4r+Q9QSwMEFAACAAgANlvr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NlvrSLSHFAygAQAALgYAAB8AAAB1bml2ZXJzYWwvaHRtbF9za2luX3NldHRpbmdzLmpzjZRNb8IwDIbv/AqUXSfEPmG7ocEkJA6Txm3aIRRTKtI4SgKDIf776vDVpOkgvjSvnr6OHTnbRrNYLGHN1+bWfbv9h793GpBm9RJufV3U6DnpzIhsCuMsB5FJYAGyImTGhYGTvjsjMWcmnetk80m+pmTI8GRWElXEQkc0E9FWEe0noq1jiX+PYKNU1b6iUp8nS2tRthKUFqRtSdQ5dwy7eXerXGAA4wr0BXTGE/BMO27VkWfHpw5FmUswV1xuRphia8KTRapxKad1+ecbBbq48cUeaL903gaenciMHVrIw8SDLkU9qTQYA4e8zwOKKCz4BETJt+3WP6hnXC0ooFeZyeyR7t1RlGnFU6h0qduj8DFZeFW62aGochbWdk883FN4hOAb0BWr/iOFB6JaqisuUGlMqSMVtNrzEyqQTzOZHlK3KaIcHZZs67p3LtQdv8+8EcJghOaRiczrHo4rpt5GB9cEWUexmRcxMZYXI5qK/Rw8kMfT2PAZof1Xk3FreTLPi9eheBmp42CKb9BDOUMScq4XoMeIoqjn+9LJw+SN3R9QSwMEFAACAAgANlvr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NlvrSJQTsyJpAAAAbgAAABwAAAB1bml2ZXJzYWwvbG9jYWxfc2V0dGluZ3MueG1sDcwxDoMwDEDRnVNY3int1oHAxlaW0gNYxEWRHBuRgOD2ZPvD02/7MwocvKVg6vD1eCKwzuaDLg5/01C/EVIm9SSm7FANoe+qVmwm+XLOBSZYhS7eJo4lMo8Uixx2EajhU17/wB6brroB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Zb60g129mtaAEAAPMCAAApAAAAdW5pdmVyc2FsL3NraW5fY3VzdG9taXphdGlvbl9zZXR0aW5ncy54bWyNUttqGzEQfc9XiPyAJY1uC1uDrsWQh0IT8rz1qmGJoy0rhYSij682rXHcurSap5lz5gwzOn1+nJJ9zmV+mr4PZZrT51jKlB7y9gqhfj8f5uXTEnMseXOq3E9pnF926eu81lo1lyGNwzLaFc1bjMLbQ0pq5VTLmGEUSeapV8h5bhvWgevANsxRYvvNbxI/dZe4j6lcVu03Z+ifDbuU41J2aYyvWzhnv4fON/i4DOPUeHkr2Br1OLU6tgZihEvuK9UAIJDljjhcpeykJshjxjFUoyhQQIRz0olKJOXQstCJpsJ8JxCTjFFXqaetG2ltHLVVQkeIbtO86mwNwUiMESEEmKtcQDAYNTY0DQ1qPSA4MCCqNpooQMEGE1j1zgvLkaJeYFyZMYDx6bin7d6f61T973WO5/yH4MUvuIiu3tpcMFe/f16WRr6NT98OQ4noy5DjbvxwHe5ubq5/efLNv0fGatS28V99/QNQSwMEFAACAAgAN1vrSM2ReemhDgAA8l4AABcAAAB1bml2ZXJzYWwvdW5pdmVyc2FsLnBuZ+3ceVTS274AcMuhyU51GpQySU27pwnUSimUbNA82XhN65SCQ9JpuGSUgjGk5U3T5KgpeDRp8ta9ZmQdDw4oYilRBtXVzFTIICkSEVEBGX6X3ntrHdR33v9vrR9r8XP99s/fnj6bvb/7n525d3fI7JmLZ9rY2MwO3bFtv42NXZiNjW3idAdLinnL6hDLnyn4/SFbbB4IXb5YbuywQbuCbGwqabOMMfaW+xmndxzC29h89+Tbdwofdy/exib6cui2oHBCtLKHSytpv9mSCHRcu/YqV3hrS/iOn93Lbt7YERR0cVuc4NaOY3nVvktReTfqtct2D7w4jx3liPqFPi80lZeqYzq+qhHMKhXJ1DrW3NPXlSwhJ2u1XMA0gKMaukQAJ2XkOUp4YYqDM2bchUJ3SACc18Svy1WynTRUo4YJGKPMsu3Q11mT/jfH2flUPMWAYHDIhojV+2ZBMBPyuyFuPLZc2pUFpRorzfCccC/V7WCfRhtbR/gfl1cxmN/ynKTnNq7lSJt6Hp9PmJAH5tS352iqqQoTe6Z5/LvfLsbYb8+fv6ldjfDAPp3wfDN9Cs/Sl3Mn1QyD3QxXh/bmp01qlF3+gxm5AoZhYj2W+WFibrn/K2Ni+XBMTF6kp6ewyHtiw442Nm3bHj5vUtmNTXfKM364MVA8oezU7gvpmVfuuU/socYL6aHRBdf8sS2TWzdr/sJ92+MnMc7Kf+D+jwu1uImNO2O7yGvlrSvPJnXjIi/igf0fSyAT06McVoeFb1uYO6mbVofVXmFMVTRMbN2z2QcZ9zJWuk9yOsiQHQjNxCdMTD8LeQjfN+/AtokFOD+Ef1kZO/MeCAFCgBAgBAgBQoAQIAQIAUKAECAECAFCgBAgBAgBQoAQIAQIAUKAECAECAFCgBAgBAgBQoAQIAQIAUKAECAECAFCgBAgBAgBQoAQIAQIAUKAECAECAFCgBAgBAgBQoAQIAQIAUKAECAECAFCgBAgBAgBQoAQIAQIAUKAECAECAFCgBAgxP9PiEZKzJBJK5Ho+ZCJhVsuAPZD+pPBGbz/5ZS99xcwsTFxMU8nPdpkm5a5ZyZzwaTGLGMwDhUd8p5UA9Ofg/xZsk/ZtUnJ7rbRebZhdsGp4TcndMtix+leaZmYpklVpanXhzWYRrvq9qBMwwOfXtCTVfVacc8mFQePB7L5610lhBKpekMbDBVSQB9XYLWkcVTfvyaQHjDGaNH0qEVM8/DdzwiVTk9T+XKB11DVIonqvUgvTRcU++EGxGRtT/Gs5dooMYEjTTSkP8G5jh/2rFRcg74vAXgFuAXFIuVLUewCpTpQpNQbc/GQi5keKKBd3y9xnZa/J1AvO9ScR6yWJkIRJfxo0ZHas2r/FOo81Mc2w6AV1OYEjNFtrKJhy8cdCw7Wi0Kg5N9Iwk1i7Ehi6dcufk/g6F7377xEVcFX+fVj9p/efy26vdOJ5mFIx51jiQeQVj34eQPcvHns4pxAXU9LGgQRIWSecESMVfOXovrosoyLgtfTUrJU7CbNgq9FHpYsbhucNAV/xckvWg2+1kbd+0K2zmWkEvrv581xAIGtU7dEsYS9n7vs819G8shXRlpzy7L4uaaPyQvqtPgHVp0zDHFGd31cxHyHlnpXkNBSPqeKRhz+WnNfeJwTBe+0y79b+7m9meBC5mawwgib5lu9KnNoeeFLEaHZ8UB34lHZP0tPmN+ihISfhYrVOZZ354UJt2xMNw60slFmNc0psstjb/0ec/FFX+tftNLBkoFsuE1T1U4G3rpJf6Aa1ZErWMK4kSTeckcvqOW2pzySNWAe6+CKoxbPiKAPhWesJbrcTRGUyU8Pz5pf4XqXbaDajTtrEvchC9ZQrZtzjqlAdMYB/uWii3yz+m8mKXmkPXLOFS/uIXgnSi12HSbjzj9LR9qJoObBy3VUoxTKTTnGJI92bmdemEN0kVPMctcXhEZ5g8iTFkf1o5fyRr0rXC+zDS9p1qP1e9sOc3EIdIgz/Ksk+Vxwh7ESp46DmoqPi64XY85gYny+0yu72MApeykQWAXXfzvhU2O42txMRlePeM+jQbHIQnyM7D1PVqdqqFvi/cWN6VKuGUziIqxnk82xH9yo6YO6rb0mlLTAQYMQGVRcoJxNk6dCKbpe4Hz0WYU0G9hQChPSEo9XoALfErhq1TDxrSL7Dc1PTEUWqvHdFInemS+KM2rVGn+tZikOKvcTNwTw1RI+fylARrICtCZYQJaeAB0aCbPLt+XFO2TOgw4cDs+mK05yyfpP9BVxTXFurjtCHjIko6uuq7mshWEtolOUJbReN+pjkQLJ6cHlWP/yTrdZhuZC+qVUPVlI7mmBzG7RPMRLWvBN7XyICMY3tMrPGOT7NQWzfYOXo+jtEE/oCUDzzqFEzSGQioFThhJ926rgFugjGq5LnuNRmo3TIIWuio9EXS7z32Vo0Tb4Ibv8fc/72PNmDNRl4504tNVzgkjQW3dnej1O+5sogbQfvXhXhLxXScFbr3ipHg7RXIrpxkEf4BUxMJO5KkM53wAJ+12kCe5msH5k3IwzkHcH0Eqo0+ujcNmqTQ1X5ZEhWxrN5AjsWQG/RBTEF+EoAJ4na6ChuCIdkSbP8XVWPnmFlCiXHhmq1kqw7w5eF5mVaQJ3Rmv7s8ZE9FzGuZN1tc7Ldh/gtXtGfX+0L0/Wzd1Dbt3pyqf4bPix94L5F3rf/f8aWrnjT3wlZHMXysM/M8ppao4iHA4BTBqRZbZSxC4M61PELgkJRkIka01Z6y1VCyW8M980ZW+j2+Wr40T4kqxrf2V9qI6AQzZEyD0YJ6cKzPDdvUX+DmbD6VPoW49WppXvrP2EOaOovLpn+DJpaX47kVAncbGe3D9kpO5MazRbmPDSTIMO+/df1JefdmF8SodFrLpKKrMmHDEyM/XUckb5NT3puEP6iQotDMGEUFrilmDhXPNznaqcLuuPdPf9/qqqLur+SWhHVZpA553j/L6Bli6IjfFJZZk3MPT2JxN+Lt5J4/+U1I9GJSnm4yj7S8e0caic9hU/DaXULajQaos9rReXEp+HKaVnZEp5g2OTMa1MM8M0CnOAuMVwNsYYkMdIJWpJyLp35sdRtNZXPuYAdM7jsf1ztSaXCKZTCMV8d+obglEjD6CUyhd5GZhfKYSH5B+ENfTu6V5ckvebNU+VZf2p0Wf+SVs4PWdtWB/Nj+c3LV89g6Lw3CiP+Ev5nuM4bbGbdW1cvAfF51VRw1WoUVEI/9fYtWGj1MMvzZ4IX9d+aaPCEyHld1O82/RnSkyS5flIaPT1fUOVv1OPoaQtpKPNpNCXlJhHY7ouGNFbiAXYqn4nZDmNziFbxhCNLrsEExTNFb5MH3VatyJcS84tbffsSf4iPy4PfNXPLRTE2d9Z+EwZmS0OztdX7bZMjOWaoSQu0XrmaIQP0rnGT/vSBGT06eG2DniRyFZL3SnMhR2pjfqXC1lMHCB2KjSYEdJAWxe7F1s3FzGSV2IINBt3bm0pOrn1tXnOW1bV/4yiS7x4gx/vfnThY1MT6+6PnU8f1965ncGGATUFGB9Xw2hr8DoIcJ5iH897iotfBYiF0/+ox1ZHDkk/FPQ6vsoRoWXLWlHdpeVZeJigM+RazWqIijv2vqhcfqUcf5gMHIBDcJJAVQ8sbNTS/sR4Tvcx81E3zdGdGnk9dMkRD4bj/PLHiJEk9JN4S4zhkHFKvclpl8OvEPvfqexhz9RlQUh4j5PHg5E3N9rjuoPz8bD6jYt/WZuqNOh2FVrNA7ttJRSDsp765IuippWQR0VXO2dlqAMNXEGC3QV9OoZPS1zp2gr8Tnb0WNYKlJLWPDuB6iiBAm3EbHpfq7OPGFfSUcNU+bPUyBQOGbWaAcUafO4QG+ZcDdGoaQda4YkC1rQ0QSrGB73bh6mjTd3AXTyk05KWviUZFOux5Vk/kaeqJIE2JcUppghePLLFNLWvO+7Q9cvsZHOw3BIp/dF5Zf89ZRWEjpX0R4ip56LZQ/7MoUSSZUVzas5LLLSsacTnthtr46tV3lff+KHpSQNfM7LL+OZZUwMOjNTJkCy94DdamKZ1LYLWLh1O4uaOGyPixrtMyk9OuyKY0+hIHEkokVtCoRr/wuledSzsozR4oUvclt/ImcLpU6RUEdfh+Ih3SxfOXl3lyq85GBvz0a+yAIHDXvpj4vCeTRrkTTvwOv5cUkgpyxwtxhor/OkNC7Clt9MFqXQZcgPjcJDxiCtfkZhSJwkfN+lcS/XDiZGfvxYhR/G8E1ROu5xXRTUeHtNJSJqXZ+4/3Ajjxc8Pa0mTvXdCUrLbywgulEo0RJ0UbBUE+CdgSLOzTqBEdQU0rk/iKprmPU1qiQoOBqqir7cT6jCPZnhJR3Z1NFR7sG4O+eeYmpLtqrWJhdaL1+ACUeUD05GhZ3z0IdSQd6nB4EIU1m+8qx/1ZyCbx3oXO52N70xU1rwlOEr5B6Ny+L1OwwXzrLvhW2j2gg5jmafJOghrzw/H5bA6K328xfLP/PM5Kr8BwjkHQZcUM3TkRffr5+ui5Wev7rmj9s7v2Et06YRRZqSovp60jhR9TytRDHOF7ZNcOUc0YoldHwds3LsjUGvJwSU3Svohb+toA5nrXIdPFlrRKiHOVLjpCHp9Inqd/1iJFhHIRC3emZfa9Fr00p+RPYdUMfIk9+IOyYqoJJcAf1Xyea6uZn7yuGh+la3oi74/V879ghePMoHn/FGlk32+bNpgA4UXO3ErmSpP2AzvNK5BiJRDyGjuh4n7lNNLLTsYzNA99PZ3KxTnAvddL8cfHZdH6dsLGHfGdK9JO5yHvoMfL0Mpp/8S6D1x62cpFu2YHTH0EQ2M0W3Vobw/O7jcshPJ/7+eJwOGl89lP3NPZ8PapJyJG8DqXba3c7NxKMuCoJQAZnbeHa9JW77NFamvg/vYgEO+Gmq2BHvdJp2UVjXt9kBPQg8eNpA+vt4ffnUIngXZFW9QUm3eYWz9JJHkDBvLJ3T77m0PtmDS/gNQSwMEFAACAAgAN1vrSJXukX5LAAAAawAAABsAAAB1bml2ZXJzYWwvdW5pdmVyc2FsLnBuZy54bWyzsa/IzVEoSy0qzszPs1Uy1DNQsrfj5bIpKEoty0wtV6gAigEFIUBJoRLINUJwyzNTSjKAQgbmZgjBjNTM9IwSWyULA3O4oD7QTABQSwECAAAUAAIACADnWnhKDcAxHsABAADaAwAADwAAAAAAAAABAAAAAAAAAAAAbm9uZS9wbGF5ZXIueG1sUEsBAgAAFAACAAgANlvrSBUOrShkBAAABxEAAB0AAAAAAAAAAQAAAAAA7QEAAHVuaXZlcnNhbC9jb21tb25fbWVzc2FnZXMubG5nUEsBAgAAFAACAAgANlvrSAh+CyMpAwAAhgwAACcAAAAAAAAAAQAAAAAAjAYAAHVuaXZlcnNhbC9mbGFzaF9wdWJsaXNoaW5nX3NldHRpbmdzLnhtbFBLAQIAABQAAgAIADZb60i+fNZIuQIAAFEKAAAhAAAAAAAAAAEAAAAAAPoJAAB1bml2ZXJzYWwvZmxhc2hfc2tpbl9zZXR0aW5ncy54bWxQSwECAAAUAAIACAA2W+tIKpYPZ/4CAACXCwAAJgAAAAAAAAABAAAAAADyDAAAdW5pdmVyc2FsL2h0bWxfcHVibGlzaGluZ19zZXR0aW5ncy54bWxQSwECAAAUAAIACAA2W+tItIcUDKABAAAuBgAAHwAAAAAAAAABAAAAAAA0EAAAdW5pdmVyc2FsL2h0bWxfc2tpbl9zZXR0aW5ncy5qc1BLAQIAABQAAgAIADZb60g9PC/RwQAAAOUBAAAaAAAAAAAAAAEAAAAAABESAAB1bml2ZXJzYWwvaTE4bl9wcmVzZXRzLnhtbFBLAQIAABQAAgAIADZb60iUE7MiaQAAAG4AAAAcAAAAAAAAAAEAAAAAAAoTAAB1bml2ZXJzYWwvbG9jYWxfc2V0dGluZ3MueG1sUEsBAgAAFAACAAgARJRXRyO0Tvv7AgAAsAgAABQAAAAAAAAAAQAAAAAArRMAAHVuaXZlcnNhbC9wbGF5ZXIueG1sUEsBAgAAFAACAAgANlvrSDXb2a1oAQAA8wIAACkAAAAAAAAAAQAAAAAA2hYAAHVuaXZlcnNhbC9za2luX2N1c3RvbWl6YXRpb25fc2V0dGluZ3MueG1sUEsBAgAAFAACAAgAN1vrSM2ReemhDgAA8l4AABcAAAAAAAAAAAAAAAAAiRgAAHVuaXZlcnNhbC91bml2ZXJzYWwucG5nUEsBAgAAFAACAAgAN1vrSJXukX5LAAAAawAAABsAAAAAAAAAAQAAAAAAXycAAHVuaXZlcnNhbC91bml2ZXJzYWwucG5nLnhtbFBLBQYAAAAADAAMAIYDAADjJwAAAAA="/>
  <p:tag name="KSO_WPP_MARK_KEY" val="9ce0dbaf-112d-403b-b9c2-7c3191342fde"/>
  <p:tag name="COMMONDATA" val="eyJoZGlkIjoiZjdhZmRmYTkyOGFjMDdmNTBhZGMzNWJhZjYwZTIzZWUifQ=="/>
  <p:tag name="commondata" val="eyJoZGlkIjoiMTVlYjc4MzMxZmZlZjJjODgyZGFkMjM0ZTc0NWRiOTUifQ=="/>
  <p:tag name="resource_record_key" val="{&quot;13&quot;:[4364974]}"/>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SPECIAL_SOURCE" val="bdnul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SPECIAL_SOURCE" val="bdnull"/>
</p:tagLst>
</file>

<file path=ppt/tags/tag38.xml><?xml version="1.0" encoding="utf-8"?>
<p:tagLst xmlns:p="http://schemas.openxmlformats.org/presentationml/2006/main">
  <p:tag name="KSO_WM_UNIT_TABLE_BEAUTIFY" val="smartTable{9efdfb96-cf05-4e87-abea-467081c00d27}"/>
  <p:tag name="TABLE_ENDDRAG_ORIGIN_RECT" val="913*381"/>
  <p:tag name="TABLE_ENDDRAG_RECT" val="38*140*913*381"/>
  <p:tag name="KSO_WM_BEAUTIFY_FLAG" val=""/>
</p:tagLst>
</file>

<file path=ppt/tags/tag39.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SPECIAL_SOURCE" val="bdnul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SPECIAL_SOURCE" val="bdnull"/>
</p:tagLst>
</file>

<file path=ppt/tags/tag62.xml><?xml version="1.0" encoding="utf-8"?>
<p:tagLst xmlns:p="http://schemas.openxmlformats.org/presentationml/2006/main">
  <p:tag name="KSO_WM_SPECIAL_SOURCE" val="bdnul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SPECIAL_SOURCE" val="bdnull"/>
</p:tagLst>
</file>

<file path=ppt/tags/tag65.xml><?xml version="1.0" encoding="utf-8"?>
<p:tagLst xmlns:p="http://schemas.openxmlformats.org/presentationml/2006/main">
  <p:tag name="KSO_WM_SPECIAL_SOURCE" val="bdnul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SPECIAL_SOURCE" val="bdnul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SPECIAL_SOURCE" val="bdnul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SPECIAL_SOURCE" val="bdnul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SPECIAL_SOURCE" val="bdnul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SPECIAL_SOURCE" val="bdnull"/>
</p:tagLst>
</file>

<file path=ppt/tags/tag98.xml><?xml version="1.0" encoding="utf-8"?>
<p:tagLst xmlns:p="http://schemas.openxmlformats.org/presentationml/2006/main">
  <p:tag name="KSO_WM_SPECIAL_SOURCE" val="bdnull"/>
</p:tagLst>
</file>

<file path=ppt/tags/tag99.xml><?xml version="1.0" encoding="utf-8"?>
<p:tagLst xmlns:p="http://schemas.openxmlformats.org/presentationml/2006/main">
  <p:tag name="KSO_WM_SPECIAL_SOURCE" val="bdnull"/>
</p:tagLst>
</file>

<file path=ppt/theme/theme1.xml><?xml version="1.0" encoding="utf-8"?>
<a:theme xmlns:a="http://schemas.openxmlformats.org/drawingml/2006/main" name="1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3585</Words>
  <Application>WPS 演示</Application>
  <PresentationFormat>自定义</PresentationFormat>
  <Paragraphs>305</Paragraphs>
  <Slides>23</Slides>
  <Notes>38</Notes>
  <HiddenSlides>0</HiddenSlides>
  <MMClips>1</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23</vt:i4>
      </vt:variant>
    </vt:vector>
  </HeadingPairs>
  <TitlesOfParts>
    <vt:vector size="46" baseType="lpstr">
      <vt:lpstr>Arial</vt:lpstr>
      <vt:lpstr>宋体</vt:lpstr>
      <vt:lpstr>Wingdings</vt:lpstr>
      <vt:lpstr>微软雅黑</vt:lpstr>
      <vt:lpstr>仿宋_GB2312</vt:lpstr>
      <vt:lpstr>Calibri</vt:lpstr>
      <vt:lpstr>黑体</vt:lpstr>
      <vt:lpstr>方正苏新诗柳楷简体-yolan</vt:lpstr>
      <vt:lpstr>方正正黑简体</vt:lpstr>
      <vt:lpstr>等线</vt:lpstr>
      <vt:lpstr>Arial Unicode MS</vt:lpstr>
      <vt:lpstr>楷体</vt:lpstr>
      <vt:lpstr>方正公文小标宋</vt:lpstr>
      <vt:lpstr>日暮秋山行楷</vt:lpstr>
      <vt:lpstr>汉仪中黑简</vt:lpstr>
      <vt:lpstr>汉仪雅酷黑 75W</vt:lpstr>
      <vt:lpstr>Times New Roman</vt:lpstr>
      <vt:lpstr>柳公权楷书</vt:lpstr>
      <vt:lpstr>等线 Light</vt:lpstr>
      <vt:lpstr>Times New Roman</vt:lpstr>
      <vt:lpstr>仿宋</vt:lpstr>
      <vt:lpstr>1_默认设计模板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
  <cp:lastModifiedBy>WPS_1527923060</cp:lastModifiedBy>
  <cp:revision>26</cp:revision>
  <dcterms:created xsi:type="dcterms:W3CDTF">2017-01-15T16:18:00Z</dcterms:created>
  <dcterms:modified xsi:type="dcterms:W3CDTF">2024-04-15T05:01:38Z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05BC934C83494EF2BBA4B1035E38BFB9_13</vt:lpwstr>
  </property>
  <property fmtid="{D5CDD505-2E9C-101B-9397-08002B2CF9AE}" pid="3" name="KSOProductBuildVer">
    <vt:lpwstr>2052-12.1.0.16729</vt:lpwstr>
  </property>
</Properties>
</file>