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7" r:id="rId3"/>
    <p:sldId id="310" r:id="rId5"/>
    <p:sldId id="311" r:id="rId6"/>
    <p:sldId id="312" r:id="rId7"/>
    <p:sldId id="313" r:id="rId8"/>
    <p:sldId id="314" r:id="rId9"/>
    <p:sldId id="315" r:id="rId10"/>
    <p:sldId id="316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292" r:id="rId30"/>
  </p:sldIdLst>
  <p:sldSz cx="9144000" cy="5143500" type="screen16x9"/>
  <p:notesSz cx="6858000" cy="9947275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507"/>
    <a:srgbClr val="FEF9F5"/>
    <a:srgbClr val="CB1B3D"/>
    <a:srgbClr val="C91245"/>
    <a:srgbClr val="163B86"/>
    <a:srgbClr val="0475C1"/>
    <a:srgbClr val="A6742D"/>
    <a:srgbClr val="675654"/>
    <a:srgbClr val="413C6F"/>
    <a:srgbClr val="C3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1" autoAdjust="0"/>
    <p:restoredTop sz="94660"/>
  </p:normalViewPr>
  <p:slideViewPr>
    <p:cSldViewPr snapToGrid="0" showGuides="1">
      <p:cViewPr varScale="1">
        <p:scale>
          <a:sx n="158" d="100"/>
          <a:sy n="158" d="100"/>
        </p:scale>
        <p:origin x="312" y="144"/>
      </p:cViewPr>
      <p:guideLst>
        <p:guide orient="horz" pos="16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3C00-1047-4702-8E4B-E763E33485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BF582-3CF9-413E-BF1A-930159F760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F08D-41F1-4613-BDDD-9507F9AF4A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6C2B-E091-47CD-968B-A63CE623EE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每个志愿者可以加入不止一个志愿组织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发布活动只能是志愿组织帐号，区域管理员是对所属区域的志愿组织和志愿者帐号进行审核，还有统计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管理员帐号是不可以发布活动的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创建活动不能创建长期活动，若开展长期活动，要一天一天分别创建。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活动当天不能创建活动，至少提前一天创建活动，建议提前两天以上。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只有加入组织的人，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才可以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由组织进行代操作，代报名代录时长等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批量招募志愿者，注意要进行统筹安排，各个志愿者要兼顾，确保组织内每个志愿者全年志愿服务时长都超过</a:t>
            </a:r>
            <a:r>
              <a:rPr lang="en-US" altLang="zh-CN" dirty="0" smtClean="0"/>
              <a:t>24</a:t>
            </a:r>
            <a:r>
              <a:rPr lang="zh-CN" altLang="en-US" dirty="0" smtClean="0"/>
              <a:t>小时。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活动完成后要及时进行志愿时长录入（两天内录入，时间久了就不能录入了），批量录入，照片建议上传两张（集体照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张，活动照片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张）。代录入时长可能会系统提示异常，只要前面操作正确，无影响。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活动完成后要及时进行志愿时长录入（两天内录入，时间久了就不能录入了），批量录入，照片建议上传两张（集体照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张，活动照片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张）。代录入时长可能会系统提示异常，只要前面操作正确，无影响。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活动完成后要及时进行志愿时长录入（两天内录入，时间久了就不能录入了），批量录入，照片建议上传两张（集体照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张，活动照片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张）。代录入时长可能会系统提示异常，只要前面操作正确，无影响。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活动完成后要及时进行志愿时长录入（两天内录入，时间久了就不能录入了），批量录入，照片建议上传两张（集体照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张，活动照片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张）。代录入时长可能会系统提示异常，只要前面操作正确，无影响。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活动完成后要及时进行志愿时长录入（两天内录入，时间久了就不能录入了），批量录入，照片建议上传两张（集体照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张，活动照片</a:t>
            </a:r>
            <a:r>
              <a:rPr lang="en-US" altLang="zh-CN" dirty="0" smtClean="0"/>
              <a:t>1</a:t>
            </a:r>
            <a:r>
              <a:rPr lang="zh-CN" altLang="en-US" dirty="0" smtClean="0"/>
              <a:t>张）。代录入时长可能会系统提示异常，只要前面操作正确，无影响。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注册只能自己注册，需要手机验证码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加入组织也需要自己审请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571500"/>
            <a:ext cx="9144000" cy="436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54000" y="11923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91245"/>
                </a:solidFill>
              </a:rPr>
              <a:t>单击此处添加文字标题</a:t>
            </a:r>
            <a:endParaRPr lang="zh-CN" altLang="en-US" sz="2400" b="1" dirty="0">
              <a:solidFill>
                <a:srgbClr val="C9124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slide" Target="slide3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slide" Target="slide3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hyperlink" Target="http://www.jsvolunteer.org/" TargetMode="Externa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slide" Target="slide3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hyperlink" Target="http://www.jsvolunteer.org/" TargetMode="Externa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55155" y="3021287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武进区教育局 汪琳琳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17" y="731753"/>
            <a:ext cx="1776947" cy="1638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92" y="3893318"/>
            <a:ext cx="3423408" cy="16060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6" y="3687376"/>
            <a:ext cx="4008713" cy="14743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" y="2981575"/>
            <a:ext cx="1600659" cy="21801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2830" y="2170533"/>
            <a:ext cx="4547119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Below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zh-CN" altLang="en-US" sz="3200" dirty="0">
                <a:solidFill>
                  <a:srgbClr val="C9124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志愿江苏 服务你我善行</a:t>
            </a:r>
            <a:endParaRPr lang="zh-CN" altLang="en-US" sz="3200" dirty="0">
              <a:solidFill>
                <a:srgbClr val="C91245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821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搜索并加入</a:t>
            </a:r>
            <a:r>
              <a:rPr lang="zh-CN" altLang="en-US" sz="2400" smtClean="0">
                <a:solidFill>
                  <a:srgbClr val="D85507"/>
                </a:solidFill>
              </a:rPr>
              <a:t>志愿组织</a:t>
            </a:r>
            <a:r>
              <a:rPr lang="en-US" altLang="zh-CN" sz="2400" b="1" smtClean="0">
                <a:solidFill>
                  <a:srgbClr val="FF0000"/>
                </a:solidFill>
              </a:rPr>
              <a:t>【</a:t>
            </a:r>
            <a:r>
              <a:rPr lang="zh-CN" altLang="en-US" sz="2400" b="1" smtClean="0">
                <a:solidFill>
                  <a:srgbClr val="FF0000"/>
                </a:solidFill>
              </a:rPr>
              <a:t>搜索并加入“武进教育志愿服务队”</a:t>
            </a:r>
            <a:r>
              <a:rPr lang="en-US" altLang="zh-CN" sz="2400" b="1" smtClean="0">
                <a:solidFill>
                  <a:srgbClr val="FF0000"/>
                </a:solidFill>
              </a:rPr>
              <a:t>】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9" y="446831"/>
            <a:ext cx="6515100" cy="152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9" y="1937776"/>
            <a:ext cx="6515100" cy="3010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21" name="MH_Entry_1">
            <a:hlinkClick r:id="rId2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61323" y="3325078"/>
            <a:ext cx="6008914" cy="6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latin typeface="+mn-ea"/>
                <a:ea typeface="+mn-ea"/>
              </a:rPr>
              <a:t>审核并管理申请加入的志愿者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25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 rot="413314">
            <a:off x="4001251" y="1861855"/>
            <a:ext cx="1116383" cy="1208315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rgbClr val="C91245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66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审核申请加入的志愿者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2" y="585115"/>
            <a:ext cx="7075730" cy="4170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审核申请加入的志愿者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517648"/>
            <a:ext cx="6686939" cy="420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志愿者分组管理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9755" y="852196"/>
            <a:ext cx="641324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志愿者分组：对成员进行分组，更方便成员多的组织进行活动代报名。</a:t>
            </a:r>
            <a:endParaRPr lang="zh-CN" altLang="en-US" dirty="0"/>
          </a:p>
          <a:p>
            <a:r>
              <a:rPr lang="zh-CN" altLang="en-US" dirty="0"/>
              <a:t>在“组织中心”</a:t>
            </a:r>
            <a:r>
              <a:rPr lang="en-US" altLang="zh-CN" dirty="0"/>
              <a:t>—“</a:t>
            </a:r>
            <a:r>
              <a:rPr lang="zh-CN" altLang="en-US" dirty="0"/>
              <a:t>成员管理”</a:t>
            </a:r>
            <a:r>
              <a:rPr lang="en-US" altLang="zh-CN" dirty="0"/>
              <a:t>—“</a:t>
            </a:r>
            <a:r>
              <a:rPr lang="zh-CN" altLang="en-US" dirty="0"/>
              <a:t>分组管理”，查看分组</a:t>
            </a:r>
            <a:r>
              <a:rPr lang="zh-CN" altLang="en-US" dirty="0" smtClean="0"/>
              <a:t>情况，</a:t>
            </a:r>
            <a:r>
              <a:rPr lang="zh-CN" altLang="en-US" dirty="0"/>
              <a:t>点击右侧的</a:t>
            </a:r>
            <a:endParaRPr lang="zh-CN" altLang="en-US" dirty="0"/>
          </a:p>
          <a:p>
            <a:r>
              <a:rPr lang="zh-CN" altLang="en-US" dirty="0"/>
              <a:t>操作，对分组进行基本操作（修改组名、删除分组、组员管理）。</a:t>
            </a:r>
            <a:endParaRPr lang="zh-CN" altLang="en-US" dirty="0"/>
          </a:p>
          <a:p>
            <a:r>
              <a:rPr lang="zh-CN" altLang="en-US" dirty="0"/>
              <a:t>点击右上方的“新建分组”，在跳出的窗口中填写分组名称，即可创建一个新的</a:t>
            </a:r>
            <a:r>
              <a:rPr lang="zh-CN" altLang="en-US" dirty="0" smtClean="0"/>
              <a:t>分组。</a:t>
            </a:r>
            <a:endParaRPr lang="zh-CN" altLang="en-US" dirty="0"/>
          </a:p>
          <a:p>
            <a:r>
              <a:rPr lang="zh-CN" altLang="en-US" dirty="0"/>
              <a:t>点击人员管理，可以添加或者移除分组</a:t>
            </a:r>
            <a:r>
              <a:rPr lang="zh-CN" altLang="en-US" dirty="0" smtClean="0"/>
              <a:t>成员。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2275086"/>
            <a:ext cx="6481665" cy="1974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21" name="MH_Entry_1">
            <a:hlinkClick r:id="rId2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23053" y="3325078"/>
            <a:ext cx="5629469" cy="6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+mn-ea"/>
                <a:ea typeface="+mn-ea"/>
              </a:rPr>
              <a:t>志愿</a:t>
            </a:r>
            <a:r>
              <a:rPr lang="zh-CN" altLang="en-US" sz="3600" b="1" dirty="0" smtClean="0">
                <a:latin typeface="+mn-ea"/>
                <a:ea typeface="+mn-ea"/>
              </a:rPr>
              <a:t>服务活动的创建与维护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25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 rot="413314">
            <a:off x="4001251" y="1861855"/>
            <a:ext cx="1116383" cy="1208315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rgbClr val="C91245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66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平台登录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8963" y="1206759"/>
            <a:ext cx="565435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登录网址：</a:t>
            </a:r>
            <a:r>
              <a:rPr lang="en-US" altLang="zh-CN" dirty="0">
                <a:hlinkClick r:id="rId2"/>
              </a:rPr>
              <a:t>http://www.jsvolunteer.org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r>
              <a:rPr lang="zh-CN" altLang="en-US" dirty="0" smtClean="0"/>
              <a:t>首页“志愿组织”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志愿组织登录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4" y="1779636"/>
            <a:ext cx="4110818" cy="2524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4" y="1135285"/>
            <a:ext cx="2375623" cy="3169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进入组织中心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2078" y="872493"/>
            <a:ext cx="565435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志愿组织登录后，进入“组织中心”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75" y="1273842"/>
            <a:ext cx="5636556" cy="3347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创建志愿服务活动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2078" y="872493"/>
            <a:ext cx="565435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进入“组织中心”后，点击右上角“创建活动”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94" y="1217575"/>
            <a:ext cx="5685450" cy="3403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创建志愿服务活动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2078" y="695328"/>
            <a:ext cx="5654351" cy="362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输入拟创建活动的基本信息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zh-CN" altLang="en-US" b="1" dirty="0">
                <a:solidFill>
                  <a:srgbClr val="FF0000"/>
                </a:solidFill>
              </a:rPr>
              <a:t>短期活动的活动时间应在招募时间之后，不可当天招募当天活动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77" y="1237523"/>
            <a:ext cx="5654352" cy="338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21" name="MH_Entry_1">
            <a:hlinkClick r:id="rId2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9597" y="3362399"/>
            <a:ext cx="7159689" cy="6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  志愿者注册、登陆及加入志愿组织</a:t>
            </a:r>
            <a:endParaRPr lang="zh-CN" altLang="en-US" sz="3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 rot="413314">
            <a:off x="4001251" y="1861855"/>
            <a:ext cx="1116383" cy="1208315"/>
          </a:xfrm>
          <a:custGeom>
            <a:avLst/>
            <a:gdLst>
              <a:gd name="connsiteX0" fmla="*/ 370244 w 370244"/>
              <a:gd name="connsiteY0" fmla="*/ 0 h 400732"/>
              <a:gd name="connsiteX1" fmla="*/ 325083 w 370244"/>
              <a:gd name="connsiteY1" fmla="*/ 361458 h 400732"/>
              <a:gd name="connsiteX2" fmla="*/ 0 w 370244"/>
              <a:gd name="connsiteY2" fmla="*/ 400732 h 400732"/>
              <a:gd name="connsiteX3" fmla="*/ 45161 w 370244"/>
              <a:gd name="connsiteY3" fmla="*/ 39274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400732">
                <a:moveTo>
                  <a:pt x="370244" y="0"/>
                </a:moveTo>
                <a:lnTo>
                  <a:pt x="325083" y="361458"/>
                </a:lnTo>
                <a:lnTo>
                  <a:pt x="0" y="400732"/>
                </a:lnTo>
                <a:lnTo>
                  <a:pt x="45161" y="39274"/>
                </a:lnTo>
                <a:close/>
              </a:path>
            </a:pathLst>
          </a:custGeom>
          <a:solidFill>
            <a:srgbClr val="C91245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66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招募志愿者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1070" y="573631"/>
            <a:ext cx="5654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点击“招募中”，招募志愿者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zh-CN" altLang="en-US" b="1" dirty="0" smtClean="0">
                <a:solidFill>
                  <a:srgbClr val="FF0000"/>
                </a:solidFill>
              </a:rPr>
              <a:t>采用代报名方式招募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44" y="957599"/>
            <a:ext cx="6050836" cy="3775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招募志愿者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1070" y="573631"/>
            <a:ext cx="565435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批量</a:t>
            </a:r>
            <a:r>
              <a:rPr lang="zh-CN" altLang="en-US" dirty="0" smtClean="0"/>
              <a:t>招募志愿者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3" y="901960"/>
            <a:ext cx="6332376" cy="3589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时长审核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2078" y="872493"/>
            <a:ext cx="565435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点击“已完成”，审核时长（批量审核）</a:t>
            </a:r>
            <a:r>
              <a:rPr lang="zh-CN" altLang="en-US" b="1" dirty="0" smtClean="0">
                <a:solidFill>
                  <a:srgbClr val="FF0000"/>
                </a:solidFill>
              </a:rPr>
              <a:t>审核时长在活动完成后两天内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8" y="1484742"/>
            <a:ext cx="6861289" cy="2192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时长审核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2078" y="872493"/>
            <a:ext cx="565435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点击“已完成”，审核时长（批量审核）</a:t>
            </a:r>
            <a:r>
              <a:rPr lang="zh-CN" altLang="en-US" b="1" dirty="0" smtClean="0">
                <a:solidFill>
                  <a:srgbClr val="FF0000"/>
                </a:solidFill>
              </a:rPr>
              <a:t>审核时长在活动完成后两天内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0" y="1266178"/>
            <a:ext cx="7071799" cy="3283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时长审核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2078" y="872493"/>
            <a:ext cx="565435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点击“已完成”，审核时长（批量审核）</a:t>
            </a:r>
            <a:r>
              <a:rPr lang="zh-CN" altLang="en-US" b="1" dirty="0" smtClean="0">
                <a:solidFill>
                  <a:srgbClr val="FF0000"/>
                </a:solidFill>
              </a:rPr>
              <a:t>审核时长在活动完成后两天内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7" y="1224093"/>
            <a:ext cx="7112417" cy="3498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照片上传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2078" y="872493"/>
            <a:ext cx="565435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上传照片</a:t>
            </a:r>
            <a:r>
              <a:rPr lang="zh-CN" altLang="en-US" dirty="0" smtClean="0">
                <a:solidFill>
                  <a:srgbClr val="FF0000"/>
                </a:solidFill>
              </a:rPr>
              <a:t>（集体照、志愿服务过程照片）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6" y="1473565"/>
            <a:ext cx="6964775" cy="2136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照片上传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2078" y="872493"/>
            <a:ext cx="565435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上传照片</a:t>
            </a:r>
            <a:r>
              <a:rPr lang="zh-CN" altLang="en-US" dirty="0" smtClean="0">
                <a:solidFill>
                  <a:srgbClr val="FF0000"/>
                </a:solidFill>
              </a:rPr>
              <a:t>（集体照、志愿服务过程照片）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2" y="1342970"/>
            <a:ext cx="6413957" cy="316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41" y="1811827"/>
            <a:ext cx="5728652" cy="1392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17" y="731753"/>
            <a:ext cx="1776947" cy="1638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92" y="3893318"/>
            <a:ext cx="3423408" cy="16060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6" y="3687376"/>
            <a:ext cx="4008713" cy="14743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" y="2981575"/>
            <a:ext cx="1600659" cy="2180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志愿者注册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380" y="901958"/>
            <a:ext cx="33196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/>
              <a:t>电脑</a:t>
            </a:r>
            <a:r>
              <a:rPr lang="en-US" altLang="zh-CN" sz="1600" b="1" dirty="0"/>
              <a:t>pc </a:t>
            </a:r>
            <a:r>
              <a:rPr lang="zh-CN" altLang="en-US" sz="1600" b="1" dirty="0"/>
              <a:t>端访问方法</a:t>
            </a:r>
            <a:endParaRPr lang="zh-CN" altLang="en-US" sz="1600" b="1" dirty="0"/>
          </a:p>
          <a:p>
            <a:r>
              <a:rPr lang="zh-CN" altLang="en-US" sz="1600" dirty="0"/>
              <a:t> </a:t>
            </a:r>
            <a:r>
              <a:rPr lang="zh-CN" altLang="en-US" sz="1600" dirty="0" smtClean="0"/>
              <a:t>  在</a:t>
            </a:r>
            <a:r>
              <a:rPr lang="zh-CN" altLang="en-US" sz="1600" dirty="0"/>
              <a:t>浏览器中输入</a:t>
            </a:r>
            <a:r>
              <a:rPr lang="zh-CN" altLang="en-US" sz="1600" dirty="0" smtClean="0"/>
              <a:t>网址 （</a:t>
            </a:r>
            <a:r>
              <a:rPr lang="en-US" altLang="zh-CN" sz="1600" dirty="0">
                <a:hlinkClick r:id="rId2"/>
              </a:rPr>
              <a:t>http://www.jsvolunteer.org</a:t>
            </a:r>
            <a:r>
              <a:rPr lang="zh-CN" altLang="en-US" sz="1600" dirty="0" smtClean="0"/>
              <a:t>），    或</a:t>
            </a:r>
            <a:r>
              <a:rPr lang="zh-CN" altLang="en-US" sz="1600" dirty="0"/>
              <a:t>搜索</a:t>
            </a:r>
            <a:r>
              <a:rPr lang="zh-CN" altLang="en-US" sz="1600" dirty="0" smtClean="0"/>
              <a:t>“志愿江苏”进入</a:t>
            </a:r>
            <a:r>
              <a:rPr lang="zh-CN" altLang="en-US" sz="1600" dirty="0"/>
              <a:t>志愿</a:t>
            </a:r>
            <a:r>
              <a:rPr lang="zh-CN" altLang="en-US" sz="1600" dirty="0" smtClean="0"/>
              <a:t>江苏服务</a:t>
            </a:r>
            <a:r>
              <a:rPr lang="zh-CN" altLang="en-US" sz="1600" dirty="0"/>
              <a:t>平台网站</a:t>
            </a:r>
            <a:r>
              <a:rPr lang="zh-CN" altLang="en-US" sz="1600" dirty="0" smtClean="0"/>
              <a:t>。</a:t>
            </a:r>
            <a:endParaRPr lang="zh-CN" altLang="en-US" sz="16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/>
              <a:t>移动端访问方法</a:t>
            </a:r>
            <a:endParaRPr lang="zh-CN" altLang="en-US" sz="1600" b="1" dirty="0"/>
          </a:p>
          <a:p>
            <a:r>
              <a:rPr lang="zh-CN" altLang="en-US" sz="1600" dirty="0" smtClean="0"/>
              <a:t>   关注</a:t>
            </a:r>
            <a:r>
              <a:rPr lang="zh-CN" altLang="en-US" sz="1600" dirty="0"/>
              <a:t>“志愿江苏”微信公众号，点击志愿者，进入到相应页面</a:t>
            </a:r>
            <a:r>
              <a:rPr lang="zh-CN" altLang="en-US" sz="1600" dirty="0" smtClean="0"/>
              <a:t>。</a:t>
            </a:r>
            <a:endParaRPr lang="zh-CN" altLang="en-US" sz="1600" dirty="0" smtClean="0"/>
          </a:p>
          <a:p>
            <a:endParaRPr lang="en-US" altLang="zh-CN" sz="16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</a:rPr>
              <a:t>必须本人操作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</a:t>
            </a:r>
            <a:r>
              <a:rPr lang="zh-CN" altLang="en-US" sz="1600" b="1" dirty="0">
                <a:solidFill>
                  <a:srgbClr val="FF0000"/>
                </a:solidFill>
              </a:rPr>
              <a:t>必须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进行</a:t>
            </a:r>
            <a:r>
              <a:rPr lang="zh-CN" altLang="en-US" sz="1600" b="1">
                <a:solidFill>
                  <a:srgbClr val="FF0000"/>
                </a:solidFill>
              </a:rPr>
              <a:t>实名制</a:t>
            </a:r>
            <a:r>
              <a:rPr lang="zh-CN" altLang="en-US" sz="1600" b="1" smtClean="0">
                <a:solidFill>
                  <a:srgbClr val="FF0000"/>
                </a:solidFill>
              </a:rPr>
              <a:t>注册</a:t>
            </a:r>
            <a:endParaRPr lang="en-US" altLang="zh-CN" dirty="0" smtClean="0"/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19" y="1195773"/>
            <a:ext cx="1941599" cy="227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志愿者注册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380" y="901958"/>
            <a:ext cx="5907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21" y="699789"/>
            <a:ext cx="6196692" cy="4066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志愿者注册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380" y="901958"/>
            <a:ext cx="5907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8" y="676010"/>
            <a:ext cx="6935168" cy="3791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志愿者注册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380" y="901958"/>
            <a:ext cx="5907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5" y="585115"/>
            <a:ext cx="6226628" cy="424154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33953" y="3081647"/>
            <a:ext cx="13894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u="sng" dirty="0" smtClean="0">
                <a:solidFill>
                  <a:srgbClr val="FF0000"/>
                </a:solidFill>
              </a:rPr>
              <a:t>所属区域选择“常州市武进区南夏墅街道”</a:t>
            </a:r>
            <a:endParaRPr lang="zh-CN" altLang="en-US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志愿者注册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380" y="901958"/>
            <a:ext cx="61126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注意事项：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所有</a:t>
            </a:r>
            <a:r>
              <a:rPr lang="zh-CN" altLang="en-US" sz="2000" dirty="0"/>
              <a:t>带有红点的信息为必填项。</a:t>
            </a:r>
            <a:endParaRPr lang="zh-CN" altLang="en-US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证件</a:t>
            </a:r>
            <a:r>
              <a:rPr lang="zh-CN" altLang="en-US" sz="2000" dirty="0"/>
              <a:t>类型默认为内地居民身份证支持修改为港澳台居民身份证、军人证以及护照。</a:t>
            </a:r>
            <a:endParaRPr lang="zh-CN" altLang="en-US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所属</a:t>
            </a:r>
            <a:r>
              <a:rPr lang="zh-CN" altLang="en-US" sz="2000" dirty="0"/>
              <a:t>区域</a:t>
            </a:r>
            <a:r>
              <a:rPr lang="zh-CN" altLang="en-US" sz="2000" dirty="0" smtClean="0"/>
              <a:t>选择到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武进区</a:t>
            </a:r>
            <a:r>
              <a:rPr lang="zh-CN" altLang="en-US" sz="2000" dirty="0" smtClean="0"/>
              <a:t>。</a:t>
            </a:r>
            <a:endParaRPr lang="zh-CN" altLang="en-US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平台</a:t>
            </a:r>
            <a:r>
              <a:rPr lang="zh-CN" altLang="en-US" sz="2000" dirty="0"/>
              <a:t>会根据意向服务时间、意向服务对象、意向服务领域和所属区域来推荐适合的活动。</a:t>
            </a:r>
            <a:endParaRPr lang="zh-CN" altLang="en-US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注册</a:t>
            </a:r>
            <a:r>
              <a:rPr lang="zh-CN" altLang="en-US" sz="2000" dirty="0"/>
              <a:t>个人用户后，请尽快选择加入志愿组织。</a:t>
            </a:r>
            <a:endParaRPr lang="zh-CN" altLang="en-US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个人</a:t>
            </a:r>
            <a:r>
              <a:rPr lang="zh-CN" altLang="en-US" sz="2000" dirty="0"/>
              <a:t>信息仅用于注册审核不会泄露给任何第三方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FF0000"/>
                </a:solidFill>
              </a:rPr>
              <a:t>必须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实名注册</a:t>
            </a:r>
            <a:r>
              <a:rPr lang="zh-CN" altLang="en-US" sz="2000" dirty="0" smtClean="0">
                <a:solidFill>
                  <a:srgbClr val="FF0000"/>
                </a:solidFill>
              </a:rPr>
              <a:t>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志愿者登陆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4" y="585115"/>
            <a:ext cx="6766385" cy="4110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4"/>
            <a:ext cx="9144000" cy="5161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33115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EF9F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27061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CB1B3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4104" y="4948014"/>
            <a:ext cx="3059302" cy="202230"/>
          </a:xfrm>
          <a:prstGeom prst="rect">
            <a:avLst/>
          </a:prstGeom>
          <a:solidFill>
            <a:srgbClr val="CB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文本框 1"/>
          <p:cNvSpPr txBox="1"/>
          <p:nvPr/>
        </p:nvSpPr>
        <p:spPr>
          <a:xfrm>
            <a:off x="-1" y="55983"/>
            <a:ext cx="364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D85507"/>
                </a:solidFill>
              </a:rPr>
              <a:t>搜索并加入志愿组织</a:t>
            </a:r>
            <a:endParaRPr lang="zh-CN" altLang="en-US" sz="2400" dirty="0">
              <a:solidFill>
                <a:srgbClr val="D8550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6" y="517648"/>
            <a:ext cx="6496044" cy="4201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108235448"/>
  <p:tag name="MH_LIBRARY" val="CONTENTS"/>
  <p:tag name="MH_TYPE" val="ENTRY"/>
  <p:tag name="ID" val="547130"/>
  <p:tag name="MH_ORDER" val="1"/>
</p:tagLst>
</file>

<file path=ppt/tags/tag2.xml><?xml version="1.0" encoding="utf-8"?>
<p:tagLst xmlns:p="http://schemas.openxmlformats.org/presentationml/2006/main">
  <p:tag name="MH" val="20170108235448"/>
  <p:tag name="MH_LIBRARY" val="CONTENTS"/>
  <p:tag name="MH_TYPE" val="NUMBER"/>
  <p:tag name="ID" val="547130"/>
  <p:tag name="MH_ORDER" val="1"/>
</p:tagLst>
</file>

<file path=ppt/tags/tag3.xml><?xml version="1.0" encoding="utf-8"?>
<p:tagLst xmlns:p="http://schemas.openxmlformats.org/presentationml/2006/main">
  <p:tag name="MH" val="20170108235448"/>
  <p:tag name="MH_LIBRARY" val="CONTENTS"/>
  <p:tag name="MH_TYPE" val="ENTRY"/>
  <p:tag name="ID" val="547130"/>
  <p:tag name="MH_ORDER" val="1"/>
</p:tagLst>
</file>

<file path=ppt/tags/tag4.xml><?xml version="1.0" encoding="utf-8"?>
<p:tagLst xmlns:p="http://schemas.openxmlformats.org/presentationml/2006/main">
  <p:tag name="MH" val="20170108235448"/>
  <p:tag name="MH_LIBRARY" val="CONTENTS"/>
  <p:tag name="MH_TYPE" val="NUMBER"/>
  <p:tag name="ID" val="547130"/>
  <p:tag name="MH_ORDER" val="1"/>
</p:tagLst>
</file>

<file path=ppt/tags/tag5.xml><?xml version="1.0" encoding="utf-8"?>
<p:tagLst xmlns:p="http://schemas.openxmlformats.org/presentationml/2006/main">
  <p:tag name="MH" val="20170108235448"/>
  <p:tag name="MH_LIBRARY" val="CONTENTS"/>
  <p:tag name="MH_TYPE" val="ENTRY"/>
  <p:tag name="ID" val="547130"/>
  <p:tag name="MH_ORDER" val="1"/>
</p:tagLst>
</file>

<file path=ppt/tags/tag6.xml><?xml version="1.0" encoding="utf-8"?>
<p:tagLst xmlns:p="http://schemas.openxmlformats.org/presentationml/2006/main">
  <p:tag name="MH" val="20170108235448"/>
  <p:tag name="MH_LIBRARY" val="CONTENTS"/>
  <p:tag name="MH_TYPE" val="NUMBER"/>
  <p:tag name="ID" val="547130"/>
  <p:tag name="MH_ORDER" val="1"/>
</p:tagLst>
</file>

<file path=ppt/theme/theme1.xml><?xml version="1.0" encoding="utf-8"?>
<a:theme xmlns:a="http://schemas.openxmlformats.org/drawingml/2006/main" name="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WPS 演示</Application>
  <PresentationFormat>全屏显示(16:9)</PresentationFormat>
  <Paragraphs>340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Times New Roman</vt:lpstr>
      <vt:lpstr>微软雅黑</vt:lpstr>
      <vt:lpstr>等线</vt:lpstr>
      <vt:lpstr>Arial Unicode MS</vt:lpstr>
      <vt:lpstr>等线 Light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</dc:title>
  <dc:creator/>
  <cp:lastModifiedBy>Doncic_0</cp:lastModifiedBy>
  <cp:revision>115</cp:revision>
  <cp:lastPrinted>2019-08-21T01:52:00Z</cp:lastPrinted>
  <dcterms:created xsi:type="dcterms:W3CDTF">2016-12-25T02:27:00Z</dcterms:created>
  <dcterms:modified xsi:type="dcterms:W3CDTF">2024-04-08T04:56:36Z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D70BC986C57447CBBBDCA9A5D7349307_13</vt:lpwstr>
  </property>
</Properties>
</file>