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0.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68" r:id="rId2"/>
    <p:sldId id="276" r:id="rId3"/>
    <p:sldId id="280" r:id="rId4"/>
    <p:sldId id="286" r:id="rId5"/>
    <p:sldId id="281" r:id="rId6"/>
    <p:sldId id="287" r:id="rId7"/>
    <p:sldId id="320" r:id="rId8"/>
    <p:sldId id="324" r:id="rId9"/>
    <p:sldId id="315" r:id="rId10"/>
    <p:sldId id="282" r:id="rId11"/>
    <p:sldId id="288" r:id="rId12"/>
    <p:sldId id="283" r:id="rId13"/>
    <p:sldId id="323" r:id="rId14"/>
    <p:sldId id="284" r:id="rId15"/>
    <p:sldId id="318" r:id="rId16"/>
    <p:sldId id="285" r:id="rId17"/>
    <p:sldId id="290" r:id="rId18"/>
    <p:sldId id="319" r:id="rId19"/>
    <p:sldId id="325" r:id="rId20"/>
    <p:sldId id="277"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A1"/>
    <a:srgbClr val="B2B2B2"/>
    <a:srgbClr val="004A82"/>
    <a:srgbClr val="00355C"/>
    <a:srgbClr val="00487E"/>
    <a:srgbClr val="398B83"/>
    <a:srgbClr val="4AB4AA"/>
    <a:srgbClr val="80CBC4"/>
    <a:srgbClr val="002B4C"/>
    <a:srgbClr val="4473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9274" autoAdjust="0"/>
  </p:normalViewPr>
  <p:slideViewPr>
    <p:cSldViewPr snapToGrid="0" showGuides="1">
      <p:cViewPr>
        <p:scale>
          <a:sx n="100" d="100"/>
          <a:sy n="100" d="100"/>
        </p:scale>
        <p:origin x="102" y="288"/>
      </p:cViewPr>
      <p:guideLst>
        <p:guide orient="horz" pos="2160"/>
        <p:guide pos="3821"/>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A552A8-ECE7-49AA-8726-BE90DBC11947}" type="datetimeFigureOut">
              <a:rPr lang="zh-CN" altLang="en-US" smtClean="0"/>
              <a:t>2023/9/19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8EAD77-486C-432B-9EE9-E6FD5C91EB8A}"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亮亮图文旗舰店</a:t>
            </a:r>
          </a:p>
          <a:p>
            <a:r>
              <a:rPr lang="en-US" altLang="zh-CN" dirty="0"/>
              <a:t>https://liangliangtuwen.tmall.com</a:t>
            </a:r>
          </a:p>
        </p:txBody>
      </p:sp>
      <p:sp>
        <p:nvSpPr>
          <p:cNvPr id="4" name="灯片编号占位符 3"/>
          <p:cNvSpPr>
            <a:spLocks noGrp="1"/>
          </p:cNvSpPr>
          <p:nvPr>
            <p:ph type="sldNum" sz="quarter" idx="10"/>
          </p:nvPr>
        </p:nvSpPr>
        <p:spPr/>
        <p:txBody>
          <a:bodyPr/>
          <a:lstStyle/>
          <a:p>
            <a:fld id="{B18EAD77-486C-432B-9EE9-E6FD5C91EB8A}"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13</a:t>
            </a:fld>
            <a:endParaRPr lang="zh-CN" altLang="en-US"/>
          </a:p>
        </p:txBody>
      </p:sp>
    </p:spTree>
    <p:extLst>
      <p:ext uri="{BB962C8B-B14F-4D97-AF65-F5344CB8AC3E}">
        <p14:creationId xmlns:p14="http://schemas.microsoft.com/office/powerpoint/2010/main" val="179385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EAD77-486C-432B-9EE9-E6FD5C91EB8A}"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18</a:t>
            </a:fld>
            <a:endParaRPr lang="zh-CN" altLang="en-US"/>
          </a:p>
        </p:txBody>
      </p:sp>
    </p:spTree>
    <p:extLst>
      <p:ext uri="{BB962C8B-B14F-4D97-AF65-F5344CB8AC3E}">
        <p14:creationId xmlns:p14="http://schemas.microsoft.com/office/powerpoint/2010/main" val="6586538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19</a:t>
            </a:fld>
            <a:endParaRPr lang="zh-CN" altLang="en-US"/>
          </a:p>
        </p:txBody>
      </p:sp>
    </p:spTree>
    <p:extLst>
      <p:ext uri="{BB962C8B-B14F-4D97-AF65-F5344CB8AC3E}">
        <p14:creationId xmlns:p14="http://schemas.microsoft.com/office/powerpoint/2010/main" val="1357180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亮亮图文旗舰店</a:t>
            </a:r>
          </a:p>
          <a:p>
            <a:r>
              <a:rPr lang="en-US" altLang="zh-CN"/>
              <a:t>https://liangliangtuwen.tmall.com</a:t>
            </a:r>
          </a:p>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20</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7</a:t>
            </a:fld>
            <a:endParaRPr lang="zh-CN" altLang="en-US"/>
          </a:p>
        </p:txBody>
      </p:sp>
    </p:spTree>
    <p:extLst>
      <p:ext uri="{BB962C8B-B14F-4D97-AF65-F5344CB8AC3E}">
        <p14:creationId xmlns:p14="http://schemas.microsoft.com/office/powerpoint/2010/main" val="1719276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EAD77-486C-432B-9EE9-E6FD5C91EB8A}" type="slidenum">
              <a:rPr lang="zh-CN" altLang="en-US" smtClean="0"/>
              <a:t>8</a:t>
            </a:fld>
            <a:endParaRPr lang="zh-CN" altLang="en-US"/>
          </a:p>
        </p:txBody>
      </p:sp>
    </p:spTree>
    <p:extLst>
      <p:ext uri="{BB962C8B-B14F-4D97-AF65-F5344CB8AC3E}">
        <p14:creationId xmlns:p14="http://schemas.microsoft.com/office/powerpoint/2010/main" val="2982108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EAD77-486C-432B-9EE9-E6FD5C91EB8A}"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C17F9E5-2C3F-427E-9E18-8DB1205C1BD4}" type="datetimeFigureOut">
              <a:rPr lang="zh-CN" altLang="en-US" smtClean="0"/>
              <a:t>2023/9/19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635508-54A0-4FB0-A4C5-6467DE85E92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7F9E5-2C3F-427E-9E18-8DB1205C1BD4}" type="datetimeFigureOut">
              <a:rPr lang="zh-CN" altLang="en-US" smtClean="0"/>
              <a:t>2023/9/19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35508-54A0-4FB0-A4C5-6467DE85E92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021580" y="0"/>
            <a:ext cx="2091690" cy="2308860"/>
            <a:chOff x="4705866" y="0"/>
            <a:chExt cx="2780268" cy="3063728"/>
          </a:xfrm>
        </p:grpSpPr>
        <p:sp>
          <p:nvSpPr>
            <p:cNvPr id="28" name="任意多边形 27"/>
            <p:cNvSpPr/>
            <p:nvPr/>
          </p:nvSpPr>
          <p:spPr>
            <a:xfrm>
              <a:off x="4705866" y="0"/>
              <a:ext cx="2780268" cy="3063728"/>
            </a:xfrm>
            <a:custGeom>
              <a:avLst/>
              <a:gdLst>
                <a:gd name="connsiteX0" fmla="*/ 0 w 2780268"/>
                <a:gd name="connsiteY0" fmla="*/ 0 h 3063728"/>
                <a:gd name="connsiteX1" fmla="*/ 2780268 w 2780268"/>
                <a:gd name="connsiteY1" fmla="*/ 0 h 3063728"/>
                <a:gd name="connsiteX2" fmla="*/ 2780268 w 2780268"/>
                <a:gd name="connsiteY2" fmla="*/ 1673594 h 3063728"/>
                <a:gd name="connsiteX3" fmla="*/ 1390134 w 2780268"/>
                <a:gd name="connsiteY3" fmla="*/ 3063728 h 3063728"/>
                <a:gd name="connsiteX4" fmla="*/ 0 w 2780268"/>
                <a:gd name="connsiteY4" fmla="*/ 1673594 h 3063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0268" h="3063728">
                  <a:moveTo>
                    <a:pt x="0" y="0"/>
                  </a:moveTo>
                  <a:lnTo>
                    <a:pt x="2780268" y="0"/>
                  </a:lnTo>
                  <a:lnTo>
                    <a:pt x="2780268" y="1673594"/>
                  </a:lnTo>
                  <a:cubicBezTo>
                    <a:pt x="2780268" y="2441344"/>
                    <a:pt x="2157884" y="3063728"/>
                    <a:pt x="1390134" y="3063728"/>
                  </a:cubicBezTo>
                  <a:cubicBezTo>
                    <a:pt x="622384" y="3063728"/>
                    <a:pt x="0" y="2441344"/>
                    <a:pt x="0" y="1673594"/>
                  </a:cubicBezTo>
                  <a:close/>
                </a:path>
              </a:pathLst>
            </a:cu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p:nvGrpSpPr>
          <p:grpSpPr>
            <a:xfrm>
              <a:off x="4875891" y="408799"/>
              <a:ext cx="2439190" cy="2439192"/>
              <a:chOff x="5007734" y="902247"/>
              <a:chExt cx="2543685" cy="2543686"/>
            </a:xfrm>
          </p:grpSpPr>
          <p:sp>
            <p:nvSpPr>
              <p:cNvPr id="8" name="椭圆 7"/>
              <p:cNvSpPr/>
              <p:nvPr/>
            </p:nvSpPr>
            <p:spPr>
              <a:xfrm>
                <a:off x="5007734" y="902247"/>
                <a:ext cx="2543685" cy="2543686"/>
              </a:xfrm>
              <a:prstGeom prst="ellipse">
                <a:avLst/>
              </a:prstGeom>
              <a:gradFill flip="none" rotWithShape="1">
                <a:gsLst>
                  <a:gs pos="0">
                    <a:schemeClr val="bg1"/>
                  </a:gs>
                  <a:gs pos="100000">
                    <a:srgbClr val="E8E8E8"/>
                  </a:gs>
                </a:gsLst>
                <a:lin ang="5400000" scaled="1"/>
                <a:tileRect/>
              </a:gradFill>
              <a:ln>
                <a:noFill/>
              </a:ln>
              <a:effectLst>
                <a:outerShdw blurRad="1397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rot="10800000">
                <a:off x="5160137" y="1054647"/>
                <a:ext cx="2213120" cy="2213120"/>
              </a:xfrm>
              <a:prstGeom prst="ellipse">
                <a:avLst/>
              </a:prstGeom>
              <a:gradFill flip="none" rotWithShape="1">
                <a:gsLst>
                  <a:gs pos="0">
                    <a:schemeClr val="bg1"/>
                  </a:gs>
                  <a:gs pos="100000">
                    <a:srgbClr val="E8E8E8"/>
                  </a:gs>
                </a:gsLst>
                <a:lin ang="5400000" scaled="1"/>
                <a:tileRect/>
              </a:gradFill>
              <a:ln>
                <a:noFill/>
              </a:ln>
              <a:effectLst>
                <a:innerShdw blurRad="88900">
                  <a:prstClr val="black">
                    <a:alpha val="1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4" name="矩形 13"/>
          <p:cNvSpPr/>
          <p:nvPr/>
        </p:nvSpPr>
        <p:spPr>
          <a:xfrm>
            <a:off x="0" y="4901565"/>
            <a:ext cx="12192000" cy="195643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0" y="4426585"/>
            <a:ext cx="12192000" cy="11049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35" y="2308860"/>
            <a:ext cx="12191365" cy="1753235"/>
          </a:xfrm>
          <a:prstGeom prst="rect">
            <a:avLst/>
          </a:prstGeom>
          <a:noFill/>
        </p:spPr>
        <p:txBody>
          <a:bodyPr wrap="square" rtlCol="0">
            <a:spAutoFit/>
          </a:bodyPr>
          <a:lstStyle/>
          <a:p>
            <a:pPr algn="ctr"/>
            <a:r>
              <a:rPr lang="zh-CN" altLang="en-US" sz="5400" b="1" dirty="0">
                <a:solidFill>
                  <a:srgbClr val="005CA1"/>
                </a:solidFill>
                <a:latin typeface="微软雅黑" panose="020B0503020204020204" pitchFamily="34" charset="-122"/>
                <a:ea typeface="微软雅黑" panose="020B0503020204020204" pitchFamily="34" charset="-122"/>
              </a:rPr>
              <a:t>中学智慧校园建设与运行模型的</a:t>
            </a:r>
          </a:p>
          <a:p>
            <a:pPr algn="ctr"/>
            <a:r>
              <a:rPr lang="zh-CN" altLang="en-US" sz="5400" b="1" dirty="0">
                <a:solidFill>
                  <a:srgbClr val="005CA1"/>
                </a:solidFill>
                <a:latin typeface="微软雅黑" panose="020B0503020204020204" pitchFamily="34" charset="-122"/>
                <a:ea typeface="微软雅黑" panose="020B0503020204020204" pitchFamily="34" charset="-122"/>
              </a:rPr>
              <a:t>案例研究</a:t>
            </a:r>
          </a:p>
        </p:txBody>
      </p:sp>
      <p:sp>
        <p:nvSpPr>
          <p:cNvPr id="4" name="文本框 3"/>
          <p:cNvSpPr txBox="1"/>
          <p:nvPr/>
        </p:nvSpPr>
        <p:spPr>
          <a:xfrm>
            <a:off x="-635" y="5375910"/>
            <a:ext cx="12192635" cy="460375"/>
          </a:xfrm>
          <a:prstGeom prst="rect">
            <a:avLst/>
          </a:prstGeom>
          <a:no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rPr>
              <a:t>主持人：陈晶、薛一博</a:t>
            </a:r>
          </a:p>
        </p:txBody>
      </p:sp>
      <p:pic>
        <p:nvPicPr>
          <p:cNvPr id="5" name="图片 4" descr="微信图片_20230918163433"/>
          <p:cNvPicPr>
            <a:picLocks noChangeAspect="1"/>
          </p:cNvPicPr>
          <p:nvPr/>
        </p:nvPicPr>
        <p:blipFill>
          <a:blip r:embed="rId3"/>
          <a:stretch>
            <a:fillRect/>
          </a:stretch>
        </p:blipFill>
        <p:spPr>
          <a:xfrm>
            <a:off x="5180965" y="353695"/>
            <a:ext cx="1749425" cy="1749425"/>
          </a:xfrm>
          <a:prstGeom prst="ellipse">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857500" y="4133850"/>
            <a:ext cx="8210550" cy="952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1123950" y="2686050"/>
            <a:ext cx="1543050" cy="1543050"/>
            <a:chOff x="1123950" y="2686050"/>
            <a:chExt cx="1543050" cy="1543050"/>
          </a:xfrm>
        </p:grpSpPr>
        <p:sp>
          <p:nvSpPr>
            <p:cNvPr id="7" name="矩形 6"/>
            <p:cNvSpPr/>
            <p:nvPr/>
          </p:nvSpPr>
          <p:spPr>
            <a:xfrm>
              <a:off x="1123950" y="2686050"/>
              <a:ext cx="1543050" cy="15430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407285" y="2903577"/>
              <a:ext cx="976380" cy="1107996"/>
            </a:xfrm>
            <a:prstGeom prst="rect">
              <a:avLst/>
            </a:prstGeom>
            <a:noFill/>
          </p:spPr>
          <p:txBody>
            <a:bodyPr wrap="square" rtlCol="0">
              <a:spAutoFit/>
            </a:bodyPr>
            <a:lstStyle/>
            <a:p>
              <a:pPr algn="ctr"/>
              <a:r>
                <a:rPr lang="en-US" altLang="zh-CN" sz="6600" b="1" dirty="0">
                  <a:solidFill>
                    <a:schemeClr val="bg1"/>
                  </a:solidFill>
                  <a:latin typeface="微软雅黑" panose="020B0503020204020204" pitchFamily="34" charset="-122"/>
                  <a:ea typeface="微软雅黑" panose="020B0503020204020204" pitchFamily="34" charset="-122"/>
                </a:rPr>
                <a:t>3</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grpSp>
      <p:sp>
        <p:nvSpPr>
          <p:cNvPr id="8" name="矩形 7"/>
          <p:cNvSpPr/>
          <p:nvPr/>
        </p:nvSpPr>
        <p:spPr>
          <a:xfrm>
            <a:off x="2857500" y="2686050"/>
            <a:ext cx="9334500" cy="129540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2950335" y="2965922"/>
            <a:ext cx="2620010" cy="828675"/>
          </a:xfrm>
          <a:prstGeom prst="rect">
            <a:avLst/>
          </a:prstGeom>
          <a:noFill/>
        </p:spPr>
        <p:txBody>
          <a:bodyPr wrap="none" lIns="91436" tIns="45718" rIns="91436" bIns="45718" rtlCol="0">
            <a:spAutoFit/>
          </a:bodyPr>
          <a:lstStyle>
            <a:defPPr>
              <a:defRPr lang="zh-CN"/>
            </a:defPPr>
            <a:lvl1pPr>
              <a:defRPr sz="4800">
                <a:solidFill>
                  <a:schemeClr val="bg1"/>
                </a:solidFill>
                <a:latin typeface="微软雅黑" panose="020B0503020204020204" pitchFamily="34" charset="-122"/>
                <a:ea typeface="微软雅黑" panose="020B0503020204020204" pitchFamily="34" charset="-122"/>
              </a:defRPr>
            </a:lvl1pPr>
          </a:lstStyle>
          <a:p>
            <a:r>
              <a:rPr lang="zh-CN" altLang="en-US" dirty="0"/>
              <a:t>研究目标</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5" name="圆角矩形 4"/>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3</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7" name="文本框 6"/>
          <p:cNvSpPr txBox="1"/>
          <p:nvPr/>
        </p:nvSpPr>
        <p:spPr>
          <a:xfrm>
            <a:off x="701167" y="144940"/>
            <a:ext cx="1807210" cy="582295"/>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研究目标</a:t>
            </a:r>
            <a:endParaRPr lang="en-US" altLang="zh-CN" sz="3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3" name="组合 2"/>
          <p:cNvGrpSpPr/>
          <p:nvPr/>
        </p:nvGrpSpPr>
        <p:grpSpPr>
          <a:xfrm>
            <a:off x="2584397" y="217491"/>
            <a:ext cx="10096500" cy="439541"/>
            <a:chOff x="2584397" y="217491"/>
            <a:chExt cx="10096500" cy="439541"/>
          </a:xfrm>
        </p:grpSpPr>
        <p:sp>
          <p:nvSpPr>
            <p:cNvPr id="4" name="圆角矩形 3"/>
            <p:cNvSpPr/>
            <p:nvPr/>
          </p:nvSpPr>
          <p:spPr>
            <a:xfrm>
              <a:off x="258439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flipV="1">
              <a:off x="259709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 name="组合 14"/>
          <p:cNvGrpSpPr/>
          <p:nvPr/>
        </p:nvGrpSpPr>
        <p:grpSpPr>
          <a:xfrm>
            <a:off x="1066709" y="949486"/>
            <a:ext cx="9398091" cy="1336067"/>
            <a:chOff x="1050901" y="4985550"/>
            <a:chExt cx="9398091" cy="1336067"/>
          </a:xfrm>
        </p:grpSpPr>
        <p:sp>
          <p:nvSpPr>
            <p:cNvPr id="30" name="矩形 29"/>
            <p:cNvSpPr/>
            <p:nvPr/>
          </p:nvSpPr>
          <p:spPr>
            <a:xfrm>
              <a:off x="1482700" y="4985550"/>
              <a:ext cx="8966292" cy="1336067"/>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探究智慧校园建设的研究现状</a:t>
              </a:r>
            </a:p>
            <a:p>
              <a:pPr>
                <a:lnSpc>
                  <a:spcPct val="150000"/>
                </a:lnSpc>
              </a:pPr>
              <a:r>
                <a:rPr lang="zh-CN" altLang="en-US" dirty="0">
                  <a:latin typeface="微软雅黑" panose="020B0503020204020204" pitchFamily="34" charset="-122"/>
                  <a:ea typeface="微软雅黑" panose="020B0503020204020204" pitchFamily="34" charset="-122"/>
                </a:rPr>
                <a:t>通过梳理国内外关于智慧校园建设的相关研究，深入分析智慧校园建设的研究现状和影响因素，进而全面把握该领域的发展动态</a:t>
              </a:r>
            </a:p>
          </p:txBody>
        </p:sp>
        <p:sp>
          <p:nvSpPr>
            <p:cNvPr id="27" name="矩形 26"/>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1</a:t>
              </a:r>
              <a:endParaRPr lang="zh-CN" altLang="en-US" sz="2000" dirty="0"/>
            </a:p>
          </p:txBody>
        </p:sp>
      </p:grpSp>
      <p:grpSp>
        <p:nvGrpSpPr>
          <p:cNvPr id="9" name="组合 8">
            <a:extLst>
              <a:ext uri="{FF2B5EF4-FFF2-40B4-BE49-F238E27FC236}">
                <a16:creationId xmlns:a16="http://schemas.microsoft.com/office/drawing/2014/main" id="{FDBF8E77-867B-D1A5-E2E6-11C77F65DBF8}"/>
              </a:ext>
            </a:extLst>
          </p:cNvPr>
          <p:cNvGrpSpPr/>
          <p:nvPr/>
        </p:nvGrpSpPr>
        <p:grpSpPr>
          <a:xfrm>
            <a:off x="1066709" y="2434001"/>
            <a:ext cx="9398091" cy="1336067"/>
            <a:chOff x="1050901" y="4985550"/>
            <a:chExt cx="9398091" cy="1336067"/>
          </a:xfrm>
        </p:grpSpPr>
        <p:sp>
          <p:nvSpPr>
            <p:cNvPr id="14" name="矩形 13">
              <a:extLst>
                <a:ext uri="{FF2B5EF4-FFF2-40B4-BE49-F238E27FC236}">
                  <a16:creationId xmlns:a16="http://schemas.microsoft.com/office/drawing/2014/main" id="{F5955297-0BF0-DB97-D08B-D75162B46CF3}"/>
                </a:ext>
              </a:extLst>
            </p:cNvPr>
            <p:cNvSpPr/>
            <p:nvPr/>
          </p:nvSpPr>
          <p:spPr>
            <a:xfrm>
              <a:off x="1482700" y="4985550"/>
              <a:ext cx="8966292" cy="1336067"/>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探究智慧校园的运行模型</a:t>
              </a:r>
            </a:p>
            <a:p>
              <a:pPr>
                <a:lnSpc>
                  <a:spcPct val="150000"/>
                </a:lnSpc>
              </a:pPr>
              <a:r>
                <a:rPr lang="zh-CN" altLang="en-US" dirty="0">
                  <a:latin typeface="微软雅黑" panose="020B0503020204020204" pitchFamily="34" charset="-122"/>
                  <a:ea typeface="微软雅黑" panose="020B0503020204020204" pitchFamily="34" charset="-122"/>
                </a:rPr>
                <a:t>通过对中学智慧校园的研究现状进行分析，结合成功的智慧校园案例，探究智慧校园建设中的关键策略、技术应用、教学管理等方面的运行模型和作用机制</a:t>
              </a:r>
            </a:p>
          </p:txBody>
        </p:sp>
        <p:sp>
          <p:nvSpPr>
            <p:cNvPr id="16" name="矩形 15">
              <a:extLst>
                <a:ext uri="{FF2B5EF4-FFF2-40B4-BE49-F238E27FC236}">
                  <a16:creationId xmlns:a16="http://schemas.microsoft.com/office/drawing/2014/main" id="{3E6C1F02-F451-1FDF-DD81-98E503228BD5}"/>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2</a:t>
              </a:r>
              <a:endParaRPr lang="zh-CN" altLang="en-US" sz="2000" dirty="0"/>
            </a:p>
          </p:txBody>
        </p:sp>
      </p:grpSp>
      <p:grpSp>
        <p:nvGrpSpPr>
          <p:cNvPr id="17" name="组合 16">
            <a:extLst>
              <a:ext uri="{FF2B5EF4-FFF2-40B4-BE49-F238E27FC236}">
                <a16:creationId xmlns:a16="http://schemas.microsoft.com/office/drawing/2014/main" id="{911673E1-EE48-ADC0-92FF-4F629B511A92}"/>
              </a:ext>
            </a:extLst>
          </p:cNvPr>
          <p:cNvGrpSpPr/>
          <p:nvPr/>
        </p:nvGrpSpPr>
        <p:grpSpPr>
          <a:xfrm>
            <a:off x="1066709" y="4087426"/>
            <a:ext cx="9398091" cy="1336067"/>
            <a:chOff x="1050901" y="4985550"/>
            <a:chExt cx="9398091" cy="1336067"/>
          </a:xfrm>
        </p:grpSpPr>
        <p:sp>
          <p:nvSpPr>
            <p:cNvPr id="18" name="矩形 17">
              <a:extLst>
                <a:ext uri="{FF2B5EF4-FFF2-40B4-BE49-F238E27FC236}">
                  <a16:creationId xmlns:a16="http://schemas.microsoft.com/office/drawing/2014/main" id="{3383BCC3-052B-7E26-ABB2-FF13C0F539DE}"/>
                </a:ext>
              </a:extLst>
            </p:cNvPr>
            <p:cNvSpPr/>
            <p:nvPr/>
          </p:nvSpPr>
          <p:spPr>
            <a:xfrm>
              <a:off x="1482700" y="4985550"/>
              <a:ext cx="8966292" cy="1336067"/>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探究智慧校园的建设的有效指导策略</a:t>
              </a:r>
            </a:p>
            <a:p>
              <a:pPr>
                <a:lnSpc>
                  <a:spcPct val="150000"/>
                </a:lnSpc>
              </a:pPr>
              <a:r>
                <a:rPr lang="zh-CN" altLang="en-US" dirty="0">
                  <a:latin typeface="微软雅黑" panose="020B0503020204020204" pitchFamily="34" charset="-122"/>
                  <a:ea typeface="微软雅黑" panose="020B0503020204020204" pitchFamily="34" charset="-122"/>
                </a:rPr>
                <a:t>通过大量的案例研究，深入挖掘中学智慧校园的成功经验和问题挑战，总结智慧校园建设的成功因素和运行模型，为智慧校园的规划、设计、实施和运营提供有效建议</a:t>
              </a:r>
            </a:p>
          </p:txBody>
        </p:sp>
        <p:sp>
          <p:nvSpPr>
            <p:cNvPr id="19" name="矩形 18">
              <a:extLst>
                <a:ext uri="{FF2B5EF4-FFF2-40B4-BE49-F238E27FC236}">
                  <a16:creationId xmlns:a16="http://schemas.microsoft.com/office/drawing/2014/main" id="{068B2F4D-2886-0236-EFAA-AFE1F959DBD2}"/>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3</a:t>
              </a:r>
              <a:endParaRPr lang="zh-CN" altLang="en-US" sz="2000" dirty="0"/>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857500" y="2686050"/>
            <a:ext cx="9334500" cy="129540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857500" y="4133850"/>
            <a:ext cx="8210550" cy="952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123950" y="2686050"/>
            <a:ext cx="1543050" cy="1543050"/>
            <a:chOff x="1123950" y="2686050"/>
            <a:chExt cx="1543050" cy="1543050"/>
          </a:xfrm>
        </p:grpSpPr>
        <p:sp>
          <p:nvSpPr>
            <p:cNvPr id="7" name="矩形 6"/>
            <p:cNvSpPr/>
            <p:nvPr/>
          </p:nvSpPr>
          <p:spPr>
            <a:xfrm>
              <a:off x="1123950" y="2686050"/>
              <a:ext cx="1543050" cy="15430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407285" y="2903577"/>
              <a:ext cx="976380" cy="1107996"/>
            </a:xfrm>
            <a:prstGeom prst="rect">
              <a:avLst/>
            </a:prstGeom>
            <a:noFill/>
          </p:spPr>
          <p:txBody>
            <a:bodyPr wrap="square" rtlCol="0">
              <a:spAutoFit/>
            </a:bodyPr>
            <a:lstStyle/>
            <a:p>
              <a:pPr algn="ctr"/>
              <a:r>
                <a:rPr lang="en-US" altLang="zh-CN" sz="6600" b="1" dirty="0">
                  <a:solidFill>
                    <a:schemeClr val="bg1"/>
                  </a:solidFill>
                  <a:latin typeface="微软雅黑" panose="020B0503020204020204" pitchFamily="34" charset="-122"/>
                  <a:ea typeface="微软雅黑" panose="020B0503020204020204" pitchFamily="34" charset="-122"/>
                </a:rPr>
                <a:t>4</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grpSp>
      <p:sp>
        <p:nvSpPr>
          <p:cNvPr id="10" name="文本框 9"/>
          <p:cNvSpPr txBox="1"/>
          <p:nvPr/>
        </p:nvSpPr>
        <p:spPr>
          <a:xfrm>
            <a:off x="2950335" y="2955127"/>
            <a:ext cx="2620010" cy="828675"/>
          </a:xfrm>
          <a:prstGeom prst="rect">
            <a:avLst/>
          </a:prstGeom>
          <a:noFill/>
        </p:spPr>
        <p:txBody>
          <a:bodyPr wrap="none" lIns="91436" tIns="45718" rIns="91436" bIns="45718" rtlCol="0">
            <a:spAutoFit/>
          </a:bodyPr>
          <a:lstStyle>
            <a:defPPr>
              <a:defRPr lang="zh-CN"/>
            </a:defPPr>
            <a:lvl1pPr>
              <a:defRPr sz="4800">
                <a:solidFill>
                  <a:schemeClr val="bg1"/>
                </a:solidFill>
                <a:latin typeface="微软雅黑" panose="020B0503020204020204" pitchFamily="34" charset="-122"/>
                <a:ea typeface="微软雅黑" panose="020B0503020204020204" pitchFamily="34" charset="-122"/>
              </a:defRPr>
            </a:lvl1pPr>
          </a:lstStyle>
          <a:p>
            <a:r>
              <a:rPr lang="zh-CN" altLang="en-US" dirty="0"/>
              <a:t>研究内容</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5" name="圆角矩形 4"/>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4</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7" name="文本框 6"/>
          <p:cNvSpPr txBox="1"/>
          <p:nvPr/>
        </p:nvSpPr>
        <p:spPr>
          <a:xfrm>
            <a:off x="701167" y="144940"/>
            <a:ext cx="1826133" cy="584771"/>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研究内容</a:t>
            </a:r>
            <a:endParaRPr lang="en-US" altLang="zh-CN" sz="3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3" name="组合 2"/>
          <p:cNvGrpSpPr/>
          <p:nvPr/>
        </p:nvGrpSpPr>
        <p:grpSpPr>
          <a:xfrm>
            <a:off x="2584397" y="217491"/>
            <a:ext cx="10096500" cy="439541"/>
            <a:chOff x="2584397" y="217491"/>
            <a:chExt cx="10096500" cy="439541"/>
          </a:xfrm>
        </p:grpSpPr>
        <p:sp>
          <p:nvSpPr>
            <p:cNvPr id="4" name="圆角矩形 3"/>
            <p:cNvSpPr/>
            <p:nvPr/>
          </p:nvSpPr>
          <p:spPr>
            <a:xfrm>
              <a:off x="258439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flipV="1">
              <a:off x="259709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 name="组合 14"/>
          <p:cNvGrpSpPr/>
          <p:nvPr/>
        </p:nvGrpSpPr>
        <p:grpSpPr>
          <a:xfrm>
            <a:off x="1066709" y="949486"/>
            <a:ext cx="9398091" cy="1336067"/>
            <a:chOff x="1050901" y="4985550"/>
            <a:chExt cx="9398091" cy="1336067"/>
          </a:xfrm>
        </p:grpSpPr>
        <p:sp>
          <p:nvSpPr>
            <p:cNvPr id="30" name="矩形 29"/>
            <p:cNvSpPr/>
            <p:nvPr/>
          </p:nvSpPr>
          <p:spPr>
            <a:xfrm>
              <a:off x="1482700" y="4985550"/>
              <a:ext cx="8966292" cy="1336067"/>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归纳智慧校园建设的研究现状</a:t>
              </a:r>
            </a:p>
            <a:p>
              <a:pPr>
                <a:lnSpc>
                  <a:spcPct val="150000"/>
                </a:lnSpc>
              </a:pPr>
              <a:r>
                <a:rPr lang="zh-CN" altLang="en-US" dirty="0">
                  <a:latin typeface="微软雅黑" panose="020B0503020204020204" pitchFamily="34" charset="-122"/>
                  <a:ea typeface="微软雅黑" panose="020B0503020204020204" pitchFamily="34" charset="-122"/>
                </a:rPr>
                <a:t>通过系统性的梳理关于智慧校园建设的相关文献，追溯智慧校园建设领域的发展历程，归纳其演变脉络和关键影响因素，为本研究构建智慧校园运行模型提供理论基础</a:t>
              </a:r>
            </a:p>
          </p:txBody>
        </p:sp>
        <p:sp>
          <p:nvSpPr>
            <p:cNvPr id="27" name="矩形 26"/>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1</a:t>
              </a:r>
              <a:endParaRPr lang="zh-CN" altLang="en-US" sz="2000" dirty="0"/>
            </a:p>
          </p:txBody>
        </p:sp>
      </p:grpSp>
      <p:grpSp>
        <p:nvGrpSpPr>
          <p:cNvPr id="9" name="组合 8">
            <a:extLst>
              <a:ext uri="{FF2B5EF4-FFF2-40B4-BE49-F238E27FC236}">
                <a16:creationId xmlns:a16="http://schemas.microsoft.com/office/drawing/2014/main" id="{FDBF8E77-867B-D1A5-E2E6-11C77F65DBF8}"/>
              </a:ext>
            </a:extLst>
          </p:cNvPr>
          <p:cNvGrpSpPr/>
          <p:nvPr/>
        </p:nvGrpSpPr>
        <p:grpSpPr>
          <a:xfrm>
            <a:off x="1066709" y="2578007"/>
            <a:ext cx="9398091" cy="1751566"/>
            <a:chOff x="1050901" y="4985550"/>
            <a:chExt cx="9398091" cy="1751566"/>
          </a:xfrm>
        </p:grpSpPr>
        <p:sp>
          <p:nvSpPr>
            <p:cNvPr id="14" name="矩形 13">
              <a:extLst>
                <a:ext uri="{FF2B5EF4-FFF2-40B4-BE49-F238E27FC236}">
                  <a16:creationId xmlns:a16="http://schemas.microsoft.com/office/drawing/2014/main" id="{F5955297-0BF0-DB97-D08B-D75162B46CF3}"/>
                </a:ext>
              </a:extLst>
            </p:cNvPr>
            <p:cNvSpPr/>
            <p:nvPr/>
          </p:nvSpPr>
          <p:spPr>
            <a:xfrm>
              <a:off x="1482700" y="4985550"/>
              <a:ext cx="8966292" cy="1751566"/>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构建智慧校园的运行模型</a:t>
              </a:r>
            </a:p>
            <a:p>
              <a:pPr>
                <a:lnSpc>
                  <a:spcPct val="150000"/>
                </a:lnSpc>
              </a:pPr>
              <a:r>
                <a:rPr lang="zh-CN" altLang="en-US" dirty="0">
                  <a:latin typeface="微软雅黑" panose="020B0503020204020204" pitchFamily="34" charset="-122"/>
                  <a:ea typeface="微软雅黑" panose="020B0503020204020204" pitchFamily="34" charset="-122"/>
                </a:rPr>
                <a:t>基于智慧校园建设的特征和影响因素，系统性地构建一个智慧校园建设的运行模型，该模型融合技术、教育和管理等维度，分析各项因素的相互关系和协同作用，以实现智慧校园有效建设、运行和管理</a:t>
              </a:r>
            </a:p>
          </p:txBody>
        </p:sp>
        <p:sp>
          <p:nvSpPr>
            <p:cNvPr id="16" name="矩形 15">
              <a:extLst>
                <a:ext uri="{FF2B5EF4-FFF2-40B4-BE49-F238E27FC236}">
                  <a16:creationId xmlns:a16="http://schemas.microsoft.com/office/drawing/2014/main" id="{3E6C1F02-F451-1FDF-DD81-98E503228BD5}"/>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2</a:t>
              </a:r>
              <a:endParaRPr lang="zh-CN" altLang="en-US" sz="2000" dirty="0"/>
            </a:p>
          </p:txBody>
        </p:sp>
      </p:grpSp>
      <p:grpSp>
        <p:nvGrpSpPr>
          <p:cNvPr id="17" name="组合 16">
            <a:extLst>
              <a:ext uri="{FF2B5EF4-FFF2-40B4-BE49-F238E27FC236}">
                <a16:creationId xmlns:a16="http://schemas.microsoft.com/office/drawing/2014/main" id="{911673E1-EE48-ADC0-92FF-4F629B511A92}"/>
              </a:ext>
            </a:extLst>
          </p:cNvPr>
          <p:cNvGrpSpPr/>
          <p:nvPr/>
        </p:nvGrpSpPr>
        <p:grpSpPr>
          <a:xfrm>
            <a:off x="1066709" y="4572447"/>
            <a:ext cx="9398091" cy="1336067"/>
            <a:chOff x="1050901" y="4985550"/>
            <a:chExt cx="9398091" cy="1336067"/>
          </a:xfrm>
        </p:grpSpPr>
        <p:sp>
          <p:nvSpPr>
            <p:cNvPr id="18" name="矩形 17">
              <a:extLst>
                <a:ext uri="{FF2B5EF4-FFF2-40B4-BE49-F238E27FC236}">
                  <a16:creationId xmlns:a16="http://schemas.microsoft.com/office/drawing/2014/main" id="{3383BCC3-052B-7E26-ABB2-FF13C0F539DE}"/>
                </a:ext>
              </a:extLst>
            </p:cNvPr>
            <p:cNvSpPr/>
            <p:nvPr/>
          </p:nvSpPr>
          <p:spPr>
            <a:xfrm>
              <a:off x="1482700" y="4985550"/>
              <a:ext cx="8966292" cy="1336067"/>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案例解析智慧校园运行模型的应用情景</a:t>
              </a:r>
            </a:p>
            <a:p>
              <a:pPr>
                <a:lnSpc>
                  <a:spcPct val="150000"/>
                </a:lnSpc>
              </a:pPr>
              <a:r>
                <a:rPr lang="zh-CN" altLang="en-US" dirty="0">
                  <a:latin typeface="微软雅黑" panose="020B0503020204020204" pitchFamily="34" charset="-122"/>
                  <a:ea typeface="微软雅黑" panose="020B0503020204020204" pitchFamily="34" charset="-122"/>
                </a:rPr>
                <a:t>将智慧校园的运行模型应用于实际案例进行分析，深入了解该模型在智慧校园环境中的运行机制、效能和可行性，为智慧校园建设的实施提供具体参考和指导</a:t>
              </a:r>
            </a:p>
          </p:txBody>
        </p:sp>
        <p:sp>
          <p:nvSpPr>
            <p:cNvPr id="19" name="矩形 18">
              <a:extLst>
                <a:ext uri="{FF2B5EF4-FFF2-40B4-BE49-F238E27FC236}">
                  <a16:creationId xmlns:a16="http://schemas.microsoft.com/office/drawing/2014/main" id="{068B2F4D-2886-0236-EFAA-AFE1F959DBD2}"/>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3</a:t>
              </a:r>
              <a:endParaRPr lang="zh-CN" altLang="en-US" sz="2000" dirty="0"/>
            </a:p>
          </p:txBody>
        </p:sp>
      </p:grpSp>
    </p:spTree>
    <p:extLst>
      <p:ext uri="{BB962C8B-B14F-4D97-AF65-F5344CB8AC3E}">
        <p14:creationId xmlns:p14="http://schemas.microsoft.com/office/powerpoint/2010/main" val="15874979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857500" y="2686050"/>
            <a:ext cx="9334500" cy="129540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857500" y="4133850"/>
            <a:ext cx="8210550" cy="952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1123950" y="2686050"/>
            <a:ext cx="1543050" cy="1543050"/>
            <a:chOff x="1123950" y="2686050"/>
            <a:chExt cx="1543050" cy="1543050"/>
          </a:xfrm>
        </p:grpSpPr>
        <p:sp>
          <p:nvSpPr>
            <p:cNvPr id="7" name="矩形 6"/>
            <p:cNvSpPr/>
            <p:nvPr/>
          </p:nvSpPr>
          <p:spPr>
            <a:xfrm>
              <a:off x="1123950" y="2686050"/>
              <a:ext cx="1543050" cy="15430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407285" y="2903577"/>
              <a:ext cx="976380" cy="1107996"/>
            </a:xfrm>
            <a:prstGeom prst="rect">
              <a:avLst/>
            </a:prstGeom>
            <a:noFill/>
          </p:spPr>
          <p:txBody>
            <a:bodyPr wrap="square" rtlCol="0">
              <a:spAutoFit/>
            </a:bodyPr>
            <a:lstStyle/>
            <a:p>
              <a:pPr algn="ctr"/>
              <a:r>
                <a:rPr lang="en-US" altLang="zh-CN" sz="6600" b="1" dirty="0">
                  <a:solidFill>
                    <a:schemeClr val="bg1"/>
                  </a:solidFill>
                  <a:latin typeface="微软雅黑" panose="020B0503020204020204" pitchFamily="34" charset="-122"/>
                  <a:ea typeface="微软雅黑" panose="020B0503020204020204" pitchFamily="34" charset="-122"/>
                </a:rPr>
                <a:t>5</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grpSp>
      <p:sp>
        <p:nvSpPr>
          <p:cNvPr id="10" name="文本框 9"/>
          <p:cNvSpPr txBox="1"/>
          <p:nvPr/>
        </p:nvSpPr>
        <p:spPr>
          <a:xfrm>
            <a:off x="2950335" y="2955127"/>
            <a:ext cx="2620010" cy="828675"/>
          </a:xfrm>
          <a:prstGeom prst="rect">
            <a:avLst/>
          </a:prstGeom>
          <a:noFill/>
        </p:spPr>
        <p:txBody>
          <a:bodyPr wrap="none" lIns="91436" tIns="45718" rIns="91436" bIns="45718" rtlCol="0">
            <a:spAutoFit/>
          </a:bodyPr>
          <a:lstStyle>
            <a:defPPr>
              <a:defRPr lang="zh-CN"/>
            </a:defPPr>
            <a:lvl1pPr>
              <a:defRPr sz="4800">
                <a:solidFill>
                  <a:schemeClr val="bg1"/>
                </a:solidFill>
                <a:latin typeface="微软雅黑" panose="020B0503020204020204" pitchFamily="34" charset="-122"/>
                <a:ea typeface="微软雅黑" panose="020B0503020204020204" pitchFamily="34" charset="-122"/>
              </a:defRPr>
            </a:lvl1pPr>
          </a:lstStyle>
          <a:p>
            <a:r>
              <a:rPr lang="zh-CN" altLang="en-US" dirty="0"/>
              <a:t>研究方法</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11" name="圆角矩形 10"/>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5</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13" name="文本框 12"/>
          <p:cNvSpPr txBox="1"/>
          <p:nvPr/>
        </p:nvSpPr>
        <p:spPr>
          <a:xfrm>
            <a:off x="701167" y="144940"/>
            <a:ext cx="1807210" cy="582295"/>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研究方法</a:t>
            </a:r>
          </a:p>
        </p:txBody>
      </p:sp>
      <p:grpSp>
        <p:nvGrpSpPr>
          <p:cNvPr id="22" name="组合 21"/>
          <p:cNvGrpSpPr/>
          <p:nvPr/>
        </p:nvGrpSpPr>
        <p:grpSpPr>
          <a:xfrm>
            <a:off x="2507615" y="217805"/>
            <a:ext cx="11417935" cy="439420"/>
            <a:chOff x="3796505" y="217491"/>
            <a:chExt cx="10128992" cy="439541"/>
          </a:xfrm>
        </p:grpSpPr>
        <p:sp>
          <p:nvSpPr>
            <p:cNvPr id="10" name="圆角矩形 9"/>
            <p:cNvSpPr/>
            <p:nvPr/>
          </p:nvSpPr>
          <p:spPr>
            <a:xfrm>
              <a:off x="3796505" y="217491"/>
              <a:ext cx="8909791"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flipV="1">
              <a:off x="384169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75" name="组合 274"/>
          <p:cNvGrpSpPr/>
          <p:nvPr/>
        </p:nvGrpSpPr>
        <p:grpSpPr>
          <a:xfrm>
            <a:off x="9128760" y="2352675"/>
            <a:ext cx="2781935" cy="4683760"/>
            <a:chOff x="7814689" y="1789463"/>
            <a:chExt cx="3369100" cy="5394921"/>
          </a:xfrm>
        </p:grpSpPr>
        <p:sp>
          <p:nvSpPr>
            <p:cNvPr id="71" name="Freeform 5"/>
            <p:cNvSpPr/>
            <p:nvPr/>
          </p:nvSpPr>
          <p:spPr bwMode="auto">
            <a:xfrm>
              <a:off x="8773715" y="2450838"/>
              <a:ext cx="735788" cy="1062947"/>
            </a:xfrm>
            <a:custGeom>
              <a:avLst/>
              <a:gdLst>
                <a:gd name="T0" fmla="*/ 1128 w 1147"/>
                <a:gd name="T1" fmla="*/ 1657 h 1657"/>
                <a:gd name="T2" fmla="*/ 0 w 1147"/>
                <a:gd name="T3" fmla="*/ 14 h 1657"/>
                <a:gd name="T4" fmla="*/ 19 w 1147"/>
                <a:gd name="T5" fmla="*/ 0 h 1657"/>
                <a:gd name="T6" fmla="*/ 1147 w 1147"/>
                <a:gd name="T7" fmla="*/ 1645 h 1657"/>
                <a:gd name="T8" fmla="*/ 1128 w 1147"/>
                <a:gd name="T9" fmla="*/ 1657 h 1657"/>
              </a:gdLst>
              <a:ahLst/>
              <a:cxnLst>
                <a:cxn ang="0">
                  <a:pos x="T0" y="T1"/>
                </a:cxn>
                <a:cxn ang="0">
                  <a:pos x="T2" y="T3"/>
                </a:cxn>
                <a:cxn ang="0">
                  <a:pos x="T4" y="T5"/>
                </a:cxn>
                <a:cxn ang="0">
                  <a:pos x="T6" y="T7"/>
                </a:cxn>
                <a:cxn ang="0">
                  <a:pos x="T8" y="T9"/>
                </a:cxn>
              </a:cxnLst>
              <a:rect l="0" t="0" r="r" b="b"/>
              <a:pathLst>
                <a:path w="1147" h="1657">
                  <a:moveTo>
                    <a:pt x="1128" y="1657"/>
                  </a:moveTo>
                  <a:lnTo>
                    <a:pt x="0" y="14"/>
                  </a:lnTo>
                  <a:lnTo>
                    <a:pt x="19" y="0"/>
                  </a:lnTo>
                  <a:lnTo>
                    <a:pt x="1147" y="1645"/>
                  </a:lnTo>
                  <a:lnTo>
                    <a:pt x="1128" y="165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72" name="Freeform 6"/>
            <p:cNvSpPr/>
            <p:nvPr/>
          </p:nvSpPr>
          <p:spPr bwMode="auto">
            <a:xfrm>
              <a:off x="9497315" y="1960741"/>
              <a:ext cx="137920" cy="1549837"/>
            </a:xfrm>
            <a:custGeom>
              <a:avLst/>
              <a:gdLst>
                <a:gd name="T0" fmla="*/ 21 w 215"/>
                <a:gd name="T1" fmla="*/ 2416 h 2416"/>
                <a:gd name="T2" fmla="*/ 0 w 215"/>
                <a:gd name="T3" fmla="*/ 2414 h 2416"/>
                <a:gd name="T4" fmla="*/ 194 w 215"/>
                <a:gd name="T5" fmla="*/ 0 h 2416"/>
                <a:gd name="T6" fmla="*/ 215 w 215"/>
                <a:gd name="T7" fmla="*/ 3 h 2416"/>
                <a:gd name="T8" fmla="*/ 21 w 215"/>
                <a:gd name="T9" fmla="*/ 2416 h 2416"/>
              </a:gdLst>
              <a:ahLst/>
              <a:cxnLst>
                <a:cxn ang="0">
                  <a:pos x="T0" y="T1"/>
                </a:cxn>
                <a:cxn ang="0">
                  <a:pos x="T2" y="T3"/>
                </a:cxn>
                <a:cxn ang="0">
                  <a:pos x="T4" y="T5"/>
                </a:cxn>
                <a:cxn ang="0">
                  <a:pos x="T6" y="T7"/>
                </a:cxn>
                <a:cxn ang="0">
                  <a:pos x="T8" y="T9"/>
                </a:cxn>
              </a:cxnLst>
              <a:rect l="0" t="0" r="r" b="b"/>
              <a:pathLst>
                <a:path w="215" h="2416">
                  <a:moveTo>
                    <a:pt x="21" y="2416"/>
                  </a:moveTo>
                  <a:lnTo>
                    <a:pt x="0" y="2414"/>
                  </a:lnTo>
                  <a:lnTo>
                    <a:pt x="194" y="0"/>
                  </a:lnTo>
                  <a:lnTo>
                    <a:pt x="215" y="3"/>
                  </a:lnTo>
                  <a:lnTo>
                    <a:pt x="21" y="2416"/>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73" name="Freeform 7"/>
            <p:cNvSpPr/>
            <p:nvPr/>
          </p:nvSpPr>
          <p:spPr bwMode="auto">
            <a:xfrm>
              <a:off x="9499239" y="2658680"/>
              <a:ext cx="620320" cy="855105"/>
            </a:xfrm>
            <a:custGeom>
              <a:avLst/>
              <a:gdLst>
                <a:gd name="T0" fmla="*/ 18 w 967"/>
                <a:gd name="T1" fmla="*/ 1333 h 1333"/>
                <a:gd name="T2" fmla="*/ 0 w 967"/>
                <a:gd name="T3" fmla="*/ 1321 h 1333"/>
                <a:gd name="T4" fmla="*/ 951 w 967"/>
                <a:gd name="T5" fmla="*/ 0 h 1333"/>
                <a:gd name="T6" fmla="*/ 967 w 967"/>
                <a:gd name="T7" fmla="*/ 14 h 1333"/>
                <a:gd name="T8" fmla="*/ 18 w 967"/>
                <a:gd name="T9" fmla="*/ 1333 h 1333"/>
              </a:gdLst>
              <a:ahLst/>
              <a:cxnLst>
                <a:cxn ang="0">
                  <a:pos x="T0" y="T1"/>
                </a:cxn>
                <a:cxn ang="0">
                  <a:pos x="T2" y="T3"/>
                </a:cxn>
                <a:cxn ang="0">
                  <a:pos x="T4" y="T5"/>
                </a:cxn>
                <a:cxn ang="0">
                  <a:pos x="T6" y="T7"/>
                </a:cxn>
                <a:cxn ang="0">
                  <a:pos x="T8" y="T9"/>
                </a:cxn>
              </a:cxnLst>
              <a:rect l="0" t="0" r="r" b="b"/>
              <a:pathLst>
                <a:path w="967" h="1333">
                  <a:moveTo>
                    <a:pt x="18" y="1333"/>
                  </a:moveTo>
                  <a:lnTo>
                    <a:pt x="0" y="1321"/>
                  </a:lnTo>
                  <a:lnTo>
                    <a:pt x="951" y="0"/>
                  </a:lnTo>
                  <a:lnTo>
                    <a:pt x="967" y="14"/>
                  </a:lnTo>
                  <a:lnTo>
                    <a:pt x="18" y="133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74" name="Freeform 8"/>
            <p:cNvSpPr/>
            <p:nvPr/>
          </p:nvSpPr>
          <p:spPr bwMode="auto">
            <a:xfrm>
              <a:off x="8588325" y="2454045"/>
              <a:ext cx="198862" cy="835218"/>
            </a:xfrm>
            <a:custGeom>
              <a:avLst/>
              <a:gdLst>
                <a:gd name="T0" fmla="*/ 21 w 310"/>
                <a:gd name="T1" fmla="*/ 1302 h 1302"/>
                <a:gd name="T2" fmla="*/ 0 w 310"/>
                <a:gd name="T3" fmla="*/ 1297 h 1302"/>
                <a:gd name="T4" fmla="*/ 289 w 310"/>
                <a:gd name="T5" fmla="*/ 0 h 1302"/>
                <a:gd name="T6" fmla="*/ 310 w 310"/>
                <a:gd name="T7" fmla="*/ 4 h 1302"/>
                <a:gd name="T8" fmla="*/ 21 w 310"/>
                <a:gd name="T9" fmla="*/ 1302 h 1302"/>
              </a:gdLst>
              <a:ahLst/>
              <a:cxnLst>
                <a:cxn ang="0">
                  <a:pos x="T0" y="T1"/>
                </a:cxn>
                <a:cxn ang="0">
                  <a:pos x="T2" y="T3"/>
                </a:cxn>
                <a:cxn ang="0">
                  <a:pos x="T4" y="T5"/>
                </a:cxn>
                <a:cxn ang="0">
                  <a:pos x="T6" y="T7"/>
                </a:cxn>
                <a:cxn ang="0">
                  <a:pos x="T8" y="T9"/>
                </a:cxn>
              </a:cxnLst>
              <a:rect l="0" t="0" r="r" b="b"/>
              <a:pathLst>
                <a:path w="310" h="1302">
                  <a:moveTo>
                    <a:pt x="21" y="1302"/>
                  </a:moveTo>
                  <a:lnTo>
                    <a:pt x="0" y="1297"/>
                  </a:lnTo>
                  <a:lnTo>
                    <a:pt x="289" y="0"/>
                  </a:lnTo>
                  <a:lnTo>
                    <a:pt x="310" y="4"/>
                  </a:lnTo>
                  <a:lnTo>
                    <a:pt x="21" y="1302"/>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75" name="Freeform 9"/>
            <p:cNvSpPr/>
            <p:nvPr/>
          </p:nvSpPr>
          <p:spPr bwMode="auto">
            <a:xfrm>
              <a:off x="7953892" y="3105798"/>
              <a:ext cx="643413" cy="189881"/>
            </a:xfrm>
            <a:custGeom>
              <a:avLst/>
              <a:gdLst>
                <a:gd name="T0" fmla="*/ 999 w 1003"/>
                <a:gd name="T1" fmla="*/ 296 h 296"/>
                <a:gd name="T2" fmla="*/ 0 w 1003"/>
                <a:gd name="T3" fmla="*/ 21 h 296"/>
                <a:gd name="T4" fmla="*/ 5 w 1003"/>
                <a:gd name="T5" fmla="*/ 0 h 296"/>
                <a:gd name="T6" fmla="*/ 1003 w 1003"/>
                <a:gd name="T7" fmla="*/ 274 h 296"/>
                <a:gd name="T8" fmla="*/ 999 w 1003"/>
                <a:gd name="T9" fmla="*/ 296 h 296"/>
              </a:gdLst>
              <a:ahLst/>
              <a:cxnLst>
                <a:cxn ang="0">
                  <a:pos x="T0" y="T1"/>
                </a:cxn>
                <a:cxn ang="0">
                  <a:pos x="T2" y="T3"/>
                </a:cxn>
                <a:cxn ang="0">
                  <a:pos x="T4" y="T5"/>
                </a:cxn>
                <a:cxn ang="0">
                  <a:pos x="T6" y="T7"/>
                </a:cxn>
                <a:cxn ang="0">
                  <a:pos x="T8" y="T9"/>
                </a:cxn>
              </a:cxnLst>
              <a:rect l="0" t="0" r="r" b="b"/>
              <a:pathLst>
                <a:path w="1003" h="296">
                  <a:moveTo>
                    <a:pt x="999" y="296"/>
                  </a:moveTo>
                  <a:lnTo>
                    <a:pt x="0" y="21"/>
                  </a:lnTo>
                  <a:lnTo>
                    <a:pt x="5" y="0"/>
                  </a:lnTo>
                  <a:lnTo>
                    <a:pt x="1003" y="274"/>
                  </a:lnTo>
                  <a:lnTo>
                    <a:pt x="999" y="296"/>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76" name="Freeform 10"/>
            <p:cNvSpPr/>
            <p:nvPr/>
          </p:nvSpPr>
          <p:spPr bwMode="auto">
            <a:xfrm>
              <a:off x="8524817" y="3287981"/>
              <a:ext cx="78903" cy="842916"/>
            </a:xfrm>
            <a:custGeom>
              <a:avLst/>
              <a:gdLst>
                <a:gd name="T0" fmla="*/ 21 w 123"/>
                <a:gd name="T1" fmla="*/ 1314 h 1314"/>
                <a:gd name="T2" fmla="*/ 0 w 123"/>
                <a:gd name="T3" fmla="*/ 1312 h 1314"/>
                <a:gd name="T4" fmla="*/ 99 w 123"/>
                <a:gd name="T5" fmla="*/ 0 h 1314"/>
                <a:gd name="T6" fmla="*/ 123 w 123"/>
                <a:gd name="T7" fmla="*/ 2 h 1314"/>
                <a:gd name="T8" fmla="*/ 21 w 123"/>
                <a:gd name="T9" fmla="*/ 1314 h 1314"/>
              </a:gdLst>
              <a:ahLst/>
              <a:cxnLst>
                <a:cxn ang="0">
                  <a:pos x="T0" y="T1"/>
                </a:cxn>
                <a:cxn ang="0">
                  <a:pos x="T2" y="T3"/>
                </a:cxn>
                <a:cxn ang="0">
                  <a:pos x="T4" y="T5"/>
                </a:cxn>
                <a:cxn ang="0">
                  <a:pos x="T6" y="T7"/>
                </a:cxn>
                <a:cxn ang="0">
                  <a:pos x="T8" y="T9"/>
                </a:cxn>
              </a:cxnLst>
              <a:rect l="0" t="0" r="r" b="b"/>
              <a:pathLst>
                <a:path w="123" h="1314">
                  <a:moveTo>
                    <a:pt x="21" y="1314"/>
                  </a:moveTo>
                  <a:lnTo>
                    <a:pt x="0" y="1312"/>
                  </a:lnTo>
                  <a:lnTo>
                    <a:pt x="99" y="0"/>
                  </a:lnTo>
                  <a:lnTo>
                    <a:pt x="123" y="2"/>
                  </a:lnTo>
                  <a:lnTo>
                    <a:pt x="21" y="1314"/>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77" name="Freeform 11"/>
            <p:cNvSpPr/>
            <p:nvPr/>
          </p:nvSpPr>
          <p:spPr bwMode="auto">
            <a:xfrm>
              <a:off x="8527383" y="4123841"/>
              <a:ext cx="936574" cy="567076"/>
            </a:xfrm>
            <a:custGeom>
              <a:avLst/>
              <a:gdLst>
                <a:gd name="T0" fmla="*/ 1448 w 1460"/>
                <a:gd name="T1" fmla="*/ 884 h 884"/>
                <a:gd name="T2" fmla="*/ 0 w 1460"/>
                <a:gd name="T3" fmla="*/ 18 h 884"/>
                <a:gd name="T4" fmla="*/ 12 w 1460"/>
                <a:gd name="T5" fmla="*/ 0 h 884"/>
                <a:gd name="T6" fmla="*/ 1460 w 1460"/>
                <a:gd name="T7" fmla="*/ 865 h 884"/>
                <a:gd name="T8" fmla="*/ 1448 w 1460"/>
                <a:gd name="T9" fmla="*/ 884 h 884"/>
              </a:gdLst>
              <a:ahLst/>
              <a:cxnLst>
                <a:cxn ang="0">
                  <a:pos x="T0" y="T1"/>
                </a:cxn>
                <a:cxn ang="0">
                  <a:pos x="T2" y="T3"/>
                </a:cxn>
                <a:cxn ang="0">
                  <a:pos x="T4" y="T5"/>
                </a:cxn>
                <a:cxn ang="0">
                  <a:pos x="T6" y="T7"/>
                </a:cxn>
                <a:cxn ang="0">
                  <a:pos x="T8" y="T9"/>
                </a:cxn>
              </a:cxnLst>
              <a:rect l="0" t="0" r="r" b="b"/>
              <a:pathLst>
                <a:path w="1460" h="884">
                  <a:moveTo>
                    <a:pt x="1448" y="884"/>
                  </a:moveTo>
                  <a:lnTo>
                    <a:pt x="0" y="18"/>
                  </a:lnTo>
                  <a:lnTo>
                    <a:pt x="12" y="0"/>
                  </a:lnTo>
                  <a:lnTo>
                    <a:pt x="1460" y="865"/>
                  </a:lnTo>
                  <a:lnTo>
                    <a:pt x="1448" y="884"/>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78" name="Freeform 12"/>
            <p:cNvSpPr/>
            <p:nvPr/>
          </p:nvSpPr>
          <p:spPr bwMode="auto">
            <a:xfrm>
              <a:off x="9458184" y="4188631"/>
              <a:ext cx="916688" cy="502286"/>
            </a:xfrm>
            <a:custGeom>
              <a:avLst/>
              <a:gdLst>
                <a:gd name="T0" fmla="*/ 9 w 1429"/>
                <a:gd name="T1" fmla="*/ 783 h 783"/>
                <a:gd name="T2" fmla="*/ 0 w 1429"/>
                <a:gd name="T3" fmla="*/ 764 h 783"/>
                <a:gd name="T4" fmla="*/ 1419 w 1429"/>
                <a:gd name="T5" fmla="*/ 0 h 783"/>
                <a:gd name="T6" fmla="*/ 1429 w 1429"/>
                <a:gd name="T7" fmla="*/ 21 h 783"/>
                <a:gd name="T8" fmla="*/ 9 w 1429"/>
                <a:gd name="T9" fmla="*/ 783 h 783"/>
              </a:gdLst>
              <a:ahLst/>
              <a:cxnLst>
                <a:cxn ang="0">
                  <a:pos x="T0" y="T1"/>
                </a:cxn>
                <a:cxn ang="0">
                  <a:pos x="T2" y="T3"/>
                </a:cxn>
                <a:cxn ang="0">
                  <a:pos x="T4" y="T5"/>
                </a:cxn>
                <a:cxn ang="0">
                  <a:pos x="T6" y="T7"/>
                </a:cxn>
                <a:cxn ang="0">
                  <a:pos x="T8" y="T9"/>
                </a:cxn>
              </a:cxnLst>
              <a:rect l="0" t="0" r="r" b="b"/>
              <a:pathLst>
                <a:path w="1429" h="783">
                  <a:moveTo>
                    <a:pt x="9" y="783"/>
                  </a:moveTo>
                  <a:lnTo>
                    <a:pt x="0" y="764"/>
                  </a:lnTo>
                  <a:lnTo>
                    <a:pt x="1419" y="0"/>
                  </a:lnTo>
                  <a:lnTo>
                    <a:pt x="1429" y="21"/>
                  </a:lnTo>
                  <a:lnTo>
                    <a:pt x="9" y="78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79" name="Freeform 13"/>
            <p:cNvSpPr/>
            <p:nvPr/>
          </p:nvSpPr>
          <p:spPr bwMode="auto">
            <a:xfrm>
              <a:off x="10363966" y="3466956"/>
              <a:ext cx="36565" cy="728090"/>
            </a:xfrm>
            <a:custGeom>
              <a:avLst/>
              <a:gdLst>
                <a:gd name="T0" fmla="*/ 24 w 57"/>
                <a:gd name="T1" fmla="*/ 1135 h 1135"/>
                <a:gd name="T2" fmla="*/ 0 w 57"/>
                <a:gd name="T3" fmla="*/ 1135 h 1135"/>
                <a:gd name="T4" fmla="*/ 36 w 57"/>
                <a:gd name="T5" fmla="*/ 0 h 1135"/>
                <a:gd name="T6" fmla="*/ 57 w 57"/>
                <a:gd name="T7" fmla="*/ 0 h 1135"/>
                <a:gd name="T8" fmla="*/ 24 w 57"/>
                <a:gd name="T9" fmla="*/ 1135 h 1135"/>
              </a:gdLst>
              <a:ahLst/>
              <a:cxnLst>
                <a:cxn ang="0">
                  <a:pos x="T0" y="T1"/>
                </a:cxn>
                <a:cxn ang="0">
                  <a:pos x="T2" y="T3"/>
                </a:cxn>
                <a:cxn ang="0">
                  <a:pos x="T4" y="T5"/>
                </a:cxn>
                <a:cxn ang="0">
                  <a:pos x="T6" y="T7"/>
                </a:cxn>
                <a:cxn ang="0">
                  <a:pos x="T8" y="T9"/>
                </a:cxn>
              </a:cxnLst>
              <a:rect l="0" t="0" r="r" b="b"/>
              <a:pathLst>
                <a:path w="57" h="1135">
                  <a:moveTo>
                    <a:pt x="24" y="1135"/>
                  </a:moveTo>
                  <a:lnTo>
                    <a:pt x="0" y="1135"/>
                  </a:lnTo>
                  <a:lnTo>
                    <a:pt x="36" y="0"/>
                  </a:lnTo>
                  <a:lnTo>
                    <a:pt x="57" y="0"/>
                  </a:lnTo>
                  <a:lnTo>
                    <a:pt x="24" y="113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0" name="Freeform 14"/>
            <p:cNvSpPr/>
            <p:nvPr/>
          </p:nvSpPr>
          <p:spPr bwMode="auto">
            <a:xfrm>
              <a:off x="9070724" y="4681936"/>
              <a:ext cx="396440" cy="930800"/>
            </a:xfrm>
            <a:custGeom>
              <a:avLst/>
              <a:gdLst>
                <a:gd name="T0" fmla="*/ 22 w 618"/>
                <a:gd name="T1" fmla="*/ 1451 h 1451"/>
                <a:gd name="T2" fmla="*/ 0 w 618"/>
                <a:gd name="T3" fmla="*/ 1442 h 1451"/>
                <a:gd name="T4" fmla="*/ 597 w 618"/>
                <a:gd name="T5" fmla="*/ 0 h 1451"/>
                <a:gd name="T6" fmla="*/ 618 w 618"/>
                <a:gd name="T7" fmla="*/ 9 h 1451"/>
                <a:gd name="T8" fmla="*/ 22 w 618"/>
                <a:gd name="T9" fmla="*/ 1451 h 1451"/>
              </a:gdLst>
              <a:ahLst/>
              <a:cxnLst>
                <a:cxn ang="0">
                  <a:pos x="T0" y="T1"/>
                </a:cxn>
                <a:cxn ang="0">
                  <a:pos x="T2" y="T3"/>
                </a:cxn>
                <a:cxn ang="0">
                  <a:pos x="T4" y="T5"/>
                </a:cxn>
                <a:cxn ang="0">
                  <a:pos x="T6" y="T7"/>
                </a:cxn>
                <a:cxn ang="0">
                  <a:pos x="T8" y="T9"/>
                </a:cxn>
              </a:cxnLst>
              <a:rect l="0" t="0" r="r" b="b"/>
              <a:pathLst>
                <a:path w="618" h="1451">
                  <a:moveTo>
                    <a:pt x="22" y="1451"/>
                  </a:moveTo>
                  <a:lnTo>
                    <a:pt x="0" y="1442"/>
                  </a:lnTo>
                  <a:lnTo>
                    <a:pt x="597" y="0"/>
                  </a:lnTo>
                  <a:lnTo>
                    <a:pt x="618" y="9"/>
                  </a:lnTo>
                  <a:lnTo>
                    <a:pt x="22" y="1451"/>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1" name="Freeform 15"/>
            <p:cNvSpPr/>
            <p:nvPr/>
          </p:nvSpPr>
          <p:spPr bwMode="auto">
            <a:xfrm>
              <a:off x="9454976" y="4680012"/>
              <a:ext cx="441344" cy="705638"/>
            </a:xfrm>
            <a:custGeom>
              <a:avLst/>
              <a:gdLst>
                <a:gd name="T0" fmla="*/ 669 w 688"/>
                <a:gd name="T1" fmla="*/ 1100 h 1100"/>
                <a:gd name="T2" fmla="*/ 0 w 688"/>
                <a:gd name="T3" fmla="*/ 12 h 1100"/>
                <a:gd name="T4" fmla="*/ 19 w 688"/>
                <a:gd name="T5" fmla="*/ 0 h 1100"/>
                <a:gd name="T6" fmla="*/ 688 w 688"/>
                <a:gd name="T7" fmla="*/ 1088 h 1100"/>
                <a:gd name="T8" fmla="*/ 669 w 688"/>
                <a:gd name="T9" fmla="*/ 1100 h 1100"/>
              </a:gdLst>
              <a:ahLst/>
              <a:cxnLst>
                <a:cxn ang="0">
                  <a:pos x="T0" y="T1"/>
                </a:cxn>
                <a:cxn ang="0">
                  <a:pos x="T2" y="T3"/>
                </a:cxn>
                <a:cxn ang="0">
                  <a:pos x="T4" y="T5"/>
                </a:cxn>
                <a:cxn ang="0">
                  <a:pos x="T6" y="T7"/>
                </a:cxn>
                <a:cxn ang="0">
                  <a:pos x="T8" y="T9"/>
                </a:cxn>
              </a:cxnLst>
              <a:rect l="0" t="0" r="r" b="b"/>
              <a:pathLst>
                <a:path w="688" h="1100">
                  <a:moveTo>
                    <a:pt x="669" y="1100"/>
                  </a:moveTo>
                  <a:lnTo>
                    <a:pt x="0" y="12"/>
                  </a:lnTo>
                  <a:lnTo>
                    <a:pt x="19" y="0"/>
                  </a:lnTo>
                  <a:lnTo>
                    <a:pt x="688" y="1088"/>
                  </a:lnTo>
                  <a:lnTo>
                    <a:pt x="669" y="1100"/>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2" name="Freeform 16"/>
            <p:cNvSpPr/>
            <p:nvPr/>
          </p:nvSpPr>
          <p:spPr bwMode="auto">
            <a:xfrm>
              <a:off x="9458184" y="4678729"/>
              <a:ext cx="878198" cy="397082"/>
            </a:xfrm>
            <a:custGeom>
              <a:avLst/>
              <a:gdLst>
                <a:gd name="T0" fmla="*/ 1360 w 1369"/>
                <a:gd name="T1" fmla="*/ 619 h 619"/>
                <a:gd name="T2" fmla="*/ 0 w 1369"/>
                <a:gd name="T3" fmla="*/ 19 h 619"/>
                <a:gd name="T4" fmla="*/ 9 w 1369"/>
                <a:gd name="T5" fmla="*/ 0 h 619"/>
                <a:gd name="T6" fmla="*/ 1369 w 1369"/>
                <a:gd name="T7" fmla="*/ 598 h 619"/>
                <a:gd name="T8" fmla="*/ 1360 w 1369"/>
                <a:gd name="T9" fmla="*/ 619 h 619"/>
              </a:gdLst>
              <a:ahLst/>
              <a:cxnLst>
                <a:cxn ang="0">
                  <a:pos x="T0" y="T1"/>
                </a:cxn>
                <a:cxn ang="0">
                  <a:pos x="T2" y="T3"/>
                </a:cxn>
                <a:cxn ang="0">
                  <a:pos x="T4" y="T5"/>
                </a:cxn>
                <a:cxn ang="0">
                  <a:pos x="T6" y="T7"/>
                </a:cxn>
                <a:cxn ang="0">
                  <a:pos x="T8" y="T9"/>
                </a:cxn>
              </a:cxnLst>
              <a:rect l="0" t="0" r="r" b="b"/>
              <a:pathLst>
                <a:path w="1369" h="619">
                  <a:moveTo>
                    <a:pt x="1360" y="619"/>
                  </a:moveTo>
                  <a:lnTo>
                    <a:pt x="0" y="19"/>
                  </a:lnTo>
                  <a:lnTo>
                    <a:pt x="9" y="0"/>
                  </a:lnTo>
                  <a:lnTo>
                    <a:pt x="1369" y="598"/>
                  </a:lnTo>
                  <a:lnTo>
                    <a:pt x="1360" y="619"/>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3" name="Freeform 17"/>
            <p:cNvSpPr/>
            <p:nvPr/>
          </p:nvSpPr>
          <p:spPr bwMode="auto">
            <a:xfrm>
              <a:off x="7841632" y="3724835"/>
              <a:ext cx="693450" cy="410553"/>
            </a:xfrm>
            <a:custGeom>
              <a:avLst/>
              <a:gdLst>
                <a:gd name="T0" fmla="*/ 1069 w 1081"/>
                <a:gd name="T1" fmla="*/ 640 h 640"/>
                <a:gd name="T2" fmla="*/ 0 w 1081"/>
                <a:gd name="T3" fmla="*/ 19 h 640"/>
                <a:gd name="T4" fmla="*/ 12 w 1081"/>
                <a:gd name="T5" fmla="*/ 0 h 640"/>
                <a:gd name="T6" fmla="*/ 1081 w 1081"/>
                <a:gd name="T7" fmla="*/ 622 h 640"/>
                <a:gd name="T8" fmla="*/ 1069 w 1081"/>
                <a:gd name="T9" fmla="*/ 640 h 640"/>
              </a:gdLst>
              <a:ahLst/>
              <a:cxnLst>
                <a:cxn ang="0">
                  <a:pos x="T0" y="T1"/>
                </a:cxn>
                <a:cxn ang="0">
                  <a:pos x="T2" y="T3"/>
                </a:cxn>
                <a:cxn ang="0">
                  <a:pos x="T4" y="T5"/>
                </a:cxn>
                <a:cxn ang="0">
                  <a:pos x="T6" y="T7"/>
                </a:cxn>
                <a:cxn ang="0">
                  <a:pos x="T8" y="T9"/>
                </a:cxn>
              </a:cxnLst>
              <a:rect l="0" t="0" r="r" b="b"/>
              <a:pathLst>
                <a:path w="1081" h="640">
                  <a:moveTo>
                    <a:pt x="1069" y="640"/>
                  </a:moveTo>
                  <a:lnTo>
                    <a:pt x="0" y="19"/>
                  </a:lnTo>
                  <a:lnTo>
                    <a:pt x="12" y="0"/>
                  </a:lnTo>
                  <a:lnTo>
                    <a:pt x="1081" y="622"/>
                  </a:lnTo>
                  <a:lnTo>
                    <a:pt x="1069" y="640"/>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4" name="Freeform 18"/>
            <p:cNvSpPr/>
            <p:nvPr/>
          </p:nvSpPr>
          <p:spPr bwMode="auto">
            <a:xfrm>
              <a:off x="8216261" y="4125124"/>
              <a:ext cx="320744" cy="411194"/>
            </a:xfrm>
            <a:custGeom>
              <a:avLst/>
              <a:gdLst>
                <a:gd name="T0" fmla="*/ 17 w 500"/>
                <a:gd name="T1" fmla="*/ 641 h 641"/>
                <a:gd name="T2" fmla="*/ 0 w 500"/>
                <a:gd name="T3" fmla="*/ 629 h 641"/>
                <a:gd name="T4" fmla="*/ 481 w 500"/>
                <a:gd name="T5" fmla="*/ 0 h 641"/>
                <a:gd name="T6" fmla="*/ 500 w 500"/>
                <a:gd name="T7" fmla="*/ 14 h 641"/>
                <a:gd name="T8" fmla="*/ 17 w 500"/>
                <a:gd name="T9" fmla="*/ 641 h 641"/>
              </a:gdLst>
              <a:ahLst/>
              <a:cxnLst>
                <a:cxn ang="0">
                  <a:pos x="T0" y="T1"/>
                </a:cxn>
                <a:cxn ang="0">
                  <a:pos x="T2" y="T3"/>
                </a:cxn>
                <a:cxn ang="0">
                  <a:pos x="T4" y="T5"/>
                </a:cxn>
                <a:cxn ang="0">
                  <a:pos x="T6" y="T7"/>
                </a:cxn>
                <a:cxn ang="0">
                  <a:pos x="T8" y="T9"/>
                </a:cxn>
              </a:cxnLst>
              <a:rect l="0" t="0" r="r" b="b"/>
              <a:pathLst>
                <a:path w="500" h="641">
                  <a:moveTo>
                    <a:pt x="17" y="641"/>
                  </a:moveTo>
                  <a:lnTo>
                    <a:pt x="0" y="629"/>
                  </a:lnTo>
                  <a:lnTo>
                    <a:pt x="481" y="0"/>
                  </a:lnTo>
                  <a:lnTo>
                    <a:pt x="500" y="14"/>
                  </a:lnTo>
                  <a:lnTo>
                    <a:pt x="17" y="641"/>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5" name="Freeform 19"/>
            <p:cNvSpPr/>
            <p:nvPr/>
          </p:nvSpPr>
          <p:spPr bwMode="auto">
            <a:xfrm>
              <a:off x="8240638" y="2439933"/>
              <a:ext cx="538851" cy="23094"/>
            </a:xfrm>
            <a:custGeom>
              <a:avLst/>
              <a:gdLst>
                <a:gd name="T0" fmla="*/ 840 w 840"/>
                <a:gd name="T1" fmla="*/ 36 h 36"/>
                <a:gd name="T2" fmla="*/ 0 w 840"/>
                <a:gd name="T3" fmla="*/ 24 h 36"/>
                <a:gd name="T4" fmla="*/ 0 w 840"/>
                <a:gd name="T5" fmla="*/ 0 h 36"/>
                <a:gd name="T6" fmla="*/ 840 w 840"/>
                <a:gd name="T7" fmla="*/ 12 h 36"/>
                <a:gd name="T8" fmla="*/ 840 w 840"/>
                <a:gd name="T9" fmla="*/ 36 h 36"/>
              </a:gdLst>
              <a:ahLst/>
              <a:cxnLst>
                <a:cxn ang="0">
                  <a:pos x="T0" y="T1"/>
                </a:cxn>
                <a:cxn ang="0">
                  <a:pos x="T2" y="T3"/>
                </a:cxn>
                <a:cxn ang="0">
                  <a:pos x="T4" y="T5"/>
                </a:cxn>
                <a:cxn ang="0">
                  <a:pos x="T6" y="T7"/>
                </a:cxn>
                <a:cxn ang="0">
                  <a:pos x="T8" y="T9"/>
                </a:cxn>
              </a:cxnLst>
              <a:rect l="0" t="0" r="r" b="b"/>
              <a:pathLst>
                <a:path w="840" h="36">
                  <a:moveTo>
                    <a:pt x="840" y="36"/>
                  </a:moveTo>
                  <a:lnTo>
                    <a:pt x="0" y="24"/>
                  </a:lnTo>
                  <a:lnTo>
                    <a:pt x="0" y="0"/>
                  </a:lnTo>
                  <a:lnTo>
                    <a:pt x="840" y="12"/>
                  </a:lnTo>
                  <a:lnTo>
                    <a:pt x="840" y="36"/>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6" name="Freeform 20"/>
            <p:cNvSpPr/>
            <p:nvPr/>
          </p:nvSpPr>
          <p:spPr bwMode="auto">
            <a:xfrm>
              <a:off x="8771791" y="1944062"/>
              <a:ext cx="42980" cy="511267"/>
            </a:xfrm>
            <a:custGeom>
              <a:avLst/>
              <a:gdLst>
                <a:gd name="T0" fmla="*/ 24 w 67"/>
                <a:gd name="T1" fmla="*/ 797 h 797"/>
                <a:gd name="T2" fmla="*/ 0 w 67"/>
                <a:gd name="T3" fmla="*/ 797 h 797"/>
                <a:gd name="T4" fmla="*/ 43 w 67"/>
                <a:gd name="T5" fmla="*/ 0 h 797"/>
                <a:gd name="T6" fmla="*/ 67 w 67"/>
                <a:gd name="T7" fmla="*/ 0 h 797"/>
                <a:gd name="T8" fmla="*/ 24 w 67"/>
                <a:gd name="T9" fmla="*/ 797 h 797"/>
              </a:gdLst>
              <a:ahLst/>
              <a:cxnLst>
                <a:cxn ang="0">
                  <a:pos x="T0" y="T1"/>
                </a:cxn>
                <a:cxn ang="0">
                  <a:pos x="T2" y="T3"/>
                </a:cxn>
                <a:cxn ang="0">
                  <a:pos x="T4" y="T5"/>
                </a:cxn>
                <a:cxn ang="0">
                  <a:pos x="T6" y="T7"/>
                </a:cxn>
                <a:cxn ang="0">
                  <a:pos x="T8" y="T9"/>
                </a:cxn>
              </a:cxnLst>
              <a:rect l="0" t="0" r="r" b="b"/>
              <a:pathLst>
                <a:path w="67" h="797">
                  <a:moveTo>
                    <a:pt x="24" y="797"/>
                  </a:moveTo>
                  <a:lnTo>
                    <a:pt x="0" y="797"/>
                  </a:lnTo>
                  <a:lnTo>
                    <a:pt x="43" y="0"/>
                  </a:lnTo>
                  <a:lnTo>
                    <a:pt x="67" y="0"/>
                  </a:lnTo>
                  <a:lnTo>
                    <a:pt x="24" y="79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7" name="Freeform 21"/>
            <p:cNvSpPr/>
            <p:nvPr/>
          </p:nvSpPr>
          <p:spPr bwMode="auto">
            <a:xfrm>
              <a:off x="10075938" y="1881837"/>
              <a:ext cx="45546" cy="781333"/>
            </a:xfrm>
            <a:custGeom>
              <a:avLst/>
              <a:gdLst>
                <a:gd name="T0" fmla="*/ 49 w 71"/>
                <a:gd name="T1" fmla="*/ 1218 h 1218"/>
                <a:gd name="T2" fmla="*/ 0 w 71"/>
                <a:gd name="T3" fmla="*/ 0 h 1218"/>
                <a:gd name="T4" fmla="*/ 21 w 71"/>
                <a:gd name="T5" fmla="*/ 0 h 1218"/>
                <a:gd name="T6" fmla="*/ 71 w 71"/>
                <a:gd name="T7" fmla="*/ 1218 h 1218"/>
                <a:gd name="T8" fmla="*/ 49 w 71"/>
                <a:gd name="T9" fmla="*/ 1218 h 1218"/>
              </a:gdLst>
              <a:ahLst/>
              <a:cxnLst>
                <a:cxn ang="0">
                  <a:pos x="T0" y="T1"/>
                </a:cxn>
                <a:cxn ang="0">
                  <a:pos x="T2" y="T3"/>
                </a:cxn>
                <a:cxn ang="0">
                  <a:pos x="T4" y="T5"/>
                </a:cxn>
                <a:cxn ang="0">
                  <a:pos x="T6" y="T7"/>
                </a:cxn>
                <a:cxn ang="0">
                  <a:pos x="T8" y="T9"/>
                </a:cxn>
              </a:cxnLst>
              <a:rect l="0" t="0" r="r" b="b"/>
              <a:pathLst>
                <a:path w="71" h="1218">
                  <a:moveTo>
                    <a:pt x="49" y="1218"/>
                  </a:moveTo>
                  <a:lnTo>
                    <a:pt x="0" y="0"/>
                  </a:lnTo>
                  <a:lnTo>
                    <a:pt x="21" y="0"/>
                  </a:lnTo>
                  <a:lnTo>
                    <a:pt x="71" y="1218"/>
                  </a:lnTo>
                  <a:lnTo>
                    <a:pt x="49" y="1218"/>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8" name="Freeform 22"/>
            <p:cNvSpPr/>
            <p:nvPr/>
          </p:nvSpPr>
          <p:spPr bwMode="auto">
            <a:xfrm>
              <a:off x="10110578" y="2656756"/>
              <a:ext cx="649187" cy="348970"/>
            </a:xfrm>
            <a:custGeom>
              <a:avLst/>
              <a:gdLst>
                <a:gd name="T0" fmla="*/ 1001 w 1012"/>
                <a:gd name="T1" fmla="*/ 544 h 544"/>
                <a:gd name="T2" fmla="*/ 0 w 1012"/>
                <a:gd name="T3" fmla="*/ 19 h 544"/>
                <a:gd name="T4" fmla="*/ 12 w 1012"/>
                <a:gd name="T5" fmla="*/ 0 h 544"/>
                <a:gd name="T6" fmla="*/ 1012 w 1012"/>
                <a:gd name="T7" fmla="*/ 523 h 544"/>
                <a:gd name="T8" fmla="*/ 1001 w 1012"/>
                <a:gd name="T9" fmla="*/ 544 h 544"/>
              </a:gdLst>
              <a:ahLst/>
              <a:cxnLst>
                <a:cxn ang="0">
                  <a:pos x="T0" y="T1"/>
                </a:cxn>
                <a:cxn ang="0">
                  <a:pos x="T2" y="T3"/>
                </a:cxn>
                <a:cxn ang="0">
                  <a:pos x="T4" y="T5"/>
                </a:cxn>
                <a:cxn ang="0">
                  <a:pos x="T6" y="T7"/>
                </a:cxn>
                <a:cxn ang="0">
                  <a:pos x="T8" y="T9"/>
                </a:cxn>
              </a:cxnLst>
              <a:rect l="0" t="0" r="r" b="b"/>
              <a:pathLst>
                <a:path w="1012" h="544">
                  <a:moveTo>
                    <a:pt x="1001" y="544"/>
                  </a:moveTo>
                  <a:lnTo>
                    <a:pt x="0" y="19"/>
                  </a:lnTo>
                  <a:lnTo>
                    <a:pt x="12" y="0"/>
                  </a:lnTo>
                  <a:lnTo>
                    <a:pt x="1012" y="523"/>
                  </a:lnTo>
                  <a:lnTo>
                    <a:pt x="1001" y="544"/>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89" name="Freeform 23"/>
            <p:cNvSpPr/>
            <p:nvPr/>
          </p:nvSpPr>
          <p:spPr bwMode="auto">
            <a:xfrm>
              <a:off x="10698182" y="2526534"/>
              <a:ext cx="64790" cy="473419"/>
            </a:xfrm>
            <a:custGeom>
              <a:avLst/>
              <a:gdLst>
                <a:gd name="T0" fmla="*/ 78 w 101"/>
                <a:gd name="T1" fmla="*/ 738 h 738"/>
                <a:gd name="T2" fmla="*/ 0 w 101"/>
                <a:gd name="T3" fmla="*/ 2 h 738"/>
                <a:gd name="T4" fmla="*/ 23 w 101"/>
                <a:gd name="T5" fmla="*/ 0 h 738"/>
                <a:gd name="T6" fmla="*/ 101 w 101"/>
                <a:gd name="T7" fmla="*/ 735 h 738"/>
                <a:gd name="T8" fmla="*/ 78 w 101"/>
                <a:gd name="T9" fmla="*/ 738 h 738"/>
              </a:gdLst>
              <a:ahLst/>
              <a:cxnLst>
                <a:cxn ang="0">
                  <a:pos x="T0" y="T1"/>
                </a:cxn>
                <a:cxn ang="0">
                  <a:pos x="T2" y="T3"/>
                </a:cxn>
                <a:cxn ang="0">
                  <a:pos x="T4" y="T5"/>
                </a:cxn>
                <a:cxn ang="0">
                  <a:pos x="T6" y="T7"/>
                </a:cxn>
                <a:cxn ang="0">
                  <a:pos x="T8" y="T9"/>
                </a:cxn>
              </a:cxnLst>
              <a:rect l="0" t="0" r="r" b="b"/>
              <a:pathLst>
                <a:path w="101" h="738">
                  <a:moveTo>
                    <a:pt x="78" y="738"/>
                  </a:moveTo>
                  <a:lnTo>
                    <a:pt x="0" y="2"/>
                  </a:lnTo>
                  <a:lnTo>
                    <a:pt x="23" y="0"/>
                  </a:lnTo>
                  <a:lnTo>
                    <a:pt x="101" y="735"/>
                  </a:lnTo>
                  <a:lnTo>
                    <a:pt x="78" y="738"/>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0" name="Freeform 24"/>
            <p:cNvSpPr/>
            <p:nvPr/>
          </p:nvSpPr>
          <p:spPr bwMode="auto">
            <a:xfrm>
              <a:off x="10753991" y="2904371"/>
              <a:ext cx="324593" cy="101355"/>
            </a:xfrm>
            <a:custGeom>
              <a:avLst/>
              <a:gdLst>
                <a:gd name="T0" fmla="*/ 7 w 506"/>
                <a:gd name="T1" fmla="*/ 158 h 158"/>
                <a:gd name="T2" fmla="*/ 0 w 506"/>
                <a:gd name="T3" fmla="*/ 137 h 158"/>
                <a:gd name="T4" fmla="*/ 499 w 506"/>
                <a:gd name="T5" fmla="*/ 0 h 158"/>
                <a:gd name="T6" fmla="*/ 506 w 506"/>
                <a:gd name="T7" fmla="*/ 21 h 158"/>
                <a:gd name="T8" fmla="*/ 7 w 506"/>
                <a:gd name="T9" fmla="*/ 158 h 158"/>
              </a:gdLst>
              <a:ahLst/>
              <a:cxnLst>
                <a:cxn ang="0">
                  <a:pos x="T0" y="T1"/>
                </a:cxn>
                <a:cxn ang="0">
                  <a:pos x="T2" y="T3"/>
                </a:cxn>
                <a:cxn ang="0">
                  <a:pos x="T4" y="T5"/>
                </a:cxn>
                <a:cxn ang="0">
                  <a:pos x="T6" y="T7"/>
                </a:cxn>
                <a:cxn ang="0">
                  <a:pos x="T8" y="T9"/>
                </a:cxn>
              </a:cxnLst>
              <a:rect l="0" t="0" r="r" b="b"/>
              <a:pathLst>
                <a:path w="506" h="158">
                  <a:moveTo>
                    <a:pt x="7" y="158"/>
                  </a:moveTo>
                  <a:lnTo>
                    <a:pt x="0" y="137"/>
                  </a:lnTo>
                  <a:lnTo>
                    <a:pt x="499" y="0"/>
                  </a:lnTo>
                  <a:lnTo>
                    <a:pt x="506" y="21"/>
                  </a:lnTo>
                  <a:lnTo>
                    <a:pt x="7" y="158"/>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1" name="Freeform 25"/>
            <p:cNvSpPr/>
            <p:nvPr/>
          </p:nvSpPr>
          <p:spPr bwMode="auto">
            <a:xfrm>
              <a:off x="10752708" y="2992255"/>
              <a:ext cx="307915" cy="222597"/>
            </a:xfrm>
            <a:custGeom>
              <a:avLst/>
              <a:gdLst>
                <a:gd name="T0" fmla="*/ 466 w 480"/>
                <a:gd name="T1" fmla="*/ 347 h 347"/>
                <a:gd name="T2" fmla="*/ 0 w 480"/>
                <a:gd name="T3" fmla="*/ 19 h 347"/>
                <a:gd name="T4" fmla="*/ 11 w 480"/>
                <a:gd name="T5" fmla="*/ 0 h 347"/>
                <a:gd name="T6" fmla="*/ 480 w 480"/>
                <a:gd name="T7" fmla="*/ 328 h 347"/>
                <a:gd name="T8" fmla="*/ 466 w 480"/>
                <a:gd name="T9" fmla="*/ 347 h 347"/>
              </a:gdLst>
              <a:ahLst/>
              <a:cxnLst>
                <a:cxn ang="0">
                  <a:pos x="T0" y="T1"/>
                </a:cxn>
                <a:cxn ang="0">
                  <a:pos x="T2" y="T3"/>
                </a:cxn>
                <a:cxn ang="0">
                  <a:pos x="T4" y="T5"/>
                </a:cxn>
                <a:cxn ang="0">
                  <a:pos x="T6" y="T7"/>
                </a:cxn>
                <a:cxn ang="0">
                  <a:pos x="T8" y="T9"/>
                </a:cxn>
              </a:cxnLst>
              <a:rect l="0" t="0" r="r" b="b"/>
              <a:pathLst>
                <a:path w="480" h="347">
                  <a:moveTo>
                    <a:pt x="466" y="347"/>
                  </a:moveTo>
                  <a:lnTo>
                    <a:pt x="0" y="19"/>
                  </a:lnTo>
                  <a:lnTo>
                    <a:pt x="11" y="0"/>
                  </a:lnTo>
                  <a:lnTo>
                    <a:pt x="480" y="328"/>
                  </a:lnTo>
                  <a:lnTo>
                    <a:pt x="466" y="34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2" name="Freeform 26"/>
            <p:cNvSpPr/>
            <p:nvPr/>
          </p:nvSpPr>
          <p:spPr bwMode="auto">
            <a:xfrm>
              <a:off x="10391550" y="3201380"/>
              <a:ext cx="665866" cy="271350"/>
            </a:xfrm>
            <a:custGeom>
              <a:avLst/>
              <a:gdLst>
                <a:gd name="T0" fmla="*/ 9 w 1038"/>
                <a:gd name="T1" fmla="*/ 423 h 423"/>
                <a:gd name="T2" fmla="*/ 0 w 1038"/>
                <a:gd name="T3" fmla="*/ 402 h 423"/>
                <a:gd name="T4" fmla="*/ 1031 w 1038"/>
                <a:gd name="T5" fmla="*/ 0 h 423"/>
                <a:gd name="T6" fmla="*/ 1038 w 1038"/>
                <a:gd name="T7" fmla="*/ 21 h 423"/>
                <a:gd name="T8" fmla="*/ 9 w 1038"/>
                <a:gd name="T9" fmla="*/ 423 h 423"/>
              </a:gdLst>
              <a:ahLst/>
              <a:cxnLst>
                <a:cxn ang="0">
                  <a:pos x="T0" y="T1"/>
                </a:cxn>
                <a:cxn ang="0">
                  <a:pos x="T2" y="T3"/>
                </a:cxn>
                <a:cxn ang="0">
                  <a:pos x="T4" y="T5"/>
                </a:cxn>
                <a:cxn ang="0">
                  <a:pos x="T6" y="T7"/>
                </a:cxn>
                <a:cxn ang="0">
                  <a:pos x="T8" y="T9"/>
                </a:cxn>
              </a:cxnLst>
              <a:rect l="0" t="0" r="r" b="b"/>
              <a:pathLst>
                <a:path w="1038" h="423">
                  <a:moveTo>
                    <a:pt x="9" y="423"/>
                  </a:moveTo>
                  <a:lnTo>
                    <a:pt x="0" y="402"/>
                  </a:lnTo>
                  <a:lnTo>
                    <a:pt x="1031" y="0"/>
                  </a:lnTo>
                  <a:lnTo>
                    <a:pt x="1038" y="21"/>
                  </a:lnTo>
                  <a:lnTo>
                    <a:pt x="9" y="42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3" name="Freeform 27"/>
            <p:cNvSpPr/>
            <p:nvPr/>
          </p:nvSpPr>
          <p:spPr bwMode="auto">
            <a:xfrm>
              <a:off x="10389626" y="3459258"/>
              <a:ext cx="721034" cy="380403"/>
            </a:xfrm>
            <a:custGeom>
              <a:avLst/>
              <a:gdLst>
                <a:gd name="T0" fmla="*/ 1112 w 1124"/>
                <a:gd name="T1" fmla="*/ 593 h 593"/>
                <a:gd name="T2" fmla="*/ 0 w 1124"/>
                <a:gd name="T3" fmla="*/ 21 h 593"/>
                <a:gd name="T4" fmla="*/ 12 w 1124"/>
                <a:gd name="T5" fmla="*/ 0 h 593"/>
                <a:gd name="T6" fmla="*/ 1124 w 1124"/>
                <a:gd name="T7" fmla="*/ 575 h 593"/>
                <a:gd name="T8" fmla="*/ 1112 w 1124"/>
                <a:gd name="T9" fmla="*/ 593 h 593"/>
              </a:gdLst>
              <a:ahLst/>
              <a:cxnLst>
                <a:cxn ang="0">
                  <a:pos x="T0" y="T1"/>
                </a:cxn>
                <a:cxn ang="0">
                  <a:pos x="T2" y="T3"/>
                </a:cxn>
                <a:cxn ang="0">
                  <a:pos x="T4" y="T5"/>
                </a:cxn>
                <a:cxn ang="0">
                  <a:pos x="T6" y="T7"/>
                </a:cxn>
                <a:cxn ang="0">
                  <a:pos x="T8" y="T9"/>
                </a:cxn>
              </a:cxnLst>
              <a:rect l="0" t="0" r="r" b="b"/>
              <a:pathLst>
                <a:path w="1124" h="593">
                  <a:moveTo>
                    <a:pt x="1112" y="593"/>
                  </a:moveTo>
                  <a:lnTo>
                    <a:pt x="0" y="21"/>
                  </a:lnTo>
                  <a:lnTo>
                    <a:pt x="12" y="0"/>
                  </a:lnTo>
                  <a:lnTo>
                    <a:pt x="1124" y="575"/>
                  </a:lnTo>
                  <a:lnTo>
                    <a:pt x="1112" y="59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4" name="Freeform 28"/>
            <p:cNvSpPr/>
            <p:nvPr/>
          </p:nvSpPr>
          <p:spPr bwMode="auto">
            <a:xfrm>
              <a:off x="10388343" y="2993538"/>
              <a:ext cx="373347" cy="477909"/>
            </a:xfrm>
            <a:custGeom>
              <a:avLst/>
              <a:gdLst>
                <a:gd name="T0" fmla="*/ 16 w 582"/>
                <a:gd name="T1" fmla="*/ 745 h 745"/>
                <a:gd name="T2" fmla="*/ 0 w 582"/>
                <a:gd name="T3" fmla="*/ 731 h 745"/>
                <a:gd name="T4" fmla="*/ 563 w 582"/>
                <a:gd name="T5" fmla="*/ 0 h 745"/>
                <a:gd name="T6" fmla="*/ 582 w 582"/>
                <a:gd name="T7" fmla="*/ 14 h 745"/>
                <a:gd name="T8" fmla="*/ 16 w 582"/>
                <a:gd name="T9" fmla="*/ 745 h 745"/>
              </a:gdLst>
              <a:ahLst/>
              <a:cxnLst>
                <a:cxn ang="0">
                  <a:pos x="T0" y="T1"/>
                </a:cxn>
                <a:cxn ang="0">
                  <a:pos x="T2" y="T3"/>
                </a:cxn>
                <a:cxn ang="0">
                  <a:pos x="T4" y="T5"/>
                </a:cxn>
                <a:cxn ang="0">
                  <a:pos x="T6" y="T7"/>
                </a:cxn>
                <a:cxn ang="0">
                  <a:pos x="T8" y="T9"/>
                </a:cxn>
              </a:cxnLst>
              <a:rect l="0" t="0" r="r" b="b"/>
              <a:pathLst>
                <a:path w="582" h="745">
                  <a:moveTo>
                    <a:pt x="16" y="745"/>
                  </a:moveTo>
                  <a:lnTo>
                    <a:pt x="0" y="731"/>
                  </a:lnTo>
                  <a:lnTo>
                    <a:pt x="563" y="0"/>
                  </a:lnTo>
                  <a:lnTo>
                    <a:pt x="582" y="14"/>
                  </a:lnTo>
                  <a:lnTo>
                    <a:pt x="16" y="74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5" name="Freeform 29"/>
            <p:cNvSpPr/>
            <p:nvPr/>
          </p:nvSpPr>
          <p:spPr bwMode="auto">
            <a:xfrm>
              <a:off x="8527383" y="3504804"/>
              <a:ext cx="980837" cy="630584"/>
            </a:xfrm>
            <a:custGeom>
              <a:avLst/>
              <a:gdLst>
                <a:gd name="T0" fmla="*/ 12 w 1529"/>
                <a:gd name="T1" fmla="*/ 983 h 983"/>
                <a:gd name="T2" fmla="*/ 0 w 1529"/>
                <a:gd name="T3" fmla="*/ 965 h 983"/>
                <a:gd name="T4" fmla="*/ 1517 w 1529"/>
                <a:gd name="T5" fmla="*/ 0 h 983"/>
                <a:gd name="T6" fmla="*/ 1529 w 1529"/>
                <a:gd name="T7" fmla="*/ 19 h 983"/>
                <a:gd name="T8" fmla="*/ 12 w 1529"/>
                <a:gd name="T9" fmla="*/ 983 h 983"/>
              </a:gdLst>
              <a:ahLst/>
              <a:cxnLst>
                <a:cxn ang="0">
                  <a:pos x="T0" y="T1"/>
                </a:cxn>
                <a:cxn ang="0">
                  <a:pos x="T2" y="T3"/>
                </a:cxn>
                <a:cxn ang="0">
                  <a:pos x="T4" y="T5"/>
                </a:cxn>
                <a:cxn ang="0">
                  <a:pos x="T6" y="T7"/>
                </a:cxn>
                <a:cxn ang="0">
                  <a:pos x="T8" y="T9"/>
                </a:cxn>
              </a:cxnLst>
              <a:rect l="0" t="0" r="r" b="b"/>
              <a:pathLst>
                <a:path w="1529" h="983">
                  <a:moveTo>
                    <a:pt x="12" y="983"/>
                  </a:moveTo>
                  <a:lnTo>
                    <a:pt x="0" y="965"/>
                  </a:lnTo>
                  <a:lnTo>
                    <a:pt x="1517" y="0"/>
                  </a:lnTo>
                  <a:lnTo>
                    <a:pt x="1529" y="19"/>
                  </a:lnTo>
                  <a:lnTo>
                    <a:pt x="12" y="98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6" name="Freeform 30"/>
            <p:cNvSpPr/>
            <p:nvPr/>
          </p:nvSpPr>
          <p:spPr bwMode="auto">
            <a:xfrm>
              <a:off x="9453693" y="3509295"/>
              <a:ext cx="57093" cy="1175208"/>
            </a:xfrm>
            <a:custGeom>
              <a:avLst/>
              <a:gdLst>
                <a:gd name="T0" fmla="*/ 21 w 89"/>
                <a:gd name="T1" fmla="*/ 1832 h 1832"/>
                <a:gd name="T2" fmla="*/ 0 w 89"/>
                <a:gd name="T3" fmla="*/ 1830 h 1832"/>
                <a:gd name="T4" fmla="*/ 68 w 89"/>
                <a:gd name="T5" fmla="*/ 0 h 1832"/>
                <a:gd name="T6" fmla="*/ 89 w 89"/>
                <a:gd name="T7" fmla="*/ 2 h 1832"/>
                <a:gd name="T8" fmla="*/ 21 w 89"/>
                <a:gd name="T9" fmla="*/ 1832 h 1832"/>
              </a:gdLst>
              <a:ahLst/>
              <a:cxnLst>
                <a:cxn ang="0">
                  <a:pos x="T0" y="T1"/>
                </a:cxn>
                <a:cxn ang="0">
                  <a:pos x="T2" y="T3"/>
                </a:cxn>
                <a:cxn ang="0">
                  <a:pos x="T4" y="T5"/>
                </a:cxn>
                <a:cxn ang="0">
                  <a:pos x="T6" y="T7"/>
                </a:cxn>
                <a:cxn ang="0">
                  <a:pos x="T8" y="T9"/>
                </a:cxn>
              </a:cxnLst>
              <a:rect l="0" t="0" r="r" b="b"/>
              <a:pathLst>
                <a:path w="89" h="1832">
                  <a:moveTo>
                    <a:pt x="21" y="1832"/>
                  </a:moveTo>
                  <a:lnTo>
                    <a:pt x="0" y="1830"/>
                  </a:lnTo>
                  <a:lnTo>
                    <a:pt x="68" y="0"/>
                  </a:lnTo>
                  <a:lnTo>
                    <a:pt x="89" y="2"/>
                  </a:lnTo>
                  <a:lnTo>
                    <a:pt x="21" y="1832"/>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7" name="Freeform 31"/>
            <p:cNvSpPr/>
            <p:nvPr/>
          </p:nvSpPr>
          <p:spPr bwMode="auto">
            <a:xfrm>
              <a:off x="9500522" y="3504804"/>
              <a:ext cx="875632" cy="696015"/>
            </a:xfrm>
            <a:custGeom>
              <a:avLst/>
              <a:gdLst>
                <a:gd name="T0" fmla="*/ 1351 w 1365"/>
                <a:gd name="T1" fmla="*/ 1085 h 1085"/>
                <a:gd name="T2" fmla="*/ 0 w 1365"/>
                <a:gd name="T3" fmla="*/ 16 h 1085"/>
                <a:gd name="T4" fmla="*/ 12 w 1365"/>
                <a:gd name="T5" fmla="*/ 0 h 1085"/>
                <a:gd name="T6" fmla="*/ 1365 w 1365"/>
                <a:gd name="T7" fmla="*/ 1066 h 1085"/>
                <a:gd name="T8" fmla="*/ 1351 w 1365"/>
                <a:gd name="T9" fmla="*/ 1085 h 1085"/>
              </a:gdLst>
              <a:ahLst/>
              <a:cxnLst>
                <a:cxn ang="0">
                  <a:pos x="T0" y="T1"/>
                </a:cxn>
                <a:cxn ang="0">
                  <a:pos x="T2" y="T3"/>
                </a:cxn>
                <a:cxn ang="0">
                  <a:pos x="T4" y="T5"/>
                </a:cxn>
                <a:cxn ang="0">
                  <a:pos x="T6" y="T7"/>
                </a:cxn>
                <a:cxn ang="0">
                  <a:pos x="T8" y="T9"/>
                </a:cxn>
              </a:cxnLst>
              <a:rect l="0" t="0" r="r" b="b"/>
              <a:pathLst>
                <a:path w="1365" h="1085">
                  <a:moveTo>
                    <a:pt x="1351" y="1085"/>
                  </a:moveTo>
                  <a:lnTo>
                    <a:pt x="0" y="16"/>
                  </a:lnTo>
                  <a:lnTo>
                    <a:pt x="12" y="0"/>
                  </a:lnTo>
                  <a:lnTo>
                    <a:pt x="1365" y="1066"/>
                  </a:lnTo>
                  <a:lnTo>
                    <a:pt x="1351" y="108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8" name="Freeform 32"/>
            <p:cNvSpPr/>
            <p:nvPr/>
          </p:nvSpPr>
          <p:spPr bwMode="auto">
            <a:xfrm>
              <a:off x="10369740" y="4059692"/>
              <a:ext cx="672922" cy="142411"/>
            </a:xfrm>
            <a:custGeom>
              <a:avLst/>
              <a:gdLst>
                <a:gd name="T0" fmla="*/ 5 w 1049"/>
                <a:gd name="T1" fmla="*/ 222 h 222"/>
                <a:gd name="T2" fmla="*/ 0 w 1049"/>
                <a:gd name="T3" fmla="*/ 201 h 222"/>
                <a:gd name="T4" fmla="*/ 1044 w 1049"/>
                <a:gd name="T5" fmla="*/ 0 h 222"/>
                <a:gd name="T6" fmla="*/ 1049 w 1049"/>
                <a:gd name="T7" fmla="*/ 22 h 222"/>
                <a:gd name="T8" fmla="*/ 5 w 1049"/>
                <a:gd name="T9" fmla="*/ 222 h 222"/>
              </a:gdLst>
              <a:ahLst/>
              <a:cxnLst>
                <a:cxn ang="0">
                  <a:pos x="T0" y="T1"/>
                </a:cxn>
                <a:cxn ang="0">
                  <a:pos x="T2" y="T3"/>
                </a:cxn>
                <a:cxn ang="0">
                  <a:pos x="T4" y="T5"/>
                </a:cxn>
                <a:cxn ang="0">
                  <a:pos x="T6" y="T7"/>
                </a:cxn>
                <a:cxn ang="0">
                  <a:pos x="T8" y="T9"/>
                </a:cxn>
              </a:cxnLst>
              <a:rect l="0" t="0" r="r" b="b"/>
              <a:pathLst>
                <a:path w="1049" h="222">
                  <a:moveTo>
                    <a:pt x="5" y="222"/>
                  </a:moveTo>
                  <a:lnTo>
                    <a:pt x="0" y="201"/>
                  </a:lnTo>
                  <a:lnTo>
                    <a:pt x="1044" y="0"/>
                  </a:lnTo>
                  <a:lnTo>
                    <a:pt x="1049" y="22"/>
                  </a:lnTo>
                  <a:lnTo>
                    <a:pt x="5" y="222"/>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99" name="Freeform 33"/>
            <p:cNvSpPr/>
            <p:nvPr/>
          </p:nvSpPr>
          <p:spPr bwMode="auto">
            <a:xfrm>
              <a:off x="10365249" y="4191839"/>
              <a:ext cx="268784" cy="532436"/>
            </a:xfrm>
            <a:custGeom>
              <a:avLst/>
              <a:gdLst>
                <a:gd name="T0" fmla="*/ 400 w 419"/>
                <a:gd name="T1" fmla="*/ 830 h 830"/>
                <a:gd name="T2" fmla="*/ 0 w 419"/>
                <a:gd name="T3" fmla="*/ 9 h 830"/>
                <a:gd name="T4" fmla="*/ 19 w 419"/>
                <a:gd name="T5" fmla="*/ 0 h 830"/>
                <a:gd name="T6" fmla="*/ 419 w 419"/>
                <a:gd name="T7" fmla="*/ 820 h 830"/>
                <a:gd name="T8" fmla="*/ 400 w 419"/>
                <a:gd name="T9" fmla="*/ 830 h 830"/>
              </a:gdLst>
              <a:ahLst/>
              <a:cxnLst>
                <a:cxn ang="0">
                  <a:pos x="T0" y="T1"/>
                </a:cxn>
                <a:cxn ang="0">
                  <a:pos x="T2" y="T3"/>
                </a:cxn>
                <a:cxn ang="0">
                  <a:pos x="T4" y="T5"/>
                </a:cxn>
                <a:cxn ang="0">
                  <a:pos x="T6" y="T7"/>
                </a:cxn>
                <a:cxn ang="0">
                  <a:pos x="T8" y="T9"/>
                </a:cxn>
              </a:cxnLst>
              <a:rect l="0" t="0" r="r" b="b"/>
              <a:pathLst>
                <a:path w="419" h="830">
                  <a:moveTo>
                    <a:pt x="400" y="830"/>
                  </a:moveTo>
                  <a:lnTo>
                    <a:pt x="0" y="9"/>
                  </a:lnTo>
                  <a:lnTo>
                    <a:pt x="19" y="0"/>
                  </a:lnTo>
                  <a:lnTo>
                    <a:pt x="419" y="820"/>
                  </a:lnTo>
                  <a:lnTo>
                    <a:pt x="400" y="830"/>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0" name="Freeform 34"/>
            <p:cNvSpPr/>
            <p:nvPr/>
          </p:nvSpPr>
          <p:spPr bwMode="auto">
            <a:xfrm>
              <a:off x="8637078" y="5440176"/>
              <a:ext cx="443269" cy="177051"/>
            </a:xfrm>
            <a:custGeom>
              <a:avLst/>
              <a:gdLst>
                <a:gd name="T0" fmla="*/ 681 w 691"/>
                <a:gd name="T1" fmla="*/ 276 h 276"/>
                <a:gd name="T2" fmla="*/ 0 w 691"/>
                <a:gd name="T3" fmla="*/ 21 h 276"/>
                <a:gd name="T4" fmla="*/ 9 w 691"/>
                <a:gd name="T5" fmla="*/ 0 h 276"/>
                <a:gd name="T6" fmla="*/ 691 w 691"/>
                <a:gd name="T7" fmla="*/ 255 h 276"/>
                <a:gd name="T8" fmla="*/ 681 w 691"/>
                <a:gd name="T9" fmla="*/ 276 h 276"/>
              </a:gdLst>
              <a:ahLst/>
              <a:cxnLst>
                <a:cxn ang="0">
                  <a:pos x="T0" y="T1"/>
                </a:cxn>
                <a:cxn ang="0">
                  <a:pos x="T2" y="T3"/>
                </a:cxn>
                <a:cxn ang="0">
                  <a:pos x="T4" y="T5"/>
                </a:cxn>
                <a:cxn ang="0">
                  <a:pos x="T6" y="T7"/>
                </a:cxn>
                <a:cxn ang="0">
                  <a:pos x="T8" y="T9"/>
                </a:cxn>
              </a:cxnLst>
              <a:rect l="0" t="0" r="r" b="b"/>
              <a:pathLst>
                <a:path w="691" h="276">
                  <a:moveTo>
                    <a:pt x="681" y="276"/>
                  </a:moveTo>
                  <a:lnTo>
                    <a:pt x="0" y="21"/>
                  </a:lnTo>
                  <a:lnTo>
                    <a:pt x="9" y="0"/>
                  </a:lnTo>
                  <a:lnTo>
                    <a:pt x="691" y="255"/>
                  </a:lnTo>
                  <a:lnTo>
                    <a:pt x="681" y="276"/>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1" name="Freeform 35"/>
            <p:cNvSpPr/>
            <p:nvPr/>
          </p:nvSpPr>
          <p:spPr bwMode="auto">
            <a:xfrm>
              <a:off x="8732660" y="5605039"/>
              <a:ext cx="348970" cy="312405"/>
            </a:xfrm>
            <a:custGeom>
              <a:avLst/>
              <a:gdLst>
                <a:gd name="T0" fmla="*/ 14 w 544"/>
                <a:gd name="T1" fmla="*/ 487 h 487"/>
                <a:gd name="T2" fmla="*/ 0 w 544"/>
                <a:gd name="T3" fmla="*/ 471 h 487"/>
                <a:gd name="T4" fmla="*/ 530 w 544"/>
                <a:gd name="T5" fmla="*/ 0 h 487"/>
                <a:gd name="T6" fmla="*/ 544 w 544"/>
                <a:gd name="T7" fmla="*/ 17 h 487"/>
                <a:gd name="T8" fmla="*/ 14 w 544"/>
                <a:gd name="T9" fmla="*/ 487 h 487"/>
              </a:gdLst>
              <a:ahLst/>
              <a:cxnLst>
                <a:cxn ang="0">
                  <a:pos x="T0" y="T1"/>
                </a:cxn>
                <a:cxn ang="0">
                  <a:pos x="T2" y="T3"/>
                </a:cxn>
                <a:cxn ang="0">
                  <a:pos x="T4" y="T5"/>
                </a:cxn>
                <a:cxn ang="0">
                  <a:pos x="T6" y="T7"/>
                </a:cxn>
                <a:cxn ang="0">
                  <a:pos x="T8" y="T9"/>
                </a:cxn>
              </a:cxnLst>
              <a:rect l="0" t="0" r="r" b="b"/>
              <a:pathLst>
                <a:path w="544" h="487">
                  <a:moveTo>
                    <a:pt x="14" y="487"/>
                  </a:moveTo>
                  <a:lnTo>
                    <a:pt x="0" y="471"/>
                  </a:lnTo>
                  <a:lnTo>
                    <a:pt x="530" y="0"/>
                  </a:lnTo>
                  <a:lnTo>
                    <a:pt x="544" y="17"/>
                  </a:lnTo>
                  <a:lnTo>
                    <a:pt x="14" y="48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2" name="Freeform 36"/>
            <p:cNvSpPr/>
            <p:nvPr/>
          </p:nvSpPr>
          <p:spPr bwMode="auto">
            <a:xfrm>
              <a:off x="8862882" y="4678729"/>
              <a:ext cx="599792" cy="172560"/>
            </a:xfrm>
            <a:custGeom>
              <a:avLst/>
              <a:gdLst>
                <a:gd name="T0" fmla="*/ 5 w 935"/>
                <a:gd name="T1" fmla="*/ 269 h 269"/>
                <a:gd name="T2" fmla="*/ 0 w 935"/>
                <a:gd name="T3" fmla="*/ 248 h 269"/>
                <a:gd name="T4" fmla="*/ 930 w 935"/>
                <a:gd name="T5" fmla="*/ 0 h 269"/>
                <a:gd name="T6" fmla="*/ 935 w 935"/>
                <a:gd name="T7" fmla="*/ 21 h 269"/>
                <a:gd name="T8" fmla="*/ 5 w 935"/>
                <a:gd name="T9" fmla="*/ 269 h 269"/>
              </a:gdLst>
              <a:ahLst/>
              <a:cxnLst>
                <a:cxn ang="0">
                  <a:pos x="T0" y="T1"/>
                </a:cxn>
                <a:cxn ang="0">
                  <a:pos x="T2" y="T3"/>
                </a:cxn>
                <a:cxn ang="0">
                  <a:pos x="T4" y="T5"/>
                </a:cxn>
                <a:cxn ang="0">
                  <a:pos x="T6" y="T7"/>
                </a:cxn>
                <a:cxn ang="0">
                  <a:pos x="T8" y="T9"/>
                </a:cxn>
              </a:cxnLst>
              <a:rect l="0" t="0" r="r" b="b"/>
              <a:pathLst>
                <a:path w="935" h="269">
                  <a:moveTo>
                    <a:pt x="5" y="269"/>
                  </a:moveTo>
                  <a:lnTo>
                    <a:pt x="0" y="248"/>
                  </a:lnTo>
                  <a:lnTo>
                    <a:pt x="930" y="0"/>
                  </a:lnTo>
                  <a:lnTo>
                    <a:pt x="935" y="21"/>
                  </a:lnTo>
                  <a:lnTo>
                    <a:pt x="5" y="269"/>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3" name="Freeform 37"/>
            <p:cNvSpPr/>
            <p:nvPr/>
          </p:nvSpPr>
          <p:spPr bwMode="auto">
            <a:xfrm>
              <a:off x="8377275" y="4742236"/>
              <a:ext cx="488815" cy="109053"/>
            </a:xfrm>
            <a:custGeom>
              <a:avLst/>
              <a:gdLst>
                <a:gd name="T0" fmla="*/ 757 w 762"/>
                <a:gd name="T1" fmla="*/ 170 h 170"/>
                <a:gd name="T2" fmla="*/ 0 w 762"/>
                <a:gd name="T3" fmla="*/ 21 h 170"/>
                <a:gd name="T4" fmla="*/ 5 w 762"/>
                <a:gd name="T5" fmla="*/ 0 h 170"/>
                <a:gd name="T6" fmla="*/ 762 w 762"/>
                <a:gd name="T7" fmla="*/ 149 h 170"/>
                <a:gd name="T8" fmla="*/ 757 w 762"/>
                <a:gd name="T9" fmla="*/ 170 h 170"/>
              </a:gdLst>
              <a:ahLst/>
              <a:cxnLst>
                <a:cxn ang="0">
                  <a:pos x="T0" y="T1"/>
                </a:cxn>
                <a:cxn ang="0">
                  <a:pos x="T2" y="T3"/>
                </a:cxn>
                <a:cxn ang="0">
                  <a:pos x="T4" y="T5"/>
                </a:cxn>
                <a:cxn ang="0">
                  <a:pos x="T6" y="T7"/>
                </a:cxn>
                <a:cxn ang="0">
                  <a:pos x="T8" y="T9"/>
                </a:cxn>
              </a:cxnLst>
              <a:rect l="0" t="0" r="r" b="b"/>
              <a:pathLst>
                <a:path w="762" h="170">
                  <a:moveTo>
                    <a:pt x="757" y="170"/>
                  </a:moveTo>
                  <a:lnTo>
                    <a:pt x="0" y="21"/>
                  </a:lnTo>
                  <a:lnTo>
                    <a:pt x="5" y="0"/>
                  </a:lnTo>
                  <a:lnTo>
                    <a:pt x="762" y="149"/>
                  </a:lnTo>
                  <a:lnTo>
                    <a:pt x="757" y="170"/>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4" name="Freeform 38"/>
            <p:cNvSpPr/>
            <p:nvPr/>
          </p:nvSpPr>
          <p:spPr bwMode="auto">
            <a:xfrm>
              <a:off x="8688397" y="4841025"/>
              <a:ext cx="182183" cy="265576"/>
            </a:xfrm>
            <a:custGeom>
              <a:avLst/>
              <a:gdLst>
                <a:gd name="T0" fmla="*/ 19 w 284"/>
                <a:gd name="T1" fmla="*/ 414 h 414"/>
                <a:gd name="T2" fmla="*/ 0 w 284"/>
                <a:gd name="T3" fmla="*/ 399 h 414"/>
                <a:gd name="T4" fmla="*/ 265 w 284"/>
                <a:gd name="T5" fmla="*/ 0 h 414"/>
                <a:gd name="T6" fmla="*/ 284 w 284"/>
                <a:gd name="T7" fmla="*/ 12 h 414"/>
                <a:gd name="T8" fmla="*/ 19 w 284"/>
                <a:gd name="T9" fmla="*/ 414 h 414"/>
              </a:gdLst>
              <a:ahLst/>
              <a:cxnLst>
                <a:cxn ang="0">
                  <a:pos x="T0" y="T1"/>
                </a:cxn>
                <a:cxn ang="0">
                  <a:pos x="T2" y="T3"/>
                </a:cxn>
                <a:cxn ang="0">
                  <a:pos x="T4" y="T5"/>
                </a:cxn>
                <a:cxn ang="0">
                  <a:pos x="T6" y="T7"/>
                </a:cxn>
                <a:cxn ang="0">
                  <a:pos x="T8" y="T9"/>
                </a:cxn>
              </a:cxnLst>
              <a:rect l="0" t="0" r="r" b="b"/>
              <a:pathLst>
                <a:path w="284" h="414">
                  <a:moveTo>
                    <a:pt x="19" y="414"/>
                  </a:moveTo>
                  <a:lnTo>
                    <a:pt x="0" y="399"/>
                  </a:lnTo>
                  <a:lnTo>
                    <a:pt x="265" y="0"/>
                  </a:lnTo>
                  <a:lnTo>
                    <a:pt x="284" y="12"/>
                  </a:lnTo>
                  <a:lnTo>
                    <a:pt x="19" y="414"/>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5" name="Freeform 39"/>
            <p:cNvSpPr/>
            <p:nvPr/>
          </p:nvSpPr>
          <p:spPr bwMode="auto">
            <a:xfrm>
              <a:off x="9758401" y="5380517"/>
              <a:ext cx="137920" cy="472136"/>
            </a:xfrm>
            <a:custGeom>
              <a:avLst/>
              <a:gdLst>
                <a:gd name="T0" fmla="*/ 21 w 215"/>
                <a:gd name="T1" fmla="*/ 736 h 736"/>
                <a:gd name="T2" fmla="*/ 0 w 215"/>
                <a:gd name="T3" fmla="*/ 731 h 736"/>
                <a:gd name="T4" fmla="*/ 194 w 215"/>
                <a:gd name="T5" fmla="*/ 0 h 736"/>
                <a:gd name="T6" fmla="*/ 215 w 215"/>
                <a:gd name="T7" fmla="*/ 5 h 736"/>
                <a:gd name="T8" fmla="*/ 21 w 215"/>
                <a:gd name="T9" fmla="*/ 736 h 736"/>
              </a:gdLst>
              <a:ahLst/>
              <a:cxnLst>
                <a:cxn ang="0">
                  <a:pos x="T0" y="T1"/>
                </a:cxn>
                <a:cxn ang="0">
                  <a:pos x="T2" y="T3"/>
                </a:cxn>
                <a:cxn ang="0">
                  <a:pos x="T4" y="T5"/>
                </a:cxn>
                <a:cxn ang="0">
                  <a:pos x="T6" y="T7"/>
                </a:cxn>
                <a:cxn ang="0">
                  <a:pos x="T8" y="T9"/>
                </a:cxn>
              </a:cxnLst>
              <a:rect l="0" t="0" r="r" b="b"/>
              <a:pathLst>
                <a:path w="215" h="736">
                  <a:moveTo>
                    <a:pt x="21" y="736"/>
                  </a:moveTo>
                  <a:lnTo>
                    <a:pt x="0" y="731"/>
                  </a:lnTo>
                  <a:lnTo>
                    <a:pt x="194" y="0"/>
                  </a:lnTo>
                  <a:lnTo>
                    <a:pt x="215" y="5"/>
                  </a:lnTo>
                  <a:lnTo>
                    <a:pt x="21" y="736"/>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6" name="Freeform 40"/>
            <p:cNvSpPr/>
            <p:nvPr/>
          </p:nvSpPr>
          <p:spPr bwMode="auto">
            <a:xfrm>
              <a:off x="9887340" y="5376027"/>
              <a:ext cx="470853" cy="279048"/>
            </a:xfrm>
            <a:custGeom>
              <a:avLst/>
              <a:gdLst>
                <a:gd name="T0" fmla="*/ 724 w 734"/>
                <a:gd name="T1" fmla="*/ 435 h 435"/>
                <a:gd name="T2" fmla="*/ 0 w 734"/>
                <a:gd name="T3" fmla="*/ 19 h 435"/>
                <a:gd name="T4" fmla="*/ 10 w 734"/>
                <a:gd name="T5" fmla="*/ 0 h 435"/>
                <a:gd name="T6" fmla="*/ 734 w 734"/>
                <a:gd name="T7" fmla="*/ 414 h 435"/>
                <a:gd name="T8" fmla="*/ 724 w 734"/>
                <a:gd name="T9" fmla="*/ 435 h 435"/>
              </a:gdLst>
              <a:ahLst/>
              <a:cxnLst>
                <a:cxn ang="0">
                  <a:pos x="T0" y="T1"/>
                </a:cxn>
                <a:cxn ang="0">
                  <a:pos x="T2" y="T3"/>
                </a:cxn>
                <a:cxn ang="0">
                  <a:pos x="T4" y="T5"/>
                </a:cxn>
                <a:cxn ang="0">
                  <a:pos x="T6" y="T7"/>
                </a:cxn>
                <a:cxn ang="0">
                  <a:pos x="T8" y="T9"/>
                </a:cxn>
              </a:cxnLst>
              <a:rect l="0" t="0" r="r" b="b"/>
              <a:pathLst>
                <a:path w="734" h="435">
                  <a:moveTo>
                    <a:pt x="724" y="435"/>
                  </a:moveTo>
                  <a:lnTo>
                    <a:pt x="0" y="19"/>
                  </a:lnTo>
                  <a:lnTo>
                    <a:pt x="10" y="0"/>
                  </a:lnTo>
                  <a:lnTo>
                    <a:pt x="734" y="414"/>
                  </a:lnTo>
                  <a:lnTo>
                    <a:pt x="724" y="43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7" name="Freeform 41"/>
            <p:cNvSpPr/>
            <p:nvPr/>
          </p:nvSpPr>
          <p:spPr bwMode="auto">
            <a:xfrm>
              <a:off x="9213776" y="1813840"/>
              <a:ext cx="416968" cy="154599"/>
            </a:xfrm>
            <a:custGeom>
              <a:avLst/>
              <a:gdLst>
                <a:gd name="T0" fmla="*/ 643 w 650"/>
                <a:gd name="T1" fmla="*/ 241 h 241"/>
                <a:gd name="T2" fmla="*/ 0 w 650"/>
                <a:gd name="T3" fmla="*/ 21 h 241"/>
                <a:gd name="T4" fmla="*/ 7 w 650"/>
                <a:gd name="T5" fmla="*/ 0 h 241"/>
                <a:gd name="T6" fmla="*/ 650 w 650"/>
                <a:gd name="T7" fmla="*/ 220 h 241"/>
                <a:gd name="T8" fmla="*/ 643 w 650"/>
                <a:gd name="T9" fmla="*/ 241 h 241"/>
              </a:gdLst>
              <a:ahLst/>
              <a:cxnLst>
                <a:cxn ang="0">
                  <a:pos x="T0" y="T1"/>
                </a:cxn>
                <a:cxn ang="0">
                  <a:pos x="T2" y="T3"/>
                </a:cxn>
                <a:cxn ang="0">
                  <a:pos x="T4" y="T5"/>
                </a:cxn>
                <a:cxn ang="0">
                  <a:pos x="T6" y="T7"/>
                </a:cxn>
                <a:cxn ang="0">
                  <a:pos x="T8" y="T9"/>
                </a:cxn>
              </a:cxnLst>
              <a:rect l="0" t="0" r="r" b="b"/>
              <a:pathLst>
                <a:path w="650" h="241">
                  <a:moveTo>
                    <a:pt x="643" y="241"/>
                  </a:moveTo>
                  <a:lnTo>
                    <a:pt x="0" y="21"/>
                  </a:lnTo>
                  <a:lnTo>
                    <a:pt x="7" y="0"/>
                  </a:lnTo>
                  <a:lnTo>
                    <a:pt x="650" y="220"/>
                  </a:lnTo>
                  <a:lnTo>
                    <a:pt x="643" y="241"/>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8" name="Freeform 42"/>
            <p:cNvSpPr/>
            <p:nvPr/>
          </p:nvSpPr>
          <p:spPr bwMode="auto">
            <a:xfrm>
              <a:off x="9624971" y="1822820"/>
              <a:ext cx="302141" cy="144335"/>
            </a:xfrm>
            <a:custGeom>
              <a:avLst/>
              <a:gdLst>
                <a:gd name="T0" fmla="*/ 9 w 471"/>
                <a:gd name="T1" fmla="*/ 225 h 225"/>
                <a:gd name="T2" fmla="*/ 0 w 471"/>
                <a:gd name="T3" fmla="*/ 206 h 225"/>
                <a:gd name="T4" fmla="*/ 461 w 471"/>
                <a:gd name="T5" fmla="*/ 0 h 225"/>
                <a:gd name="T6" fmla="*/ 471 w 471"/>
                <a:gd name="T7" fmla="*/ 21 h 225"/>
                <a:gd name="T8" fmla="*/ 9 w 471"/>
                <a:gd name="T9" fmla="*/ 225 h 225"/>
              </a:gdLst>
              <a:ahLst/>
              <a:cxnLst>
                <a:cxn ang="0">
                  <a:pos x="T0" y="T1"/>
                </a:cxn>
                <a:cxn ang="0">
                  <a:pos x="T2" y="T3"/>
                </a:cxn>
                <a:cxn ang="0">
                  <a:pos x="T4" y="T5"/>
                </a:cxn>
                <a:cxn ang="0">
                  <a:pos x="T6" y="T7"/>
                </a:cxn>
                <a:cxn ang="0">
                  <a:pos x="T8" y="T9"/>
                </a:cxn>
              </a:cxnLst>
              <a:rect l="0" t="0" r="r" b="b"/>
              <a:pathLst>
                <a:path w="471" h="225">
                  <a:moveTo>
                    <a:pt x="9" y="225"/>
                  </a:moveTo>
                  <a:lnTo>
                    <a:pt x="0" y="206"/>
                  </a:lnTo>
                  <a:lnTo>
                    <a:pt x="461" y="0"/>
                  </a:lnTo>
                  <a:lnTo>
                    <a:pt x="471" y="21"/>
                  </a:lnTo>
                  <a:lnTo>
                    <a:pt x="9" y="22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09" name="Freeform 43"/>
            <p:cNvSpPr/>
            <p:nvPr/>
          </p:nvSpPr>
          <p:spPr bwMode="auto">
            <a:xfrm>
              <a:off x="9213776" y="2201940"/>
              <a:ext cx="297009" cy="1310562"/>
            </a:xfrm>
            <a:custGeom>
              <a:avLst/>
              <a:gdLst>
                <a:gd name="T0" fmla="*/ 442 w 463"/>
                <a:gd name="T1" fmla="*/ 2043 h 2043"/>
                <a:gd name="T2" fmla="*/ 0 w 463"/>
                <a:gd name="T3" fmla="*/ 5 h 2043"/>
                <a:gd name="T4" fmla="*/ 21 w 463"/>
                <a:gd name="T5" fmla="*/ 0 h 2043"/>
                <a:gd name="T6" fmla="*/ 463 w 463"/>
                <a:gd name="T7" fmla="*/ 2038 h 2043"/>
                <a:gd name="T8" fmla="*/ 442 w 463"/>
                <a:gd name="T9" fmla="*/ 2043 h 2043"/>
              </a:gdLst>
              <a:ahLst/>
              <a:cxnLst>
                <a:cxn ang="0">
                  <a:pos x="T0" y="T1"/>
                </a:cxn>
                <a:cxn ang="0">
                  <a:pos x="T2" y="T3"/>
                </a:cxn>
                <a:cxn ang="0">
                  <a:pos x="T4" y="T5"/>
                </a:cxn>
                <a:cxn ang="0">
                  <a:pos x="T6" y="T7"/>
                </a:cxn>
                <a:cxn ang="0">
                  <a:pos x="T8" y="T9"/>
                </a:cxn>
              </a:cxnLst>
              <a:rect l="0" t="0" r="r" b="b"/>
              <a:pathLst>
                <a:path w="463" h="2043">
                  <a:moveTo>
                    <a:pt x="442" y="2043"/>
                  </a:moveTo>
                  <a:lnTo>
                    <a:pt x="0" y="5"/>
                  </a:lnTo>
                  <a:lnTo>
                    <a:pt x="21" y="0"/>
                  </a:lnTo>
                  <a:lnTo>
                    <a:pt x="463" y="2038"/>
                  </a:lnTo>
                  <a:lnTo>
                    <a:pt x="442" y="204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0" name="Freeform 44"/>
            <p:cNvSpPr/>
            <p:nvPr/>
          </p:nvSpPr>
          <p:spPr bwMode="auto">
            <a:xfrm>
              <a:off x="9215059" y="2022965"/>
              <a:ext cx="182183" cy="185390"/>
            </a:xfrm>
            <a:custGeom>
              <a:avLst/>
              <a:gdLst>
                <a:gd name="T0" fmla="*/ 17 w 284"/>
                <a:gd name="T1" fmla="*/ 289 h 289"/>
                <a:gd name="T2" fmla="*/ 0 w 284"/>
                <a:gd name="T3" fmla="*/ 274 h 289"/>
                <a:gd name="T4" fmla="*/ 267 w 284"/>
                <a:gd name="T5" fmla="*/ 0 h 289"/>
                <a:gd name="T6" fmla="*/ 284 w 284"/>
                <a:gd name="T7" fmla="*/ 14 h 289"/>
                <a:gd name="T8" fmla="*/ 17 w 284"/>
                <a:gd name="T9" fmla="*/ 289 h 289"/>
              </a:gdLst>
              <a:ahLst/>
              <a:cxnLst>
                <a:cxn ang="0">
                  <a:pos x="T0" y="T1"/>
                </a:cxn>
                <a:cxn ang="0">
                  <a:pos x="T2" y="T3"/>
                </a:cxn>
                <a:cxn ang="0">
                  <a:pos x="T4" y="T5"/>
                </a:cxn>
                <a:cxn ang="0">
                  <a:pos x="T6" y="T7"/>
                </a:cxn>
                <a:cxn ang="0">
                  <a:pos x="T8" y="T9"/>
                </a:cxn>
              </a:cxnLst>
              <a:rect l="0" t="0" r="r" b="b"/>
              <a:pathLst>
                <a:path w="284" h="289">
                  <a:moveTo>
                    <a:pt x="17" y="289"/>
                  </a:moveTo>
                  <a:lnTo>
                    <a:pt x="0" y="274"/>
                  </a:lnTo>
                  <a:lnTo>
                    <a:pt x="267" y="0"/>
                  </a:lnTo>
                  <a:lnTo>
                    <a:pt x="284" y="14"/>
                  </a:lnTo>
                  <a:lnTo>
                    <a:pt x="17" y="289"/>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1" name="Freeform 45"/>
            <p:cNvSpPr/>
            <p:nvPr/>
          </p:nvSpPr>
          <p:spPr bwMode="auto">
            <a:xfrm>
              <a:off x="8979633" y="1948552"/>
              <a:ext cx="246332" cy="259803"/>
            </a:xfrm>
            <a:custGeom>
              <a:avLst/>
              <a:gdLst>
                <a:gd name="T0" fmla="*/ 367 w 384"/>
                <a:gd name="T1" fmla="*/ 405 h 405"/>
                <a:gd name="T2" fmla="*/ 0 w 384"/>
                <a:gd name="T3" fmla="*/ 14 h 405"/>
                <a:gd name="T4" fmla="*/ 17 w 384"/>
                <a:gd name="T5" fmla="*/ 0 h 405"/>
                <a:gd name="T6" fmla="*/ 384 w 384"/>
                <a:gd name="T7" fmla="*/ 390 h 405"/>
                <a:gd name="T8" fmla="*/ 367 w 384"/>
                <a:gd name="T9" fmla="*/ 405 h 405"/>
              </a:gdLst>
              <a:ahLst/>
              <a:cxnLst>
                <a:cxn ang="0">
                  <a:pos x="T0" y="T1"/>
                </a:cxn>
                <a:cxn ang="0">
                  <a:pos x="T2" y="T3"/>
                </a:cxn>
                <a:cxn ang="0">
                  <a:pos x="T4" y="T5"/>
                </a:cxn>
                <a:cxn ang="0">
                  <a:pos x="T6" y="T7"/>
                </a:cxn>
                <a:cxn ang="0">
                  <a:pos x="T8" y="T9"/>
                </a:cxn>
              </a:cxnLst>
              <a:rect l="0" t="0" r="r" b="b"/>
              <a:pathLst>
                <a:path w="384" h="405">
                  <a:moveTo>
                    <a:pt x="367" y="405"/>
                  </a:moveTo>
                  <a:lnTo>
                    <a:pt x="0" y="14"/>
                  </a:lnTo>
                  <a:lnTo>
                    <a:pt x="17" y="0"/>
                  </a:lnTo>
                  <a:lnTo>
                    <a:pt x="384" y="390"/>
                  </a:lnTo>
                  <a:lnTo>
                    <a:pt x="367" y="40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2" name="Freeform 46"/>
            <p:cNvSpPr/>
            <p:nvPr/>
          </p:nvSpPr>
          <p:spPr bwMode="auto">
            <a:xfrm>
              <a:off x="8352898" y="2906937"/>
              <a:ext cx="248898" cy="385535"/>
            </a:xfrm>
            <a:custGeom>
              <a:avLst/>
              <a:gdLst>
                <a:gd name="T0" fmla="*/ 369 w 388"/>
                <a:gd name="T1" fmla="*/ 601 h 601"/>
                <a:gd name="T2" fmla="*/ 0 w 388"/>
                <a:gd name="T3" fmla="*/ 12 h 601"/>
                <a:gd name="T4" fmla="*/ 19 w 388"/>
                <a:gd name="T5" fmla="*/ 0 h 601"/>
                <a:gd name="T6" fmla="*/ 388 w 388"/>
                <a:gd name="T7" fmla="*/ 589 h 601"/>
                <a:gd name="T8" fmla="*/ 369 w 388"/>
                <a:gd name="T9" fmla="*/ 601 h 601"/>
              </a:gdLst>
              <a:ahLst/>
              <a:cxnLst>
                <a:cxn ang="0">
                  <a:pos x="T0" y="T1"/>
                </a:cxn>
                <a:cxn ang="0">
                  <a:pos x="T2" y="T3"/>
                </a:cxn>
                <a:cxn ang="0">
                  <a:pos x="T4" y="T5"/>
                </a:cxn>
                <a:cxn ang="0">
                  <a:pos x="T6" y="T7"/>
                </a:cxn>
                <a:cxn ang="0">
                  <a:pos x="T8" y="T9"/>
                </a:cxn>
              </a:cxnLst>
              <a:rect l="0" t="0" r="r" b="b"/>
              <a:pathLst>
                <a:path w="388" h="601">
                  <a:moveTo>
                    <a:pt x="369" y="601"/>
                  </a:moveTo>
                  <a:lnTo>
                    <a:pt x="0" y="12"/>
                  </a:lnTo>
                  <a:lnTo>
                    <a:pt x="19" y="0"/>
                  </a:lnTo>
                  <a:lnTo>
                    <a:pt x="388" y="589"/>
                  </a:lnTo>
                  <a:lnTo>
                    <a:pt x="369" y="601"/>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3" name="Freeform 47"/>
            <p:cNvSpPr/>
            <p:nvPr/>
          </p:nvSpPr>
          <p:spPr bwMode="auto">
            <a:xfrm>
              <a:off x="8352898" y="2725395"/>
              <a:ext cx="208484" cy="191164"/>
            </a:xfrm>
            <a:custGeom>
              <a:avLst/>
              <a:gdLst>
                <a:gd name="T0" fmla="*/ 17 w 325"/>
                <a:gd name="T1" fmla="*/ 298 h 298"/>
                <a:gd name="T2" fmla="*/ 0 w 325"/>
                <a:gd name="T3" fmla="*/ 281 h 298"/>
                <a:gd name="T4" fmla="*/ 310 w 325"/>
                <a:gd name="T5" fmla="*/ 0 h 298"/>
                <a:gd name="T6" fmla="*/ 325 w 325"/>
                <a:gd name="T7" fmla="*/ 16 h 298"/>
                <a:gd name="T8" fmla="*/ 17 w 325"/>
                <a:gd name="T9" fmla="*/ 298 h 298"/>
              </a:gdLst>
              <a:ahLst/>
              <a:cxnLst>
                <a:cxn ang="0">
                  <a:pos x="T0" y="T1"/>
                </a:cxn>
                <a:cxn ang="0">
                  <a:pos x="T2" y="T3"/>
                </a:cxn>
                <a:cxn ang="0">
                  <a:pos x="T4" y="T5"/>
                </a:cxn>
                <a:cxn ang="0">
                  <a:pos x="T6" y="T7"/>
                </a:cxn>
                <a:cxn ang="0">
                  <a:pos x="T8" y="T9"/>
                </a:cxn>
              </a:cxnLst>
              <a:rect l="0" t="0" r="r" b="b"/>
              <a:pathLst>
                <a:path w="325" h="298">
                  <a:moveTo>
                    <a:pt x="17" y="298"/>
                  </a:moveTo>
                  <a:lnTo>
                    <a:pt x="0" y="281"/>
                  </a:lnTo>
                  <a:lnTo>
                    <a:pt x="310" y="0"/>
                  </a:lnTo>
                  <a:lnTo>
                    <a:pt x="325" y="16"/>
                  </a:lnTo>
                  <a:lnTo>
                    <a:pt x="17" y="298"/>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4" name="Freeform 48"/>
            <p:cNvSpPr/>
            <p:nvPr/>
          </p:nvSpPr>
          <p:spPr bwMode="auto">
            <a:xfrm>
              <a:off x="7999438" y="2714490"/>
              <a:ext cx="363083" cy="202069"/>
            </a:xfrm>
            <a:custGeom>
              <a:avLst/>
              <a:gdLst>
                <a:gd name="T0" fmla="*/ 554 w 566"/>
                <a:gd name="T1" fmla="*/ 315 h 315"/>
                <a:gd name="T2" fmla="*/ 0 w 566"/>
                <a:gd name="T3" fmla="*/ 21 h 315"/>
                <a:gd name="T4" fmla="*/ 10 w 566"/>
                <a:gd name="T5" fmla="*/ 0 h 315"/>
                <a:gd name="T6" fmla="*/ 566 w 566"/>
                <a:gd name="T7" fmla="*/ 296 h 315"/>
                <a:gd name="T8" fmla="*/ 554 w 566"/>
                <a:gd name="T9" fmla="*/ 315 h 315"/>
              </a:gdLst>
              <a:ahLst/>
              <a:cxnLst>
                <a:cxn ang="0">
                  <a:pos x="T0" y="T1"/>
                </a:cxn>
                <a:cxn ang="0">
                  <a:pos x="T2" y="T3"/>
                </a:cxn>
                <a:cxn ang="0">
                  <a:pos x="T4" y="T5"/>
                </a:cxn>
                <a:cxn ang="0">
                  <a:pos x="T6" y="T7"/>
                </a:cxn>
                <a:cxn ang="0">
                  <a:pos x="T8" y="T9"/>
                </a:cxn>
              </a:cxnLst>
              <a:rect l="0" t="0" r="r" b="b"/>
              <a:pathLst>
                <a:path w="566" h="315">
                  <a:moveTo>
                    <a:pt x="554" y="315"/>
                  </a:moveTo>
                  <a:lnTo>
                    <a:pt x="0" y="21"/>
                  </a:lnTo>
                  <a:lnTo>
                    <a:pt x="10" y="0"/>
                  </a:lnTo>
                  <a:lnTo>
                    <a:pt x="566" y="296"/>
                  </a:lnTo>
                  <a:lnTo>
                    <a:pt x="554" y="31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5" name="Freeform 49"/>
            <p:cNvSpPr/>
            <p:nvPr/>
          </p:nvSpPr>
          <p:spPr bwMode="auto">
            <a:xfrm>
              <a:off x="7841632" y="3281566"/>
              <a:ext cx="757598" cy="455457"/>
            </a:xfrm>
            <a:custGeom>
              <a:avLst/>
              <a:gdLst>
                <a:gd name="T0" fmla="*/ 12 w 1181"/>
                <a:gd name="T1" fmla="*/ 710 h 710"/>
                <a:gd name="T2" fmla="*/ 0 w 1181"/>
                <a:gd name="T3" fmla="*/ 691 h 710"/>
                <a:gd name="T4" fmla="*/ 1169 w 1181"/>
                <a:gd name="T5" fmla="*/ 0 h 710"/>
                <a:gd name="T6" fmla="*/ 1181 w 1181"/>
                <a:gd name="T7" fmla="*/ 22 h 710"/>
                <a:gd name="T8" fmla="*/ 12 w 1181"/>
                <a:gd name="T9" fmla="*/ 710 h 710"/>
              </a:gdLst>
              <a:ahLst/>
              <a:cxnLst>
                <a:cxn ang="0">
                  <a:pos x="T0" y="T1"/>
                </a:cxn>
                <a:cxn ang="0">
                  <a:pos x="T2" y="T3"/>
                </a:cxn>
                <a:cxn ang="0">
                  <a:pos x="T4" y="T5"/>
                </a:cxn>
                <a:cxn ang="0">
                  <a:pos x="T6" y="T7"/>
                </a:cxn>
                <a:cxn ang="0">
                  <a:pos x="T8" y="T9"/>
                </a:cxn>
              </a:cxnLst>
              <a:rect l="0" t="0" r="r" b="b"/>
              <a:pathLst>
                <a:path w="1181" h="710">
                  <a:moveTo>
                    <a:pt x="12" y="710"/>
                  </a:moveTo>
                  <a:lnTo>
                    <a:pt x="0" y="691"/>
                  </a:lnTo>
                  <a:lnTo>
                    <a:pt x="1169" y="0"/>
                  </a:lnTo>
                  <a:lnTo>
                    <a:pt x="1181" y="22"/>
                  </a:lnTo>
                  <a:lnTo>
                    <a:pt x="12" y="710"/>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6" name="Freeform 50"/>
            <p:cNvSpPr/>
            <p:nvPr/>
          </p:nvSpPr>
          <p:spPr bwMode="auto">
            <a:xfrm>
              <a:off x="9204796" y="4134105"/>
              <a:ext cx="262369" cy="553605"/>
            </a:xfrm>
            <a:custGeom>
              <a:avLst/>
              <a:gdLst>
                <a:gd name="T0" fmla="*/ 388 w 409"/>
                <a:gd name="T1" fmla="*/ 863 h 863"/>
                <a:gd name="T2" fmla="*/ 0 w 409"/>
                <a:gd name="T3" fmla="*/ 10 h 863"/>
                <a:gd name="T4" fmla="*/ 21 w 409"/>
                <a:gd name="T5" fmla="*/ 0 h 863"/>
                <a:gd name="T6" fmla="*/ 409 w 409"/>
                <a:gd name="T7" fmla="*/ 854 h 863"/>
                <a:gd name="T8" fmla="*/ 388 w 409"/>
                <a:gd name="T9" fmla="*/ 863 h 863"/>
              </a:gdLst>
              <a:ahLst/>
              <a:cxnLst>
                <a:cxn ang="0">
                  <a:pos x="T0" y="T1"/>
                </a:cxn>
                <a:cxn ang="0">
                  <a:pos x="T2" y="T3"/>
                </a:cxn>
                <a:cxn ang="0">
                  <a:pos x="T4" y="T5"/>
                </a:cxn>
                <a:cxn ang="0">
                  <a:pos x="T6" y="T7"/>
                </a:cxn>
                <a:cxn ang="0">
                  <a:pos x="T8" y="T9"/>
                </a:cxn>
              </a:cxnLst>
              <a:rect l="0" t="0" r="r" b="b"/>
              <a:pathLst>
                <a:path w="409" h="863">
                  <a:moveTo>
                    <a:pt x="388" y="863"/>
                  </a:moveTo>
                  <a:lnTo>
                    <a:pt x="0" y="10"/>
                  </a:lnTo>
                  <a:lnTo>
                    <a:pt x="21" y="0"/>
                  </a:lnTo>
                  <a:lnTo>
                    <a:pt x="409" y="854"/>
                  </a:lnTo>
                  <a:lnTo>
                    <a:pt x="388" y="86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7" name="Freeform 51"/>
            <p:cNvSpPr/>
            <p:nvPr/>
          </p:nvSpPr>
          <p:spPr bwMode="auto">
            <a:xfrm>
              <a:off x="9501805" y="3172513"/>
              <a:ext cx="763372" cy="344479"/>
            </a:xfrm>
            <a:custGeom>
              <a:avLst/>
              <a:gdLst>
                <a:gd name="T0" fmla="*/ 7 w 1190"/>
                <a:gd name="T1" fmla="*/ 537 h 537"/>
                <a:gd name="T2" fmla="*/ 0 w 1190"/>
                <a:gd name="T3" fmla="*/ 516 h 537"/>
                <a:gd name="T4" fmla="*/ 1181 w 1190"/>
                <a:gd name="T5" fmla="*/ 0 h 537"/>
                <a:gd name="T6" fmla="*/ 1190 w 1190"/>
                <a:gd name="T7" fmla="*/ 19 h 537"/>
                <a:gd name="T8" fmla="*/ 7 w 1190"/>
                <a:gd name="T9" fmla="*/ 537 h 537"/>
              </a:gdLst>
              <a:ahLst/>
              <a:cxnLst>
                <a:cxn ang="0">
                  <a:pos x="T0" y="T1"/>
                </a:cxn>
                <a:cxn ang="0">
                  <a:pos x="T2" y="T3"/>
                </a:cxn>
                <a:cxn ang="0">
                  <a:pos x="T4" y="T5"/>
                </a:cxn>
                <a:cxn ang="0">
                  <a:pos x="T6" y="T7"/>
                </a:cxn>
                <a:cxn ang="0">
                  <a:pos x="T8" y="T9"/>
                </a:cxn>
              </a:cxnLst>
              <a:rect l="0" t="0" r="r" b="b"/>
              <a:pathLst>
                <a:path w="1190" h="537">
                  <a:moveTo>
                    <a:pt x="7" y="537"/>
                  </a:moveTo>
                  <a:lnTo>
                    <a:pt x="0" y="516"/>
                  </a:lnTo>
                  <a:lnTo>
                    <a:pt x="1181" y="0"/>
                  </a:lnTo>
                  <a:lnTo>
                    <a:pt x="1190" y="19"/>
                  </a:lnTo>
                  <a:lnTo>
                    <a:pt x="7" y="53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8" name="Freeform 52"/>
            <p:cNvSpPr/>
            <p:nvPr/>
          </p:nvSpPr>
          <p:spPr bwMode="auto">
            <a:xfrm>
              <a:off x="8592815" y="3281566"/>
              <a:ext cx="388742" cy="197579"/>
            </a:xfrm>
            <a:custGeom>
              <a:avLst/>
              <a:gdLst>
                <a:gd name="T0" fmla="*/ 596 w 606"/>
                <a:gd name="T1" fmla="*/ 308 h 308"/>
                <a:gd name="T2" fmla="*/ 0 w 606"/>
                <a:gd name="T3" fmla="*/ 22 h 308"/>
                <a:gd name="T4" fmla="*/ 10 w 606"/>
                <a:gd name="T5" fmla="*/ 0 h 308"/>
                <a:gd name="T6" fmla="*/ 606 w 606"/>
                <a:gd name="T7" fmla="*/ 289 h 308"/>
                <a:gd name="T8" fmla="*/ 596 w 606"/>
                <a:gd name="T9" fmla="*/ 308 h 308"/>
              </a:gdLst>
              <a:ahLst/>
              <a:cxnLst>
                <a:cxn ang="0">
                  <a:pos x="T0" y="T1"/>
                </a:cxn>
                <a:cxn ang="0">
                  <a:pos x="T2" y="T3"/>
                </a:cxn>
                <a:cxn ang="0">
                  <a:pos x="T4" y="T5"/>
                </a:cxn>
                <a:cxn ang="0">
                  <a:pos x="T6" y="T7"/>
                </a:cxn>
                <a:cxn ang="0">
                  <a:pos x="T8" y="T9"/>
                </a:cxn>
              </a:cxnLst>
              <a:rect l="0" t="0" r="r" b="b"/>
              <a:pathLst>
                <a:path w="606" h="308">
                  <a:moveTo>
                    <a:pt x="596" y="308"/>
                  </a:moveTo>
                  <a:lnTo>
                    <a:pt x="0" y="22"/>
                  </a:lnTo>
                  <a:lnTo>
                    <a:pt x="10" y="0"/>
                  </a:lnTo>
                  <a:lnTo>
                    <a:pt x="606" y="289"/>
                  </a:lnTo>
                  <a:lnTo>
                    <a:pt x="596" y="308"/>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19" name="Freeform 53"/>
            <p:cNvSpPr/>
            <p:nvPr/>
          </p:nvSpPr>
          <p:spPr bwMode="auto">
            <a:xfrm>
              <a:off x="9726326" y="2347558"/>
              <a:ext cx="391950" cy="321386"/>
            </a:xfrm>
            <a:custGeom>
              <a:avLst/>
              <a:gdLst>
                <a:gd name="T0" fmla="*/ 597 w 611"/>
                <a:gd name="T1" fmla="*/ 501 h 501"/>
                <a:gd name="T2" fmla="*/ 0 w 611"/>
                <a:gd name="T3" fmla="*/ 17 h 501"/>
                <a:gd name="T4" fmla="*/ 15 w 611"/>
                <a:gd name="T5" fmla="*/ 0 h 501"/>
                <a:gd name="T6" fmla="*/ 611 w 611"/>
                <a:gd name="T7" fmla="*/ 482 h 501"/>
                <a:gd name="T8" fmla="*/ 597 w 611"/>
                <a:gd name="T9" fmla="*/ 501 h 501"/>
              </a:gdLst>
              <a:ahLst/>
              <a:cxnLst>
                <a:cxn ang="0">
                  <a:pos x="T0" y="T1"/>
                </a:cxn>
                <a:cxn ang="0">
                  <a:pos x="T2" y="T3"/>
                </a:cxn>
                <a:cxn ang="0">
                  <a:pos x="T4" y="T5"/>
                </a:cxn>
                <a:cxn ang="0">
                  <a:pos x="T6" y="T7"/>
                </a:cxn>
                <a:cxn ang="0">
                  <a:pos x="T8" y="T9"/>
                </a:cxn>
              </a:cxnLst>
              <a:rect l="0" t="0" r="r" b="b"/>
              <a:pathLst>
                <a:path w="611" h="501">
                  <a:moveTo>
                    <a:pt x="597" y="501"/>
                  </a:moveTo>
                  <a:lnTo>
                    <a:pt x="0" y="17"/>
                  </a:lnTo>
                  <a:lnTo>
                    <a:pt x="15" y="0"/>
                  </a:lnTo>
                  <a:lnTo>
                    <a:pt x="611" y="482"/>
                  </a:lnTo>
                  <a:lnTo>
                    <a:pt x="597" y="501"/>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20" name="Freeform 54"/>
            <p:cNvSpPr/>
            <p:nvPr/>
          </p:nvSpPr>
          <p:spPr bwMode="auto">
            <a:xfrm>
              <a:off x="9304868" y="2606720"/>
              <a:ext cx="811484" cy="60941"/>
            </a:xfrm>
            <a:custGeom>
              <a:avLst/>
              <a:gdLst>
                <a:gd name="T0" fmla="*/ 1263 w 1265"/>
                <a:gd name="T1" fmla="*/ 95 h 95"/>
                <a:gd name="T2" fmla="*/ 0 w 1265"/>
                <a:gd name="T3" fmla="*/ 22 h 95"/>
                <a:gd name="T4" fmla="*/ 0 w 1265"/>
                <a:gd name="T5" fmla="*/ 0 h 95"/>
                <a:gd name="T6" fmla="*/ 1265 w 1265"/>
                <a:gd name="T7" fmla="*/ 74 h 95"/>
                <a:gd name="T8" fmla="*/ 1263 w 1265"/>
                <a:gd name="T9" fmla="*/ 95 h 95"/>
              </a:gdLst>
              <a:ahLst/>
              <a:cxnLst>
                <a:cxn ang="0">
                  <a:pos x="T0" y="T1"/>
                </a:cxn>
                <a:cxn ang="0">
                  <a:pos x="T2" y="T3"/>
                </a:cxn>
                <a:cxn ang="0">
                  <a:pos x="T4" y="T5"/>
                </a:cxn>
                <a:cxn ang="0">
                  <a:pos x="T6" y="T7"/>
                </a:cxn>
                <a:cxn ang="0">
                  <a:pos x="T8" y="T9"/>
                </a:cxn>
              </a:cxnLst>
              <a:rect l="0" t="0" r="r" b="b"/>
              <a:pathLst>
                <a:path w="1265" h="95">
                  <a:moveTo>
                    <a:pt x="1263" y="95"/>
                  </a:moveTo>
                  <a:lnTo>
                    <a:pt x="0" y="22"/>
                  </a:lnTo>
                  <a:lnTo>
                    <a:pt x="0" y="0"/>
                  </a:lnTo>
                  <a:lnTo>
                    <a:pt x="1265" y="74"/>
                  </a:lnTo>
                  <a:lnTo>
                    <a:pt x="1263" y="9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21" name="Rectangle 55"/>
            <p:cNvSpPr>
              <a:spLocks noChangeArrowheads="1"/>
            </p:cNvSpPr>
            <p:nvPr/>
          </p:nvSpPr>
          <p:spPr bwMode="auto">
            <a:xfrm>
              <a:off x="9309358" y="2606720"/>
              <a:ext cx="1283" cy="14113"/>
            </a:xfrm>
            <a:prstGeom prst="rect">
              <a:avLst/>
            </a:prstGeom>
            <a:solidFill>
              <a:srgbClr val="5D5D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2" name="Freeform 56"/>
            <p:cNvSpPr/>
            <p:nvPr/>
          </p:nvSpPr>
          <p:spPr bwMode="auto">
            <a:xfrm>
              <a:off x="9154759" y="2609927"/>
              <a:ext cx="162297" cy="186673"/>
            </a:xfrm>
            <a:custGeom>
              <a:avLst/>
              <a:gdLst>
                <a:gd name="T0" fmla="*/ 16 w 253"/>
                <a:gd name="T1" fmla="*/ 291 h 291"/>
                <a:gd name="T2" fmla="*/ 0 w 253"/>
                <a:gd name="T3" fmla="*/ 274 h 291"/>
                <a:gd name="T4" fmla="*/ 236 w 253"/>
                <a:gd name="T5" fmla="*/ 0 h 291"/>
                <a:gd name="T6" fmla="*/ 253 w 253"/>
                <a:gd name="T7" fmla="*/ 14 h 291"/>
                <a:gd name="T8" fmla="*/ 16 w 253"/>
                <a:gd name="T9" fmla="*/ 291 h 291"/>
              </a:gdLst>
              <a:ahLst/>
              <a:cxnLst>
                <a:cxn ang="0">
                  <a:pos x="T0" y="T1"/>
                </a:cxn>
                <a:cxn ang="0">
                  <a:pos x="T2" y="T3"/>
                </a:cxn>
                <a:cxn ang="0">
                  <a:pos x="T4" y="T5"/>
                </a:cxn>
                <a:cxn ang="0">
                  <a:pos x="T6" y="T7"/>
                </a:cxn>
                <a:cxn ang="0">
                  <a:pos x="T8" y="T9"/>
                </a:cxn>
              </a:cxnLst>
              <a:rect l="0" t="0" r="r" b="b"/>
              <a:pathLst>
                <a:path w="253" h="291">
                  <a:moveTo>
                    <a:pt x="16" y="291"/>
                  </a:moveTo>
                  <a:lnTo>
                    <a:pt x="0" y="274"/>
                  </a:lnTo>
                  <a:lnTo>
                    <a:pt x="236" y="0"/>
                  </a:lnTo>
                  <a:lnTo>
                    <a:pt x="253" y="14"/>
                  </a:lnTo>
                  <a:lnTo>
                    <a:pt x="16" y="291"/>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23" name="Freeform 57"/>
            <p:cNvSpPr/>
            <p:nvPr/>
          </p:nvSpPr>
          <p:spPr bwMode="auto">
            <a:xfrm>
              <a:off x="9073932" y="2425178"/>
              <a:ext cx="241200" cy="192447"/>
            </a:xfrm>
            <a:custGeom>
              <a:avLst/>
              <a:gdLst>
                <a:gd name="T0" fmla="*/ 362 w 376"/>
                <a:gd name="T1" fmla="*/ 300 h 300"/>
                <a:gd name="T2" fmla="*/ 0 w 376"/>
                <a:gd name="T3" fmla="*/ 16 h 300"/>
                <a:gd name="T4" fmla="*/ 14 w 376"/>
                <a:gd name="T5" fmla="*/ 0 h 300"/>
                <a:gd name="T6" fmla="*/ 376 w 376"/>
                <a:gd name="T7" fmla="*/ 283 h 300"/>
                <a:gd name="T8" fmla="*/ 362 w 376"/>
                <a:gd name="T9" fmla="*/ 300 h 300"/>
              </a:gdLst>
              <a:ahLst/>
              <a:cxnLst>
                <a:cxn ang="0">
                  <a:pos x="T0" y="T1"/>
                </a:cxn>
                <a:cxn ang="0">
                  <a:pos x="T2" y="T3"/>
                </a:cxn>
                <a:cxn ang="0">
                  <a:pos x="T4" y="T5"/>
                </a:cxn>
                <a:cxn ang="0">
                  <a:pos x="T6" y="T7"/>
                </a:cxn>
                <a:cxn ang="0">
                  <a:pos x="T8" y="T9"/>
                </a:cxn>
              </a:cxnLst>
              <a:rect l="0" t="0" r="r" b="b"/>
              <a:pathLst>
                <a:path w="376" h="300">
                  <a:moveTo>
                    <a:pt x="362" y="300"/>
                  </a:moveTo>
                  <a:lnTo>
                    <a:pt x="0" y="16"/>
                  </a:lnTo>
                  <a:lnTo>
                    <a:pt x="14" y="0"/>
                  </a:lnTo>
                  <a:lnTo>
                    <a:pt x="376" y="283"/>
                  </a:lnTo>
                  <a:lnTo>
                    <a:pt x="362" y="300"/>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24" name="Rectangle 58"/>
            <p:cNvSpPr>
              <a:spLocks noChangeArrowheads="1"/>
            </p:cNvSpPr>
            <p:nvPr/>
          </p:nvSpPr>
          <p:spPr bwMode="auto">
            <a:xfrm>
              <a:off x="8592815" y="3272585"/>
              <a:ext cx="4490" cy="15396"/>
            </a:xfrm>
            <a:prstGeom prst="rect">
              <a:avLst/>
            </a:prstGeom>
            <a:solidFill>
              <a:srgbClr val="5D5D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5" name="Freeform 59"/>
            <p:cNvSpPr/>
            <p:nvPr/>
          </p:nvSpPr>
          <p:spPr bwMode="auto">
            <a:xfrm>
              <a:off x="8592815" y="2654190"/>
              <a:ext cx="1519046" cy="636998"/>
            </a:xfrm>
            <a:custGeom>
              <a:avLst/>
              <a:gdLst>
                <a:gd name="T0" fmla="*/ 10 w 2368"/>
                <a:gd name="T1" fmla="*/ 993 h 993"/>
                <a:gd name="T2" fmla="*/ 0 w 2368"/>
                <a:gd name="T3" fmla="*/ 974 h 993"/>
                <a:gd name="T4" fmla="*/ 2359 w 2368"/>
                <a:gd name="T5" fmla="*/ 0 h 993"/>
                <a:gd name="T6" fmla="*/ 2368 w 2368"/>
                <a:gd name="T7" fmla="*/ 21 h 993"/>
                <a:gd name="T8" fmla="*/ 10 w 2368"/>
                <a:gd name="T9" fmla="*/ 993 h 993"/>
              </a:gdLst>
              <a:ahLst/>
              <a:cxnLst>
                <a:cxn ang="0">
                  <a:pos x="T0" y="T1"/>
                </a:cxn>
                <a:cxn ang="0">
                  <a:pos x="T2" y="T3"/>
                </a:cxn>
                <a:cxn ang="0">
                  <a:pos x="T4" y="T5"/>
                </a:cxn>
                <a:cxn ang="0">
                  <a:pos x="T6" y="T7"/>
                </a:cxn>
                <a:cxn ang="0">
                  <a:pos x="T8" y="T9"/>
                </a:cxn>
              </a:cxnLst>
              <a:rect l="0" t="0" r="r" b="b"/>
              <a:pathLst>
                <a:path w="2368" h="993">
                  <a:moveTo>
                    <a:pt x="10" y="993"/>
                  </a:moveTo>
                  <a:lnTo>
                    <a:pt x="0" y="974"/>
                  </a:lnTo>
                  <a:lnTo>
                    <a:pt x="2359" y="0"/>
                  </a:lnTo>
                  <a:lnTo>
                    <a:pt x="2368" y="21"/>
                  </a:lnTo>
                  <a:lnTo>
                    <a:pt x="10" y="99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26" name="Rectangle 60"/>
            <p:cNvSpPr>
              <a:spLocks noChangeArrowheads="1"/>
            </p:cNvSpPr>
            <p:nvPr/>
          </p:nvSpPr>
          <p:spPr bwMode="auto">
            <a:xfrm>
              <a:off x="10360759" y="4187348"/>
              <a:ext cx="6415" cy="13471"/>
            </a:xfrm>
            <a:prstGeom prst="rect">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27" name="Freeform 61"/>
            <p:cNvSpPr/>
            <p:nvPr/>
          </p:nvSpPr>
          <p:spPr bwMode="auto">
            <a:xfrm>
              <a:off x="8201507" y="3509295"/>
              <a:ext cx="2161176" cy="691525"/>
            </a:xfrm>
            <a:custGeom>
              <a:avLst/>
              <a:gdLst>
                <a:gd name="T0" fmla="*/ 3362 w 3369"/>
                <a:gd name="T1" fmla="*/ 1078 h 1078"/>
                <a:gd name="T2" fmla="*/ 0 w 3369"/>
                <a:gd name="T3" fmla="*/ 24 h 1078"/>
                <a:gd name="T4" fmla="*/ 7 w 3369"/>
                <a:gd name="T5" fmla="*/ 0 h 1078"/>
                <a:gd name="T6" fmla="*/ 3369 w 3369"/>
                <a:gd name="T7" fmla="*/ 1057 h 1078"/>
                <a:gd name="T8" fmla="*/ 3362 w 3369"/>
                <a:gd name="T9" fmla="*/ 1078 h 1078"/>
              </a:gdLst>
              <a:ahLst/>
              <a:cxnLst>
                <a:cxn ang="0">
                  <a:pos x="T0" y="T1"/>
                </a:cxn>
                <a:cxn ang="0">
                  <a:pos x="T2" y="T3"/>
                </a:cxn>
                <a:cxn ang="0">
                  <a:pos x="T4" y="T5"/>
                </a:cxn>
                <a:cxn ang="0">
                  <a:pos x="T6" y="T7"/>
                </a:cxn>
                <a:cxn ang="0">
                  <a:pos x="T8" y="T9"/>
                </a:cxn>
              </a:cxnLst>
              <a:rect l="0" t="0" r="r" b="b"/>
              <a:pathLst>
                <a:path w="3369" h="1078">
                  <a:moveTo>
                    <a:pt x="3362" y="1078"/>
                  </a:moveTo>
                  <a:lnTo>
                    <a:pt x="0" y="24"/>
                  </a:lnTo>
                  <a:lnTo>
                    <a:pt x="7" y="0"/>
                  </a:lnTo>
                  <a:lnTo>
                    <a:pt x="3369" y="1057"/>
                  </a:lnTo>
                  <a:lnTo>
                    <a:pt x="3362" y="1078"/>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28" name="Freeform 62"/>
            <p:cNvSpPr/>
            <p:nvPr/>
          </p:nvSpPr>
          <p:spPr bwMode="auto">
            <a:xfrm>
              <a:off x="7824953" y="3266812"/>
              <a:ext cx="384252" cy="254671"/>
            </a:xfrm>
            <a:custGeom>
              <a:avLst/>
              <a:gdLst>
                <a:gd name="T0" fmla="*/ 587 w 599"/>
                <a:gd name="T1" fmla="*/ 397 h 397"/>
                <a:gd name="T2" fmla="*/ 0 w 599"/>
                <a:gd name="T3" fmla="*/ 19 h 397"/>
                <a:gd name="T4" fmla="*/ 12 w 599"/>
                <a:gd name="T5" fmla="*/ 0 h 397"/>
                <a:gd name="T6" fmla="*/ 599 w 599"/>
                <a:gd name="T7" fmla="*/ 378 h 397"/>
                <a:gd name="T8" fmla="*/ 587 w 599"/>
                <a:gd name="T9" fmla="*/ 397 h 397"/>
              </a:gdLst>
              <a:ahLst/>
              <a:cxnLst>
                <a:cxn ang="0">
                  <a:pos x="T0" y="T1"/>
                </a:cxn>
                <a:cxn ang="0">
                  <a:pos x="T2" y="T3"/>
                </a:cxn>
                <a:cxn ang="0">
                  <a:pos x="T4" y="T5"/>
                </a:cxn>
                <a:cxn ang="0">
                  <a:pos x="T6" y="T7"/>
                </a:cxn>
                <a:cxn ang="0">
                  <a:pos x="T8" y="T9"/>
                </a:cxn>
              </a:cxnLst>
              <a:rect l="0" t="0" r="r" b="b"/>
              <a:pathLst>
                <a:path w="599" h="397">
                  <a:moveTo>
                    <a:pt x="587" y="397"/>
                  </a:moveTo>
                  <a:lnTo>
                    <a:pt x="0" y="19"/>
                  </a:lnTo>
                  <a:lnTo>
                    <a:pt x="12" y="0"/>
                  </a:lnTo>
                  <a:lnTo>
                    <a:pt x="599" y="378"/>
                  </a:lnTo>
                  <a:lnTo>
                    <a:pt x="587" y="39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29" name="Freeform 63"/>
            <p:cNvSpPr/>
            <p:nvPr/>
          </p:nvSpPr>
          <p:spPr bwMode="auto">
            <a:xfrm>
              <a:off x="8172640" y="3516992"/>
              <a:ext cx="37848" cy="246973"/>
            </a:xfrm>
            <a:custGeom>
              <a:avLst/>
              <a:gdLst>
                <a:gd name="T0" fmla="*/ 24 w 59"/>
                <a:gd name="T1" fmla="*/ 385 h 385"/>
                <a:gd name="T2" fmla="*/ 0 w 59"/>
                <a:gd name="T3" fmla="*/ 383 h 385"/>
                <a:gd name="T4" fmla="*/ 35 w 59"/>
                <a:gd name="T5" fmla="*/ 0 h 385"/>
                <a:gd name="T6" fmla="*/ 59 w 59"/>
                <a:gd name="T7" fmla="*/ 0 h 385"/>
                <a:gd name="T8" fmla="*/ 24 w 59"/>
                <a:gd name="T9" fmla="*/ 385 h 385"/>
              </a:gdLst>
              <a:ahLst/>
              <a:cxnLst>
                <a:cxn ang="0">
                  <a:pos x="T0" y="T1"/>
                </a:cxn>
                <a:cxn ang="0">
                  <a:pos x="T2" y="T3"/>
                </a:cxn>
                <a:cxn ang="0">
                  <a:pos x="T4" y="T5"/>
                </a:cxn>
                <a:cxn ang="0">
                  <a:pos x="T6" y="T7"/>
                </a:cxn>
                <a:cxn ang="0">
                  <a:pos x="T8" y="T9"/>
                </a:cxn>
              </a:cxnLst>
              <a:rect l="0" t="0" r="r" b="b"/>
              <a:pathLst>
                <a:path w="59" h="385">
                  <a:moveTo>
                    <a:pt x="24" y="385"/>
                  </a:moveTo>
                  <a:lnTo>
                    <a:pt x="0" y="383"/>
                  </a:lnTo>
                  <a:lnTo>
                    <a:pt x="35" y="0"/>
                  </a:lnTo>
                  <a:lnTo>
                    <a:pt x="59" y="0"/>
                  </a:lnTo>
                  <a:lnTo>
                    <a:pt x="24" y="38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0" name="Freeform 64"/>
            <p:cNvSpPr/>
            <p:nvPr/>
          </p:nvSpPr>
          <p:spPr bwMode="auto">
            <a:xfrm>
              <a:off x="10101597" y="2279560"/>
              <a:ext cx="233502" cy="380403"/>
            </a:xfrm>
            <a:custGeom>
              <a:avLst/>
              <a:gdLst>
                <a:gd name="T0" fmla="*/ 21 w 364"/>
                <a:gd name="T1" fmla="*/ 593 h 593"/>
                <a:gd name="T2" fmla="*/ 0 w 364"/>
                <a:gd name="T3" fmla="*/ 584 h 593"/>
                <a:gd name="T4" fmla="*/ 345 w 364"/>
                <a:gd name="T5" fmla="*/ 0 h 593"/>
                <a:gd name="T6" fmla="*/ 364 w 364"/>
                <a:gd name="T7" fmla="*/ 11 h 593"/>
                <a:gd name="T8" fmla="*/ 21 w 364"/>
                <a:gd name="T9" fmla="*/ 593 h 593"/>
              </a:gdLst>
              <a:ahLst/>
              <a:cxnLst>
                <a:cxn ang="0">
                  <a:pos x="T0" y="T1"/>
                </a:cxn>
                <a:cxn ang="0">
                  <a:pos x="T2" y="T3"/>
                </a:cxn>
                <a:cxn ang="0">
                  <a:pos x="T4" y="T5"/>
                </a:cxn>
                <a:cxn ang="0">
                  <a:pos x="T6" y="T7"/>
                </a:cxn>
                <a:cxn ang="0">
                  <a:pos x="T8" y="T9"/>
                </a:cxn>
              </a:cxnLst>
              <a:rect l="0" t="0" r="r" b="b"/>
              <a:pathLst>
                <a:path w="364" h="593">
                  <a:moveTo>
                    <a:pt x="21" y="593"/>
                  </a:moveTo>
                  <a:lnTo>
                    <a:pt x="0" y="584"/>
                  </a:lnTo>
                  <a:lnTo>
                    <a:pt x="345" y="0"/>
                  </a:lnTo>
                  <a:lnTo>
                    <a:pt x="364" y="11"/>
                  </a:lnTo>
                  <a:lnTo>
                    <a:pt x="21" y="59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1" name="Freeform 65"/>
            <p:cNvSpPr/>
            <p:nvPr/>
          </p:nvSpPr>
          <p:spPr bwMode="auto">
            <a:xfrm>
              <a:off x="10285063" y="2068511"/>
              <a:ext cx="51319" cy="203352"/>
            </a:xfrm>
            <a:custGeom>
              <a:avLst/>
              <a:gdLst>
                <a:gd name="T0" fmla="*/ 57 w 80"/>
                <a:gd name="T1" fmla="*/ 317 h 317"/>
                <a:gd name="T2" fmla="*/ 0 w 80"/>
                <a:gd name="T3" fmla="*/ 5 h 317"/>
                <a:gd name="T4" fmla="*/ 24 w 80"/>
                <a:gd name="T5" fmla="*/ 0 h 317"/>
                <a:gd name="T6" fmla="*/ 80 w 80"/>
                <a:gd name="T7" fmla="*/ 312 h 317"/>
                <a:gd name="T8" fmla="*/ 57 w 80"/>
                <a:gd name="T9" fmla="*/ 317 h 317"/>
              </a:gdLst>
              <a:ahLst/>
              <a:cxnLst>
                <a:cxn ang="0">
                  <a:pos x="T0" y="T1"/>
                </a:cxn>
                <a:cxn ang="0">
                  <a:pos x="T2" y="T3"/>
                </a:cxn>
                <a:cxn ang="0">
                  <a:pos x="T4" y="T5"/>
                </a:cxn>
                <a:cxn ang="0">
                  <a:pos x="T6" y="T7"/>
                </a:cxn>
                <a:cxn ang="0">
                  <a:pos x="T8" y="T9"/>
                </a:cxn>
              </a:cxnLst>
              <a:rect l="0" t="0" r="r" b="b"/>
              <a:pathLst>
                <a:path w="80" h="317">
                  <a:moveTo>
                    <a:pt x="57" y="317"/>
                  </a:moveTo>
                  <a:lnTo>
                    <a:pt x="0" y="5"/>
                  </a:lnTo>
                  <a:lnTo>
                    <a:pt x="24" y="0"/>
                  </a:lnTo>
                  <a:lnTo>
                    <a:pt x="80" y="312"/>
                  </a:lnTo>
                  <a:lnTo>
                    <a:pt x="57" y="31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2" name="Freeform 66"/>
            <p:cNvSpPr/>
            <p:nvPr/>
          </p:nvSpPr>
          <p:spPr bwMode="auto">
            <a:xfrm>
              <a:off x="10324835" y="2244279"/>
              <a:ext cx="168070" cy="42338"/>
            </a:xfrm>
            <a:custGeom>
              <a:avLst/>
              <a:gdLst>
                <a:gd name="T0" fmla="*/ 4 w 262"/>
                <a:gd name="T1" fmla="*/ 66 h 66"/>
                <a:gd name="T2" fmla="*/ 0 w 262"/>
                <a:gd name="T3" fmla="*/ 45 h 66"/>
                <a:gd name="T4" fmla="*/ 257 w 262"/>
                <a:gd name="T5" fmla="*/ 0 h 66"/>
                <a:gd name="T6" fmla="*/ 262 w 262"/>
                <a:gd name="T7" fmla="*/ 22 h 66"/>
                <a:gd name="T8" fmla="*/ 4 w 262"/>
                <a:gd name="T9" fmla="*/ 66 h 66"/>
              </a:gdLst>
              <a:ahLst/>
              <a:cxnLst>
                <a:cxn ang="0">
                  <a:pos x="T0" y="T1"/>
                </a:cxn>
                <a:cxn ang="0">
                  <a:pos x="T2" y="T3"/>
                </a:cxn>
                <a:cxn ang="0">
                  <a:pos x="T4" y="T5"/>
                </a:cxn>
                <a:cxn ang="0">
                  <a:pos x="T6" y="T7"/>
                </a:cxn>
                <a:cxn ang="0">
                  <a:pos x="T8" y="T9"/>
                </a:cxn>
              </a:cxnLst>
              <a:rect l="0" t="0" r="r" b="b"/>
              <a:pathLst>
                <a:path w="262" h="66">
                  <a:moveTo>
                    <a:pt x="4" y="66"/>
                  </a:moveTo>
                  <a:lnTo>
                    <a:pt x="0" y="45"/>
                  </a:lnTo>
                  <a:lnTo>
                    <a:pt x="257" y="0"/>
                  </a:lnTo>
                  <a:lnTo>
                    <a:pt x="262" y="22"/>
                  </a:lnTo>
                  <a:lnTo>
                    <a:pt x="4" y="66"/>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3" name="Freeform 67"/>
            <p:cNvSpPr/>
            <p:nvPr/>
          </p:nvSpPr>
          <p:spPr bwMode="auto">
            <a:xfrm>
              <a:off x="10077221" y="3381638"/>
              <a:ext cx="314330" cy="89808"/>
            </a:xfrm>
            <a:custGeom>
              <a:avLst/>
              <a:gdLst>
                <a:gd name="T0" fmla="*/ 485 w 490"/>
                <a:gd name="T1" fmla="*/ 140 h 140"/>
                <a:gd name="T2" fmla="*/ 0 w 490"/>
                <a:gd name="T3" fmla="*/ 22 h 140"/>
                <a:gd name="T4" fmla="*/ 7 w 490"/>
                <a:gd name="T5" fmla="*/ 0 h 140"/>
                <a:gd name="T6" fmla="*/ 490 w 490"/>
                <a:gd name="T7" fmla="*/ 119 h 140"/>
                <a:gd name="T8" fmla="*/ 485 w 490"/>
                <a:gd name="T9" fmla="*/ 140 h 140"/>
              </a:gdLst>
              <a:ahLst/>
              <a:cxnLst>
                <a:cxn ang="0">
                  <a:pos x="T0" y="T1"/>
                </a:cxn>
                <a:cxn ang="0">
                  <a:pos x="T2" y="T3"/>
                </a:cxn>
                <a:cxn ang="0">
                  <a:pos x="T4" y="T5"/>
                </a:cxn>
                <a:cxn ang="0">
                  <a:pos x="T6" y="T7"/>
                </a:cxn>
                <a:cxn ang="0">
                  <a:pos x="T8" y="T9"/>
                </a:cxn>
              </a:cxnLst>
              <a:rect l="0" t="0" r="r" b="b"/>
              <a:pathLst>
                <a:path w="490" h="140">
                  <a:moveTo>
                    <a:pt x="485" y="140"/>
                  </a:moveTo>
                  <a:lnTo>
                    <a:pt x="0" y="22"/>
                  </a:lnTo>
                  <a:lnTo>
                    <a:pt x="7" y="0"/>
                  </a:lnTo>
                  <a:lnTo>
                    <a:pt x="490" y="119"/>
                  </a:lnTo>
                  <a:lnTo>
                    <a:pt x="485" y="140"/>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4" name="Freeform 68"/>
            <p:cNvSpPr/>
            <p:nvPr/>
          </p:nvSpPr>
          <p:spPr bwMode="auto">
            <a:xfrm>
              <a:off x="10360759" y="3201380"/>
              <a:ext cx="699864" cy="993666"/>
            </a:xfrm>
            <a:custGeom>
              <a:avLst/>
              <a:gdLst>
                <a:gd name="T0" fmla="*/ 19 w 1091"/>
                <a:gd name="T1" fmla="*/ 1549 h 1549"/>
                <a:gd name="T2" fmla="*/ 0 w 1091"/>
                <a:gd name="T3" fmla="*/ 1534 h 1549"/>
                <a:gd name="T4" fmla="*/ 1072 w 1091"/>
                <a:gd name="T5" fmla="*/ 0 h 1549"/>
                <a:gd name="T6" fmla="*/ 1091 w 1091"/>
                <a:gd name="T7" fmla="*/ 14 h 1549"/>
                <a:gd name="T8" fmla="*/ 19 w 1091"/>
                <a:gd name="T9" fmla="*/ 1549 h 1549"/>
              </a:gdLst>
              <a:ahLst/>
              <a:cxnLst>
                <a:cxn ang="0">
                  <a:pos x="T0" y="T1"/>
                </a:cxn>
                <a:cxn ang="0">
                  <a:pos x="T2" y="T3"/>
                </a:cxn>
                <a:cxn ang="0">
                  <a:pos x="T4" y="T5"/>
                </a:cxn>
                <a:cxn ang="0">
                  <a:pos x="T6" y="T7"/>
                </a:cxn>
                <a:cxn ang="0">
                  <a:pos x="T8" y="T9"/>
                </a:cxn>
              </a:cxnLst>
              <a:rect l="0" t="0" r="r" b="b"/>
              <a:pathLst>
                <a:path w="1091" h="1549">
                  <a:moveTo>
                    <a:pt x="19" y="1549"/>
                  </a:moveTo>
                  <a:lnTo>
                    <a:pt x="0" y="1534"/>
                  </a:lnTo>
                  <a:lnTo>
                    <a:pt x="1072" y="0"/>
                  </a:lnTo>
                  <a:lnTo>
                    <a:pt x="1091" y="14"/>
                  </a:lnTo>
                  <a:lnTo>
                    <a:pt x="19" y="1549"/>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5" name="Freeform 69"/>
            <p:cNvSpPr/>
            <p:nvPr/>
          </p:nvSpPr>
          <p:spPr bwMode="auto">
            <a:xfrm>
              <a:off x="8532515" y="4120633"/>
              <a:ext cx="339348" cy="723599"/>
            </a:xfrm>
            <a:custGeom>
              <a:avLst/>
              <a:gdLst>
                <a:gd name="T0" fmla="*/ 508 w 529"/>
                <a:gd name="T1" fmla="*/ 1128 h 1128"/>
                <a:gd name="T2" fmla="*/ 0 w 529"/>
                <a:gd name="T3" fmla="*/ 9 h 1128"/>
                <a:gd name="T4" fmla="*/ 21 w 529"/>
                <a:gd name="T5" fmla="*/ 0 h 1128"/>
                <a:gd name="T6" fmla="*/ 529 w 529"/>
                <a:gd name="T7" fmla="*/ 1120 h 1128"/>
                <a:gd name="T8" fmla="*/ 508 w 529"/>
                <a:gd name="T9" fmla="*/ 1128 h 1128"/>
              </a:gdLst>
              <a:ahLst/>
              <a:cxnLst>
                <a:cxn ang="0">
                  <a:pos x="T0" y="T1"/>
                </a:cxn>
                <a:cxn ang="0">
                  <a:pos x="T2" y="T3"/>
                </a:cxn>
                <a:cxn ang="0">
                  <a:pos x="T4" y="T5"/>
                </a:cxn>
                <a:cxn ang="0">
                  <a:pos x="T6" y="T7"/>
                </a:cxn>
                <a:cxn ang="0">
                  <a:pos x="T8" y="T9"/>
                </a:cxn>
              </a:cxnLst>
              <a:rect l="0" t="0" r="r" b="b"/>
              <a:pathLst>
                <a:path w="529" h="1128">
                  <a:moveTo>
                    <a:pt x="508" y="1128"/>
                  </a:moveTo>
                  <a:lnTo>
                    <a:pt x="0" y="9"/>
                  </a:lnTo>
                  <a:lnTo>
                    <a:pt x="21" y="0"/>
                  </a:lnTo>
                  <a:lnTo>
                    <a:pt x="529" y="1120"/>
                  </a:lnTo>
                  <a:lnTo>
                    <a:pt x="508" y="1128"/>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6" name="Freeform 70"/>
            <p:cNvSpPr/>
            <p:nvPr/>
          </p:nvSpPr>
          <p:spPr bwMode="auto">
            <a:xfrm>
              <a:off x="10269667" y="4613297"/>
              <a:ext cx="76337" cy="449042"/>
            </a:xfrm>
            <a:custGeom>
              <a:avLst/>
              <a:gdLst>
                <a:gd name="T0" fmla="*/ 97 w 119"/>
                <a:gd name="T1" fmla="*/ 700 h 700"/>
                <a:gd name="T2" fmla="*/ 0 w 119"/>
                <a:gd name="T3" fmla="*/ 5 h 700"/>
                <a:gd name="T4" fmla="*/ 24 w 119"/>
                <a:gd name="T5" fmla="*/ 0 h 700"/>
                <a:gd name="T6" fmla="*/ 119 w 119"/>
                <a:gd name="T7" fmla="*/ 698 h 700"/>
                <a:gd name="T8" fmla="*/ 97 w 119"/>
                <a:gd name="T9" fmla="*/ 700 h 700"/>
              </a:gdLst>
              <a:ahLst/>
              <a:cxnLst>
                <a:cxn ang="0">
                  <a:pos x="T0" y="T1"/>
                </a:cxn>
                <a:cxn ang="0">
                  <a:pos x="T2" y="T3"/>
                </a:cxn>
                <a:cxn ang="0">
                  <a:pos x="T4" y="T5"/>
                </a:cxn>
                <a:cxn ang="0">
                  <a:pos x="T6" y="T7"/>
                </a:cxn>
                <a:cxn ang="0">
                  <a:pos x="T8" y="T9"/>
                </a:cxn>
              </a:cxnLst>
              <a:rect l="0" t="0" r="r" b="b"/>
              <a:pathLst>
                <a:path w="119" h="700">
                  <a:moveTo>
                    <a:pt x="97" y="700"/>
                  </a:moveTo>
                  <a:lnTo>
                    <a:pt x="0" y="5"/>
                  </a:lnTo>
                  <a:lnTo>
                    <a:pt x="24" y="0"/>
                  </a:lnTo>
                  <a:lnTo>
                    <a:pt x="119" y="698"/>
                  </a:lnTo>
                  <a:lnTo>
                    <a:pt x="97" y="700"/>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7" name="Freeform 71"/>
            <p:cNvSpPr/>
            <p:nvPr/>
          </p:nvSpPr>
          <p:spPr bwMode="auto">
            <a:xfrm>
              <a:off x="9070724" y="5383725"/>
              <a:ext cx="823030" cy="237992"/>
            </a:xfrm>
            <a:custGeom>
              <a:avLst/>
              <a:gdLst>
                <a:gd name="T0" fmla="*/ 5 w 1283"/>
                <a:gd name="T1" fmla="*/ 371 h 371"/>
                <a:gd name="T2" fmla="*/ 0 w 1283"/>
                <a:gd name="T3" fmla="*/ 350 h 371"/>
                <a:gd name="T4" fmla="*/ 1276 w 1283"/>
                <a:gd name="T5" fmla="*/ 0 h 371"/>
                <a:gd name="T6" fmla="*/ 1283 w 1283"/>
                <a:gd name="T7" fmla="*/ 21 h 371"/>
                <a:gd name="T8" fmla="*/ 5 w 1283"/>
                <a:gd name="T9" fmla="*/ 371 h 371"/>
              </a:gdLst>
              <a:ahLst/>
              <a:cxnLst>
                <a:cxn ang="0">
                  <a:pos x="T0" y="T1"/>
                </a:cxn>
                <a:cxn ang="0">
                  <a:pos x="T2" y="T3"/>
                </a:cxn>
                <a:cxn ang="0">
                  <a:pos x="T4" y="T5"/>
                </a:cxn>
                <a:cxn ang="0">
                  <a:pos x="T6" y="T7"/>
                </a:cxn>
                <a:cxn ang="0">
                  <a:pos x="T8" y="T9"/>
                </a:cxn>
              </a:cxnLst>
              <a:rect l="0" t="0" r="r" b="b"/>
              <a:pathLst>
                <a:path w="1283" h="371">
                  <a:moveTo>
                    <a:pt x="5" y="371"/>
                  </a:moveTo>
                  <a:lnTo>
                    <a:pt x="0" y="350"/>
                  </a:lnTo>
                  <a:lnTo>
                    <a:pt x="1276" y="0"/>
                  </a:lnTo>
                  <a:lnTo>
                    <a:pt x="1283" y="21"/>
                  </a:lnTo>
                  <a:lnTo>
                    <a:pt x="5" y="371"/>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8" name="Freeform 72"/>
            <p:cNvSpPr/>
            <p:nvPr/>
          </p:nvSpPr>
          <p:spPr bwMode="auto">
            <a:xfrm>
              <a:off x="9073932" y="5606963"/>
              <a:ext cx="256596" cy="347045"/>
            </a:xfrm>
            <a:custGeom>
              <a:avLst/>
              <a:gdLst>
                <a:gd name="T0" fmla="*/ 383 w 400"/>
                <a:gd name="T1" fmla="*/ 541 h 541"/>
                <a:gd name="T2" fmla="*/ 0 w 400"/>
                <a:gd name="T3" fmla="*/ 14 h 541"/>
                <a:gd name="T4" fmla="*/ 17 w 400"/>
                <a:gd name="T5" fmla="*/ 0 h 541"/>
                <a:gd name="T6" fmla="*/ 400 w 400"/>
                <a:gd name="T7" fmla="*/ 529 h 541"/>
                <a:gd name="T8" fmla="*/ 383 w 400"/>
                <a:gd name="T9" fmla="*/ 541 h 541"/>
              </a:gdLst>
              <a:ahLst/>
              <a:cxnLst>
                <a:cxn ang="0">
                  <a:pos x="T0" y="T1"/>
                </a:cxn>
                <a:cxn ang="0">
                  <a:pos x="T2" y="T3"/>
                </a:cxn>
                <a:cxn ang="0">
                  <a:pos x="T4" y="T5"/>
                </a:cxn>
                <a:cxn ang="0">
                  <a:pos x="T6" y="T7"/>
                </a:cxn>
                <a:cxn ang="0">
                  <a:pos x="T8" y="T9"/>
                </a:cxn>
              </a:cxnLst>
              <a:rect l="0" t="0" r="r" b="b"/>
              <a:pathLst>
                <a:path w="400" h="541">
                  <a:moveTo>
                    <a:pt x="383" y="541"/>
                  </a:moveTo>
                  <a:lnTo>
                    <a:pt x="0" y="14"/>
                  </a:lnTo>
                  <a:lnTo>
                    <a:pt x="17" y="0"/>
                  </a:lnTo>
                  <a:lnTo>
                    <a:pt x="400" y="529"/>
                  </a:lnTo>
                  <a:lnTo>
                    <a:pt x="383" y="541"/>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39" name="Freeform 73"/>
            <p:cNvSpPr/>
            <p:nvPr/>
          </p:nvSpPr>
          <p:spPr bwMode="auto">
            <a:xfrm>
              <a:off x="9890547" y="5340104"/>
              <a:ext cx="438778" cy="54527"/>
            </a:xfrm>
            <a:custGeom>
              <a:avLst/>
              <a:gdLst>
                <a:gd name="T0" fmla="*/ 2 w 684"/>
                <a:gd name="T1" fmla="*/ 85 h 85"/>
                <a:gd name="T2" fmla="*/ 0 w 684"/>
                <a:gd name="T3" fmla="*/ 63 h 85"/>
                <a:gd name="T4" fmla="*/ 681 w 684"/>
                <a:gd name="T5" fmla="*/ 0 h 85"/>
                <a:gd name="T6" fmla="*/ 684 w 684"/>
                <a:gd name="T7" fmla="*/ 21 h 85"/>
                <a:gd name="T8" fmla="*/ 2 w 684"/>
                <a:gd name="T9" fmla="*/ 85 h 85"/>
              </a:gdLst>
              <a:ahLst/>
              <a:cxnLst>
                <a:cxn ang="0">
                  <a:pos x="T0" y="T1"/>
                </a:cxn>
                <a:cxn ang="0">
                  <a:pos x="T2" y="T3"/>
                </a:cxn>
                <a:cxn ang="0">
                  <a:pos x="T4" y="T5"/>
                </a:cxn>
                <a:cxn ang="0">
                  <a:pos x="T6" y="T7"/>
                </a:cxn>
                <a:cxn ang="0">
                  <a:pos x="T8" y="T9"/>
                </a:cxn>
              </a:cxnLst>
              <a:rect l="0" t="0" r="r" b="b"/>
              <a:pathLst>
                <a:path w="684" h="85">
                  <a:moveTo>
                    <a:pt x="2" y="85"/>
                  </a:moveTo>
                  <a:lnTo>
                    <a:pt x="0" y="63"/>
                  </a:lnTo>
                  <a:lnTo>
                    <a:pt x="681" y="0"/>
                  </a:lnTo>
                  <a:lnTo>
                    <a:pt x="684" y="21"/>
                  </a:lnTo>
                  <a:lnTo>
                    <a:pt x="2" y="8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0" name="Freeform 74"/>
            <p:cNvSpPr/>
            <p:nvPr/>
          </p:nvSpPr>
          <p:spPr bwMode="auto">
            <a:xfrm>
              <a:off x="9256115" y="5153430"/>
              <a:ext cx="477909" cy="701789"/>
            </a:xfrm>
            <a:custGeom>
              <a:avLst/>
              <a:gdLst>
                <a:gd name="T0" fmla="*/ 726 w 745"/>
                <a:gd name="T1" fmla="*/ 1094 h 1094"/>
                <a:gd name="T2" fmla="*/ 0 w 745"/>
                <a:gd name="T3" fmla="*/ 14 h 1094"/>
                <a:gd name="T4" fmla="*/ 17 w 745"/>
                <a:gd name="T5" fmla="*/ 0 h 1094"/>
                <a:gd name="T6" fmla="*/ 745 w 745"/>
                <a:gd name="T7" fmla="*/ 1080 h 1094"/>
                <a:gd name="T8" fmla="*/ 726 w 745"/>
                <a:gd name="T9" fmla="*/ 1094 h 1094"/>
              </a:gdLst>
              <a:ahLst/>
              <a:cxnLst>
                <a:cxn ang="0">
                  <a:pos x="T0" y="T1"/>
                </a:cxn>
                <a:cxn ang="0">
                  <a:pos x="T2" y="T3"/>
                </a:cxn>
                <a:cxn ang="0">
                  <a:pos x="T4" y="T5"/>
                </a:cxn>
                <a:cxn ang="0">
                  <a:pos x="T6" y="T7"/>
                </a:cxn>
                <a:cxn ang="0">
                  <a:pos x="T8" y="T9"/>
                </a:cxn>
              </a:cxnLst>
              <a:rect l="0" t="0" r="r" b="b"/>
              <a:pathLst>
                <a:path w="745" h="1094">
                  <a:moveTo>
                    <a:pt x="726" y="1094"/>
                  </a:moveTo>
                  <a:lnTo>
                    <a:pt x="0" y="14"/>
                  </a:lnTo>
                  <a:lnTo>
                    <a:pt x="17" y="0"/>
                  </a:lnTo>
                  <a:lnTo>
                    <a:pt x="745" y="1080"/>
                  </a:lnTo>
                  <a:lnTo>
                    <a:pt x="726" y="1094"/>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1" name="Freeform 75"/>
            <p:cNvSpPr/>
            <p:nvPr/>
          </p:nvSpPr>
          <p:spPr bwMode="auto">
            <a:xfrm>
              <a:off x="9479353" y="3914074"/>
              <a:ext cx="336782" cy="357951"/>
            </a:xfrm>
            <a:custGeom>
              <a:avLst/>
              <a:gdLst>
                <a:gd name="T0" fmla="*/ 508 w 525"/>
                <a:gd name="T1" fmla="*/ 558 h 558"/>
                <a:gd name="T2" fmla="*/ 0 w 525"/>
                <a:gd name="T3" fmla="*/ 14 h 558"/>
                <a:gd name="T4" fmla="*/ 16 w 525"/>
                <a:gd name="T5" fmla="*/ 0 h 558"/>
                <a:gd name="T6" fmla="*/ 525 w 525"/>
                <a:gd name="T7" fmla="*/ 542 h 558"/>
                <a:gd name="T8" fmla="*/ 508 w 525"/>
                <a:gd name="T9" fmla="*/ 558 h 558"/>
              </a:gdLst>
              <a:ahLst/>
              <a:cxnLst>
                <a:cxn ang="0">
                  <a:pos x="T0" y="T1"/>
                </a:cxn>
                <a:cxn ang="0">
                  <a:pos x="T2" y="T3"/>
                </a:cxn>
                <a:cxn ang="0">
                  <a:pos x="T4" y="T5"/>
                </a:cxn>
                <a:cxn ang="0">
                  <a:pos x="T6" y="T7"/>
                </a:cxn>
                <a:cxn ang="0">
                  <a:pos x="T8" y="T9"/>
                </a:cxn>
              </a:cxnLst>
              <a:rect l="0" t="0" r="r" b="b"/>
              <a:pathLst>
                <a:path w="525" h="558">
                  <a:moveTo>
                    <a:pt x="508" y="558"/>
                  </a:moveTo>
                  <a:lnTo>
                    <a:pt x="0" y="14"/>
                  </a:lnTo>
                  <a:lnTo>
                    <a:pt x="16" y="0"/>
                  </a:lnTo>
                  <a:lnTo>
                    <a:pt x="525" y="542"/>
                  </a:lnTo>
                  <a:lnTo>
                    <a:pt x="508" y="558"/>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2" name="Freeform 76"/>
            <p:cNvSpPr/>
            <p:nvPr/>
          </p:nvSpPr>
          <p:spPr bwMode="auto">
            <a:xfrm>
              <a:off x="8861599" y="4858987"/>
              <a:ext cx="115468" cy="345762"/>
            </a:xfrm>
            <a:custGeom>
              <a:avLst/>
              <a:gdLst>
                <a:gd name="T0" fmla="*/ 158 w 180"/>
                <a:gd name="T1" fmla="*/ 539 h 539"/>
                <a:gd name="T2" fmla="*/ 0 w 180"/>
                <a:gd name="T3" fmla="*/ 7 h 539"/>
                <a:gd name="T4" fmla="*/ 21 w 180"/>
                <a:gd name="T5" fmla="*/ 0 h 539"/>
                <a:gd name="T6" fmla="*/ 180 w 180"/>
                <a:gd name="T7" fmla="*/ 532 h 539"/>
                <a:gd name="T8" fmla="*/ 158 w 180"/>
                <a:gd name="T9" fmla="*/ 539 h 539"/>
              </a:gdLst>
              <a:ahLst/>
              <a:cxnLst>
                <a:cxn ang="0">
                  <a:pos x="T0" y="T1"/>
                </a:cxn>
                <a:cxn ang="0">
                  <a:pos x="T2" y="T3"/>
                </a:cxn>
                <a:cxn ang="0">
                  <a:pos x="T4" y="T5"/>
                </a:cxn>
                <a:cxn ang="0">
                  <a:pos x="T6" y="T7"/>
                </a:cxn>
                <a:cxn ang="0">
                  <a:pos x="T8" y="T9"/>
                </a:cxn>
              </a:cxnLst>
              <a:rect l="0" t="0" r="r" b="b"/>
              <a:pathLst>
                <a:path w="180" h="539">
                  <a:moveTo>
                    <a:pt x="158" y="539"/>
                  </a:moveTo>
                  <a:lnTo>
                    <a:pt x="0" y="7"/>
                  </a:lnTo>
                  <a:lnTo>
                    <a:pt x="21" y="0"/>
                  </a:lnTo>
                  <a:lnTo>
                    <a:pt x="180" y="532"/>
                  </a:lnTo>
                  <a:lnTo>
                    <a:pt x="158" y="539"/>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3" name="Freeform 77"/>
            <p:cNvSpPr/>
            <p:nvPr/>
          </p:nvSpPr>
          <p:spPr bwMode="auto">
            <a:xfrm>
              <a:off x="9881566" y="5391423"/>
              <a:ext cx="277765" cy="485607"/>
            </a:xfrm>
            <a:custGeom>
              <a:avLst/>
              <a:gdLst>
                <a:gd name="T0" fmla="*/ 414 w 433"/>
                <a:gd name="T1" fmla="*/ 757 h 757"/>
                <a:gd name="T2" fmla="*/ 0 w 433"/>
                <a:gd name="T3" fmla="*/ 9 h 757"/>
                <a:gd name="T4" fmla="*/ 19 w 433"/>
                <a:gd name="T5" fmla="*/ 0 h 757"/>
                <a:gd name="T6" fmla="*/ 433 w 433"/>
                <a:gd name="T7" fmla="*/ 745 h 757"/>
                <a:gd name="T8" fmla="*/ 414 w 433"/>
                <a:gd name="T9" fmla="*/ 757 h 757"/>
              </a:gdLst>
              <a:ahLst/>
              <a:cxnLst>
                <a:cxn ang="0">
                  <a:pos x="T0" y="T1"/>
                </a:cxn>
                <a:cxn ang="0">
                  <a:pos x="T2" y="T3"/>
                </a:cxn>
                <a:cxn ang="0">
                  <a:pos x="T4" y="T5"/>
                </a:cxn>
                <a:cxn ang="0">
                  <a:pos x="T6" y="T7"/>
                </a:cxn>
                <a:cxn ang="0">
                  <a:pos x="T8" y="T9"/>
                </a:cxn>
              </a:cxnLst>
              <a:rect l="0" t="0" r="r" b="b"/>
              <a:pathLst>
                <a:path w="433" h="757">
                  <a:moveTo>
                    <a:pt x="414" y="757"/>
                  </a:moveTo>
                  <a:lnTo>
                    <a:pt x="0" y="9"/>
                  </a:lnTo>
                  <a:lnTo>
                    <a:pt x="19" y="0"/>
                  </a:lnTo>
                  <a:lnTo>
                    <a:pt x="433" y="745"/>
                  </a:lnTo>
                  <a:lnTo>
                    <a:pt x="414" y="75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4" name="Freeform 78"/>
            <p:cNvSpPr/>
            <p:nvPr/>
          </p:nvSpPr>
          <p:spPr bwMode="auto">
            <a:xfrm>
              <a:off x="9986129" y="4610089"/>
              <a:ext cx="293160" cy="53244"/>
            </a:xfrm>
            <a:custGeom>
              <a:avLst/>
              <a:gdLst>
                <a:gd name="T0" fmla="*/ 2 w 457"/>
                <a:gd name="T1" fmla="*/ 83 h 83"/>
                <a:gd name="T2" fmla="*/ 0 w 457"/>
                <a:gd name="T3" fmla="*/ 62 h 83"/>
                <a:gd name="T4" fmla="*/ 454 w 457"/>
                <a:gd name="T5" fmla="*/ 0 h 83"/>
                <a:gd name="T6" fmla="*/ 457 w 457"/>
                <a:gd name="T7" fmla="*/ 24 h 83"/>
                <a:gd name="T8" fmla="*/ 2 w 457"/>
                <a:gd name="T9" fmla="*/ 83 h 83"/>
              </a:gdLst>
              <a:ahLst/>
              <a:cxnLst>
                <a:cxn ang="0">
                  <a:pos x="T0" y="T1"/>
                </a:cxn>
                <a:cxn ang="0">
                  <a:pos x="T2" y="T3"/>
                </a:cxn>
                <a:cxn ang="0">
                  <a:pos x="T4" y="T5"/>
                </a:cxn>
                <a:cxn ang="0">
                  <a:pos x="T6" y="T7"/>
                </a:cxn>
                <a:cxn ang="0">
                  <a:pos x="T8" y="T9"/>
                </a:cxn>
              </a:cxnLst>
              <a:rect l="0" t="0" r="r" b="b"/>
              <a:pathLst>
                <a:path w="457" h="83">
                  <a:moveTo>
                    <a:pt x="2" y="83"/>
                  </a:moveTo>
                  <a:lnTo>
                    <a:pt x="0" y="62"/>
                  </a:lnTo>
                  <a:lnTo>
                    <a:pt x="454" y="0"/>
                  </a:lnTo>
                  <a:lnTo>
                    <a:pt x="457" y="24"/>
                  </a:lnTo>
                  <a:lnTo>
                    <a:pt x="2" y="83"/>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5" name="Freeform 79"/>
            <p:cNvSpPr/>
            <p:nvPr/>
          </p:nvSpPr>
          <p:spPr bwMode="auto">
            <a:xfrm>
              <a:off x="10276082" y="4454208"/>
              <a:ext cx="536926" cy="171278"/>
            </a:xfrm>
            <a:custGeom>
              <a:avLst/>
              <a:gdLst>
                <a:gd name="T0" fmla="*/ 7 w 837"/>
                <a:gd name="T1" fmla="*/ 267 h 267"/>
                <a:gd name="T2" fmla="*/ 0 w 837"/>
                <a:gd name="T3" fmla="*/ 246 h 267"/>
                <a:gd name="T4" fmla="*/ 833 w 837"/>
                <a:gd name="T5" fmla="*/ 0 h 267"/>
                <a:gd name="T6" fmla="*/ 837 w 837"/>
                <a:gd name="T7" fmla="*/ 21 h 267"/>
                <a:gd name="T8" fmla="*/ 7 w 837"/>
                <a:gd name="T9" fmla="*/ 267 h 267"/>
              </a:gdLst>
              <a:ahLst/>
              <a:cxnLst>
                <a:cxn ang="0">
                  <a:pos x="T0" y="T1"/>
                </a:cxn>
                <a:cxn ang="0">
                  <a:pos x="T2" y="T3"/>
                </a:cxn>
                <a:cxn ang="0">
                  <a:pos x="T4" y="T5"/>
                </a:cxn>
                <a:cxn ang="0">
                  <a:pos x="T6" y="T7"/>
                </a:cxn>
                <a:cxn ang="0">
                  <a:pos x="T8" y="T9"/>
                </a:cxn>
              </a:cxnLst>
              <a:rect l="0" t="0" r="r" b="b"/>
              <a:pathLst>
                <a:path w="837" h="267">
                  <a:moveTo>
                    <a:pt x="7" y="267"/>
                  </a:moveTo>
                  <a:lnTo>
                    <a:pt x="0" y="246"/>
                  </a:lnTo>
                  <a:lnTo>
                    <a:pt x="833" y="0"/>
                  </a:lnTo>
                  <a:lnTo>
                    <a:pt x="837" y="21"/>
                  </a:lnTo>
                  <a:lnTo>
                    <a:pt x="7" y="26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6" name="Freeform 80"/>
            <p:cNvSpPr/>
            <p:nvPr/>
          </p:nvSpPr>
          <p:spPr bwMode="auto">
            <a:xfrm>
              <a:off x="8551760" y="2167300"/>
              <a:ext cx="230936" cy="291236"/>
            </a:xfrm>
            <a:custGeom>
              <a:avLst/>
              <a:gdLst>
                <a:gd name="T0" fmla="*/ 343 w 360"/>
                <a:gd name="T1" fmla="*/ 454 h 454"/>
                <a:gd name="T2" fmla="*/ 0 w 360"/>
                <a:gd name="T3" fmla="*/ 14 h 454"/>
                <a:gd name="T4" fmla="*/ 19 w 360"/>
                <a:gd name="T5" fmla="*/ 0 h 454"/>
                <a:gd name="T6" fmla="*/ 360 w 360"/>
                <a:gd name="T7" fmla="*/ 442 h 454"/>
                <a:gd name="T8" fmla="*/ 343 w 360"/>
                <a:gd name="T9" fmla="*/ 454 h 454"/>
              </a:gdLst>
              <a:ahLst/>
              <a:cxnLst>
                <a:cxn ang="0">
                  <a:pos x="T0" y="T1"/>
                </a:cxn>
                <a:cxn ang="0">
                  <a:pos x="T2" y="T3"/>
                </a:cxn>
                <a:cxn ang="0">
                  <a:pos x="T4" y="T5"/>
                </a:cxn>
                <a:cxn ang="0">
                  <a:pos x="T6" y="T7"/>
                </a:cxn>
                <a:cxn ang="0">
                  <a:pos x="T8" y="T9"/>
                </a:cxn>
              </a:cxnLst>
              <a:rect l="0" t="0" r="r" b="b"/>
              <a:pathLst>
                <a:path w="360" h="454">
                  <a:moveTo>
                    <a:pt x="343" y="454"/>
                  </a:moveTo>
                  <a:lnTo>
                    <a:pt x="0" y="14"/>
                  </a:lnTo>
                  <a:lnTo>
                    <a:pt x="19" y="0"/>
                  </a:lnTo>
                  <a:lnTo>
                    <a:pt x="360" y="442"/>
                  </a:lnTo>
                  <a:lnTo>
                    <a:pt x="343" y="454"/>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7" name="Freeform 81"/>
            <p:cNvSpPr/>
            <p:nvPr/>
          </p:nvSpPr>
          <p:spPr bwMode="auto">
            <a:xfrm>
              <a:off x="7902573" y="3498389"/>
              <a:ext cx="306632" cy="28867"/>
            </a:xfrm>
            <a:custGeom>
              <a:avLst/>
              <a:gdLst>
                <a:gd name="T0" fmla="*/ 475 w 478"/>
                <a:gd name="T1" fmla="*/ 45 h 45"/>
                <a:gd name="T2" fmla="*/ 0 w 478"/>
                <a:gd name="T3" fmla="*/ 22 h 45"/>
                <a:gd name="T4" fmla="*/ 0 w 478"/>
                <a:gd name="T5" fmla="*/ 0 h 45"/>
                <a:gd name="T6" fmla="*/ 478 w 478"/>
                <a:gd name="T7" fmla="*/ 24 h 45"/>
                <a:gd name="T8" fmla="*/ 475 w 478"/>
                <a:gd name="T9" fmla="*/ 45 h 45"/>
              </a:gdLst>
              <a:ahLst/>
              <a:cxnLst>
                <a:cxn ang="0">
                  <a:pos x="T0" y="T1"/>
                </a:cxn>
                <a:cxn ang="0">
                  <a:pos x="T2" y="T3"/>
                </a:cxn>
                <a:cxn ang="0">
                  <a:pos x="T4" y="T5"/>
                </a:cxn>
                <a:cxn ang="0">
                  <a:pos x="T6" y="T7"/>
                </a:cxn>
                <a:cxn ang="0">
                  <a:pos x="T8" y="T9"/>
                </a:cxn>
              </a:cxnLst>
              <a:rect l="0" t="0" r="r" b="b"/>
              <a:pathLst>
                <a:path w="478" h="45">
                  <a:moveTo>
                    <a:pt x="475" y="45"/>
                  </a:moveTo>
                  <a:lnTo>
                    <a:pt x="0" y="22"/>
                  </a:lnTo>
                  <a:lnTo>
                    <a:pt x="0" y="0"/>
                  </a:lnTo>
                  <a:lnTo>
                    <a:pt x="478" y="24"/>
                  </a:lnTo>
                  <a:lnTo>
                    <a:pt x="475" y="45"/>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8" name="Freeform 82"/>
            <p:cNvSpPr/>
            <p:nvPr/>
          </p:nvSpPr>
          <p:spPr bwMode="auto">
            <a:xfrm>
              <a:off x="8104001" y="4118709"/>
              <a:ext cx="438778" cy="119958"/>
            </a:xfrm>
            <a:custGeom>
              <a:avLst/>
              <a:gdLst>
                <a:gd name="T0" fmla="*/ 5 w 684"/>
                <a:gd name="T1" fmla="*/ 187 h 187"/>
                <a:gd name="T2" fmla="*/ 0 w 684"/>
                <a:gd name="T3" fmla="*/ 164 h 187"/>
                <a:gd name="T4" fmla="*/ 677 w 684"/>
                <a:gd name="T5" fmla="*/ 0 h 187"/>
                <a:gd name="T6" fmla="*/ 684 w 684"/>
                <a:gd name="T7" fmla="*/ 22 h 187"/>
                <a:gd name="T8" fmla="*/ 5 w 684"/>
                <a:gd name="T9" fmla="*/ 187 h 187"/>
              </a:gdLst>
              <a:ahLst/>
              <a:cxnLst>
                <a:cxn ang="0">
                  <a:pos x="T0" y="T1"/>
                </a:cxn>
                <a:cxn ang="0">
                  <a:pos x="T2" y="T3"/>
                </a:cxn>
                <a:cxn ang="0">
                  <a:pos x="T4" y="T5"/>
                </a:cxn>
                <a:cxn ang="0">
                  <a:pos x="T6" y="T7"/>
                </a:cxn>
                <a:cxn ang="0">
                  <a:pos x="T8" y="T9"/>
                </a:cxn>
              </a:cxnLst>
              <a:rect l="0" t="0" r="r" b="b"/>
              <a:pathLst>
                <a:path w="684" h="187">
                  <a:moveTo>
                    <a:pt x="5" y="187"/>
                  </a:moveTo>
                  <a:lnTo>
                    <a:pt x="0" y="164"/>
                  </a:lnTo>
                  <a:lnTo>
                    <a:pt x="677" y="0"/>
                  </a:lnTo>
                  <a:lnTo>
                    <a:pt x="684" y="22"/>
                  </a:lnTo>
                  <a:lnTo>
                    <a:pt x="5" y="18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49" name="Freeform 83"/>
            <p:cNvSpPr/>
            <p:nvPr/>
          </p:nvSpPr>
          <p:spPr bwMode="auto">
            <a:xfrm>
              <a:off x="8742924" y="5605039"/>
              <a:ext cx="335499" cy="74413"/>
            </a:xfrm>
            <a:custGeom>
              <a:avLst/>
              <a:gdLst>
                <a:gd name="T0" fmla="*/ 5 w 523"/>
                <a:gd name="T1" fmla="*/ 116 h 116"/>
                <a:gd name="T2" fmla="*/ 0 w 523"/>
                <a:gd name="T3" fmla="*/ 93 h 116"/>
                <a:gd name="T4" fmla="*/ 518 w 523"/>
                <a:gd name="T5" fmla="*/ 0 h 116"/>
                <a:gd name="T6" fmla="*/ 523 w 523"/>
                <a:gd name="T7" fmla="*/ 22 h 116"/>
                <a:gd name="T8" fmla="*/ 5 w 523"/>
                <a:gd name="T9" fmla="*/ 116 h 116"/>
              </a:gdLst>
              <a:ahLst/>
              <a:cxnLst>
                <a:cxn ang="0">
                  <a:pos x="T0" y="T1"/>
                </a:cxn>
                <a:cxn ang="0">
                  <a:pos x="T2" y="T3"/>
                </a:cxn>
                <a:cxn ang="0">
                  <a:pos x="T4" y="T5"/>
                </a:cxn>
                <a:cxn ang="0">
                  <a:pos x="T6" y="T7"/>
                </a:cxn>
                <a:cxn ang="0">
                  <a:pos x="T8" y="T9"/>
                </a:cxn>
              </a:cxnLst>
              <a:rect l="0" t="0" r="r" b="b"/>
              <a:pathLst>
                <a:path w="523" h="116">
                  <a:moveTo>
                    <a:pt x="5" y="116"/>
                  </a:moveTo>
                  <a:lnTo>
                    <a:pt x="0" y="93"/>
                  </a:lnTo>
                  <a:lnTo>
                    <a:pt x="518" y="0"/>
                  </a:lnTo>
                  <a:lnTo>
                    <a:pt x="523" y="22"/>
                  </a:lnTo>
                  <a:lnTo>
                    <a:pt x="5" y="116"/>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50" name="Freeform 84"/>
            <p:cNvSpPr/>
            <p:nvPr/>
          </p:nvSpPr>
          <p:spPr bwMode="auto">
            <a:xfrm>
              <a:off x="10272875" y="4613297"/>
              <a:ext cx="226446" cy="200145"/>
            </a:xfrm>
            <a:custGeom>
              <a:avLst/>
              <a:gdLst>
                <a:gd name="T0" fmla="*/ 336 w 353"/>
                <a:gd name="T1" fmla="*/ 312 h 312"/>
                <a:gd name="T2" fmla="*/ 0 w 353"/>
                <a:gd name="T3" fmla="*/ 19 h 312"/>
                <a:gd name="T4" fmla="*/ 17 w 353"/>
                <a:gd name="T5" fmla="*/ 0 h 312"/>
                <a:gd name="T6" fmla="*/ 353 w 353"/>
                <a:gd name="T7" fmla="*/ 296 h 312"/>
                <a:gd name="T8" fmla="*/ 336 w 353"/>
                <a:gd name="T9" fmla="*/ 312 h 312"/>
              </a:gdLst>
              <a:ahLst/>
              <a:cxnLst>
                <a:cxn ang="0">
                  <a:pos x="T0" y="T1"/>
                </a:cxn>
                <a:cxn ang="0">
                  <a:pos x="T2" y="T3"/>
                </a:cxn>
                <a:cxn ang="0">
                  <a:pos x="T4" y="T5"/>
                </a:cxn>
                <a:cxn ang="0">
                  <a:pos x="T6" y="T7"/>
                </a:cxn>
                <a:cxn ang="0">
                  <a:pos x="T8" y="T9"/>
                </a:cxn>
              </a:cxnLst>
              <a:rect l="0" t="0" r="r" b="b"/>
              <a:pathLst>
                <a:path w="353" h="312">
                  <a:moveTo>
                    <a:pt x="336" y="312"/>
                  </a:moveTo>
                  <a:lnTo>
                    <a:pt x="0" y="19"/>
                  </a:lnTo>
                  <a:lnTo>
                    <a:pt x="17" y="0"/>
                  </a:lnTo>
                  <a:lnTo>
                    <a:pt x="353" y="296"/>
                  </a:lnTo>
                  <a:lnTo>
                    <a:pt x="336" y="312"/>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51" name="Freeform 85"/>
            <p:cNvSpPr/>
            <p:nvPr/>
          </p:nvSpPr>
          <p:spPr bwMode="auto">
            <a:xfrm>
              <a:off x="10397324" y="3457975"/>
              <a:ext cx="692167" cy="52602"/>
            </a:xfrm>
            <a:custGeom>
              <a:avLst/>
              <a:gdLst>
                <a:gd name="T0" fmla="*/ 1079 w 1079"/>
                <a:gd name="T1" fmla="*/ 82 h 82"/>
                <a:gd name="T2" fmla="*/ 0 w 1079"/>
                <a:gd name="T3" fmla="*/ 21 h 82"/>
                <a:gd name="T4" fmla="*/ 0 w 1079"/>
                <a:gd name="T5" fmla="*/ 0 h 82"/>
                <a:gd name="T6" fmla="*/ 1079 w 1079"/>
                <a:gd name="T7" fmla="*/ 59 h 82"/>
                <a:gd name="T8" fmla="*/ 1079 w 1079"/>
                <a:gd name="T9" fmla="*/ 82 h 82"/>
              </a:gdLst>
              <a:ahLst/>
              <a:cxnLst>
                <a:cxn ang="0">
                  <a:pos x="T0" y="T1"/>
                </a:cxn>
                <a:cxn ang="0">
                  <a:pos x="T2" y="T3"/>
                </a:cxn>
                <a:cxn ang="0">
                  <a:pos x="T4" y="T5"/>
                </a:cxn>
                <a:cxn ang="0">
                  <a:pos x="T6" y="T7"/>
                </a:cxn>
                <a:cxn ang="0">
                  <a:pos x="T8" y="T9"/>
                </a:cxn>
              </a:cxnLst>
              <a:rect l="0" t="0" r="r" b="b"/>
              <a:pathLst>
                <a:path w="1079" h="82">
                  <a:moveTo>
                    <a:pt x="1079" y="82"/>
                  </a:moveTo>
                  <a:lnTo>
                    <a:pt x="0" y="21"/>
                  </a:lnTo>
                  <a:lnTo>
                    <a:pt x="0" y="0"/>
                  </a:lnTo>
                  <a:lnTo>
                    <a:pt x="1079" y="59"/>
                  </a:lnTo>
                  <a:lnTo>
                    <a:pt x="1079" y="82"/>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52" name="Freeform 86"/>
            <p:cNvSpPr/>
            <p:nvPr/>
          </p:nvSpPr>
          <p:spPr bwMode="auto">
            <a:xfrm>
              <a:off x="10755274" y="2752338"/>
              <a:ext cx="176409" cy="247615"/>
            </a:xfrm>
            <a:custGeom>
              <a:avLst/>
              <a:gdLst>
                <a:gd name="T0" fmla="*/ 17 w 275"/>
                <a:gd name="T1" fmla="*/ 386 h 386"/>
                <a:gd name="T2" fmla="*/ 0 w 275"/>
                <a:gd name="T3" fmla="*/ 374 h 386"/>
                <a:gd name="T4" fmla="*/ 258 w 275"/>
                <a:gd name="T5" fmla="*/ 0 h 386"/>
                <a:gd name="T6" fmla="*/ 275 w 275"/>
                <a:gd name="T7" fmla="*/ 12 h 386"/>
                <a:gd name="T8" fmla="*/ 17 w 275"/>
                <a:gd name="T9" fmla="*/ 386 h 386"/>
              </a:gdLst>
              <a:ahLst/>
              <a:cxnLst>
                <a:cxn ang="0">
                  <a:pos x="T0" y="T1"/>
                </a:cxn>
                <a:cxn ang="0">
                  <a:pos x="T2" y="T3"/>
                </a:cxn>
                <a:cxn ang="0">
                  <a:pos x="T4" y="T5"/>
                </a:cxn>
                <a:cxn ang="0">
                  <a:pos x="T6" y="T7"/>
                </a:cxn>
                <a:cxn ang="0">
                  <a:pos x="T8" y="T9"/>
                </a:cxn>
              </a:cxnLst>
              <a:rect l="0" t="0" r="r" b="b"/>
              <a:pathLst>
                <a:path w="275" h="386">
                  <a:moveTo>
                    <a:pt x="17" y="386"/>
                  </a:moveTo>
                  <a:lnTo>
                    <a:pt x="0" y="374"/>
                  </a:lnTo>
                  <a:lnTo>
                    <a:pt x="258" y="0"/>
                  </a:lnTo>
                  <a:lnTo>
                    <a:pt x="275" y="12"/>
                  </a:lnTo>
                  <a:lnTo>
                    <a:pt x="17" y="386"/>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53" name="Freeform 87"/>
            <p:cNvSpPr/>
            <p:nvPr/>
          </p:nvSpPr>
          <p:spPr bwMode="auto">
            <a:xfrm>
              <a:off x="8819261" y="6036119"/>
              <a:ext cx="1404861" cy="1148265"/>
            </a:xfrm>
            <a:custGeom>
              <a:avLst/>
              <a:gdLst>
                <a:gd name="T0" fmla="*/ 926 w 926"/>
                <a:gd name="T1" fmla="*/ 74 h 757"/>
                <a:gd name="T2" fmla="*/ 871 w 926"/>
                <a:gd name="T3" fmla="*/ 0 h 757"/>
                <a:gd name="T4" fmla="*/ 54 w 926"/>
                <a:gd name="T5" fmla="*/ 0 h 757"/>
                <a:gd name="T6" fmla="*/ 0 w 926"/>
                <a:gd name="T7" fmla="*/ 74 h 757"/>
                <a:gd name="T8" fmla="*/ 40 w 926"/>
                <a:gd name="T9" fmla="*/ 144 h 757"/>
                <a:gd name="T10" fmla="*/ 0 w 926"/>
                <a:gd name="T11" fmla="*/ 214 h 757"/>
                <a:gd name="T12" fmla="*/ 40 w 926"/>
                <a:gd name="T13" fmla="*/ 284 h 757"/>
                <a:gd name="T14" fmla="*/ 0 w 926"/>
                <a:gd name="T15" fmla="*/ 354 h 757"/>
                <a:gd name="T16" fmla="*/ 59 w 926"/>
                <a:gd name="T17" fmla="*/ 428 h 757"/>
                <a:gd name="T18" fmla="*/ 65 w 926"/>
                <a:gd name="T19" fmla="*/ 428 h 757"/>
                <a:gd name="T20" fmla="*/ 36 w 926"/>
                <a:gd name="T21" fmla="*/ 494 h 757"/>
                <a:gd name="T22" fmla="*/ 91 w 926"/>
                <a:gd name="T23" fmla="*/ 568 h 757"/>
                <a:gd name="T24" fmla="*/ 170 w 926"/>
                <a:gd name="T25" fmla="*/ 568 h 757"/>
                <a:gd name="T26" fmla="*/ 294 w 926"/>
                <a:gd name="T27" fmla="*/ 664 h 757"/>
                <a:gd name="T28" fmla="*/ 300 w 926"/>
                <a:gd name="T29" fmla="*/ 670 h 757"/>
                <a:gd name="T30" fmla="*/ 367 w 926"/>
                <a:gd name="T31" fmla="*/ 737 h 757"/>
                <a:gd name="T32" fmla="*/ 462 w 926"/>
                <a:gd name="T33" fmla="*/ 757 h 757"/>
                <a:gd name="T34" fmla="*/ 551 w 926"/>
                <a:gd name="T35" fmla="*/ 743 h 757"/>
                <a:gd name="T36" fmla="*/ 557 w 926"/>
                <a:gd name="T37" fmla="*/ 738 h 757"/>
                <a:gd name="T38" fmla="*/ 626 w 926"/>
                <a:gd name="T39" fmla="*/ 669 h 757"/>
                <a:gd name="T40" fmla="*/ 631 w 926"/>
                <a:gd name="T41" fmla="*/ 664 h 757"/>
                <a:gd name="T42" fmla="*/ 756 w 926"/>
                <a:gd name="T43" fmla="*/ 568 h 757"/>
                <a:gd name="T44" fmla="*/ 834 w 926"/>
                <a:gd name="T45" fmla="*/ 568 h 757"/>
                <a:gd name="T46" fmla="*/ 890 w 926"/>
                <a:gd name="T47" fmla="*/ 494 h 757"/>
                <a:gd name="T48" fmla="*/ 860 w 926"/>
                <a:gd name="T49" fmla="*/ 428 h 757"/>
                <a:gd name="T50" fmla="*/ 866 w 926"/>
                <a:gd name="T51" fmla="*/ 428 h 757"/>
                <a:gd name="T52" fmla="*/ 926 w 926"/>
                <a:gd name="T53" fmla="*/ 354 h 757"/>
                <a:gd name="T54" fmla="*/ 886 w 926"/>
                <a:gd name="T55" fmla="*/ 284 h 757"/>
                <a:gd name="T56" fmla="*/ 926 w 926"/>
                <a:gd name="T57" fmla="*/ 214 h 757"/>
                <a:gd name="T58" fmla="*/ 886 w 926"/>
                <a:gd name="T59" fmla="*/ 144 h 757"/>
                <a:gd name="T60" fmla="*/ 926 w 926"/>
                <a:gd name="T61" fmla="*/ 74 h 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26" h="757">
                  <a:moveTo>
                    <a:pt x="926" y="74"/>
                  </a:moveTo>
                  <a:cubicBezTo>
                    <a:pt x="926" y="35"/>
                    <a:pt x="902" y="3"/>
                    <a:pt x="871" y="0"/>
                  </a:cubicBezTo>
                  <a:cubicBezTo>
                    <a:pt x="54" y="0"/>
                    <a:pt x="54" y="0"/>
                    <a:pt x="54" y="0"/>
                  </a:cubicBezTo>
                  <a:cubicBezTo>
                    <a:pt x="24" y="3"/>
                    <a:pt x="0" y="35"/>
                    <a:pt x="0" y="74"/>
                  </a:cubicBezTo>
                  <a:cubicBezTo>
                    <a:pt x="0" y="107"/>
                    <a:pt x="16" y="134"/>
                    <a:pt x="40" y="144"/>
                  </a:cubicBezTo>
                  <a:cubicBezTo>
                    <a:pt x="16" y="154"/>
                    <a:pt x="0" y="181"/>
                    <a:pt x="0" y="214"/>
                  </a:cubicBezTo>
                  <a:cubicBezTo>
                    <a:pt x="0" y="246"/>
                    <a:pt x="16" y="274"/>
                    <a:pt x="40" y="284"/>
                  </a:cubicBezTo>
                  <a:cubicBezTo>
                    <a:pt x="16" y="294"/>
                    <a:pt x="0" y="321"/>
                    <a:pt x="0" y="354"/>
                  </a:cubicBezTo>
                  <a:cubicBezTo>
                    <a:pt x="0" y="395"/>
                    <a:pt x="26" y="428"/>
                    <a:pt x="59" y="428"/>
                  </a:cubicBezTo>
                  <a:cubicBezTo>
                    <a:pt x="65" y="428"/>
                    <a:pt x="65" y="428"/>
                    <a:pt x="65" y="428"/>
                  </a:cubicBezTo>
                  <a:cubicBezTo>
                    <a:pt x="48" y="441"/>
                    <a:pt x="36" y="465"/>
                    <a:pt x="36" y="494"/>
                  </a:cubicBezTo>
                  <a:cubicBezTo>
                    <a:pt x="36" y="535"/>
                    <a:pt x="61" y="568"/>
                    <a:pt x="91" y="568"/>
                  </a:cubicBezTo>
                  <a:cubicBezTo>
                    <a:pt x="170" y="568"/>
                    <a:pt x="170" y="568"/>
                    <a:pt x="170" y="568"/>
                  </a:cubicBezTo>
                  <a:cubicBezTo>
                    <a:pt x="206" y="606"/>
                    <a:pt x="270" y="649"/>
                    <a:pt x="294" y="664"/>
                  </a:cubicBezTo>
                  <a:cubicBezTo>
                    <a:pt x="300" y="670"/>
                    <a:pt x="300" y="670"/>
                    <a:pt x="300" y="670"/>
                  </a:cubicBezTo>
                  <a:cubicBezTo>
                    <a:pt x="319" y="690"/>
                    <a:pt x="346" y="718"/>
                    <a:pt x="367" y="737"/>
                  </a:cubicBezTo>
                  <a:cubicBezTo>
                    <a:pt x="378" y="750"/>
                    <a:pt x="410" y="757"/>
                    <a:pt x="462" y="757"/>
                  </a:cubicBezTo>
                  <a:cubicBezTo>
                    <a:pt x="494" y="757"/>
                    <a:pt x="532" y="754"/>
                    <a:pt x="551" y="743"/>
                  </a:cubicBezTo>
                  <a:cubicBezTo>
                    <a:pt x="557" y="738"/>
                    <a:pt x="557" y="738"/>
                    <a:pt x="557" y="738"/>
                  </a:cubicBezTo>
                  <a:cubicBezTo>
                    <a:pt x="578" y="719"/>
                    <a:pt x="606" y="690"/>
                    <a:pt x="626" y="669"/>
                  </a:cubicBezTo>
                  <a:cubicBezTo>
                    <a:pt x="631" y="664"/>
                    <a:pt x="631" y="664"/>
                    <a:pt x="631" y="664"/>
                  </a:cubicBezTo>
                  <a:cubicBezTo>
                    <a:pt x="675" y="638"/>
                    <a:pt x="727" y="599"/>
                    <a:pt x="756" y="568"/>
                  </a:cubicBezTo>
                  <a:cubicBezTo>
                    <a:pt x="834" y="568"/>
                    <a:pt x="834" y="568"/>
                    <a:pt x="834" y="568"/>
                  </a:cubicBezTo>
                  <a:cubicBezTo>
                    <a:pt x="865" y="568"/>
                    <a:pt x="890" y="535"/>
                    <a:pt x="890" y="494"/>
                  </a:cubicBezTo>
                  <a:cubicBezTo>
                    <a:pt x="890" y="465"/>
                    <a:pt x="878" y="441"/>
                    <a:pt x="860" y="428"/>
                  </a:cubicBezTo>
                  <a:cubicBezTo>
                    <a:pt x="866" y="428"/>
                    <a:pt x="866" y="428"/>
                    <a:pt x="866" y="428"/>
                  </a:cubicBezTo>
                  <a:cubicBezTo>
                    <a:pt x="899" y="428"/>
                    <a:pt x="926" y="395"/>
                    <a:pt x="926" y="354"/>
                  </a:cubicBezTo>
                  <a:cubicBezTo>
                    <a:pt x="926" y="321"/>
                    <a:pt x="909" y="294"/>
                    <a:pt x="886" y="284"/>
                  </a:cubicBezTo>
                  <a:cubicBezTo>
                    <a:pt x="909" y="274"/>
                    <a:pt x="926" y="246"/>
                    <a:pt x="926" y="214"/>
                  </a:cubicBezTo>
                  <a:cubicBezTo>
                    <a:pt x="926" y="181"/>
                    <a:pt x="909" y="154"/>
                    <a:pt x="886" y="144"/>
                  </a:cubicBezTo>
                  <a:cubicBezTo>
                    <a:pt x="909" y="134"/>
                    <a:pt x="926" y="107"/>
                    <a:pt x="926" y="74"/>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54" name="Freeform 88"/>
            <p:cNvSpPr/>
            <p:nvPr/>
          </p:nvSpPr>
          <p:spPr bwMode="auto">
            <a:xfrm>
              <a:off x="8987331" y="6243961"/>
              <a:ext cx="1065513" cy="21169"/>
            </a:xfrm>
            <a:custGeom>
              <a:avLst/>
              <a:gdLst>
                <a:gd name="T0" fmla="*/ 3 w 702"/>
                <a:gd name="T1" fmla="*/ 9 h 14"/>
                <a:gd name="T2" fmla="*/ 351 w 702"/>
                <a:gd name="T3" fmla="*/ 14 h 14"/>
                <a:gd name="T4" fmla="*/ 700 w 702"/>
                <a:gd name="T5" fmla="*/ 9 h 14"/>
                <a:gd name="T6" fmla="*/ 702 w 702"/>
                <a:gd name="T7" fmla="*/ 7 h 14"/>
                <a:gd name="T8" fmla="*/ 700 w 702"/>
                <a:gd name="T9" fmla="*/ 6 h 14"/>
                <a:gd name="T10" fmla="*/ 351 w 702"/>
                <a:gd name="T11" fmla="*/ 0 h 14"/>
                <a:gd name="T12" fmla="*/ 3 w 702"/>
                <a:gd name="T13" fmla="*/ 6 h 14"/>
                <a:gd name="T14" fmla="*/ 0 w 702"/>
                <a:gd name="T15" fmla="*/ 7 h 14"/>
                <a:gd name="T16" fmla="*/ 3 w 702"/>
                <a:gd name="T17"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2" h="14">
                  <a:moveTo>
                    <a:pt x="3" y="9"/>
                  </a:moveTo>
                  <a:cubicBezTo>
                    <a:pt x="107" y="12"/>
                    <a:pt x="228" y="14"/>
                    <a:pt x="351" y="14"/>
                  </a:cubicBezTo>
                  <a:cubicBezTo>
                    <a:pt x="474" y="14"/>
                    <a:pt x="595" y="12"/>
                    <a:pt x="700" y="9"/>
                  </a:cubicBezTo>
                  <a:cubicBezTo>
                    <a:pt x="701" y="9"/>
                    <a:pt x="702" y="8"/>
                    <a:pt x="702" y="7"/>
                  </a:cubicBezTo>
                  <a:cubicBezTo>
                    <a:pt x="702" y="6"/>
                    <a:pt x="701" y="6"/>
                    <a:pt x="700" y="6"/>
                  </a:cubicBezTo>
                  <a:cubicBezTo>
                    <a:pt x="595" y="2"/>
                    <a:pt x="474" y="0"/>
                    <a:pt x="351" y="0"/>
                  </a:cubicBezTo>
                  <a:cubicBezTo>
                    <a:pt x="228" y="0"/>
                    <a:pt x="107" y="2"/>
                    <a:pt x="3" y="6"/>
                  </a:cubicBezTo>
                  <a:cubicBezTo>
                    <a:pt x="1" y="6"/>
                    <a:pt x="0" y="6"/>
                    <a:pt x="0" y="7"/>
                  </a:cubicBezTo>
                  <a:cubicBezTo>
                    <a:pt x="0" y="8"/>
                    <a:pt x="1" y="9"/>
                    <a:pt x="3" y="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55" name="Freeform 89"/>
            <p:cNvSpPr/>
            <p:nvPr/>
          </p:nvSpPr>
          <p:spPr bwMode="auto">
            <a:xfrm>
              <a:off x="8987331" y="6454370"/>
              <a:ext cx="1065513" cy="21169"/>
            </a:xfrm>
            <a:custGeom>
              <a:avLst/>
              <a:gdLst>
                <a:gd name="T0" fmla="*/ 3 w 702"/>
                <a:gd name="T1" fmla="*/ 9 h 14"/>
                <a:gd name="T2" fmla="*/ 351 w 702"/>
                <a:gd name="T3" fmla="*/ 14 h 14"/>
                <a:gd name="T4" fmla="*/ 700 w 702"/>
                <a:gd name="T5" fmla="*/ 9 h 14"/>
                <a:gd name="T6" fmla="*/ 702 w 702"/>
                <a:gd name="T7" fmla="*/ 7 h 14"/>
                <a:gd name="T8" fmla="*/ 700 w 702"/>
                <a:gd name="T9" fmla="*/ 6 h 14"/>
                <a:gd name="T10" fmla="*/ 351 w 702"/>
                <a:gd name="T11" fmla="*/ 0 h 14"/>
                <a:gd name="T12" fmla="*/ 3 w 702"/>
                <a:gd name="T13" fmla="*/ 6 h 14"/>
                <a:gd name="T14" fmla="*/ 0 w 702"/>
                <a:gd name="T15" fmla="*/ 7 h 14"/>
                <a:gd name="T16" fmla="*/ 3 w 702"/>
                <a:gd name="T17"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2" h="14">
                  <a:moveTo>
                    <a:pt x="3" y="9"/>
                  </a:moveTo>
                  <a:cubicBezTo>
                    <a:pt x="107" y="12"/>
                    <a:pt x="228" y="14"/>
                    <a:pt x="351" y="14"/>
                  </a:cubicBezTo>
                  <a:cubicBezTo>
                    <a:pt x="474" y="14"/>
                    <a:pt x="595" y="12"/>
                    <a:pt x="700" y="9"/>
                  </a:cubicBezTo>
                  <a:cubicBezTo>
                    <a:pt x="701" y="9"/>
                    <a:pt x="702" y="8"/>
                    <a:pt x="702" y="7"/>
                  </a:cubicBezTo>
                  <a:cubicBezTo>
                    <a:pt x="702" y="6"/>
                    <a:pt x="701" y="6"/>
                    <a:pt x="700" y="6"/>
                  </a:cubicBezTo>
                  <a:cubicBezTo>
                    <a:pt x="595" y="2"/>
                    <a:pt x="474" y="0"/>
                    <a:pt x="351" y="0"/>
                  </a:cubicBezTo>
                  <a:cubicBezTo>
                    <a:pt x="228" y="0"/>
                    <a:pt x="107" y="2"/>
                    <a:pt x="3" y="6"/>
                  </a:cubicBezTo>
                  <a:cubicBezTo>
                    <a:pt x="1" y="6"/>
                    <a:pt x="0" y="6"/>
                    <a:pt x="0" y="7"/>
                  </a:cubicBezTo>
                  <a:cubicBezTo>
                    <a:pt x="0" y="8"/>
                    <a:pt x="1" y="9"/>
                    <a:pt x="3" y="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56" name="Freeform 90"/>
            <p:cNvSpPr/>
            <p:nvPr/>
          </p:nvSpPr>
          <p:spPr bwMode="auto">
            <a:xfrm>
              <a:off x="8987331" y="6673117"/>
              <a:ext cx="1065513" cy="19886"/>
            </a:xfrm>
            <a:custGeom>
              <a:avLst/>
              <a:gdLst>
                <a:gd name="T0" fmla="*/ 3 w 702"/>
                <a:gd name="T1" fmla="*/ 8 h 13"/>
                <a:gd name="T2" fmla="*/ 351 w 702"/>
                <a:gd name="T3" fmla="*/ 13 h 13"/>
                <a:gd name="T4" fmla="*/ 700 w 702"/>
                <a:gd name="T5" fmla="*/ 8 h 13"/>
                <a:gd name="T6" fmla="*/ 702 w 702"/>
                <a:gd name="T7" fmla="*/ 6 h 13"/>
                <a:gd name="T8" fmla="*/ 700 w 702"/>
                <a:gd name="T9" fmla="*/ 5 h 13"/>
                <a:gd name="T10" fmla="*/ 351 w 702"/>
                <a:gd name="T11" fmla="*/ 0 h 13"/>
                <a:gd name="T12" fmla="*/ 3 w 702"/>
                <a:gd name="T13" fmla="*/ 5 h 13"/>
                <a:gd name="T14" fmla="*/ 0 w 702"/>
                <a:gd name="T15" fmla="*/ 6 h 13"/>
                <a:gd name="T16" fmla="*/ 3 w 702"/>
                <a:gd name="T17" fmla="*/ 8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2" h="13">
                  <a:moveTo>
                    <a:pt x="3" y="8"/>
                  </a:moveTo>
                  <a:cubicBezTo>
                    <a:pt x="107" y="11"/>
                    <a:pt x="228" y="13"/>
                    <a:pt x="351" y="13"/>
                  </a:cubicBezTo>
                  <a:cubicBezTo>
                    <a:pt x="474" y="13"/>
                    <a:pt x="595" y="11"/>
                    <a:pt x="700" y="8"/>
                  </a:cubicBezTo>
                  <a:cubicBezTo>
                    <a:pt x="701" y="8"/>
                    <a:pt x="702" y="7"/>
                    <a:pt x="702" y="6"/>
                  </a:cubicBezTo>
                  <a:cubicBezTo>
                    <a:pt x="702" y="6"/>
                    <a:pt x="701" y="5"/>
                    <a:pt x="700" y="5"/>
                  </a:cubicBezTo>
                  <a:cubicBezTo>
                    <a:pt x="595" y="1"/>
                    <a:pt x="474" y="0"/>
                    <a:pt x="351" y="0"/>
                  </a:cubicBezTo>
                  <a:cubicBezTo>
                    <a:pt x="228" y="0"/>
                    <a:pt x="107" y="1"/>
                    <a:pt x="3" y="5"/>
                  </a:cubicBezTo>
                  <a:cubicBezTo>
                    <a:pt x="1" y="5"/>
                    <a:pt x="0" y="6"/>
                    <a:pt x="0" y="6"/>
                  </a:cubicBezTo>
                  <a:cubicBezTo>
                    <a:pt x="0" y="7"/>
                    <a:pt x="1" y="8"/>
                    <a:pt x="3" y="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57" name="Oval 91"/>
            <p:cNvSpPr>
              <a:spLocks noChangeArrowheads="1"/>
            </p:cNvSpPr>
            <p:nvPr/>
          </p:nvSpPr>
          <p:spPr bwMode="auto">
            <a:xfrm>
              <a:off x="9104082" y="4328476"/>
              <a:ext cx="712053" cy="712694"/>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58" name="Oval 92"/>
            <p:cNvSpPr>
              <a:spLocks noChangeArrowheads="1"/>
            </p:cNvSpPr>
            <p:nvPr/>
          </p:nvSpPr>
          <p:spPr bwMode="auto">
            <a:xfrm>
              <a:off x="9458184" y="1790746"/>
              <a:ext cx="341272" cy="34127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59" name="Oval 93"/>
            <p:cNvSpPr>
              <a:spLocks noChangeArrowheads="1"/>
            </p:cNvSpPr>
            <p:nvPr/>
          </p:nvSpPr>
          <p:spPr bwMode="auto">
            <a:xfrm>
              <a:off x="8338144" y="3031385"/>
              <a:ext cx="515757" cy="515757"/>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0" name="Oval 94"/>
            <p:cNvSpPr>
              <a:spLocks noChangeArrowheads="1"/>
            </p:cNvSpPr>
            <p:nvPr/>
          </p:nvSpPr>
          <p:spPr bwMode="auto">
            <a:xfrm>
              <a:off x="10864969" y="3647215"/>
              <a:ext cx="283538" cy="282255"/>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1" name="Oval 95"/>
            <p:cNvSpPr>
              <a:spLocks noChangeArrowheads="1"/>
            </p:cNvSpPr>
            <p:nvPr/>
          </p:nvSpPr>
          <p:spPr bwMode="auto">
            <a:xfrm>
              <a:off x="8809638" y="5342670"/>
              <a:ext cx="534360" cy="534360"/>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2" name="Oval 96"/>
            <p:cNvSpPr>
              <a:spLocks noChangeArrowheads="1"/>
            </p:cNvSpPr>
            <p:nvPr/>
          </p:nvSpPr>
          <p:spPr bwMode="auto">
            <a:xfrm>
              <a:off x="10528187" y="2344351"/>
              <a:ext cx="354743" cy="353460"/>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3" name="Oval 97"/>
            <p:cNvSpPr>
              <a:spLocks noChangeArrowheads="1"/>
            </p:cNvSpPr>
            <p:nvPr/>
          </p:nvSpPr>
          <p:spPr bwMode="auto">
            <a:xfrm>
              <a:off x="9163740" y="3171230"/>
              <a:ext cx="678054" cy="678054"/>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4" name="Oval 98"/>
            <p:cNvSpPr>
              <a:spLocks noChangeArrowheads="1"/>
            </p:cNvSpPr>
            <p:nvPr/>
          </p:nvSpPr>
          <p:spPr bwMode="auto">
            <a:xfrm>
              <a:off x="10161897" y="1954967"/>
              <a:ext cx="255313" cy="25467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5" name="Oval 99"/>
            <p:cNvSpPr>
              <a:spLocks noChangeArrowheads="1"/>
            </p:cNvSpPr>
            <p:nvPr/>
          </p:nvSpPr>
          <p:spPr bwMode="auto">
            <a:xfrm>
              <a:off x="7829443" y="2985840"/>
              <a:ext cx="252105" cy="253388"/>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6" name="Oval 100"/>
            <p:cNvSpPr>
              <a:spLocks noChangeArrowheads="1"/>
            </p:cNvSpPr>
            <p:nvPr/>
          </p:nvSpPr>
          <p:spPr bwMode="auto">
            <a:xfrm>
              <a:off x="9655121" y="5147015"/>
              <a:ext cx="470853" cy="468928"/>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7" name="Oval 101"/>
            <p:cNvSpPr>
              <a:spLocks noChangeArrowheads="1"/>
            </p:cNvSpPr>
            <p:nvPr/>
          </p:nvSpPr>
          <p:spPr bwMode="auto">
            <a:xfrm>
              <a:off x="8503648" y="4907740"/>
              <a:ext cx="373347" cy="3714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8" name="Oval 102"/>
            <p:cNvSpPr>
              <a:spLocks noChangeArrowheads="1"/>
            </p:cNvSpPr>
            <p:nvPr/>
          </p:nvSpPr>
          <p:spPr bwMode="auto">
            <a:xfrm>
              <a:off x="9161816" y="2467517"/>
              <a:ext cx="309839" cy="31048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69" name="Oval 103"/>
            <p:cNvSpPr>
              <a:spLocks noChangeArrowheads="1"/>
            </p:cNvSpPr>
            <p:nvPr/>
          </p:nvSpPr>
          <p:spPr bwMode="auto">
            <a:xfrm>
              <a:off x="8211771" y="3810794"/>
              <a:ext cx="638923" cy="638923"/>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0" name="Oval 104"/>
            <p:cNvSpPr>
              <a:spLocks noChangeArrowheads="1"/>
            </p:cNvSpPr>
            <p:nvPr/>
          </p:nvSpPr>
          <p:spPr bwMode="auto">
            <a:xfrm>
              <a:off x="8544062" y="2221826"/>
              <a:ext cx="469570" cy="468287"/>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1" name="Oval 105"/>
            <p:cNvSpPr>
              <a:spLocks noChangeArrowheads="1"/>
            </p:cNvSpPr>
            <p:nvPr/>
          </p:nvSpPr>
          <p:spPr bwMode="auto">
            <a:xfrm>
              <a:off x="10049637" y="3874943"/>
              <a:ext cx="645338" cy="64277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2" name="Oval 106"/>
            <p:cNvSpPr>
              <a:spLocks noChangeArrowheads="1"/>
            </p:cNvSpPr>
            <p:nvPr/>
          </p:nvSpPr>
          <p:spPr bwMode="auto">
            <a:xfrm>
              <a:off x="9832813" y="2380916"/>
              <a:ext cx="563227" cy="562586"/>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3" name="Oval 107"/>
            <p:cNvSpPr>
              <a:spLocks noChangeArrowheads="1"/>
            </p:cNvSpPr>
            <p:nvPr/>
          </p:nvSpPr>
          <p:spPr bwMode="auto">
            <a:xfrm>
              <a:off x="10172802" y="4907740"/>
              <a:ext cx="323310" cy="322669"/>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4" name="Oval 108"/>
            <p:cNvSpPr>
              <a:spLocks noChangeArrowheads="1"/>
            </p:cNvSpPr>
            <p:nvPr/>
          </p:nvSpPr>
          <p:spPr bwMode="auto">
            <a:xfrm>
              <a:off x="10202952" y="3277076"/>
              <a:ext cx="379761" cy="379120"/>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5" name="Oval 109"/>
            <p:cNvSpPr>
              <a:spLocks noChangeArrowheads="1"/>
            </p:cNvSpPr>
            <p:nvPr/>
          </p:nvSpPr>
          <p:spPr bwMode="auto">
            <a:xfrm>
              <a:off x="8223959" y="2761319"/>
              <a:ext cx="276482" cy="277765"/>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6" name="Oval 110"/>
            <p:cNvSpPr>
              <a:spLocks noChangeArrowheads="1"/>
            </p:cNvSpPr>
            <p:nvPr/>
          </p:nvSpPr>
          <p:spPr bwMode="auto">
            <a:xfrm>
              <a:off x="10927193" y="3081421"/>
              <a:ext cx="256596" cy="25467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7" name="Oval 111"/>
            <p:cNvSpPr>
              <a:spLocks noChangeArrowheads="1"/>
            </p:cNvSpPr>
            <p:nvPr/>
          </p:nvSpPr>
          <p:spPr bwMode="auto">
            <a:xfrm>
              <a:off x="8125811" y="2314201"/>
              <a:ext cx="265576" cy="265576"/>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178" name="Freeform 112"/>
            <p:cNvSpPr>
              <a:spLocks noEditPoints="1"/>
            </p:cNvSpPr>
            <p:nvPr/>
          </p:nvSpPr>
          <p:spPr bwMode="auto">
            <a:xfrm>
              <a:off x="8283617" y="3878151"/>
              <a:ext cx="492664" cy="493946"/>
            </a:xfrm>
            <a:custGeom>
              <a:avLst/>
              <a:gdLst>
                <a:gd name="T0" fmla="*/ 268 w 325"/>
                <a:gd name="T1" fmla="*/ 55 h 326"/>
                <a:gd name="T2" fmla="*/ 82 w 325"/>
                <a:gd name="T3" fmla="*/ 47 h 326"/>
                <a:gd name="T4" fmla="*/ 55 w 325"/>
                <a:gd name="T5" fmla="*/ 58 h 326"/>
                <a:gd name="T6" fmla="*/ 73 w 325"/>
                <a:gd name="T7" fmla="*/ 50 h 326"/>
                <a:gd name="T8" fmla="*/ 88 w 325"/>
                <a:gd name="T9" fmla="*/ 37 h 326"/>
                <a:gd name="T10" fmla="*/ 78 w 325"/>
                <a:gd name="T11" fmla="*/ 288 h 326"/>
                <a:gd name="T12" fmla="*/ 66 w 325"/>
                <a:gd name="T13" fmla="*/ 272 h 326"/>
                <a:gd name="T14" fmla="*/ 20 w 325"/>
                <a:gd name="T15" fmla="*/ 136 h 326"/>
                <a:gd name="T16" fmla="*/ 44 w 325"/>
                <a:gd name="T17" fmla="*/ 178 h 326"/>
                <a:gd name="T18" fmla="*/ 69 w 325"/>
                <a:gd name="T19" fmla="*/ 220 h 326"/>
                <a:gd name="T20" fmla="*/ 97 w 325"/>
                <a:gd name="T21" fmla="*/ 269 h 326"/>
                <a:gd name="T22" fmla="*/ 115 w 325"/>
                <a:gd name="T23" fmla="*/ 302 h 326"/>
                <a:gd name="T24" fmla="*/ 115 w 325"/>
                <a:gd name="T25" fmla="*/ 284 h 326"/>
                <a:gd name="T26" fmla="*/ 123 w 325"/>
                <a:gd name="T27" fmla="*/ 243 h 326"/>
                <a:gd name="T28" fmla="*/ 127 w 325"/>
                <a:gd name="T29" fmla="*/ 209 h 326"/>
                <a:gd name="T30" fmla="*/ 106 w 325"/>
                <a:gd name="T31" fmla="*/ 191 h 326"/>
                <a:gd name="T32" fmla="*/ 66 w 325"/>
                <a:gd name="T33" fmla="*/ 177 h 326"/>
                <a:gd name="T34" fmla="*/ 48 w 325"/>
                <a:gd name="T35" fmla="*/ 173 h 326"/>
                <a:gd name="T36" fmla="*/ 49 w 325"/>
                <a:gd name="T37" fmla="*/ 147 h 326"/>
                <a:gd name="T38" fmla="*/ 67 w 325"/>
                <a:gd name="T39" fmla="*/ 146 h 326"/>
                <a:gd name="T40" fmla="*/ 98 w 325"/>
                <a:gd name="T41" fmla="*/ 127 h 326"/>
                <a:gd name="T42" fmla="*/ 108 w 325"/>
                <a:gd name="T43" fmla="*/ 105 h 326"/>
                <a:gd name="T44" fmla="*/ 92 w 325"/>
                <a:gd name="T45" fmla="*/ 88 h 326"/>
                <a:gd name="T46" fmla="*/ 72 w 325"/>
                <a:gd name="T47" fmla="*/ 87 h 326"/>
                <a:gd name="T48" fmla="*/ 106 w 325"/>
                <a:gd name="T49" fmla="*/ 70 h 326"/>
                <a:gd name="T50" fmla="*/ 114 w 325"/>
                <a:gd name="T51" fmla="*/ 80 h 326"/>
                <a:gd name="T52" fmla="*/ 97 w 325"/>
                <a:gd name="T53" fmla="*/ 51 h 326"/>
                <a:gd name="T54" fmla="*/ 91 w 325"/>
                <a:gd name="T55" fmla="*/ 52 h 326"/>
                <a:gd name="T56" fmla="*/ 126 w 325"/>
                <a:gd name="T57" fmla="*/ 27 h 326"/>
                <a:gd name="T58" fmla="*/ 111 w 325"/>
                <a:gd name="T59" fmla="*/ 21 h 326"/>
                <a:gd name="T60" fmla="*/ 261 w 325"/>
                <a:gd name="T61" fmla="*/ 51 h 326"/>
                <a:gd name="T62" fmla="*/ 240 w 325"/>
                <a:gd name="T63" fmla="*/ 60 h 326"/>
                <a:gd name="T64" fmla="*/ 227 w 325"/>
                <a:gd name="T65" fmla="*/ 58 h 326"/>
                <a:gd name="T66" fmla="*/ 193 w 325"/>
                <a:gd name="T67" fmla="*/ 58 h 326"/>
                <a:gd name="T68" fmla="*/ 196 w 325"/>
                <a:gd name="T69" fmla="*/ 88 h 326"/>
                <a:gd name="T70" fmla="*/ 211 w 325"/>
                <a:gd name="T71" fmla="*/ 77 h 326"/>
                <a:gd name="T72" fmla="*/ 200 w 325"/>
                <a:gd name="T73" fmla="*/ 92 h 326"/>
                <a:gd name="T74" fmla="*/ 170 w 325"/>
                <a:gd name="T75" fmla="*/ 112 h 326"/>
                <a:gd name="T76" fmla="*/ 173 w 325"/>
                <a:gd name="T77" fmla="*/ 125 h 326"/>
                <a:gd name="T78" fmla="*/ 197 w 325"/>
                <a:gd name="T79" fmla="*/ 126 h 326"/>
                <a:gd name="T80" fmla="*/ 209 w 325"/>
                <a:gd name="T81" fmla="*/ 124 h 326"/>
                <a:gd name="T82" fmla="*/ 211 w 325"/>
                <a:gd name="T83" fmla="*/ 143 h 326"/>
                <a:gd name="T84" fmla="*/ 171 w 325"/>
                <a:gd name="T85" fmla="*/ 134 h 326"/>
                <a:gd name="T86" fmla="*/ 147 w 325"/>
                <a:gd name="T87" fmla="*/ 166 h 326"/>
                <a:gd name="T88" fmla="*/ 174 w 325"/>
                <a:gd name="T89" fmla="*/ 193 h 326"/>
                <a:gd name="T90" fmla="*/ 191 w 325"/>
                <a:gd name="T91" fmla="*/ 243 h 326"/>
                <a:gd name="T92" fmla="*/ 218 w 325"/>
                <a:gd name="T93" fmla="*/ 257 h 326"/>
                <a:gd name="T94" fmla="*/ 232 w 325"/>
                <a:gd name="T95" fmla="*/ 208 h 326"/>
                <a:gd name="T96" fmla="*/ 243 w 325"/>
                <a:gd name="T97" fmla="*/ 182 h 326"/>
                <a:gd name="T98" fmla="*/ 255 w 325"/>
                <a:gd name="T99" fmla="*/ 157 h 326"/>
                <a:gd name="T100" fmla="*/ 262 w 325"/>
                <a:gd name="T101" fmla="*/ 155 h 326"/>
                <a:gd name="T102" fmla="*/ 275 w 325"/>
                <a:gd name="T103" fmla="*/ 187 h 326"/>
                <a:gd name="T104" fmla="*/ 300 w 325"/>
                <a:gd name="T105" fmla="*/ 175 h 326"/>
                <a:gd name="T106" fmla="*/ 305 w 325"/>
                <a:gd name="T107" fmla="*/ 193 h 326"/>
                <a:gd name="T108" fmla="*/ 300 w 325"/>
                <a:gd name="T109" fmla="*/ 204 h 326"/>
                <a:gd name="T110" fmla="*/ 301 w 325"/>
                <a:gd name="T111" fmla="*/ 215 h 326"/>
                <a:gd name="T112" fmla="*/ 269 w 325"/>
                <a:gd name="T113" fmla="*/ 254 h 326"/>
                <a:gd name="T114" fmla="*/ 232 w 325"/>
                <a:gd name="T115" fmla="*/ 284 h 326"/>
                <a:gd name="T116" fmla="*/ 222 w 325"/>
                <a:gd name="T117" fmla="*/ 149 h 326"/>
                <a:gd name="T118" fmla="*/ 227 w 325"/>
                <a:gd name="T119" fmla="*/ 166 h 326"/>
                <a:gd name="T120" fmla="*/ 220 w 325"/>
                <a:gd name="T121" fmla="*/ 122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25" h="326">
                  <a:moveTo>
                    <a:pt x="162" y="0"/>
                  </a:moveTo>
                  <a:cubicBezTo>
                    <a:pt x="73" y="0"/>
                    <a:pt x="0" y="73"/>
                    <a:pt x="0" y="163"/>
                  </a:cubicBezTo>
                  <a:cubicBezTo>
                    <a:pt x="0" y="253"/>
                    <a:pt x="73" y="326"/>
                    <a:pt x="162" y="326"/>
                  </a:cubicBezTo>
                  <a:cubicBezTo>
                    <a:pt x="252" y="326"/>
                    <a:pt x="325" y="253"/>
                    <a:pt x="325" y="163"/>
                  </a:cubicBezTo>
                  <a:cubicBezTo>
                    <a:pt x="325" y="73"/>
                    <a:pt x="252" y="0"/>
                    <a:pt x="162" y="0"/>
                  </a:cubicBezTo>
                  <a:close/>
                  <a:moveTo>
                    <a:pt x="312" y="174"/>
                  </a:moveTo>
                  <a:cubicBezTo>
                    <a:pt x="312" y="174"/>
                    <a:pt x="312" y="173"/>
                    <a:pt x="312" y="173"/>
                  </a:cubicBezTo>
                  <a:cubicBezTo>
                    <a:pt x="312" y="173"/>
                    <a:pt x="311" y="172"/>
                    <a:pt x="311" y="172"/>
                  </a:cubicBezTo>
                  <a:cubicBezTo>
                    <a:pt x="310" y="170"/>
                    <a:pt x="312" y="169"/>
                    <a:pt x="313" y="168"/>
                  </a:cubicBezTo>
                  <a:cubicBezTo>
                    <a:pt x="313" y="168"/>
                    <a:pt x="313" y="167"/>
                    <a:pt x="313" y="167"/>
                  </a:cubicBezTo>
                  <a:cubicBezTo>
                    <a:pt x="313" y="167"/>
                    <a:pt x="313" y="167"/>
                    <a:pt x="314" y="167"/>
                  </a:cubicBezTo>
                  <a:cubicBezTo>
                    <a:pt x="313" y="170"/>
                    <a:pt x="313" y="172"/>
                    <a:pt x="313" y="175"/>
                  </a:cubicBezTo>
                  <a:cubicBezTo>
                    <a:pt x="313" y="174"/>
                    <a:pt x="312" y="174"/>
                    <a:pt x="312" y="174"/>
                  </a:cubicBezTo>
                  <a:close/>
                  <a:moveTo>
                    <a:pt x="269" y="55"/>
                  </a:moveTo>
                  <a:cubicBezTo>
                    <a:pt x="268" y="55"/>
                    <a:pt x="268" y="55"/>
                    <a:pt x="268" y="55"/>
                  </a:cubicBezTo>
                  <a:cubicBezTo>
                    <a:pt x="268" y="55"/>
                    <a:pt x="269" y="55"/>
                    <a:pt x="269" y="55"/>
                  </a:cubicBezTo>
                  <a:close/>
                  <a:moveTo>
                    <a:pt x="91" y="35"/>
                  </a:moveTo>
                  <a:cubicBezTo>
                    <a:pt x="91" y="36"/>
                    <a:pt x="92" y="36"/>
                    <a:pt x="92" y="37"/>
                  </a:cubicBezTo>
                  <a:cubicBezTo>
                    <a:pt x="91" y="38"/>
                    <a:pt x="91" y="38"/>
                    <a:pt x="91" y="39"/>
                  </a:cubicBezTo>
                  <a:cubicBezTo>
                    <a:pt x="92" y="40"/>
                    <a:pt x="95" y="39"/>
                    <a:pt x="95" y="41"/>
                  </a:cubicBezTo>
                  <a:cubicBezTo>
                    <a:pt x="95" y="42"/>
                    <a:pt x="94" y="44"/>
                    <a:pt x="93" y="45"/>
                  </a:cubicBezTo>
                  <a:cubicBezTo>
                    <a:pt x="93" y="45"/>
                    <a:pt x="93" y="49"/>
                    <a:pt x="92" y="50"/>
                  </a:cubicBezTo>
                  <a:cubicBezTo>
                    <a:pt x="92" y="50"/>
                    <a:pt x="92" y="50"/>
                    <a:pt x="91" y="50"/>
                  </a:cubicBezTo>
                  <a:cubicBezTo>
                    <a:pt x="92" y="49"/>
                    <a:pt x="92" y="49"/>
                    <a:pt x="92" y="48"/>
                  </a:cubicBezTo>
                  <a:cubicBezTo>
                    <a:pt x="91" y="48"/>
                    <a:pt x="91" y="48"/>
                    <a:pt x="91" y="48"/>
                  </a:cubicBezTo>
                  <a:cubicBezTo>
                    <a:pt x="90" y="48"/>
                    <a:pt x="91" y="47"/>
                    <a:pt x="91" y="46"/>
                  </a:cubicBezTo>
                  <a:cubicBezTo>
                    <a:pt x="91" y="46"/>
                    <a:pt x="91" y="45"/>
                    <a:pt x="91" y="45"/>
                  </a:cubicBezTo>
                  <a:cubicBezTo>
                    <a:pt x="90" y="45"/>
                    <a:pt x="89" y="45"/>
                    <a:pt x="88" y="45"/>
                  </a:cubicBezTo>
                  <a:cubicBezTo>
                    <a:pt x="87" y="47"/>
                    <a:pt x="89" y="47"/>
                    <a:pt x="88" y="48"/>
                  </a:cubicBezTo>
                  <a:cubicBezTo>
                    <a:pt x="85" y="50"/>
                    <a:pt x="85" y="47"/>
                    <a:pt x="82" y="47"/>
                  </a:cubicBezTo>
                  <a:cubicBezTo>
                    <a:pt x="81" y="47"/>
                    <a:pt x="81" y="48"/>
                    <a:pt x="80" y="47"/>
                  </a:cubicBezTo>
                  <a:cubicBezTo>
                    <a:pt x="79" y="48"/>
                    <a:pt x="77" y="49"/>
                    <a:pt x="77" y="51"/>
                  </a:cubicBezTo>
                  <a:cubicBezTo>
                    <a:pt x="76" y="52"/>
                    <a:pt x="77" y="52"/>
                    <a:pt x="78" y="53"/>
                  </a:cubicBezTo>
                  <a:cubicBezTo>
                    <a:pt x="78" y="53"/>
                    <a:pt x="79" y="54"/>
                    <a:pt x="79" y="55"/>
                  </a:cubicBezTo>
                  <a:cubicBezTo>
                    <a:pt x="80" y="55"/>
                    <a:pt x="81" y="55"/>
                    <a:pt x="81" y="55"/>
                  </a:cubicBezTo>
                  <a:cubicBezTo>
                    <a:pt x="81" y="56"/>
                    <a:pt x="81" y="57"/>
                    <a:pt x="81" y="58"/>
                  </a:cubicBezTo>
                  <a:cubicBezTo>
                    <a:pt x="81" y="59"/>
                    <a:pt x="83" y="59"/>
                    <a:pt x="82" y="61"/>
                  </a:cubicBezTo>
                  <a:cubicBezTo>
                    <a:pt x="81" y="62"/>
                    <a:pt x="79" y="63"/>
                    <a:pt x="77" y="64"/>
                  </a:cubicBezTo>
                  <a:cubicBezTo>
                    <a:pt x="76" y="64"/>
                    <a:pt x="74" y="63"/>
                    <a:pt x="72" y="62"/>
                  </a:cubicBezTo>
                  <a:cubicBezTo>
                    <a:pt x="70" y="62"/>
                    <a:pt x="69" y="63"/>
                    <a:pt x="68" y="62"/>
                  </a:cubicBezTo>
                  <a:cubicBezTo>
                    <a:pt x="67" y="62"/>
                    <a:pt x="67" y="60"/>
                    <a:pt x="66" y="60"/>
                  </a:cubicBezTo>
                  <a:cubicBezTo>
                    <a:pt x="65" y="61"/>
                    <a:pt x="63" y="62"/>
                    <a:pt x="62" y="62"/>
                  </a:cubicBezTo>
                  <a:cubicBezTo>
                    <a:pt x="61" y="62"/>
                    <a:pt x="60" y="61"/>
                    <a:pt x="59" y="61"/>
                  </a:cubicBezTo>
                  <a:cubicBezTo>
                    <a:pt x="58" y="61"/>
                    <a:pt x="56" y="61"/>
                    <a:pt x="55" y="60"/>
                  </a:cubicBezTo>
                  <a:cubicBezTo>
                    <a:pt x="55" y="60"/>
                    <a:pt x="56" y="59"/>
                    <a:pt x="55" y="58"/>
                  </a:cubicBezTo>
                  <a:cubicBezTo>
                    <a:pt x="55" y="58"/>
                    <a:pt x="54" y="58"/>
                    <a:pt x="54" y="58"/>
                  </a:cubicBezTo>
                  <a:cubicBezTo>
                    <a:pt x="54" y="58"/>
                    <a:pt x="54" y="58"/>
                    <a:pt x="54" y="58"/>
                  </a:cubicBezTo>
                  <a:cubicBezTo>
                    <a:pt x="54" y="57"/>
                    <a:pt x="55" y="56"/>
                    <a:pt x="56" y="56"/>
                  </a:cubicBezTo>
                  <a:cubicBezTo>
                    <a:pt x="56" y="56"/>
                    <a:pt x="56" y="56"/>
                    <a:pt x="56" y="56"/>
                  </a:cubicBezTo>
                  <a:cubicBezTo>
                    <a:pt x="57" y="56"/>
                    <a:pt x="56" y="57"/>
                    <a:pt x="57" y="57"/>
                  </a:cubicBezTo>
                  <a:cubicBezTo>
                    <a:pt x="57" y="58"/>
                    <a:pt x="60" y="59"/>
                    <a:pt x="62" y="59"/>
                  </a:cubicBezTo>
                  <a:cubicBezTo>
                    <a:pt x="63" y="59"/>
                    <a:pt x="64" y="58"/>
                    <a:pt x="65" y="58"/>
                  </a:cubicBezTo>
                  <a:cubicBezTo>
                    <a:pt x="66" y="58"/>
                    <a:pt x="67" y="57"/>
                    <a:pt x="67" y="58"/>
                  </a:cubicBezTo>
                  <a:cubicBezTo>
                    <a:pt x="68" y="58"/>
                    <a:pt x="68" y="59"/>
                    <a:pt x="70" y="60"/>
                  </a:cubicBezTo>
                  <a:cubicBezTo>
                    <a:pt x="71" y="60"/>
                    <a:pt x="72" y="59"/>
                    <a:pt x="73" y="59"/>
                  </a:cubicBezTo>
                  <a:cubicBezTo>
                    <a:pt x="74" y="59"/>
                    <a:pt x="74" y="58"/>
                    <a:pt x="75" y="58"/>
                  </a:cubicBezTo>
                  <a:cubicBezTo>
                    <a:pt x="76" y="56"/>
                    <a:pt x="73" y="55"/>
                    <a:pt x="73" y="53"/>
                  </a:cubicBezTo>
                  <a:cubicBezTo>
                    <a:pt x="72" y="53"/>
                    <a:pt x="72" y="53"/>
                    <a:pt x="72" y="52"/>
                  </a:cubicBezTo>
                  <a:cubicBezTo>
                    <a:pt x="72" y="52"/>
                    <a:pt x="72" y="52"/>
                    <a:pt x="72" y="52"/>
                  </a:cubicBezTo>
                  <a:cubicBezTo>
                    <a:pt x="72" y="51"/>
                    <a:pt x="73" y="50"/>
                    <a:pt x="73" y="50"/>
                  </a:cubicBezTo>
                  <a:cubicBezTo>
                    <a:pt x="73" y="50"/>
                    <a:pt x="73" y="50"/>
                    <a:pt x="73" y="50"/>
                  </a:cubicBezTo>
                  <a:cubicBezTo>
                    <a:pt x="73" y="49"/>
                    <a:pt x="73" y="48"/>
                    <a:pt x="73" y="48"/>
                  </a:cubicBezTo>
                  <a:cubicBezTo>
                    <a:pt x="71" y="48"/>
                    <a:pt x="70" y="47"/>
                    <a:pt x="69" y="47"/>
                  </a:cubicBezTo>
                  <a:cubicBezTo>
                    <a:pt x="68" y="47"/>
                    <a:pt x="67" y="47"/>
                    <a:pt x="66" y="47"/>
                  </a:cubicBezTo>
                  <a:cubicBezTo>
                    <a:pt x="66" y="47"/>
                    <a:pt x="66" y="47"/>
                    <a:pt x="66" y="47"/>
                  </a:cubicBezTo>
                  <a:cubicBezTo>
                    <a:pt x="67" y="45"/>
                    <a:pt x="68" y="44"/>
                    <a:pt x="70" y="43"/>
                  </a:cubicBezTo>
                  <a:cubicBezTo>
                    <a:pt x="70" y="43"/>
                    <a:pt x="70" y="43"/>
                    <a:pt x="70" y="43"/>
                  </a:cubicBezTo>
                  <a:cubicBezTo>
                    <a:pt x="73" y="43"/>
                    <a:pt x="75" y="44"/>
                    <a:pt x="77" y="42"/>
                  </a:cubicBezTo>
                  <a:cubicBezTo>
                    <a:pt x="79" y="40"/>
                    <a:pt x="76" y="40"/>
                    <a:pt x="76" y="39"/>
                  </a:cubicBezTo>
                  <a:cubicBezTo>
                    <a:pt x="75" y="39"/>
                    <a:pt x="75" y="39"/>
                    <a:pt x="75" y="39"/>
                  </a:cubicBezTo>
                  <a:cubicBezTo>
                    <a:pt x="77" y="38"/>
                    <a:pt x="79" y="36"/>
                    <a:pt x="81" y="35"/>
                  </a:cubicBezTo>
                  <a:cubicBezTo>
                    <a:pt x="81" y="35"/>
                    <a:pt x="81" y="35"/>
                    <a:pt x="81" y="35"/>
                  </a:cubicBezTo>
                  <a:cubicBezTo>
                    <a:pt x="83" y="36"/>
                    <a:pt x="83" y="35"/>
                    <a:pt x="84" y="36"/>
                  </a:cubicBezTo>
                  <a:cubicBezTo>
                    <a:pt x="85" y="36"/>
                    <a:pt x="85" y="38"/>
                    <a:pt x="86" y="38"/>
                  </a:cubicBezTo>
                  <a:cubicBezTo>
                    <a:pt x="86" y="38"/>
                    <a:pt x="87" y="39"/>
                    <a:pt x="88" y="37"/>
                  </a:cubicBezTo>
                  <a:cubicBezTo>
                    <a:pt x="89" y="36"/>
                    <a:pt x="88" y="35"/>
                    <a:pt x="87" y="34"/>
                  </a:cubicBezTo>
                  <a:cubicBezTo>
                    <a:pt x="87" y="33"/>
                    <a:pt x="87" y="33"/>
                    <a:pt x="86" y="33"/>
                  </a:cubicBezTo>
                  <a:cubicBezTo>
                    <a:pt x="86" y="33"/>
                    <a:pt x="86" y="33"/>
                    <a:pt x="85" y="33"/>
                  </a:cubicBezTo>
                  <a:cubicBezTo>
                    <a:pt x="89" y="31"/>
                    <a:pt x="92" y="29"/>
                    <a:pt x="96" y="27"/>
                  </a:cubicBezTo>
                  <a:cubicBezTo>
                    <a:pt x="96" y="27"/>
                    <a:pt x="96" y="27"/>
                    <a:pt x="96" y="27"/>
                  </a:cubicBezTo>
                  <a:cubicBezTo>
                    <a:pt x="96" y="28"/>
                    <a:pt x="96" y="29"/>
                    <a:pt x="95" y="31"/>
                  </a:cubicBezTo>
                  <a:cubicBezTo>
                    <a:pt x="95" y="31"/>
                    <a:pt x="96" y="32"/>
                    <a:pt x="95" y="33"/>
                  </a:cubicBezTo>
                  <a:cubicBezTo>
                    <a:pt x="94" y="33"/>
                    <a:pt x="92" y="32"/>
                    <a:pt x="91" y="33"/>
                  </a:cubicBezTo>
                  <a:cubicBezTo>
                    <a:pt x="90" y="34"/>
                    <a:pt x="91" y="34"/>
                    <a:pt x="91" y="35"/>
                  </a:cubicBezTo>
                  <a:close/>
                  <a:moveTo>
                    <a:pt x="71" y="283"/>
                  </a:moveTo>
                  <a:cubicBezTo>
                    <a:pt x="72" y="283"/>
                    <a:pt x="72" y="283"/>
                    <a:pt x="72" y="284"/>
                  </a:cubicBezTo>
                  <a:cubicBezTo>
                    <a:pt x="73" y="284"/>
                    <a:pt x="73" y="284"/>
                    <a:pt x="73" y="285"/>
                  </a:cubicBezTo>
                  <a:cubicBezTo>
                    <a:pt x="73" y="284"/>
                    <a:pt x="72" y="284"/>
                    <a:pt x="71" y="283"/>
                  </a:cubicBezTo>
                  <a:close/>
                  <a:moveTo>
                    <a:pt x="77" y="287"/>
                  </a:moveTo>
                  <a:cubicBezTo>
                    <a:pt x="77" y="287"/>
                    <a:pt x="78" y="288"/>
                    <a:pt x="78" y="288"/>
                  </a:cubicBezTo>
                  <a:cubicBezTo>
                    <a:pt x="79" y="288"/>
                    <a:pt x="79" y="289"/>
                    <a:pt x="80" y="289"/>
                  </a:cubicBezTo>
                  <a:cubicBezTo>
                    <a:pt x="79" y="289"/>
                    <a:pt x="78" y="288"/>
                    <a:pt x="77" y="287"/>
                  </a:cubicBezTo>
                  <a:close/>
                  <a:moveTo>
                    <a:pt x="86" y="293"/>
                  </a:moveTo>
                  <a:cubicBezTo>
                    <a:pt x="86" y="293"/>
                    <a:pt x="86" y="292"/>
                    <a:pt x="86" y="292"/>
                  </a:cubicBezTo>
                  <a:cubicBezTo>
                    <a:pt x="86" y="292"/>
                    <a:pt x="86" y="291"/>
                    <a:pt x="86" y="291"/>
                  </a:cubicBezTo>
                  <a:cubicBezTo>
                    <a:pt x="85" y="289"/>
                    <a:pt x="81" y="287"/>
                    <a:pt x="80" y="286"/>
                  </a:cubicBezTo>
                  <a:cubicBezTo>
                    <a:pt x="77" y="284"/>
                    <a:pt x="75" y="283"/>
                    <a:pt x="74" y="282"/>
                  </a:cubicBezTo>
                  <a:cubicBezTo>
                    <a:pt x="73" y="282"/>
                    <a:pt x="73" y="282"/>
                    <a:pt x="72" y="282"/>
                  </a:cubicBezTo>
                  <a:cubicBezTo>
                    <a:pt x="71" y="281"/>
                    <a:pt x="71" y="281"/>
                    <a:pt x="70" y="281"/>
                  </a:cubicBezTo>
                  <a:cubicBezTo>
                    <a:pt x="70" y="280"/>
                    <a:pt x="71" y="280"/>
                    <a:pt x="70" y="279"/>
                  </a:cubicBezTo>
                  <a:cubicBezTo>
                    <a:pt x="70" y="278"/>
                    <a:pt x="69" y="278"/>
                    <a:pt x="68" y="277"/>
                  </a:cubicBezTo>
                  <a:cubicBezTo>
                    <a:pt x="68" y="277"/>
                    <a:pt x="68" y="276"/>
                    <a:pt x="68" y="276"/>
                  </a:cubicBezTo>
                  <a:cubicBezTo>
                    <a:pt x="67" y="275"/>
                    <a:pt x="67" y="274"/>
                    <a:pt x="67" y="273"/>
                  </a:cubicBezTo>
                  <a:cubicBezTo>
                    <a:pt x="67" y="272"/>
                    <a:pt x="68" y="272"/>
                    <a:pt x="67" y="272"/>
                  </a:cubicBezTo>
                  <a:cubicBezTo>
                    <a:pt x="66" y="271"/>
                    <a:pt x="66" y="272"/>
                    <a:pt x="66" y="272"/>
                  </a:cubicBezTo>
                  <a:cubicBezTo>
                    <a:pt x="66" y="272"/>
                    <a:pt x="65" y="272"/>
                    <a:pt x="65" y="273"/>
                  </a:cubicBezTo>
                  <a:cubicBezTo>
                    <a:pt x="65" y="273"/>
                    <a:pt x="65" y="273"/>
                    <a:pt x="65" y="274"/>
                  </a:cubicBezTo>
                  <a:cubicBezTo>
                    <a:pt x="65" y="275"/>
                    <a:pt x="66" y="276"/>
                    <a:pt x="66" y="277"/>
                  </a:cubicBezTo>
                  <a:cubicBezTo>
                    <a:pt x="66" y="277"/>
                    <a:pt x="65" y="277"/>
                    <a:pt x="64" y="277"/>
                  </a:cubicBezTo>
                  <a:cubicBezTo>
                    <a:pt x="32" y="250"/>
                    <a:pt x="12" y="209"/>
                    <a:pt x="11" y="164"/>
                  </a:cubicBezTo>
                  <a:cubicBezTo>
                    <a:pt x="12" y="163"/>
                    <a:pt x="14" y="162"/>
                    <a:pt x="14" y="161"/>
                  </a:cubicBezTo>
                  <a:cubicBezTo>
                    <a:pt x="14" y="160"/>
                    <a:pt x="14" y="160"/>
                    <a:pt x="14" y="159"/>
                  </a:cubicBezTo>
                  <a:cubicBezTo>
                    <a:pt x="14" y="157"/>
                    <a:pt x="12" y="157"/>
                    <a:pt x="11" y="155"/>
                  </a:cubicBezTo>
                  <a:cubicBezTo>
                    <a:pt x="12" y="144"/>
                    <a:pt x="14" y="133"/>
                    <a:pt x="17" y="123"/>
                  </a:cubicBezTo>
                  <a:cubicBezTo>
                    <a:pt x="17" y="124"/>
                    <a:pt x="17" y="124"/>
                    <a:pt x="17" y="125"/>
                  </a:cubicBezTo>
                  <a:cubicBezTo>
                    <a:pt x="17" y="126"/>
                    <a:pt x="17" y="127"/>
                    <a:pt x="17" y="128"/>
                  </a:cubicBezTo>
                  <a:cubicBezTo>
                    <a:pt x="18" y="129"/>
                    <a:pt x="19" y="130"/>
                    <a:pt x="19" y="132"/>
                  </a:cubicBezTo>
                  <a:cubicBezTo>
                    <a:pt x="19" y="132"/>
                    <a:pt x="20" y="132"/>
                    <a:pt x="20" y="133"/>
                  </a:cubicBezTo>
                  <a:cubicBezTo>
                    <a:pt x="20" y="133"/>
                    <a:pt x="19" y="134"/>
                    <a:pt x="19" y="134"/>
                  </a:cubicBezTo>
                  <a:cubicBezTo>
                    <a:pt x="19" y="135"/>
                    <a:pt x="20" y="135"/>
                    <a:pt x="20" y="136"/>
                  </a:cubicBezTo>
                  <a:cubicBezTo>
                    <a:pt x="20" y="136"/>
                    <a:pt x="21" y="136"/>
                    <a:pt x="21" y="137"/>
                  </a:cubicBezTo>
                  <a:cubicBezTo>
                    <a:pt x="21" y="138"/>
                    <a:pt x="22" y="138"/>
                    <a:pt x="23" y="139"/>
                  </a:cubicBezTo>
                  <a:cubicBezTo>
                    <a:pt x="23" y="140"/>
                    <a:pt x="23" y="141"/>
                    <a:pt x="24" y="141"/>
                  </a:cubicBezTo>
                  <a:cubicBezTo>
                    <a:pt x="24" y="141"/>
                    <a:pt x="24" y="140"/>
                    <a:pt x="24" y="140"/>
                  </a:cubicBezTo>
                  <a:cubicBezTo>
                    <a:pt x="25" y="142"/>
                    <a:pt x="25" y="145"/>
                    <a:pt x="26" y="149"/>
                  </a:cubicBezTo>
                  <a:cubicBezTo>
                    <a:pt x="27" y="151"/>
                    <a:pt x="28" y="153"/>
                    <a:pt x="28" y="155"/>
                  </a:cubicBezTo>
                  <a:cubicBezTo>
                    <a:pt x="28" y="156"/>
                    <a:pt x="29" y="156"/>
                    <a:pt x="29" y="157"/>
                  </a:cubicBezTo>
                  <a:cubicBezTo>
                    <a:pt x="29" y="158"/>
                    <a:pt x="28" y="159"/>
                    <a:pt x="28" y="160"/>
                  </a:cubicBezTo>
                  <a:cubicBezTo>
                    <a:pt x="27" y="162"/>
                    <a:pt x="31" y="166"/>
                    <a:pt x="31" y="167"/>
                  </a:cubicBezTo>
                  <a:cubicBezTo>
                    <a:pt x="32" y="167"/>
                    <a:pt x="33" y="168"/>
                    <a:pt x="33" y="168"/>
                  </a:cubicBezTo>
                  <a:cubicBezTo>
                    <a:pt x="34" y="169"/>
                    <a:pt x="34" y="169"/>
                    <a:pt x="34" y="169"/>
                  </a:cubicBezTo>
                  <a:cubicBezTo>
                    <a:pt x="35" y="170"/>
                    <a:pt x="36" y="171"/>
                    <a:pt x="37" y="172"/>
                  </a:cubicBezTo>
                  <a:cubicBezTo>
                    <a:pt x="38" y="172"/>
                    <a:pt x="40" y="172"/>
                    <a:pt x="41" y="173"/>
                  </a:cubicBezTo>
                  <a:cubicBezTo>
                    <a:pt x="42" y="173"/>
                    <a:pt x="42" y="175"/>
                    <a:pt x="42" y="175"/>
                  </a:cubicBezTo>
                  <a:cubicBezTo>
                    <a:pt x="43" y="176"/>
                    <a:pt x="44" y="177"/>
                    <a:pt x="44" y="178"/>
                  </a:cubicBezTo>
                  <a:cubicBezTo>
                    <a:pt x="45" y="178"/>
                    <a:pt x="46" y="179"/>
                    <a:pt x="47" y="180"/>
                  </a:cubicBezTo>
                  <a:cubicBezTo>
                    <a:pt x="48" y="181"/>
                    <a:pt x="48" y="181"/>
                    <a:pt x="48" y="182"/>
                  </a:cubicBezTo>
                  <a:cubicBezTo>
                    <a:pt x="48" y="183"/>
                    <a:pt x="49" y="184"/>
                    <a:pt x="49" y="184"/>
                  </a:cubicBezTo>
                  <a:cubicBezTo>
                    <a:pt x="49" y="185"/>
                    <a:pt x="48" y="186"/>
                    <a:pt x="48" y="186"/>
                  </a:cubicBezTo>
                  <a:cubicBezTo>
                    <a:pt x="49" y="187"/>
                    <a:pt x="49" y="188"/>
                    <a:pt x="50" y="189"/>
                  </a:cubicBezTo>
                  <a:cubicBezTo>
                    <a:pt x="50" y="189"/>
                    <a:pt x="50" y="189"/>
                    <a:pt x="50" y="190"/>
                  </a:cubicBezTo>
                  <a:cubicBezTo>
                    <a:pt x="51" y="190"/>
                    <a:pt x="51" y="191"/>
                    <a:pt x="52" y="192"/>
                  </a:cubicBezTo>
                  <a:cubicBezTo>
                    <a:pt x="52" y="192"/>
                    <a:pt x="53" y="193"/>
                    <a:pt x="53" y="194"/>
                  </a:cubicBezTo>
                  <a:cubicBezTo>
                    <a:pt x="54" y="193"/>
                    <a:pt x="54" y="192"/>
                    <a:pt x="56" y="192"/>
                  </a:cubicBezTo>
                  <a:cubicBezTo>
                    <a:pt x="56" y="193"/>
                    <a:pt x="58" y="195"/>
                    <a:pt x="59" y="196"/>
                  </a:cubicBezTo>
                  <a:cubicBezTo>
                    <a:pt x="59" y="196"/>
                    <a:pt x="59" y="196"/>
                    <a:pt x="60" y="197"/>
                  </a:cubicBezTo>
                  <a:cubicBezTo>
                    <a:pt x="59" y="201"/>
                    <a:pt x="57" y="205"/>
                    <a:pt x="60" y="210"/>
                  </a:cubicBezTo>
                  <a:cubicBezTo>
                    <a:pt x="60" y="211"/>
                    <a:pt x="60" y="212"/>
                    <a:pt x="60" y="214"/>
                  </a:cubicBezTo>
                  <a:cubicBezTo>
                    <a:pt x="61" y="215"/>
                    <a:pt x="63" y="216"/>
                    <a:pt x="64" y="217"/>
                  </a:cubicBezTo>
                  <a:cubicBezTo>
                    <a:pt x="66" y="218"/>
                    <a:pt x="68" y="219"/>
                    <a:pt x="69" y="220"/>
                  </a:cubicBezTo>
                  <a:cubicBezTo>
                    <a:pt x="70" y="221"/>
                    <a:pt x="70" y="223"/>
                    <a:pt x="70" y="223"/>
                  </a:cubicBezTo>
                  <a:cubicBezTo>
                    <a:pt x="71" y="224"/>
                    <a:pt x="71" y="224"/>
                    <a:pt x="72" y="225"/>
                  </a:cubicBezTo>
                  <a:cubicBezTo>
                    <a:pt x="73" y="225"/>
                    <a:pt x="73" y="226"/>
                    <a:pt x="74" y="226"/>
                  </a:cubicBezTo>
                  <a:cubicBezTo>
                    <a:pt x="74" y="227"/>
                    <a:pt x="74" y="228"/>
                    <a:pt x="75" y="229"/>
                  </a:cubicBezTo>
                  <a:cubicBezTo>
                    <a:pt x="78" y="230"/>
                    <a:pt x="82" y="230"/>
                    <a:pt x="84" y="232"/>
                  </a:cubicBezTo>
                  <a:cubicBezTo>
                    <a:pt x="86" y="233"/>
                    <a:pt x="86" y="234"/>
                    <a:pt x="87" y="236"/>
                  </a:cubicBezTo>
                  <a:cubicBezTo>
                    <a:pt x="87" y="237"/>
                    <a:pt x="88" y="238"/>
                    <a:pt x="88" y="239"/>
                  </a:cubicBezTo>
                  <a:cubicBezTo>
                    <a:pt x="89" y="243"/>
                    <a:pt x="90" y="247"/>
                    <a:pt x="91" y="250"/>
                  </a:cubicBezTo>
                  <a:cubicBezTo>
                    <a:pt x="92" y="251"/>
                    <a:pt x="92" y="253"/>
                    <a:pt x="93" y="254"/>
                  </a:cubicBezTo>
                  <a:cubicBezTo>
                    <a:pt x="93" y="254"/>
                    <a:pt x="93" y="255"/>
                    <a:pt x="93" y="256"/>
                  </a:cubicBezTo>
                  <a:cubicBezTo>
                    <a:pt x="94" y="257"/>
                    <a:pt x="95" y="258"/>
                    <a:pt x="95" y="259"/>
                  </a:cubicBezTo>
                  <a:cubicBezTo>
                    <a:pt x="96" y="260"/>
                    <a:pt x="96" y="261"/>
                    <a:pt x="96" y="261"/>
                  </a:cubicBezTo>
                  <a:cubicBezTo>
                    <a:pt x="96" y="262"/>
                    <a:pt x="96" y="263"/>
                    <a:pt x="96" y="263"/>
                  </a:cubicBezTo>
                  <a:cubicBezTo>
                    <a:pt x="96" y="264"/>
                    <a:pt x="96" y="266"/>
                    <a:pt x="96" y="267"/>
                  </a:cubicBezTo>
                  <a:cubicBezTo>
                    <a:pt x="97" y="267"/>
                    <a:pt x="97" y="268"/>
                    <a:pt x="97" y="269"/>
                  </a:cubicBezTo>
                  <a:cubicBezTo>
                    <a:pt x="98" y="270"/>
                    <a:pt x="98" y="270"/>
                    <a:pt x="98" y="271"/>
                  </a:cubicBezTo>
                  <a:cubicBezTo>
                    <a:pt x="99" y="272"/>
                    <a:pt x="100" y="273"/>
                    <a:pt x="100" y="273"/>
                  </a:cubicBezTo>
                  <a:cubicBezTo>
                    <a:pt x="100" y="274"/>
                    <a:pt x="100" y="275"/>
                    <a:pt x="100" y="275"/>
                  </a:cubicBezTo>
                  <a:cubicBezTo>
                    <a:pt x="100" y="276"/>
                    <a:pt x="101" y="276"/>
                    <a:pt x="101" y="277"/>
                  </a:cubicBezTo>
                  <a:cubicBezTo>
                    <a:pt x="101" y="278"/>
                    <a:pt x="101" y="279"/>
                    <a:pt x="101" y="280"/>
                  </a:cubicBezTo>
                  <a:cubicBezTo>
                    <a:pt x="102" y="281"/>
                    <a:pt x="102" y="282"/>
                    <a:pt x="102" y="282"/>
                  </a:cubicBezTo>
                  <a:cubicBezTo>
                    <a:pt x="103" y="284"/>
                    <a:pt x="104" y="285"/>
                    <a:pt x="104" y="286"/>
                  </a:cubicBezTo>
                  <a:cubicBezTo>
                    <a:pt x="104" y="286"/>
                    <a:pt x="104" y="287"/>
                    <a:pt x="105" y="288"/>
                  </a:cubicBezTo>
                  <a:cubicBezTo>
                    <a:pt x="105" y="289"/>
                    <a:pt x="106" y="289"/>
                    <a:pt x="106" y="290"/>
                  </a:cubicBezTo>
                  <a:cubicBezTo>
                    <a:pt x="107" y="291"/>
                    <a:pt x="106" y="291"/>
                    <a:pt x="106" y="292"/>
                  </a:cubicBezTo>
                  <a:cubicBezTo>
                    <a:pt x="107" y="294"/>
                    <a:pt x="108" y="295"/>
                    <a:pt x="109" y="297"/>
                  </a:cubicBezTo>
                  <a:cubicBezTo>
                    <a:pt x="110" y="298"/>
                    <a:pt x="111" y="299"/>
                    <a:pt x="111" y="300"/>
                  </a:cubicBezTo>
                  <a:cubicBezTo>
                    <a:pt x="111" y="300"/>
                    <a:pt x="112" y="300"/>
                    <a:pt x="112" y="301"/>
                  </a:cubicBezTo>
                  <a:cubicBezTo>
                    <a:pt x="112" y="301"/>
                    <a:pt x="112" y="301"/>
                    <a:pt x="113" y="301"/>
                  </a:cubicBezTo>
                  <a:cubicBezTo>
                    <a:pt x="113" y="302"/>
                    <a:pt x="114" y="302"/>
                    <a:pt x="115" y="302"/>
                  </a:cubicBezTo>
                  <a:cubicBezTo>
                    <a:pt x="115" y="302"/>
                    <a:pt x="116" y="303"/>
                    <a:pt x="116" y="303"/>
                  </a:cubicBezTo>
                  <a:cubicBezTo>
                    <a:pt x="117" y="303"/>
                    <a:pt x="117" y="303"/>
                    <a:pt x="117" y="303"/>
                  </a:cubicBezTo>
                  <a:cubicBezTo>
                    <a:pt x="118" y="304"/>
                    <a:pt x="119" y="304"/>
                    <a:pt x="120" y="304"/>
                  </a:cubicBezTo>
                  <a:cubicBezTo>
                    <a:pt x="122" y="305"/>
                    <a:pt x="122" y="305"/>
                    <a:pt x="123" y="305"/>
                  </a:cubicBezTo>
                  <a:cubicBezTo>
                    <a:pt x="124" y="305"/>
                    <a:pt x="125" y="305"/>
                    <a:pt x="125" y="305"/>
                  </a:cubicBezTo>
                  <a:cubicBezTo>
                    <a:pt x="125" y="304"/>
                    <a:pt x="126" y="304"/>
                    <a:pt x="125" y="302"/>
                  </a:cubicBezTo>
                  <a:cubicBezTo>
                    <a:pt x="123" y="301"/>
                    <a:pt x="121" y="301"/>
                    <a:pt x="120" y="299"/>
                  </a:cubicBezTo>
                  <a:cubicBezTo>
                    <a:pt x="119" y="298"/>
                    <a:pt x="119" y="296"/>
                    <a:pt x="119" y="295"/>
                  </a:cubicBezTo>
                  <a:cubicBezTo>
                    <a:pt x="118" y="294"/>
                    <a:pt x="118" y="293"/>
                    <a:pt x="118" y="293"/>
                  </a:cubicBezTo>
                  <a:cubicBezTo>
                    <a:pt x="118" y="292"/>
                    <a:pt x="118" y="292"/>
                    <a:pt x="118" y="292"/>
                  </a:cubicBezTo>
                  <a:cubicBezTo>
                    <a:pt x="118" y="291"/>
                    <a:pt x="117" y="291"/>
                    <a:pt x="117" y="290"/>
                  </a:cubicBezTo>
                  <a:cubicBezTo>
                    <a:pt x="117" y="289"/>
                    <a:pt x="118" y="288"/>
                    <a:pt x="118" y="287"/>
                  </a:cubicBezTo>
                  <a:cubicBezTo>
                    <a:pt x="117" y="287"/>
                    <a:pt x="117" y="287"/>
                    <a:pt x="117" y="287"/>
                  </a:cubicBezTo>
                  <a:cubicBezTo>
                    <a:pt x="117" y="286"/>
                    <a:pt x="117" y="286"/>
                    <a:pt x="116" y="286"/>
                  </a:cubicBezTo>
                  <a:cubicBezTo>
                    <a:pt x="116" y="285"/>
                    <a:pt x="115" y="285"/>
                    <a:pt x="115" y="284"/>
                  </a:cubicBezTo>
                  <a:cubicBezTo>
                    <a:pt x="115" y="282"/>
                    <a:pt x="116" y="279"/>
                    <a:pt x="115" y="277"/>
                  </a:cubicBezTo>
                  <a:cubicBezTo>
                    <a:pt x="115" y="275"/>
                    <a:pt x="113" y="276"/>
                    <a:pt x="113" y="274"/>
                  </a:cubicBezTo>
                  <a:cubicBezTo>
                    <a:pt x="113" y="273"/>
                    <a:pt x="115" y="273"/>
                    <a:pt x="115" y="273"/>
                  </a:cubicBezTo>
                  <a:cubicBezTo>
                    <a:pt x="115" y="272"/>
                    <a:pt x="114" y="271"/>
                    <a:pt x="114" y="269"/>
                  </a:cubicBezTo>
                  <a:cubicBezTo>
                    <a:pt x="115" y="269"/>
                    <a:pt x="115" y="268"/>
                    <a:pt x="116" y="268"/>
                  </a:cubicBezTo>
                  <a:cubicBezTo>
                    <a:pt x="116" y="267"/>
                    <a:pt x="118" y="267"/>
                    <a:pt x="118" y="266"/>
                  </a:cubicBezTo>
                  <a:cubicBezTo>
                    <a:pt x="119" y="265"/>
                    <a:pt x="119" y="263"/>
                    <a:pt x="118" y="262"/>
                  </a:cubicBezTo>
                  <a:cubicBezTo>
                    <a:pt x="118" y="260"/>
                    <a:pt x="117" y="260"/>
                    <a:pt x="116" y="259"/>
                  </a:cubicBezTo>
                  <a:cubicBezTo>
                    <a:pt x="117" y="258"/>
                    <a:pt x="120" y="258"/>
                    <a:pt x="120" y="257"/>
                  </a:cubicBezTo>
                  <a:cubicBezTo>
                    <a:pt x="121" y="257"/>
                    <a:pt x="120" y="256"/>
                    <a:pt x="120" y="256"/>
                  </a:cubicBezTo>
                  <a:cubicBezTo>
                    <a:pt x="121" y="255"/>
                    <a:pt x="121" y="253"/>
                    <a:pt x="122" y="252"/>
                  </a:cubicBezTo>
                  <a:cubicBezTo>
                    <a:pt x="122" y="252"/>
                    <a:pt x="122" y="251"/>
                    <a:pt x="122" y="251"/>
                  </a:cubicBezTo>
                  <a:cubicBezTo>
                    <a:pt x="123" y="249"/>
                    <a:pt x="122" y="247"/>
                    <a:pt x="122" y="246"/>
                  </a:cubicBezTo>
                  <a:cubicBezTo>
                    <a:pt x="122" y="246"/>
                    <a:pt x="122" y="245"/>
                    <a:pt x="123" y="245"/>
                  </a:cubicBezTo>
                  <a:cubicBezTo>
                    <a:pt x="123" y="244"/>
                    <a:pt x="123" y="244"/>
                    <a:pt x="123" y="243"/>
                  </a:cubicBezTo>
                  <a:cubicBezTo>
                    <a:pt x="122" y="242"/>
                    <a:pt x="121" y="241"/>
                    <a:pt x="121" y="240"/>
                  </a:cubicBezTo>
                  <a:cubicBezTo>
                    <a:pt x="121" y="240"/>
                    <a:pt x="121" y="238"/>
                    <a:pt x="121" y="237"/>
                  </a:cubicBezTo>
                  <a:cubicBezTo>
                    <a:pt x="122" y="237"/>
                    <a:pt x="122" y="237"/>
                    <a:pt x="123" y="236"/>
                  </a:cubicBezTo>
                  <a:cubicBezTo>
                    <a:pt x="123" y="236"/>
                    <a:pt x="123" y="236"/>
                    <a:pt x="123" y="236"/>
                  </a:cubicBezTo>
                  <a:cubicBezTo>
                    <a:pt x="123" y="235"/>
                    <a:pt x="123" y="235"/>
                    <a:pt x="124" y="235"/>
                  </a:cubicBezTo>
                  <a:cubicBezTo>
                    <a:pt x="124" y="235"/>
                    <a:pt x="124" y="234"/>
                    <a:pt x="124" y="234"/>
                  </a:cubicBezTo>
                  <a:cubicBezTo>
                    <a:pt x="124" y="234"/>
                    <a:pt x="125" y="234"/>
                    <a:pt x="125" y="234"/>
                  </a:cubicBezTo>
                  <a:cubicBezTo>
                    <a:pt x="125" y="233"/>
                    <a:pt x="125" y="233"/>
                    <a:pt x="126" y="233"/>
                  </a:cubicBezTo>
                  <a:cubicBezTo>
                    <a:pt x="126" y="232"/>
                    <a:pt x="127" y="232"/>
                    <a:pt x="127" y="231"/>
                  </a:cubicBezTo>
                  <a:cubicBezTo>
                    <a:pt x="128" y="231"/>
                    <a:pt x="128" y="230"/>
                    <a:pt x="128" y="230"/>
                  </a:cubicBezTo>
                  <a:cubicBezTo>
                    <a:pt x="128" y="229"/>
                    <a:pt x="128" y="227"/>
                    <a:pt x="128" y="226"/>
                  </a:cubicBezTo>
                  <a:cubicBezTo>
                    <a:pt x="128" y="224"/>
                    <a:pt x="128" y="223"/>
                    <a:pt x="128" y="221"/>
                  </a:cubicBezTo>
                  <a:cubicBezTo>
                    <a:pt x="128" y="219"/>
                    <a:pt x="128" y="218"/>
                    <a:pt x="127" y="216"/>
                  </a:cubicBezTo>
                  <a:cubicBezTo>
                    <a:pt x="127" y="215"/>
                    <a:pt x="126" y="214"/>
                    <a:pt x="126" y="212"/>
                  </a:cubicBezTo>
                  <a:cubicBezTo>
                    <a:pt x="126" y="211"/>
                    <a:pt x="126" y="210"/>
                    <a:pt x="127" y="209"/>
                  </a:cubicBezTo>
                  <a:cubicBezTo>
                    <a:pt x="127" y="207"/>
                    <a:pt x="128" y="206"/>
                    <a:pt x="128" y="204"/>
                  </a:cubicBezTo>
                  <a:cubicBezTo>
                    <a:pt x="128" y="203"/>
                    <a:pt x="129" y="202"/>
                    <a:pt x="129" y="201"/>
                  </a:cubicBezTo>
                  <a:cubicBezTo>
                    <a:pt x="129" y="199"/>
                    <a:pt x="127" y="197"/>
                    <a:pt x="127" y="196"/>
                  </a:cubicBezTo>
                  <a:cubicBezTo>
                    <a:pt x="127" y="196"/>
                    <a:pt x="127" y="196"/>
                    <a:pt x="127" y="196"/>
                  </a:cubicBezTo>
                  <a:cubicBezTo>
                    <a:pt x="126" y="195"/>
                    <a:pt x="123" y="194"/>
                    <a:pt x="122" y="193"/>
                  </a:cubicBezTo>
                  <a:cubicBezTo>
                    <a:pt x="122" y="193"/>
                    <a:pt x="122" y="193"/>
                    <a:pt x="122" y="193"/>
                  </a:cubicBezTo>
                  <a:cubicBezTo>
                    <a:pt x="121" y="193"/>
                    <a:pt x="120" y="192"/>
                    <a:pt x="120" y="192"/>
                  </a:cubicBezTo>
                  <a:cubicBezTo>
                    <a:pt x="120" y="192"/>
                    <a:pt x="119" y="192"/>
                    <a:pt x="118" y="192"/>
                  </a:cubicBezTo>
                  <a:cubicBezTo>
                    <a:pt x="118" y="192"/>
                    <a:pt x="118" y="192"/>
                    <a:pt x="118" y="192"/>
                  </a:cubicBezTo>
                  <a:cubicBezTo>
                    <a:pt x="117" y="192"/>
                    <a:pt x="117" y="192"/>
                    <a:pt x="116" y="192"/>
                  </a:cubicBezTo>
                  <a:cubicBezTo>
                    <a:pt x="115" y="192"/>
                    <a:pt x="114" y="192"/>
                    <a:pt x="113" y="193"/>
                  </a:cubicBezTo>
                  <a:cubicBezTo>
                    <a:pt x="112" y="193"/>
                    <a:pt x="111" y="192"/>
                    <a:pt x="110" y="192"/>
                  </a:cubicBezTo>
                  <a:cubicBezTo>
                    <a:pt x="110" y="192"/>
                    <a:pt x="110" y="192"/>
                    <a:pt x="109" y="192"/>
                  </a:cubicBezTo>
                  <a:cubicBezTo>
                    <a:pt x="108" y="191"/>
                    <a:pt x="107" y="191"/>
                    <a:pt x="107" y="191"/>
                  </a:cubicBezTo>
                  <a:cubicBezTo>
                    <a:pt x="106" y="191"/>
                    <a:pt x="106" y="191"/>
                    <a:pt x="106" y="191"/>
                  </a:cubicBezTo>
                  <a:cubicBezTo>
                    <a:pt x="105" y="191"/>
                    <a:pt x="104" y="190"/>
                    <a:pt x="104" y="191"/>
                  </a:cubicBezTo>
                  <a:cubicBezTo>
                    <a:pt x="102" y="190"/>
                    <a:pt x="101" y="188"/>
                    <a:pt x="100" y="187"/>
                  </a:cubicBezTo>
                  <a:cubicBezTo>
                    <a:pt x="100" y="186"/>
                    <a:pt x="100" y="185"/>
                    <a:pt x="99" y="184"/>
                  </a:cubicBezTo>
                  <a:cubicBezTo>
                    <a:pt x="99" y="184"/>
                    <a:pt x="97" y="183"/>
                    <a:pt x="96" y="182"/>
                  </a:cubicBezTo>
                  <a:cubicBezTo>
                    <a:pt x="95" y="182"/>
                    <a:pt x="94" y="181"/>
                    <a:pt x="93" y="181"/>
                  </a:cubicBezTo>
                  <a:cubicBezTo>
                    <a:pt x="92" y="181"/>
                    <a:pt x="91" y="182"/>
                    <a:pt x="89" y="182"/>
                  </a:cubicBezTo>
                  <a:cubicBezTo>
                    <a:pt x="88" y="182"/>
                    <a:pt x="86" y="181"/>
                    <a:pt x="85" y="180"/>
                  </a:cubicBezTo>
                  <a:cubicBezTo>
                    <a:pt x="83" y="180"/>
                    <a:pt x="82" y="179"/>
                    <a:pt x="81" y="178"/>
                  </a:cubicBezTo>
                  <a:cubicBezTo>
                    <a:pt x="80" y="177"/>
                    <a:pt x="80" y="175"/>
                    <a:pt x="78" y="175"/>
                  </a:cubicBezTo>
                  <a:cubicBezTo>
                    <a:pt x="77" y="175"/>
                    <a:pt x="75" y="178"/>
                    <a:pt x="73" y="179"/>
                  </a:cubicBezTo>
                  <a:cubicBezTo>
                    <a:pt x="72" y="179"/>
                    <a:pt x="71" y="179"/>
                    <a:pt x="70" y="179"/>
                  </a:cubicBezTo>
                  <a:cubicBezTo>
                    <a:pt x="70" y="179"/>
                    <a:pt x="70" y="179"/>
                    <a:pt x="69" y="179"/>
                  </a:cubicBezTo>
                  <a:cubicBezTo>
                    <a:pt x="69" y="179"/>
                    <a:pt x="69" y="178"/>
                    <a:pt x="68" y="178"/>
                  </a:cubicBezTo>
                  <a:cubicBezTo>
                    <a:pt x="68" y="178"/>
                    <a:pt x="68" y="178"/>
                    <a:pt x="68" y="178"/>
                  </a:cubicBezTo>
                  <a:cubicBezTo>
                    <a:pt x="67" y="178"/>
                    <a:pt x="66" y="177"/>
                    <a:pt x="66" y="177"/>
                  </a:cubicBezTo>
                  <a:cubicBezTo>
                    <a:pt x="63" y="177"/>
                    <a:pt x="63" y="179"/>
                    <a:pt x="61" y="180"/>
                  </a:cubicBezTo>
                  <a:cubicBezTo>
                    <a:pt x="61" y="181"/>
                    <a:pt x="60" y="181"/>
                    <a:pt x="60" y="181"/>
                  </a:cubicBezTo>
                  <a:cubicBezTo>
                    <a:pt x="60" y="182"/>
                    <a:pt x="59" y="182"/>
                    <a:pt x="59" y="182"/>
                  </a:cubicBezTo>
                  <a:cubicBezTo>
                    <a:pt x="58" y="183"/>
                    <a:pt x="59" y="185"/>
                    <a:pt x="58" y="186"/>
                  </a:cubicBezTo>
                  <a:cubicBezTo>
                    <a:pt x="59" y="188"/>
                    <a:pt x="58" y="189"/>
                    <a:pt x="58" y="191"/>
                  </a:cubicBezTo>
                  <a:cubicBezTo>
                    <a:pt x="58" y="191"/>
                    <a:pt x="58" y="191"/>
                    <a:pt x="58" y="191"/>
                  </a:cubicBezTo>
                  <a:cubicBezTo>
                    <a:pt x="58" y="192"/>
                    <a:pt x="58" y="192"/>
                    <a:pt x="58" y="193"/>
                  </a:cubicBezTo>
                  <a:cubicBezTo>
                    <a:pt x="58" y="193"/>
                    <a:pt x="58" y="193"/>
                    <a:pt x="58" y="193"/>
                  </a:cubicBezTo>
                  <a:cubicBezTo>
                    <a:pt x="58" y="192"/>
                    <a:pt x="58" y="191"/>
                    <a:pt x="58" y="191"/>
                  </a:cubicBezTo>
                  <a:cubicBezTo>
                    <a:pt x="57" y="191"/>
                    <a:pt x="57" y="190"/>
                    <a:pt x="56" y="190"/>
                  </a:cubicBezTo>
                  <a:cubicBezTo>
                    <a:pt x="55" y="189"/>
                    <a:pt x="55" y="190"/>
                    <a:pt x="54" y="190"/>
                  </a:cubicBezTo>
                  <a:cubicBezTo>
                    <a:pt x="52" y="189"/>
                    <a:pt x="51" y="186"/>
                    <a:pt x="51" y="184"/>
                  </a:cubicBezTo>
                  <a:cubicBezTo>
                    <a:pt x="52" y="182"/>
                    <a:pt x="53" y="180"/>
                    <a:pt x="54" y="179"/>
                  </a:cubicBezTo>
                  <a:cubicBezTo>
                    <a:pt x="54" y="177"/>
                    <a:pt x="53" y="175"/>
                    <a:pt x="52" y="175"/>
                  </a:cubicBezTo>
                  <a:cubicBezTo>
                    <a:pt x="51" y="174"/>
                    <a:pt x="49" y="175"/>
                    <a:pt x="48" y="173"/>
                  </a:cubicBezTo>
                  <a:cubicBezTo>
                    <a:pt x="49" y="172"/>
                    <a:pt x="50" y="171"/>
                    <a:pt x="50" y="170"/>
                  </a:cubicBezTo>
                  <a:cubicBezTo>
                    <a:pt x="50" y="169"/>
                    <a:pt x="50" y="168"/>
                    <a:pt x="51" y="168"/>
                  </a:cubicBezTo>
                  <a:cubicBezTo>
                    <a:pt x="51" y="166"/>
                    <a:pt x="52" y="165"/>
                    <a:pt x="52" y="164"/>
                  </a:cubicBezTo>
                  <a:cubicBezTo>
                    <a:pt x="50" y="163"/>
                    <a:pt x="49" y="163"/>
                    <a:pt x="48" y="164"/>
                  </a:cubicBezTo>
                  <a:cubicBezTo>
                    <a:pt x="47" y="165"/>
                    <a:pt x="47" y="165"/>
                    <a:pt x="47" y="166"/>
                  </a:cubicBezTo>
                  <a:cubicBezTo>
                    <a:pt x="46" y="166"/>
                    <a:pt x="46" y="167"/>
                    <a:pt x="45" y="167"/>
                  </a:cubicBezTo>
                  <a:cubicBezTo>
                    <a:pt x="45" y="167"/>
                    <a:pt x="44" y="167"/>
                    <a:pt x="43" y="167"/>
                  </a:cubicBezTo>
                  <a:cubicBezTo>
                    <a:pt x="42" y="167"/>
                    <a:pt x="42" y="167"/>
                    <a:pt x="41" y="167"/>
                  </a:cubicBezTo>
                  <a:cubicBezTo>
                    <a:pt x="40" y="167"/>
                    <a:pt x="40" y="164"/>
                    <a:pt x="40" y="163"/>
                  </a:cubicBezTo>
                  <a:cubicBezTo>
                    <a:pt x="39" y="162"/>
                    <a:pt x="39" y="161"/>
                    <a:pt x="39" y="160"/>
                  </a:cubicBezTo>
                  <a:cubicBezTo>
                    <a:pt x="39" y="159"/>
                    <a:pt x="39" y="158"/>
                    <a:pt x="39" y="158"/>
                  </a:cubicBezTo>
                  <a:cubicBezTo>
                    <a:pt x="40" y="155"/>
                    <a:pt x="40" y="154"/>
                    <a:pt x="41" y="152"/>
                  </a:cubicBezTo>
                  <a:cubicBezTo>
                    <a:pt x="42" y="151"/>
                    <a:pt x="41" y="150"/>
                    <a:pt x="42" y="149"/>
                  </a:cubicBezTo>
                  <a:cubicBezTo>
                    <a:pt x="42" y="148"/>
                    <a:pt x="44" y="148"/>
                    <a:pt x="46" y="147"/>
                  </a:cubicBezTo>
                  <a:cubicBezTo>
                    <a:pt x="47" y="147"/>
                    <a:pt x="48" y="146"/>
                    <a:pt x="49" y="147"/>
                  </a:cubicBezTo>
                  <a:cubicBezTo>
                    <a:pt x="50" y="147"/>
                    <a:pt x="50" y="148"/>
                    <a:pt x="51" y="148"/>
                  </a:cubicBezTo>
                  <a:cubicBezTo>
                    <a:pt x="51" y="149"/>
                    <a:pt x="52" y="149"/>
                    <a:pt x="53" y="149"/>
                  </a:cubicBezTo>
                  <a:cubicBezTo>
                    <a:pt x="54" y="149"/>
                    <a:pt x="55" y="148"/>
                    <a:pt x="56" y="148"/>
                  </a:cubicBezTo>
                  <a:cubicBezTo>
                    <a:pt x="57" y="148"/>
                    <a:pt x="59" y="149"/>
                    <a:pt x="59" y="149"/>
                  </a:cubicBezTo>
                  <a:cubicBezTo>
                    <a:pt x="60" y="150"/>
                    <a:pt x="60" y="151"/>
                    <a:pt x="60" y="152"/>
                  </a:cubicBezTo>
                  <a:cubicBezTo>
                    <a:pt x="61" y="153"/>
                    <a:pt x="61" y="154"/>
                    <a:pt x="61" y="155"/>
                  </a:cubicBezTo>
                  <a:cubicBezTo>
                    <a:pt x="61" y="155"/>
                    <a:pt x="61" y="156"/>
                    <a:pt x="61" y="157"/>
                  </a:cubicBezTo>
                  <a:cubicBezTo>
                    <a:pt x="61" y="158"/>
                    <a:pt x="61" y="158"/>
                    <a:pt x="61" y="158"/>
                  </a:cubicBezTo>
                  <a:cubicBezTo>
                    <a:pt x="61" y="159"/>
                    <a:pt x="61" y="159"/>
                    <a:pt x="62" y="160"/>
                  </a:cubicBezTo>
                  <a:cubicBezTo>
                    <a:pt x="63" y="159"/>
                    <a:pt x="63" y="159"/>
                    <a:pt x="63" y="159"/>
                  </a:cubicBezTo>
                  <a:cubicBezTo>
                    <a:pt x="63" y="158"/>
                    <a:pt x="63" y="158"/>
                    <a:pt x="63" y="158"/>
                  </a:cubicBezTo>
                  <a:cubicBezTo>
                    <a:pt x="63" y="158"/>
                    <a:pt x="64" y="155"/>
                    <a:pt x="64" y="154"/>
                  </a:cubicBezTo>
                  <a:cubicBezTo>
                    <a:pt x="64" y="154"/>
                    <a:pt x="64" y="153"/>
                    <a:pt x="64" y="153"/>
                  </a:cubicBezTo>
                  <a:cubicBezTo>
                    <a:pt x="64" y="152"/>
                    <a:pt x="64" y="151"/>
                    <a:pt x="64" y="151"/>
                  </a:cubicBezTo>
                  <a:cubicBezTo>
                    <a:pt x="64" y="148"/>
                    <a:pt x="66" y="147"/>
                    <a:pt x="67" y="146"/>
                  </a:cubicBezTo>
                  <a:cubicBezTo>
                    <a:pt x="67" y="146"/>
                    <a:pt x="67" y="146"/>
                    <a:pt x="67" y="146"/>
                  </a:cubicBezTo>
                  <a:cubicBezTo>
                    <a:pt x="68" y="146"/>
                    <a:pt x="69" y="145"/>
                    <a:pt x="70" y="145"/>
                  </a:cubicBezTo>
                  <a:cubicBezTo>
                    <a:pt x="70" y="145"/>
                    <a:pt x="70" y="145"/>
                    <a:pt x="70" y="145"/>
                  </a:cubicBezTo>
                  <a:cubicBezTo>
                    <a:pt x="72" y="144"/>
                    <a:pt x="74" y="143"/>
                    <a:pt x="74" y="141"/>
                  </a:cubicBezTo>
                  <a:cubicBezTo>
                    <a:pt x="75" y="140"/>
                    <a:pt x="74" y="139"/>
                    <a:pt x="75" y="138"/>
                  </a:cubicBezTo>
                  <a:cubicBezTo>
                    <a:pt x="75" y="137"/>
                    <a:pt x="76" y="138"/>
                    <a:pt x="76" y="137"/>
                  </a:cubicBezTo>
                  <a:cubicBezTo>
                    <a:pt x="76" y="136"/>
                    <a:pt x="77" y="135"/>
                    <a:pt x="77" y="135"/>
                  </a:cubicBezTo>
                  <a:cubicBezTo>
                    <a:pt x="80" y="133"/>
                    <a:pt x="84" y="129"/>
                    <a:pt x="88" y="128"/>
                  </a:cubicBezTo>
                  <a:cubicBezTo>
                    <a:pt x="89" y="128"/>
                    <a:pt x="89" y="128"/>
                    <a:pt x="90" y="128"/>
                  </a:cubicBezTo>
                  <a:cubicBezTo>
                    <a:pt x="90" y="128"/>
                    <a:pt x="91" y="127"/>
                    <a:pt x="91" y="127"/>
                  </a:cubicBezTo>
                  <a:cubicBezTo>
                    <a:pt x="92" y="128"/>
                    <a:pt x="93" y="128"/>
                    <a:pt x="93" y="128"/>
                  </a:cubicBezTo>
                  <a:cubicBezTo>
                    <a:pt x="94" y="128"/>
                    <a:pt x="95" y="128"/>
                    <a:pt x="96" y="128"/>
                  </a:cubicBezTo>
                  <a:cubicBezTo>
                    <a:pt x="96" y="128"/>
                    <a:pt x="97" y="128"/>
                    <a:pt x="97" y="128"/>
                  </a:cubicBezTo>
                  <a:cubicBezTo>
                    <a:pt x="97" y="128"/>
                    <a:pt x="97" y="128"/>
                    <a:pt x="97" y="128"/>
                  </a:cubicBezTo>
                  <a:cubicBezTo>
                    <a:pt x="98" y="128"/>
                    <a:pt x="98" y="128"/>
                    <a:pt x="98" y="127"/>
                  </a:cubicBezTo>
                  <a:cubicBezTo>
                    <a:pt x="100" y="127"/>
                    <a:pt x="103" y="127"/>
                    <a:pt x="103" y="124"/>
                  </a:cubicBezTo>
                  <a:cubicBezTo>
                    <a:pt x="103" y="124"/>
                    <a:pt x="102" y="124"/>
                    <a:pt x="103" y="123"/>
                  </a:cubicBezTo>
                  <a:cubicBezTo>
                    <a:pt x="101" y="123"/>
                    <a:pt x="100" y="124"/>
                    <a:pt x="99" y="124"/>
                  </a:cubicBezTo>
                  <a:cubicBezTo>
                    <a:pt x="97" y="122"/>
                    <a:pt x="99" y="119"/>
                    <a:pt x="98" y="117"/>
                  </a:cubicBezTo>
                  <a:cubicBezTo>
                    <a:pt x="97" y="116"/>
                    <a:pt x="96" y="117"/>
                    <a:pt x="95" y="117"/>
                  </a:cubicBezTo>
                  <a:cubicBezTo>
                    <a:pt x="93" y="118"/>
                    <a:pt x="92" y="119"/>
                    <a:pt x="91" y="117"/>
                  </a:cubicBezTo>
                  <a:cubicBezTo>
                    <a:pt x="92" y="116"/>
                    <a:pt x="93" y="116"/>
                    <a:pt x="94" y="115"/>
                  </a:cubicBezTo>
                  <a:cubicBezTo>
                    <a:pt x="95" y="115"/>
                    <a:pt x="96" y="114"/>
                    <a:pt x="97" y="114"/>
                  </a:cubicBezTo>
                  <a:cubicBezTo>
                    <a:pt x="99" y="114"/>
                    <a:pt x="102" y="116"/>
                    <a:pt x="104" y="116"/>
                  </a:cubicBezTo>
                  <a:cubicBezTo>
                    <a:pt x="104" y="116"/>
                    <a:pt x="105" y="115"/>
                    <a:pt x="105" y="115"/>
                  </a:cubicBezTo>
                  <a:cubicBezTo>
                    <a:pt x="105" y="115"/>
                    <a:pt x="106" y="116"/>
                    <a:pt x="106" y="115"/>
                  </a:cubicBezTo>
                  <a:cubicBezTo>
                    <a:pt x="107" y="115"/>
                    <a:pt x="108" y="114"/>
                    <a:pt x="109" y="114"/>
                  </a:cubicBezTo>
                  <a:cubicBezTo>
                    <a:pt x="111" y="113"/>
                    <a:pt x="112" y="113"/>
                    <a:pt x="112" y="112"/>
                  </a:cubicBezTo>
                  <a:cubicBezTo>
                    <a:pt x="113" y="111"/>
                    <a:pt x="112" y="109"/>
                    <a:pt x="111" y="109"/>
                  </a:cubicBezTo>
                  <a:cubicBezTo>
                    <a:pt x="110" y="107"/>
                    <a:pt x="109" y="106"/>
                    <a:pt x="108" y="105"/>
                  </a:cubicBezTo>
                  <a:cubicBezTo>
                    <a:pt x="108" y="104"/>
                    <a:pt x="107" y="103"/>
                    <a:pt x="107" y="102"/>
                  </a:cubicBezTo>
                  <a:cubicBezTo>
                    <a:pt x="107" y="101"/>
                    <a:pt x="108" y="100"/>
                    <a:pt x="108" y="99"/>
                  </a:cubicBezTo>
                  <a:cubicBezTo>
                    <a:pt x="108" y="99"/>
                    <a:pt x="108" y="98"/>
                    <a:pt x="108" y="98"/>
                  </a:cubicBezTo>
                  <a:cubicBezTo>
                    <a:pt x="108" y="97"/>
                    <a:pt x="108" y="96"/>
                    <a:pt x="108" y="96"/>
                  </a:cubicBezTo>
                  <a:cubicBezTo>
                    <a:pt x="108" y="95"/>
                    <a:pt x="108" y="93"/>
                    <a:pt x="107" y="93"/>
                  </a:cubicBezTo>
                  <a:cubicBezTo>
                    <a:pt x="106" y="93"/>
                    <a:pt x="105" y="95"/>
                    <a:pt x="103" y="95"/>
                  </a:cubicBezTo>
                  <a:cubicBezTo>
                    <a:pt x="103" y="95"/>
                    <a:pt x="103" y="95"/>
                    <a:pt x="102" y="94"/>
                  </a:cubicBezTo>
                  <a:cubicBezTo>
                    <a:pt x="101" y="93"/>
                    <a:pt x="101" y="93"/>
                    <a:pt x="101" y="91"/>
                  </a:cubicBezTo>
                  <a:cubicBezTo>
                    <a:pt x="101" y="91"/>
                    <a:pt x="102" y="89"/>
                    <a:pt x="102" y="88"/>
                  </a:cubicBezTo>
                  <a:cubicBezTo>
                    <a:pt x="102" y="87"/>
                    <a:pt x="101" y="87"/>
                    <a:pt x="101" y="86"/>
                  </a:cubicBezTo>
                  <a:cubicBezTo>
                    <a:pt x="100" y="84"/>
                    <a:pt x="100" y="84"/>
                    <a:pt x="99" y="84"/>
                  </a:cubicBezTo>
                  <a:cubicBezTo>
                    <a:pt x="99" y="83"/>
                    <a:pt x="98" y="84"/>
                    <a:pt x="97" y="84"/>
                  </a:cubicBezTo>
                  <a:cubicBezTo>
                    <a:pt x="96" y="84"/>
                    <a:pt x="96" y="83"/>
                    <a:pt x="95" y="83"/>
                  </a:cubicBezTo>
                  <a:cubicBezTo>
                    <a:pt x="94" y="84"/>
                    <a:pt x="94" y="85"/>
                    <a:pt x="93" y="86"/>
                  </a:cubicBezTo>
                  <a:cubicBezTo>
                    <a:pt x="93" y="87"/>
                    <a:pt x="93" y="88"/>
                    <a:pt x="92" y="88"/>
                  </a:cubicBezTo>
                  <a:cubicBezTo>
                    <a:pt x="91" y="90"/>
                    <a:pt x="90" y="90"/>
                    <a:pt x="90" y="91"/>
                  </a:cubicBezTo>
                  <a:cubicBezTo>
                    <a:pt x="90" y="93"/>
                    <a:pt x="90" y="96"/>
                    <a:pt x="88" y="98"/>
                  </a:cubicBezTo>
                  <a:cubicBezTo>
                    <a:pt x="87" y="99"/>
                    <a:pt x="86" y="99"/>
                    <a:pt x="85" y="100"/>
                  </a:cubicBezTo>
                  <a:cubicBezTo>
                    <a:pt x="83" y="103"/>
                    <a:pt x="83" y="108"/>
                    <a:pt x="80" y="107"/>
                  </a:cubicBezTo>
                  <a:cubicBezTo>
                    <a:pt x="79" y="105"/>
                    <a:pt x="79" y="103"/>
                    <a:pt x="80" y="100"/>
                  </a:cubicBezTo>
                  <a:cubicBezTo>
                    <a:pt x="80" y="98"/>
                    <a:pt x="79" y="98"/>
                    <a:pt x="78" y="98"/>
                  </a:cubicBezTo>
                  <a:cubicBezTo>
                    <a:pt x="78" y="98"/>
                    <a:pt x="78" y="97"/>
                    <a:pt x="78" y="97"/>
                  </a:cubicBezTo>
                  <a:cubicBezTo>
                    <a:pt x="77" y="97"/>
                    <a:pt x="77" y="97"/>
                    <a:pt x="76" y="97"/>
                  </a:cubicBezTo>
                  <a:cubicBezTo>
                    <a:pt x="76" y="96"/>
                    <a:pt x="76" y="96"/>
                    <a:pt x="76" y="96"/>
                  </a:cubicBezTo>
                  <a:cubicBezTo>
                    <a:pt x="76" y="95"/>
                    <a:pt x="75" y="94"/>
                    <a:pt x="75" y="93"/>
                  </a:cubicBezTo>
                  <a:cubicBezTo>
                    <a:pt x="75" y="92"/>
                    <a:pt x="74" y="92"/>
                    <a:pt x="74" y="92"/>
                  </a:cubicBezTo>
                  <a:cubicBezTo>
                    <a:pt x="74" y="92"/>
                    <a:pt x="74" y="91"/>
                    <a:pt x="74" y="91"/>
                  </a:cubicBezTo>
                  <a:cubicBezTo>
                    <a:pt x="74" y="91"/>
                    <a:pt x="73" y="91"/>
                    <a:pt x="73" y="91"/>
                  </a:cubicBezTo>
                  <a:cubicBezTo>
                    <a:pt x="73" y="90"/>
                    <a:pt x="72" y="90"/>
                    <a:pt x="71" y="89"/>
                  </a:cubicBezTo>
                  <a:cubicBezTo>
                    <a:pt x="71" y="89"/>
                    <a:pt x="72" y="88"/>
                    <a:pt x="72" y="87"/>
                  </a:cubicBezTo>
                  <a:cubicBezTo>
                    <a:pt x="70" y="86"/>
                    <a:pt x="69" y="84"/>
                    <a:pt x="72" y="81"/>
                  </a:cubicBezTo>
                  <a:cubicBezTo>
                    <a:pt x="72" y="81"/>
                    <a:pt x="74" y="80"/>
                    <a:pt x="75" y="79"/>
                  </a:cubicBezTo>
                  <a:cubicBezTo>
                    <a:pt x="76" y="79"/>
                    <a:pt x="77" y="78"/>
                    <a:pt x="77" y="77"/>
                  </a:cubicBezTo>
                  <a:cubicBezTo>
                    <a:pt x="78" y="77"/>
                    <a:pt x="79" y="76"/>
                    <a:pt x="80" y="76"/>
                  </a:cubicBezTo>
                  <a:cubicBezTo>
                    <a:pt x="82" y="75"/>
                    <a:pt x="84" y="76"/>
                    <a:pt x="85" y="75"/>
                  </a:cubicBezTo>
                  <a:cubicBezTo>
                    <a:pt x="86" y="76"/>
                    <a:pt x="85" y="78"/>
                    <a:pt x="86" y="78"/>
                  </a:cubicBezTo>
                  <a:cubicBezTo>
                    <a:pt x="87" y="79"/>
                    <a:pt x="89" y="78"/>
                    <a:pt x="89" y="77"/>
                  </a:cubicBezTo>
                  <a:cubicBezTo>
                    <a:pt x="90" y="75"/>
                    <a:pt x="89" y="75"/>
                    <a:pt x="89" y="73"/>
                  </a:cubicBezTo>
                  <a:cubicBezTo>
                    <a:pt x="91" y="72"/>
                    <a:pt x="94" y="72"/>
                    <a:pt x="95" y="70"/>
                  </a:cubicBezTo>
                  <a:cubicBezTo>
                    <a:pt x="96" y="69"/>
                    <a:pt x="96" y="68"/>
                    <a:pt x="95" y="68"/>
                  </a:cubicBezTo>
                  <a:cubicBezTo>
                    <a:pt x="95" y="67"/>
                    <a:pt x="95" y="65"/>
                    <a:pt x="96" y="64"/>
                  </a:cubicBezTo>
                  <a:cubicBezTo>
                    <a:pt x="97" y="63"/>
                    <a:pt x="99" y="62"/>
                    <a:pt x="101" y="62"/>
                  </a:cubicBezTo>
                  <a:cubicBezTo>
                    <a:pt x="103" y="61"/>
                    <a:pt x="103" y="63"/>
                    <a:pt x="104" y="64"/>
                  </a:cubicBezTo>
                  <a:cubicBezTo>
                    <a:pt x="104" y="65"/>
                    <a:pt x="104" y="65"/>
                    <a:pt x="105" y="65"/>
                  </a:cubicBezTo>
                  <a:cubicBezTo>
                    <a:pt x="105" y="67"/>
                    <a:pt x="107" y="68"/>
                    <a:pt x="106" y="70"/>
                  </a:cubicBezTo>
                  <a:cubicBezTo>
                    <a:pt x="105" y="72"/>
                    <a:pt x="104" y="73"/>
                    <a:pt x="103" y="74"/>
                  </a:cubicBezTo>
                  <a:cubicBezTo>
                    <a:pt x="103" y="75"/>
                    <a:pt x="102" y="76"/>
                    <a:pt x="101" y="76"/>
                  </a:cubicBezTo>
                  <a:cubicBezTo>
                    <a:pt x="99" y="76"/>
                    <a:pt x="96" y="76"/>
                    <a:pt x="95" y="80"/>
                  </a:cubicBezTo>
                  <a:cubicBezTo>
                    <a:pt x="96" y="81"/>
                    <a:pt x="98" y="80"/>
                    <a:pt x="98" y="81"/>
                  </a:cubicBezTo>
                  <a:cubicBezTo>
                    <a:pt x="100" y="81"/>
                    <a:pt x="102" y="82"/>
                    <a:pt x="102" y="83"/>
                  </a:cubicBezTo>
                  <a:cubicBezTo>
                    <a:pt x="103" y="84"/>
                    <a:pt x="103" y="84"/>
                    <a:pt x="103" y="85"/>
                  </a:cubicBezTo>
                  <a:cubicBezTo>
                    <a:pt x="104" y="85"/>
                    <a:pt x="105" y="86"/>
                    <a:pt x="106" y="86"/>
                  </a:cubicBezTo>
                  <a:cubicBezTo>
                    <a:pt x="106" y="86"/>
                    <a:pt x="107" y="87"/>
                    <a:pt x="108" y="86"/>
                  </a:cubicBezTo>
                  <a:cubicBezTo>
                    <a:pt x="109" y="84"/>
                    <a:pt x="105" y="84"/>
                    <a:pt x="106" y="82"/>
                  </a:cubicBezTo>
                  <a:cubicBezTo>
                    <a:pt x="108" y="81"/>
                    <a:pt x="109" y="85"/>
                    <a:pt x="111" y="82"/>
                  </a:cubicBezTo>
                  <a:cubicBezTo>
                    <a:pt x="112" y="80"/>
                    <a:pt x="109" y="79"/>
                    <a:pt x="110" y="77"/>
                  </a:cubicBezTo>
                  <a:cubicBezTo>
                    <a:pt x="111" y="77"/>
                    <a:pt x="111" y="76"/>
                    <a:pt x="111" y="76"/>
                  </a:cubicBezTo>
                  <a:cubicBezTo>
                    <a:pt x="112" y="77"/>
                    <a:pt x="112" y="77"/>
                    <a:pt x="112" y="78"/>
                  </a:cubicBezTo>
                  <a:cubicBezTo>
                    <a:pt x="112" y="78"/>
                    <a:pt x="113" y="78"/>
                    <a:pt x="113" y="78"/>
                  </a:cubicBezTo>
                  <a:cubicBezTo>
                    <a:pt x="113" y="79"/>
                    <a:pt x="113" y="80"/>
                    <a:pt x="114" y="80"/>
                  </a:cubicBezTo>
                  <a:cubicBezTo>
                    <a:pt x="115" y="80"/>
                    <a:pt x="116" y="80"/>
                    <a:pt x="116" y="79"/>
                  </a:cubicBezTo>
                  <a:cubicBezTo>
                    <a:pt x="117" y="78"/>
                    <a:pt x="117" y="77"/>
                    <a:pt x="118" y="76"/>
                  </a:cubicBezTo>
                  <a:cubicBezTo>
                    <a:pt x="118" y="76"/>
                    <a:pt x="118" y="76"/>
                    <a:pt x="118" y="75"/>
                  </a:cubicBezTo>
                  <a:cubicBezTo>
                    <a:pt x="118" y="75"/>
                    <a:pt x="118" y="75"/>
                    <a:pt x="118" y="74"/>
                  </a:cubicBezTo>
                  <a:cubicBezTo>
                    <a:pt x="118" y="73"/>
                    <a:pt x="115" y="71"/>
                    <a:pt x="115" y="70"/>
                  </a:cubicBezTo>
                  <a:cubicBezTo>
                    <a:pt x="114" y="69"/>
                    <a:pt x="114" y="69"/>
                    <a:pt x="114" y="68"/>
                  </a:cubicBezTo>
                  <a:cubicBezTo>
                    <a:pt x="114" y="66"/>
                    <a:pt x="114" y="66"/>
                    <a:pt x="114" y="65"/>
                  </a:cubicBezTo>
                  <a:cubicBezTo>
                    <a:pt x="114" y="63"/>
                    <a:pt x="111" y="62"/>
                    <a:pt x="111" y="60"/>
                  </a:cubicBezTo>
                  <a:cubicBezTo>
                    <a:pt x="111" y="59"/>
                    <a:pt x="112" y="58"/>
                    <a:pt x="112" y="57"/>
                  </a:cubicBezTo>
                  <a:cubicBezTo>
                    <a:pt x="111" y="56"/>
                    <a:pt x="109" y="56"/>
                    <a:pt x="108" y="56"/>
                  </a:cubicBezTo>
                  <a:cubicBezTo>
                    <a:pt x="108" y="55"/>
                    <a:pt x="108" y="54"/>
                    <a:pt x="108" y="53"/>
                  </a:cubicBezTo>
                  <a:cubicBezTo>
                    <a:pt x="107" y="53"/>
                    <a:pt x="106" y="52"/>
                    <a:pt x="105" y="52"/>
                  </a:cubicBezTo>
                  <a:cubicBezTo>
                    <a:pt x="105" y="52"/>
                    <a:pt x="104" y="52"/>
                    <a:pt x="103" y="52"/>
                  </a:cubicBezTo>
                  <a:cubicBezTo>
                    <a:pt x="103" y="52"/>
                    <a:pt x="102" y="52"/>
                    <a:pt x="102" y="52"/>
                  </a:cubicBezTo>
                  <a:cubicBezTo>
                    <a:pt x="100" y="51"/>
                    <a:pt x="98" y="51"/>
                    <a:pt x="97" y="51"/>
                  </a:cubicBezTo>
                  <a:cubicBezTo>
                    <a:pt x="96" y="51"/>
                    <a:pt x="96" y="51"/>
                    <a:pt x="95" y="52"/>
                  </a:cubicBezTo>
                  <a:cubicBezTo>
                    <a:pt x="94" y="53"/>
                    <a:pt x="92" y="54"/>
                    <a:pt x="92" y="55"/>
                  </a:cubicBezTo>
                  <a:cubicBezTo>
                    <a:pt x="91" y="56"/>
                    <a:pt x="92" y="57"/>
                    <a:pt x="92" y="57"/>
                  </a:cubicBezTo>
                  <a:cubicBezTo>
                    <a:pt x="92" y="59"/>
                    <a:pt x="92" y="60"/>
                    <a:pt x="92" y="62"/>
                  </a:cubicBezTo>
                  <a:cubicBezTo>
                    <a:pt x="92" y="62"/>
                    <a:pt x="94" y="63"/>
                    <a:pt x="93" y="64"/>
                  </a:cubicBezTo>
                  <a:cubicBezTo>
                    <a:pt x="93" y="65"/>
                    <a:pt x="92" y="66"/>
                    <a:pt x="91" y="66"/>
                  </a:cubicBezTo>
                  <a:cubicBezTo>
                    <a:pt x="90" y="67"/>
                    <a:pt x="90" y="69"/>
                    <a:pt x="88" y="69"/>
                  </a:cubicBezTo>
                  <a:cubicBezTo>
                    <a:pt x="88" y="69"/>
                    <a:pt x="88" y="68"/>
                    <a:pt x="88" y="67"/>
                  </a:cubicBezTo>
                  <a:cubicBezTo>
                    <a:pt x="87" y="67"/>
                    <a:pt x="86" y="67"/>
                    <a:pt x="86" y="67"/>
                  </a:cubicBezTo>
                  <a:cubicBezTo>
                    <a:pt x="86" y="66"/>
                    <a:pt x="86" y="65"/>
                    <a:pt x="85" y="64"/>
                  </a:cubicBezTo>
                  <a:cubicBezTo>
                    <a:pt x="86" y="62"/>
                    <a:pt x="85" y="62"/>
                    <a:pt x="85" y="60"/>
                  </a:cubicBezTo>
                  <a:cubicBezTo>
                    <a:pt x="86" y="59"/>
                    <a:pt x="87" y="59"/>
                    <a:pt x="87" y="58"/>
                  </a:cubicBezTo>
                  <a:cubicBezTo>
                    <a:pt x="87" y="56"/>
                    <a:pt x="85" y="56"/>
                    <a:pt x="86" y="54"/>
                  </a:cubicBezTo>
                  <a:cubicBezTo>
                    <a:pt x="87" y="53"/>
                    <a:pt x="87" y="53"/>
                    <a:pt x="88" y="52"/>
                  </a:cubicBezTo>
                  <a:cubicBezTo>
                    <a:pt x="89" y="52"/>
                    <a:pt x="90" y="53"/>
                    <a:pt x="91" y="52"/>
                  </a:cubicBezTo>
                  <a:cubicBezTo>
                    <a:pt x="91" y="52"/>
                    <a:pt x="92" y="51"/>
                    <a:pt x="92" y="51"/>
                  </a:cubicBezTo>
                  <a:cubicBezTo>
                    <a:pt x="92" y="51"/>
                    <a:pt x="92" y="51"/>
                    <a:pt x="92" y="51"/>
                  </a:cubicBezTo>
                  <a:cubicBezTo>
                    <a:pt x="92" y="51"/>
                    <a:pt x="93" y="51"/>
                    <a:pt x="93" y="50"/>
                  </a:cubicBezTo>
                  <a:cubicBezTo>
                    <a:pt x="93" y="50"/>
                    <a:pt x="93" y="50"/>
                    <a:pt x="93" y="50"/>
                  </a:cubicBezTo>
                  <a:cubicBezTo>
                    <a:pt x="94" y="49"/>
                    <a:pt x="95" y="46"/>
                    <a:pt x="96" y="45"/>
                  </a:cubicBezTo>
                  <a:cubicBezTo>
                    <a:pt x="97" y="45"/>
                    <a:pt x="98" y="45"/>
                    <a:pt x="100" y="45"/>
                  </a:cubicBezTo>
                  <a:cubicBezTo>
                    <a:pt x="102" y="45"/>
                    <a:pt x="105" y="45"/>
                    <a:pt x="106" y="44"/>
                  </a:cubicBezTo>
                  <a:cubicBezTo>
                    <a:pt x="107" y="44"/>
                    <a:pt x="108" y="42"/>
                    <a:pt x="109" y="41"/>
                  </a:cubicBezTo>
                  <a:cubicBezTo>
                    <a:pt x="109" y="40"/>
                    <a:pt x="110" y="39"/>
                    <a:pt x="111" y="39"/>
                  </a:cubicBezTo>
                  <a:cubicBezTo>
                    <a:pt x="111" y="39"/>
                    <a:pt x="111" y="38"/>
                    <a:pt x="111" y="38"/>
                  </a:cubicBezTo>
                  <a:cubicBezTo>
                    <a:pt x="112" y="37"/>
                    <a:pt x="114" y="36"/>
                    <a:pt x="115" y="35"/>
                  </a:cubicBezTo>
                  <a:cubicBezTo>
                    <a:pt x="115" y="35"/>
                    <a:pt x="116" y="34"/>
                    <a:pt x="117" y="34"/>
                  </a:cubicBezTo>
                  <a:cubicBezTo>
                    <a:pt x="118" y="33"/>
                    <a:pt x="118" y="31"/>
                    <a:pt x="120" y="30"/>
                  </a:cubicBezTo>
                  <a:cubicBezTo>
                    <a:pt x="120" y="30"/>
                    <a:pt x="120" y="30"/>
                    <a:pt x="120" y="30"/>
                  </a:cubicBezTo>
                  <a:cubicBezTo>
                    <a:pt x="122" y="29"/>
                    <a:pt x="124" y="28"/>
                    <a:pt x="126" y="27"/>
                  </a:cubicBezTo>
                  <a:cubicBezTo>
                    <a:pt x="127" y="26"/>
                    <a:pt x="127" y="26"/>
                    <a:pt x="128" y="25"/>
                  </a:cubicBezTo>
                  <a:cubicBezTo>
                    <a:pt x="129" y="25"/>
                    <a:pt x="130" y="25"/>
                    <a:pt x="130" y="24"/>
                  </a:cubicBezTo>
                  <a:cubicBezTo>
                    <a:pt x="131" y="24"/>
                    <a:pt x="132" y="24"/>
                    <a:pt x="132" y="24"/>
                  </a:cubicBezTo>
                  <a:cubicBezTo>
                    <a:pt x="132" y="24"/>
                    <a:pt x="133" y="23"/>
                    <a:pt x="133" y="23"/>
                  </a:cubicBezTo>
                  <a:cubicBezTo>
                    <a:pt x="133" y="23"/>
                    <a:pt x="133" y="23"/>
                    <a:pt x="134" y="23"/>
                  </a:cubicBezTo>
                  <a:cubicBezTo>
                    <a:pt x="134" y="23"/>
                    <a:pt x="134" y="23"/>
                    <a:pt x="134" y="22"/>
                  </a:cubicBezTo>
                  <a:cubicBezTo>
                    <a:pt x="135" y="22"/>
                    <a:pt x="136" y="22"/>
                    <a:pt x="136" y="21"/>
                  </a:cubicBezTo>
                  <a:cubicBezTo>
                    <a:pt x="136" y="20"/>
                    <a:pt x="135" y="19"/>
                    <a:pt x="134" y="19"/>
                  </a:cubicBezTo>
                  <a:cubicBezTo>
                    <a:pt x="134" y="18"/>
                    <a:pt x="133" y="19"/>
                    <a:pt x="132" y="19"/>
                  </a:cubicBezTo>
                  <a:cubicBezTo>
                    <a:pt x="130" y="19"/>
                    <a:pt x="128" y="18"/>
                    <a:pt x="126" y="18"/>
                  </a:cubicBezTo>
                  <a:cubicBezTo>
                    <a:pt x="125" y="18"/>
                    <a:pt x="124" y="19"/>
                    <a:pt x="123" y="19"/>
                  </a:cubicBezTo>
                  <a:cubicBezTo>
                    <a:pt x="122" y="19"/>
                    <a:pt x="121" y="18"/>
                    <a:pt x="121" y="18"/>
                  </a:cubicBezTo>
                  <a:cubicBezTo>
                    <a:pt x="120" y="18"/>
                    <a:pt x="119" y="19"/>
                    <a:pt x="118" y="19"/>
                  </a:cubicBezTo>
                  <a:cubicBezTo>
                    <a:pt x="116" y="20"/>
                    <a:pt x="114" y="20"/>
                    <a:pt x="112" y="21"/>
                  </a:cubicBezTo>
                  <a:cubicBezTo>
                    <a:pt x="111" y="21"/>
                    <a:pt x="111" y="21"/>
                    <a:pt x="111" y="21"/>
                  </a:cubicBezTo>
                  <a:cubicBezTo>
                    <a:pt x="127" y="15"/>
                    <a:pt x="144" y="12"/>
                    <a:pt x="162" y="12"/>
                  </a:cubicBezTo>
                  <a:cubicBezTo>
                    <a:pt x="194" y="12"/>
                    <a:pt x="223" y="21"/>
                    <a:pt x="247" y="37"/>
                  </a:cubicBezTo>
                  <a:cubicBezTo>
                    <a:pt x="246" y="38"/>
                    <a:pt x="245" y="39"/>
                    <a:pt x="245" y="40"/>
                  </a:cubicBezTo>
                  <a:cubicBezTo>
                    <a:pt x="244" y="40"/>
                    <a:pt x="243" y="41"/>
                    <a:pt x="243" y="41"/>
                  </a:cubicBezTo>
                  <a:cubicBezTo>
                    <a:pt x="243" y="42"/>
                    <a:pt x="243" y="42"/>
                    <a:pt x="243" y="43"/>
                  </a:cubicBezTo>
                  <a:cubicBezTo>
                    <a:pt x="242" y="44"/>
                    <a:pt x="241" y="46"/>
                    <a:pt x="241" y="47"/>
                  </a:cubicBezTo>
                  <a:cubicBezTo>
                    <a:pt x="241" y="47"/>
                    <a:pt x="242" y="48"/>
                    <a:pt x="241" y="48"/>
                  </a:cubicBezTo>
                  <a:cubicBezTo>
                    <a:pt x="242" y="49"/>
                    <a:pt x="244" y="51"/>
                    <a:pt x="245" y="51"/>
                  </a:cubicBezTo>
                  <a:cubicBezTo>
                    <a:pt x="246" y="52"/>
                    <a:pt x="248" y="52"/>
                    <a:pt x="250" y="51"/>
                  </a:cubicBezTo>
                  <a:cubicBezTo>
                    <a:pt x="249" y="49"/>
                    <a:pt x="248" y="50"/>
                    <a:pt x="247" y="48"/>
                  </a:cubicBezTo>
                  <a:cubicBezTo>
                    <a:pt x="247" y="46"/>
                    <a:pt x="247" y="45"/>
                    <a:pt x="247" y="44"/>
                  </a:cubicBezTo>
                  <a:cubicBezTo>
                    <a:pt x="247" y="43"/>
                    <a:pt x="248" y="43"/>
                    <a:pt x="248" y="42"/>
                  </a:cubicBezTo>
                  <a:cubicBezTo>
                    <a:pt x="249" y="41"/>
                    <a:pt x="250" y="40"/>
                    <a:pt x="250" y="40"/>
                  </a:cubicBezTo>
                  <a:cubicBezTo>
                    <a:pt x="254" y="43"/>
                    <a:pt x="258" y="46"/>
                    <a:pt x="262" y="49"/>
                  </a:cubicBezTo>
                  <a:cubicBezTo>
                    <a:pt x="262" y="50"/>
                    <a:pt x="261" y="50"/>
                    <a:pt x="261" y="51"/>
                  </a:cubicBezTo>
                  <a:cubicBezTo>
                    <a:pt x="261" y="52"/>
                    <a:pt x="262" y="54"/>
                    <a:pt x="261" y="55"/>
                  </a:cubicBezTo>
                  <a:cubicBezTo>
                    <a:pt x="261" y="55"/>
                    <a:pt x="262" y="56"/>
                    <a:pt x="262" y="57"/>
                  </a:cubicBezTo>
                  <a:cubicBezTo>
                    <a:pt x="262" y="56"/>
                    <a:pt x="261" y="56"/>
                    <a:pt x="261" y="56"/>
                  </a:cubicBezTo>
                  <a:cubicBezTo>
                    <a:pt x="261" y="56"/>
                    <a:pt x="260" y="55"/>
                    <a:pt x="260" y="55"/>
                  </a:cubicBezTo>
                  <a:cubicBezTo>
                    <a:pt x="260" y="55"/>
                    <a:pt x="259" y="55"/>
                    <a:pt x="259" y="55"/>
                  </a:cubicBezTo>
                  <a:cubicBezTo>
                    <a:pt x="258" y="54"/>
                    <a:pt x="257" y="54"/>
                    <a:pt x="255" y="54"/>
                  </a:cubicBezTo>
                  <a:cubicBezTo>
                    <a:pt x="254" y="54"/>
                    <a:pt x="252" y="52"/>
                    <a:pt x="252" y="53"/>
                  </a:cubicBezTo>
                  <a:cubicBezTo>
                    <a:pt x="252" y="55"/>
                    <a:pt x="254" y="55"/>
                    <a:pt x="254" y="56"/>
                  </a:cubicBezTo>
                  <a:cubicBezTo>
                    <a:pt x="253" y="57"/>
                    <a:pt x="252" y="57"/>
                    <a:pt x="251" y="57"/>
                  </a:cubicBezTo>
                  <a:cubicBezTo>
                    <a:pt x="249" y="57"/>
                    <a:pt x="248" y="57"/>
                    <a:pt x="247" y="57"/>
                  </a:cubicBezTo>
                  <a:cubicBezTo>
                    <a:pt x="246" y="57"/>
                    <a:pt x="245" y="58"/>
                    <a:pt x="244" y="58"/>
                  </a:cubicBezTo>
                  <a:cubicBezTo>
                    <a:pt x="244" y="58"/>
                    <a:pt x="243" y="58"/>
                    <a:pt x="242" y="59"/>
                  </a:cubicBezTo>
                  <a:cubicBezTo>
                    <a:pt x="242" y="59"/>
                    <a:pt x="241" y="59"/>
                    <a:pt x="241" y="60"/>
                  </a:cubicBezTo>
                  <a:cubicBezTo>
                    <a:pt x="241" y="60"/>
                    <a:pt x="240" y="60"/>
                    <a:pt x="240" y="60"/>
                  </a:cubicBezTo>
                  <a:cubicBezTo>
                    <a:pt x="240" y="60"/>
                    <a:pt x="240" y="60"/>
                    <a:pt x="240" y="60"/>
                  </a:cubicBezTo>
                  <a:cubicBezTo>
                    <a:pt x="240" y="60"/>
                    <a:pt x="239" y="60"/>
                    <a:pt x="239" y="60"/>
                  </a:cubicBezTo>
                  <a:cubicBezTo>
                    <a:pt x="238" y="61"/>
                    <a:pt x="238" y="63"/>
                    <a:pt x="236" y="63"/>
                  </a:cubicBezTo>
                  <a:cubicBezTo>
                    <a:pt x="235" y="62"/>
                    <a:pt x="236" y="59"/>
                    <a:pt x="234" y="59"/>
                  </a:cubicBezTo>
                  <a:cubicBezTo>
                    <a:pt x="232" y="60"/>
                    <a:pt x="234" y="63"/>
                    <a:pt x="232" y="63"/>
                  </a:cubicBezTo>
                  <a:cubicBezTo>
                    <a:pt x="232" y="63"/>
                    <a:pt x="231" y="63"/>
                    <a:pt x="230" y="63"/>
                  </a:cubicBezTo>
                  <a:cubicBezTo>
                    <a:pt x="229" y="64"/>
                    <a:pt x="228" y="65"/>
                    <a:pt x="228" y="65"/>
                  </a:cubicBezTo>
                  <a:cubicBezTo>
                    <a:pt x="228" y="66"/>
                    <a:pt x="228" y="66"/>
                    <a:pt x="228" y="66"/>
                  </a:cubicBezTo>
                  <a:cubicBezTo>
                    <a:pt x="227" y="67"/>
                    <a:pt x="227" y="67"/>
                    <a:pt x="227" y="67"/>
                  </a:cubicBezTo>
                  <a:cubicBezTo>
                    <a:pt x="226" y="68"/>
                    <a:pt x="226" y="69"/>
                    <a:pt x="225" y="69"/>
                  </a:cubicBezTo>
                  <a:cubicBezTo>
                    <a:pt x="224" y="69"/>
                    <a:pt x="221" y="67"/>
                    <a:pt x="222" y="65"/>
                  </a:cubicBezTo>
                  <a:cubicBezTo>
                    <a:pt x="221" y="64"/>
                    <a:pt x="221" y="64"/>
                    <a:pt x="221" y="64"/>
                  </a:cubicBezTo>
                  <a:cubicBezTo>
                    <a:pt x="220" y="63"/>
                    <a:pt x="219" y="63"/>
                    <a:pt x="220" y="62"/>
                  </a:cubicBezTo>
                  <a:cubicBezTo>
                    <a:pt x="221" y="62"/>
                    <a:pt x="223" y="63"/>
                    <a:pt x="224" y="63"/>
                  </a:cubicBezTo>
                  <a:cubicBezTo>
                    <a:pt x="227" y="64"/>
                    <a:pt x="229" y="63"/>
                    <a:pt x="229" y="61"/>
                  </a:cubicBezTo>
                  <a:cubicBezTo>
                    <a:pt x="229" y="60"/>
                    <a:pt x="228" y="59"/>
                    <a:pt x="227" y="58"/>
                  </a:cubicBezTo>
                  <a:cubicBezTo>
                    <a:pt x="227" y="58"/>
                    <a:pt x="227" y="58"/>
                    <a:pt x="227" y="58"/>
                  </a:cubicBezTo>
                  <a:cubicBezTo>
                    <a:pt x="227" y="58"/>
                    <a:pt x="226" y="57"/>
                    <a:pt x="226" y="57"/>
                  </a:cubicBezTo>
                  <a:cubicBezTo>
                    <a:pt x="225" y="56"/>
                    <a:pt x="223" y="55"/>
                    <a:pt x="221" y="55"/>
                  </a:cubicBezTo>
                  <a:cubicBezTo>
                    <a:pt x="221" y="55"/>
                    <a:pt x="221" y="54"/>
                    <a:pt x="220" y="54"/>
                  </a:cubicBezTo>
                  <a:cubicBezTo>
                    <a:pt x="220" y="54"/>
                    <a:pt x="219" y="54"/>
                    <a:pt x="218" y="54"/>
                  </a:cubicBezTo>
                  <a:cubicBezTo>
                    <a:pt x="218" y="54"/>
                    <a:pt x="218" y="53"/>
                    <a:pt x="218" y="53"/>
                  </a:cubicBezTo>
                  <a:cubicBezTo>
                    <a:pt x="217" y="53"/>
                    <a:pt x="217" y="53"/>
                    <a:pt x="217" y="53"/>
                  </a:cubicBezTo>
                  <a:cubicBezTo>
                    <a:pt x="217" y="53"/>
                    <a:pt x="216" y="52"/>
                    <a:pt x="216" y="52"/>
                  </a:cubicBezTo>
                  <a:cubicBezTo>
                    <a:pt x="216" y="52"/>
                    <a:pt x="216" y="52"/>
                    <a:pt x="216" y="52"/>
                  </a:cubicBezTo>
                  <a:cubicBezTo>
                    <a:pt x="215" y="52"/>
                    <a:pt x="215" y="51"/>
                    <a:pt x="215" y="51"/>
                  </a:cubicBezTo>
                  <a:cubicBezTo>
                    <a:pt x="214" y="50"/>
                    <a:pt x="213" y="49"/>
                    <a:pt x="212" y="48"/>
                  </a:cubicBezTo>
                  <a:cubicBezTo>
                    <a:pt x="209" y="48"/>
                    <a:pt x="205" y="48"/>
                    <a:pt x="204" y="49"/>
                  </a:cubicBezTo>
                  <a:cubicBezTo>
                    <a:pt x="203" y="50"/>
                    <a:pt x="201" y="49"/>
                    <a:pt x="200" y="50"/>
                  </a:cubicBezTo>
                  <a:cubicBezTo>
                    <a:pt x="199" y="51"/>
                    <a:pt x="198" y="53"/>
                    <a:pt x="197" y="54"/>
                  </a:cubicBezTo>
                  <a:cubicBezTo>
                    <a:pt x="195" y="55"/>
                    <a:pt x="193" y="55"/>
                    <a:pt x="193" y="58"/>
                  </a:cubicBezTo>
                  <a:cubicBezTo>
                    <a:pt x="193" y="59"/>
                    <a:pt x="195" y="58"/>
                    <a:pt x="195" y="60"/>
                  </a:cubicBezTo>
                  <a:cubicBezTo>
                    <a:pt x="193" y="62"/>
                    <a:pt x="191" y="65"/>
                    <a:pt x="188" y="68"/>
                  </a:cubicBezTo>
                  <a:cubicBezTo>
                    <a:pt x="186" y="68"/>
                    <a:pt x="185" y="70"/>
                    <a:pt x="183" y="72"/>
                  </a:cubicBezTo>
                  <a:cubicBezTo>
                    <a:pt x="182" y="73"/>
                    <a:pt x="181" y="73"/>
                    <a:pt x="180" y="74"/>
                  </a:cubicBezTo>
                  <a:cubicBezTo>
                    <a:pt x="180" y="78"/>
                    <a:pt x="180" y="82"/>
                    <a:pt x="183" y="84"/>
                  </a:cubicBezTo>
                  <a:cubicBezTo>
                    <a:pt x="183" y="84"/>
                    <a:pt x="183" y="84"/>
                    <a:pt x="184" y="84"/>
                  </a:cubicBezTo>
                  <a:cubicBezTo>
                    <a:pt x="184" y="84"/>
                    <a:pt x="185" y="83"/>
                    <a:pt x="185" y="83"/>
                  </a:cubicBezTo>
                  <a:cubicBezTo>
                    <a:pt x="186" y="83"/>
                    <a:pt x="186" y="83"/>
                    <a:pt x="187" y="83"/>
                  </a:cubicBezTo>
                  <a:cubicBezTo>
                    <a:pt x="187" y="83"/>
                    <a:pt x="187" y="83"/>
                    <a:pt x="187" y="83"/>
                  </a:cubicBezTo>
                  <a:cubicBezTo>
                    <a:pt x="188" y="82"/>
                    <a:pt x="188" y="83"/>
                    <a:pt x="188" y="83"/>
                  </a:cubicBezTo>
                  <a:cubicBezTo>
                    <a:pt x="189" y="83"/>
                    <a:pt x="189" y="84"/>
                    <a:pt x="189" y="84"/>
                  </a:cubicBezTo>
                  <a:cubicBezTo>
                    <a:pt x="190" y="85"/>
                    <a:pt x="190" y="85"/>
                    <a:pt x="190" y="86"/>
                  </a:cubicBezTo>
                  <a:cubicBezTo>
                    <a:pt x="191" y="87"/>
                    <a:pt x="191" y="89"/>
                    <a:pt x="192" y="90"/>
                  </a:cubicBezTo>
                  <a:cubicBezTo>
                    <a:pt x="193" y="90"/>
                    <a:pt x="194" y="89"/>
                    <a:pt x="195" y="88"/>
                  </a:cubicBezTo>
                  <a:cubicBezTo>
                    <a:pt x="195" y="88"/>
                    <a:pt x="196" y="88"/>
                    <a:pt x="196" y="88"/>
                  </a:cubicBezTo>
                  <a:cubicBezTo>
                    <a:pt x="197" y="86"/>
                    <a:pt x="196" y="85"/>
                    <a:pt x="197" y="83"/>
                  </a:cubicBezTo>
                  <a:cubicBezTo>
                    <a:pt x="197" y="82"/>
                    <a:pt x="199" y="82"/>
                    <a:pt x="199" y="81"/>
                  </a:cubicBezTo>
                  <a:cubicBezTo>
                    <a:pt x="198" y="79"/>
                    <a:pt x="197" y="79"/>
                    <a:pt x="197" y="77"/>
                  </a:cubicBezTo>
                  <a:cubicBezTo>
                    <a:pt x="197" y="77"/>
                    <a:pt x="197" y="76"/>
                    <a:pt x="197" y="74"/>
                  </a:cubicBezTo>
                  <a:cubicBezTo>
                    <a:pt x="198" y="72"/>
                    <a:pt x="199" y="70"/>
                    <a:pt x="201" y="70"/>
                  </a:cubicBezTo>
                  <a:cubicBezTo>
                    <a:pt x="202" y="69"/>
                    <a:pt x="202" y="69"/>
                    <a:pt x="203" y="68"/>
                  </a:cubicBezTo>
                  <a:cubicBezTo>
                    <a:pt x="203" y="67"/>
                    <a:pt x="203" y="65"/>
                    <a:pt x="203" y="65"/>
                  </a:cubicBezTo>
                  <a:cubicBezTo>
                    <a:pt x="203" y="65"/>
                    <a:pt x="203" y="65"/>
                    <a:pt x="203" y="65"/>
                  </a:cubicBezTo>
                  <a:cubicBezTo>
                    <a:pt x="204" y="63"/>
                    <a:pt x="207" y="63"/>
                    <a:pt x="208" y="65"/>
                  </a:cubicBezTo>
                  <a:cubicBezTo>
                    <a:pt x="208" y="65"/>
                    <a:pt x="207" y="66"/>
                    <a:pt x="207" y="67"/>
                  </a:cubicBezTo>
                  <a:cubicBezTo>
                    <a:pt x="206" y="69"/>
                    <a:pt x="204" y="70"/>
                    <a:pt x="203" y="72"/>
                  </a:cubicBezTo>
                  <a:cubicBezTo>
                    <a:pt x="204" y="73"/>
                    <a:pt x="204" y="74"/>
                    <a:pt x="204" y="76"/>
                  </a:cubicBezTo>
                  <a:cubicBezTo>
                    <a:pt x="205" y="77"/>
                    <a:pt x="205" y="79"/>
                    <a:pt x="207" y="79"/>
                  </a:cubicBezTo>
                  <a:cubicBezTo>
                    <a:pt x="208" y="79"/>
                    <a:pt x="208" y="78"/>
                    <a:pt x="210" y="78"/>
                  </a:cubicBezTo>
                  <a:cubicBezTo>
                    <a:pt x="210" y="77"/>
                    <a:pt x="211" y="77"/>
                    <a:pt x="211" y="77"/>
                  </a:cubicBezTo>
                  <a:cubicBezTo>
                    <a:pt x="211" y="77"/>
                    <a:pt x="212" y="77"/>
                    <a:pt x="212" y="77"/>
                  </a:cubicBezTo>
                  <a:cubicBezTo>
                    <a:pt x="212" y="77"/>
                    <a:pt x="212" y="77"/>
                    <a:pt x="213" y="77"/>
                  </a:cubicBezTo>
                  <a:cubicBezTo>
                    <a:pt x="214" y="76"/>
                    <a:pt x="214" y="76"/>
                    <a:pt x="215" y="75"/>
                  </a:cubicBezTo>
                  <a:cubicBezTo>
                    <a:pt x="216" y="75"/>
                    <a:pt x="216" y="75"/>
                    <a:pt x="217" y="76"/>
                  </a:cubicBezTo>
                  <a:cubicBezTo>
                    <a:pt x="217" y="76"/>
                    <a:pt x="218" y="76"/>
                    <a:pt x="217" y="77"/>
                  </a:cubicBezTo>
                  <a:cubicBezTo>
                    <a:pt x="217" y="78"/>
                    <a:pt x="216" y="78"/>
                    <a:pt x="215" y="79"/>
                  </a:cubicBezTo>
                  <a:cubicBezTo>
                    <a:pt x="215" y="79"/>
                    <a:pt x="214" y="80"/>
                    <a:pt x="214" y="80"/>
                  </a:cubicBezTo>
                  <a:cubicBezTo>
                    <a:pt x="214" y="80"/>
                    <a:pt x="213" y="80"/>
                    <a:pt x="213" y="80"/>
                  </a:cubicBezTo>
                  <a:cubicBezTo>
                    <a:pt x="212" y="80"/>
                    <a:pt x="211" y="80"/>
                    <a:pt x="211" y="81"/>
                  </a:cubicBezTo>
                  <a:cubicBezTo>
                    <a:pt x="210" y="81"/>
                    <a:pt x="210" y="82"/>
                    <a:pt x="209" y="82"/>
                  </a:cubicBezTo>
                  <a:cubicBezTo>
                    <a:pt x="208" y="82"/>
                    <a:pt x="207" y="82"/>
                    <a:pt x="207" y="82"/>
                  </a:cubicBezTo>
                  <a:cubicBezTo>
                    <a:pt x="206" y="83"/>
                    <a:pt x="207" y="85"/>
                    <a:pt x="206" y="86"/>
                  </a:cubicBezTo>
                  <a:cubicBezTo>
                    <a:pt x="205" y="87"/>
                    <a:pt x="205" y="85"/>
                    <a:pt x="204" y="86"/>
                  </a:cubicBezTo>
                  <a:cubicBezTo>
                    <a:pt x="203" y="87"/>
                    <a:pt x="203" y="88"/>
                    <a:pt x="202" y="89"/>
                  </a:cubicBezTo>
                  <a:cubicBezTo>
                    <a:pt x="202" y="90"/>
                    <a:pt x="200" y="91"/>
                    <a:pt x="200" y="92"/>
                  </a:cubicBezTo>
                  <a:cubicBezTo>
                    <a:pt x="198" y="93"/>
                    <a:pt x="197" y="93"/>
                    <a:pt x="196" y="93"/>
                  </a:cubicBezTo>
                  <a:cubicBezTo>
                    <a:pt x="195" y="94"/>
                    <a:pt x="195" y="94"/>
                    <a:pt x="195" y="94"/>
                  </a:cubicBezTo>
                  <a:cubicBezTo>
                    <a:pt x="194" y="94"/>
                    <a:pt x="193" y="94"/>
                    <a:pt x="192" y="94"/>
                  </a:cubicBezTo>
                  <a:cubicBezTo>
                    <a:pt x="191" y="94"/>
                    <a:pt x="191" y="95"/>
                    <a:pt x="190" y="95"/>
                  </a:cubicBezTo>
                  <a:cubicBezTo>
                    <a:pt x="189" y="95"/>
                    <a:pt x="188" y="95"/>
                    <a:pt x="186" y="95"/>
                  </a:cubicBezTo>
                  <a:cubicBezTo>
                    <a:pt x="186" y="95"/>
                    <a:pt x="185" y="96"/>
                    <a:pt x="184" y="96"/>
                  </a:cubicBezTo>
                  <a:cubicBezTo>
                    <a:pt x="183" y="96"/>
                    <a:pt x="181" y="96"/>
                    <a:pt x="181" y="96"/>
                  </a:cubicBezTo>
                  <a:cubicBezTo>
                    <a:pt x="180" y="96"/>
                    <a:pt x="180" y="97"/>
                    <a:pt x="179" y="97"/>
                  </a:cubicBezTo>
                  <a:cubicBezTo>
                    <a:pt x="179" y="98"/>
                    <a:pt x="179" y="99"/>
                    <a:pt x="179" y="99"/>
                  </a:cubicBezTo>
                  <a:cubicBezTo>
                    <a:pt x="178" y="100"/>
                    <a:pt x="177" y="100"/>
                    <a:pt x="177" y="101"/>
                  </a:cubicBezTo>
                  <a:cubicBezTo>
                    <a:pt x="175" y="102"/>
                    <a:pt x="174" y="103"/>
                    <a:pt x="173" y="105"/>
                  </a:cubicBezTo>
                  <a:cubicBezTo>
                    <a:pt x="172" y="105"/>
                    <a:pt x="170" y="106"/>
                    <a:pt x="169" y="106"/>
                  </a:cubicBezTo>
                  <a:cubicBezTo>
                    <a:pt x="168" y="106"/>
                    <a:pt x="166" y="106"/>
                    <a:pt x="166" y="107"/>
                  </a:cubicBezTo>
                  <a:cubicBezTo>
                    <a:pt x="166" y="108"/>
                    <a:pt x="168" y="109"/>
                    <a:pt x="169" y="110"/>
                  </a:cubicBezTo>
                  <a:cubicBezTo>
                    <a:pt x="169" y="111"/>
                    <a:pt x="170" y="111"/>
                    <a:pt x="170" y="112"/>
                  </a:cubicBezTo>
                  <a:cubicBezTo>
                    <a:pt x="171" y="113"/>
                    <a:pt x="171" y="113"/>
                    <a:pt x="171" y="114"/>
                  </a:cubicBezTo>
                  <a:cubicBezTo>
                    <a:pt x="171" y="115"/>
                    <a:pt x="171" y="117"/>
                    <a:pt x="170" y="118"/>
                  </a:cubicBezTo>
                  <a:cubicBezTo>
                    <a:pt x="167" y="118"/>
                    <a:pt x="163" y="117"/>
                    <a:pt x="160" y="118"/>
                  </a:cubicBezTo>
                  <a:cubicBezTo>
                    <a:pt x="160" y="118"/>
                    <a:pt x="160" y="119"/>
                    <a:pt x="159" y="119"/>
                  </a:cubicBezTo>
                  <a:cubicBezTo>
                    <a:pt x="159" y="121"/>
                    <a:pt x="160" y="122"/>
                    <a:pt x="160" y="124"/>
                  </a:cubicBezTo>
                  <a:cubicBezTo>
                    <a:pt x="160" y="125"/>
                    <a:pt x="159" y="126"/>
                    <a:pt x="159" y="127"/>
                  </a:cubicBezTo>
                  <a:cubicBezTo>
                    <a:pt x="159" y="128"/>
                    <a:pt x="159" y="130"/>
                    <a:pt x="160" y="131"/>
                  </a:cubicBezTo>
                  <a:cubicBezTo>
                    <a:pt x="161" y="131"/>
                    <a:pt x="161" y="132"/>
                    <a:pt x="162" y="132"/>
                  </a:cubicBezTo>
                  <a:cubicBezTo>
                    <a:pt x="163" y="132"/>
                    <a:pt x="164" y="133"/>
                    <a:pt x="165" y="134"/>
                  </a:cubicBezTo>
                  <a:cubicBezTo>
                    <a:pt x="166" y="133"/>
                    <a:pt x="166" y="132"/>
                    <a:pt x="168" y="132"/>
                  </a:cubicBezTo>
                  <a:cubicBezTo>
                    <a:pt x="169" y="132"/>
                    <a:pt x="169" y="131"/>
                    <a:pt x="170" y="131"/>
                  </a:cubicBezTo>
                  <a:cubicBezTo>
                    <a:pt x="170" y="131"/>
                    <a:pt x="170" y="131"/>
                    <a:pt x="170" y="131"/>
                  </a:cubicBezTo>
                  <a:cubicBezTo>
                    <a:pt x="171" y="130"/>
                    <a:pt x="172" y="130"/>
                    <a:pt x="172" y="129"/>
                  </a:cubicBezTo>
                  <a:cubicBezTo>
                    <a:pt x="172" y="129"/>
                    <a:pt x="172" y="129"/>
                    <a:pt x="172" y="129"/>
                  </a:cubicBezTo>
                  <a:cubicBezTo>
                    <a:pt x="173" y="128"/>
                    <a:pt x="173" y="127"/>
                    <a:pt x="173" y="125"/>
                  </a:cubicBezTo>
                  <a:cubicBezTo>
                    <a:pt x="174" y="124"/>
                    <a:pt x="174" y="123"/>
                    <a:pt x="175" y="123"/>
                  </a:cubicBezTo>
                  <a:cubicBezTo>
                    <a:pt x="175" y="123"/>
                    <a:pt x="176" y="122"/>
                    <a:pt x="176" y="122"/>
                  </a:cubicBezTo>
                  <a:cubicBezTo>
                    <a:pt x="177" y="122"/>
                    <a:pt x="177" y="121"/>
                    <a:pt x="177" y="121"/>
                  </a:cubicBezTo>
                  <a:cubicBezTo>
                    <a:pt x="177" y="119"/>
                    <a:pt x="178" y="118"/>
                    <a:pt x="179" y="118"/>
                  </a:cubicBezTo>
                  <a:cubicBezTo>
                    <a:pt x="180" y="118"/>
                    <a:pt x="181" y="119"/>
                    <a:pt x="182" y="119"/>
                  </a:cubicBezTo>
                  <a:cubicBezTo>
                    <a:pt x="183" y="118"/>
                    <a:pt x="184" y="117"/>
                    <a:pt x="186" y="116"/>
                  </a:cubicBezTo>
                  <a:cubicBezTo>
                    <a:pt x="187" y="117"/>
                    <a:pt x="188" y="118"/>
                    <a:pt x="188" y="119"/>
                  </a:cubicBezTo>
                  <a:cubicBezTo>
                    <a:pt x="189" y="121"/>
                    <a:pt x="190" y="122"/>
                    <a:pt x="191" y="123"/>
                  </a:cubicBezTo>
                  <a:cubicBezTo>
                    <a:pt x="193" y="124"/>
                    <a:pt x="195" y="125"/>
                    <a:pt x="195" y="128"/>
                  </a:cubicBezTo>
                  <a:cubicBezTo>
                    <a:pt x="195" y="128"/>
                    <a:pt x="195" y="129"/>
                    <a:pt x="194" y="129"/>
                  </a:cubicBezTo>
                  <a:cubicBezTo>
                    <a:pt x="194" y="130"/>
                    <a:pt x="193" y="129"/>
                    <a:pt x="193" y="130"/>
                  </a:cubicBezTo>
                  <a:cubicBezTo>
                    <a:pt x="193" y="131"/>
                    <a:pt x="194" y="131"/>
                    <a:pt x="194" y="132"/>
                  </a:cubicBezTo>
                  <a:cubicBezTo>
                    <a:pt x="195" y="131"/>
                    <a:pt x="195" y="131"/>
                    <a:pt x="195" y="130"/>
                  </a:cubicBezTo>
                  <a:cubicBezTo>
                    <a:pt x="196" y="130"/>
                    <a:pt x="197" y="130"/>
                    <a:pt x="197" y="129"/>
                  </a:cubicBezTo>
                  <a:cubicBezTo>
                    <a:pt x="197" y="128"/>
                    <a:pt x="197" y="127"/>
                    <a:pt x="197" y="126"/>
                  </a:cubicBezTo>
                  <a:cubicBezTo>
                    <a:pt x="197" y="126"/>
                    <a:pt x="199" y="126"/>
                    <a:pt x="199" y="125"/>
                  </a:cubicBezTo>
                  <a:cubicBezTo>
                    <a:pt x="198" y="123"/>
                    <a:pt x="196" y="123"/>
                    <a:pt x="195" y="122"/>
                  </a:cubicBezTo>
                  <a:cubicBezTo>
                    <a:pt x="195" y="122"/>
                    <a:pt x="195" y="122"/>
                    <a:pt x="195" y="122"/>
                  </a:cubicBezTo>
                  <a:cubicBezTo>
                    <a:pt x="195" y="121"/>
                    <a:pt x="195" y="122"/>
                    <a:pt x="194" y="121"/>
                  </a:cubicBezTo>
                  <a:cubicBezTo>
                    <a:pt x="193" y="121"/>
                    <a:pt x="193" y="120"/>
                    <a:pt x="193" y="119"/>
                  </a:cubicBezTo>
                  <a:cubicBezTo>
                    <a:pt x="192" y="118"/>
                    <a:pt x="189" y="116"/>
                    <a:pt x="191" y="114"/>
                  </a:cubicBezTo>
                  <a:cubicBezTo>
                    <a:pt x="193" y="115"/>
                    <a:pt x="194" y="117"/>
                    <a:pt x="196" y="118"/>
                  </a:cubicBezTo>
                  <a:cubicBezTo>
                    <a:pt x="197" y="119"/>
                    <a:pt x="197" y="119"/>
                    <a:pt x="198" y="120"/>
                  </a:cubicBezTo>
                  <a:cubicBezTo>
                    <a:pt x="199" y="120"/>
                    <a:pt x="200" y="121"/>
                    <a:pt x="201" y="122"/>
                  </a:cubicBezTo>
                  <a:cubicBezTo>
                    <a:pt x="201" y="123"/>
                    <a:pt x="201" y="124"/>
                    <a:pt x="201" y="125"/>
                  </a:cubicBezTo>
                  <a:cubicBezTo>
                    <a:pt x="201" y="126"/>
                    <a:pt x="202" y="127"/>
                    <a:pt x="202" y="128"/>
                  </a:cubicBezTo>
                  <a:cubicBezTo>
                    <a:pt x="203" y="129"/>
                    <a:pt x="203" y="132"/>
                    <a:pt x="205" y="132"/>
                  </a:cubicBezTo>
                  <a:cubicBezTo>
                    <a:pt x="206" y="131"/>
                    <a:pt x="208" y="132"/>
                    <a:pt x="208" y="130"/>
                  </a:cubicBezTo>
                  <a:cubicBezTo>
                    <a:pt x="209" y="128"/>
                    <a:pt x="206" y="128"/>
                    <a:pt x="206" y="126"/>
                  </a:cubicBezTo>
                  <a:cubicBezTo>
                    <a:pt x="207" y="125"/>
                    <a:pt x="208" y="124"/>
                    <a:pt x="209" y="124"/>
                  </a:cubicBezTo>
                  <a:cubicBezTo>
                    <a:pt x="210" y="124"/>
                    <a:pt x="211" y="125"/>
                    <a:pt x="211" y="126"/>
                  </a:cubicBezTo>
                  <a:cubicBezTo>
                    <a:pt x="212" y="128"/>
                    <a:pt x="212" y="130"/>
                    <a:pt x="212" y="131"/>
                  </a:cubicBezTo>
                  <a:cubicBezTo>
                    <a:pt x="213" y="131"/>
                    <a:pt x="213" y="131"/>
                    <a:pt x="213" y="132"/>
                  </a:cubicBezTo>
                  <a:cubicBezTo>
                    <a:pt x="214" y="132"/>
                    <a:pt x="214" y="132"/>
                    <a:pt x="214" y="133"/>
                  </a:cubicBezTo>
                  <a:cubicBezTo>
                    <a:pt x="214" y="133"/>
                    <a:pt x="215" y="133"/>
                    <a:pt x="215" y="133"/>
                  </a:cubicBezTo>
                  <a:cubicBezTo>
                    <a:pt x="216" y="134"/>
                    <a:pt x="217" y="133"/>
                    <a:pt x="218" y="133"/>
                  </a:cubicBezTo>
                  <a:cubicBezTo>
                    <a:pt x="219" y="133"/>
                    <a:pt x="220" y="134"/>
                    <a:pt x="221" y="134"/>
                  </a:cubicBezTo>
                  <a:cubicBezTo>
                    <a:pt x="222" y="134"/>
                    <a:pt x="223" y="133"/>
                    <a:pt x="224" y="133"/>
                  </a:cubicBezTo>
                  <a:cubicBezTo>
                    <a:pt x="225" y="133"/>
                    <a:pt x="224" y="134"/>
                    <a:pt x="224" y="135"/>
                  </a:cubicBezTo>
                  <a:cubicBezTo>
                    <a:pt x="225" y="138"/>
                    <a:pt x="224" y="140"/>
                    <a:pt x="224" y="142"/>
                  </a:cubicBezTo>
                  <a:cubicBezTo>
                    <a:pt x="223" y="143"/>
                    <a:pt x="222" y="143"/>
                    <a:pt x="222" y="143"/>
                  </a:cubicBezTo>
                  <a:cubicBezTo>
                    <a:pt x="220" y="144"/>
                    <a:pt x="219" y="143"/>
                    <a:pt x="218" y="143"/>
                  </a:cubicBezTo>
                  <a:cubicBezTo>
                    <a:pt x="217" y="143"/>
                    <a:pt x="217" y="144"/>
                    <a:pt x="216" y="144"/>
                  </a:cubicBezTo>
                  <a:cubicBezTo>
                    <a:pt x="214" y="144"/>
                    <a:pt x="213" y="144"/>
                    <a:pt x="212" y="143"/>
                  </a:cubicBezTo>
                  <a:cubicBezTo>
                    <a:pt x="212" y="143"/>
                    <a:pt x="212" y="143"/>
                    <a:pt x="211" y="143"/>
                  </a:cubicBezTo>
                  <a:cubicBezTo>
                    <a:pt x="211" y="143"/>
                    <a:pt x="210" y="143"/>
                    <a:pt x="210" y="143"/>
                  </a:cubicBezTo>
                  <a:cubicBezTo>
                    <a:pt x="209" y="142"/>
                    <a:pt x="209" y="142"/>
                    <a:pt x="209" y="142"/>
                  </a:cubicBezTo>
                  <a:cubicBezTo>
                    <a:pt x="206" y="141"/>
                    <a:pt x="204" y="140"/>
                    <a:pt x="203" y="140"/>
                  </a:cubicBezTo>
                  <a:cubicBezTo>
                    <a:pt x="202" y="141"/>
                    <a:pt x="202" y="142"/>
                    <a:pt x="201" y="142"/>
                  </a:cubicBezTo>
                  <a:cubicBezTo>
                    <a:pt x="202" y="145"/>
                    <a:pt x="200" y="145"/>
                    <a:pt x="198" y="144"/>
                  </a:cubicBezTo>
                  <a:cubicBezTo>
                    <a:pt x="196" y="144"/>
                    <a:pt x="196" y="143"/>
                    <a:pt x="195" y="142"/>
                  </a:cubicBezTo>
                  <a:cubicBezTo>
                    <a:pt x="194" y="142"/>
                    <a:pt x="194" y="141"/>
                    <a:pt x="193" y="141"/>
                  </a:cubicBezTo>
                  <a:cubicBezTo>
                    <a:pt x="193" y="141"/>
                    <a:pt x="190" y="140"/>
                    <a:pt x="190" y="140"/>
                  </a:cubicBezTo>
                  <a:cubicBezTo>
                    <a:pt x="189" y="139"/>
                    <a:pt x="188" y="139"/>
                    <a:pt x="188" y="138"/>
                  </a:cubicBezTo>
                  <a:cubicBezTo>
                    <a:pt x="188" y="136"/>
                    <a:pt x="189" y="133"/>
                    <a:pt x="188" y="132"/>
                  </a:cubicBezTo>
                  <a:cubicBezTo>
                    <a:pt x="187" y="131"/>
                    <a:pt x="186" y="131"/>
                    <a:pt x="185" y="131"/>
                  </a:cubicBezTo>
                  <a:cubicBezTo>
                    <a:pt x="182" y="132"/>
                    <a:pt x="180" y="132"/>
                    <a:pt x="178" y="132"/>
                  </a:cubicBezTo>
                  <a:cubicBezTo>
                    <a:pt x="177" y="132"/>
                    <a:pt x="176" y="132"/>
                    <a:pt x="175" y="132"/>
                  </a:cubicBezTo>
                  <a:cubicBezTo>
                    <a:pt x="174" y="132"/>
                    <a:pt x="174" y="133"/>
                    <a:pt x="174" y="133"/>
                  </a:cubicBezTo>
                  <a:cubicBezTo>
                    <a:pt x="173" y="133"/>
                    <a:pt x="172" y="134"/>
                    <a:pt x="171" y="134"/>
                  </a:cubicBezTo>
                  <a:cubicBezTo>
                    <a:pt x="170" y="134"/>
                    <a:pt x="170" y="135"/>
                    <a:pt x="169" y="135"/>
                  </a:cubicBezTo>
                  <a:cubicBezTo>
                    <a:pt x="168" y="135"/>
                    <a:pt x="167" y="135"/>
                    <a:pt x="166" y="135"/>
                  </a:cubicBezTo>
                  <a:cubicBezTo>
                    <a:pt x="166" y="135"/>
                    <a:pt x="165" y="134"/>
                    <a:pt x="164" y="134"/>
                  </a:cubicBezTo>
                  <a:cubicBezTo>
                    <a:pt x="163" y="135"/>
                    <a:pt x="163" y="137"/>
                    <a:pt x="162" y="138"/>
                  </a:cubicBezTo>
                  <a:cubicBezTo>
                    <a:pt x="162" y="138"/>
                    <a:pt x="161" y="139"/>
                    <a:pt x="160" y="139"/>
                  </a:cubicBezTo>
                  <a:cubicBezTo>
                    <a:pt x="159" y="140"/>
                    <a:pt x="159" y="140"/>
                    <a:pt x="158" y="142"/>
                  </a:cubicBezTo>
                  <a:cubicBezTo>
                    <a:pt x="158" y="142"/>
                    <a:pt x="158" y="143"/>
                    <a:pt x="158" y="143"/>
                  </a:cubicBezTo>
                  <a:cubicBezTo>
                    <a:pt x="158" y="144"/>
                    <a:pt x="158" y="145"/>
                    <a:pt x="158" y="146"/>
                  </a:cubicBezTo>
                  <a:cubicBezTo>
                    <a:pt x="158" y="147"/>
                    <a:pt x="155" y="149"/>
                    <a:pt x="155" y="150"/>
                  </a:cubicBezTo>
                  <a:cubicBezTo>
                    <a:pt x="154" y="151"/>
                    <a:pt x="154" y="151"/>
                    <a:pt x="154" y="151"/>
                  </a:cubicBezTo>
                  <a:cubicBezTo>
                    <a:pt x="153" y="152"/>
                    <a:pt x="152" y="152"/>
                    <a:pt x="151" y="153"/>
                  </a:cubicBezTo>
                  <a:cubicBezTo>
                    <a:pt x="151" y="154"/>
                    <a:pt x="151" y="154"/>
                    <a:pt x="150" y="155"/>
                  </a:cubicBezTo>
                  <a:cubicBezTo>
                    <a:pt x="149" y="156"/>
                    <a:pt x="149" y="157"/>
                    <a:pt x="148" y="158"/>
                  </a:cubicBezTo>
                  <a:cubicBezTo>
                    <a:pt x="148" y="160"/>
                    <a:pt x="147" y="160"/>
                    <a:pt x="147" y="162"/>
                  </a:cubicBezTo>
                  <a:cubicBezTo>
                    <a:pt x="147" y="164"/>
                    <a:pt x="147" y="164"/>
                    <a:pt x="147" y="166"/>
                  </a:cubicBezTo>
                  <a:cubicBezTo>
                    <a:pt x="148" y="167"/>
                    <a:pt x="148" y="169"/>
                    <a:pt x="148" y="172"/>
                  </a:cubicBezTo>
                  <a:cubicBezTo>
                    <a:pt x="148" y="173"/>
                    <a:pt x="147" y="175"/>
                    <a:pt x="147" y="176"/>
                  </a:cubicBezTo>
                  <a:cubicBezTo>
                    <a:pt x="147" y="176"/>
                    <a:pt x="148" y="179"/>
                    <a:pt x="148" y="180"/>
                  </a:cubicBezTo>
                  <a:cubicBezTo>
                    <a:pt x="148" y="180"/>
                    <a:pt x="149" y="181"/>
                    <a:pt x="149" y="181"/>
                  </a:cubicBezTo>
                  <a:cubicBezTo>
                    <a:pt x="149" y="181"/>
                    <a:pt x="149" y="181"/>
                    <a:pt x="149" y="182"/>
                  </a:cubicBezTo>
                  <a:cubicBezTo>
                    <a:pt x="149" y="182"/>
                    <a:pt x="150" y="182"/>
                    <a:pt x="150" y="182"/>
                  </a:cubicBezTo>
                  <a:cubicBezTo>
                    <a:pt x="150" y="182"/>
                    <a:pt x="150" y="182"/>
                    <a:pt x="150" y="183"/>
                  </a:cubicBezTo>
                  <a:cubicBezTo>
                    <a:pt x="150" y="183"/>
                    <a:pt x="150" y="183"/>
                    <a:pt x="150" y="183"/>
                  </a:cubicBezTo>
                  <a:cubicBezTo>
                    <a:pt x="151" y="183"/>
                    <a:pt x="151" y="184"/>
                    <a:pt x="151" y="185"/>
                  </a:cubicBezTo>
                  <a:cubicBezTo>
                    <a:pt x="152" y="186"/>
                    <a:pt x="152" y="187"/>
                    <a:pt x="153" y="188"/>
                  </a:cubicBezTo>
                  <a:cubicBezTo>
                    <a:pt x="154" y="190"/>
                    <a:pt x="156" y="191"/>
                    <a:pt x="157" y="192"/>
                  </a:cubicBezTo>
                  <a:cubicBezTo>
                    <a:pt x="158" y="194"/>
                    <a:pt x="159" y="195"/>
                    <a:pt x="161" y="195"/>
                  </a:cubicBezTo>
                  <a:cubicBezTo>
                    <a:pt x="162" y="195"/>
                    <a:pt x="163" y="194"/>
                    <a:pt x="165" y="194"/>
                  </a:cubicBezTo>
                  <a:cubicBezTo>
                    <a:pt x="166" y="194"/>
                    <a:pt x="166" y="194"/>
                    <a:pt x="168" y="195"/>
                  </a:cubicBezTo>
                  <a:cubicBezTo>
                    <a:pt x="169" y="194"/>
                    <a:pt x="172" y="193"/>
                    <a:pt x="174" y="193"/>
                  </a:cubicBezTo>
                  <a:cubicBezTo>
                    <a:pt x="175" y="192"/>
                    <a:pt x="176" y="191"/>
                    <a:pt x="178" y="191"/>
                  </a:cubicBezTo>
                  <a:cubicBezTo>
                    <a:pt x="180" y="192"/>
                    <a:pt x="180" y="194"/>
                    <a:pt x="181" y="195"/>
                  </a:cubicBezTo>
                  <a:cubicBezTo>
                    <a:pt x="183" y="196"/>
                    <a:pt x="183" y="195"/>
                    <a:pt x="184" y="195"/>
                  </a:cubicBezTo>
                  <a:cubicBezTo>
                    <a:pt x="187" y="196"/>
                    <a:pt x="187" y="198"/>
                    <a:pt x="186" y="200"/>
                  </a:cubicBezTo>
                  <a:cubicBezTo>
                    <a:pt x="186" y="201"/>
                    <a:pt x="186" y="201"/>
                    <a:pt x="186" y="202"/>
                  </a:cubicBezTo>
                  <a:cubicBezTo>
                    <a:pt x="186" y="203"/>
                    <a:pt x="185" y="204"/>
                    <a:pt x="185" y="206"/>
                  </a:cubicBezTo>
                  <a:cubicBezTo>
                    <a:pt x="186" y="207"/>
                    <a:pt x="187" y="208"/>
                    <a:pt x="188" y="209"/>
                  </a:cubicBezTo>
                  <a:cubicBezTo>
                    <a:pt x="189" y="212"/>
                    <a:pt x="190" y="214"/>
                    <a:pt x="191" y="217"/>
                  </a:cubicBezTo>
                  <a:cubicBezTo>
                    <a:pt x="192" y="219"/>
                    <a:pt x="191" y="220"/>
                    <a:pt x="192" y="222"/>
                  </a:cubicBezTo>
                  <a:cubicBezTo>
                    <a:pt x="192" y="223"/>
                    <a:pt x="192" y="224"/>
                    <a:pt x="192" y="226"/>
                  </a:cubicBezTo>
                  <a:cubicBezTo>
                    <a:pt x="192" y="227"/>
                    <a:pt x="191" y="228"/>
                    <a:pt x="191" y="230"/>
                  </a:cubicBezTo>
                  <a:cubicBezTo>
                    <a:pt x="190" y="230"/>
                    <a:pt x="191" y="231"/>
                    <a:pt x="190" y="231"/>
                  </a:cubicBezTo>
                  <a:cubicBezTo>
                    <a:pt x="190" y="232"/>
                    <a:pt x="190" y="233"/>
                    <a:pt x="189" y="233"/>
                  </a:cubicBezTo>
                  <a:cubicBezTo>
                    <a:pt x="189" y="235"/>
                    <a:pt x="190" y="236"/>
                    <a:pt x="189" y="238"/>
                  </a:cubicBezTo>
                  <a:cubicBezTo>
                    <a:pt x="191" y="239"/>
                    <a:pt x="191" y="241"/>
                    <a:pt x="191" y="243"/>
                  </a:cubicBezTo>
                  <a:cubicBezTo>
                    <a:pt x="192" y="244"/>
                    <a:pt x="192" y="244"/>
                    <a:pt x="193" y="245"/>
                  </a:cubicBezTo>
                  <a:cubicBezTo>
                    <a:pt x="193" y="248"/>
                    <a:pt x="193" y="251"/>
                    <a:pt x="194" y="254"/>
                  </a:cubicBezTo>
                  <a:cubicBezTo>
                    <a:pt x="194" y="256"/>
                    <a:pt x="194" y="257"/>
                    <a:pt x="195" y="258"/>
                  </a:cubicBezTo>
                  <a:cubicBezTo>
                    <a:pt x="196" y="258"/>
                    <a:pt x="196" y="259"/>
                    <a:pt x="196" y="260"/>
                  </a:cubicBezTo>
                  <a:cubicBezTo>
                    <a:pt x="197" y="261"/>
                    <a:pt x="197" y="262"/>
                    <a:pt x="197" y="262"/>
                  </a:cubicBezTo>
                  <a:cubicBezTo>
                    <a:pt x="197" y="263"/>
                    <a:pt x="198" y="264"/>
                    <a:pt x="198" y="265"/>
                  </a:cubicBezTo>
                  <a:cubicBezTo>
                    <a:pt x="198" y="266"/>
                    <a:pt x="197" y="267"/>
                    <a:pt x="197" y="268"/>
                  </a:cubicBezTo>
                  <a:cubicBezTo>
                    <a:pt x="197" y="269"/>
                    <a:pt x="198" y="270"/>
                    <a:pt x="199" y="270"/>
                  </a:cubicBezTo>
                  <a:cubicBezTo>
                    <a:pt x="200" y="271"/>
                    <a:pt x="202" y="269"/>
                    <a:pt x="204" y="269"/>
                  </a:cubicBezTo>
                  <a:cubicBezTo>
                    <a:pt x="207" y="269"/>
                    <a:pt x="207" y="269"/>
                    <a:pt x="209" y="269"/>
                  </a:cubicBezTo>
                  <a:cubicBezTo>
                    <a:pt x="210" y="268"/>
                    <a:pt x="210" y="268"/>
                    <a:pt x="211" y="267"/>
                  </a:cubicBezTo>
                  <a:cubicBezTo>
                    <a:pt x="212" y="266"/>
                    <a:pt x="213" y="265"/>
                    <a:pt x="214" y="263"/>
                  </a:cubicBezTo>
                  <a:cubicBezTo>
                    <a:pt x="214" y="263"/>
                    <a:pt x="215" y="263"/>
                    <a:pt x="215" y="262"/>
                  </a:cubicBezTo>
                  <a:cubicBezTo>
                    <a:pt x="215" y="262"/>
                    <a:pt x="215" y="261"/>
                    <a:pt x="216" y="261"/>
                  </a:cubicBezTo>
                  <a:cubicBezTo>
                    <a:pt x="217" y="259"/>
                    <a:pt x="217" y="259"/>
                    <a:pt x="218" y="257"/>
                  </a:cubicBezTo>
                  <a:cubicBezTo>
                    <a:pt x="218" y="256"/>
                    <a:pt x="218" y="254"/>
                    <a:pt x="218" y="253"/>
                  </a:cubicBezTo>
                  <a:cubicBezTo>
                    <a:pt x="219" y="251"/>
                    <a:pt x="221" y="251"/>
                    <a:pt x="222" y="250"/>
                  </a:cubicBezTo>
                  <a:cubicBezTo>
                    <a:pt x="222" y="246"/>
                    <a:pt x="222" y="244"/>
                    <a:pt x="221" y="242"/>
                  </a:cubicBezTo>
                  <a:cubicBezTo>
                    <a:pt x="222" y="240"/>
                    <a:pt x="223" y="239"/>
                    <a:pt x="224" y="238"/>
                  </a:cubicBezTo>
                  <a:cubicBezTo>
                    <a:pt x="225" y="237"/>
                    <a:pt x="226" y="237"/>
                    <a:pt x="227" y="236"/>
                  </a:cubicBezTo>
                  <a:cubicBezTo>
                    <a:pt x="227" y="236"/>
                    <a:pt x="227" y="236"/>
                    <a:pt x="228" y="236"/>
                  </a:cubicBezTo>
                  <a:cubicBezTo>
                    <a:pt x="228" y="236"/>
                    <a:pt x="228" y="236"/>
                    <a:pt x="228" y="236"/>
                  </a:cubicBezTo>
                  <a:cubicBezTo>
                    <a:pt x="229" y="235"/>
                    <a:pt x="229" y="234"/>
                    <a:pt x="230" y="234"/>
                  </a:cubicBezTo>
                  <a:cubicBezTo>
                    <a:pt x="230" y="233"/>
                    <a:pt x="230" y="232"/>
                    <a:pt x="230" y="230"/>
                  </a:cubicBezTo>
                  <a:cubicBezTo>
                    <a:pt x="230" y="228"/>
                    <a:pt x="230" y="226"/>
                    <a:pt x="230" y="223"/>
                  </a:cubicBezTo>
                  <a:cubicBezTo>
                    <a:pt x="230" y="223"/>
                    <a:pt x="229" y="222"/>
                    <a:pt x="229" y="220"/>
                  </a:cubicBezTo>
                  <a:cubicBezTo>
                    <a:pt x="229" y="220"/>
                    <a:pt x="229" y="218"/>
                    <a:pt x="229" y="217"/>
                  </a:cubicBezTo>
                  <a:cubicBezTo>
                    <a:pt x="229" y="216"/>
                    <a:pt x="229" y="215"/>
                    <a:pt x="229" y="214"/>
                  </a:cubicBezTo>
                  <a:cubicBezTo>
                    <a:pt x="229" y="213"/>
                    <a:pt x="229" y="212"/>
                    <a:pt x="230" y="211"/>
                  </a:cubicBezTo>
                  <a:cubicBezTo>
                    <a:pt x="230" y="210"/>
                    <a:pt x="231" y="209"/>
                    <a:pt x="232" y="208"/>
                  </a:cubicBezTo>
                  <a:cubicBezTo>
                    <a:pt x="232" y="208"/>
                    <a:pt x="233" y="207"/>
                    <a:pt x="233" y="206"/>
                  </a:cubicBezTo>
                  <a:cubicBezTo>
                    <a:pt x="233" y="206"/>
                    <a:pt x="233" y="205"/>
                    <a:pt x="234" y="205"/>
                  </a:cubicBezTo>
                  <a:cubicBezTo>
                    <a:pt x="234" y="204"/>
                    <a:pt x="234" y="204"/>
                    <a:pt x="235" y="204"/>
                  </a:cubicBezTo>
                  <a:cubicBezTo>
                    <a:pt x="235" y="203"/>
                    <a:pt x="236" y="202"/>
                    <a:pt x="236" y="201"/>
                  </a:cubicBezTo>
                  <a:cubicBezTo>
                    <a:pt x="236" y="201"/>
                    <a:pt x="237" y="201"/>
                    <a:pt x="237" y="201"/>
                  </a:cubicBezTo>
                  <a:cubicBezTo>
                    <a:pt x="237" y="201"/>
                    <a:pt x="237" y="201"/>
                    <a:pt x="237" y="200"/>
                  </a:cubicBezTo>
                  <a:cubicBezTo>
                    <a:pt x="238" y="200"/>
                    <a:pt x="238" y="200"/>
                    <a:pt x="238" y="200"/>
                  </a:cubicBezTo>
                  <a:cubicBezTo>
                    <a:pt x="240" y="199"/>
                    <a:pt x="241" y="197"/>
                    <a:pt x="242" y="195"/>
                  </a:cubicBezTo>
                  <a:cubicBezTo>
                    <a:pt x="243" y="195"/>
                    <a:pt x="243" y="194"/>
                    <a:pt x="243" y="194"/>
                  </a:cubicBezTo>
                  <a:cubicBezTo>
                    <a:pt x="243" y="193"/>
                    <a:pt x="244" y="193"/>
                    <a:pt x="244" y="192"/>
                  </a:cubicBezTo>
                  <a:cubicBezTo>
                    <a:pt x="244" y="192"/>
                    <a:pt x="244" y="191"/>
                    <a:pt x="244" y="190"/>
                  </a:cubicBezTo>
                  <a:cubicBezTo>
                    <a:pt x="245" y="188"/>
                    <a:pt x="246" y="187"/>
                    <a:pt x="246" y="186"/>
                  </a:cubicBezTo>
                  <a:cubicBezTo>
                    <a:pt x="247" y="185"/>
                    <a:pt x="247" y="183"/>
                    <a:pt x="247" y="182"/>
                  </a:cubicBezTo>
                  <a:cubicBezTo>
                    <a:pt x="246" y="181"/>
                    <a:pt x="245" y="182"/>
                    <a:pt x="245" y="182"/>
                  </a:cubicBezTo>
                  <a:cubicBezTo>
                    <a:pt x="244" y="182"/>
                    <a:pt x="243" y="182"/>
                    <a:pt x="243" y="182"/>
                  </a:cubicBezTo>
                  <a:cubicBezTo>
                    <a:pt x="242" y="183"/>
                    <a:pt x="241" y="183"/>
                    <a:pt x="240" y="183"/>
                  </a:cubicBezTo>
                  <a:cubicBezTo>
                    <a:pt x="239" y="184"/>
                    <a:pt x="238" y="183"/>
                    <a:pt x="237" y="183"/>
                  </a:cubicBezTo>
                  <a:cubicBezTo>
                    <a:pt x="236" y="183"/>
                    <a:pt x="236" y="182"/>
                    <a:pt x="236" y="181"/>
                  </a:cubicBezTo>
                  <a:cubicBezTo>
                    <a:pt x="236" y="180"/>
                    <a:pt x="237" y="180"/>
                    <a:pt x="238" y="179"/>
                  </a:cubicBezTo>
                  <a:cubicBezTo>
                    <a:pt x="239" y="179"/>
                    <a:pt x="240" y="178"/>
                    <a:pt x="241" y="177"/>
                  </a:cubicBezTo>
                  <a:cubicBezTo>
                    <a:pt x="241" y="177"/>
                    <a:pt x="242" y="177"/>
                    <a:pt x="242" y="177"/>
                  </a:cubicBezTo>
                  <a:cubicBezTo>
                    <a:pt x="244" y="176"/>
                    <a:pt x="245" y="176"/>
                    <a:pt x="245" y="176"/>
                  </a:cubicBezTo>
                  <a:cubicBezTo>
                    <a:pt x="247" y="175"/>
                    <a:pt x="248" y="174"/>
                    <a:pt x="249" y="173"/>
                  </a:cubicBezTo>
                  <a:cubicBezTo>
                    <a:pt x="250" y="172"/>
                    <a:pt x="250" y="172"/>
                    <a:pt x="251" y="171"/>
                  </a:cubicBezTo>
                  <a:cubicBezTo>
                    <a:pt x="251" y="171"/>
                    <a:pt x="252" y="170"/>
                    <a:pt x="252" y="170"/>
                  </a:cubicBezTo>
                  <a:cubicBezTo>
                    <a:pt x="252" y="170"/>
                    <a:pt x="253" y="170"/>
                    <a:pt x="254" y="169"/>
                  </a:cubicBezTo>
                  <a:cubicBezTo>
                    <a:pt x="254" y="169"/>
                    <a:pt x="255" y="168"/>
                    <a:pt x="255" y="167"/>
                  </a:cubicBezTo>
                  <a:cubicBezTo>
                    <a:pt x="256" y="167"/>
                    <a:pt x="256" y="166"/>
                    <a:pt x="257" y="165"/>
                  </a:cubicBezTo>
                  <a:cubicBezTo>
                    <a:pt x="260" y="163"/>
                    <a:pt x="261" y="161"/>
                    <a:pt x="258" y="158"/>
                  </a:cubicBezTo>
                  <a:cubicBezTo>
                    <a:pt x="257" y="158"/>
                    <a:pt x="256" y="158"/>
                    <a:pt x="255" y="157"/>
                  </a:cubicBezTo>
                  <a:cubicBezTo>
                    <a:pt x="255" y="157"/>
                    <a:pt x="254" y="156"/>
                    <a:pt x="253" y="156"/>
                  </a:cubicBezTo>
                  <a:cubicBezTo>
                    <a:pt x="252" y="157"/>
                    <a:pt x="251" y="157"/>
                    <a:pt x="250" y="157"/>
                  </a:cubicBezTo>
                  <a:cubicBezTo>
                    <a:pt x="248" y="157"/>
                    <a:pt x="247" y="156"/>
                    <a:pt x="246" y="155"/>
                  </a:cubicBezTo>
                  <a:cubicBezTo>
                    <a:pt x="246" y="154"/>
                    <a:pt x="245" y="152"/>
                    <a:pt x="244" y="151"/>
                  </a:cubicBezTo>
                  <a:cubicBezTo>
                    <a:pt x="244" y="150"/>
                    <a:pt x="243" y="150"/>
                    <a:pt x="243" y="149"/>
                  </a:cubicBezTo>
                  <a:cubicBezTo>
                    <a:pt x="243" y="148"/>
                    <a:pt x="242" y="148"/>
                    <a:pt x="243" y="147"/>
                  </a:cubicBezTo>
                  <a:cubicBezTo>
                    <a:pt x="243" y="146"/>
                    <a:pt x="244" y="146"/>
                    <a:pt x="244" y="146"/>
                  </a:cubicBezTo>
                  <a:cubicBezTo>
                    <a:pt x="246" y="146"/>
                    <a:pt x="246" y="148"/>
                    <a:pt x="247" y="148"/>
                  </a:cubicBezTo>
                  <a:cubicBezTo>
                    <a:pt x="247" y="149"/>
                    <a:pt x="247" y="150"/>
                    <a:pt x="248" y="150"/>
                  </a:cubicBezTo>
                  <a:cubicBezTo>
                    <a:pt x="248" y="151"/>
                    <a:pt x="249" y="151"/>
                    <a:pt x="249" y="152"/>
                  </a:cubicBezTo>
                  <a:cubicBezTo>
                    <a:pt x="250" y="153"/>
                    <a:pt x="250" y="153"/>
                    <a:pt x="251" y="153"/>
                  </a:cubicBezTo>
                  <a:cubicBezTo>
                    <a:pt x="252" y="153"/>
                    <a:pt x="254" y="152"/>
                    <a:pt x="255" y="152"/>
                  </a:cubicBezTo>
                  <a:cubicBezTo>
                    <a:pt x="256" y="153"/>
                    <a:pt x="257" y="154"/>
                    <a:pt x="257" y="154"/>
                  </a:cubicBezTo>
                  <a:cubicBezTo>
                    <a:pt x="258" y="154"/>
                    <a:pt x="259" y="155"/>
                    <a:pt x="259" y="155"/>
                  </a:cubicBezTo>
                  <a:cubicBezTo>
                    <a:pt x="260" y="155"/>
                    <a:pt x="261" y="155"/>
                    <a:pt x="262" y="155"/>
                  </a:cubicBezTo>
                  <a:cubicBezTo>
                    <a:pt x="262" y="155"/>
                    <a:pt x="262" y="155"/>
                    <a:pt x="262" y="155"/>
                  </a:cubicBezTo>
                  <a:cubicBezTo>
                    <a:pt x="262" y="156"/>
                    <a:pt x="262" y="156"/>
                    <a:pt x="262" y="157"/>
                  </a:cubicBezTo>
                  <a:cubicBezTo>
                    <a:pt x="262" y="157"/>
                    <a:pt x="263" y="159"/>
                    <a:pt x="264" y="160"/>
                  </a:cubicBezTo>
                  <a:cubicBezTo>
                    <a:pt x="264" y="160"/>
                    <a:pt x="265" y="160"/>
                    <a:pt x="265" y="161"/>
                  </a:cubicBezTo>
                  <a:cubicBezTo>
                    <a:pt x="265" y="162"/>
                    <a:pt x="265" y="163"/>
                    <a:pt x="265" y="163"/>
                  </a:cubicBezTo>
                  <a:cubicBezTo>
                    <a:pt x="265" y="164"/>
                    <a:pt x="265" y="165"/>
                    <a:pt x="266" y="165"/>
                  </a:cubicBezTo>
                  <a:cubicBezTo>
                    <a:pt x="267" y="165"/>
                    <a:pt x="268" y="164"/>
                    <a:pt x="269" y="165"/>
                  </a:cubicBezTo>
                  <a:cubicBezTo>
                    <a:pt x="269" y="166"/>
                    <a:pt x="269" y="166"/>
                    <a:pt x="269" y="167"/>
                  </a:cubicBezTo>
                  <a:cubicBezTo>
                    <a:pt x="269" y="168"/>
                    <a:pt x="269" y="168"/>
                    <a:pt x="269" y="168"/>
                  </a:cubicBezTo>
                  <a:cubicBezTo>
                    <a:pt x="269" y="170"/>
                    <a:pt x="269" y="171"/>
                    <a:pt x="269" y="172"/>
                  </a:cubicBezTo>
                  <a:cubicBezTo>
                    <a:pt x="269" y="174"/>
                    <a:pt x="270" y="175"/>
                    <a:pt x="270" y="177"/>
                  </a:cubicBezTo>
                  <a:cubicBezTo>
                    <a:pt x="270" y="179"/>
                    <a:pt x="270" y="181"/>
                    <a:pt x="271" y="182"/>
                  </a:cubicBezTo>
                  <a:cubicBezTo>
                    <a:pt x="271" y="183"/>
                    <a:pt x="272" y="184"/>
                    <a:pt x="272" y="186"/>
                  </a:cubicBezTo>
                  <a:cubicBezTo>
                    <a:pt x="272" y="187"/>
                    <a:pt x="272" y="188"/>
                    <a:pt x="273" y="188"/>
                  </a:cubicBezTo>
                  <a:cubicBezTo>
                    <a:pt x="274" y="188"/>
                    <a:pt x="274" y="188"/>
                    <a:pt x="275" y="187"/>
                  </a:cubicBezTo>
                  <a:cubicBezTo>
                    <a:pt x="275" y="187"/>
                    <a:pt x="276" y="187"/>
                    <a:pt x="276" y="186"/>
                  </a:cubicBezTo>
                  <a:cubicBezTo>
                    <a:pt x="276" y="185"/>
                    <a:pt x="276" y="185"/>
                    <a:pt x="277" y="185"/>
                  </a:cubicBezTo>
                  <a:cubicBezTo>
                    <a:pt x="277" y="184"/>
                    <a:pt x="276" y="184"/>
                    <a:pt x="276" y="184"/>
                  </a:cubicBezTo>
                  <a:cubicBezTo>
                    <a:pt x="276" y="184"/>
                    <a:pt x="277" y="182"/>
                    <a:pt x="277" y="181"/>
                  </a:cubicBezTo>
                  <a:cubicBezTo>
                    <a:pt x="278" y="179"/>
                    <a:pt x="277" y="178"/>
                    <a:pt x="278" y="176"/>
                  </a:cubicBezTo>
                  <a:cubicBezTo>
                    <a:pt x="279" y="175"/>
                    <a:pt x="280" y="174"/>
                    <a:pt x="281" y="173"/>
                  </a:cubicBezTo>
                  <a:cubicBezTo>
                    <a:pt x="281" y="172"/>
                    <a:pt x="282" y="172"/>
                    <a:pt x="282" y="172"/>
                  </a:cubicBezTo>
                  <a:cubicBezTo>
                    <a:pt x="284" y="170"/>
                    <a:pt x="285" y="168"/>
                    <a:pt x="287" y="167"/>
                  </a:cubicBezTo>
                  <a:cubicBezTo>
                    <a:pt x="287" y="166"/>
                    <a:pt x="288" y="165"/>
                    <a:pt x="289" y="165"/>
                  </a:cubicBezTo>
                  <a:cubicBezTo>
                    <a:pt x="291" y="165"/>
                    <a:pt x="292" y="164"/>
                    <a:pt x="293" y="163"/>
                  </a:cubicBezTo>
                  <a:cubicBezTo>
                    <a:pt x="294" y="164"/>
                    <a:pt x="294" y="165"/>
                    <a:pt x="294" y="167"/>
                  </a:cubicBezTo>
                  <a:cubicBezTo>
                    <a:pt x="295" y="168"/>
                    <a:pt x="296" y="169"/>
                    <a:pt x="297" y="171"/>
                  </a:cubicBezTo>
                  <a:cubicBezTo>
                    <a:pt x="297" y="172"/>
                    <a:pt x="298" y="172"/>
                    <a:pt x="299" y="172"/>
                  </a:cubicBezTo>
                  <a:cubicBezTo>
                    <a:pt x="299" y="172"/>
                    <a:pt x="299" y="173"/>
                    <a:pt x="300" y="173"/>
                  </a:cubicBezTo>
                  <a:cubicBezTo>
                    <a:pt x="300" y="174"/>
                    <a:pt x="300" y="174"/>
                    <a:pt x="300" y="175"/>
                  </a:cubicBezTo>
                  <a:cubicBezTo>
                    <a:pt x="300" y="176"/>
                    <a:pt x="301" y="176"/>
                    <a:pt x="301" y="177"/>
                  </a:cubicBezTo>
                  <a:cubicBezTo>
                    <a:pt x="301" y="177"/>
                    <a:pt x="301" y="178"/>
                    <a:pt x="301" y="179"/>
                  </a:cubicBezTo>
                  <a:cubicBezTo>
                    <a:pt x="301" y="179"/>
                    <a:pt x="301" y="180"/>
                    <a:pt x="301" y="180"/>
                  </a:cubicBezTo>
                  <a:cubicBezTo>
                    <a:pt x="301" y="181"/>
                    <a:pt x="301" y="182"/>
                    <a:pt x="301" y="183"/>
                  </a:cubicBezTo>
                  <a:cubicBezTo>
                    <a:pt x="301" y="184"/>
                    <a:pt x="302" y="184"/>
                    <a:pt x="302" y="185"/>
                  </a:cubicBezTo>
                  <a:cubicBezTo>
                    <a:pt x="301" y="186"/>
                    <a:pt x="301" y="188"/>
                    <a:pt x="301" y="189"/>
                  </a:cubicBezTo>
                  <a:cubicBezTo>
                    <a:pt x="301" y="190"/>
                    <a:pt x="302" y="191"/>
                    <a:pt x="302" y="193"/>
                  </a:cubicBezTo>
                  <a:cubicBezTo>
                    <a:pt x="303" y="193"/>
                    <a:pt x="302" y="194"/>
                    <a:pt x="303" y="195"/>
                  </a:cubicBezTo>
                  <a:cubicBezTo>
                    <a:pt x="303" y="196"/>
                    <a:pt x="303" y="196"/>
                    <a:pt x="303" y="197"/>
                  </a:cubicBezTo>
                  <a:cubicBezTo>
                    <a:pt x="303" y="198"/>
                    <a:pt x="303" y="198"/>
                    <a:pt x="303" y="199"/>
                  </a:cubicBezTo>
                  <a:cubicBezTo>
                    <a:pt x="303" y="199"/>
                    <a:pt x="303" y="199"/>
                    <a:pt x="303" y="199"/>
                  </a:cubicBezTo>
                  <a:cubicBezTo>
                    <a:pt x="304" y="200"/>
                    <a:pt x="305" y="201"/>
                    <a:pt x="306" y="201"/>
                  </a:cubicBezTo>
                  <a:cubicBezTo>
                    <a:pt x="307" y="200"/>
                    <a:pt x="306" y="199"/>
                    <a:pt x="306" y="198"/>
                  </a:cubicBezTo>
                  <a:cubicBezTo>
                    <a:pt x="306" y="197"/>
                    <a:pt x="306" y="197"/>
                    <a:pt x="306" y="196"/>
                  </a:cubicBezTo>
                  <a:cubicBezTo>
                    <a:pt x="306" y="195"/>
                    <a:pt x="305" y="194"/>
                    <a:pt x="305" y="193"/>
                  </a:cubicBezTo>
                  <a:cubicBezTo>
                    <a:pt x="304" y="192"/>
                    <a:pt x="304" y="192"/>
                    <a:pt x="304" y="191"/>
                  </a:cubicBezTo>
                  <a:cubicBezTo>
                    <a:pt x="303" y="191"/>
                    <a:pt x="303" y="191"/>
                    <a:pt x="303" y="190"/>
                  </a:cubicBezTo>
                  <a:cubicBezTo>
                    <a:pt x="303" y="190"/>
                    <a:pt x="303" y="189"/>
                    <a:pt x="303" y="189"/>
                  </a:cubicBezTo>
                  <a:cubicBezTo>
                    <a:pt x="302" y="187"/>
                    <a:pt x="302" y="186"/>
                    <a:pt x="303" y="184"/>
                  </a:cubicBezTo>
                  <a:cubicBezTo>
                    <a:pt x="303" y="183"/>
                    <a:pt x="303" y="182"/>
                    <a:pt x="304" y="181"/>
                  </a:cubicBezTo>
                  <a:cubicBezTo>
                    <a:pt x="305" y="182"/>
                    <a:pt x="306" y="183"/>
                    <a:pt x="306" y="184"/>
                  </a:cubicBezTo>
                  <a:cubicBezTo>
                    <a:pt x="307" y="185"/>
                    <a:pt x="307" y="186"/>
                    <a:pt x="308" y="186"/>
                  </a:cubicBezTo>
                  <a:cubicBezTo>
                    <a:pt x="309" y="187"/>
                    <a:pt x="308" y="187"/>
                    <a:pt x="308" y="187"/>
                  </a:cubicBezTo>
                  <a:cubicBezTo>
                    <a:pt x="309" y="188"/>
                    <a:pt x="311" y="187"/>
                    <a:pt x="312" y="187"/>
                  </a:cubicBezTo>
                  <a:cubicBezTo>
                    <a:pt x="310" y="196"/>
                    <a:pt x="308" y="206"/>
                    <a:pt x="304" y="215"/>
                  </a:cubicBezTo>
                  <a:cubicBezTo>
                    <a:pt x="304" y="215"/>
                    <a:pt x="303" y="214"/>
                    <a:pt x="303" y="214"/>
                  </a:cubicBezTo>
                  <a:cubicBezTo>
                    <a:pt x="303" y="213"/>
                    <a:pt x="303" y="212"/>
                    <a:pt x="303" y="211"/>
                  </a:cubicBezTo>
                  <a:cubicBezTo>
                    <a:pt x="304" y="209"/>
                    <a:pt x="303" y="209"/>
                    <a:pt x="302" y="208"/>
                  </a:cubicBezTo>
                  <a:cubicBezTo>
                    <a:pt x="302" y="207"/>
                    <a:pt x="302" y="207"/>
                    <a:pt x="302" y="206"/>
                  </a:cubicBezTo>
                  <a:cubicBezTo>
                    <a:pt x="301" y="205"/>
                    <a:pt x="301" y="205"/>
                    <a:pt x="300" y="204"/>
                  </a:cubicBezTo>
                  <a:cubicBezTo>
                    <a:pt x="300" y="204"/>
                    <a:pt x="299" y="203"/>
                    <a:pt x="299" y="202"/>
                  </a:cubicBezTo>
                  <a:cubicBezTo>
                    <a:pt x="299" y="202"/>
                    <a:pt x="299" y="202"/>
                    <a:pt x="299" y="202"/>
                  </a:cubicBezTo>
                  <a:cubicBezTo>
                    <a:pt x="298" y="202"/>
                    <a:pt x="299" y="201"/>
                    <a:pt x="299" y="201"/>
                  </a:cubicBezTo>
                  <a:cubicBezTo>
                    <a:pt x="298" y="200"/>
                    <a:pt x="298" y="199"/>
                    <a:pt x="297" y="199"/>
                  </a:cubicBezTo>
                  <a:cubicBezTo>
                    <a:pt x="296" y="198"/>
                    <a:pt x="296" y="198"/>
                    <a:pt x="295" y="198"/>
                  </a:cubicBezTo>
                  <a:cubicBezTo>
                    <a:pt x="295" y="198"/>
                    <a:pt x="295" y="198"/>
                    <a:pt x="295" y="198"/>
                  </a:cubicBezTo>
                  <a:cubicBezTo>
                    <a:pt x="295" y="198"/>
                    <a:pt x="295" y="198"/>
                    <a:pt x="295" y="198"/>
                  </a:cubicBezTo>
                  <a:cubicBezTo>
                    <a:pt x="295" y="200"/>
                    <a:pt x="296" y="201"/>
                    <a:pt x="296" y="203"/>
                  </a:cubicBezTo>
                  <a:cubicBezTo>
                    <a:pt x="296" y="204"/>
                    <a:pt x="296" y="204"/>
                    <a:pt x="296" y="205"/>
                  </a:cubicBezTo>
                  <a:cubicBezTo>
                    <a:pt x="297" y="206"/>
                    <a:pt x="298" y="207"/>
                    <a:pt x="298" y="208"/>
                  </a:cubicBezTo>
                  <a:cubicBezTo>
                    <a:pt x="299" y="209"/>
                    <a:pt x="299" y="209"/>
                    <a:pt x="299" y="210"/>
                  </a:cubicBezTo>
                  <a:cubicBezTo>
                    <a:pt x="299" y="211"/>
                    <a:pt x="300" y="212"/>
                    <a:pt x="300" y="213"/>
                  </a:cubicBezTo>
                  <a:cubicBezTo>
                    <a:pt x="300" y="213"/>
                    <a:pt x="301" y="214"/>
                    <a:pt x="301" y="214"/>
                  </a:cubicBezTo>
                  <a:cubicBezTo>
                    <a:pt x="301" y="214"/>
                    <a:pt x="301" y="215"/>
                    <a:pt x="301" y="215"/>
                  </a:cubicBezTo>
                  <a:cubicBezTo>
                    <a:pt x="301" y="215"/>
                    <a:pt x="301" y="215"/>
                    <a:pt x="301" y="215"/>
                  </a:cubicBezTo>
                  <a:cubicBezTo>
                    <a:pt x="301" y="215"/>
                    <a:pt x="301" y="216"/>
                    <a:pt x="301" y="216"/>
                  </a:cubicBezTo>
                  <a:cubicBezTo>
                    <a:pt x="301" y="216"/>
                    <a:pt x="302" y="216"/>
                    <a:pt x="302" y="216"/>
                  </a:cubicBezTo>
                  <a:cubicBezTo>
                    <a:pt x="303" y="217"/>
                    <a:pt x="303" y="217"/>
                    <a:pt x="303" y="217"/>
                  </a:cubicBezTo>
                  <a:cubicBezTo>
                    <a:pt x="298" y="232"/>
                    <a:pt x="290" y="246"/>
                    <a:pt x="280" y="258"/>
                  </a:cubicBezTo>
                  <a:cubicBezTo>
                    <a:pt x="279" y="257"/>
                    <a:pt x="279" y="257"/>
                    <a:pt x="278" y="256"/>
                  </a:cubicBezTo>
                  <a:cubicBezTo>
                    <a:pt x="278" y="254"/>
                    <a:pt x="278" y="252"/>
                    <a:pt x="277" y="252"/>
                  </a:cubicBezTo>
                  <a:cubicBezTo>
                    <a:pt x="276" y="253"/>
                    <a:pt x="276" y="254"/>
                    <a:pt x="276" y="255"/>
                  </a:cubicBezTo>
                  <a:cubicBezTo>
                    <a:pt x="275" y="255"/>
                    <a:pt x="275" y="256"/>
                    <a:pt x="275" y="257"/>
                  </a:cubicBezTo>
                  <a:cubicBezTo>
                    <a:pt x="275" y="258"/>
                    <a:pt x="275" y="258"/>
                    <a:pt x="275" y="259"/>
                  </a:cubicBezTo>
                  <a:cubicBezTo>
                    <a:pt x="275" y="259"/>
                    <a:pt x="274" y="260"/>
                    <a:pt x="274" y="261"/>
                  </a:cubicBezTo>
                  <a:cubicBezTo>
                    <a:pt x="273" y="262"/>
                    <a:pt x="273" y="263"/>
                    <a:pt x="272" y="263"/>
                  </a:cubicBezTo>
                  <a:cubicBezTo>
                    <a:pt x="271" y="263"/>
                    <a:pt x="270" y="261"/>
                    <a:pt x="269" y="260"/>
                  </a:cubicBezTo>
                  <a:cubicBezTo>
                    <a:pt x="269" y="260"/>
                    <a:pt x="268" y="260"/>
                    <a:pt x="267" y="260"/>
                  </a:cubicBezTo>
                  <a:cubicBezTo>
                    <a:pt x="266" y="259"/>
                    <a:pt x="267" y="257"/>
                    <a:pt x="268" y="256"/>
                  </a:cubicBezTo>
                  <a:cubicBezTo>
                    <a:pt x="268" y="255"/>
                    <a:pt x="269" y="255"/>
                    <a:pt x="269" y="254"/>
                  </a:cubicBezTo>
                  <a:cubicBezTo>
                    <a:pt x="269" y="253"/>
                    <a:pt x="267" y="253"/>
                    <a:pt x="266" y="253"/>
                  </a:cubicBezTo>
                  <a:cubicBezTo>
                    <a:pt x="265" y="253"/>
                    <a:pt x="263" y="252"/>
                    <a:pt x="262" y="253"/>
                  </a:cubicBezTo>
                  <a:cubicBezTo>
                    <a:pt x="261" y="253"/>
                    <a:pt x="261" y="254"/>
                    <a:pt x="260" y="254"/>
                  </a:cubicBezTo>
                  <a:cubicBezTo>
                    <a:pt x="259" y="256"/>
                    <a:pt x="259" y="257"/>
                    <a:pt x="257" y="258"/>
                  </a:cubicBezTo>
                  <a:cubicBezTo>
                    <a:pt x="256" y="258"/>
                    <a:pt x="255" y="257"/>
                    <a:pt x="254" y="257"/>
                  </a:cubicBezTo>
                  <a:cubicBezTo>
                    <a:pt x="253" y="257"/>
                    <a:pt x="249" y="261"/>
                    <a:pt x="248" y="262"/>
                  </a:cubicBezTo>
                  <a:cubicBezTo>
                    <a:pt x="248" y="262"/>
                    <a:pt x="247" y="262"/>
                    <a:pt x="247" y="263"/>
                  </a:cubicBezTo>
                  <a:cubicBezTo>
                    <a:pt x="247" y="263"/>
                    <a:pt x="247" y="263"/>
                    <a:pt x="246" y="264"/>
                  </a:cubicBezTo>
                  <a:cubicBezTo>
                    <a:pt x="246" y="265"/>
                    <a:pt x="246" y="265"/>
                    <a:pt x="246" y="266"/>
                  </a:cubicBezTo>
                  <a:cubicBezTo>
                    <a:pt x="245" y="267"/>
                    <a:pt x="245" y="268"/>
                    <a:pt x="244" y="268"/>
                  </a:cubicBezTo>
                  <a:cubicBezTo>
                    <a:pt x="242" y="268"/>
                    <a:pt x="242" y="268"/>
                    <a:pt x="241" y="268"/>
                  </a:cubicBezTo>
                  <a:cubicBezTo>
                    <a:pt x="239" y="269"/>
                    <a:pt x="238" y="270"/>
                    <a:pt x="236" y="271"/>
                  </a:cubicBezTo>
                  <a:cubicBezTo>
                    <a:pt x="235" y="272"/>
                    <a:pt x="234" y="273"/>
                    <a:pt x="233" y="274"/>
                  </a:cubicBezTo>
                  <a:cubicBezTo>
                    <a:pt x="232" y="277"/>
                    <a:pt x="231" y="280"/>
                    <a:pt x="232" y="282"/>
                  </a:cubicBezTo>
                  <a:cubicBezTo>
                    <a:pt x="232" y="283"/>
                    <a:pt x="232" y="283"/>
                    <a:pt x="232" y="284"/>
                  </a:cubicBezTo>
                  <a:cubicBezTo>
                    <a:pt x="232" y="285"/>
                    <a:pt x="232" y="285"/>
                    <a:pt x="232" y="285"/>
                  </a:cubicBezTo>
                  <a:cubicBezTo>
                    <a:pt x="232" y="286"/>
                    <a:pt x="233" y="286"/>
                    <a:pt x="233" y="286"/>
                  </a:cubicBezTo>
                  <a:cubicBezTo>
                    <a:pt x="233" y="287"/>
                    <a:pt x="232" y="288"/>
                    <a:pt x="232" y="288"/>
                  </a:cubicBezTo>
                  <a:cubicBezTo>
                    <a:pt x="232" y="289"/>
                    <a:pt x="232" y="290"/>
                    <a:pt x="232" y="291"/>
                  </a:cubicBezTo>
                  <a:cubicBezTo>
                    <a:pt x="232" y="293"/>
                    <a:pt x="231" y="294"/>
                    <a:pt x="231" y="295"/>
                  </a:cubicBezTo>
                  <a:cubicBezTo>
                    <a:pt x="231" y="296"/>
                    <a:pt x="232" y="296"/>
                    <a:pt x="232" y="297"/>
                  </a:cubicBezTo>
                  <a:cubicBezTo>
                    <a:pt x="211" y="308"/>
                    <a:pt x="188" y="314"/>
                    <a:pt x="162" y="314"/>
                  </a:cubicBezTo>
                  <a:cubicBezTo>
                    <a:pt x="134" y="314"/>
                    <a:pt x="108" y="306"/>
                    <a:pt x="86" y="293"/>
                  </a:cubicBezTo>
                  <a:close/>
                  <a:moveTo>
                    <a:pt x="226" y="161"/>
                  </a:moveTo>
                  <a:cubicBezTo>
                    <a:pt x="226" y="160"/>
                    <a:pt x="225" y="160"/>
                    <a:pt x="225" y="159"/>
                  </a:cubicBezTo>
                  <a:cubicBezTo>
                    <a:pt x="225" y="158"/>
                    <a:pt x="225" y="157"/>
                    <a:pt x="224" y="157"/>
                  </a:cubicBezTo>
                  <a:cubicBezTo>
                    <a:pt x="224" y="156"/>
                    <a:pt x="224" y="155"/>
                    <a:pt x="223" y="154"/>
                  </a:cubicBezTo>
                  <a:cubicBezTo>
                    <a:pt x="222" y="154"/>
                    <a:pt x="222" y="151"/>
                    <a:pt x="221" y="150"/>
                  </a:cubicBezTo>
                  <a:cubicBezTo>
                    <a:pt x="221" y="150"/>
                    <a:pt x="222" y="149"/>
                    <a:pt x="221" y="149"/>
                  </a:cubicBezTo>
                  <a:cubicBezTo>
                    <a:pt x="222" y="149"/>
                    <a:pt x="222" y="149"/>
                    <a:pt x="222" y="149"/>
                  </a:cubicBezTo>
                  <a:cubicBezTo>
                    <a:pt x="223" y="149"/>
                    <a:pt x="224" y="150"/>
                    <a:pt x="224" y="151"/>
                  </a:cubicBezTo>
                  <a:cubicBezTo>
                    <a:pt x="224" y="151"/>
                    <a:pt x="225" y="151"/>
                    <a:pt x="225" y="151"/>
                  </a:cubicBezTo>
                  <a:cubicBezTo>
                    <a:pt x="225" y="152"/>
                    <a:pt x="226" y="153"/>
                    <a:pt x="226" y="154"/>
                  </a:cubicBezTo>
                  <a:cubicBezTo>
                    <a:pt x="227" y="154"/>
                    <a:pt x="227" y="155"/>
                    <a:pt x="227" y="156"/>
                  </a:cubicBezTo>
                  <a:cubicBezTo>
                    <a:pt x="228" y="157"/>
                    <a:pt x="229" y="158"/>
                    <a:pt x="230" y="160"/>
                  </a:cubicBezTo>
                  <a:cubicBezTo>
                    <a:pt x="230" y="161"/>
                    <a:pt x="229" y="162"/>
                    <a:pt x="229" y="162"/>
                  </a:cubicBezTo>
                  <a:cubicBezTo>
                    <a:pt x="229" y="163"/>
                    <a:pt x="230" y="164"/>
                    <a:pt x="230" y="164"/>
                  </a:cubicBezTo>
                  <a:cubicBezTo>
                    <a:pt x="230" y="166"/>
                    <a:pt x="232" y="166"/>
                    <a:pt x="233" y="167"/>
                  </a:cubicBezTo>
                  <a:cubicBezTo>
                    <a:pt x="233" y="168"/>
                    <a:pt x="233" y="169"/>
                    <a:pt x="233" y="169"/>
                  </a:cubicBezTo>
                  <a:cubicBezTo>
                    <a:pt x="233" y="170"/>
                    <a:pt x="234" y="170"/>
                    <a:pt x="234" y="171"/>
                  </a:cubicBezTo>
                  <a:cubicBezTo>
                    <a:pt x="235" y="172"/>
                    <a:pt x="235" y="173"/>
                    <a:pt x="235" y="174"/>
                  </a:cubicBezTo>
                  <a:cubicBezTo>
                    <a:pt x="236" y="175"/>
                    <a:pt x="237" y="177"/>
                    <a:pt x="235" y="178"/>
                  </a:cubicBezTo>
                  <a:cubicBezTo>
                    <a:pt x="234" y="178"/>
                    <a:pt x="233" y="176"/>
                    <a:pt x="232" y="175"/>
                  </a:cubicBezTo>
                  <a:cubicBezTo>
                    <a:pt x="231" y="174"/>
                    <a:pt x="229" y="173"/>
                    <a:pt x="230" y="170"/>
                  </a:cubicBezTo>
                  <a:cubicBezTo>
                    <a:pt x="229" y="169"/>
                    <a:pt x="228" y="168"/>
                    <a:pt x="227" y="166"/>
                  </a:cubicBezTo>
                  <a:cubicBezTo>
                    <a:pt x="227" y="164"/>
                    <a:pt x="227" y="162"/>
                    <a:pt x="226" y="161"/>
                  </a:cubicBezTo>
                  <a:close/>
                  <a:moveTo>
                    <a:pt x="223" y="113"/>
                  </a:moveTo>
                  <a:cubicBezTo>
                    <a:pt x="223" y="112"/>
                    <a:pt x="224" y="112"/>
                    <a:pt x="225" y="111"/>
                  </a:cubicBezTo>
                  <a:cubicBezTo>
                    <a:pt x="226" y="111"/>
                    <a:pt x="227" y="110"/>
                    <a:pt x="227" y="110"/>
                  </a:cubicBezTo>
                  <a:cubicBezTo>
                    <a:pt x="228" y="110"/>
                    <a:pt x="229" y="110"/>
                    <a:pt x="229" y="110"/>
                  </a:cubicBezTo>
                  <a:cubicBezTo>
                    <a:pt x="229" y="113"/>
                    <a:pt x="227" y="113"/>
                    <a:pt x="226" y="115"/>
                  </a:cubicBezTo>
                  <a:cubicBezTo>
                    <a:pt x="227" y="115"/>
                    <a:pt x="228" y="116"/>
                    <a:pt x="228" y="117"/>
                  </a:cubicBezTo>
                  <a:cubicBezTo>
                    <a:pt x="229" y="117"/>
                    <a:pt x="230" y="118"/>
                    <a:pt x="230" y="119"/>
                  </a:cubicBezTo>
                  <a:cubicBezTo>
                    <a:pt x="231" y="119"/>
                    <a:pt x="231" y="119"/>
                    <a:pt x="232" y="120"/>
                  </a:cubicBezTo>
                  <a:cubicBezTo>
                    <a:pt x="232" y="120"/>
                    <a:pt x="233" y="121"/>
                    <a:pt x="233" y="121"/>
                  </a:cubicBezTo>
                  <a:cubicBezTo>
                    <a:pt x="233" y="123"/>
                    <a:pt x="229" y="124"/>
                    <a:pt x="227" y="123"/>
                  </a:cubicBezTo>
                  <a:cubicBezTo>
                    <a:pt x="227" y="123"/>
                    <a:pt x="227" y="123"/>
                    <a:pt x="227" y="123"/>
                  </a:cubicBezTo>
                  <a:cubicBezTo>
                    <a:pt x="227" y="123"/>
                    <a:pt x="226" y="123"/>
                    <a:pt x="226" y="123"/>
                  </a:cubicBezTo>
                  <a:cubicBezTo>
                    <a:pt x="225" y="122"/>
                    <a:pt x="224" y="122"/>
                    <a:pt x="224" y="122"/>
                  </a:cubicBezTo>
                  <a:cubicBezTo>
                    <a:pt x="222" y="122"/>
                    <a:pt x="221" y="122"/>
                    <a:pt x="220" y="122"/>
                  </a:cubicBezTo>
                  <a:cubicBezTo>
                    <a:pt x="220" y="122"/>
                    <a:pt x="219" y="123"/>
                    <a:pt x="218" y="123"/>
                  </a:cubicBezTo>
                  <a:cubicBezTo>
                    <a:pt x="217" y="123"/>
                    <a:pt x="216" y="123"/>
                    <a:pt x="215" y="123"/>
                  </a:cubicBezTo>
                  <a:cubicBezTo>
                    <a:pt x="214" y="122"/>
                    <a:pt x="213" y="122"/>
                    <a:pt x="213" y="121"/>
                  </a:cubicBezTo>
                  <a:cubicBezTo>
                    <a:pt x="213" y="120"/>
                    <a:pt x="214" y="118"/>
                    <a:pt x="215" y="116"/>
                  </a:cubicBezTo>
                  <a:cubicBezTo>
                    <a:pt x="216" y="113"/>
                    <a:pt x="217" y="111"/>
                    <a:pt x="219" y="113"/>
                  </a:cubicBezTo>
                  <a:cubicBezTo>
                    <a:pt x="220" y="114"/>
                    <a:pt x="220" y="114"/>
                    <a:pt x="220" y="115"/>
                  </a:cubicBezTo>
                  <a:cubicBezTo>
                    <a:pt x="221" y="116"/>
                    <a:pt x="221" y="116"/>
                    <a:pt x="221" y="117"/>
                  </a:cubicBezTo>
                  <a:cubicBezTo>
                    <a:pt x="223" y="117"/>
                    <a:pt x="224" y="116"/>
                    <a:pt x="224" y="115"/>
                  </a:cubicBezTo>
                  <a:cubicBezTo>
                    <a:pt x="225" y="114"/>
                    <a:pt x="223" y="114"/>
                    <a:pt x="223" y="11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113"/>
            <p:cNvSpPr/>
            <p:nvPr/>
          </p:nvSpPr>
          <p:spPr bwMode="auto">
            <a:xfrm>
              <a:off x="8635153" y="4221989"/>
              <a:ext cx="18603" cy="36565"/>
            </a:xfrm>
            <a:custGeom>
              <a:avLst/>
              <a:gdLst>
                <a:gd name="T0" fmla="*/ 1 w 12"/>
                <a:gd name="T1" fmla="*/ 23 h 24"/>
                <a:gd name="T2" fmla="*/ 3 w 12"/>
                <a:gd name="T3" fmla="*/ 24 h 24"/>
                <a:gd name="T4" fmla="*/ 6 w 12"/>
                <a:gd name="T5" fmla="*/ 21 h 24"/>
                <a:gd name="T6" fmla="*/ 8 w 12"/>
                <a:gd name="T7" fmla="*/ 15 h 24"/>
                <a:gd name="T8" fmla="*/ 9 w 12"/>
                <a:gd name="T9" fmla="*/ 12 h 24"/>
                <a:gd name="T10" fmla="*/ 10 w 12"/>
                <a:gd name="T11" fmla="*/ 10 h 24"/>
                <a:gd name="T12" fmla="*/ 10 w 12"/>
                <a:gd name="T13" fmla="*/ 9 h 24"/>
                <a:gd name="T14" fmla="*/ 12 w 12"/>
                <a:gd name="T15" fmla="*/ 5 h 24"/>
                <a:gd name="T16" fmla="*/ 10 w 12"/>
                <a:gd name="T17" fmla="*/ 0 h 24"/>
                <a:gd name="T18" fmla="*/ 10 w 12"/>
                <a:gd name="T19" fmla="*/ 0 h 24"/>
                <a:gd name="T20" fmla="*/ 9 w 12"/>
                <a:gd name="T21" fmla="*/ 1 h 24"/>
                <a:gd name="T22" fmla="*/ 7 w 12"/>
                <a:gd name="T23" fmla="*/ 3 h 24"/>
                <a:gd name="T24" fmla="*/ 7 w 12"/>
                <a:gd name="T25" fmla="*/ 4 h 24"/>
                <a:gd name="T26" fmla="*/ 4 w 12"/>
                <a:gd name="T27" fmla="*/ 6 h 24"/>
                <a:gd name="T28" fmla="*/ 2 w 12"/>
                <a:gd name="T29" fmla="*/ 7 h 24"/>
                <a:gd name="T30" fmla="*/ 2 w 12"/>
                <a:gd name="T31" fmla="*/ 8 h 24"/>
                <a:gd name="T32" fmla="*/ 2 w 12"/>
                <a:gd name="T33" fmla="*/ 13 h 24"/>
                <a:gd name="T34" fmla="*/ 0 w 12"/>
                <a:gd name="T35" fmla="*/ 18 h 24"/>
                <a:gd name="T36" fmla="*/ 1 w 12"/>
                <a:gd name="T37" fmla="*/ 22 h 24"/>
                <a:gd name="T38" fmla="*/ 1 w 12"/>
                <a:gd name="T39" fmla="*/ 2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24">
                  <a:moveTo>
                    <a:pt x="1" y="23"/>
                  </a:moveTo>
                  <a:cubicBezTo>
                    <a:pt x="2" y="24"/>
                    <a:pt x="2" y="24"/>
                    <a:pt x="3" y="24"/>
                  </a:cubicBezTo>
                  <a:cubicBezTo>
                    <a:pt x="5" y="24"/>
                    <a:pt x="6" y="23"/>
                    <a:pt x="6" y="21"/>
                  </a:cubicBezTo>
                  <a:cubicBezTo>
                    <a:pt x="7" y="19"/>
                    <a:pt x="8" y="17"/>
                    <a:pt x="8" y="15"/>
                  </a:cubicBezTo>
                  <a:cubicBezTo>
                    <a:pt x="8" y="14"/>
                    <a:pt x="8" y="13"/>
                    <a:pt x="9" y="12"/>
                  </a:cubicBezTo>
                  <a:cubicBezTo>
                    <a:pt x="9" y="11"/>
                    <a:pt x="9" y="11"/>
                    <a:pt x="10" y="10"/>
                  </a:cubicBezTo>
                  <a:cubicBezTo>
                    <a:pt x="10" y="10"/>
                    <a:pt x="10" y="9"/>
                    <a:pt x="10" y="9"/>
                  </a:cubicBezTo>
                  <a:cubicBezTo>
                    <a:pt x="11" y="7"/>
                    <a:pt x="11" y="6"/>
                    <a:pt x="12" y="5"/>
                  </a:cubicBezTo>
                  <a:cubicBezTo>
                    <a:pt x="11" y="3"/>
                    <a:pt x="12" y="1"/>
                    <a:pt x="10" y="0"/>
                  </a:cubicBezTo>
                  <a:cubicBezTo>
                    <a:pt x="10" y="0"/>
                    <a:pt x="10" y="0"/>
                    <a:pt x="10" y="0"/>
                  </a:cubicBezTo>
                  <a:cubicBezTo>
                    <a:pt x="10" y="0"/>
                    <a:pt x="9" y="0"/>
                    <a:pt x="9" y="1"/>
                  </a:cubicBezTo>
                  <a:cubicBezTo>
                    <a:pt x="9" y="2"/>
                    <a:pt x="8" y="3"/>
                    <a:pt x="7" y="3"/>
                  </a:cubicBezTo>
                  <a:cubicBezTo>
                    <a:pt x="7" y="4"/>
                    <a:pt x="7" y="4"/>
                    <a:pt x="7" y="4"/>
                  </a:cubicBezTo>
                  <a:cubicBezTo>
                    <a:pt x="6" y="5"/>
                    <a:pt x="5" y="6"/>
                    <a:pt x="4" y="6"/>
                  </a:cubicBezTo>
                  <a:cubicBezTo>
                    <a:pt x="4" y="7"/>
                    <a:pt x="3" y="7"/>
                    <a:pt x="2" y="7"/>
                  </a:cubicBezTo>
                  <a:cubicBezTo>
                    <a:pt x="2" y="7"/>
                    <a:pt x="2" y="8"/>
                    <a:pt x="2" y="8"/>
                  </a:cubicBezTo>
                  <a:cubicBezTo>
                    <a:pt x="1" y="9"/>
                    <a:pt x="2" y="11"/>
                    <a:pt x="2" y="13"/>
                  </a:cubicBezTo>
                  <a:cubicBezTo>
                    <a:pt x="2" y="15"/>
                    <a:pt x="0" y="16"/>
                    <a:pt x="0" y="18"/>
                  </a:cubicBezTo>
                  <a:cubicBezTo>
                    <a:pt x="0" y="20"/>
                    <a:pt x="0" y="21"/>
                    <a:pt x="1" y="22"/>
                  </a:cubicBezTo>
                  <a:cubicBezTo>
                    <a:pt x="1" y="23"/>
                    <a:pt x="1" y="23"/>
                    <a:pt x="1" y="2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0" name="Freeform 114"/>
            <p:cNvSpPr/>
            <p:nvPr/>
          </p:nvSpPr>
          <p:spPr bwMode="auto">
            <a:xfrm>
              <a:off x="8465159" y="3905093"/>
              <a:ext cx="86601" cy="84677"/>
            </a:xfrm>
            <a:custGeom>
              <a:avLst/>
              <a:gdLst>
                <a:gd name="T0" fmla="*/ 29 w 57"/>
                <a:gd name="T1" fmla="*/ 44 h 56"/>
                <a:gd name="T2" fmla="*/ 33 w 57"/>
                <a:gd name="T3" fmla="*/ 43 h 56"/>
                <a:gd name="T4" fmla="*/ 37 w 57"/>
                <a:gd name="T5" fmla="*/ 40 h 56"/>
                <a:gd name="T6" fmla="*/ 40 w 57"/>
                <a:gd name="T7" fmla="*/ 37 h 56"/>
                <a:gd name="T8" fmla="*/ 42 w 57"/>
                <a:gd name="T9" fmla="*/ 37 h 56"/>
                <a:gd name="T10" fmla="*/ 46 w 57"/>
                <a:gd name="T11" fmla="*/ 36 h 56"/>
                <a:gd name="T12" fmla="*/ 50 w 57"/>
                <a:gd name="T13" fmla="*/ 31 h 56"/>
                <a:gd name="T14" fmla="*/ 51 w 57"/>
                <a:gd name="T15" fmla="*/ 27 h 56"/>
                <a:gd name="T16" fmla="*/ 52 w 57"/>
                <a:gd name="T17" fmla="*/ 20 h 56"/>
                <a:gd name="T18" fmla="*/ 53 w 57"/>
                <a:gd name="T19" fmla="*/ 14 h 56"/>
                <a:gd name="T20" fmla="*/ 55 w 57"/>
                <a:gd name="T21" fmla="*/ 11 h 56"/>
                <a:gd name="T22" fmla="*/ 57 w 57"/>
                <a:gd name="T23" fmla="*/ 8 h 56"/>
                <a:gd name="T24" fmla="*/ 55 w 57"/>
                <a:gd name="T25" fmla="*/ 5 h 56"/>
                <a:gd name="T26" fmla="*/ 53 w 57"/>
                <a:gd name="T27" fmla="*/ 6 h 56"/>
                <a:gd name="T28" fmla="*/ 52 w 57"/>
                <a:gd name="T29" fmla="*/ 3 h 56"/>
                <a:gd name="T30" fmla="*/ 48 w 57"/>
                <a:gd name="T31" fmla="*/ 0 h 56"/>
                <a:gd name="T32" fmla="*/ 45 w 57"/>
                <a:gd name="T33" fmla="*/ 0 h 56"/>
                <a:gd name="T34" fmla="*/ 37 w 57"/>
                <a:gd name="T35" fmla="*/ 0 h 56"/>
                <a:gd name="T36" fmla="*/ 32 w 57"/>
                <a:gd name="T37" fmla="*/ 2 h 56"/>
                <a:gd name="T38" fmla="*/ 29 w 57"/>
                <a:gd name="T39" fmla="*/ 4 h 56"/>
                <a:gd name="T40" fmla="*/ 27 w 57"/>
                <a:gd name="T41" fmla="*/ 6 h 56"/>
                <a:gd name="T42" fmla="*/ 25 w 57"/>
                <a:gd name="T43" fmla="*/ 5 h 56"/>
                <a:gd name="T44" fmla="*/ 20 w 57"/>
                <a:gd name="T45" fmla="*/ 5 h 56"/>
                <a:gd name="T46" fmla="*/ 17 w 57"/>
                <a:gd name="T47" fmla="*/ 6 h 56"/>
                <a:gd name="T48" fmla="*/ 13 w 57"/>
                <a:gd name="T49" fmla="*/ 8 h 56"/>
                <a:gd name="T50" fmla="*/ 11 w 57"/>
                <a:gd name="T51" fmla="*/ 9 h 56"/>
                <a:gd name="T52" fmla="*/ 9 w 57"/>
                <a:gd name="T53" fmla="*/ 10 h 56"/>
                <a:gd name="T54" fmla="*/ 8 w 57"/>
                <a:gd name="T55" fmla="*/ 13 h 56"/>
                <a:gd name="T56" fmla="*/ 2 w 57"/>
                <a:gd name="T57" fmla="*/ 16 h 56"/>
                <a:gd name="T58" fmla="*/ 1 w 57"/>
                <a:gd name="T59" fmla="*/ 19 h 56"/>
                <a:gd name="T60" fmla="*/ 2 w 57"/>
                <a:gd name="T61" fmla="*/ 23 h 56"/>
                <a:gd name="T62" fmla="*/ 8 w 57"/>
                <a:gd name="T63" fmla="*/ 22 h 56"/>
                <a:gd name="T64" fmla="*/ 11 w 57"/>
                <a:gd name="T65" fmla="*/ 22 h 56"/>
                <a:gd name="T66" fmla="*/ 13 w 57"/>
                <a:gd name="T67" fmla="*/ 25 h 56"/>
                <a:gd name="T68" fmla="*/ 14 w 57"/>
                <a:gd name="T69" fmla="*/ 26 h 56"/>
                <a:gd name="T70" fmla="*/ 14 w 57"/>
                <a:gd name="T71" fmla="*/ 27 h 56"/>
                <a:gd name="T72" fmla="*/ 17 w 57"/>
                <a:gd name="T73" fmla="*/ 32 h 56"/>
                <a:gd name="T74" fmla="*/ 18 w 57"/>
                <a:gd name="T75" fmla="*/ 37 h 56"/>
                <a:gd name="T76" fmla="*/ 16 w 57"/>
                <a:gd name="T77" fmla="*/ 39 h 56"/>
                <a:gd name="T78" fmla="*/ 14 w 57"/>
                <a:gd name="T79" fmla="*/ 43 h 56"/>
                <a:gd name="T80" fmla="*/ 15 w 57"/>
                <a:gd name="T81" fmla="*/ 46 h 56"/>
                <a:gd name="T82" fmla="*/ 16 w 57"/>
                <a:gd name="T83" fmla="*/ 50 h 56"/>
                <a:gd name="T84" fmla="*/ 18 w 57"/>
                <a:gd name="T85" fmla="*/ 52 h 56"/>
                <a:gd name="T86" fmla="*/ 21 w 57"/>
                <a:gd name="T87" fmla="*/ 54 h 56"/>
                <a:gd name="T88" fmla="*/ 25 w 57"/>
                <a:gd name="T89" fmla="*/ 53 h 56"/>
                <a:gd name="T90" fmla="*/ 26 w 57"/>
                <a:gd name="T91" fmla="*/ 50 h 56"/>
                <a:gd name="T92" fmla="*/ 28 w 57"/>
                <a:gd name="T93" fmla="*/ 47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7" h="56">
                  <a:moveTo>
                    <a:pt x="28" y="47"/>
                  </a:moveTo>
                  <a:cubicBezTo>
                    <a:pt x="28" y="47"/>
                    <a:pt x="28" y="46"/>
                    <a:pt x="29" y="44"/>
                  </a:cubicBezTo>
                  <a:cubicBezTo>
                    <a:pt x="29" y="44"/>
                    <a:pt x="29" y="44"/>
                    <a:pt x="30" y="44"/>
                  </a:cubicBezTo>
                  <a:cubicBezTo>
                    <a:pt x="31" y="43"/>
                    <a:pt x="32" y="44"/>
                    <a:pt x="33" y="43"/>
                  </a:cubicBezTo>
                  <a:cubicBezTo>
                    <a:pt x="34" y="43"/>
                    <a:pt x="34" y="42"/>
                    <a:pt x="35" y="42"/>
                  </a:cubicBezTo>
                  <a:cubicBezTo>
                    <a:pt x="35" y="41"/>
                    <a:pt x="36" y="41"/>
                    <a:pt x="37" y="40"/>
                  </a:cubicBezTo>
                  <a:cubicBezTo>
                    <a:pt x="37" y="40"/>
                    <a:pt x="38" y="39"/>
                    <a:pt x="38" y="39"/>
                  </a:cubicBezTo>
                  <a:cubicBezTo>
                    <a:pt x="39" y="38"/>
                    <a:pt x="39" y="38"/>
                    <a:pt x="40" y="37"/>
                  </a:cubicBezTo>
                  <a:cubicBezTo>
                    <a:pt x="40" y="37"/>
                    <a:pt x="41" y="37"/>
                    <a:pt x="41" y="37"/>
                  </a:cubicBezTo>
                  <a:cubicBezTo>
                    <a:pt x="41" y="37"/>
                    <a:pt x="42" y="37"/>
                    <a:pt x="42" y="37"/>
                  </a:cubicBezTo>
                  <a:cubicBezTo>
                    <a:pt x="43" y="37"/>
                    <a:pt x="44" y="37"/>
                    <a:pt x="45" y="36"/>
                  </a:cubicBezTo>
                  <a:cubicBezTo>
                    <a:pt x="45" y="36"/>
                    <a:pt x="45" y="36"/>
                    <a:pt x="46" y="36"/>
                  </a:cubicBezTo>
                  <a:cubicBezTo>
                    <a:pt x="47" y="35"/>
                    <a:pt x="47" y="35"/>
                    <a:pt x="48" y="34"/>
                  </a:cubicBezTo>
                  <a:cubicBezTo>
                    <a:pt x="49" y="33"/>
                    <a:pt x="50" y="32"/>
                    <a:pt x="50" y="31"/>
                  </a:cubicBezTo>
                  <a:cubicBezTo>
                    <a:pt x="50" y="31"/>
                    <a:pt x="49" y="30"/>
                    <a:pt x="49" y="30"/>
                  </a:cubicBezTo>
                  <a:cubicBezTo>
                    <a:pt x="50" y="29"/>
                    <a:pt x="51" y="29"/>
                    <a:pt x="51" y="27"/>
                  </a:cubicBezTo>
                  <a:cubicBezTo>
                    <a:pt x="51" y="26"/>
                    <a:pt x="51" y="25"/>
                    <a:pt x="51" y="23"/>
                  </a:cubicBezTo>
                  <a:cubicBezTo>
                    <a:pt x="52" y="22"/>
                    <a:pt x="52" y="21"/>
                    <a:pt x="52" y="20"/>
                  </a:cubicBezTo>
                  <a:cubicBezTo>
                    <a:pt x="52" y="19"/>
                    <a:pt x="51" y="19"/>
                    <a:pt x="51" y="18"/>
                  </a:cubicBezTo>
                  <a:cubicBezTo>
                    <a:pt x="52" y="16"/>
                    <a:pt x="52" y="15"/>
                    <a:pt x="53" y="14"/>
                  </a:cubicBezTo>
                  <a:cubicBezTo>
                    <a:pt x="53" y="13"/>
                    <a:pt x="54" y="12"/>
                    <a:pt x="54" y="12"/>
                  </a:cubicBezTo>
                  <a:cubicBezTo>
                    <a:pt x="54" y="12"/>
                    <a:pt x="55" y="12"/>
                    <a:pt x="55" y="11"/>
                  </a:cubicBezTo>
                  <a:cubicBezTo>
                    <a:pt x="55" y="11"/>
                    <a:pt x="55" y="11"/>
                    <a:pt x="55" y="11"/>
                  </a:cubicBezTo>
                  <a:cubicBezTo>
                    <a:pt x="56" y="10"/>
                    <a:pt x="57" y="9"/>
                    <a:pt x="57" y="8"/>
                  </a:cubicBezTo>
                  <a:cubicBezTo>
                    <a:pt x="57" y="7"/>
                    <a:pt x="57" y="6"/>
                    <a:pt x="57" y="5"/>
                  </a:cubicBezTo>
                  <a:cubicBezTo>
                    <a:pt x="56" y="5"/>
                    <a:pt x="56" y="5"/>
                    <a:pt x="55" y="5"/>
                  </a:cubicBezTo>
                  <a:cubicBezTo>
                    <a:pt x="55" y="6"/>
                    <a:pt x="54" y="6"/>
                    <a:pt x="54" y="6"/>
                  </a:cubicBezTo>
                  <a:cubicBezTo>
                    <a:pt x="54" y="6"/>
                    <a:pt x="53" y="6"/>
                    <a:pt x="53" y="6"/>
                  </a:cubicBezTo>
                  <a:cubicBezTo>
                    <a:pt x="52" y="6"/>
                    <a:pt x="51" y="7"/>
                    <a:pt x="51" y="6"/>
                  </a:cubicBezTo>
                  <a:cubicBezTo>
                    <a:pt x="51" y="4"/>
                    <a:pt x="52" y="4"/>
                    <a:pt x="52" y="3"/>
                  </a:cubicBezTo>
                  <a:cubicBezTo>
                    <a:pt x="52" y="2"/>
                    <a:pt x="51" y="2"/>
                    <a:pt x="50" y="1"/>
                  </a:cubicBezTo>
                  <a:cubicBezTo>
                    <a:pt x="49" y="1"/>
                    <a:pt x="48" y="0"/>
                    <a:pt x="48" y="0"/>
                  </a:cubicBezTo>
                  <a:cubicBezTo>
                    <a:pt x="47" y="0"/>
                    <a:pt x="47" y="0"/>
                    <a:pt x="47" y="0"/>
                  </a:cubicBezTo>
                  <a:cubicBezTo>
                    <a:pt x="46" y="0"/>
                    <a:pt x="45" y="0"/>
                    <a:pt x="45" y="0"/>
                  </a:cubicBezTo>
                  <a:cubicBezTo>
                    <a:pt x="44" y="0"/>
                    <a:pt x="42" y="0"/>
                    <a:pt x="41" y="0"/>
                  </a:cubicBezTo>
                  <a:cubicBezTo>
                    <a:pt x="40" y="0"/>
                    <a:pt x="38" y="0"/>
                    <a:pt x="37" y="0"/>
                  </a:cubicBezTo>
                  <a:cubicBezTo>
                    <a:pt x="36" y="1"/>
                    <a:pt x="34" y="2"/>
                    <a:pt x="33" y="3"/>
                  </a:cubicBezTo>
                  <a:cubicBezTo>
                    <a:pt x="33" y="3"/>
                    <a:pt x="32" y="2"/>
                    <a:pt x="32" y="2"/>
                  </a:cubicBezTo>
                  <a:cubicBezTo>
                    <a:pt x="31" y="2"/>
                    <a:pt x="30" y="2"/>
                    <a:pt x="29" y="3"/>
                  </a:cubicBezTo>
                  <a:cubicBezTo>
                    <a:pt x="29" y="3"/>
                    <a:pt x="29" y="4"/>
                    <a:pt x="29" y="4"/>
                  </a:cubicBezTo>
                  <a:cubicBezTo>
                    <a:pt x="28" y="4"/>
                    <a:pt x="27" y="4"/>
                    <a:pt x="27" y="5"/>
                  </a:cubicBezTo>
                  <a:cubicBezTo>
                    <a:pt x="27" y="6"/>
                    <a:pt x="28" y="6"/>
                    <a:pt x="27" y="6"/>
                  </a:cubicBezTo>
                  <a:cubicBezTo>
                    <a:pt x="28" y="6"/>
                    <a:pt x="27" y="7"/>
                    <a:pt x="27" y="7"/>
                  </a:cubicBezTo>
                  <a:cubicBezTo>
                    <a:pt x="26" y="7"/>
                    <a:pt x="26" y="5"/>
                    <a:pt x="25" y="5"/>
                  </a:cubicBezTo>
                  <a:cubicBezTo>
                    <a:pt x="25" y="5"/>
                    <a:pt x="24" y="5"/>
                    <a:pt x="23" y="5"/>
                  </a:cubicBezTo>
                  <a:cubicBezTo>
                    <a:pt x="22" y="5"/>
                    <a:pt x="21" y="5"/>
                    <a:pt x="20" y="5"/>
                  </a:cubicBezTo>
                  <a:cubicBezTo>
                    <a:pt x="20" y="6"/>
                    <a:pt x="19" y="6"/>
                    <a:pt x="18" y="6"/>
                  </a:cubicBezTo>
                  <a:cubicBezTo>
                    <a:pt x="18" y="6"/>
                    <a:pt x="17" y="6"/>
                    <a:pt x="17" y="6"/>
                  </a:cubicBezTo>
                  <a:cubicBezTo>
                    <a:pt x="16" y="6"/>
                    <a:pt x="16" y="7"/>
                    <a:pt x="15" y="7"/>
                  </a:cubicBezTo>
                  <a:cubicBezTo>
                    <a:pt x="14" y="7"/>
                    <a:pt x="13" y="8"/>
                    <a:pt x="13" y="8"/>
                  </a:cubicBezTo>
                  <a:cubicBezTo>
                    <a:pt x="12" y="8"/>
                    <a:pt x="12" y="9"/>
                    <a:pt x="11" y="9"/>
                  </a:cubicBezTo>
                  <a:cubicBezTo>
                    <a:pt x="11" y="9"/>
                    <a:pt x="11" y="9"/>
                    <a:pt x="11" y="9"/>
                  </a:cubicBezTo>
                  <a:cubicBezTo>
                    <a:pt x="11" y="10"/>
                    <a:pt x="10" y="9"/>
                    <a:pt x="10" y="10"/>
                  </a:cubicBezTo>
                  <a:cubicBezTo>
                    <a:pt x="10" y="10"/>
                    <a:pt x="9" y="10"/>
                    <a:pt x="9" y="10"/>
                  </a:cubicBezTo>
                  <a:cubicBezTo>
                    <a:pt x="8" y="11"/>
                    <a:pt x="7" y="11"/>
                    <a:pt x="7" y="12"/>
                  </a:cubicBezTo>
                  <a:cubicBezTo>
                    <a:pt x="7" y="13"/>
                    <a:pt x="9" y="12"/>
                    <a:pt x="8" y="13"/>
                  </a:cubicBezTo>
                  <a:cubicBezTo>
                    <a:pt x="8" y="15"/>
                    <a:pt x="7" y="15"/>
                    <a:pt x="5" y="15"/>
                  </a:cubicBezTo>
                  <a:cubicBezTo>
                    <a:pt x="4" y="15"/>
                    <a:pt x="3" y="16"/>
                    <a:pt x="2" y="16"/>
                  </a:cubicBezTo>
                  <a:cubicBezTo>
                    <a:pt x="2" y="17"/>
                    <a:pt x="1" y="17"/>
                    <a:pt x="1" y="17"/>
                  </a:cubicBezTo>
                  <a:cubicBezTo>
                    <a:pt x="1" y="18"/>
                    <a:pt x="2" y="18"/>
                    <a:pt x="1" y="19"/>
                  </a:cubicBezTo>
                  <a:cubicBezTo>
                    <a:pt x="1" y="20"/>
                    <a:pt x="0" y="20"/>
                    <a:pt x="0" y="21"/>
                  </a:cubicBezTo>
                  <a:cubicBezTo>
                    <a:pt x="1" y="22"/>
                    <a:pt x="1" y="22"/>
                    <a:pt x="2" y="23"/>
                  </a:cubicBezTo>
                  <a:cubicBezTo>
                    <a:pt x="2" y="23"/>
                    <a:pt x="3" y="22"/>
                    <a:pt x="4" y="22"/>
                  </a:cubicBezTo>
                  <a:cubicBezTo>
                    <a:pt x="5" y="22"/>
                    <a:pt x="6" y="22"/>
                    <a:pt x="8" y="22"/>
                  </a:cubicBezTo>
                  <a:cubicBezTo>
                    <a:pt x="9" y="22"/>
                    <a:pt x="10" y="21"/>
                    <a:pt x="11" y="22"/>
                  </a:cubicBezTo>
                  <a:cubicBezTo>
                    <a:pt x="11" y="22"/>
                    <a:pt x="11" y="22"/>
                    <a:pt x="11" y="22"/>
                  </a:cubicBezTo>
                  <a:cubicBezTo>
                    <a:pt x="12" y="22"/>
                    <a:pt x="12" y="22"/>
                    <a:pt x="12" y="23"/>
                  </a:cubicBezTo>
                  <a:cubicBezTo>
                    <a:pt x="13" y="23"/>
                    <a:pt x="13" y="24"/>
                    <a:pt x="13" y="25"/>
                  </a:cubicBezTo>
                  <a:cubicBezTo>
                    <a:pt x="14" y="25"/>
                    <a:pt x="13" y="25"/>
                    <a:pt x="13" y="25"/>
                  </a:cubicBezTo>
                  <a:cubicBezTo>
                    <a:pt x="14" y="25"/>
                    <a:pt x="14" y="26"/>
                    <a:pt x="14" y="26"/>
                  </a:cubicBezTo>
                  <a:cubicBezTo>
                    <a:pt x="14" y="26"/>
                    <a:pt x="14" y="26"/>
                    <a:pt x="14" y="26"/>
                  </a:cubicBezTo>
                  <a:cubicBezTo>
                    <a:pt x="14" y="27"/>
                    <a:pt x="14" y="27"/>
                    <a:pt x="14" y="27"/>
                  </a:cubicBezTo>
                  <a:cubicBezTo>
                    <a:pt x="14" y="28"/>
                    <a:pt x="14" y="30"/>
                    <a:pt x="14" y="31"/>
                  </a:cubicBezTo>
                  <a:cubicBezTo>
                    <a:pt x="15" y="31"/>
                    <a:pt x="16" y="31"/>
                    <a:pt x="17" y="32"/>
                  </a:cubicBezTo>
                  <a:cubicBezTo>
                    <a:pt x="18" y="32"/>
                    <a:pt x="18" y="32"/>
                    <a:pt x="18" y="32"/>
                  </a:cubicBezTo>
                  <a:cubicBezTo>
                    <a:pt x="19" y="33"/>
                    <a:pt x="18" y="35"/>
                    <a:pt x="18" y="37"/>
                  </a:cubicBezTo>
                  <a:cubicBezTo>
                    <a:pt x="18" y="37"/>
                    <a:pt x="18" y="37"/>
                    <a:pt x="17" y="38"/>
                  </a:cubicBezTo>
                  <a:cubicBezTo>
                    <a:pt x="17" y="38"/>
                    <a:pt x="16" y="39"/>
                    <a:pt x="16" y="39"/>
                  </a:cubicBezTo>
                  <a:cubicBezTo>
                    <a:pt x="16" y="39"/>
                    <a:pt x="15" y="39"/>
                    <a:pt x="15" y="39"/>
                  </a:cubicBezTo>
                  <a:cubicBezTo>
                    <a:pt x="14" y="41"/>
                    <a:pt x="14" y="41"/>
                    <a:pt x="14" y="43"/>
                  </a:cubicBezTo>
                  <a:cubicBezTo>
                    <a:pt x="14" y="43"/>
                    <a:pt x="14" y="44"/>
                    <a:pt x="14" y="45"/>
                  </a:cubicBezTo>
                  <a:cubicBezTo>
                    <a:pt x="14" y="45"/>
                    <a:pt x="14" y="46"/>
                    <a:pt x="15" y="46"/>
                  </a:cubicBezTo>
                  <a:cubicBezTo>
                    <a:pt x="15" y="47"/>
                    <a:pt x="15" y="48"/>
                    <a:pt x="16" y="48"/>
                  </a:cubicBezTo>
                  <a:cubicBezTo>
                    <a:pt x="16" y="49"/>
                    <a:pt x="16" y="49"/>
                    <a:pt x="16" y="50"/>
                  </a:cubicBezTo>
                  <a:cubicBezTo>
                    <a:pt x="16" y="50"/>
                    <a:pt x="16" y="50"/>
                    <a:pt x="16" y="50"/>
                  </a:cubicBezTo>
                  <a:cubicBezTo>
                    <a:pt x="17" y="51"/>
                    <a:pt x="18" y="52"/>
                    <a:pt x="18" y="52"/>
                  </a:cubicBezTo>
                  <a:cubicBezTo>
                    <a:pt x="18" y="53"/>
                    <a:pt x="19" y="54"/>
                    <a:pt x="19" y="54"/>
                  </a:cubicBezTo>
                  <a:cubicBezTo>
                    <a:pt x="20" y="54"/>
                    <a:pt x="20" y="54"/>
                    <a:pt x="21" y="54"/>
                  </a:cubicBezTo>
                  <a:cubicBezTo>
                    <a:pt x="22" y="54"/>
                    <a:pt x="22" y="56"/>
                    <a:pt x="24" y="56"/>
                  </a:cubicBezTo>
                  <a:cubicBezTo>
                    <a:pt x="25" y="55"/>
                    <a:pt x="25" y="54"/>
                    <a:pt x="25" y="53"/>
                  </a:cubicBezTo>
                  <a:cubicBezTo>
                    <a:pt x="25" y="52"/>
                    <a:pt x="26" y="51"/>
                    <a:pt x="26" y="51"/>
                  </a:cubicBezTo>
                  <a:cubicBezTo>
                    <a:pt x="26" y="51"/>
                    <a:pt x="26" y="50"/>
                    <a:pt x="26" y="50"/>
                  </a:cubicBezTo>
                  <a:cubicBezTo>
                    <a:pt x="26" y="50"/>
                    <a:pt x="27" y="49"/>
                    <a:pt x="27" y="49"/>
                  </a:cubicBezTo>
                  <a:cubicBezTo>
                    <a:pt x="27" y="49"/>
                    <a:pt x="27" y="48"/>
                    <a:pt x="28" y="4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1" name="Freeform 115"/>
            <p:cNvSpPr/>
            <p:nvPr/>
          </p:nvSpPr>
          <p:spPr bwMode="auto">
            <a:xfrm>
              <a:off x="8404859" y="3937168"/>
              <a:ext cx="13471" cy="10264"/>
            </a:xfrm>
            <a:custGeom>
              <a:avLst/>
              <a:gdLst>
                <a:gd name="T0" fmla="*/ 7 w 9"/>
                <a:gd name="T1" fmla="*/ 1 h 7"/>
                <a:gd name="T2" fmla="*/ 5 w 9"/>
                <a:gd name="T3" fmla="*/ 1 h 7"/>
                <a:gd name="T4" fmla="*/ 4 w 9"/>
                <a:gd name="T5" fmla="*/ 0 h 7"/>
                <a:gd name="T6" fmla="*/ 0 w 9"/>
                <a:gd name="T7" fmla="*/ 2 h 7"/>
                <a:gd name="T8" fmla="*/ 1 w 9"/>
                <a:gd name="T9" fmla="*/ 5 h 7"/>
                <a:gd name="T10" fmla="*/ 3 w 9"/>
                <a:gd name="T11" fmla="*/ 6 h 7"/>
                <a:gd name="T12" fmla="*/ 6 w 9"/>
                <a:gd name="T13" fmla="*/ 6 h 7"/>
                <a:gd name="T14" fmla="*/ 7 w 9"/>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7">
                  <a:moveTo>
                    <a:pt x="7" y="1"/>
                  </a:moveTo>
                  <a:cubicBezTo>
                    <a:pt x="7" y="1"/>
                    <a:pt x="6" y="1"/>
                    <a:pt x="5" y="1"/>
                  </a:cubicBezTo>
                  <a:cubicBezTo>
                    <a:pt x="5" y="1"/>
                    <a:pt x="4" y="0"/>
                    <a:pt x="4" y="0"/>
                  </a:cubicBezTo>
                  <a:cubicBezTo>
                    <a:pt x="3" y="0"/>
                    <a:pt x="1" y="1"/>
                    <a:pt x="0" y="2"/>
                  </a:cubicBezTo>
                  <a:cubicBezTo>
                    <a:pt x="0" y="3"/>
                    <a:pt x="1" y="4"/>
                    <a:pt x="1" y="5"/>
                  </a:cubicBezTo>
                  <a:cubicBezTo>
                    <a:pt x="2" y="4"/>
                    <a:pt x="2" y="6"/>
                    <a:pt x="3" y="6"/>
                  </a:cubicBezTo>
                  <a:cubicBezTo>
                    <a:pt x="4" y="7"/>
                    <a:pt x="5" y="6"/>
                    <a:pt x="6" y="6"/>
                  </a:cubicBezTo>
                  <a:cubicBezTo>
                    <a:pt x="8" y="4"/>
                    <a:pt x="9" y="1"/>
                    <a:pt x="7" y="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2" name="Freeform 116"/>
            <p:cNvSpPr/>
            <p:nvPr/>
          </p:nvSpPr>
          <p:spPr bwMode="auto">
            <a:xfrm>
              <a:off x="8522893" y="4016071"/>
              <a:ext cx="9622" cy="14754"/>
            </a:xfrm>
            <a:custGeom>
              <a:avLst/>
              <a:gdLst>
                <a:gd name="T0" fmla="*/ 6 w 6"/>
                <a:gd name="T1" fmla="*/ 2 h 10"/>
                <a:gd name="T2" fmla="*/ 4 w 6"/>
                <a:gd name="T3" fmla="*/ 0 h 10"/>
                <a:gd name="T4" fmla="*/ 3 w 6"/>
                <a:gd name="T5" fmla="*/ 1 h 10"/>
                <a:gd name="T6" fmla="*/ 2 w 6"/>
                <a:gd name="T7" fmla="*/ 2 h 10"/>
                <a:gd name="T8" fmla="*/ 2 w 6"/>
                <a:gd name="T9" fmla="*/ 2 h 10"/>
                <a:gd name="T10" fmla="*/ 1 w 6"/>
                <a:gd name="T11" fmla="*/ 4 h 10"/>
                <a:gd name="T12" fmla="*/ 1 w 6"/>
                <a:gd name="T13" fmla="*/ 5 h 10"/>
                <a:gd name="T14" fmla="*/ 0 w 6"/>
                <a:gd name="T15" fmla="*/ 7 h 10"/>
                <a:gd name="T16" fmla="*/ 4 w 6"/>
                <a:gd name="T17" fmla="*/ 8 h 10"/>
                <a:gd name="T18" fmla="*/ 5 w 6"/>
                <a:gd name="T19" fmla="*/ 7 h 10"/>
                <a:gd name="T20" fmla="*/ 6 w 6"/>
                <a:gd name="T21" fmla="*/ 6 h 10"/>
                <a:gd name="T22" fmla="*/ 5 w 6"/>
                <a:gd name="T23" fmla="*/ 4 h 10"/>
                <a:gd name="T24" fmla="*/ 6 w 6"/>
                <a:gd name="T25"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10">
                  <a:moveTo>
                    <a:pt x="6" y="2"/>
                  </a:moveTo>
                  <a:cubicBezTo>
                    <a:pt x="5" y="1"/>
                    <a:pt x="5" y="0"/>
                    <a:pt x="4" y="0"/>
                  </a:cubicBezTo>
                  <a:cubicBezTo>
                    <a:pt x="4" y="0"/>
                    <a:pt x="3" y="1"/>
                    <a:pt x="3" y="1"/>
                  </a:cubicBezTo>
                  <a:cubicBezTo>
                    <a:pt x="2" y="1"/>
                    <a:pt x="3" y="1"/>
                    <a:pt x="2" y="2"/>
                  </a:cubicBezTo>
                  <a:cubicBezTo>
                    <a:pt x="2" y="2"/>
                    <a:pt x="2" y="2"/>
                    <a:pt x="2" y="2"/>
                  </a:cubicBezTo>
                  <a:cubicBezTo>
                    <a:pt x="1" y="2"/>
                    <a:pt x="2" y="3"/>
                    <a:pt x="1" y="4"/>
                  </a:cubicBezTo>
                  <a:cubicBezTo>
                    <a:pt x="1" y="4"/>
                    <a:pt x="1" y="5"/>
                    <a:pt x="1" y="5"/>
                  </a:cubicBezTo>
                  <a:cubicBezTo>
                    <a:pt x="0" y="6"/>
                    <a:pt x="0" y="7"/>
                    <a:pt x="0" y="7"/>
                  </a:cubicBezTo>
                  <a:cubicBezTo>
                    <a:pt x="1" y="10"/>
                    <a:pt x="3" y="9"/>
                    <a:pt x="4" y="8"/>
                  </a:cubicBezTo>
                  <a:cubicBezTo>
                    <a:pt x="5" y="8"/>
                    <a:pt x="5" y="8"/>
                    <a:pt x="5" y="7"/>
                  </a:cubicBezTo>
                  <a:cubicBezTo>
                    <a:pt x="5" y="7"/>
                    <a:pt x="6" y="6"/>
                    <a:pt x="6" y="6"/>
                  </a:cubicBezTo>
                  <a:cubicBezTo>
                    <a:pt x="5" y="5"/>
                    <a:pt x="5" y="4"/>
                    <a:pt x="5" y="4"/>
                  </a:cubicBezTo>
                  <a:cubicBezTo>
                    <a:pt x="5" y="3"/>
                    <a:pt x="6" y="2"/>
                    <a:pt x="6" y="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3" name="Freeform 117"/>
            <p:cNvSpPr/>
            <p:nvPr/>
          </p:nvSpPr>
          <p:spPr bwMode="auto">
            <a:xfrm>
              <a:off x="8441424" y="4051994"/>
              <a:ext cx="14754" cy="16679"/>
            </a:xfrm>
            <a:custGeom>
              <a:avLst/>
              <a:gdLst>
                <a:gd name="T0" fmla="*/ 8 w 10"/>
                <a:gd name="T1" fmla="*/ 6 h 11"/>
                <a:gd name="T2" fmla="*/ 7 w 10"/>
                <a:gd name="T3" fmla="*/ 3 h 11"/>
                <a:gd name="T4" fmla="*/ 6 w 10"/>
                <a:gd name="T5" fmla="*/ 1 h 11"/>
                <a:gd name="T6" fmla="*/ 5 w 10"/>
                <a:gd name="T7" fmla="*/ 0 h 11"/>
                <a:gd name="T8" fmla="*/ 3 w 10"/>
                <a:gd name="T9" fmla="*/ 3 h 11"/>
                <a:gd name="T10" fmla="*/ 0 w 10"/>
                <a:gd name="T11" fmla="*/ 6 h 11"/>
                <a:gd name="T12" fmla="*/ 4 w 10"/>
                <a:gd name="T13" fmla="*/ 8 h 11"/>
                <a:gd name="T14" fmla="*/ 9 w 10"/>
                <a:gd name="T15" fmla="*/ 10 h 11"/>
                <a:gd name="T16" fmla="*/ 9 w 10"/>
                <a:gd name="T17" fmla="*/ 7 h 11"/>
                <a:gd name="T18" fmla="*/ 8 w 10"/>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1">
                  <a:moveTo>
                    <a:pt x="8" y="6"/>
                  </a:moveTo>
                  <a:cubicBezTo>
                    <a:pt x="8" y="5"/>
                    <a:pt x="8" y="4"/>
                    <a:pt x="7" y="3"/>
                  </a:cubicBezTo>
                  <a:cubicBezTo>
                    <a:pt x="6" y="2"/>
                    <a:pt x="7" y="1"/>
                    <a:pt x="6" y="1"/>
                  </a:cubicBezTo>
                  <a:cubicBezTo>
                    <a:pt x="6" y="1"/>
                    <a:pt x="5" y="1"/>
                    <a:pt x="5" y="0"/>
                  </a:cubicBezTo>
                  <a:cubicBezTo>
                    <a:pt x="5" y="1"/>
                    <a:pt x="4" y="2"/>
                    <a:pt x="3" y="3"/>
                  </a:cubicBezTo>
                  <a:cubicBezTo>
                    <a:pt x="2" y="4"/>
                    <a:pt x="1" y="5"/>
                    <a:pt x="0" y="6"/>
                  </a:cubicBezTo>
                  <a:cubicBezTo>
                    <a:pt x="0" y="8"/>
                    <a:pt x="3" y="7"/>
                    <a:pt x="4" y="8"/>
                  </a:cubicBezTo>
                  <a:cubicBezTo>
                    <a:pt x="6" y="9"/>
                    <a:pt x="8" y="11"/>
                    <a:pt x="9" y="10"/>
                  </a:cubicBezTo>
                  <a:cubicBezTo>
                    <a:pt x="10" y="9"/>
                    <a:pt x="9" y="8"/>
                    <a:pt x="9" y="7"/>
                  </a:cubicBezTo>
                  <a:cubicBezTo>
                    <a:pt x="9" y="7"/>
                    <a:pt x="8" y="7"/>
                    <a:pt x="8" y="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4" name="Freeform 118"/>
            <p:cNvSpPr/>
            <p:nvPr/>
          </p:nvSpPr>
          <p:spPr bwMode="auto">
            <a:xfrm>
              <a:off x="8520327" y="3971808"/>
              <a:ext cx="22452" cy="13471"/>
            </a:xfrm>
            <a:custGeom>
              <a:avLst/>
              <a:gdLst>
                <a:gd name="T0" fmla="*/ 8 w 15"/>
                <a:gd name="T1" fmla="*/ 8 h 9"/>
                <a:gd name="T2" fmla="*/ 10 w 15"/>
                <a:gd name="T3" fmla="*/ 7 h 9"/>
                <a:gd name="T4" fmla="*/ 13 w 15"/>
                <a:gd name="T5" fmla="*/ 5 h 9"/>
                <a:gd name="T6" fmla="*/ 15 w 15"/>
                <a:gd name="T7" fmla="*/ 3 h 9"/>
                <a:gd name="T8" fmla="*/ 13 w 15"/>
                <a:gd name="T9" fmla="*/ 0 h 9"/>
                <a:gd name="T10" fmla="*/ 7 w 15"/>
                <a:gd name="T11" fmla="*/ 0 h 9"/>
                <a:gd name="T12" fmla="*/ 4 w 15"/>
                <a:gd name="T13" fmla="*/ 2 h 9"/>
                <a:gd name="T14" fmla="*/ 3 w 15"/>
                <a:gd name="T15" fmla="*/ 1 h 9"/>
                <a:gd name="T16" fmla="*/ 2 w 15"/>
                <a:gd name="T17" fmla="*/ 0 h 9"/>
                <a:gd name="T18" fmla="*/ 0 w 15"/>
                <a:gd name="T19" fmla="*/ 4 h 9"/>
                <a:gd name="T20" fmla="*/ 3 w 15"/>
                <a:gd name="T21" fmla="*/ 8 h 9"/>
                <a:gd name="T22" fmla="*/ 8 w 15"/>
                <a:gd name="T23" fmla="*/ 8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 h="9">
                  <a:moveTo>
                    <a:pt x="8" y="8"/>
                  </a:moveTo>
                  <a:cubicBezTo>
                    <a:pt x="8" y="8"/>
                    <a:pt x="9" y="7"/>
                    <a:pt x="10" y="7"/>
                  </a:cubicBezTo>
                  <a:cubicBezTo>
                    <a:pt x="12" y="6"/>
                    <a:pt x="13" y="6"/>
                    <a:pt x="13" y="5"/>
                  </a:cubicBezTo>
                  <a:cubicBezTo>
                    <a:pt x="14" y="4"/>
                    <a:pt x="15" y="4"/>
                    <a:pt x="15" y="3"/>
                  </a:cubicBezTo>
                  <a:cubicBezTo>
                    <a:pt x="15" y="2"/>
                    <a:pt x="13" y="0"/>
                    <a:pt x="13" y="0"/>
                  </a:cubicBezTo>
                  <a:cubicBezTo>
                    <a:pt x="11" y="0"/>
                    <a:pt x="9" y="1"/>
                    <a:pt x="7" y="0"/>
                  </a:cubicBezTo>
                  <a:cubicBezTo>
                    <a:pt x="6" y="1"/>
                    <a:pt x="6" y="2"/>
                    <a:pt x="4" y="2"/>
                  </a:cubicBezTo>
                  <a:cubicBezTo>
                    <a:pt x="3" y="2"/>
                    <a:pt x="4" y="1"/>
                    <a:pt x="3" y="1"/>
                  </a:cubicBezTo>
                  <a:cubicBezTo>
                    <a:pt x="3" y="1"/>
                    <a:pt x="3" y="0"/>
                    <a:pt x="2" y="0"/>
                  </a:cubicBezTo>
                  <a:cubicBezTo>
                    <a:pt x="1" y="1"/>
                    <a:pt x="0" y="2"/>
                    <a:pt x="0" y="4"/>
                  </a:cubicBezTo>
                  <a:cubicBezTo>
                    <a:pt x="0" y="6"/>
                    <a:pt x="2" y="7"/>
                    <a:pt x="3" y="8"/>
                  </a:cubicBezTo>
                  <a:cubicBezTo>
                    <a:pt x="5" y="7"/>
                    <a:pt x="6" y="9"/>
                    <a:pt x="8" y="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5" name="Freeform 119"/>
            <p:cNvSpPr/>
            <p:nvPr/>
          </p:nvSpPr>
          <p:spPr bwMode="auto">
            <a:xfrm>
              <a:off x="8529308" y="4001958"/>
              <a:ext cx="22452" cy="33357"/>
            </a:xfrm>
            <a:custGeom>
              <a:avLst/>
              <a:gdLst>
                <a:gd name="T0" fmla="*/ 11 w 15"/>
                <a:gd name="T1" fmla="*/ 13 h 22"/>
                <a:gd name="T2" fmla="*/ 11 w 15"/>
                <a:gd name="T3" fmla="*/ 12 h 22"/>
                <a:gd name="T4" fmla="*/ 9 w 15"/>
                <a:gd name="T5" fmla="*/ 9 h 22"/>
                <a:gd name="T6" fmla="*/ 8 w 15"/>
                <a:gd name="T7" fmla="*/ 4 h 22"/>
                <a:gd name="T8" fmla="*/ 6 w 15"/>
                <a:gd name="T9" fmla="*/ 2 h 22"/>
                <a:gd name="T10" fmla="*/ 6 w 15"/>
                <a:gd name="T11" fmla="*/ 0 h 22"/>
                <a:gd name="T12" fmla="*/ 2 w 15"/>
                <a:gd name="T13" fmla="*/ 1 h 22"/>
                <a:gd name="T14" fmla="*/ 0 w 15"/>
                <a:gd name="T15" fmla="*/ 5 h 22"/>
                <a:gd name="T16" fmla="*/ 3 w 15"/>
                <a:gd name="T17" fmla="*/ 10 h 22"/>
                <a:gd name="T18" fmla="*/ 6 w 15"/>
                <a:gd name="T19" fmla="*/ 12 h 22"/>
                <a:gd name="T20" fmla="*/ 4 w 15"/>
                <a:gd name="T21" fmla="*/ 14 h 22"/>
                <a:gd name="T22" fmla="*/ 3 w 15"/>
                <a:gd name="T23" fmla="*/ 16 h 22"/>
                <a:gd name="T24" fmla="*/ 3 w 15"/>
                <a:gd name="T25" fmla="*/ 17 h 22"/>
                <a:gd name="T26" fmla="*/ 2 w 15"/>
                <a:gd name="T27" fmla="*/ 20 h 22"/>
                <a:gd name="T28" fmla="*/ 3 w 15"/>
                <a:gd name="T29" fmla="*/ 21 h 22"/>
                <a:gd name="T30" fmla="*/ 7 w 15"/>
                <a:gd name="T31" fmla="*/ 20 h 22"/>
                <a:gd name="T32" fmla="*/ 9 w 15"/>
                <a:gd name="T33" fmla="*/ 20 h 22"/>
                <a:gd name="T34" fmla="*/ 11 w 15"/>
                <a:gd name="T35" fmla="*/ 19 h 22"/>
                <a:gd name="T36" fmla="*/ 12 w 15"/>
                <a:gd name="T37" fmla="*/ 19 h 22"/>
                <a:gd name="T38" fmla="*/ 11 w 15"/>
                <a:gd name="T39" fmla="*/ 13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2">
                  <a:moveTo>
                    <a:pt x="11" y="13"/>
                  </a:moveTo>
                  <a:cubicBezTo>
                    <a:pt x="12" y="13"/>
                    <a:pt x="11" y="13"/>
                    <a:pt x="11" y="12"/>
                  </a:cubicBezTo>
                  <a:cubicBezTo>
                    <a:pt x="10" y="12"/>
                    <a:pt x="10" y="10"/>
                    <a:pt x="9" y="9"/>
                  </a:cubicBezTo>
                  <a:cubicBezTo>
                    <a:pt x="8" y="8"/>
                    <a:pt x="7" y="6"/>
                    <a:pt x="8" y="4"/>
                  </a:cubicBezTo>
                  <a:cubicBezTo>
                    <a:pt x="8" y="3"/>
                    <a:pt x="7" y="3"/>
                    <a:pt x="6" y="2"/>
                  </a:cubicBezTo>
                  <a:cubicBezTo>
                    <a:pt x="6" y="1"/>
                    <a:pt x="7" y="1"/>
                    <a:pt x="6" y="0"/>
                  </a:cubicBezTo>
                  <a:cubicBezTo>
                    <a:pt x="5" y="0"/>
                    <a:pt x="3" y="1"/>
                    <a:pt x="2" y="1"/>
                  </a:cubicBezTo>
                  <a:cubicBezTo>
                    <a:pt x="1" y="2"/>
                    <a:pt x="0" y="3"/>
                    <a:pt x="0" y="5"/>
                  </a:cubicBezTo>
                  <a:cubicBezTo>
                    <a:pt x="0" y="7"/>
                    <a:pt x="2" y="8"/>
                    <a:pt x="3" y="10"/>
                  </a:cubicBezTo>
                  <a:cubicBezTo>
                    <a:pt x="5" y="10"/>
                    <a:pt x="7" y="10"/>
                    <a:pt x="6" y="12"/>
                  </a:cubicBezTo>
                  <a:cubicBezTo>
                    <a:pt x="6" y="13"/>
                    <a:pt x="5" y="13"/>
                    <a:pt x="4" y="14"/>
                  </a:cubicBezTo>
                  <a:cubicBezTo>
                    <a:pt x="4" y="15"/>
                    <a:pt x="3" y="15"/>
                    <a:pt x="3" y="16"/>
                  </a:cubicBezTo>
                  <a:cubicBezTo>
                    <a:pt x="3" y="16"/>
                    <a:pt x="3" y="17"/>
                    <a:pt x="3" y="17"/>
                  </a:cubicBezTo>
                  <a:cubicBezTo>
                    <a:pt x="3" y="18"/>
                    <a:pt x="2" y="19"/>
                    <a:pt x="2" y="20"/>
                  </a:cubicBezTo>
                  <a:cubicBezTo>
                    <a:pt x="3" y="21"/>
                    <a:pt x="3" y="21"/>
                    <a:pt x="3" y="21"/>
                  </a:cubicBezTo>
                  <a:cubicBezTo>
                    <a:pt x="5" y="22"/>
                    <a:pt x="6" y="20"/>
                    <a:pt x="7" y="20"/>
                  </a:cubicBezTo>
                  <a:cubicBezTo>
                    <a:pt x="8" y="20"/>
                    <a:pt x="9" y="20"/>
                    <a:pt x="9" y="20"/>
                  </a:cubicBezTo>
                  <a:cubicBezTo>
                    <a:pt x="10" y="20"/>
                    <a:pt x="10" y="19"/>
                    <a:pt x="11" y="19"/>
                  </a:cubicBezTo>
                  <a:cubicBezTo>
                    <a:pt x="11" y="19"/>
                    <a:pt x="12" y="19"/>
                    <a:pt x="12" y="19"/>
                  </a:cubicBezTo>
                  <a:cubicBezTo>
                    <a:pt x="15" y="16"/>
                    <a:pt x="13" y="15"/>
                    <a:pt x="11" y="1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6" name="Freeform 120"/>
            <p:cNvSpPr/>
            <p:nvPr/>
          </p:nvSpPr>
          <p:spPr bwMode="auto">
            <a:xfrm>
              <a:off x="8368294" y="4123841"/>
              <a:ext cx="16679" cy="14754"/>
            </a:xfrm>
            <a:custGeom>
              <a:avLst/>
              <a:gdLst>
                <a:gd name="T0" fmla="*/ 8 w 11"/>
                <a:gd name="T1" fmla="*/ 4 h 10"/>
                <a:gd name="T2" fmla="*/ 7 w 11"/>
                <a:gd name="T3" fmla="*/ 4 h 10"/>
                <a:gd name="T4" fmla="*/ 6 w 11"/>
                <a:gd name="T5" fmla="*/ 3 h 10"/>
                <a:gd name="T6" fmla="*/ 6 w 11"/>
                <a:gd name="T7" fmla="*/ 2 h 10"/>
                <a:gd name="T8" fmla="*/ 3 w 11"/>
                <a:gd name="T9" fmla="*/ 0 h 10"/>
                <a:gd name="T10" fmla="*/ 0 w 11"/>
                <a:gd name="T11" fmla="*/ 2 h 10"/>
                <a:gd name="T12" fmla="*/ 5 w 11"/>
                <a:gd name="T13" fmla="*/ 5 h 10"/>
                <a:gd name="T14" fmla="*/ 7 w 11"/>
                <a:gd name="T15" fmla="*/ 8 h 10"/>
                <a:gd name="T16" fmla="*/ 8 w 11"/>
                <a:gd name="T17" fmla="*/ 9 h 10"/>
                <a:gd name="T18" fmla="*/ 11 w 11"/>
                <a:gd name="T19" fmla="*/ 9 h 10"/>
                <a:gd name="T20" fmla="*/ 8 w 11"/>
                <a:gd name="T21" fmla="*/ 5 h 10"/>
                <a:gd name="T22" fmla="*/ 8 w 11"/>
                <a:gd name="T23"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10">
                  <a:moveTo>
                    <a:pt x="8" y="4"/>
                  </a:moveTo>
                  <a:cubicBezTo>
                    <a:pt x="8" y="4"/>
                    <a:pt x="7" y="4"/>
                    <a:pt x="7" y="4"/>
                  </a:cubicBezTo>
                  <a:cubicBezTo>
                    <a:pt x="7" y="3"/>
                    <a:pt x="7" y="3"/>
                    <a:pt x="6" y="3"/>
                  </a:cubicBezTo>
                  <a:cubicBezTo>
                    <a:pt x="6" y="3"/>
                    <a:pt x="6" y="2"/>
                    <a:pt x="6" y="2"/>
                  </a:cubicBezTo>
                  <a:cubicBezTo>
                    <a:pt x="5" y="2"/>
                    <a:pt x="4" y="1"/>
                    <a:pt x="3" y="0"/>
                  </a:cubicBezTo>
                  <a:cubicBezTo>
                    <a:pt x="2" y="0"/>
                    <a:pt x="0" y="1"/>
                    <a:pt x="0" y="2"/>
                  </a:cubicBezTo>
                  <a:cubicBezTo>
                    <a:pt x="1" y="4"/>
                    <a:pt x="4" y="4"/>
                    <a:pt x="5" y="5"/>
                  </a:cubicBezTo>
                  <a:cubicBezTo>
                    <a:pt x="6" y="6"/>
                    <a:pt x="7" y="7"/>
                    <a:pt x="7" y="8"/>
                  </a:cubicBezTo>
                  <a:cubicBezTo>
                    <a:pt x="7" y="8"/>
                    <a:pt x="8" y="9"/>
                    <a:pt x="8" y="9"/>
                  </a:cubicBezTo>
                  <a:cubicBezTo>
                    <a:pt x="9" y="10"/>
                    <a:pt x="10" y="10"/>
                    <a:pt x="11" y="9"/>
                  </a:cubicBezTo>
                  <a:cubicBezTo>
                    <a:pt x="11" y="8"/>
                    <a:pt x="9" y="7"/>
                    <a:pt x="8" y="5"/>
                  </a:cubicBezTo>
                  <a:cubicBezTo>
                    <a:pt x="8" y="5"/>
                    <a:pt x="8" y="5"/>
                    <a:pt x="8" y="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7" name="Freeform 121"/>
            <p:cNvSpPr/>
            <p:nvPr/>
          </p:nvSpPr>
          <p:spPr bwMode="auto">
            <a:xfrm>
              <a:off x="8594740" y="3920489"/>
              <a:ext cx="30150" cy="22452"/>
            </a:xfrm>
            <a:custGeom>
              <a:avLst/>
              <a:gdLst>
                <a:gd name="T0" fmla="*/ 3 w 20"/>
                <a:gd name="T1" fmla="*/ 13 h 15"/>
                <a:gd name="T2" fmla="*/ 4 w 20"/>
                <a:gd name="T3" fmla="*/ 14 h 15"/>
                <a:gd name="T4" fmla="*/ 8 w 20"/>
                <a:gd name="T5" fmla="*/ 14 h 15"/>
                <a:gd name="T6" fmla="*/ 10 w 20"/>
                <a:gd name="T7" fmla="*/ 12 h 15"/>
                <a:gd name="T8" fmla="*/ 11 w 20"/>
                <a:gd name="T9" fmla="*/ 10 h 15"/>
                <a:gd name="T10" fmla="*/ 12 w 20"/>
                <a:gd name="T11" fmla="*/ 13 h 15"/>
                <a:gd name="T12" fmla="*/ 16 w 20"/>
                <a:gd name="T13" fmla="*/ 12 h 15"/>
                <a:gd name="T14" fmla="*/ 13 w 20"/>
                <a:gd name="T15" fmla="*/ 9 h 15"/>
                <a:gd name="T16" fmla="*/ 10 w 20"/>
                <a:gd name="T17" fmla="*/ 6 h 15"/>
                <a:gd name="T18" fmla="*/ 17 w 20"/>
                <a:gd name="T19" fmla="*/ 7 h 15"/>
                <a:gd name="T20" fmla="*/ 20 w 20"/>
                <a:gd name="T21" fmla="*/ 4 h 15"/>
                <a:gd name="T22" fmla="*/ 9 w 20"/>
                <a:gd name="T23" fmla="*/ 2 h 15"/>
                <a:gd name="T24" fmla="*/ 7 w 20"/>
                <a:gd name="T25" fmla="*/ 3 h 15"/>
                <a:gd name="T26" fmla="*/ 6 w 20"/>
                <a:gd name="T27" fmla="*/ 3 h 15"/>
                <a:gd name="T28" fmla="*/ 4 w 20"/>
                <a:gd name="T29" fmla="*/ 4 h 15"/>
                <a:gd name="T30" fmla="*/ 1 w 20"/>
                <a:gd name="T31" fmla="*/ 4 h 15"/>
                <a:gd name="T32" fmla="*/ 0 w 20"/>
                <a:gd name="T33" fmla="*/ 6 h 15"/>
                <a:gd name="T34" fmla="*/ 2 w 20"/>
                <a:gd name="T35" fmla="*/ 10 h 15"/>
                <a:gd name="T36" fmla="*/ 3 w 20"/>
                <a:gd name="T37" fmla="*/ 1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0" h="15">
                  <a:moveTo>
                    <a:pt x="3" y="13"/>
                  </a:moveTo>
                  <a:cubicBezTo>
                    <a:pt x="3" y="14"/>
                    <a:pt x="4" y="14"/>
                    <a:pt x="4" y="14"/>
                  </a:cubicBezTo>
                  <a:cubicBezTo>
                    <a:pt x="6" y="15"/>
                    <a:pt x="7" y="15"/>
                    <a:pt x="8" y="14"/>
                  </a:cubicBezTo>
                  <a:cubicBezTo>
                    <a:pt x="9" y="13"/>
                    <a:pt x="9" y="13"/>
                    <a:pt x="10" y="12"/>
                  </a:cubicBezTo>
                  <a:cubicBezTo>
                    <a:pt x="10" y="11"/>
                    <a:pt x="10" y="10"/>
                    <a:pt x="11" y="10"/>
                  </a:cubicBezTo>
                  <a:cubicBezTo>
                    <a:pt x="12" y="11"/>
                    <a:pt x="12" y="12"/>
                    <a:pt x="12" y="13"/>
                  </a:cubicBezTo>
                  <a:cubicBezTo>
                    <a:pt x="14" y="13"/>
                    <a:pt x="16" y="13"/>
                    <a:pt x="16" y="12"/>
                  </a:cubicBezTo>
                  <a:cubicBezTo>
                    <a:pt x="15" y="10"/>
                    <a:pt x="14" y="10"/>
                    <a:pt x="13" y="9"/>
                  </a:cubicBezTo>
                  <a:cubicBezTo>
                    <a:pt x="12" y="9"/>
                    <a:pt x="10" y="8"/>
                    <a:pt x="10" y="6"/>
                  </a:cubicBezTo>
                  <a:cubicBezTo>
                    <a:pt x="13" y="6"/>
                    <a:pt x="15" y="8"/>
                    <a:pt x="17" y="7"/>
                  </a:cubicBezTo>
                  <a:cubicBezTo>
                    <a:pt x="18" y="6"/>
                    <a:pt x="20" y="5"/>
                    <a:pt x="20" y="4"/>
                  </a:cubicBezTo>
                  <a:cubicBezTo>
                    <a:pt x="19" y="0"/>
                    <a:pt x="11" y="1"/>
                    <a:pt x="9" y="2"/>
                  </a:cubicBezTo>
                  <a:cubicBezTo>
                    <a:pt x="8" y="2"/>
                    <a:pt x="8" y="3"/>
                    <a:pt x="7" y="3"/>
                  </a:cubicBezTo>
                  <a:cubicBezTo>
                    <a:pt x="7" y="3"/>
                    <a:pt x="6" y="3"/>
                    <a:pt x="6" y="3"/>
                  </a:cubicBezTo>
                  <a:cubicBezTo>
                    <a:pt x="5" y="3"/>
                    <a:pt x="5" y="4"/>
                    <a:pt x="4" y="4"/>
                  </a:cubicBezTo>
                  <a:cubicBezTo>
                    <a:pt x="3" y="4"/>
                    <a:pt x="2" y="3"/>
                    <a:pt x="1" y="4"/>
                  </a:cubicBezTo>
                  <a:cubicBezTo>
                    <a:pt x="1" y="4"/>
                    <a:pt x="0" y="5"/>
                    <a:pt x="0" y="6"/>
                  </a:cubicBezTo>
                  <a:cubicBezTo>
                    <a:pt x="0" y="7"/>
                    <a:pt x="1" y="8"/>
                    <a:pt x="2" y="10"/>
                  </a:cubicBezTo>
                  <a:cubicBezTo>
                    <a:pt x="2" y="11"/>
                    <a:pt x="2" y="13"/>
                    <a:pt x="3" y="1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8" name="Freeform 122"/>
            <p:cNvSpPr/>
            <p:nvPr/>
          </p:nvSpPr>
          <p:spPr bwMode="auto">
            <a:xfrm>
              <a:off x="8384973" y="4137312"/>
              <a:ext cx="10905" cy="10264"/>
            </a:xfrm>
            <a:custGeom>
              <a:avLst/>
              <a:gdLst>
                <a:gd name="T0" fmla="*/ 0 w 7"/>
                <a:gd name="T1" fmla="*/ 4 h 7"/>
                <a:gd name="T2" fmla="*/ 5 w 7"/>
                <a:gd name="T3" fmla="*/ 6 h 7"/>
                <a:gd name="T4" fmla="*/ 7 w 7"/>
                <a:gd name="T5" fmla="*/ 5 h 7"/>
                <a:gd name="T6" fmla="*/ 0 w 7"/>
                <a:gd name="T7" fmla="*/ 4 h 7"/>
              </a:gdLst>
              <a:ahLst/>
              <a:cxnLst>
                <a:cxn ang="0">
                  <a:pos x="T0" y="T1"/>
                </a:cxn>
                <a:cxn ang="0">
                  <a:pos x="T2" y="T3"/>
                </a:cxn>
                <a:cxn ang="0">
                  <a:pos x="T4" y="T5"/>
                </a:cxn>
                <a:cxn ang="0">
                  <a:pos x="T6" y="T7"/>
                </a:cxn>
              </a:cxnLst>
              <a:rect l="0" t="0" r="r" b="b"/>
              <a:pathLst>
                <a:path w="7" h="7">
                  <a:moveTo>
                    <a:pt x="0" y="4"/>
                  </a:moveTo>
                  <a:cubicBezTo>
                    <a:pt x="1" y="5"/>
                    <a:pt x="3" y="6"/>
                    <a:pt x="5" y="6"/>
                  </a:cubicBezTo>
                  <a:cubicBezTo>
                    <a:pt x="6" y="6"/>
                    <a:pt x="7" y="7"/>
                    <a:pt x="7" y="5"/>
                  </a:cubicBezTo>
                  <a:cubicBezTo>
                    <a:pt x="6" y="3"/>
                    <a:pt x="1" y="0"/>
                    <a:pt x="0" y="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89" name="Freeform 123"/>
            <p:cNvSpPr>
              <a:spLocks noEditPoints="1"/>
            </p:cNvSpPr>
            <p:nvPr/>
          </p:nvSpPr>
          <p:spPr bwMode="auto">
            <a:xfrm>
              <a:off x="8533798" y="2652265"/>
              <a:ext cx="92374" cy="92374"/>
            </a:xfrm>
            <a:custGeom>
              <a:avLst/>
              <a:gdLst>
                <a:gd name="T0" fmla="*/ 31 w 61"/>
                <a:gd name="T1" fmla="*/ 0 h 61"/>
                <a:gd name="T2" fmla="*/ 0 w 61"/>
                <a:gd name="T3" fmla="*/ 31 h 61"/>
                <a:gd name="T4" fmla="*/ 31 w 61"/>
                <a:gd name="T5" fmla="*/ 61 h 61"/>
                <a:gd name="T6" fmla="*/ 61 w 61"/>
                <a:gd name="T7" fmla="*/ 31 h 61"/>
                <a:gd name="T8" fmla="*/ 31 w 61"/>
                <a:gd name="T9" fmla="*/ 0 h 61"/>
                <a:gd name="T10" fmla="*/ 31 w 61"/>
                <a:gd name="T11" fmla="*/ 50 h 61"/>
                <a:gd name="T12" fmla="*/ 11 w 61"/>
                <a:gd name="T13" fmla="*/ 31 h 61"/>
                <a:gd name="T14" fmla="*/ 31 w 61"/>
                <a:gd name="T15" fmla="*/ 11 h 61"/>
                <a:gd name="T16" fmla="*/ 50 w 61"/>
                <a:gd name="T17" fmla="*/ 31 h 61"/>
                <a:gd name="T18" fmla="*/ 31 w 61"/>
                <a:gd name="T19" fmla="*/ 5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61">
                  <a:moveTo>
                    <a:pt x="31" y="0"/>
                  </a:moveTo>
                  <a:cubicBezTo>
                    <a:pt x="14" y="0"/>
                    <a:pt x="0" y="14"/>
                    <a:pt x="0" y="31"/>
                  </a:cubicBezTo>
                  <a:cubicBezTo>
                    <a:pt x="0" y="47"/>
                    <a:pt x="14" y="61"/>
                    <a:pt x="31" y="61"/>
                  </a:cubicBezTo>
                  <a:cubicBezTo>
                    <a:pt x="47" y="61"/>
                    <a:pt x="61" y="47"/>
                    <a:pt x="61" y="31"/>
                  </a:cubicBezTo>
                  <a:cubicBezTo>
                    <a:pt x="61" y="14"/>
                    <a:pt x="47" y="0"/>
                    <a:pt x="31" y="0"/>
                  </a:cubicBezTo>
                  <a:close/>
                  <a:moveTo>
                    <a:pt x="31" y="50"/>
                  </a:moveTo>
                  <a:cubicBezTo>
                    <a:pt x="20" y="50"/>
                    <a:pt x="11" y="41"/>
                    <a:pt x="11" y="31"/>
                  </a:cubicBezTo>
                  <a:cubicBezTo>
                    <a:pt x="11" y="20"/>
                    <a:pt x="20" y="11"/>
                    <a:pt x="31" y="11"/>
                  </a:cubicBezTo>
                  <a:cubicBezTo>
                    <a:pt x="41" y="11"/>
                    <a:pt x="50" y="20"/>
                    <a:pt x="50" y="31"/>
                  </a:cubicBezTo>
                  <a:cubicBezTo>
                    <a:pt x="50" y="41"/>
                    <a:pt x="41" y="50"/>
                    <a:pt x="31"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0" name="Freeform 124"/>
            <p:cNvSpPr>
              <a:spLocks noEditPoints="1"/>
            </p:cNvSpPr>
            <p:nvPr/>
          </p:nvSpPr>
          <p:spPr bwMode="auto">
            <a:xfrm>
              <a:off x="7823670" y="3454768"/>
              <a:ext cx="91091" cy="92374"/>
            </a:xfrm>
            <a:custGeom>
              <a:avLst/>
              <a:gdLst>
                <a:gd name="T0" fmla="*/ 30 w 60"/>
                <a:gd name="T1" fmla="*/ 0 h 61"/>
                <a:gd name="T2" fmla="*/ 0 w 60"/>
                <a:gd name="T3" fmla="*/ 30 h 61"/>
                <a:gd name="T4" fmla="*/ 30 w 60"/>
                <a:gd name="T5" fmla="*/ 61 h 61"/>
                <a:gd name="T6" fmla="*/ 60 w 60"/>
                <a:gd name="T7" fmla="*/ 30 h 61"/>
                <a:gd name="T8" fmla="*/ 30 w 60"/>
                <a:gd name="T9" fmla="*/ 0 h 61"/>
                <a:gd name="T10" fmla="*/ 30 w 60"/>
                <a:gd name="T11" fmla="*/ 50 h 61"/>
                <a:gd name="T12" fmla="*/ 10 w 60"/>
                <a:gd name="T13" fmla="*/ 30 h 61"/>
                <a:gd name="T14" fmla="*/ 30 w 60"/>
                <a:gd name="T15" fmla="*/ 11 h 61"/>
                <a:gd name="T16" fmla="*/ 50 w 60"/>
                <a:gd name="T17" fmla="*/ 30 h 61"/>
                <a:gd name="T18" fmla="*/ 30 w 60"/>
                <a:gd name="T19" fmla="*/ 5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1">
                  <a:moveTo>
                    <a:pt x="30" y="0"/>
                  </a:moveTo>
                  <a:cubicBezTo>
                    <a:pt x="13" y="0"/>
                    <a:pt x="0" y="14"/>
                    <a:pt x="0" y="30"/>
                  </a:cubicBezTo>
                  <a:cubicBezTo>
                    <a:pt x="0" y="47"/>
                    <a:pt x="13" y="61"/>
                    <a:pt x="30" y="61"/>
                  </a:cubicBezTo>
                  <a:cubicBezTo>
                    <a:pt x="47" y="61"/>
                    <a:pt x="60" y="47"/>
                    <a:pt x="60" y="30"/>
                  </a:cubicBezTo>
                  <a:cubicBezTo>
                    <a:pt x="60" y="14"/>
                    <a:pt x="47" y="0"/>
                    <a:pt x="30" y="0"/>
                  </a:cubicBezTo>
                  <a:close/>
                  <a:moveTo>
                    <a:pt x="30" y="50"/>
                  </a:moveTo>
                  <a:cubicBezTo>
                    <a:pt x="19" y="50"/>
                    <a:pt x="10" y="41"/>
                    <a:pt x="10" y="30"/>
                  </a:cubicBezTo>
                  <a:cubicBezTo>
                    <a:pt x="10" y="20"/>
                    <a:pt x="19" y="11"/>
                    <a:pt x="30" y="11"/>
                  </a:cubicBezTo>
                  <a:cubicBezTo>
                    <a:pt x="41" y="11"/>
                    <a:pt x="50" y="20"/>
                    <a:pt x="50" y="30"/>
                  </a:cubicBezTo>
                  <a:cubicBezTo>
                    <a:pt x="50"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1" name="Freeform 125"/>
            <p:cNvSpPr>
              <a:spLocks noEditPoints="1"/>
            </p:cNvSpPr>
            <p:nvPr/>
          </p:nvSpPr>
          <p:spPr bwMode="auto">
            <a:xfrm>
              <a:off x="8934087" y="5195769"/>
              <a:ext cx="91091" cy="91091"/>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0 h 60"/>
                <a:gd name="T12" fmla="*/ 10 w 60"/>
                <a:gd name="T13" fmla="*/ 30 h 60"/>
                <a:gd name="T14" fmla="*/ 30 w 60"/>
                <a:gd name="T15" fmla="*/ 11 h 60"/>
                <a:gd name="T16" fmla="*/ 49 w 60"/>
                <a:gd name="T17" fmla="*/ 30 h 60"/>
                <a:gd name="T18" fmla="*/ 30 w 60"/>
                <a:gd name="T19" fmla="*/ 5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0"/>
                  </a:moveTo>
                  <a:cubicBezTo>
                    <a:pt x="19" y="50"/>
                    <a:pt x="10" y="41"/>
                    <a:pt x="10" y="30"/>
                  </a:cubicBezTo>
                  <a:cubicBezTo>
                    <a:pt x="10" y="19"/>
                    <a:pt x="19" y="11"/>
                    <a:pt x="30" y="11"/>
                  </a:cubicBezTo>
                  <a:cubicBezTo>
                    <a:pt x="41" y="11"/>
                    <a:pt x="49" y="19"/>
                    <a:pt x="49" y="30"/>
                  </a:cubicBezTo>
                  <a:cubicBezTo>
                    <a:pt x="49"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2" name="Freeform 126"/>
            <p:cNvSpPr>
              <a:spLocks noEditPoints="1"/>
            </p:cNvSpPr>
            <p:nvPr/>
          </p:nvSpPr>
          <p:spPr bwMode="auto">
            <a:xfrm>
              <a:off x="8656964" y="5633906"/>
              <a:ext cx="92374" cy="91091"/>
            </a:xfrm>
            <a:custGeom>
              <a:avLst/>
              <a:gdLst>
                <a:gd name="T0" fmla="*/ 30 w 61"/>
                <a:gd name="T1" fmla="*/ 0 h 60"/>
                <a:gd name="T2" fmla="*/ 0 w 61"/>
                <a:gd name="T3" fmla="*/ 30 h 60"/>
                <a:gd name="T4" fmla="*/ 30 w 61"/>
                <a:gd name="T5" fmla="*/ 60 h 60"/>
                <a:gd name="T6" fmla="*/ 61 w 61"/>
                <a:gd name="T7" fmla="*/ 30 h 60"/>
                <a:gd name="T8" fmla="*/ 30 w 61"/>
                <a:gd name="T9" fmla="*/ 0 h 60"/>
                <a:gd name="T10" fmla="*/ 30 w 61"/>
                <a:gd name="T11" fmla="*/ 49 h 60"/>
                <a:gd name="T12" fmla="*/ 11 w 61"/>
                <a:gd name="T13" fmla="*/ 30 h 60"/>
                <a:gd name="T14" fmla="*/ 30 w 61"/>
                <a:gd name="T15" fmla="*/ 10 h 60"/>
                <a:gd name="T16" fmla="*/ 50 w 61"/>
                <a:gd name="T17" fmla="*/ 30 h 60"/>
                <a:gd name="T18" fmla="*/ 30 w 61"/>
                <a:gd name="T19" fmla="*/ 4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60">
                  <a:moveTo>
                    <a:pt x="30" y="0"/>
                  </a:moveTo>
                  <a:cubicBezTo>
                    <a:pt x="14" y="0"/>
                    <a:pt x="0" y="13"/>
                    <a:pt x="0" y="30"/>
                  </a:cubicBezTo>
                  <a:cubicBezTo>
                    <a:pt x="0" y="47"/>
                    <a:pt x="14" y="60"/>
                    <a:pt x="30" y="60"/>
                  </a:cubicBezTo>
                  <a:cubicBezTo>
                    <a:pt x="47" y="60"/>
                    <a:pt x="61" y="47"/>
                    <a:pt x="61" y="30"/>
                  </a:cubicBezTo>
                  <a:cubicBezTo>
                    <a:pt x="61" y="13"/>
                    <a:pt x="47" y="0"/>
                    <a:pt x="30" y="0"/>
                  </a:cubicBezTo>
                  <a:close/>
                  <a:moveTo>
                    <a:pt x="30" y="49"/>
                  </a:moveTo>
                  <a:cubicBezTo>
                    <a:pt x="20" y="49"/>
                    <a:pt x="11" y="41"/>
                    <a:pt x="11" y="30"/>
                  </a:cubicBezTo>
                  <a:cubicBezTo>
                    <a:pt x="11" y="19"/>
                    <a:pt x="20" y="10"/>
                    <a:pt x="30" y="10"/>
                  </a:cubicBezTo>
                  <a:cubicBezTo>
                    <a:pt x="41" y="10"/>
                    <a:pt x="50" y="19"/>
                    <a:pt x="50" y="30"/>
                  </a:cubicBezTo>
                  <a:cubicBezTo>
                    <a:pt x="50" y="41"/>
                    <a:pt x="41" y="49"/>
                    <a:pt x="30" y="49"/>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3" name="Freeform 127"/>
            <p:cNvSpPr>
              <a:spLocks noEditPoints="1"/>
            </p:cNvSpPr>
            <p:nvPr/>
          </p:nvSpPr>
          <p:spPr bwMode="auto">
            <a:xfrm>
              <a:off x="9905943" y="4615221"/>
              <a:ext cx="91091" cy="90450"/>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49 h 60"/>
                <a:gd name="T12" fmla="*/ 11 w 60"/>
                <a:gd name="T13" fmla="*/ 30 h 60"/>
                <a:gd name="T14" fmla="*/ 30 w 60"/>
                <a:gd name="T15" fmla="*/ 10 h 60"/>
                <a:gd name="T16" fmla="*/ 50 w 60"/>
                <a:gd name="T17" fmla="*/ 30 h 60"/>
                <a:gd name="T18" fmla="*/ 30 w 60"/>
                <a:gd name="T19" fmla="*/ 4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6"/>
                    <a:pt x="13" y="60"/>
                    <a:pt x="30" y="60"/>
                  </a:cubicBezTo>
                  <a:cubicBezTo>
                    <a:pt x="47" y="60"/>
                    <a:pt x="60" y="46"/>
                    <a:pt x="60" y="30"/>
                  </a:cubicBezTo>
                  <a:cubicBezTo>
                    <a:pt x="60" y="13"/>
                    <a:pt x="47" y="0"/>
                    <a:pt x="30" y="0"/>
                  </a:cubicBezTo>
                  <a:close/>
                  <a:moveTo>
                    <a:pt x="30" y="49"/>
                  </a:moveTo>
                  <a:cubicBezTo>
                    <a:pt x="19" y="49"/>
                    <a:pt x="11" y="41"/>
                    <a:pt x="11" y="30"/>
                  </a:cubicBezTo>
                  <a:cubicBezTo>
                    <a:pt x="11" y="19"/>
                    <a:pt x="19" y="10"/>
                    <a:pt x="30" y="10"/>
                  </a:cubicBezTo>
                  <a:cubicBezTo>
                    <a:pt x="41" y="10"/>
                    <a:pt x="50" y="19"/>
                    <a:pt x="50" y="30"/>
                  </a:cubicBezTo>
                  <a:cubicBezTo>
                    <a:pt x="50" y="41"/>
                    <a:pt x="41" y="49"/>
                    <a:pt x="30" y="49"/>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4" name="Freeform 128"/>
            <p:cNvSpPr>
              <a:spLocks noEditPoints="1"/>
            </p:cNvSpPr>
            <p:nvPr/>
          </p:nvSpPr>
          <p:spPr bwMode="auto">
            <a:xfrm>
              <a:off x="10122766" y="5861634"/>
              <a:ext cx="92374" cy="91091"/>
            </a:xfrm>
            <a:custGeom>
              <a:avLst/>
              <a:gdLst>
                <a:gd name="T0" fmla="*/ 31 w 61"/>
                <a:gd name="T1" fmla="*/ 0 h 60"/>
                <a:gd name="T2" fmla="*/ 0 w 61"/>
                <a:gd name="T3" fmla="*/ 30 h 60"/>
                <a:gd name="T4" fmla="*/ 31 w 61"/>
                <a:gd name="T5" fmla="*/ 60 h 60"/>
                <a:gd name="T6" fmla="*/ 61 w 61"/>
                <a:gd name="T7" fmla="*/ 30 h 60"/>
                <a:gd name="T8" fmla="*/ 31 w 61"/>
                <a:gd name="T9" fmla="*/ 0 h 60"/>
                <a:gd name="T10" fmla="*/ 31 w 61"/>
                <a:gd name="T11" fmla="*/ 50 h 60"/>
                <a:gd name="T12" fmla="*/ 11 w 61"/>
                <a:gd name="T13" fmla="*/ 30 h 60"/>
                <a:gd name="T14" fmla="*/ 31 w 61"/>
                <a:gd name="T15" fmla="*/ 11 h 60"/>
                <a:gd name="T16" fmla="*/ 50 w 61"/>
                <a:gd name="T17" fmla="*/ 30 h 60"/>
                <a:gd name="T18" fmla="*/ 31 w 61"/>
                <a:gd name="T19" fmla="*/ 5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60">
                  <a:moveTo>
                    <a:pt x="31" y="0"/>
                  </a:moveTo>
                  <a:cubicBezTo>
                    <a:pt x="14" y="0"/>
                    <a:pt x="0" y="14"/>
                    <a:pt x="0" y="30"/>
                  </a:cubicBezTo>
                  <a:cubicBezTo>
                    <a:pt x="0" y="47"/>
                    <a:pt x="14" y="60"/>
                    <a:pt x="31" y="60"/>
                  </a:cubicBezTo>
                  <a:cubicBezTo>
                    <a:pt x="47" y="60"/>
                    <a:pt x="61" y="47"/>
                    <a:pt x="61" y="30"/>
                  </a:cubicBezTo>
                  <a:cubicBezTo>
                    <a:pt x="61" y="14"/>
                    <a:pt x="47" y="0"/>
                    <a:pt x="31" y="0"/>
                  </a:cubicBezTo>
                  <a:close/>
                  <a:moveTo>
                    <a:pt x="31" y="50"/>
                  </a:moveTo>
                  <a:cubicBezTo>
                    <a:pt x="20" y="50"/>
                    <a:pt x="11" y="41"/>
                    <a:pt x="11" y="30"/>
                  </a:cubicBezTo>
                  <a:cubicBezTo>
                    <a:pt x="11" y="19"/>
                    <a:pt x="20" y="11"/>
                    <a:pt x="31" y="11"/>
                  </a:cubicBezTo>
                  <a:cubicBezTo>
                    <a:pt x="41" y="11"/>
                    <a:pt x="50" y="19"/>
                    <a:pt x="50" y="30"/>
                  </a:cubicBezTo>
                  <a:cubicBezTo>
                    <a:pt x="50" y="41"/>
                    <a:pt x="41" y="50"/>
                    <a:pt x="31"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5" name="Freeform 129"/>
            <p:cNvSpPr>
              <a:spLocks noEditPoints="1"/>
            </p:cNvSpPr>
            <p:nvPr/>
          </p:nvSpPr>
          <p:spPr bwMode="auto">
            <a:xfrm>
              <a:off x="8972577" y="3443863"/>
              <a:ext cx="91091" cy="91091"/>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0 h 60"/>
                <a:gd name="T12" fmla="*/ 11 w 60"/>
                <a:gd name="T13" fmla="*/ 30 h 60"/>
                <a:gd name="T14" fmla="*/ 30 w 60"/>
                <a:gd name="T15" fmla="*/ 11 h 60"/>
                <a:gd name="T16" fmla="*/ 50 w 60"/>
                <a:gd name="T17" fmla="*/ 30 h 60"/>
                <a:gd name="T18" fmla="*/ 30 w 60"/>
                <a:gd name="T19" fmla="*/ 5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4" y="0"/>
                    <a:pt x="0" y="14"/>
                    <a:pt x="0" y="30"/>
                  </a:cubicBezTo>
                  <a:cubicBezTo>
                    <a:pt x="0" y="47"/>
                    <a:pt x="14" y="60"/>
                    <a:pt x="30" y="60"/>
                  </a:cubicBezTo>
                  <a:cubicBezTo>
                    <a:pt x="47" y="60"/>
                    <a:pt x="60" y="47"/>
                    <a:pt x="60" y="30"/>
                  </a:cubicBezTo>
                  <a:cubicBezTo>
                    <a:pt x="60" y="14"/>
                    <a:pt x="47" y="0"/>
                    <a:pt x="30" y="0"/>
                  </a:cubicBezTo>
                  <a:close/>
                  <a:moveTo>
                    <a:pt x="30" y="50"/>
                  </a:moveTo>
                  <a:cubicBezTo>
                    <a:pt x="19" y="50"/>
                    <a:pt x="11" y="41"/>
                    <a:pt x="11" y="30"/>
                  </a:cubicBezTo>
                  <a:cubicBezTo>
                    <a:pt x="11" y="20"/>
                    <a:pt x="19" y="11"/>
                    <a:pt x="30" y="11"/>
                  </a:cubicBezTo>
                  <a:cubicBezTo>
                    <a:pt x="41" y="11"/>
                    <a:pt x="50" y="20"/>
                    <a:pt x="50" y="30"/>
                  </a:cubicBezTo>
                  <a:cubicBezTo>
                    <a:pt x="50"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6" name="Freeform 130"/>
            <p:cNvSpPr>
              <a:spLocks noEditPoints="1"/>
            </p:cNvSpPr>
            <p:nvPr/>
          </p:nvSpPr>
          <p:spPr bwMode="auto">
            <a:xfrm>
              <a:off x="8127094" y="3751777"/>
              <a:ext cx="92374" cy="91091"/>
            </a:xfrm>
            <a:custGeom>
              <a:avLst/>
              <a:gdLst>
                <a:gd name="T0" fmla="*/ 31 w 61"/>
                <a:gd name="T1" fmla="*/ 0 h 60"/>
                <a:gd name="T2" fmla="*/ 0 w 61"/>
                <a:gd name="T3" fmla="*/ 30 h 60"/>
                <a:gd name="T4" fmla="*/ 31 w 61"/>
                <a:gd name="T5" fmla="*/ 60 h 60"/>
                <a:gd name="T6" fmla="*/ 61 w 61"/>
                <a:gd name="T7" fmla="*/ 30 h 60"/>
                <a:gd name="T8" fmla="*/ 31 w 61"/>
                <a:gd name="T9" fmla="*/ 0 h 60"/>
                <a:gd name="T10" fmla="*/ 31 w 61"/>
                <a:gd name="T11" fmla="*/ 49 h 60"/>
                <a:gd name="T12" fmla="*/ 11 w 61"/>
                <a:gd name="T13" fmla="*/ 30 h 60"/>
                <a:gd name="T14" fmla="*/ 31 w 61"/>
                <a:gd name="T15" fmla="*/ 10 h 60"/>
                <a:gd name="T16" fmla="*/ 50 w 61"/>
                <a:gd name="T17" fmla="*/ 30 h 60"/>
                <a:gd name="T18" fmla="*/ 31 w 61"/>
                <a:gd name="T19" fmla="*/ 4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60">
                  <a:moveTo>
                    <a:pt x="31" y="0"/>
                  </a:moveTo>
                  <a:cubicBezTo>
                    <a:pt x="14" y="0"/>
                    <a:pt x="0" y="13"/>
                    <a:pt x="0" y="30"/>
                  </a:cubicBezTo>
                  <a:cubicBezTo>
                    <a:pt x="0" y="46"/>
                    <a:pt x="14" y="60"/>
                    <a:pt x="31" y="60"/>
                  </a:cubicBezTo>
                  <a:cubicBezTo>
                    <a:pt x="47" y="60"/>
                    <a:pt x="61" y="46"/>
                    <a:pt x="61" y="30"/>
                  </a:cubicBezTo>
                  <a:cubicBezTo>
                    <a:pt x="61" y="13"/>
                    <a:pt x="47" y="0"/>
                    <a:pt x="31" y="0"/>
                  </a:cubicBezTo>
                  <a:close/>
                  <a:moveTo>
                    <a:pt x="31" y="49"/>
                  </a:moveTo>
                  <a:cubicBezTo>
                    <a:pt x="20" y="49"/>
                    <a:pt x="11" y="41"/>
                    <a:pt x="11" y="30"/>
                  </a:cubicBezTo>
                  <a:cubicBezTo>
                    <a:pt x="11" y="19"/>
                    <a:pt x="20" y="10"/>
                    <a:pt x="31" y="10"/>
                  </a:cubicBezTo>
                  <a:cubicBezTo>
                    <a:pt x="41" y="10"/>
                    <a:pt x="50" y="19"/>
                    <a:pt x="50" y="30"/>
                  </a:cubicBezTo>
                  <a:cubicBezTo>
                    <a:pt x="50" y="41"/>
                    <a:pt x="41" y="49"/>
                    <a:pt x="31" y="49"/>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7" name="Freeform 131"/>
            <p:cNvSpPr>
              <a:spLocks noEditPoints="1"/>
            </p:cNvSpPr>
            <p:nvPr/>
          </p:nvSpPr>
          <p:spPr bwMode="auto">
            <a:xfrm>
              <a:off x="9653838" y="2277636"/>
              <a:ext cx="91091" cy="91091"/>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49 h 60"/>
                <a:gd name="T12" fmla="*/ 10 w 60"/>
                <a:gd name="T13" fmla="*/ 30 h 60"/>
                <a:gd name="T14" fmla="*/ 30 w 60"/>
                <a:gd name="T15" fmla="*/ 10 h 60"/>
                <a:gd name="T16" fmla="*/ 50 w 60"/>
                <a:gd name="T17" fmla="*/ 30 h 60"/>
                <a:gd name="T18" fmla="*/ 30 w 60"/>
                <a:gd name="T19" fmla="*/ 4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6"/>
                    <a:pt x="13" y="60"/>
                    <a:pt x="30" y="60"/>
                  </a:cubicBezTo>
                  <a:cubicBezTo>
                    <a:pt x="47" y="60"/>
                    <a:pt x="60" y="46"/>
                    <a:pt x="60" y="30"/>
                  </a:cubicBezTo>
                  <a:cubicBezTo>
                    <a:pt x="60" y="13"/>
                    <a:pt x="47" y="0"/>
                    <a:pt x="30" y="0"/>
                  </a:cubicBezTo>
                  <a:close/>
                  <a:moveTo>
                    <a:pt x="30" y="49"/>
                  </a:moveTo>
                  <a:cubicBezTo>
                    <a:pt x="19" y="49"/>
                    <a:pt x="10" y="41"/>
                    <a:pt x="10" y="30"/>
                  </a:cubicBezTo>
                  <a:cubicBezTo>
                    <a:pt x="10" y="19"/>
                    <a:pt x="19" y="10"/>
                    <a:pt x="30" y="10"/>
                  </a:cubicBezTo>
                  <a:cubicBezTo>
                    <a:pt x="41" y="10"/>
                    <a:pt x="50" y="19"/>
                    <a:pt x="50" y="30"/>
                  </a:cubicBezTo>
                  <a:cubicBezTo>
                    <a:pt x="50" y="41"/>
                    <a:pt x="41" y="49"/>
                    <a:pt x="30" y="49"/>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8" name="Freeform 132"/>
            <p:cNvSpPr>
              <a:spLocks noEditPoints="1"/>
            </p:cNvSpPr>
            <p:nvPr/>
          </p:nvSpPr>
          <p:spPr bwMode="auto">
            <a:xfrm>
              <a:off x="8908428" y="1878630"/>
              <a:ext cx="91091" cy="91091"/>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49 h 60"/>
                <a:gd name="T12" fmla="*/ 11 w 60"/>
                <a:gd name="T13" fmla="*/ 30 h 60"/>
                <a:gd name="T14" fmla="*/ 30 w 60"/>
                <a:gd name="T15" fmla="*/ 10 h 60"/>
                <a:gd name="T16" fmla="*/ 50 w 60"/>
                <a:gd name="T17" fmla="*/ 30 h 60"/>
                <a:gd name="T18" fmla="*/ 30 w 60"/>
                <a:gd name="T19" fmla="*/ 4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6"/>
                    <a:pt x="13" y="60"/>
                    <a:pt x="30" y="60"/>
                  </a:cubicBezTo>
                  <a:cubicBezTo>
                    <a:pt x="47" y="60"/>
                    <a:pt x="60" y="46"/>
                    <a:pt x="60" y="30"/>
                  </a:cubicBezTo>
                  <a:cubicBezTo>
                    <a:pt x="60" y="13"/>
                    <a:pt x="47" y="0"/>
                    <a:pt x="30" y="0"/>
                  </a:cubicBezTo>
                  <a:close/>
                  <a:moveTo>
                    <a:pt x="30" y="49"/>
                  </a:moveTo>
                  <a:cubicBezTo>
                    <a:pt x="19" y="49"/>
                    <a:pt x="11" y="41"/>
                    <a:pt x="11" y="30"/>
                  </a:cubicBezTo>
                  <a:cubicBezTo>
                    <a:pt x="11" y="19"/>
                    <a:pt x="19" y="10"/>
                    <a:pt x="30" y="10"/>
                  </a:cubicBezTo>
                  <a:cubicBezTo>
                    <a:pt x="41" y="10"/>
                    <a:pt x="50" y="19"/>
                    <a:pt x="50" y="30"/>
                  </a:cubicBezTo>
                  <a:cubicBezTo>
                    <a:pt x="50" y="41"/>
                    <a:pt x="41" y="49"/>
                    <a:pt x="30" y="49"/>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199" name="Freeform 133"/>
            <p:cNvSpPr>
              <a:spLocks noEditPoints="1"/>
            </p:cNvSpPr>
            <p:nvPr/>
          </p:nvSpPr>
          <p:spPr bwMode="auto">
            <a:xfrm>
              <a:off x="8485045" y="2089680"/>
              <a:ext cx="91091" cy="92374"/>
            </a:xfrm>
            <a:custGeom>
              <a:avLst/>
              <a:gdLst>
                <a:gd name="T0" fmla="*/ 30 w 60"/>
                <a:gd name="T1" fmla="*/ 0 h 61"/>
                <a:gd name="T2" fmla="*/ 0 w 60"/>
                <a:gd name="T3" fmla="*/ 30 h 61"/>
                <a:gd name="T4" fmla="*/ 30 w 60"/>
                <a:gd name="T5" fmla="*/ 61 h 61"/>
                <a:gd name="T6" fmla="*/ 60 w 60"/>
                <a:gd name="T7" fmla="*/ 30 h 61"/>
                <a:gd name="T8" fmla="*/ 30 w 60"/>
                <a:gd name="T9" fmla="*/ 0 h 61"/>
                <a:gd name="T10" fmla="*/ 30 w 60"/>
                <a:gd name="T11" fmla="*/ 50 h 61"/>
                <a:gd name="T12" fmla="*/ 11 w 60"/>
                <a:gd name="T13" fmla="*/ 30 h 61"/>
                <a:gd name="T14" fmla="*/ 30 w 60"/>
                <a:gd name="T15" fmla="*/ 11 h 61"/>
                <a:gd name="T16" fmla="*/ 50 w 60"/>
                <a:gd name="T17" fmla="*/ 30 h 61"/>
                <a:gd name="T18" fmla="*/ 30 w 60"/>
                <a:gd name="T19" fmla="*/ 5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1">
                  <a:moveTo>
                    <a:pt x="30" y="0"/>
                  </a:moveTo>
                  <a:cubicBezTo>
                    <a:pt x="14" y="0"/>
                    <a:pt x="0" y="14"/>
                    <a:pt x="0" y="30"/>
                  </a:cubicBezTo>
                  <a:cubicBezTo>
                    <a:pt x="0" y="47"/>
                    <a:pt x="14" y="61"/>
                    <a:pt x="30" y="61"/>
                  </a:cubicBezTo>
                  <a:cubicBezTo>
                    <a:pt x="47" y="61"/>
                    <a:pt x="60" y="47"/>
                    <a:pt x="60" y="30"/>
                  </a:cubicBezTo>
                  <a:cubicBezTo>
                    <a:pt x="60" y="14"/>
                    <a:pt x="47" y="0"/>
                    <a:pt x="30" y="0"/>
                  </a:cubicBezTo>
                  <a:close/>
                  <a:moveTo>
                    <a:pt x="30" y="50"/>
                  </a:moveTo>
                  <a:cubicBezTo>
                    <a:pt x="19" y="50"/>
                    <a:pt x="11" y="41"/>
                    <a:pt x="11" y="30"/>
                  </a:cubicBezTo>
                  <a:cubicBezTo>
                    <a:pt x="11" y="20"/>
                    <a:pt x="19" y="11"/>
                    <a:pt x="30" y="11"/>
                  </a:cubicBezTo>
                  <a:cubicBezTo>
                    <a:pt x="41" y="11"/>
                    <a:pt x="50" y="20"/>
                    <a:pt x="50" y="30"/>
                  </a:cubicBezTo>
                  <a:cubicBezTo>
                    <a:pt x="50"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00" name="Freeform 134"/>
            <p:cNvSpPr>
              <a:spLocks noEditPoints="1"/>
            </p:cNvSpPr>
            <p:nvPr/>
          </p:nvSpPr>
          <p:spPr bwMode="auto">
            <a:xfrm>
              <a:off x="10906024" y="2673435"/>
              <a:ext cx="91091" cy="91091"/>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0 h 60"/>
                <a:gd name="T12" fmla="*/ 11 w 60"/>
                <a:gd name="T13" fmla="*/ 30 h 60"/>
                <a:gd name="T14" fmla="*/ 30 w 60"/>
                <a:gd name="T15" fmla="*/ 11 h 60"/>
                <a:gd name="T16" fmla="*/ 50 w 60"/>
                <a:gd name="T17" fmla="*/ 30 h 60"/>
                <a:gd name="T18" fmla="*/ 30 w 60"/>
                <a:gd name="T19" fmla="*/ 5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4"/>
                    <a:pt x="0" y="30"/>
                  </a:cubicBezTo>
                  <a:cubicBezTo>
                    <a:pt x="0" y="47"/>
                    <a:pt x="13" y="60"/>
                    <a:pt x="30" y="60"/>
                  </a:cubicBezTo>
                  <a:cubicBezTo>
                    <a:pt x="47" y="60"/>
                    <a:pt x="60" y="47"/>
                    <a:pt x="60" y="30"/>
                  </a:cubicBezTo>
                  <a:cubicBezTo>
                    <a:pt x="60" y="14"/>
                    <a:pt x="47" y="0"/>
                    <a:pt x="30" y="0"/>
                  </a:cubicBezTo>
                  <a:close/>
                  <a:moveTo>
                    <a:pt x="30" y="50"/>
                  </a:moveTo>
                  <a:cubicBezTo>
                    <a:pt x="19" y="50"/>
                    <a:pt x="11" y="41"/>
                    <a:pt x="11" y="30"/>
                  </a:cubicBezTo>
                  <a:cubicBezTo>
                    <a:pt x="11" y="19"/>
                    <a:pt x="19" y="11"/>
                    <a:pt x="30" y="11"/>
                  </a:cubicBezTo>
                  <a:cubicBezTo>
                    <a:pt x="41" y="11"/>
                    <a:pt x="50" y="19"/>
                    <a:pt x="50" y="30"/>
                  </a:cubicBezTo>
                  <a:cubicBezTo>
                    <a:pt x="50"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01" name="Freeform 135"/>
            <p:cNvSpPr>
              <a:spLocks noEditPoints="1"/>
            </p:cNvSpPr>
            <p:nvPr/>
          </p:nvSpPr>
          <p:spPr bwMode="auto">
            <a:xfrm>
              <a:off x="11081792" y="3459258"/>
              <a:ext cx="91091" cy="91091"/>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0 h 60"/>
                <a:gd name="T12" fmla="*/ 10 w 60"/>
                <a:gd name="T13" fmla="*/ 30 h 60"/>
                <a:gd name="T14" fmla="*/ 30 w 60"/>
                <a:gd name="T15" fmla="*/ 11 h 60"/>
                <a:gd name="T16" fmla="*/ 49 w 60"/>
                <a:gd name="T17" fmla="*/ 30 h 60"/>
                <a:gd name="T18" fmla="*/ 30 w 60"/>
                <a:gd name="T19" fmla="*/ 5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4"/>
                    <a:pt x="0" y="30"/>
                  </a:cubicBezTo>
                  <a:cubicBezTo>
                    <a:pt x="0" y="47"/>
                    <a:pt x="13" y="60"/>
                    <a:pt x="30" y="60"/>
                  </a:cubicBezTo>
                  <a:cubicBezTo>
                    <a:pt x="47" y="60"/>
                    <a:pt x="60" y="47"/>
                    <a:pt x="60" y="30"/>
                  </a:cubicBezTo>
                  <a:cubicBezTo>
                    <a:pt x="60" y="14"/>
                    <a:pt x="47" y="0"/>
                    <a:pt x="30" y="0"/>
                  </a:cubicBezTo>
                  <a:close/>
                  <a:moveTo>
                    <a:pt x="30" y="50"/>
                  </a:moveTo>
                  <a:cubicBezTo>
                    <a:pt x="19" y="50"/>
                    <a:pt x="10" y="41"/>
                    <a:pt x="10" y="30"/>
                  </a:cubicBezTo>
                  <a:cubicBezTo>
                    <a:pt x="10" y="20"/>
                    <a:pt x="19" y="11"/>
                    <a:pt x="30" y="11"/>
                  </a:cubicBezTo>
                  <a:cubicBezTo>
                    <a:pt x="41" y="11"/>
                    <a:pt x="49" y="20"/>
                    <a:pt x="49" y="30"/>
                  </a:cubicBezTo>
                  <a:cubicBezTo>
                    <a:pt x="49"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02" name="Freeform 136"/>
            <p:cNvSpPr>
              <a:spLocks noEditPoints="1"/>
            </p:cNvSpPr>
            <p:nvPr/>
          </p:nvSpPr>
          <p:spPr bwMode="auto">
            <a:xfrm>
              <a:off x="9152835" y="4057126"/>
              <a:ext cx="91091" cy="92374"/>
            </a:xfrm>
            <a:custGeom>
              <a:avLst/>
              <a:gdLst>
                <a:gd name="T0" fmla="*/ 30 w 60"/>
                <a:gd name="T1" fmla="*/ 0 h 61"/>
                <a:gd name="T2" fmla="*/ 0 w 60"/>
                <a:gd name="T3" fmla="*/ 30 h 61"/>
                <a:gd name="T4" fmla="*/ 30 w 60"/>
                <a:gd name="T5" fmla="*/ 61 h 61"/>
                <a:gd name="T6" fmla="*/ 60 w 60"/>
                <a:gd name="T7" fmla="*/ 30 h 61"/>
                <a:gd name="T8" fmla="*/ 30 w 60"/>
                <a:gd name="T9" fmla="*/ 0 h 61"/>
                <a:gd name="T10" fmla="*/ 30 w 60"/>
                <a:gd name="T11" fmla="*/ 50 h 61"/>
                <a:gd name="T12" fmla="*/ 10 w 60"/>
                <a:gd name="T13" fmla="*/ 30 h 61"/>
                <a:gd name="T14" fmla="*/ 30 w 60"/>
                <a:gd name="T15" fmla="*/ 11 h 61"/>
                <a:gd name="T16" fmla="*/ 49 w 60"/>
                <a:gd name="T17" fmla="*/ 30 h 61"/>
                <a:gd name="T18" fmla="*/ 30 w 60"/>
                <a:gd name="T19" fmla="*/ 5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1">
                  <a:moveTo>
                    <a:pt x="30" y="0"/>
                  </a:moveTo>
                  <a:cubicBezTo>
                    <a:pt x="13" y="0"/>
                    <a:pt x="0" y="14"/>
                    <a:pt x="0" y="30"/>
                  </a:cubicBezTo>
                  <a:cubicBezTo>
                    <a:pt x="0" y="47"/>
                    <a:pt x="13" y="61"/>
                    <a:pt x="30" y="61"/>
                  </a:cubicBezTo>
                  <a:cubicBezTo>
                    <a:pt x="47" y="61"/>
                    <a:pt x="60" y="47"/>
                    <a:pt x="60" y="30"/>
                  </a:cubicBezTo>
                  <a:cubicBezTo>
                    <a:pt x="60" y="14"/>
                    <a:pt x="47" y="0"/>
                    <a:pt x="30" y="0"/>
                  </a:cubicBezTo>
                  <a:close/>
                  <a:moveTo>
                    <a:pt x="30" y="50"/>
                  </a:moveTo>
                  <a:cubicBezTo>
                    <a:pt x="19" y="50"/>
                    <a:pt x="10" y="41"/>
                    <a:pt x="10" y="30"/>
                  </a:cubicBezTo>
                  <a:cubicBezTo>
                    <a:pt x="10" y="20"/>
                    <a:pt x="19" y="11"/>
                    <a:pt x="30" y="11"/>
                  </a:cubicBezTo>
                  <a:cubicBezTo>
                    <a:pt x="41" y="11"/>
                    <a:pt x="49" y="20"/>
                    <a:pt x="49" y="30"/>
                  </a:cubicBezTo>
                  <a:cubicBezTo>
                    <a:pt x="49"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03" name="Freeform 137"/>
            <p:cNvSpPr>
              <a:spLocks noEditPoints="1"/>
            </p:cNvSpPr>
            <p:nvPr/>
          </p:nvSpPr>
          <p:spPr bwMode="auto">
            <a:xfrm>
              <a:off x="8023814" y="4193122"/>
              <a:ext cx="91091" cy="92374"/>
            </a:xfrm>
            <a:custGeom>
              <a:avLst/>
              <a:gdLst>
                <a:gd name="T0" fmla="*/ 30 w 60"/>
                <a:gd name="T1" fmla="*/ 0 h 61"/>
                <a:gd name="T2" fmla="*/ 0 w 60"/>
                <a:gd name="T3" fmla="*/ 30 h 61"/>
                <a:gd name="T4" fmla="*/ 30 w 60"/>
                <a:gd name="T5" fmla="*/ 61 h 61"/>
                <a:gd name="T6" fmla="*/ 60 w 60"/>
                <a:gd name="T7" fmla="*/ 30 h 61"/>
                <a:gd name="T8" fmla="*/ 30 w 60"/>
                <a:gd name="T9" fmla="*/ 0 h 61"/>
                <a:gd name="T10" fmla="*/ 30 w 60"/>
                <a:gd name="T11" fmla="*/ 50 h 61"/>
                <a:gd name="T12" fmla="*/ 11 w 60"/>
                <a:gd name="T13" fmla="*/ 30 h 61"/>
                <a:gd name="T14" fmla="*/ 30 w 60"/>
                <a:gd name="T15" fmla="*/ 11 h 61"/>
                <a:gd name="T16" fmla="*/ 50 w 60"/>
                <a:gd name="T17" fmla="*/ 30 h 61"/>
                <a:gd name="T18" fmla="*/ 30 w 60"/>
                <a:gd name="T19" fmla="*/ 5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1">
                  <a:moveTo>
                    <a:pt x="30" y="0"/>
                  </a:moveTo>
                  <a:cubicBezTo>
                    <a:pt x="14" y="0"/>
                    <a:pt x="0" y="14"/>
                    <a:pt x="0" y="30"/>
                  </a:cubicBezTo>
                  <a:cubicBezTo>
                    <a:pt x="0" y="47"/>
                    <a:pt x="14" y="61"/>
                    <a:pt x="30" y="61"/>
                  </a:cubicBezTo>
                  <a:cubicBezTo>
                    <a:pt x="47" y="61"/>
                    <a:pt x="60" y="47"/>
                    <a:pt x="60" y="30"/>
                  </a:cubicBezTo>
                  <a:cubicBezTo>
                    <a:pt x="60" y="14"/>
                    <a:pt x="47" y="0"/>
                    <a:pt x="30" y="0"/>
                  </a:cubicBezTo>
                  <a:close/>
                  <a:moveTo>
                    <a:pt x="30" y="50"/>
                  </a:moveTo>
                  <a:cubicBezTo>
                    <a:pt x="19" y="50"/>
                    <a:pt x="11" y="41"/>
                    <a:pt x="11" y="30"/>
                  </a:cubicBezTo>
                  <a:cubicBezTo>
                    <a:pt x="11" y="20"/>
                    <a:pt x="19" y="11"/>
                    <a:pt x="30" y="11"/>
                  </a:cubicBezTo>
                  <a:cubicBezTo>
                    <a:pt x="41" y="11"/>
                    <a:pt x="50" y="20"/>
                    <a:pt x="50" y="30"/>
                  </a:cubicBezTo>
                  <a:cubicBezTo>
                    <a:pt x="50"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04" name="Freeform 138"/>
            <p:cNvSpPr>
              <a:spLocks noEditPoints="1"/>
            </p:cNvSpPr>
            <p:nvPr/>
          </p:nvSpPr>
          <p:spPr bwMode="auto">
            <a:xfrm>
              <a:off x="10474944" y="4789065"/>
              <a:ext cx="92374" cy="91091"/>
            </a:xfrm>
            <a:custGeom>
              <a:avLst/>
              <a:gdLst>
                <a:gd name="T0" fmla="*/ 30 w 61"/>
                <a:gd name="T1" fmla="*/ 0 h 60"/>
                <a:gd name="T2" fmla="*/ 0 w 61"/>
                <a:gd name="T3" fmla="*/ 30 h 60"/>
                <a:gd name="T4" fmla="*/ 30 w 61"/>
                <a:gd name="T5" fmla="*/ 60 h 60"/>
                <a:gd name="T6" fmla="*/ 61 w 61"/>
                <a:gd name="T7" fmla="*/ 30 h 60"/>
                <a:gd name="T8" fmla="*/ 30 w 61"/>
                <a:gd name="T9" fmla="*/ 0 h 60"/>
                <a:gd name="T10" fmla="*/ 30 w 61"/>
                <a:gd name="T11" fmla="*/ 49 h 60"/>
                <a:gd name="T12" fmla="*/ 11 w 61"/>
                <a:gd name="T13" fmla="*/ 30 h 60"/>
                <a:gd name="T14" fmla="*/ 30 w 61"/>
                <a:gd name="T15" fmla="*/ 10 h 60"/>
                <a:gd name="T16" fmla="*/ 50 w 61"/>
                <a:gd name="T17" fmla="*/ 30 h 60"/>
                <a:gd name="T18" fmla="*/ 30 w 61"/>
                <a:gd name="T19" fmla="*/ 4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60">
                  <a:moveTo>
                    <a:pt x="30" y="0"/>
                  </a:moveTo>
                  <a:cubicBezTo>
                    <a:pt x="14" y="0"/>
                    <a:pt x="0" y="13"/>
                    <a:pt x="0" y="30"/>
                  </a:cubicBezTo>
                  <a:cubicBezTo>
                    <a:pt x="0" y="46"/>
                    <a:pt x="14" y="60"/>
                    <a:pt x="30" y="60"/>
                  </a:cubicBezTo>
                  <a:cubicBezTo>
                    <a:pt x="47" y="60"/>
                    <a:pt x="61" y="46"/>
                    <a:pt x="61" y="30"/>
                  </a:cubicBezTo>
                  <a:cubicBezTo>
                    <a:pt x="61" y="13"/>
                    <a:pt x="47" y="0"/>
                    <a:pt x="30" y="0"/>
                  </a:cubicBezTo>
                  <a:close/>
                  <a:moveTo>
                    <a:pt x="30" y="49"/>
                  </a:moveTo>
                  <a:cubicBezTo>
                    <a:pt x="20" y="49"/>
                    <a:pt x="11" y="41"/>
                    <a:pt x="11" y="30"/>
                  </a:cubicBezTo>
                  <a:cubicBezTo>
                    <a:pt x="11" y="19"/>
                    <a:pt x="20" y="10"/>
                    <a:pt x="30" y="10"/>
                  </a:cubicBezTo>
                  <a:cubicBezTo>
                    <a:pt x="41" y="10"/>
                    <a:pt x="50" y="19"/>
                    <a:pt x="50" y="30"/>
                  </a:cubicBezTo>
                  <a:cubicBezTo>
                    <a:pt x="50" y="41"/>
                    <a:pt x="41" y="49"/>
                    <a:pt x="30" y="49"/>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05" name="Freeform 139"/>
            <p:cNvSpPr>
              <a:spLocks noEditPoints="1"/>
            </p:cNvSpPr>
            <p:nvPr/>
          </p:nvSpPr>
          <p:spPr bwMode="auto">
            <a:xfrm>
              <a:off x="9705157" y="5844955"/>
              <a:ext cx="93016" cy="91091"/>
            </a:xfrm>
            <a:custGeom>
              <a:avLst/>
              <a:gdLst>
                <a:gd name="T0" fmla="*/ 30 w 61"/>
                <a:gd name="T1" fmla="*/ 0 h 60"/>
                <a:gd name="T2" fmla="*/ 0 w 61"/>
                <a:gd name="T3" fmla="*/ 30 h 60"/>
                <a:gd name="T4" fmla="*/ 30 w 61"/>
                <a:gd name="T5" fmla="*/ 60 h 60"/>
                <a:gd name="T6" fmla="*/ 61 w 61"/>
                <a:gd name="T7" fmla="*/ 30 h 60"/>
                <a:gd name="T8" fmla="*/ 30 w 61"/>
                <a:gd name="T9" fmla="*/ 0 h 60"/>
                <a:gd name="T10" fmla="*/ 30 w 61"/>
                <a:gd name="T11" fmla="*/ 50 h 60"/>
                <a:gd name="T12" fmla="*/ 11 w 61"/>
                <a:gd name="T13" fmla="*/ 30 h 60"/>
                <a:gd name="T14" fmla="*/ 30 w 61"/>
                <a:gd name="T15" fmla="*/ 10 h 60"/>
                <a:gd name="T16" fmla="*/ 50 w 61"/>
                <a:gd name="T17" fmla="*/ 30 h 60"/>
                <a:gd name="T18" fmla="*/ 30 w 61"/>
                <a:gd name="T19" fmla="*/ 5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60">
                  <a:moveTo>
                    <a:pt x="30" y="0"/>
                  </a:moveTo>
                  <a:cubicBezTo>
                    <a:pt x="14" y="0"/>
                    <a:pt x="0" y="13"/>
                    <a:pt x="0" y="30"/>
                  </a:cubicBezTo>
                  <a:cubicBezTo>
                    <a:pt x="0" y="47"/>
                    <a:pt x="14" y="60"/>
                    <a:pt x="30" y="60"/>
                  </a:cubicBezTo>
                  <a:cubicBezTo>
                    <a:pt x="47" y="60"/>
                    <a:pt x="61" y="47"/>
                    <a:pt x="61" y="30"/>
                  </a:cubicBezTo>
                  <a:cubicBezTo>
                    <a:pt x="61" y="13"/>
                    <a:pt x="47" y="0"/>
                    <a:pt x="30" y="0"/>
                  </a:cubicBezTo>
                  <a:close/>
                  <a:moveTo>
                    <a:pt x="30" y="50"/>
                  </a:moveTo>
                  <a:cubicBezTo>
                    <a:pt x="20" y="50"/>
                    <a:pt x="11" y="41"/>
                    <a:pt x="11" y="30"/>
                  </a:cubicBezTo>
                  <a:cubicBezTo>
                    <a:pt x="11" y="19"/>
                    <a:pt x="20" y="10"/>
                    <a:pt x="30" y="10"/>
                  </a:cubicBezTo>
                  <a:cubicBezTo>
                    <a:pt x="41" y="10"/>
                    <a:pt x="50" y="19"/>
                    <a:pt x="50" y="30"/>
                  </a:cubicBezTo>
                  <a:cubicBezTo>
                    <a:pt x="50" y="41"/>
                    <a:pt x="41" y="50"/>
                    <a:pt x="30" y="50"/>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06" name="Oval 140"/>
            <p:cNvSpPr>
              <a:spLocks noChangeArrowheads="1"/>
            </p:cNvSpPr>
            <p:nvPr/>
          </p:nvSpPr>
          <p:spPr bwMode="auto">
            <a:xfrm>
              <a:off x="9137439" y="2760036"/>
              <a:ext cx="56451" cy="5645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07" name="Freeform 141"/>
            <p:cNvSpPr>
              <a:spLocks noEditPoints="1"/>
            </p:cNvSpPr>
            <p:nvPr/>
          </p:nvSpPr>
          <p:spPr bwMode="auto">
            <a:xfrm>
              <a:off x="9128458" y="2751055"/>
              <a:ext cx="74413" cy="74413"/>
            </a:xfrm>
            <a:custGeom>
              <a:avLst/>
              <a:gdLst>
                <a:gd name="T0" fmla="*/ 24 w 49"/>
                <a:gd name="T1" fmla="*/ 49 h 49"/>
                <a:gd name="T2" fmla="*/ 0 w 49"/>
                <a:gd name="T3" fmla="*/ 24 h 49"/>
                <a:gd name="T4" fmla="*/ 24 w 49"/>
                <a:gd name="T5" fmla="*/ 0 h 49"/>
                <a:gd name="T6" fmla="*/ 49 w 49"/>
                <a:gd name="T7" fmla="*/ 24 h 49"/>
                <a:gd name="T8" fmla="*/ 24 w 49"/>
                <a:gd name="T9" fmla="*/ 49 h 49"/>
                <a:gd name="T10" fmla="*/ 24 w 49"/>
                <a:gd name="T11" fmla="*/ 11 h 49"/>
                <a:gd name="T12" fmla="*/ 12 w 49"/>
                <a:gd name="T13" fmla="*/ 24 h 49"/>
                <a:gd name="T14" fmla="*/ 24 w 49"/>
                <a:gd name="T15" fmla="*/ 37 h 49"/>
                <a:gd name="T16" fmla="*/ 37 w 49"/>
                <a:gd name="T17" fmla="*/ 24 h 49"/>
                <a:gd name="T18" fmla="*/ 24 w 49"/>
                <a:gd name="T19" fmla="*/ 1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49">
                  <a:moveTo>
                    <a:pt x="24" y="49"/>
                  </a:moveTo>
                  <a:cubicBezTo>
                    <a:pt x="11" y="49"/>
                    <a:pt x="0" y="38"/>
                    <a:pt x="0" y="24"/>
                  </a:cubicBezTo>
                  <a:cubicBezTo>
                    <a:pt x="0" y="11"/>
                    <a:pt x="11" y="0"/>
                    <a:pt x="24" y="0"/>
                  </a:cubicBezTo>
                  <a:cubicBezTo>
                    <a:pt x="38" y="0"/>
                    <a:pt x="49" y="11"/>
                    <a:pt x="49" y="24"/>
                  </a:cubicBezTo>
                  <a:cubicBezTo>
                    <a:pt x="49" y="38"/>
                    <a:pt x="38" y="49"/>
                    <a:pt x="24" y="49"/>
                  </a:cubicBezTo>
                  <a:close/>
                  <a:moveTo>
                    <a:pt x="24" y="11"/>
                  </a:moveTo>
                  <a:cubicBezTo>
                    <a:pt x="17" y="11"/>
                    <a:pt x="12" y="17"/>
                    <a:pt x="12" y="24"/>
                  </a:cubicBezTo>
                  <a:cubicBezTo>
                    <a:pt x="12" y="31"/>
                    <a:pt x="17" y="37"/>
                    <a:pt x="24" y="37"/>
                  </a:cubicBezTo>
                  <a:cubicBezTo>
                    <a:pt x="32" y="37"/>
                    <a:pt x="37" y="31"/>
                    <a:pt x="37" y="24"/>
                  </a:cubicBezTo>
                  <a:cubicBezTo>
                    <a:pt x="37" y="17"/>
                    <a:pt x="32" y="11"/>
                    <a:pt x="24" y="11"/>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08" name="Oval 142"/>
            <p:cNvSpPr>
              <a:spLocks noChangeArrowheads="1"/>
            </p:cNvSpPr>
            <p:nvPr/>
          </p:nvSpPr>
          <p:spPr bwMode="auto">
            <a:xfrm>
              <a:off x="7823670" y="3245643"/>
              <a:ext cx="69922" cy="6928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09" name="Freeform 143"/>
            <p:cNvSpPr>
              <a:spLocks noEditPoints="1"/>
            </p:cNvSpPr>
            <p:nvPr/>
          </p:nvSpPr>
          <p:spPr bwMode="auto">
            <a:xfrm>
              <a:off x="7814689" y="3236020"/>
              <a:ext cx="87884" cy="86601"/>
            </a:xfrm>
            <a:custGeom>
              <a:avLst/>
              <a:gdLst>
                <a:gd name="T0" fmla="*/ 29 w 58"/>
                <a:gd name="T1" fmla="*/ 57 h 57"/>
                <a:gd name="T2" fmla="*/ 0 w 58"/>
                <a:gd name="T3" fmla="*/ 29 h 57"/>
                <a:gd name="T4" fmla="*/ 29 w 58"/>
                <a:gd name="T5" fmla="*/ 0 h 57"/>
                <a:gd name="T6" fmla="*/ 58 w 58"/>
                <a:gd name="T7" fmla="*/ 29 h 57"/>
                <a:gd name="T8" fmla="*/ 29 w 58"/>
                <a:gd name="T9" fmla="*/ 57 h 57"/>
                <a:gd name="T10" fmla="*/ 29 w 58"/>
                <a:gd name="T11" fmla="*/ 12 h 57"/>
                <a:gd name="T12" fmla="*/ 12 w 58"/>
                <a:gd name="T13" fmla="*/ 29 h 57"/>
                <a:gd name="T14" fmla="*/ 29 w 58"/>
                <a:gd name="T15" fmla="*/ 46 h 57"/>
                <a:gd name="T16" fmla="*/ 46 w 58"/>
                <a:gd name="T17" fmla="*/ 29 h 57"/>
                <a:gd name="T18" fmla="*/ 29 w 58"/>
                <a:gd name="T19" fmla="*/ 1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7">
                  <a:moveTo>
                    <a:pt x="29" y="57"/>
                  </a:moveTo>
                  <a:cubicBezTo>
                    <a:pt x="13" y="57"/>
                    <a:pt x="0" y="45"/>
                    <a:pt x="0" y="29"/>
                  </a:cubicBezTo>
                  <a:cubicBezTo>
                    <a:pt x="0" y="13"/>
                    <a:pt x="13" y="0"/>
                    <a:pt x="29" y="0"/>
                  </a:cubicBezTo>
                  <a:cubicBezTo>
                    <a:pt x="45" y="0"/>
                    <a:pt x="58" y="13"/>
                    <a:pt x="58" y="29"/>
                  </a:cubicBezTo>
                  <a:cubicBezTo>
                    <a:pt x="58" y="45"/>
                    <a:pt x="45" y="57"/>
                    <a:pt x="29" y="57"/>
                  </a:cubicBezTo>
                  <a:close/>
                  <a:moveTo>
                    <a:pt x="29" y="12"/>
                  </a:moveTo>
                  <a:cubicBezTo>
                    <a:pt x="19" y="12"/>
                    <a:pt x="12" y="19"/>
                    <a:pt x="12" y="29"/>
                  </a:cubicBezTo>
                  <a:cubicBezTo>
                    <a:pt x="12" y="38"/>
                    <a:pt x="19"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10" name="Oval 144"/>
            <p:cNvSpPr>
              <a:spLocks noChangeArrowheads="1"/>
            </p:cNvSpPr>
            <p:nvPr/>
          </p:nvSpPr>
          <p:spPr bwMode="auto">
            <a:xfrm>
              <a:off x="9186192" y="2165375"/>
              <a:ext cx="68639" cy="68639"/>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11" name="Freeform 145"/>
            <p:cNvSpPr>
              <a:spLocks noEditPoints="1"/>
            </p:cNvSpPr>
            <p:nvPr/>
          </p:nvSpPr>
          <p:spPr bwMode="auto">
            <a:xfrm>
              <a:off x="9177212" y="2156395"/>
              <a:ext cx="86601" cy="86601"/>
            </a:xfrm>
            <a:custGeom>
              <a:avLst/>
              <a:gdLst>
                <a:gd name="T0" fmla="*/ 29 w 57"/>
                <a:gd name="T1" fmla="*/ 57 h 57"/>
                <a:gd name="T2" fmla="*/ 0 w 57"/>
                <a:gd name="T3" fmla="*/ 29 h 57"/>
                <a:gd name="T4" fmla="*/ 29 w 57"/>
                <a:gd name="T5" fmla="*/ 0 h 57"/>
                <a:gd name="T6" fmla="*/ 57 w 57"/>
                <a:gd name="T7" fmla="*/ 29 h 57"/>
                <a:gd name="T8" fmla="*/ 29 w 57"/>
                <a:gd name="T9" fmla="*/ 57 h 57"/>
                <a:gd name="T10" fmla="*/ 29 w 57"/>
                <a:gd name="T11" fmla="*/ 12 h 57"/>
                <a:gd name="T12" fmla="*/ 12 w 57"/>
                <a:gd name="T13" fmla="*/ 29 h 57"/>
                <a:gd name="T14" fmla="*/ 29 w 57"/>
                <a:gd name="T15" fmla="*/ 46 h 57"/>
                <a:gd name="T16" fmla="*/ 46 w 57"/>
                <a:gd name="T17" fmla="*/ 29 h 57"/>
                <a:gd name="T18" fmla="*/ 29 w 57"/>
                <a:gd name="T19" fmla="*/ 1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57"/>
                  </a:moveTo>
                  <a:cubicBezTo>
                    <a:pt x="13" y="57"/>
                    <a:pt x="0" y="44"/>
                    <a:pt x="0" y="29"/>
                  </a:cubicBezTo>
                  <a:cubicBezTo>
                    <a:pt x="0" y="13"/>
                    <a:pt x="13" y="0"/>
                    <a:pt x="29" y="0"/>
                  </a:cubicBezTo>
                  <a:cubicBezTo>
                    <a:pt x="44" y="0"/>
                    <a:pt x="57" y="13"/>
                    <a:pt x="57" y="29"/>
                  </a:cubicBezTo>
                  <a:cubicBezTo>
                    <a:pt x="57" y="44"/>
                    <a:pt x="44" y="57"/>
                    <a:pt x="29" y="57"/>
                  </a:cubicBezTo>
                  <a:close/>
                  <a:moveTo>
                    <a:pt x="29" y="12"/>
                  </a:moveTo>
                  <a:cubicBezTo>
                    <a:pt x="19" y="12"/>
                    <a:pt x="12" y="19"/>
                    <a:pt x="12" y="29"/>
                  </a:cubicBezTo>
                  <a:cubicBezTo>
                    <a:pt x="12" y="38"/>
                    <a:pt x="19"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12" name="Oval 146"/>
            <p:cNvSpPr>
              <a:spLocks noChangeArrowheads="1"/>
            </p:cNvSpPr>
            <p:nvPr/>
          </p:nvSpPr>
          <p:spPr bwMode="auto">
            <a:xfrm>
              <a:off x="10725124" y="2967878"/>
              <a:ext cx="69922" cy="67998"/>
            </a:xfrm>
            <a:prstGeom prst="ellipse">
              <a:avLst/>
            </a:prstGeom>
            <a:solidFill>
              <a:schemeClr val="bg1"/>
            </a:solidFill>
            <a:ln>
              <a:noFill/>
            </a:ln>
          </p:spPr>
          <p:txBody>
            <a:bodyPr vert="horz" wrap="square" lIns="91440" tIns="45720" rIns="91440" bIns="45720" numCol="1" anchor="t" anchorCtr="0" compatLnSpc="1"/>
            <a:lstStyle/>
            <a:p>
              <a:endParaRPr lang="zh-CN" altLang="en-US"/>
            </a:p>
          </p:txBody>
        </p:sp>
        <p:sp>
          <p:nvSpPr>
            <p:cNvPr id="213" name="Freeform 147"/>
            <p:cNvSpPr>
              <a:spLocks noEditPoints="1"/>
            </p:cNvSpPr>
            <p:nvPr/>
          </p:nvSpPr>
          <p:spPr bwMode="auto">
            <a:xfrm>
              <a:off x="10716144" y="2958897"/>
              <a:ext cx="87884" cy="86601"/>
            </a:xfrm>
            <a:custGeom>
              <a:avLst/>
              <a:gdLst>
                <a:gd name="T0" fmla="*/ 29 w 58"/>
                <a:gd name="T1" fmla="*/ 57 h 57"/>
                <a:gd name="T2" fmla="*/ 0 w 58"/>
                <a:gd name="T3" fmla="*/ 29 h 57"/>
                <a:gd name="T4" fmla="*/ 29 w 58"/>
                <a:gd name="T5" fmla="*/ 0 h 57"/>
                <a:gd name="T6" fmla="*/ 58 w 58"/>
                <a:gd name="T7" fmla="*/ 29 h 57"/>
                <a:gd name="T8" fmla="*/ 29 w 58"/>
                <a:gd name="T9" fmla="*/ 57 h 57"/>
                <a:gd name="T10" fmla="*/ 29 w 58"/>
                <a:gd name="T11" fmla="*/ 12 h 57"/>
                <a:gd name="T12" fmla="*/ 12 w 58"/>
                <a:gd name="T13" fmla="*/ 29 h 57"/>
                <a:gd name="T14" fmla="*/ 29 w 58"/>
                <a:gd name="T15" fmla="*/ 46 h 57"/>
                <a:gd name="T16" fmla="*/ 46 w 58"/>
                <a:gd name="T17" fmla="*/ 29 h 57"/>
                <a:gd name="T18" fmla="*/ 29 w 58"/>
                <a:gd name="T19" fmla="*/ 1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7">
                  <a:moveTo>
                    <a:pt x="29" y="57"/>
                  </a:moveTo>
                  <a:cubicBezTo>
                    <a:pt x="13" y="57"/>
                    <a:pt x="0" y="44"/>
                    <a:pt x="0" y="29"/>
                  </a:cubicBezTo>
                  <a:cubicBezTo>
                    <a:pt x="0" y="13"/>
                    <a:pt x="13" y="0"/>
                    <a:pt x="29" y="0"/>
                  </a:cubicBezTo>
                  <a:cubicBezTo>
                    <a:pt x="45" y="0"/>
                    <a:pt x="58" y="13"/>
                    <a:pt x="58" y="29"/>
                  </a:cubicBezTo>
                  <a:cubicBezTo>
                    <a:pt x="58" y="44"/>
                    <a:pt x="45" y="57"/>
                    <a:pt x="29" y="57"/>
                  </a:cubicBezTo>
                  <a:close/>
                  <a:moveTo>
                    <a:pt x="29" y="12"/>
                  </a:moveTo>
                  <a:cubicBezTo>
                    <a:pt x="19" y="12"/>
                    <a:pt x="12" y="19"/>
                    <a:pt x="12" y="29"/>
                  </a:cubicBezTo>
                  <a:cubicBezTo>
                    <a:pt x="12" y="38"/>
                    <a:pt x="19"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14" name="Oval 148"/>
            <p:cNvSpPr>
              <a:spLocks noChangeArrowheads="1"/>
            </p:cNvSpPr>
            <p:nvPr/>
          </p:nvSpPr>
          <p:spPr bwMode="auto">
            <a:xfrm>
              <a:off x="10227329" y="3146853"/>
              <a:ext cx="69922" cy="67998"/>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15" name="Freeform 149"/>
            <p:cNvSpPr>
              <a:spLocks noEditPoints="1"/>
            </p:cNvSpPr>
            <p:nvPr/>
          </p:nvSpPr>
          <p:spPr bwMode="auto">
            <a:xfrm>
              <a:off x="10218348" y="3137873"/>
              <a:ext cx="86601" cy="86601"/>
            </a:xfrm>
            <a:custGeom>
              <a:avLst/>
              <a:gdLst>
                <a:gd name="T0" fmla="*/ 29 w 57"/>
                <a:gd name="T1" fmla="*/ 57 h 57"/>
                <a:gd name="T2" fmla="*/ 0 w 57"/>
                <a:gd name="T3" fmla="*/ 29 h 57"/>
                <a:gd name="T4" fmla="*/ 29 w 57"/>
                <a:gd name="T5" fmla="*/ 0 h 57"/>
                <a:gd name="T6" fmla="*/ 57 w 57"/>
                <a:gd name="T7" fmla="*/ 29 h 57"/>
                <a:gd name="T8" fmla="*/ 29 w 57"/>
                <a:gd name="T9" fmla="*/ 57 h 57"/>
                <a:gd name="T10" fmla="*/ 29 w 57"/>
                <a:gd name="T11" fmla="*/ 12 h 57"/>
                <a:gd name="T12" fmla="*/ 12 w 57"/>
                <a:gd name="T13" fmla="*/ 29 h 57"/>
                <a:gd name="T14" fmla="*/ 29 w 57"/>
                <a:gd name="T15" fmla="*/ 46 h 57"/>
                <a:gd name="T16" fmla="*/ 46 w 57"/>
                <a:gd name="T17" fmla="*/ 29 h 57"/>
                <a:gd name="T18" fmla="*/ 29 w 57"/>
                <a:gd name="T19" fmla="*/ 1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57"/>
                  </a:moveTo>
                  <a:cubicBezTo>
                    <a:pt x="13" y="57"/>
                    <a:pt x="0" y="44"/>
                    <a:pt x="0" y="29"/>
                  </a:cubicBezTo>
                  <a:cubicBezTo>
                    <a:pt x="0" y="13"/>
                    <a:pt x="13" y="0"/>
                    <a:pt x="29" y="0"/>
                  </a:cubicBezTo>
                  <a:cubicBezTo>
                    <a:pt x="45" y="0"/>
                    <a:pt x="57" y="13"/>
                    <a:pt x="57" y="29"/>
                  </a:cubicBezTo>
                  <a:cubicBezTo>
                    <a:pt x="57" y="44"/>
                    <a:pt x="45" y="57"/>
                    <a:pt x="29" y="57"/>
                  </a:cubicBezTo>
                  <a:close/>
                  <a:moveTo>
                    <a:pt x="29" y="12"/>
                  </a:moveTo>
                  <a:cubicBezTo>
                    <a:pt x="19" y="12"/>
                    <a:pt x="12" y="19"/>
                    <a:pt x="12" y="29"/>
                  </a:cubicBezTo>
                  <a:cubicBezTo>
                    <a:pt x="12" y="38"/>
                    <a:pt x="19"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16" name="Oval 150"/>
            <p:cNvSpPr>
              <a:spLocks noChangeArrowheads="1"/>
            </p:cNvSpPr>
            <p:nvPr/>
          </p:nvSpPr>
          <p:spPr bwMode="auto">
            <a:xfrm>
              <a:off x="8168149" y="3484918"/>
              <a:ext cx="69922" cy="68639"/>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17" name="Freeform 151"/>
            <p:cNvSpPr>
              <a:spLocks noEditPoints="1"/>
            </p:cNvSpPr>
            <p:nvPr/>
          </p:nvSpPr>
          <p:spPr bwMode="auto">
            <a:xfrm>
              <a:off x="8159169" y="3475937"/>
              <a:ext cx="87884" cy="86601"/>
            </a:xfrm>
            <a:custGeom>
              <a:avLst/>
              <a:gdLst>
                <a:gd name="T0" fmla="*/ 29 w 58"/>
                <a:gd name="T1" fmla="*/ 57 h 57"/>
                <a:gd name="T2" fmla="*/ 0 w 58"/>
                <a:gd name="T3" fmla="*/ 29 h 57"/>
                <a:gd name="T4" fmla="*/ 29 w 58"/>
                <a:gd name="T5" fmla="*/ 0 h 57"/>
                <a:gd name="T6" fmla="*/ 58 w 58"/>
                <a:gd name="T7" fmla="*/ 29 h 57"/>
                <a:gd name="T8" fmla="*/ 29 w 58"/>
                <a:gd name="T9" fmla="*/ 57 h 57"/>
                <a:gd name="T10" fmla="*/ 29 w 58"/>
                <a:gd name="T11" fmla="*/ 12 h 57"/>
                <a:gd name="T12" fmla="*/ 12 w 58"/>
                <a:gd name="T13" fmla="*/ 29 h 57"/>
                <a:gd name="T14" fmla="*/ 29 w 58"/>
                <a:gd name="T15" fmla="*/ 46 h 57"/>
                <a:gd name="T16" fmla="*/ 46 w 58"/>
                <a:gd name="T17" fmla="*/ 29 h 57"/>
                <a:gd name="T18" fmla="*/ 29 w 58"/>
                <a:gd name="T19" fmla="*/ 1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7">
                  <a:moveTo>
                    <a:pt x="29" y="57"/>
                  </a:moveTo>
                  <a:cubicBezTo>
                    <a:pt x="13" y="57"/>
                    <a:pt x="0" y="44"/>
                    <a:pt x="0" y="29"/>
                  </a:cubicBezTo>
                  <a:cubicBezTo>
                    <a:pt x="0" y="13"/>
                    <a:pt x="13" y="0"/>
                    <a:pt x="29" y="0"/>
                  </a:cubicBezTo>
                  <a:cubicBezTo>
                    <a:pt x="45" y="0"/>
                    <a:pt x="58" y="13"/>
                    <a:pt x="58" y="29"/>
                  </a:cubicBezTo>
                  <a:cubicBezTo>
                    <a:pt x="58" y="44"/>
                    <a:pt x="45" y="57"/>
                    <a:pt x="29" y="57"/>
                  </a:cubicBezTo>
                  <a:close/>
                  <a:moveTo>
                    <a:pt x="29" y="12"/>
                  </a:moveTo>
                  <a:cubicBezTo>
                    <a:pt x="20" y="12"/>
                    <a:pt x="12" y="19"/>
                    <a:pt x="12" y="29"/>
                  </a:cubicBezTo>
                  <a:cubicBezTo>
                    <a:pt x="12" y="38"/>
                    <a:pt x="20" y="46"/>
                    <a:pt x="29" y="46"/>
                  </a:cubicBezTo>
                  <a:cubicBezTo>
                    <a:pt x="39" y="46"/>
                    <a:pt x="46" y="38"/>
                    <a:pt x="46" y="29"/>
                  </a:cubicBezTo>
                  <a:cubicBezTo>
                    <a:pt x="46" y="19"/>
                    <a:pt x="39"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18" name="Oval 152"/>
            <p:cNvSpPr>
              <a:spLocks noChangeArrowheads="1"/>
            </p:cNvSpPr>
            <p:nvPr/>
          </p:nvSpPr>
          <p:spPr bwMode="auto">
            <a:xfrm>
              <a:off x="10045146" y="3354696"/>
              <a:ext cx="68639" cy="67998"/>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19" name="Freeform 153"/>
            <p:cNvSpPr>
              <a:spLocks noEditPoints="1"/>
            </p:cNvSpPr>
            <p:nvPr/>
          </p:nvSpPr>
          <p:spPr bwMode="auto">
            <a:xfrm>
              <a:off x="10036165" y="3345715"/>
              <a:ext cx="86601" cy="85960"/>
            </a:xfrm>
            <a:custGeom>
              <a:avLst/>
              <a:gdLst>
                <a:gd name="T0" fmla="*/ 29 w 57"/>
                <a:gd name="T1" fmla="*/ 57 h 57"/>
                <a:gd name="T2" fmla="*/ 0 w 57"/>
                <a:gd name="T3" fmla="*/ 28 h 57"/>
                <a:gd name="T4" fmla="*/ 29 w 57"/>
                <a:gd name="T5" fmla="*/ 0 h 57"/>
                <a:gd name="T6" fmla="*/ 57 w 57"/>
                <a:gd name="T7" fmla="*/ 28 h 57"/>
                <a:gd name="T8" fmla="*/ 29 w 57"/>
                <a:gd name="T9" fmla="*/ 57 h 57"/>
                <a:gd name="T10" fmla="*/ 29 w 57"/>
                <a:gd name="T11" fmla="*/ 11 h 57"/>
                <a:gd name="T12" fmla="*/ 12 w 57"/>
                <a:gd name="T13" fmla="*/ 28 h 57"/>
                <a:gd name="T14" fmla="*/ 29 w 57"/>
                <a:gd name="T15" fmla="*/ 45 h 57"/>
                <a:gd name="T16" fmla="*/ 46 w 57"/>
                <a:gd name="T17" fmla="*/ 28 h 57"/>
                <a:gd name="T18" fmla="*/ 29 w 57"/>
                <a:gd name="T19" fmla="*/ 1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57"/>
                  </a:moveTo>
                  <a:cubicBezTo>
                    <a:pt x="13" y="57"/>
                    <a:pt x="0" y="44"/>
                    <a:pt x="0" y="28"/>
                  </a:cubicBezTo>
                  <a:cubicBezTo>
                    <a:pt x="0" y="13"/>
                    <a:pt x="13" y="0"/>
                    <a:pt x="29" y="0"/>
                  </a:cubicBezTo>
                  <a:cubicBezTo>
                    <a:pt x="44" y="0"/>
                    <a:pt x="57" y="13"/>
                    <a:pt x="57" y="28"/>
                  </a:cubicBezTo>
                  <a:cubicBezTo>
                    <a:pt x="57" y="44"/>
                    <a:pt x="44" y="57"/>
                    <a:pt x="29" y="57"/>
                  </a:cubicBezTo>
                  <a:close/>
                  <a:moveTo>
                    <a:pt x="29" y="11"/>
                  </a:moveTo>
                  <a:cubicBezTo>
                    <a:pt x="19" y="11"/>
                    <a:pt x="12" y="19"/>
                    <a:pt x="12" y="28"/>
                  </a:cubicBezTo>
                  <a:cubicBezTo>
                    <a:pt x="12" y="38"/>
                    <a:pt x="19" y="45"/>
                    <a:pt x="29" y="45"/>
                  </a:cubicBezTo>
                  <a:cubicBezTo>
                    <a:pt x="38" y="45"/>
                    <a:pt x="46" y="38"/>
                    <a:pt x="46" y="28"/>
                  </a:cubicBezTo>
                  <a:cubicBezTo>
                    <a:pt x="46" y="19"/>
                    <a:pt x="38" y="11"/>
                    <a:pt x="29" y="11"/>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20" name="Oval 154"/>
            <p:cNvSpPr>
              <a:spLocks noChangeArrowheads="1"/>
            </p:cNvSpPr>
            <p:nvPr/>
          </p:nvSpPr>
          <p:spPr bwMode="auto">
            <a:xfrm>
              <a:off x="9450486" y="3883924"/>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21" name="Freeform 155"/>
            <p:cNvSpPr>
              <a:spLocks noEditPoints="1"/>
            </p:cNvSpPr>
            <p:nvPr/>
          </p:nvSpPr>
          <p:spPr bwMode="auto">
            <a:xfrm>
              <a:off x="9441505" y="3874943"/>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19" y="12"/>
                    <a:pt x="12" y="20"/>
                    <a:pt x="12" y="29"/>
                  </a:cubicBezTo>
                  <a:cubicBezTo>
                    <a:pt x="12" y="38"/>
                    <a:pt x="19" y="46"/>
                    <a:pt x="29" y="46"/>
                  </a:cubicBezTo>
                  <a:cubicBezTo>
                    <a:pt x="38" y="46"/>
                    <a:pt x="46" y="38"/>
                    <a:pt x="46" y="29"/>
                  </a:cubicBezTo>
                  <a:cubicBezTo>
                    <a:pt x="46" y="20"/>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22" name="Oval 156"/>
            <p:cNvSpPr>
              <a:spLocks noChangeArrowheads="1"/>
            </p:cNvSpPr>
            <p:nvPr/>
          </p:nvSpPr>
          <p:spPr bwMode="auto">
            <a:xfrm>
              <a:off x="8825034" y="4812158"/>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23" name="Freeform 157"/>
            <p:cNvSpPr>
              <a:spLocks noEditPoints="1"/>
            </p:cNvSpPr>
            <p:nvPr/>
          </p:nvSpPr>
          <p:spPr bwMode="auto">
            <a:xfrm>
              <a:off x="8816053" y="4803177"/>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19"/>
                    <a:pt x="12" y="29"/>
                  </a:cubicBezTo>
                  <a:cubicBezTo>
                    <a:pt x="12" y="38"/>
                    <a:pt x="20"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24" name="Oval 158"/>
            <p:cNvSpPr>
              <a:spLocks noChangeArrowheads="1"/>
            </p:cNvSpPr>
            <p:nvPr/>
          </p:nvSpPr>
          <p:spPr bwMode="auto">
            <a:xfrm>
              <a:off x="8632587" y="5424780"/>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25" name="Freeform 159"/>
            <p:cNvSpPr>
              <a:spLocks noEditPoints="1"/>
            </p:cNvSpPr>
            <p:nvPr/>
          </p:nvSpPr>
          <p:spPr bwMode="auto">
            <a:xfrm>
              <a:off x="8622965" y="5415799"/>
              <a:ext cx="88525"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19"/>
                    <a:pt x="12" y="29"/>
                  </a:cubicBezTo>
                  <a:cubicBezTo>
                    <a:pt x="12" y="38"/>
                    <a:pt x="20"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26" name="Oval 160"/>
            <p:cNvSpPr>
              <a:spLocks noChangeArrowheads="1"/>
            </p:cNvSpPr>
            <p:nvPr/>
          </p:nvSpPr>
          <p:spPr bwMode="auto">
            <a:xfrm>
              <a:off x="8720471" y="5862917"/>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27" name="Freeform 161"/>
            <p:cNvSpPr>
              <a:spLocks noEditPoints="1"/>
            </p:cNvSpPr>
            <p:nvPr/>
          </p:nvSpPr>
          <p:spPr bwMode="auto">
            <a:xfrm>
              <a:off x="8712774" y="5853936"/>
              <a:ext cx="86601" cy="87884"/>
            </a:xfrm>
            <a:custGeom>
              <a:avLst/>
              <a:gdLst>
                <a:gd name="T0" fmla="*/ 28 w 57"/>
                <a:gd name="T1" fmla="*/ 58 h 58"/>
                <a:gd name="T2" fmla="*/ 0 w 57"/>
                <a:gd name="T3" fmla="*/ 29 h 58"/>
                <a:gd name="T4" fmla="*/ 28 w 57"/>
                <a:gd name="T5" fmla="*/ 0 h 58"/>
                <a:gd name="T6" fmla="*/ 57 w 57"/>
                <a:gd name="T7" fmla="*/ 29 h 58"/>
                <a:gd name="T8" fmla="*/ 28 w 57"/>
                <a:gd name="T9" fmla="*/ 58 h 58"/>
                <a:gd name="T10" fmla="*/ 28 w 57"/>
                <a:gd name="T11" fmla="*/ 12 h 58"/>
                <a:gd name="T12" fmla="*/ 11 w 57"/>
                <a:gd name="T13" fmla="*/ 29 h 58"/>
                <a:gd name="T14" fmla="*/ 28 w 57"/>
                <a:gd name="T15" fmla="*/ 46 h 58"/>
                <a:gd name="T16" fmla="*/ 45 w 57"/>
                <a:gd name="T17" fmla="*/ 29 h 58"/>
                <a:gd name="T18" fmla="*/ 28 w 57"/>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8">
                  <a:moveTo>
                    <a:pt x="28" y="58"/>
                  </a:moveTo>
                  <a:cubicBezTo>
                    <a:pt x="12" y="58"/>
                    <a:pt x="0" y="45"/>
                    <a:pt x="0" y="29"/>
                  </a:cubicBezTo>
                  <a:cubicBezTo>
                    <a:pt x="0" y="13"/>
                    <a:pt x="12" y="0"/>
                    <a:pt x="28" y="0"/>
                  </a:cubicBezTo>
                  <a:cubicBezTo>
                    <a:pt x="44" y="0"/>
                    <a:pt x="57" y="13"/>
                    <a:pt x="57" y="29"/>
                  </a:cubicBezTo>
                  <a:cubicBezTo>
                    <a:pt x="57" y="45"/>
                    <a:pt x="44" y="58"/>
                    <a:pt x="28" y="58"/>
                  </a:cubicBezTo>
                  <a:close/>
                  <a:moveTo>
                    <a:pt x="28" y="12"/>
                  </a:moveTo>
                  <a:cubicBezTo>
                    <a:pt x="19" y="12"/>
                    <a:pt x="11" y="20"/>
                    <a:pt x="11" y="29"/>
                  </a:cubicBezTo>
                  <a:cubicBezTo>
                    <a:pt x="11" y="39"/>
                    <a:pt x="19" y="46"/>
                    <a:pt x="28" y="46"/>
                  </a:cubicBezTo>
                  <a:cubicBezTo>
                    <a:pt x="38" y="46"/>
                    <a:pt x="45" y="39"/>
                    <a:pt x="45" y="29"/>
                  </a:cubicBezTo>
                  <a:cubicBezTo>
                    <a:pt x="45" y="20"/>
                    <a:pt x="38" y="12"/>
                    <a:pt x="28"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28" name="Oval 162"/>
            <p:cNvSpPr>
              <a:spLocks noChangeArrowheads="1"/>
            </p:cNvSpPr>
            <p:nvPr/>
          </p:nvSpPr>
          <p:spPr bwMode="auto">
            <a:xfrm>
              <a:off x="8369577" y="4716576"/>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29" name="Freeform 163"/>
            <p:cNvSpPr>
              <a:spLocks noEditPoints="1"/>
            </p:cNvSpPr>
            <p:nvPr/>
          </p:nvSpPr>
          <p:spPr bwMode="auto">
            <a:xfrm>
              <a:off x="8360596" y="4707596"/>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20"/>
                    <a:pt x="12" y="29"/>
                  </a:cubicBezTo>
                  <a:cubicBezTo>
                    <a:pt x="12" y="39"/>
                    <a:pt x="20" y="46"/>
                    <a:pt x="29" y="46"/>
                  </a:cubicBezTo>
                  <a:cubicBezTo>
                    <a:pt x="39" y="46"/>
                    <a:pt x="46" y="39"/>
                    <a:pt x="46" y="29"/>
                  </a:cubicBezTo>
                  <a:cubicBezTo>
                    <a:pt x="46" y="20"/>
                    <a:pt x="39"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30" name="Oval 164"/>
            <p:cNvSpPr>
              <a:spLocks noChangeArrowheads="1"/>
            </p:cNvSpPr>
            <p:nvPr/>
          </p:nvSpPr>
          <p:spPr bwMode="auto">
            <a:xfrm>
              <a:off x="10582714" y="4666540"/>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31" name="Freeform 165"/>
            <p:cNvSpPr>
              <a:spLocks noEditPoints="1"/>
            </p:cNvSpPr>
            <p:nvPr/>
          </p:nvSpPr>
          <p:spPr bwMode="auto">
            <a:xfrm>
              <a:off x="10573733" y="4657560"/>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20"/>
                    <a:pt x="12" y="29"/>
                  </a:cubicBezTo>
                  <a:cubicBezTo>
                    <a:pt x="12" y="38"/>
                    <a:pt x="20" y="46"/>
                    <a:pt x="29" y="46"/>
                  </a:cubicBezTo>
                  <a:cubicBezTo>
                    <a:pt x="38" y="46"/>
                    <a:pt x="46" y="38"/>
                    <a:pt x="46" y="29"/>
                  </a:cubicBezTo>
                  <a:cubicBezTo>
                    <a:pt x="46" y="20"/>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32" name="Oval 166"/>
            <p:cNvSpPr>
              <a:spLocks noChangeArrowheads="1"/>
            </p:cNvSpPr>
            <p:nvPr/>
          </p:nvSpPr>
          <p:spPr bwMode="auto">
            <a:xfrm>
              <a:off x="10295968" y="5311237"/>
              <a:ext cx="67998" cy="6928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33" name="Freeform 167"/>
            <p:cNvSpPr>
              <a:spLocks noEditPoints="1"/>
            </p:cNvSpPr>
            <p:nvPr/>
          </p:nvSpPr>
          <p:spPr bwMode="auto">
            <a:xfrm>
              <a:off x="10286346" y="5303539"/>
              <a:ext cx="86601" cy="86601"/>
            </a:xfrm>
            <a:custGeom>
              <a:avLst/>
              <a:gdLst>
                <a:gd name="T0" fmla="*/ 28 w 57"/>
                <a:gd name="T1" fmla="*/ 57 h 57"/>
                <a:gd name="T2" fmla="*/ 0 w 57"/>
                <a:gd name="T3" fmla="*/ 28 h 57"/>
                <a:gd name="T4" fmla="*/ 28 w 57"/>
                <a:gd name="T5" fmla="*/ 0 h 57"/>
                <a:gd name="T6" fmla="*/ 57 w 57"/>
                <a:gd name="T7" fmla="*/ 28 h 57"/>
                <a:gd name="T8" fmla="*/ 28 w 57"/>
                <a:gd name="T9" fmla="*/ 57 h 57"/>
                <a:gd name="T10" fmla="*/ 28 w 57"/>
                <a:gd name="T11" fmla="*/ 11 h 57"/>
                <a:gd name="T12" fmla="*/ 11 w 57"/>
                <a:gd name="T13" fmla="*/ 28 h 57"/>
                <a:gd name="T14" fmla="*/ 28 w 57"/>
                <a:gd name="T15" fmla="*/ 45 h 57"/>
                <a:gd name="T16" fmla="*/ 45 w 57"/>
                <a:gd name="T17" fmla="*/ 28 h 57"/>
                <a:gd name="T18" fmla="*/ 28 w 57"/>
                <a:gd name="T19" fmla="*/ 1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8" y="57"/>
                  </a:moveTo>
                  <a:cubicBezTo>
                    <a:pt x="13" y="57"/>
                    <a:pt x="0" y="44"/>
                    <a:pt x="0" y="28"/>
                  </a:cubicBezTo>
                  <a:cubicBezTo>
                    <a:pt x="0" y="12"/>
                    <a:pt x="13" y="0"/>
                    <a:pt x="28" y="0"/>
                  </a:cubicBezTo>
                  <a:cubicBezTo>
                    <a:pt x="44" y="0"/>
                    <a:pt x="57" y="12"/>
                    <a:pt x="57" y="28"/>
                  </a:cubicBezTo>
                  <a:cubicBezTo>
                    <a:pt x="57" y="44"/>
                    <a:pt x="44" y="57"/>
                    <a:pt x="28" y="57"/>
                  </a:cubicBezTo>
                  <a:close/>
                  <a:moveTo>
                    <a:pt x="28" y="11"/>
                  </a:moveTo>
                  <a:cubicBezTo>
                    <a:pt x="19" y="11"/>
                    <a:pt x="11" y="19"/>
                    <a:pt x="11" y="28"/>
                  </a:cubicBezTo>
                  <a:cubicBezTo>
                    <a:pt x="11" y="38"/>
                    <a:pt x="19" y="45"/>
                    <a:pt x="28" y="45"/>
                  </a:cubicBezTo>
                  <a:cubicBezTo>
                    <a:pt x="38" y="45"/>
                    <a:pt x="45" y="38"/>
                    <a:pt x="45" y="28"/>
                  </a:cubicBezTo>
                  <a:cubicBezTo>
                    <a:pt x="45" y="19"/>
                    <a:pt x="38" y="11"/>
                    <a:pt x="28" y="11"/>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34" name="Oval 168"/>
            <p:cNvSpPr>
              <a:spLocks noChangeArrowheads="1"/>
            </p:cNvSpPr>
            <p:nvPr/>
          </p:nvSpPr>
          <p:spPr bwMode="auto">
            <a:xfrm>
              <a:off x="9233663" y="5123280"/>
              <a:ext cx="69281" cy="6928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35" name="Freeform 169"/>
            <p:cNvSpPr>
              <a:spLocks noEditPoints="1"/>
            </p:cNvSpPr>
            <p:nvPr/>
          </p:nvSpPr>
          <p:spPr bwMode="auto">
            <a:xfrm>
              <a:off x="9224040" y="5113658"/>
              <a:ext cx="86601" cy="87884"/>
            </a:xfrm>
            <a:custGeom>
              <a:avLst/>
              <a:gdLst>
                <a:gd name="T0" fmla="*/ 29 w 57"/>
                <a:gd name="T1" fmla="*/ 58 h 58"/>
                <a:gd name="T2" fmla="*/ 0 w 57"/>
                <a:gd name="T3" fmla="*/ 29 h 58"/>
                <a:gd name="T4" fmla="*/ 29 w 57"/>
                <a:gd name="T5" fmla="*/ 0 h 58"/>
                <a:gd name="T6" fmla="*/ 57 w 57"/>
                <a:gd name="T7" fmla="*/ 29 h 58"/>
                <a:gd name="T8" fmla="*/ 29 w 57"/>
                <a:gd name="T9" fmla="*/ 58 h 58"/>
                <a:gd name="T10" fmla="*/ 29 w 57"/>
                <a:gd name="T11" fmla="*/ 12 h 58"/>
                <a:gd name="T12" fmla="*/ 12 w 57"/>
                <a:gd name="T13" fmla="*/ 29 h 58"/>
                <a:gd name="T14" fmla="*/ 29 w 57"/>
                <a:gd name="T15" fmla="*/ 46 h 58"/>
                <a:gd name="T16" fmla="*/ 46 w 57"/>
                <a:gd name="T17" fmla="*/ 29 h 58"/>
                <a:gd name="T18" fmla="*/ 29 w 57"/>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8">
                  <a:moveTo>
                    <a:pt x="29" y="58"/>
                  </a:moveTo>
                  <a:cubicBezTo>
                    <a:pt x="13" y="58"/>
                    <a:pt x="0" y="45"/>
                    <a:pt x="0" y="29"/>
                  </a:cubicBezTo>
                  <a:cubicBezTo>
                    <a:pt x="0" y="13"/>
                    <a:pt x="13" y="0"/>
                    <a:pt x="29" y="0"/>
                  </a:cubicBezTo>
                  <a:cubicBezTo>
                    <a:pt x="45" y="0"/>
                    <a:pt x="57" y="13"/>
                    <a:pt x="57" y="29"/>
                  </a:cubicBezTo>
                  <a:cubicBezTo>
                    <a:pt x="57" y="45"/>
                    <a:pt x="45" y="58"/>
                    <a:pt x="29" y="58"/>
                  </a:cubicBezTo>
                  <a:close/>
                  <a:moveTo>
                    <a:pt x="29" y="12"/>
                  </a:moveTo>
                  <a:cubicBezTo>
                    <a:pt x="19" y="12"/>
                    <a:pt x="12" y="20"/>
                    <a:pt x="12" y="29"/>
                  </a:cubicBezTo>
                  <a:cubicBezTo>
                    <a:pt x="12" y="39"/>
                    <a:pt x="19" y="46"/>
                    <a:pt x="29" y="46"/>
                  </a:cubicBezTo>
                  <a:cubicBezTo>
                    <a:pt x="38" y="46"/>
                    <a:pt x="46" y="39"/>
                    <a:pt x="46" y="29"/>
                  </a:cubicBezTo>
                  <a:cubicBezTo>
                    <a:pt x="46" y="20"/>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36" name="Oval 170"/>
            <p:cNvSpPr>
              <a:spLocks noChangeArrowheads="1"/>
            </p:cNvSpPr>
            <p:nvPr/>
          </p:nvSpPr>
          <p:spPr bwMode="auto">
            <a:xfrm>
              <a:off x="9288189" y="5914878"/>
              <a:ext cx="69922" cy="6928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37" name="Freeform 171"/>
            <p:cNvSpPr>
              <a:spLocks noEditPoints="1"/>
            </p:cNvSpPr>
            <p:nvPr/>
          </p:nvSpPr>
          <p:spPr bwMode="auto">
            <a:xfrm>
              <a:off x="9279208" y="5905255"/>
              <a:ext cx="87884" cy="88525"/>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19" y="12"/>
                    <a:pt x="12" y="20"/>
                    <a:pt x="12" y="29"/>
                  </a:cubicBezTo>
                  <a:cubicBezTo>
                    <a:pt x="12" y="39"/>
                    <a:pt x="19" y="46"/>
                    <a:pt x="29" y="46"/>
                  </a:cubicBezTo>
                  <a:cubicBezTo>
                    <a:pt x="38" y="46"/>
                    <a:pt x="46" y="39"/>
                    <a:pt x="46" y="29"/>
                  </a:cubicBezTo>
                  <a:cubicBezTo>
                    <a:pt x="46" y="20"/>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38" name="Oval 172"/>
            <p:cNvSpPr>
              <a:spLocks noChangeArrowheads="1"/>
            </p:cNvSpPr>
            <p:nvPr/>
          </p:nvSpPr>
          <p:spPr bwMode="auto">
            <a:xfrm>
              <a:off x="10300459" y="5602473"/>
              <a:ext cx="69281" cy="6928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39" name="Freeform 173"/>
            <p:cNvSpPr>
              <a:spLocks noEditPoints="1"/>
            </p:cNvSpPr>
            <p:nvPr/>
          </p:nvSpPr>
          <p:spPr bwMode="auto">
            <a:xfrm>
              <a:off x="10290836" y="5592850"/>
              <a:ext cx="88525" cy="88525"/>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20"/>
                    <a:pt x="12" y="29"/>
                  </a:cubicBezTo>
                  <a:cubicBezTo>
                    <a:pt x="12" y="38"/>
                    <a:pt x="20" y="46"/>
                    <a:pt x="29" y="46"/>
                  </a:cubicBezTo>
                  <a:cubicBezTo>
                    <a:pt x="39" y="46"/>
                    <a:pt x="46" y="38"/>
                    <a:pt x="46" y="29"/>
                  </a:cubicBezTo>
                  <a:cubicBezTo>
                    <a:pt x="46" y="20"/>
                    <a:pt x="39"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40" name="Oval 174"/>
            <p:cNvSpPr>
              <a:spLocks noChangeArrowheads="1"/>
            </p:cNvSpPr>
            <p:nvPr/>
          </p:nvSpPr>
          <p:spPr bwMode="auto">
            <a:xfrm>
              <a:off x="9773796" y="4232894"/>
              <a:ext cx="69922" cy="67998"/>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41" name="Freeform 175"/>
            <p:cNvSpPr>
              <a:spLocks noEditPoints="1"/>
            </p:cNvSpPr>
            <p:nvPr/>
          </p:nvSpPr>
          <p:spPr bwMode="auto">
            <a:xfrm>
              <a:off x="9764815" y="4223913"/>
              <a:ext cx="87884" cy="85960"/>
            </a:xfrm>
            <a:custGeom>
              <a:avLst/>
              <a:gdLst>
                <a:gd name="T0" fmla="*/ 29 w 58"/>
                <a:gd name="T1" fmla="*/ 57 h 57"/>
                <a:gd name="T2" fmla="*/ 0 w 58"/>
                <a:gd name="T3" fmla="*/ 28 h 57"/>
                <a:gd name="T4" fmla="*/ 29 w 58"/>
                <a:gd name="T5" fmla="*/ 0 h 57"/>
                <a:gd name="T6" fmla="*/ 58 w 58"/>
                <a:gd name="T7" fmla="*/ 28 h 57"/>
                <a:gd name="T8" fmla="*/ 29 w 58"/>
                <a:gd name="T9" fmla="*/ 57 h 57"/>
                <a:gd name="T10" fmla="*/ 29 w 58"/>
                <a:gd name="T11" fmla="*/ 11 h 57"/>
                <a:gd name="T12" fmla="*/ 12 w 58"/>
                <a:gd name="T13" fmla="*/ 28 h 57"/>
                <a:gd name="T14" fmla="*/ 29 w 58"/>
                <a:gd name="T15" fmla="*/ 45 h 57"/>
                <a:gd name="T16" fmla="*/ 46 w 58"/>
                <a:gd name="T17" fmla="*/ 28 h 57"/>
                <a:gd name="T18" fmla="*/ 29 w 58"/>
                <a:gd name="T19" fmla="*/ 1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7">
                  <a:moveTo>
                    <a:pt x="29" y="57"/>
                  </a:moveTo>
                  <a:cubicBezTo>
                    <a:pt x="13" y="57"/>
                    <a:pt x="0" y="44"/>
                    <a:pt x="0" y="28"/>
                  </a:cubicBezTo>
                  <a:cubicBezTo>
                    <a:pt x="0" y="13"/>
                    <a:pt x="13" y="0"/>
                    <a:pt x="29" y="0"/>
                  </a:cubicBezTo>
                  <a:cubicBezTo>
                    <a:pt x="45" y="0"/>
                    <a:pt x="58" y="13"/>
                    <a:pt x="58" y="28"/>
                  </a:cubicBezTo>
                  <a:cubicBezTo>
                    <a:pt x="58" y="44"/>
                    <a:pt x="45" y="57"/>
                    <a:pt x="29" y="57"/>
                  </a:cubicBezTo>
                  <a:close/>
                  <a:moveTo>
                    <a:pt x="29" y="11"/>
                  </a:moveTo>
                  <a:cubicBezTo>
                    <a:pt x="20" y="11"/>
                    <a:pt x="12" y="19"/>
                    <a:pt x="12" y="28"/>
                  </a:cubicBezTo>
                  <a:cubicBezTo>
                    <a:pt x="12" y="38"/>
                    <a:pt x="20" y="45"/>
                    <a:pt x="29" y="45"/>
                  </a:cubicBezTo>
                  <a:cubicBezTo>
                    <a:pt x="39" y="45"/>
                    <a:pt x="46" y="38"/>
                    <a:pt x="46" y="28"/>
                  </a:cubicBezTo>
                  <a:cubicBezTo>
                    <a:pt x="46" y="19"/>
                    <a:pt x="39" y="11"/>
                    <a:pt x="29" y="11"/>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42" name="Oval 176"/>
            <p:cNvSpPr>
              <a:spLocks noChangeArrowheads="1"/>
            </p:cNvSpPr>
            <p:nvPr/>
          </p:nvSpPr>
          <p:spPr bwMode="auto">
            <a:xfrm>
              <a:off x="10239517" y="4588920"/>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43" name="Freeform 177"/>
            <p:cNvSpPr>
              <a:spLocks noEditPoints="1"/>
            </p:cNvSpPr>
            <p:nvPr/>
          </p:nvSpPr>
          <p:spPr bwMode="auto">
            <a:xfrm>
              <a:off x="10230536" y="4579939"/>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20"/>
                    <a:pt x="12" y="29"/>
                  </a:cubicBezTo>
                  <a:cubicBezTo>
                    <a:pt x="12" y="39"/>
                    <a:pt x="20" y="46"/>
                    <a:pt x="29" y="46"/>
                  </a:cubicBezTo>
                  <a:cubicBezTo>
                    <a:pt x="39" y="46"/>
                    <a:pt x="46" y="39"/>
                    <a:pt x="46" y="29"/>
                  </a:cubicBezTo>
                  <a:cubicBezTo>
                    <a:pt x="46" y="20"/>
                    <a:pt x="39"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44" name="Oval 178"/>
            <p:cNvSpPr>
              <a:spLocks noChangeArrowheads="1"/>
            </p:cNvSpPr>
            <p:nvPr/>
          </p:nvSpPr>
          <p:spPr bwMode="auto">
            <a:xfrm>
              <a:off x="10759765" y="4429831"/>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45" name="Freeform 179"/>
            <p:cNvSpPr>
              <a:spLocks noEditPoints="1"/>
            </p:cNvSpPr>
            <p:nvPr/>
          </p:nvSpPr>
          <p:spPr bwMode="auto">
            <a:xfrm>
              <a:off x="10752708" y="4420850"/>
              <a:ext cx="86601" cy="87884"/>
            </a:xfrm>
            <a:custGeom>
              <a:avLst/>
              <a:gdLst>
                <a:gd name="T0" fmla="*/ 28 w 57"/>
                <a:gd name="T1" fmla="*/ 58 h 58"/>
                <a:gd name="T2" fmla="*/ 0 w 57"/>
                <a:gd name="T3" fmla="*/ 29 h 58"/>
                <a:gd name="T4" fmla="*/ 28 w 57"/>
                <a:gd name="T5" fmla="*/ 0 h 58"/>
                <a:gd name="T6" fmla="*/ 57 w 57"/>
                <a:gd name="T7" fmla="*/ 29 h 58"/>
                <a:gd name="T8" fmla="*/ 28 w 57"/>
                <a:gd name="T9" fmla="*/ 58 h 58"/>
                <a:gd name="T10" fmla="*/ 28 w 57"/>
                <a:gd name="T11" fmla="*/ 12 h 58"/>
                <a:gd name="T12" fmla="*/ 11 w 57"/>
                <a:gd name="T13" fmla="*/ 29 h 58"/>
                <a:gd name="T14" fmla="*/ 28 w 57"/>
                <a:gd name="T15" fmla="*/ 46 h 58"/>
                <a:gd name="T16" fmla="*/ 45 w 57"/>
                <a:gd name="T17" fmla="*/ 29 h 58"/>
                <a:gd name="T18" fmla="*/ 28 w 57"/>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8">
                  <a:moveTo>
                    <a:pt x="28" y="58"/>
                  </a:moveTo>
                  <a:cubicBezTo>
                    <a:pt x="12" y="58"/>
                    <a:pt x="0" y="45"/>
                    <a:pt x="0" y="29"/>
                  </a:cubicBezTo>
                  <a:cubicBezTo>
                    <a:pt x="0" y="13"/>
                    <a:pt x="12" y="0"/>
                    <a:pt x="28" y="0"/>
                  </a:cubicBezTo>
                  <a:cubicBezTo>
                    <a:pt x="44" y="0"/>
                    <a:pt x="57" y="13"/>
                    <a:pt x="57" y="29"/>
                  </a:cubicBezTo>
                  <a:cubicBezTo>
                    <a:pt x="57" y="45"/>
                    <a:pt x="44" y="58"/>
                    <a:pt x="28" y="58"/>
                  </a:cubicBezTo>
                  <a:close/>
                  <a:moveTo>
                    <a:pt x="28" y="12"/>
                  </a:moveTo>
                  <a:cubicBezTo>
                    <a:pt x="19" y="12"/>
                    <a:pt x="11" y="20"/>
                    <a:pt x="11" y="29"/>
                  </a:cubicBezTo>
                  <a:cubicBezTo>
                    <a:pt x="11" y="39"/>
                    <a:pt x="19" y="46"/>
                    <a:pt x="28" y="46"/>
                  </a:cubicBezTo>
                  <a:cubicBezTo>
                    <a:pt x="38" y="46"/>
                    <a:pt x="45" y="39"/>
                    <a:pt x="45" y="29"/>
                  </a:cubicBezTo>
                  <a:cubicBezTo>
                    <a:pt x="45" y="20"/>
                    <a:pt x="38" y="12"/>
                    <a:pt x="28"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46" name="Oval 180"/>
            <p:cNvSpPr>
              <a:spLocks noChangeArrowheads="1"/>
            </p:cNvSpPr>
            <p:nvPr/>
          </p:nvSpPr>
          <p:spPr bwMode="auto">
            <a:xfrm>
              <a:off x="10984927" y="4038523"/>
              <a:ext cx="67998" cy="68639"/>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47" name="Freeform 181"/>
            <p:cNvSpPr>
              <a:spLocks noEditPoints="1"/>
            </p:cNvSpPr>
            <p:nvPr/>
          </p:nvSpPr>
          <p:spPr bwMode="auto">
            <a:xfrm>
              <a:off x="10975305" y="4029542"/>
              <a:ext cx="86601" cy="86601"/>
            </a:xfrm>
            <a:custGeom>
              <a:avLst/>
              <a:gdLst>
                <a:gd name="T0" fmla="*/ 28 w 57"/>
                <a:gd name="T1" fmla="*/ 57 h 57"/>
                <a:gd name="T2" fmla="*/ 0 w 57"/>
                <a:gd name="T3" fmla="*/ 28 h 57"/>
                <a:gd name="T4" fmla="*/ 28 w 57"/>
                <a:gd name="T5" fmla="*/ 0 h 57"/>
                <a:gd name="T6" fmla="*/ 57 w 57"/>
                <a:gd name="T7" fmla="*/ 28 h 57"/>
                <a:gd name="T8" fmla="*/ 28 w 57"/>
                <a:gd name="T9" fmla="*/ 57 h 57"/>
                <a:gd name="T10" fmla="*/ 28 w 57"/>
                <a:gd name="T11" fmla="*/ 11 h 57"/>
                <a:gd name="T12" fmla="*/ 11 w 57"/>
                <a:gd name="T13" fmla="*/ 28 h 57"/>
                <a:gd name="T14" fmla="*/ 28 w 57"/>
                <a:gd name="T15" fmla="*/ 45 h 57"/>
                <a:gd name="T16" fmla="*/ 45 w 57"/>
                <a:gd name="T17" fmla="*/ 28 h 57"/>
                <a:gd name="T18" fmla="*/ 28 w 57"/>
                <a:gd name="T19" fmla="*/ 1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8" y="57"/>
                  </a:moveTo>
                  <a:cubicBezTo>
                    <a:pt x="13" y="57"/>
                    <a:pt x="0" y="44"/>
                    <a:pt x="0" y="28"/>
                  </a:cubicBezTo>
                  <a:cubicBezTo>
                    <a:pt x="0" y="13"/>
                    <a:pt x="13" y="0"/>
                    <a:pt x="28" y="0"/>
                  </a:cubicBezTo>
                  <a:cubicBezTo>
                    <a:pt x="44" y="0"/>
                    <a:pt x="57" y="13"/>
                    <a:pt x="57" y="28"/>
                  </a:cubicBezTo>
                  <a:cubicBezTo>
                    <a:pt x="57" y="44"/>
                    <a:pt x="44" y="57"/>
                    <a:pt x="28" y="57"/>
                  </a:cubicBezTo>
                  <a:close/>
                  <a:moveTo>
                    <a:pt x="28" y="11"/>
                  </a:moveTo>
                  <a:cubicBezTo>
                    <a:pt x="19" y="11"/>
                    <a:pt x="11" y="19"/>
                    <a:pt x="11" y="28"/>
                  </a:cubicBezTo>
                  <a:cubicBezTo>
                    <a:pt x="11" y="38"/>
                    <a:pt x="19" y="45"/>
                    <a:pt x="28" y="45"/>
                  </a:cubicBezTo>
                  <a:cubicBezTo>
                    <a:pt x="38" y="45"/>
                    <a:pt x="45" y="38"/>
                    <a:pt x="45" y="28"/>
                  </a:cubicBezTo>
                  <a:cubicBezTo>
                    <a:pt x="45" y="19"/>
                    <a:pt x="38" y="11"/>
                    <a:pt x="28" y="11"/>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48" name="Oval 182"/>
            <p:cNvSpPr>
              <a:spLocks noChangeArrowheads="1"/>
            </p:cNvSpPr>
            <p:nvPr/>
          </p:nvSpPr>
          <p:spPr bwMode="auto">
            <a:xfrm>
              <a:off x="11018285" y="2879994"/>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49" name="Freeform 183"/>
            <p:cNvSpPr>
              <a:spLocks noEditPoints="1"/>
            </p:cNvSpPr>
            <p:nvPr/>
          </p:nvSpPr>
          <p:spPr bwMode="auto">
            <a:xfrm>
              <a:off x="11008663" y="2871013"/>
              <a:ext cx="88525"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19"/>
                    <a:pt x="12" y="29"/>
                  </a:cubicBezTo>
                  <a:cubicBezTo>
                    <a:pt x="12" y="38"/>
                    <a:pt x="20"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50" name="Oval 184"/>
            <p:cNvSpPr>
              <a:spLocks noChangeArrowheads="1"/>
            </p:cNvSpPr>
            <p:nvPr/>
          </p:nvSpPr>
          <p:spPr bwMode="auto">
            <a:xfrm>
              <a:off x="10453775" y="2214129"/>
              <a:ext cx="69281"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51" name="Freeform 185"/>
            <p:cNvSpPr>
              <a:spLocks noEditPoints="1"/>
            </p:cNvSpPr>
            <p:nvPr/>
          </p:nvSpPr>
          <p:spPr bwMode="auto">
            <a:xfrm>
              <a:off x="10446077" y="2205148"/>
              <a:ext cx="86601" cy="87884"/>
            </a:xfrm>
            <a:custGeom>
              <a:avLst/>
              <a:gdLst>
                <a:gd name="T0" fmla="*/ 28 w 57"/>
                <a:gd name="T1" fmla="*/ 58 h 58"/>
                <a:gd name="T2" fmla="*/ 0 w 57"/>
                <a:gd name="T3" fmla="*/ 29 h 58"/>
                <a:gd name="T4" fmla="*/ 28 w 57"/>
                <a:gd name="T5" fmla="*/ 0 h 58"/>
                <a:gd name="T6" fmla="*/ 57 w 57"/>
                <a:gd name="T7" fmla="*/ 29 h 58"/>
                <a:gd name="T8" fmla="*/ 28 w 57"/>
                <a:gd name="T9" fmla="*/ 58 h 58"/>
                <a:gd name="T10" fmla="*/ 28 w 57"/>
                <a:gd name="T11" fmla="*/ 12 h 58"/>
                <a:gd name="T12" fmla="*/ 11 w 57"/>
                <a:gd name="T13" fmla="*/ 29 h 58"/>
                <a:gd name="T14" fmla="*/ 28 w 57"/>
                <a:gd name="T15" fmla="*/ 46 h 58"/>
                <a:gd name="T16" fmla="*/ 45 w 57"/>
                <a:gd name="T17" fmla="*/ 29 h 58"/>
                <a:gd name="T18" fmla="*/ 28 w 57"/>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8">
                  <a:moveTo>
                    <a:pt x="28" y="58"/>
                  </a:moveTo>
                  <a:cubicBezTo>
                    <a:pt x="12" y="58"/>
                    <a:pt x="0" y="45"/>
                    <a:pt x="0" y="29"/>
                  </a:cubicBezTo>
                  <a:cubicBezTo>
                    <a:pt x="0" y="13"/>
                    <a:pt x="12" y="0"/>
                    <a:pt x="28" y="0"/>
                  </a:cubicBezTo>
                  <a:cubicBezTo>
                    <a:pt x="44" y="0"/>
                    <a:pt x="57" y="13"/>
                    <a:pt x="57" y="29"/>
                  </a:cubicBezTo>
                  <a:cubicBezTo>
                    <a:pt x="57" y="45"/>
                    <a:pt x="44" y="58"/>
                    <a:pt x="28" y="58"/>
                  </a:cubicBezTo>
                  <a:close/>
                  <a:moveTo>
                    <a:pt x="28" y="12"/>
                  </a:moveTo>
                  <a:cubicBezTo>
                    <a:pt x="19" y="12"/>
                    <a:pt x="11" y="19"/>
                    <a:pt x="11" y="29"/>
                  </a:cubicBezTo>
                  <a:cubicBezTo>
                    <a:pt x="11" y="38"/>
                    <a:pt x="19" y="46"/>
                    <a:pt x="28" y="46"/>
                  </a:cubicBezTo>
                  <a:cubicBezTo>
                    <a:pt x="38" y="46"/>
                    <a:pt x="45" y="38"/>
                    <a:pt x="45" y="29"/>
                  </a:cubicBezTo>
                  <a:cubicBezTo>
                    <a:pt x="45" y="19"/>
                    <a:pt x="38" y="12"/>
                    <a:pt x="28"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52" name="Oval 186"/>
            <p:cNvSpPr>
              <a:spLocks noChangeArrowheads="1"/>
            </p:cNvSpPr>
            <p:nvPr/>
          </p:nvSpPr>
          <p:spPr bwMode="auto">
            <a:xfrm>
              <a:off x="10297251" y="2242996"/>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53" name="Freeform 187"/>
            <p:cNvSpPr>
              <a:spLocks noEditPoints="1"/>
            </p:cNvSpPr>
            <p:nvPr/>
          </p:nvSpPr>
          <p:spPr bwMode="auto">
            <a:xfrm>
              <a:off x="10288270" y="2234015"/>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19"/>
                    <a:pt x="12" y="29"/>
                  </a:cubicBezTo>
                  <a:cubicBezTo>
                    <a:pt x="12" y="38"/>
                    <a:pt x="20"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54" name="Oval 188"/>
            <p:cNvSpPr>
              <a:spLocks noChangeArrowheads="1"/>
            </p:cNvSpPr>
            <p:nvPr/>
          </p:nvSpPr>
          <p:spPr bwMode="auto">
            <a:xfrm>
              <a:off x="9054046" y="2402085"/>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55" name="Freeform 189"/>
            <p:cNvSpPr>
              <a:spLocks noEditPoints="1"/>
            </p:cNvSpPr>
            <p:nvPr/>
          </p:nvSpPr>
          <p:spPr bwMode="auto">
            <a:xfrm>
              <a:off x="9045065" y="2393104"/>
              <a:ext cx="87884" cy="86601"/>
            </a:xfrm>
            <a:custGeom>
              <a:avLst/>
              <a:gdLst>
                <a:gd name="T0" fmla="*/ 29 w 58"/>
                <a:gd name="T1" fmla="*/ 57 h 57"/>
                <a:gd name="T2" fmla="*/ 0 w 58"/>
                <a:gd name="T3" fmla="*/ 29 h 57"/>
                <a:gd name="T4" fmla="*/ 29 w 58"/>
                <a:gd name="T5" fmla="*/ 0 h 57"/>
                <a:gd name="T6" fmla="*/ 58 w 58"/>
                <a:gd name="T7" fmla="*/ 29 h 57"/>
                <a:gd name="T8" fmla="*/ 29 w 58"/>
                <a:gd name="T9" fmla="*/ 57 h 57"/>
                <a:gd name="T10" fmla="*/ 29 w 58"/>
                <a:gd name="T11" fmla="*/ 12 h 57"/>
                <a:gd name="T12" fmla="*/ 12 w 58"/>
                <a:gd name="T13" fmla="*/ 29 h 57"/>
                <a:gd name="T14" fmla="*/ 29 w 58"/>
                <a:gd name="T15" fmla="*/ 46 h 57"/>
                <a:gd name="T16" fmla="*/ 46 w 58"/>
                <a:gd name="T17" fmla="*/ 29 h 57"/>
                <a:gd name="T18" fmla="*/ 29 w 58"/>
                <a:gd name="T19" fmla="*/ 1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7">
                  <a:moveTo>
                    <a:pt x="29" y="57"/>
                  </a:moveTo>
                  <a:cubicBezTo>
                    <a:pt x="13" y="57"/>
                    <a:pt x="0" y="44"/>
                    <a:pt x="0" y="29"/>
                  </a:cubicBezTo>
                  <a:cubicBezTo>
                    <a:pt x="0" y="13"/>
                    <a:pt x="13" y="0"/>
                    <a:pt x="29" y="0"/>
                  </a:cubicBezTo>
                  <a:cubicBezTo>
                    <a:pt x="45" y="0"/>
                    <a:pt x="58" y="13"/>
                    <a:pt x="58" y="29"/>
                  </a:cubicBezTo>
                  <a:cubicBezTo>
                    <a:pt x="58" y="44"/>
                    <a:pt x="45" y="57"/>
                    <a:pt x="29" y="57"/>
                  </a:cubicBezTo>
                  <a:close/>
                  <a:moveTo>
                    <a:pt x="29" y="12"/>
                  </a:moveTo>
                  <a:cubicBezTo>
                    <a:pt x="20" y="12"/>
                    <a:pt x="12" y="19"/>
                    <a:pt x="12" y="29"/>
                  </a:cubicBezTo>
                  <a:cubicBezTo>
                    <a:pt x="12" y="38"/>
                    <a:pt x="20"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56" name="Oval 190"/>
            <p:cNvSpPr>
              <a:spLocks noChangeArrowheads="1"/>
            </p:cNvSpPr>
            <p:nvPr/>
          </p:nvSpPr>
          <p:spPr bwMode="auto">
            <a:xfrm>
              <a:off x="10043863" y="1877347"/>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57" name="Freeform 191"/>
            <p:cNvSpPr>
              <a:spLocks noEditPoints="1"/>
            </p:cNvSpPr>
            <p:nvPr/>
          </p:nvSpPr>
          <p:spPr bwMode="auto">
            <a:xfrm>
              <a:off x="10034882" y="1868366"/>
              <a:ext cx="86601" cy="87884"/>
            </a:xfrm>
            <a:custGeom>
              <a:avLst/>
              <a:gdLst>
                <a:gd name="T0" fmla="*/ 29 w 57"/>
                <a:gd name="T1" fmla="*/ 58 h 58"/>
                <a:gd name="T2" fmla="*/ 0 w 57"/>
                <a:gd name="T3" fmla="*/ 29 h 58"/>
                <a:gd name="T4" fmla="*/ 29 w 57"/>
                <a:gd name="T5" fmla="*/ 0 h 58"/>
                <a:gd name="T6" fmla="*/ 57 w 57"/>
                <a:gd name="T7" fmla="*/ 29 h 58"/>
                <a:gd name="T8" fmla="*/ 29 w 57"/>
                <a:gd name="T9" fmla="*/ 58 h 58"/>
                <a:gd name="T10" fmla="*/ 29 w 57"/>
                <a:gd name="T11" fmla="*/ 12 h 58"/>
                <a:gd name="T12" fmla="*/ 12 w 57"/>
                <a:gd name="T13" fmla="*/ 29 h 58"/>
                <a:gd name="T14" fmla="*/ 29 w 57"/>
                <a:gd name="T15" fmla="*/ 46 h 58"/>
                <a:gd name="T16" fmla="*/ 46 w 57"/>
                <a:gd name="T17" fmla="*/ 29 h 58"/>
                <a:gd name="T18" fmla="*/ 29 w 57"/>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8">
                  <a:moveTo>
                    <a:pt x="29" y="58"/>
                  </a:moveTo>
                  <a:cubicBezTo>
                    <a:pt x="13" y="58"/>
                    <a:pt x="0" y="45"/>
                    <a:pt x="0" y="29"/>
                  </a:cubicBezTo>
                  <a:cubicBezTo>
                    <a:pt x="0" y="13"/>
                    <a:pt x="13" y="0"/>
                    <a:pt x="29" y="0"/>
                  </a:cubicBezTo>
                  <a:cubicBezTo>
                    <a:pt x="45" y="0"/>
                    <a:pt x="57" y="13"/>
                    <a:pt x="57" y="29"/>
                  </a:cubicBezTo>
                  <a:cubicBezTo>
                    <a:pt x="57" y="45"/>
                    <a:pt x="45" y="58"/>
                    <a:pt x="29" y="58"/>
                  </a:cubicBezTo>
                  <a:close/>
                  <a:moveTo>
                    <a:pt x="29" y="12"/>
                  </a:moveTo>
                  <a:cubicBezTo>
                    <a:pt x="19" y="12"/>
                    <a:pt x="12" y="20"/>
                    <a:pt x="12" y="29"/>
                  </a:cubicBezTo>
                  <a:cubicBezTo>
                    <a:pt x="12" y="39"/>
                    <a:pt x="19" y="46"/>
                    <a:pt x="29" y="46"/>
                  </a:cubicBezTo>
                  <a:cubicBezTo>
                    <a:pt x="38" y="46"/>
                    <a:pt x="46" y="39"/>
                    <a:pt x="46" y="29"/>
                  </a:cubicBezTo>
                  <a:cubicBezTo>
                    <a:pt x="46" y="20"/>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58" name="Oval 192"/>
            <p:cNvSpPr>
              <a:spLocks noChangeArrowheads="1"/>
            </p:cNvSpPr>
            <p:nvPr/>
          </p:nvSpPr>
          <p:spPr bwMode="auto">
            <a:xfrm>
              <a:off x="9866171" y="1815123"/>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59" name="Freeform 193"/>
            <p:cNvSpPr>
              <a:spLocks noEditPoints="1"/>
            </p:cNvSpPr>
            <p:nvPr/>
          </p:nvSpPr>
          <p:spPr bwMode="auto">
            <a:xfrm>
              <a:off x="9857190" y="1807425"/>
              <a:ext cx="87884" cy="86601"/>
            </a:xfrm>
            <a:custGeom>
              <a:avLst/>
              <a:gdLst>
                <a:gd name="T0" fmla="*/ 29 w 58"/>
                <a:gd name="T1" fmla="*/ 57 h 57"/>
                <a:gd name="T2" fmla="*/ 0 w 58"/>
                <a:gd name="T3" fmla="*/ 28 h 57"/>
                <a:gd name="T4" fmla="*/ 29 w 58"/>
                <a:gd name="T5" fmla="*/ 0 h 57"/>
                <a:gd name="T6" fmla="*/ 58 w 58"/>
                <a:gd name="T7" fmla="*/ 28 h 57"/>
                <a:gd name="T8" fmla="*/ 29 w 58"/>
                <a:gd name="T9" fmla="*/ 57 h 57"/>
                <a:gd name="T10" fmla="*/ 29 w 58"/>
                <a:gd name="T11" fmla="*/ 11 h 57"/>
                <a:gd name="T12" fmla="*/ 12 w 58"/>
                <a:gd name="T13" fmla="*/ 28 h 57"/>
                <a:gd name="T14" fmla="*/ 29 w 58"/>
                <a:gd name="T15" fmla="*/ 45 h 57"/>
                <a:gd name="T16" fmla="*/ 46 w 58"/>
                <a:gd name="T17" fmla="*/ 28 h 57"/>
                <a:gd name="T18" fmla="*/ 29 w 58"/>
                <a:gd name="T19" fmla="*/ 1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7">
                  <a:moveTo>
                    <a:pt x="29" y="57"/>
                  </a:moveTo>
                  <a:cubicBezTo>
                    <a:pt x="13" y="57"/>
                    <a:pt x="0" y="44"/>
                    <a:pt x="0" y="28"/>
                  </a:cubicBezTo>
                  <a:cubicBezTo>
                    <a:pt x="0" y="12"/>
                    <a:pt x="13" y="0"/>
                    <a:pt x="29" y="0"/>
                  </a:cubicBezTo>
                  <a:cubicBezTo>
                    <a:pt x="45" y="0"/>
                    <a:pt x="58" y="12"/>
                    <a:pt x="58" y="28"/>
                  </a:cubicBezTo>
                  <a:cubicBezTo>
                    <a:pt x="58" y="44"/>
                    <a:pt x="45" y="57"/>
                    <a:pt x="29" y="57"/>
                  </a:cubicBezTo>
                  <a:close/>
                  <a:moveTo>
                    <a:pt x="29" y="11"/>
                  </a:moveTo>
                  <a:cubicBezTo>
                    <a:pt x="19" y="11"/>
                    <a:pt x="12" y="19"/>
                    <a:pt x="12" y="28"/>
                  </a:cubicBezTo>
                  <a:cubicBezTo>
                    <a:pt x="12" y="38"/>
                    <a:pt x="19" y="45"/>
                    <a:pt x="29" y="45"/>
                  </a:cubicBezTo>
                  <a:cubicBezTo>
                    <a:pt x="38" y="45"/>
                    <a:pt x="46" y="38"/>
                    <a:pt x="46" y="28"/>
                  </a:cubicBezTo>
                  <a:cubicBezTo>
                    <a:pt x="46" y="19"/>
                    <a:pt x="38" y="11"/>
                    <a:pt x="29" y="11"/>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60" name="Oval 194"/>
            <p:cNvSpPr>
              <a:spLocks noChangeArrowheads="1"/>
            </p:cNvSpPr>
            <p:nvPr/>
          </p:nvSpPr>
          <p:spPr bwMode="auto">
            <a:xfrm>
              <a:off x="9197098" y="1798444"/>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61" name="Freeform 195"/>
            <p:cNvSpPr>
              <a:spLocks noEditPoints="1"/>
            </p:cNvSpPr>
            <p:nvPr/>
          </p:nvSpPr>
          <p:spPr bwMode="auto">
            <a:xfrm>
              <a:off x="9188117" y="1789463"/>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19"/>
                    <a:pt x="12" y="29"/>
                  </a:cubicBezTo>
                  <a:cubicBezTo>
                    <a:pt x="12" y="38"/>
                    <a:pt x="20" y="46"/>
                    <a:pt x="29" y="46"/>
                  </a:cubicBezTo>
                  <a:cubicBezTo>
                    <a:pt x="38" y="46"/>
                    <a:pt x="46" y="38"/>
                    <a:pt x="46" y="29"/>
                  </a:cubicBezTo>
                  <a:cubicBezTo>
                    <a:pt x="46" y="19"/>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62" name="Oval 196"/>
            <p:cNvSpPr>
              <a:spLocks noChangeArrowheads="1"/>
            </p:cNvSpPr>
            <p:nvPr/>
          </p:nvSpPr>
          <p:spPr bwMode="auto">
            <a:xfrm>
              <a:off x="9356187" y="1997305"/>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63" name="Freeform 197"/>
            <p:cNvSpPr>
              <a:spLocks noEditPoints="1"/>
            </p:cNvSpPr>
            <p:nvPr/>
          </p:nvSpPr>
          <p:spPr bwMode="auto">
            <a:xfrm>
              <a:off x="9347206" y="1988325"/>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20"/>
                    <a:pt x="12" y="29"/>
                  </a:cubicBezTo>
                  <a:cubicBezTo>
                    <a:pt x="12" y="38"/>
                    <a:pt x="20" y="46"/>
                    <a:pt x="29" y="46"/>
                  </a:cubicBezTo>
                  <a:cubicBezTo>
                    <a:pt x="39" y="46"/>
                    <a:pt x="46" y="38"/>
                    <a:pt x="46" y="29"/>
                  </a:cubicBezTo>
                  <a:cubicBezTo>
                    <a:pt x="46" y="20"/>
                    <a:pt x="39"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64" name="Oval 198"/>
            <p:cNvSpPr>
              <a:spLocks noChangeArrowheads="1"/>
            </p:cNvSpPr>
            <p:nvPr/>
          </p:nvSpPr>
          <p:spPr bwMode="auto">
            <a:xfrm>
              <a:off x="8771791" y="1931874"/>
              <a:ext cx="68639"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65" name="Freeform 199"/>
            <p:cNvSpPr>
              <a:spLocks noEditPoints="1"/>
            </p:cNvSpPr>
            <p:nvPr/>
          </p:nvSpPr>
          <p:spPr bwMode="auto">
            <a:xfrm>
              <a:off x="8762810" y="1922893"/>
              <a:ext cx="86601" cy="87884"/>
            </a:xfrm>
            <a:custGeom>
              <a:avLst/>
              <a:gdLst>
                <a:gd name="T0" fmla="*/ 28 w 57"/>
                <a:gd name="T1" fmla="*/ 58 h 58"/>
                <a:gd name="T2" fmla="*/ 0 w 57"/>
                <a:gd name="T3" fmla="*/ 29 h 58"/>
                <a:gd name="T4" fmla="*/ 28 w 57"/>
                <a:gd name="T5" fmla="*/ 0 h 58"/>
                <a:gd name="T6" fmla="*/ 57 w 57"/>
                <a:gd name="T7" fmla="*/ 29 h 58"/>
                <a:gd name="T8" fmla="*/ 28 w 57"/>
                <a:gd name="T9" fmla="*/ 58 h 58"/>
                <a:gd name="T10" fmla="*/ 28 w 57"/>
                <a:gd name="T11" fmla="*/ 12 h 58"/>
                <a:gd name="T12" fmla="*/ 11 w 57"/>
                <a:gd name="T13" fmla="*/ 29 h 58"/>
                <a:gd name="T14" fmla="*/ 28 w 57"/>
                <a:gd name="T15" fmla="*/ 46 h 58"/>
                <a:gd name="T16" fmla="*/ 45 w 57"/>
                <a:gd name="T17" fmla="*/ 29 h 58"/>
                <a:gd name="T18" fmla="*/ 28 w 57"/>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8">
                  <a:moveTo>
                    <a:pt x="28" y="58"/>
                  </a:moveTo>
                  <a:cubicBezTo>
                    <a:pt x="13" y="58"/>
                    <a:pt x="0" y="45"/>
                    <a:pt x="0" y="29"/>
                  </a:cubicBezTo>
                  <a:cubicBezTo>
                    <a:pt x="0" y="13"/>
                    <a:pt x="13" y="0"/>
                    <a:pt x="28" y="0"/>
                  </a:cubicBezTo>
                  <a:cubicBezTo>
                    <a:pt x="44" y="0"/>
                    <a:pt x="57" y="13"/>
                    <a:pt x="57" y="29"/>
                  </a:cubicBezTo>
                  <a:cubicBezTo>
                    <a:pt x="57" y="45"/>
                    <a:pt x="44" y="58"/>
                    <a:pt x="28" y="58"/>
                  </a:cubicBezTo>
                  <a:close/>
                  <a:moveTo>
                    <a:pt x="28" y="12"/>
                  </a:moveTo>
                  <a:cubicBezTo>
                    <a:pt x="19" y="12"/>
                    <a:pt x="11" y="19"/>
                    <a:pt x="11" y="29"/>
                  </a:cubicBezTo>
                  <a:cubicBezTo>
                    <a:pt x="11" y="38"/>
                    <a:pt x="19" y="46"/>
                    <a:pt x="28" y="46"/>
                  </a:cubicBezTo>
                  <a:cubicBezTo>
                    <a:pt x="38" y="46"/>
                    <a:pt x="45" y="38"/>
                    <a:pt x="45" y="29"/>
                  </a:cubicBezTo>
                  <a:cubicBezTo>
                    <a:pt x="45" y="19"/>
                    <a:pt x="38" y="12"/>
                    <a:pt x="28"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66" name="Oval 200"/>
            <p:cNvSpPr>
              <a:spLocks noChangeArrowheads="1"/>
            </p:cNvSpPr>
            <p:nvPr/>
          </p:nvSpPr>
          <p:spPr bwMode="auto">
            <a:xfrm>
              <a:off x="7970571" y="2687547"/>
              <a:ext cx="69922" cy="69281"/>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67" name="Freeform 201"/>
            <p:cNvSpPr>
              <a:spLocks noEditPoints="1"/>
            </p:cNvSpPr>
            <p:nvPr/>
          </p:nvSpPr>
          <p:spPr bwMode="auto">
            <a:xfrm>
              <a:off x="7961590" y="2679849"/>
              <a:ext cx="86601" cy="86601"/>
            </a:xfrm>
            <a:custGeom>
              <a:avLst/>
              <a:gdLst>
                <a:gd name="T0" fmla="*/ 29 w 57"/>
                <a:gd name="T1" fmla="*/ 57 h 57"/>
                <a:gd name="T2" fmla="*/ 0 w 57"/>
                <a:gd name="T3" fmla="*/ 28 h 57"/>
                <a:gd name="T4" fmla="*/ 29 w 57"/>
                <a:gd name="T5" fmla="*/ 0 h 57"/>
                <a:gd name="T6" fmla="*/ 57 w 57"/>
                <a:gd name="T7" fmla="*/ 28 h 57"/>
                <a:gd name="T8" fmla="*/ 29 w 57"/>
                <a:gd name="T9" fmla="*/ 57 h 57"/>
                <a:gd name="T10" fmla="*/ 29 w 57"/>
                <a:gd name="T11" fmla="*/ 11 h 57"/>
                <a:gd name="T12" fmla="*/ 12 w 57"/>
                <a:gd name="T13" fmla="*/ 28 h 57"/>
                <a:gd name="T14" fmla="*/ 29 w 57"/>
                <a:gd name="T15" fmla="*/ 45 h 57"/>
                <a:gd name="T16" fmla="*/ 46 w 57"/>
                <a:gd name="T17" fmla="*/ 28 h 57"/>
                <a:gd name="T18" fmla="*/ 29 w 57"/>
                <a:gd name="T19" fmla="*/ 1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57"/>
                  </a:moveTo>
                  <a:cubicBezTo>
                    <a:pt x="13" y="57"/>
                    <a:pt x="0" y="44"/>
                    <a:pt x="0" y="28"/>
                  </a:cubicBezTo>
                  <a:cubicBezTo>
                    <a:pt x="0" y="12"/>
                    <a:pt x="13" y="0"/>
                    <a:pt x="29" y="0"/>
                  </a:cubicBezTo>
                  <a:cubicBezTo>
                    <a:pt x="45" y="0"/>
                    <a:pt x="57" y="12"/>
                    <a:pt x="57" y="28"/>
                  </a:cubicBezTo>
                  <a:cubicBezTo>
                    <a:pt x="57" y="44"/>
                    <a:pt x="45" y="57"/>
                    <a:pt x="29" y="57"/>
                  </a:cubicBezTo>
                  <a:close/>
                  <a:moveTo>
                    <a:pt x="29" y="11"/>
                  </a:moveTo>
                  <a:cubicBezTo>
                    <a:pt x="19" y="11"/>
                    <a:pt x="12" y="19"/>
                    <a:pt x="12" y="28"/>
                  </a:cubicBezTo>
                  <a:cubicBezTo>
                    <a:pt x="12" y="38"/>
                    <a:pt x="19" y="45"/>
                    <a:pt x="29" y="45"/>
                  </a:cubicBezTo>
                  <a:cubicBezTo>
                    <a:pt x="38" y="45"/>
                    <a:pt x="46" y="38"/>
                    <a:pt x="46" y="28"/>
                  </a:cubicBezTo>
                  <a:cubicBezTo>
                    <a:pt x="46" y="19"/>
                    <a:pt x="38" y="11"/>
                    <a:pt x="29" y="11"/>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68" name="Oval 202"/>
            <p:cNvSpPr>
              <a:spLocks noChangeArrowheads="1"/>
            </p:cNvSpPr>
            <p:nvPr/>
          </p:nvSpPr>
          <p:spPr bwMode="auto">
            <a:xfrm>
              <a:off x="7828160" y="3697251"/>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69" name="Freeform 203"/>
            <p:cNvSpPr>
              <a:spLocks noEditPoints="1"/>
            </p:cNvSpPr>
            <p:nvPr/>
          </p:nvSpPr>
          <p:spPr bwMode="auto">
            <a:xfrm>
              <a:off x="7819179" y="3688270"/>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19" y="12"/>
                    <a:pt x="12" y="20"/>
                    <a:pt x="12" y="29"/>
                  </a:cubicBezTo>
                  <a:cubicBezTo>
                    <a:pt x="12" y="39"/>
                    <a:pt x="19" y="46"/>
                    <a:pt x="29" y="46"/>
                  </a:cubicBezTo>
                  <a:cubicBezTo>
                    <a:pt x="38" y="46"/>
                    <a:pt x="46" y="39"/>
                    <a:pt x="46" y="29"/>
                  </a:cubicBezTo>
                  <a:cubicBezTo>
                    <a:pt x="46" y="20"/>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70" name="Oval 204"/>
            <p:cNvSpPr>
              <a:spLocks noChangeArrowheads="1"/>
            </p:cNvSpPr>
            <p:nvPr/>
          </p:nvSpPr>
          <p:spPr bwMode="auto">
            <a:xfrm>
              <a:off x="8199582" y="4476660"/>
              <a:ext cx="69922" cy="69922"/>
            </a:xfrm>
            <a:prstGeom prst="ellipse">
              <a:avLst/>
            </a:prstGeom>
            <a:solidFill>
              <a:srgbClr val="005CA1"/>
            </a:solidFill>
            <a:ln>
              <a:noFill/>
            </a:ln>
          </p:spPr>
          <p:txBody>
            <a:bodyPr vert="horz" wrap="square" lIns="91440" tIns="45720" rIns="91440" bIns="45720" numCol="1" anchor="t" anchorCtr="0" compatLnSpc="1"/>
            <a:lstStyle/>
            <a:p>
              <a:endParaRPr lang="zh-CN" altLang="en-US"/>
            </a:p>
          </p:txBody>
        </p:sp>
        <p:sp>
          <p:nvSpPr>
            <p:cNvPr id="25" name="Freeform 206"/>
            <p:cNvSpPr>
              <a:spLocks noEditPoints="1"/>
            </p:cNvSpPr>
            <p:nvPr/>
          </p:nvSpPr>
          <p:spPr bwMode="auto">
            <a:xfrm>
              <a:off x="8190602" y="4467679"/>
              <a:ext cx="87884" cy="87884"/>
            </a:xfrm>
            <a:custGeom>
              <a:avLst/>
              <a:gdLst>
                <a:gd name="T0" fmla="*/ 29 w 58"/>
                <a:gd name="T1" fmla="*/ 58 h 58"/>
                <a:gd name="T2" fmla="*/ 0 w 58"/>
                <a:gd name="T3" fmla="*/ 29 h 58"/>
                <a:gd name="T4" fmla="*/ 29 w 58"/>
                <a:gd name="T5" fmla="*/ 0 h 58"/>
                <a:gd name="T6" fmla="*/ 58 w 58"/>
                <a:gd name="T7" fmla="*/ 29 h 58"/>
                <a:gd name="T8" fmla="*/ 29 w 58"/>
                <a:gd name="T9" fmla="*/ 58 h 58"/>
                <a:gd name="T10" fmla="*/ 29 w 58"/>
                <a:gd name="T11" fmla="*/ 12 h 58"/>
                <a:gd name="T12" fmla="*/ 12 w 58"/>
                <a:gd name="T13" fmla="*/ 29 h 58"/>
                <a:gd name="T14" fmla="*/ 29 w 58"/>
                <a:gd name="T15" fmla="*/ 46 h 58"/>
                <a:gd name="T16" fmla="*/ 46 w 58"/>
                <a:gd name="T17" fmla="*/ 29 h 58"/>
                <a:gd name="T18" fmla="*/ 29 w 58"/>
                <a:gd name="T1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58"/>
                  </a:moveTo>
                  <a:cubicBezTo>
                    <a:pt x="13" y="58"/>
                    <a:pt x="0" y="45"/>
                    <a:pt x="0" y="29"/>
                  </a:cubicBezTo>
                  <a:cubicBezTo>
                    <a:pt x="0" y="13"/>
                    <a:pt x="13" y="0"/>
                    <a:pt x="29" y="0"/>
                  </a:cubicBezTo>
                  <a:cubicBezTo>
                    <a:pt x="45" y="0"/>
                    <a:pt x="58" y="13"/>
                    <a:pt x="58" y="29"/>
                  </a:cubicBezTo>
                  <a:cubicBezTo>
                    <a:pt x="58" y="45"/>
                    <a:pt x="45" y="58"/>
                    <a:pt x="29" y="58"/>
                  </a:cubicBezTo>
                  <a:close/>
                  <a:moveTo>
                    <a:pt x="29" y="12"/>
                  </a:moveTo>
                  <a:cubicBezTo>
                    <a:pt x="20" y="12"/>
                    <a:pt x="12" y="20"/>
                    <a:pt x="12" y="29"/>
                  </a:cubicBezTo>
                  <a:cubicBezTo>
                    <a:pt x="12" y="38"/>
                    <a:pt x="20" y="46"/>
                    <a:pt x="29" y="46"/>
                  </a:cubicBezTo>
                  <a:cubicBezTo>
                    <a:pt x="38" y="46"/>
                    <a:pt x="46" y="38"/>
                    <a:pt x="46" y="29"/>
                  </a:cubicBezTo>
                  <a:cubicBezTo>
                    <a:pt x="46" y="20"/>
                    <a:pt x="38" y="12"/>
                    <a:pt x="29" y="12"/>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26" name="Freeform 207"/>
            <p:cNvSpPr/>
            <p:nvPr/>
          </p:nvSpPr>
          <p:spPr bwMode="auto">
            <a:xfrm>
              <a:off x="9010424" y="5533833"/>
              <a:ext cx="127015" cy="15396"/>
            </a:xfrm>
            <a:custGeom>
              <a:avLst/>
              <a:gdLst>
                <a:gd name="T0" fmla="*/ 6 w 84"/>
                <a:gd name="T1" fmla="*/ 10 h 10"/>
                <a:gd name="T2" fmla="*/ 78 w 84"/>
                <a:gd name="T3" fmla="*/ 10 h 10"/>
                <a:gd name="T4" fmla="*/ 84 w 84"/>
                <a:gd name="T5" fmla="*/ 5 h 10"/>
                <a:gd name="T6" fmla="*/ 78 w 84"/>
                <a:gd name="T7" fmla="*/ 0 h 10"/>
                <a:gd name="T8" fmla="*/ 6 w 84"/>
                <a:gd name="T9" fmla="*/ 0 h 10"/>
                <a:gd name="T10" fmla="*/ 0 w 84"/>
                <a:gd name="T11" fmla="*/ 5 h 10"/>
                <a:gd name="T12" fmla="*/ 6 w 84"/>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84" h="10">
                  <a:moveTo>
                    <a:pt x="6" y="10"/>
                  </a:moveTo>
                  <a:cubicBezTo>
                    <a:pt x="78" y="10"/>
                    <a:pt x="78" y="10"/>
                    <a:pt x="78" y="10"/>
                  </a:cubicBezTo>
                  <a:cubicBezTo>
                    <a:pt x="81" y="10"/>
                    <a:pt x="84" y="8"/>
                    <a:pt x="84" y="5"/>
                  </a:cubicBezTo>
                  <a:cubicBezTo>
                    <a:pt x="84" y="2"/>
                    <a:pt x="81" y="0"/>
                    <a:pt x="78" y="0"/>
                  </a:cubicBezTo>
                  <a:cubicBezTo>
                    <a:pt x="6" y="0"/>
                    <a:pt x="6" y="0"/>
                    <a:pt x="6" y="0"/>
                  </a:cubicBezTo>
                  <a:cubicBezTo>
                    <a:pt x="3" y="0"/>
                    <a:pt x="0" y="2"/>
                    <a:pt x="0" y="5"/>
                  </a:cubicBezTo>
                  <a:cubicBezTo>
                    <a:pt x="0" y="8"/>
                    <a:pt x="3" y="10"/>
                    <a:pt x="6" y="1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7" name="Freeform 208"/>
            <p:cNvSpPr/>
            <p:nvPr/>
          </p:nvSpPr>
          <p:spPr bwMode="auto">
            <a:xfrm>
              <a:off x="9010424" y="5648018"/>
              <a:ext cx="127015" cy="16679"/>
            </a:xfrm>
            <a:custGeom>
              <a:avLst/>
              <a:gdLst>
                <a:gd name="T0" fmla="*/ 0 w 84"/>
                <a:gd name="T1" fmla="*/ 5 h 11"/>
                <a:gd name="T2" fmla="*/ 6 w 84"/>
                <a:gd name="T3" fmla="*/ 11 h 11"/>
                <a:gd name="T4" fmla="*/ 78 w 84"/>
                <a:gd name="T5" fmla="*/ 11 h 11"/>
                <a:gd name="T6" fmla="*/ 84 w 84"/>
                <a:gd name="T7" fmla="*/ 5 h 11"/>
                <a:gd name="T8" fmla="*/ 78 w 84"/>
                <a:gd name="T9" fmla="*/ 0 h 11"/>
                <a:gd name="T10" fmla="*/ 6 w 84"/>
                <a:gd name="T11" fmla="*/ 0 h 11"/>
                <a:gd name="T12" fmla="*/ 0 w 84"/>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84" h="11">
                  <a:moveTo>
                    <a:pt x="0" y="5"/>
                  </a:moveTo>
                  <a:cubicBezTo>
                    <a:pt x="0" y="8"/>
                    <a:pt x="3" y="11"/>
                    <a:pt x="6" y="11"/>
                  </a:cubicBezTo>
                  <a:cubicBezTo>
                    <a:pt x="78" y="11"/>
                    <a:pt x="78" y="11"/>
                    <a:pt x="78" y="11"/>
                  </a:cubicBezTo>
                  <a:cubicBezTo>
                    <a:pt x="81" y="11"/>
                    <a:pt x="84" y="8"/>
                    <a:pt x="84" y="5"/>
                  </a:cubicBezTo>
                  <a:cubicBezTo>
                    <a:pt x="84" y="2"/>
                    <a:pt x="81" y="0"/>
                    <a:pt x="78" y="0"/>
                  </a:cubicBezTo>
                  <a:cubicBezTo>
                    <a:pt x="6" y="0"/>
                    <a:pt x="6" y="0"/>
                    <a:pt x="6" y="0"/>
                  </a:cubicBezTo>
                  <a:cubicBezTo>
                    <a:pt x="3" y="0"/>
                    <a:pt x="0" y="2"/>
                    <a:pt x="0" y="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8" name="Freeform 209"/>
            <p:cNvSpPr>
              <a:spLocks noEditPoints="1"/>
            </p:cNvSpPr>
            <p:nvPr/>
          </p:nvSpPr>
          <p:spPr bwMode="auto">
            <a:xfrm>
              <a:off x="8948200" y="5476099"/>
              <a:ext cx="288029" cy="255313"/>
            </a:xfrm>
            <a:custGeom>
              <a:avLst/>
              <a:gdLst>
                <a:gd name="T0" fmla="*/ 186 w 190"/>
                <a:gd name="T1" fmla="*/ 11 h 168"/>
                <a:gd name="T2" fmla="*/ 174 w 190"/>
                <a:gd name="T3" fmla="*/ 9 h 168"/>
                <a:gd name="T4" fmla="*/ 148 w 190"/>
                <a:gd name="T5" fmla="*/ 35 h 168"/>
                <a:gd name="T6" fmla="*/ 148 w 190"/>
                <a:gd name="T7" fmla="*/ 14 h 168"/>
                <a:gd name="T8" fmla="*/ 132 w 190"/>
                <a:gd name="T9" fmla="*/ 0 h 168"/>
                <a:gd name="T10" fmla="*/ 29 w 190"/>
                <a:gd name="T11" fmla="*/ 0 h 168"/>
                <a:gd name="T12" fmla="*/ 13 w 190"/>
                <a:gd name="T13" fmla="*/ 14 h 168"/>
                <a:gd name="T14" fmla="*/ 13 w 190"/>
                <a:gd name="T15" fmla="*/ 38 h 168"/>
                <a:gd name="T16" fmla="*/ 5 w 190"/>
                <a:gd name="T17" fmla="*/ 38 h 168"/>
                <a:gd name="T18" fmla="*/ 0 w 190"/>
                <a:gd name="T19" fmla="*/ 43 h 168"/>
                <a:gd name="T20" fmla="*/ 5 w 190"/>
                <a:gd name="T21" fmla="*/ 48 h 168"/>
                <a:gd name="T22" fmla="*/ 13 w 190"/>
                <a:gd name="T23" fmla="*/ 48 h 168"/>
                <a:gd name="T24" fmla="*/ 13 w 190"/>
                <a:gd name="T25" fmla="*/ 75 h 168"/>
                <a:gd name="T26" fmla="*/ 5 w 190"/>
                <a:gd name="T27" fmla="*/ 75 h 168"/>
                <a:gd name="T28" fmla="*/ 0 w 190"/>
                <a:gd name="T29" fmla="*/ 81 h 168"/>
                <a:gd name="T30" fmla="*/ 5 w 190"/>
                <a:gd name="T31" fmla="*/ 86 h 168"/>
                <a:gd name="T32" fmla="*/ 13 w 190"/>
                <a:gd name="T33" fmla="*/ 86 h 168"/>
                <a:gd name="T34" fmla="*/ 13 w 190"/>
                <a:gd name="T35" fmla="*/ 113 h 168"/>
                <a:gd name="T36" fmla="*/ 5 w 190"/>
                <a:gd name="T37" fmla="*/ 113 h 168"/>
                <a:gd name="T38" fmla="*/ 0 w 190"/>
                <a:gd name="T39" fmla="*/ 118 h 168"/>
                <a:gd name="T40" fmla="*/ 5 w 190"/>
                <a:gd name="T41" fmla="*/ 124 h 168"/>
                <a:gd name="T42" fmla="*/ 13 w 190"/>
                <a:gd name="T43" fmla="*/ 124 h 168"/>
                <a:gd name="T44" fmla="*/ 13 w 190"/>
                <a:gd name="T45" fmla="*/ 154 h 168"/>
                <a:gd name="T46" fmla="*/ 29 w 190"/>
                <a:gd name="T47" fmla="*/ 168 h 168"/>
                <a:gd name="T48" fmla="*/ 132 w 190"/>
                <a:gd name="T49" fmla="*/ 168 h 168"/>
                <a:gd name="T50" fmla="*/ 148 w 190"/>
                <a:gd name="T51" fmla="*/ 154 h 168"/>
                <a:gd name="T52" fmla="*/ 148 w 190"/>
                <a:gd name="T53" fmla="*/ 63 h 168"/>
                <a:gd name="T54" fmla="*/ 188 w 190"/>
                <a:gd name="T55" fmla="*/ 23 h 168"/>
                <a:gd name="T56" fmla="*/ 186 w 190"/>
                <a:gd name="T57" fmla="*/ 11 h 168"/>
                <a:gd name="T58" fmla="*/ 137 w 190"/>
                <a:gd name="T59" fmla="*/ 154 h 168"/>
                <a:gd name="T60" fmla="*/ 132 w 190"/>
                <a:gd name="T61" fmla="*/ 157 h 168"/>
                <a:gd name="T62" fmla="*/ 29 w 190"/>
                <a:gd name="T63" fmla="*/ 157 h 168"/>
                <a:gd name="T64" fmla="*/ 24 w 190"/>
                <a:gd name="T65" fmla="*/ 154 h 168"/>
                <a:gd name="T66" fmla="*/ 24 w 190"/>
                <a:gd name="T67" fmla="*/ 124 h 168"/>
                <a:gd name="T68" fmla="*/ 29 w 190"/>
                <a:gd name="T69" fmla="*/ 118 h 168"/>
                <a:gd name="T70" fmla="*/ 24 w 190"/>
                <a:gd name="T71" fmla="*/ 113 h 168"/>
                <a:gd name="T72" fmla="*/ 24 w 190"/>
                <a:gd name="T73" fmla="*/ 86 h 168"/>
                <a:gd name="T74" fmla="*/ 29 w 190"/>
                <a:gd name="T75" fmla="*/ 81 h 168"/>
                <a:gd name="T76" fmla="*/ 24 w 190"/>
                <a:gd name="T77" fmla="*/ 75 h 168"/>
                <a:gd name="T78" fmla="*/ 24 w 190"/>
                <a:gd name="T79" fmla="*/ 48 h 168"/>
                <a:gd name="T80" fmla="*/ 29 w 190"/>
                <a:gd name="T81" fmla="*/ 43 h 168"/>
                <a:gd name="T82" fmla="*/ 24 w 190"/>
                <a:gd name="T83" fmla="*/ 38 h 168"/>
                <a:gd name="T84" fmla="*/ 24 w 190"/>
                <a:gd name="T85" fmla="*/ 14 h 168"/>
                <a:gd name="T86" fmla="*/ 29 w 190"/>
                <a:gd name="T87" fmla="*/ 11 h 168"/>
                <a:gd name="T88" fmla="*/ 132 w 190"/>
                <a:gd name="T89" fmla="*/ 11 h 168"/>
                <a:gd name="T90" fmla="*/ 137 w 190"/>
                <a:gd name="T91" fmla="*/ 14 h 168"/>
                <a:gd name="T92" fmla="*/ 137 w 190"/>
                <a:gd name="T93" fmla="*/ 46 h 168"/>
                <a:gd name="T94" fmla="*/ 108 w 190"/>
                <a:gd name="T95" fmla="*/ 75 h 168"/>
                <a:gd name="T96" fmla="*/ 47 w 190"/>
                <a:gd name="T97" fmla="*/ 75 h 168"/>
                <a:gd name="T98" fmla="*/ 41 w 190"/>
                <a:gd name="T99" fmla="*/ 81 h 168"/>
                <a:gd name="T100" fmla="*/ 47 w 190"/>
                <a:gd name="T101" fmla="*/ 86 h 168"/>
                <a:gd name="T102" fmla="*/ 98 w 190"/>
                <a:gd name="T103" fmla="*/ 86 h 168"/>
                <a:gd name="T104" fmla="*/ 94 w 190"/>
                <a:gd name="T105" fmla="*/ 103 h 168"/>
                <a:gd name="T106" fmla="*/ 112 w 190"/>
                <a:gd name="T107" fmla="*/ 99 h 168"/>
                <a:gd name="T108" fmla="*/ 137 w 190"/>
                <a:gd name="T109" fmla="*/ 74 h 168"/>
                <a:gd name="T110" fmla="*/ 137 w 190"/>
                <a:gd name="T111" fmla="*/ 15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0" h="168">
                  <a:moveTo>
                    <a:pt x="186" y="11"/>
                  </a:moveTo>
                  <a:cubicBezTo>
                    <a:pt x="182" y="8"/>
                    <a:pt x="177" y="7"/>
                    <a:pt x="174" y="9"/>
                  </a:cubicBezTo>
                  <a:cubicBezTo>
                    <a:pt x="148" y="35"/>
                    <a:pt x="148" y="35"/>
                    <a:pt x="148" y="35"/>
                  </a:cubicBezTo>
                  <a:cubicBezTo>
                    <a:pt x="148" y="14"/>
                    <a:pt x="148" y="14"/>
                    <a:pt x="148" y="14"/>
                  </a:cubicBezTo>
                  <a:cubicBezTo>
                    <a:pt x="148" y="6"/>
                    <a:pt x="141" y="0"/>
                    <a:pt x="132" y="0"/>
                  </a:cubicBezTo>
                  <a:cubicBezTo>
                    <a:pt x="29" y="0"/>
                    <a:pt x="29" y="0"/>
                    <a:pt x="29" y="0"/>
                  </a:cubicBezTo>
                  <a:cubicBezTo>
                    <a:pt x="21" y="0"/>
                    <a:pt x="13" y="6"/>
                    <a:pt x="13" y="14"/>
                  </a:cubicBezTo>
                  <a:cubicBezTo>
                    <a:pt x="13" y="38"/>
                    <a:pt x="13" y="38"/>
                    <a:pt x="13" y="38"/>
                  </a:cubicBezTo>
                  <a:cubicBezTo>
                    <a:pt x="5" y="38"/>
                    <a:pt x="5" y="38"/>
                    <a:pt x="5" y="38"/>
                  </a:cubicBezTo>
                  <a:cubicBezTo>
                    <a:pt x="2" y="38"/>
                    <a:pt x="0" y="40"/>
                    <a:pt x="0" y="43"/>
                  </a:cubicBezTo>
                  <a:cubicBezTo>
                    <a:pt x="0" y="46"/>
                    <a:pt x="2" y="48"/>
                    <a:pt x="5" y="48"/>
                  </a:cubicBezTo>
                  <a:cubicBezTo>
                    <a:pt x="13" y="48"/>
                    <a:pt x="13" y="48"/>
                    <a:pt x="13" y="48"/>
                  </a:cubicBezTo>
                  <a:cubicBezTo>
                    <a:pt x="13" y="75"/>
                    <a:pt x="13" y="75"/>
                    <a:pt x="13" y="75"/>
                  </a:cubicBezTo>
                  <a:cubicBezTo>
                    <a:pt x="5" y="75"/>
                    <a:pt x="5" y="75"/>
                    <a:pt x="5" y="75"/>
                  </a:cubicBezTo>
                  <a:cubicBezTo>
                    <a:pt x="2" y="75"/>
                    <a:pt x="0" y="78"/>
                    <a:pt x="0" y="81"/>
                  </a:cubicBezTo>
                  <a:cubicBezTo>
                    <a:pt x="0" y="84"/>
                    <a:pt x="2" y="86"/>
                    <a:pt x="5" y="86"/>
                  </a:cubicBezTo>
                  <a:cubicBezTo>
                    <a:pt x="13" y="86"/>
                    <a:pt x="13" y="86"/>
                    <a:pt x="13" y="86"/>
                  </a:cubicBezTo>
                  <a:cubicBezTo>
                    <a:pt x="13" y="113"/>
                    <a:pt x="13" y="113"/>
                    <a:pt x="13" y="113"/>
                  </a:cubicBezTo>
                  <a:cubicBezTo>
                    <a:pt x="5" y="113"/>
                    <a:pt x="5" y="113"/>
                    <a:pt x="5" y="113"/>
                  </a:cubicBezTo>
                  <a:cubicBezTo>
                    <a:pt x="2" y="113"/>
                    <a:pt x="0" y="115"/>
                    <a:pt x="0" y="118"/>
                  </a:cubicBezTo>
                  <a:cubicBezTo>
                    <a:pt x="0" y="121"/>
                    <a:pt x="2" y="124"/>
                    <a:pt x="5" y="124"/>
                  </a:cubicBezTo>
                  <a:cubicBezTo>
                    <a:pt x="13" y="124"/>
                    <a:pt x="13" y="124"/>
                    <a:pt x="13" y="124"/>
                  </a:cubicBezTo>
                  <a:cubicBezTo>
                    <a:pt x="13" y="154"/>
                    <a:pt x="13" y="154"/>
                    <a:pt x="13" y="154"/>
                  </a:cubicBezTo>
                  <a:cubicBezTo>
                    <a:pt x="13" y="162"/>
                    <a:pt x="21" y="168"/>
                    <a:pt x="29" y="168"/>
                  </a:cubicBezTo>
                  <a:cubicBezTo>
                    <a:pt x="132" y="168"/>
                    <a:pt x="132" y="168"/>
                    <a:pt x="132" y="168"/>
                  </a:cubicBezTo>
                  <a:cubicBezTo>
                    <a:pt x="141" y="168"/>
                    <a:pt x="148" y="162"/>
                    <a:pt x="148" y="154"/>
                  </a:cubicBezTo>
                  <a:cubicBezTo>
                    <a:pt x="148" y="63"/>
                    <a:pt x="148" y="63"/>
                    <a:pt x="148" y="63"/>
                  </a:cubicBezTo>
                  <a:cubicBezTo>
                    <a:pt x="188" y="23"/>
                    <a:pt x="188" y="23"/>
                    <a:pt x="188" y="23"/>
                  </a:cubicBezTo>
                  <a:cubicBezTo>
                    <a:pt x="190" y="20"/>
                    <a:pt x="190" y="15"/>
                    <a:pt x="186" y="11"/>
                  </a:cubicBezTo>
                  <a:close/>
                  <a:moveTo>
                    <a:pt x="137" y="154"/>
                  </a:moveTo>
                  <a:cubicBezTo>
                    <a:pt x="137" y="156"/>
                    <a:pt x="135" y="157"/>
                    <a:pt x="132" y="157"/>
                  </a:cubicBezTo>
                  <a:cubicBezTo>
                    <a:pt x="29" y="157"/>
                    <a:pt x="29" y="157"/>
                    <a:pt x="29" y="157"/>
                  </a:cubicBezTo>
                  <a:cubicBezTo>
                    <a:pt x="26" y="157"/>
                    <a:pt x="24" y="156"/>
                    <a:pt x="24" y="154"/>
                  </a:cubicBezTo>
                  <a:cubicBezTo>
                    <a:pt x="24" y="124"/>
                    <a:pt x="24" y="124"/>
                    <a:pt x="24" y="124"/>
                  </a:cubicBezTo>
                  <a:cubicBezTo>
                    <a:pt x="27" y="123"/>
                    <a:pt x="29" y="121"/>
                    <a:pt x="29" y="118"/>
                  </a:cubicBezTo>
                  <a:cubicBezTo>
                    <a:pt x="29" y="115"/>
                    <a:pt x="27" y="113"/>
                    <a:pt x="24" y="113"/>
                  </a:cubicBezTo>
                  <a:cubicBezTo>
                    <a:pt x="24" y="86"/>
                    <a:pt x="24" y="86"/>
                    <a:pt x="24" y="86"/>
                  </a:cubicBezTo>
                  <a:cubicBezTo>
                    <a:pt x="27" y="86"/>
                    <a:pt x="29" y="84"/>
                    <a:pt x="29" y="81"/>
                  </a:cubicBezTo>
                  <a:cubicBezTo>
                    <a:pt x="29" y="78"/>
                    <a:pt x="27" y="75"/>
                    <a:pt x="24" y="75"/>
                  </a:cubicBezTo>
                  <a:cubicBezTo>
                    <a:pt x="24" y="48"/>
                    <a:pt x="24" y="48"/>
                    <a:pt x="24" y="48"/>
                  </a:cubicBezTo>
                  <a:cubicBezTo>
                    <a:pt x="27" y="48"/>
                    <a:pt x="29" y="46"/>
                    <a:pt x="29" y="43"/>
                  </a:cubicBezTo>
                  <a:cubicBezTo>
                    <a:pt x="29" y="40"/>
                    <a:pt x="27" y="38"/>
                    <a:pt x="24" y="38"/>
                  </a:cubicBezTo>
                  <a:cubicBezTo>
                    <a:pt x="24" y="14"/>
                    <a:pt x="24" y="14"/>
                    <a:pt x="24" y="14"/>
                  </a:cubicBezTo>
                  <a:cubicBezTo>
                    <a:pt x="24" y="12"/>
                    <a:pt x="26" y="11"/>
                    <a:pt x="29" y="11"/>
                  </a:cubicBezTo>
                  <a:cubicBezTo>
                    <a:pt x="132" y="11"/>
                    <a:pt x="132" y="11"/>
                    <a:pt x="132" y="11"/>
                  </a:cubicBezTo>
                  <a:cubicBezTo>
                    <a:pt x="135" y="11"/>
                    <a:pt x="137" y="12"/>
                    <a:pt x="137" y="14"/>
                  </a:cubicBezTo>
                  <a:cubicBezTo>
                    <a:pt x="137" y="46"/>
                    <a:pt x="137" y="46"/>
                    <a:pt x="137" y="46"/>
                  </a:cubicBezTo>
                  <a:cubicBezTo>
                    <a:pt x="108" y="75"/>
                    <a:pt x="108" y="75"/>
                    <a:pt x="108" y="75"/>
                  </a:cubicBezTo>
                  <a:cubicBezTo>
                    <a:pt x="47" y="75"/>
                    <a:pt x="47" y="75"/>
                    <a:pt x="47" y="75"/>
                  </a:cubicBezTo>
                  <a:cubicBezTo>
                    <a:pt x="44" y="75"/>
                    <a:pt x="41" y="78"/>
                    <a:pt x="41" y="81"/>
                  </a:cubicBezTo>
                  <a:cubicBezTo>
                    <a:pt x="41" y="84"/>
                    <a:pt x="44" y="86"/>
                    <a:pt x="47" y="86"/>
                  </a:cubicBezTo>
                  <a:cubicBezTo>
                    <a:pt x="98" y="86"/>
                    <a:pt x="98" y="86"/>
                    <a:pt x="98" y="86"/>
                  </a:cubicBezTo>
                  <a:cubicBezTo>
                    <a:pt x="95" y="90"/>
                    <a:pt x="90" y="100"/>
                    <a:pt x="94" y="103"/>
                  </a:cubicBezTo>
                  <a:cubicBezTo>
                    <a:pt x="98" y="107"/>
                    <a:pt x="110" y="101"/>
                    <a:pt x="112" y="99"/>
                  </a:cubicBezTo>
                  <a:cubicBezTo>
                    <a:pt x="137" y="74"/>
                    <a:pt x="137" y="74"/>
                    <a:pt x="137" y="74"/>
                  </a:cubicBezTo>
                  <a:lnTo>
                    <a:pt x="137" y="154"/>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9" name="Freeform 210"/>
            <p:cNvSpPr>
              <a:spLocks noEditPoints="1"/>
            </p:cNvSpPr>
            <p:nvPr/>
          </p:nvSpPr>
          <p:spPr bwMode="auto">
            <a:xfrm>
              <a:off x="9268303" y="4496546"/>
              <a:ext cx="382327" cy="341272"/>
            </a:xfrm>
            <a:custGeom>
              <a:avLst/>
              <a:gdLst>
                <a:gd name="T0" fmla="*/ 250 w 252"/>
                <a:gd name="T1" fmla="*/ 209 h 225"/>
                <a:gd name="T2" fmla="*/ 226 w 252"/>
                <a:gd name="T3" fmla="*/ 157 h 225"/>
                <a:gd name="T4" fmla="*/ 212 w 252"/>
                <a:gd name="T5" fmla="*/ 148 h 225"/>
                <a:gd name="T6" fmla="*/ 185 w 252"/>
                <a:gd name="T7" fmla="*/ 148 h 225"/>
                <a:gd name="T8" fmla="*/ 185 w 252"/>
                <a:gd name="T9" fmla="*/ 140 h 225"/>
                <a:gd name="T10" fmla="*/ 208 w 252"/>
                <a:gd name="T11" fmla="*/ 140 h 225"/>
                <a:gd name="T12" fmla="*/ 224 w 252"/>
                <a:gd name="T13" fmla="*/ 122 h 225"/>
                <a:gd name="T14" fmla="*/ 224 w 252"/>
                <a:gd name="T15" fmla="*/ 18 h 225"/>
                <a:gd name="T16" fmla="*/ 208 w 252"/>
                <a:gd name="T17" fmla="*/ 0 h 225"/>
                <a:gd name="T18" fmla="*/ 44 w 252"/>
                <a:gd name="T19" fmla="*/ 0 h 225"/>
                <a:gd name="T20" fmla="*/ 27 w 252"/>
                <a:gd name="T21" fmla="*/ 18 h 225"/>
                <a:gd name="T22" fmla="*/ 27 w 252"/>
                <a:gd name="T23" fmla="*/ 122 h 225"/>
                <a:gd name="T24" fmla="*/ 44 w 252"/>
                <a:gd name="T25" fmla="*/ 140 h 225"/>
                <a:gd name="T26" fmla="*/ 66 w 252"/>
                <a:gd name="T27" fmla="*/ 140 h 225"/>
                <a:gd name="T28" fmla="*/ 66 w 252"/>
                <a:gd name="T29" fmla="*/ 148 h 225"/>
                <a:gd name="T30" fmla="*/ 39 w 252"/>
                <a:gd name="T31" fmla="*/ 148 h 225"/>
                <a:gd name="T32" fmla="*/ 25 w 252"/>
                <a:gd name="T33" fmla="*/ 157 h 225"/>
                <a:gd name="T34" fmla="*/ 1 w 252"/>
                <a:gd name="T35" fmla="*/ 209 h 225"/>
                <a:gd name="T36" fmla="*/ 2 w 252"/>
                <a:gd name="T37" fmla="*/ 220 h 225"/>
                <a:gd name="T38" fmla="*/ 10 w 252"/>
                <a:gd name="T39" fmla="*/ 225 h 225"/>
                <a:gd name="T40" fmla="*/ 75 w 252"/>
                <a:gd name="T41" fmla="*/ 225 h 225"/>
                <a:gd name="T42" fmla="*/ 76 w 252"/>
                <a:gd name="T43" fmla="*/ 225 h 225"/>
                <a:gd name="T44" fmla="*/ 126 w 252"/>
                <a:gd name="T45" fmla="*/ 225 h 225"/>
                <a:gd name="T46" fmla="*/ 176 w 252"/>
                <a:gd name="T47" fmla="*/ 225 h 225"/>
                <a:gd name="T48" fmla="*/ 176 w 252"/>
                <a:gd name="T49" fmla="*/ 225 h 225"/>
                <a:gd name="T50" fmla="*/ 241 w 252"/>
                <a:gd name="T51" fmla="*/ 225 h 225"/>
                <a:gd name="T52" fmla="*/ 250 w 252"/>
                <a:gd name="T53" fmla="*/ 220 h 225"/>
                <a:gd name="T54" fmla="*/ 250 w 252"/>
                <a:gd name="T55" fmla="*/ 209 h 225"/>
                <a:gd name="T56" fmla="*/ 41 w 252"/>
                <a:gd name="T57" fmla="*/ 122 h 225"/>
                <a:gd name="T58" fmla="*/ 41 w 252"/>
                <a:gd name="T59" fmla="*/ 18 h 225"/>
                <a:gd name="T60" fmla="*/ 44 w 252"/>
                <a:gd name="T61" fmla="*/ 15 h 225"/>
                <a:gd name="T62" fmla="*/ 208 w 252"/>
                <a:gd name="T63" fmla="*/ 15 h 225"/>
                <a:gd name="T64" fmla="*/ 210 w 252"/>
                <a:gd name="T65" fmla="*/ 18 h 225"/>
                <a:gd name="T66" fmla="*/ 210 w 252"/>
                <a:gd name="T67" fmla="*/ 122 h 225"/>
                <a:gd name="T68" fmla="*/ 208 w 252"/>
                <a:gd name="T69" fmla="*/ 125 h 225"/>
                <a:gd name="T70" fmla="*/ 44 w 252"/>
                <a:gd name="T71" fmla="*/ 125 h 225"/>
                <a:gd name="T72" fmla="*/ 41 w 252"/>
                <a:gd name="T73" fmla="*/ 122 h 225"/>
                <a:gd name="T74" fmla="*/ 167 w 252"/>
                <a:gd name="T75" fmla="*/ 206 h 225"/>
                <a:gd name="T76" fmla="*/ 164 w 252"/>
                <a:gd name="T77" fmla="*/ 208 h 225"/>
                <a:gd name="T78" fmla="*/ 145 w 252"/>
                <a:gd name="T79" fmla="*/ 208 h 225"/>
                <a:gd name="T80" fmla="*/ 137 w 252"/>
                <a:gd name="T81" fmla="*/ 208 h 225"/>
                <a:gd name="T82" fmla="*/ 115 w 252"/>
                <a:gd name="T83" fmla="*/ 208 h 225"/>
                <a:gd name="T84" fmla="*/ 107 w 252"/>
                <a:gd name="T85" fmla="*/ 208 h 225"/>
                <a:gd name="T86" fmla="*/ 87 w 252"/>
                <a:gd name="T87" fmla="*/ 208 h 225"/>
                <a:gd name="T88" fmla="*/ 85 w 252"/>
                <a:gd name="T89" fmla="*/ 206 h 225"/>
                <a:gd name="T90" fmla="*/ 84 w 252"/>
                <a:gd name="T91" fmla="*/ 203 h 225"/>
                <a:gd name="T92" fmla="*/ 87 w 252"/>
                <a:gd name="T93" fmla="*/ 188 h 225"/>
                <a:gd name="T94" fmla="*/ 91 w 252"/>
                <a:gd name="T95" fmla="*/ 185 h 225"/>
                <a:gd name="T96" fmla="*/ 109 w 252"/>
                <a:gd name="T97" fmla="*/ 185 h 225"/>
                <a:gd name="T98" fmla="*/ 142 w 252"/>
                <a:gd name="T99" fmla="*/ 185 h 225"/>
                <a:gd name="T100" fmla="*/ 161 w 252"/>
                <a:gd name="T101" fmla="*/ 185 h 225"/>
                <a:gd name="T102" fmla="*/ 164 w 252"/>
                <a:gd name="T103" fmla="*/ 188 h 225"/>
                <a:gd name="T104" fmla="*/ 168 w 252"/>
                <a:gd name="T105" fmla="*/ 203 h 225"/>
                <a:gd name="T106" fmla="*/ 167 w 252"/>
                <a:gd name="T107" fmla="*/ 206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2" h="225">
                  <a:moveTo>
                    <a:pt x="250" y="209"/>
                  </a:moveTo>
                  <a:cubicBezTo>
                    <a:pt x="226" y="157"/>
                    <a:pt x="226" y="157"/>
                    <a:pt x="226" y="157"/>
                  </a:cubicBezTo>
                  <a:cubicBezTo>
                    <a:pt x="223" y="152"/>
                    <a:pt x="218" y="148"/>
                    <a:pt x="212" y="148"/>
                  </a:cubicBezTo>
                  <a:cubicBezTo>
                    <a:pt x="185" y="148"/>
                    <a:pt x="185" y="148"/>
                    <a:pt x="185" y="148"/>
                  </a:cubicBezTo>
                  <a:cubicBezTo>
                    <a:pt x="185" y="140"/>
                    <a:pt x="185" y="140"/>
                    <a:pt x="185" y="140"/>
                  </a:cubicBezTo>
                  <a:cubicBezTo>
                    <a:pt x="208" y="140"/>
                    <a:pt x="208" y="140"/>
                    <a:pt x="208" y="140"/>
                  </a:cubicBezTo>
                  <a:cubicBezTo>
                    <a:pt x="217" y="140"/>
                    <a:pt x="224" y="132"/>
                    <a:pt x="224" y="122"/>
                  </a:cubicBezTo>
                  <a:cubicBezTo>
                    <a:pt x="224" y="18"/>
                    <a:pt x="224" y="18"/>
                    <a:pt x="224" y="18"/>
                  </a:cubicBezTo>
                  <a:cubicBezTo>
                    <a:pt x="224" y="8"/>
                    <a:pt x="217" y="0"/>
                    <a:pt x="208" y="0"/>
                  </a:cubicBezTo>
                  <a:cubicBezTo>
                    <a:pt x="44" y="0"/>
                    <a:pt x="44" y="0"/>
                    <a:pt x="44" y="0"/>
                  </a:cubicBezTo>
                  <a:cubicBezTo>
                    <a:pt x="34" y="0"/>
                    <a:pt x="27" y="8"/>
                    <a:pt x="27" y="18"/>
                  </a:cubicBezTo>
                  <a:cubicBezTo>
                    <a:pt x="27" y="122"/>
                    <a:pt x="27" y="122"/>
                    <a:pt x="27" y="122"/>
                  </a:cubicBezTo>
                  <a:cubicBezTo>
                    <a:pt x="27" y="132"/>
                    <a:pt x="34" y="140"/>
                    <a:pt x="44" y="140"/>
                  </a:cubicBezTo>
                  <a:cubicBezTo>
                    <a:pt x="66" y="140"/>
                    <a:pt x="66" y="140"/>
                    <a:pt x="66" y="140"/>
                  </a:cubicBezTo>
                  <a:cubicBezTo>
                    <a:pt x="66" y="148"/>
                    <a:pt x="66" y="148"/>
                    <a:pt x="66" y="148"/>
                  </a:cubicBezTo>
                  <a:cubicBezTo>
                    <a:pt x="39" y="148"/>
                    <a:pt x="39" y="148"/>
                    <a:pt x="39" y="148"/>
                  </a:cubicBezTo>
                  <a:cubicBezTo>
                    <a:pt x="34" y="148"/>
                    <a:pt x="28" y="152"/>
                    <a:pt x="25" y="157"/>
                  </a:cubicBezTo>
                  <a:cubicBezTo>
                    <a:pt x="1" y="209"/>
                    <a:pt x="1" y="209"/>
                    <a:pt x="1" y="209"/>
                  </a:cubicBezTo>
                  <a:cubicBezTo>
                    <a:pt x="0" y="213"/>
                    <a:pt x="0" y="217"/>
                    <a:pt x="2" y="220"/>
                  </a:cubicBezTo>
                  <a:cubicBezTo>
                    <a:pt x="3" y="223"/>
                    <a:pt x="7" y="225"/>
                    <a:pt x="10" y="225"/>
                  </a:cubicBezTo>
                  <a:cubicBezTo>
                    <a:pt x="75" y="225"/>
                    <a:pt x="75" y="225"/>
                    <a:pt x="75" y="225"/>
                  </a:cubicBezTo>
                  <a:cubicBezTo>
                    <a:pt x="75" y="225"/>
                    <a:pt x="75" y="225"/>
                    <a:pt x="76" y="225"/>
                  </a:cubicBezTo>
                  <a:cubicBezTo>
                    <a:pt x="126" y="225"/>
                    <a:pt x="126" y="225"/>
                    <a:pt x="126" y="225"/>
                  </a:cubicBezTo>
                  <a:cubicBezTo>
                    <a:pt x="176" y="225"/>
                    <a:pt x="176" y="225"/>
                    <a:pt x="176" y="225"/>
                  </a:cubicBezTo>
                  <a:cubicBezTo>
                    <a:pt x="176" y="225"/>
                    <a:pt x="176" y="225"/>
                    <a:pt x="176" y="225"/>
                  </a:cubicBezTo>
                  <a:cubicBezTo>
                    <a:pt x="241" y="225"/>
                    <a:pt x="241" y="225"/>
                    <a:pt x="241" y="225"/>
                  </a:cubicBezTo>
                  <a:cubicBezTo>
                    <a:pt x="245" y="225"/>
                    <a:pt x="248" y="223"/>
                    <a:pt x="250" y="220"/>
                  </a:cubicBezTo>
                  <a:cubicBezTo>
                    <a:pt x="252" y="217"/>
                    <a:pt x="252" y="213"/>
                    <a:pt x="250" y="209"/>
                  </a:cubicBezTo>
                  <a:close/>
                  <a:moveTo>
                    <a:pt x="41" y="122"/>
                  </a:moveTo>
                  <a:cubicBezTo>
                    <a:pt x="41" y="18"/>
                    <a:pt x="41" y="18"/>
                    <a:pt x="41" y="18"/>
                  </a:cubicBezTo>
                  <a:cubicBezTo>
                    <a:pt x="41" y="16"/>
                    <a:pt x="42" y="15"/>
                    <a:pt x="44" y="15"/>
                  </a:cubicBezTo>
                  <a:cubicBezTo>
                    <a:pt x="208" y="15"/>
                    <a:pt x="208" y="15"/>
                    <a:pt x="208" y="15"/>
                  </a:cubicBezTo>
                  <a:cubicBezTo>
                    <a:pt x="209" y="15"/>
                    <a:pt x="210" y="16"/>
                    <a:pt x="210" y="18"/>
                  </a:cubicBezTo>
                  <a:cubicBezTo>
                    <a:pt x="210" y="122"/>
                    <a:pt x="210" y="122"/>
                    <a:pt x="210" y="122"/>
                  </a:cubicBezTo>
                  <a:cubicBezTo>
                    <a:pt x="210" y="123"/>
                    <a:pt x="209" y="125"/>
                    <a:pt x="208" y="125"/>
                  </a:cubicBezTo>
                  <a:cubicBezTo>
                    <a:pt x="44" y="125"/>
                    <a:pt x="44" y="125"/>
                    <a:pt x="44" y="125"/>
                  </a:cubicBezTo>
                  <a:cubicBezTo>
                    <a:pt x="42" y="125"/>
                    <a:pt x="41" y="123"/>
                    <a:pt x="41" y="122"/>
                  </a:cubicBezTo>
                  <a:close/>
                  <a:moveTo>
                    <a:pt x="167" y="206"/>
                  </a:moveTo>
                  <a:cubicBezTo>
                    <a:pt x="166" y="207"/>
                    <a:pt x="165" y="208"/>
                    <a:pt x="164" y="208"/>
                  </a:cubicBezTo>
                  <a:cubicBezTo>
                    <a:pt x="145" y="208"/>
                    <a:pt x="145" y="208"/>
                    <a:pt x="145" y="208"/>
                  </a:cubicBezTo>
                  <a:cubicBezTo>
                    <a:pt x="137" y="208"/>
                    <a:pt x="137" y="208"/>
                    <a:pt x="137" y="208"/>
                  </a:cubicBezTo>
                  <a:cubicBezTo>
                    <a:pt x="115" y="208"/>
                    <a:pt x="115" y="208"/>
                    <a:pt x="115" y="208"/>
                  </a:cubicBezTo>
                  <a:cubicBezTo>
                    <a:pt x="107" y="208"/>
                    <a:pt x="107" y="208"/>
                    <a:pt x="107" y="208"/>
                  </a:cubicBezTo>
                  <a:cubicBezTo>
                    <a:pt x="87" y="208"/>
                    <a:pt x="87" y="208"/>
                    <a:pt x="87" y="208"/>
                  </a:cubicBezTo>
                  <a:cubicBezTo>
                    <a:pt x="86" y="208"/>
                    <a:pt x="85" y="207"/>
                    <a:pt x="85" y="206"/>
                  </a:cubicBezTo>
                  <a:cubicBezTo>
                    <a:pt x="84" y="205"/>
                    <a:pt x="84" y="204"/>
                    <a:pt x="84" y="203"/>
                  </a:cubicBezTo>
                  <a:cubicBezTo>
                    <a:pt x="87" y="188"/>
                    <a:pt x="87" y="188"/>
                    <a:pt x="87" y="188"/>
                  </a:cubicBezTo>
                  <a:cubicBezTo>
                    <a:pt x="88" y="186"/>
                    <a:pt x="89" y="185"/>
                    <a:pt x="91" y="185"/>
                  </a:cubicBezTo>
                  <a:cubicBezTo>
                    <a:pt x="109" y="185"/>
                    <a:pt x="109" y="185"/>
                    <a:pt x="109" y="185"/>
                  </a:cubicBezTo>
                  <a:cubicBezTo>
                    <a:pt x="142" y="185"/>
                    <a:pt x="142" y="185"/>
                    <a:pt x="142" y="185"/>
                  </a:cubicBezTo>
                  <a:cubicBezTo>
                    <a:pt x="161" y="185"/>
                    <a:pt x="161" y="185"/>
                    <a:pt x="161" y="185"/>
                  </a:cubicBezTo>
                  <a:cubicBezTo>
                    <a:pt x="162" y="185"/>
                    <a:pt x="164" y="186"/>
                    <a:pt x="164" y="188"/>
                  </a:cubicBezTo>
                  <a:cubicBezTo>
                    <a:pt x="168" y="203"/>
                    <a:pt x="168" y="203"/>
                    <a:pt x="168" y="203"/>
                  </a:cubicBezTo>
                  <a:cubicBezTo>
                    <a:pt x="168" y="204"/>
                    <a:pt x="168" y="205"/>
                    <a:pt x="167" y="20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211"/>
            <p:cNvSpPr/>
            <p:nvPr/>
          </p:nvSpPr>
          <p:spPr bwMode="auto">
            <a:xfrm>
              <a:off x="10227329" y="4016071"/>
              <a:ext cx="154599" cy="155882"/>
            </a:xfrm>
            <a:custGeom>
              <a:avLst/>
              <a:gdLst>
                <a:gd name="T0" fmla="*/ 19 w 102"/>
                <a:gd name="T1" fmla="*/ 76 h 103"/>
                <a:gd name="T2" fmla="*/ 18 w 102"/>
                <a:gd name="T3" fmla="*/ 102 h 103"/>
                <a:gd name="T4" fmla="*/ 18 w 102"/>
                <a:gd name="T5" fmla="*/ 103 h 103"/>
                <a:gd name="T6" fmla="*/ 20 w 102"/>
                <a:gd name="T7" fmla="*/ 102 h 103"/>
                <a:gd name="T8" fmla="*/ 41 w 102"/>
                <a:gd name="T9" fmla="*/ 85 h 103"/>
                <a:gd name="T10" fmla="*/ 54 w 102"/>
                <a:gd name="T11" fmla="*/ 87 h 103"/>
                <a:gd name="T12" fmla="*/ 102 w 102"/>
                <a:gd name="T13" fmla="*/ 63 h 103"/>
                <a:gd name="T14" fmla="*/ 62 w 102"/>
                <a:gd name="T15" fmla="*/ 17 h 103"/>
                <a:gd name="T16" fmla="*/ 66 w 102"/>
                <a:gd name="T17" fmla="*/ 1 h 103"/>
                <a:gd name="T18" fmla="*/ 54 w 102"/>
                <a:gd name="T19" fmla="*/ 0 h 103"/>
                <a:gd name="T20" fmla="*/ 0 w 102"/>
                <a:gd name="T21" fmla="*/ 43 h 103"/>
                <a:gd name="T22" fmla="*/ 19 w 102"/>
                <a:gd name="T23" fmla="*/ 76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2" h="103">
                  <a:moveTo>
                    <a:pt x="19" y="76"/>
                  </a:moveTo>
                  <a:cubicBezTo>
                    <a:pt x="18" y="102"/>
                    <a:pt x="18" y="102"/>
                    <a:pt x="18" y="102"/>
                  </a:cubicBezTo>
                  <a:cubicBezTo>
                    <a:pt x="18" y="103"/>
                    <a:pt x="18" y="103"/>
                    <a:pt x="18" y="103"/>
                  </a:cubicBezTo>
                  <a:cubicBezTo>
                    <a:pt x="19" y="103"/>
                    <a:pt x="20" y="103"/>
                    <a:pt x="20" y="102"/>
                  </a:cubicBezTo>
                  <a:cubicBezTo>
                    <a:pt x="41" y="85"/>
                    <a:pt x="41" y="85"/>
                    <a:pt x="41" y="85"/>
                  </a:cubicBezTo>
                  <a:cubicBezTo>
                    <a:pt x="45" y="86"/>
                    <a:pt x="50" y="87"/>
                    <a:pt x="54" y="87"/>
                  </a:cubicBezTo>
                  <a:cubicBezTo>
                    <a:pt x="75" y="87"/>
                    <a:pt x="94" y="77"/>
                    <a:pt x="102" y="63"/>
                  </a:cubicBezTo>
                  <a:cubicBezTo>
                    <a:pt x="79" y="56"/>
                    <a:pt x="62" y="38"/>
                    <a:pt x="62" y="17"/>
                  </a:cubicBezTo>
                  <a:cubicBezTo>
                    <a:pt x="62" y="11"/>
                    <a:pt x="63" y="6"/>
                    <a:pt x="66" y="1"/>
                  </a:cubicBezTo>
                  <a:cubicBezTo>
                    <a:pt x="62" y="0"/>
                    <a:pt x="58" y="0"/>
                    <a:pt x="54" y="0"/>
                  </a:cubicBezTo>
                  <a:cubicBezTo>
                    <a:pt x="24" y="0"/>
                    <a:pt x="0" y="19"/>
                    <a:pt x="0" y="43"/>
                  </a:cubicBezTo>
                  <a:cubicBezTo>
                    <a:pt x="0" y="56"/>
                    <a:pt x="8" y="68"/>
                    <a:pt x="19" y="7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1" name="Freeform 212"/>
            <p:cNvSpPr/>
            <p:nvPr/>
          </p:nvSpPr>
          <p:spPr bwMode="auto">
            <a:xfrm>
              <a:off x="10327401" y="3967318"/>
              <a:ext cx="178975" cy="168070"/>
            </a:xfrm>
            <a:custGeom>
              <a:avLst/>
              <a:gdLst>
                <a:gd name="T0" fmla="*/ 42 w 118"/>
                <a:gd name="T1" fmla="*/ 75 h 111"/>
                <a:gd name="T2" fmla="*/ 36 w 118"/>
                <a:gd name="T3" fmla="*/ 95 h 111"/>
                <a:gd name="T4" fmla="*/ 57 w 118"/>
                <a:gd name="T5" fmla="*/ 98 h 111"/>
                <a:gd name="T6" fmla="*/ 79 w 118"/>
                <a:gd name="T7" fmla="*/ 94 h 111"/>
                <a:gd name="T8" fmla="*/ 99 w 118"/>
                <a:gd name="T9" fmla="*/ 110 h 111"/>
                <a:gd name="T10" fmla="*/ 101 w 118"/>
                <a:gd name="T11" fmla="*/ 111 h 111"/>
                <a:gd name="T12" fmla="*/ 101 w 118"/>
                <a:gd name="T13" fmla="*/ 110 h 111"/>
                <a:gd name="T14" fmla="*/ 100 w 118"/>
                <a:gd name="T15" fmla="*/ 84 h 111"/>
                <a:gd name="T16" fmla="*/ 118 w 118"/>
                <a:gd name="T17" fmla="*/ 49 h 111"/>
                <a:gd name="T18" fmla="*/ 57 w 118"/>
                <a:gd name="T19" fmla="*/ 0 h 111"/>
                <a:gd name="T20" fmla="*/ 0 w 118"/>
                <a:gd name="T21" fmla="*/ 33 h 111"/>
                <a:gd name="T22" fmla="*/ 42 w 118"/>
                <a:gd name="T23" fmla="*/ 75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8" h="111">
                  <a:moveTo>
                    <a:pt x="42" y="75"/>
                  </a:moveTo>
                  <a:cubicBezTo>
                    <a:pt x="42" y="82"/>
                    <a:pt x="40" y="89"/>
                    <a:pt x="36" y="95"/>
                  </a:cubicBezTo>
                  <a:cubicBezTo>
                    <a:pt x="43" y="97"/>
                    <a:pt x="50" y="98"/>
                    <a:pt x="57" y="98"/>
                  </a:cubicBezTo>
                  <a:cubicBezTo>
                    <a:pt x="65" y="98"/>
                    <a:pt x="72" y="96"/>
                    <a:pt x="79" y="94"/>
                  </a:cubicBezTo>
                  <a:cubicBezTo>
                    <a:pt x="99" y="110"/>
                    <a:pt x="99" y="110"/>
                    <a:pt x="99" y="110"/>
                  </a:cubicBezTo>
                  <a:cubicBezTo>
                    <a:pt x="99" y="111"/>
                    <a:pt x="100" y="111"/>
                    <a:pt x="101" y="111"/>
                  </a:cubicBezTo>
                  <a:cubicBezTo>
                    <a:pt x="101" y="111"/>
                    <a:pt x="101" y="111"/>
                    <a:pt x="101" y="110"/>
                  </a:cubicBezTo>
                  <a:cubicBezTo>
                    <a:pt x="100" y="84"/>
                    <a:pt x="100" y="84"/>
                    <a:pt x="100" y="84"/>
                  </a:cubicBezTo>
                  <a:cubicBezTo>
                    <a:pt x="111" y="75"/>
                    <a:pt x="118" y="62"/>
                    <a:pt x="118" y="49"/>
                  </a:cubicBezTo>
                  <a:cubicBezTo>
                    <a:pt x="118" y="22"/>
                    <a:pt x="91" y="0"/>
                    <a:pt x="57" y="0"/>
                  </a:cubicBezTo>
                  <a:cubicBezTo>
                    <a:pt x="30" y="0"/>
                    <a:pt x="8" y="14"/>
                    <a:pt x="0" y="33"/>
                  </a:cubicBezTo>
                  <a:cubicBezTo>
                    <a:pt x="24" y="37"/>
                    <a:pt x="42" y="54"/>
                    <a:pt x="42" y="7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2" name="Freeform 213"/>
            <p:cNvSpPr/>
            <p:nvPr/>
          </p:nvSpPr>
          <p:spPr bwMode="auto">
            <a:xfrm>
              <a:off x="10288270" y="4196329"/>
              <a:ext cx="159089" cy="177692"/>
            </a:xfrm>
            <a:custGeom>
              <a:avLst/>
              <a:gdLst>
                <a:gd name="T0" fmla="*/ 92 w 105"/>
                <a:gd name="T1" fmla="*/ 95 h 117"/>
                <a:gd name="T2" fmla="*/ 72 w 105"/>
                <a:gd name="T3" fmla="*/ 87 h 117"/>
                <a:gd name="T4" fmla="*/ 69 w 105"/>
                <a:gd name="T5" fmla="*/ 67 h 117"/>
                <a:gd name="T6" fmla="*/ 79 w 105"/>
                <a:gd name="T7" fmla="*/ 29 h 117"/>
                <a:gd name="T8" fmla="*/ 54 w 105"/>
                <a:gd name="T9" fmla="*/ 0 h 117"/>
                <a:gd name="T10" fmla="*/ 52 w 105"/>
                <a:gd name="T11" fmla="*/ 0 h 117"/>
                <a:gd name="T12" fmla="*/ 52 w 105"/>
                <a:gd name="T13" fmla="*/ 0 h 117"/>
                <a:gd name="T14" fmla="*/ 51 w 105"/>
                <a:gd name="T15" fmla="*/ 0 h 117"/>
                <a:gd name="T16" fmla="*/ 26 w 105"/>
                <a:gd name="T17" fmla="*/ 29 h 117"/>
                <a:gd name="T18" fmla="*/ 36 w 105"/>
                <a:gd name="T19" fmla="*/ 67 h 117"/>
                <a:gd name="T20" fmla="*/ 33 w 105"/>
                <a:gd name="T21" fmla="*/ 87 h 117"/>
                <a:gd name="T22" fmla="*/ 12 w 105"/>
                <a:gd name="T23" fmla="*/ 95 h 117"/>
                <a:gd name="T24" fmla="*/ 0 w 105"/>
                <a:gd name="T25" fmla="*/ 117 h 117"/>
                <a:gd name="T26" fmla="*/ 52 w 105"/>
                <a:gd name="T27" fmla="*/ 117 h 117"/>
                <a:gd name="T28" fmla="*/ 52 w 105"/>
                <a:gd name="T29" fmla="*/ 117 h 117"/>
                <a:gd name="T30" fmla="*/ 104 w 105"/>
                <a:gd name="T31" fmla="*/ 117 h 117"/>
                <a:gd name="T32" fmla="*/ 92 w 105"/>
                <a:gd name="T33" fmla="*/ 95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 h="117">
                  <a:moveTo>
                    <a:pt x="92" y="95"/>
                  </a:moveTo>
                  <a:cubicBezTo>
                    <a:pt x="92" y="95"/>
                    <a:pt x="72" y="87"/>
                    <a:pt x="72" y="87"/>
                  </a:cubicBezTo>
                  <a:cubicBezTo>
                    <a:pt x="68" y="86"/>
                    <a:pt x="63" y="73"/>
                    <a:pt x="69" y="67"/>
                  </a:cubicBezTo>
                  <a:cubicBezTo>
                    <a:pt x="78" y="55"/>
                    <a:pt x="79" y="29"/>
                    <a:pt x="79" y="29"/>
                  </a:cubicBezTo>
                  <a:cubicBezTo>
                    <a:pt x="79" y="13"/>
                    <a:pt x="70" y="0"/>
                    <a:pt x="54" y="0"/>
                  </a:cubicBezTo>
                  <a:cubicBezTo>
                    <a:pt x="54" y="0"/>
                    <a:pt x="53" y="0"/>
                    <a:pt x="52" y="0"/>
                  </a:cubicBezTo>
                  <a:cubicBezTo>
                    <a:pt x="52" y="0"/>
                    <a:pt x="52" y="0"/>
                    <a:pt x="52" y="0"/>
                  </a:cubicBezTo>
                  <a:cubicBezTo>
                    <a:pt x="52" y="0"/>
                    <a:pt x="51" y="0"/>
                    <a:pt x="51" y="0"/>
                  </a:cubicBezTo>
                  <a:cubicBezTo>
                    <a:pt x="34" y="0"/>
                    <a:pt x="26" y="13"/>
                    <a:pt x="26" y="29"/>
                  </a:cubicBezTo>
                  <a:cubicBezTo>
                    <a:pt x="26" y="29"/>
                    <a:pt x="27" y="55"/>
                    <a:pt x="36" y="67"/>
                  </a:cubicBezTo>
                  <a:cubicBezTo>
                    <a:pt x="42" y="73"/>
                    <a:pt x="37" y="86"/>
                    <a:pt x="33" y="87"/>
                  </a:cubicBezTo>
                  <a:cubicBezTo>
                    <a:pt x="33" y="87"/>
                    <a:pt x="12" y="95"/>
                    <a:pt x="12" y="95"/>
                  </a:cubicBezTo>
                  <a:cubicBezTo>
                    <a:pt x="0" y="102"/>
                    <a:pt x="1" y="108"/>
                    <a:pt x="0" y="117"/>
                  </a:cubicBezTo>
                  <a:cubicBezTo>
                    <a:pt x="52" y="117"/>
                    <a:pt x="52" y="117"/>
                    <a:pt x="52" y="117"/>
                  </a:cubicBezTo>
                  <a:cubicBezTo>
                    <a:pt x="52" y="117"/>
                    <a:pt x="52" y="117"/>
                    <a:pt x="52" y="117"/>
                  </a:cubicBezTo>
                  <a:cubicBezTo>
                    <a:pt x="104" y="117"/>
                    <a:pt x="104" y="117"/>
                    <a:pt x="104" y="117"/>
                  </a:cubicBezTo>
                  <a:cubicBezTo>
                    <a:pt x="103" y="108"/>
                    <a:pt x="105" y="102"/>
                    <a:pt x="92" y="9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3" name="Freeform 214"/>
            <p:cNvSpPr/>
            <p:nvPr/>
          </p:nvSpPr>
          <p:spPr bwMode="auto">
            <a:xfrm>
              <a:off x="10400531" y="4171952"/>
              <a:ext cx="144335" cy="178975"/>
            </a:xfrm>
            <a:custGeom>
              <a:avLst/>
              <a:gdLst>
                <a:gd name="T0" fmla="*/ 83 w 95"/>
                <a:gd name="T1" fmla="*/ 96 h 118"/>
                <a:gd name="T2" fmla="*/ 62 w 95"/>
                <a:gd name="T3" fmla="*/ 88 h 118"/>
                <a:gd name="T4" fmla="*/ 59 w 95"/>
                <a:gd name="T5" fmla="*/ 68 h 118"/>
                <a:gd name="T6" fmla="*/ 69 w 95"/>
                <a:gd name="T7" fmla="*/ 30 h 118"/>
                <a:gd name="T8" fmla="*/ 45 w 95"/>
                <a:gd name="T9" fmla="*/ 0 h 118"/>
                <a:gd name="T10" fmla="*/ 43 w 95"/>
                <a:gd name="T11" fmla="*/ 0 h 118"/>
                <a:gd name="T12" fmla="*/ 43 w 95"/>
                <a:gd name="T13" fmla="*/ 0 h 118"/>
                <a:gd name="T14" fmla="*/ 41 w 95"/>
                <a:gd name="T15" fmla="*/ 0 h 118"/>
                <a:gd name="T16" fmla="*/ 17 w 95"/>
                <a:gd name="T17" fmla="*/ 30 h 118"/>
                <a:gd name="T18" fmla="*/ 27 w 95"/>
                <a:gd name="T19" fmla="*/ 68 h 118"/>
                <a:gd name="T20" fmla="*/ 24 w 95"/>
                <a:gd name="T21" fmla="*/ 88 h 118"/>
                <a:gd name="T22" fmla="*/ 3 w 95"/>
                <a:gd name="T23" fmla="*/ 96 h 118"/>
                <a:gd name="T24" fmla="*/ 0 w 95"/>
                <a:gd name="T25" fmla="*/ 97 h 118"/>
                <a:gd name="T26" fmla="*/ 0 w 95"/>
                <a:gd name="T27" fmla="*/ 98 h 118"/>
                <a:gd name="T28" fmla="*/ 20 w 95"/>
                <a:gd name="T29" fmla="*/ 105 h 118"/>
                <a:gd name="T30" fmla="*/ 21 w 95"/>
                <a:gd name="T31" fmla="*/ 106 h 118"/>
                <a:gd name="T32" fmla="*/ 21 w 95"/>
                <a:gd name="T33" fmla="*/ 106 h 118"/>
                <a:gd name="T34" fmla="*/ 34 w 95"/>
                <a:gd name="T35" fmla="*/ 118 h 118"/>
                <a:gd name="T36" fmla="*/ 43 w 95"/>
                <a:gd name="T37" fmla="*/ 118 h 118"/>
                <a:gd name="T38" fmla="*/ 43 w 95"/>
                <a:gd name="T39" fmla="*/ 118 h 118"/>
                <a:gd name="T40" fmla="*/ 95 w 95"/>
                <a:gd name="T41" fmla="*/ 118 h 118"/>
                <a:gd name="T42" fmla="*/ 83 w 95"/>
                <a:gd name="T43" fmla="*/ 96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5" h="118">
                  <a:moveTo>
                    <a:pt x="83" y="96"/>
                  </a:moveTo>
                  <a:cubicBezTo>
                    <a:pt x="83" y="96"/>
                    <a:pt x="62" y="88"/>
                    <a:pt x="62" y="88"/>
                  </a:cubicBezTo>
                  <a:cubicBezTo>
                    <a:pt x="59" y="87"/>
                    <a:pt x="53" y="74"/>
                    <a:pt x="59" y="68"/>
                  </a:cubicBezTo>
                  <a:cubicBezTo>
                    <a:pt x="68" y="56"/>
                    <a:pt x="69" y="30"/>
                    <a:pt x="69" y="30"/>
                  </a:cubicBezTo>
                  <a:cubicBezTo>
                    <a:pt x="69" y="13"/>
                    <a:pt x="61" y="1"/>
                    <a:pt x="45" y="0"/>
                  </a:cubicBezTo>
                  <a:cubicBezTo>
                    <a:pt x="44" y="0"/>
                    <a:pt x="44" y="0"/>
                    <a:pt x="43" y="0"/>
                  </a:cubicBezTo>
                  <a:cubicBezTo>
                    <a:pt x="43" y="0"/>
                    <a:pt x="43" y="0"/>
                    <a:pt x="43" y="0"/>
                  </a:cubicBezTo>
                  <a:cubicBezTo>
                    <a:pt x="42" y="0"/>
                    <a:pt x="41" y="0"/>
                    <a:pt x="41" y="0"/>
                  </a:cubicBezTo>
                  <a:cubicBezTo>
                    <a:pt x="25" y="1"/>
                    <a:pt x="17" y="13"/>
                    <a:pt x="17" y="30"/>
                  </a:cubicBezTo>
                  <a:cubicBezTo>
                    <a:pt x="17" y="30"/>
                    <a:pt x="18" y="56"/>
                    <a:pt x="27" y="68"/>
                  </a:cubicBezTo>
                  <a:cubicBezTo>
                    <a:pt x="33" y="74"/>
                    <a:pt x="27" y="87"/>
                    <a:pt x="24" y="88"/>
                  </a:cubicBezTo>
                  <a:cubicBezTo>
                    <a:pt x="23" y="88"/>
                    <a:pt x="3" y="96"/>
                    <a:pt x="3" y="96"/>
                  </a:cubicBezTo>
                  <a:cubicBezTo>
                    <a:pt x="2" y="96"/>
                    <a:pt x="1" y="97"/>
                    <a:pt x="0" y="97"/>
                  </a:cubicBezTo>
                  <a:cubicBezTo>
                    <a:pt x="0" y="98"/>
                    <a:pt x="0" y="98"/>
                    <a:pt x="0" y="98"/>
                  </a:cubicBezTo>
                  <a:cubicBezTo>
                    <a:pt x="4" y="99"/>
                    <a:pt x="20" y="105"/>
                    <a:pt x="20" y="105"/>
                  </a:cubicBezTo>
                  <a:cubicBezTo>
                    <a:pt x="21" y="106"/>
                    <a:pt x="21" y="106"/>
                    <a:pt x="21" y="106"/>
                  </a:cubicBezTo>
                  <a:cubicBezTo>
                    <a:pt x="21" y="106"/>
                    <a:pt x="21" y="106"/>
                    <a:pt x="21" y="106"/>
                  </a:cubicBezTo>
                  <a:cubicBezTo>
                    <a:pt x="28" y="110"/>
                    <a:pt x="32" y="114"/>
                    <a:pt x="34" y="118"/>
                  </a:cubicBezTo>
                  <a:cubicBezTo>
                    <a:pt x="43" y="118"/>
                    <a:pt x="43" y="118"/>
                    <a:pt x="43" y="118"/>
                  </a:cubicBezTo>
                  <a:cubicBezTo>
                    <a:pt x="43" y="118"/>
                    <a:pt x="43" y="118"/>
                    <a:pt x="43" y="118"/>
                  </a:cubicBezTo>
                  <a:cubicBezTo>
                    <a:pt x="95" y="118"/>
                    <a:pt x="95" y="118"/>
                    <a:pt x="95" y="118"/>
                  </a:cubicBezTo>
                  <a:cubicBezTo>
                    <a:pt x="94" y="108"/>
                    <a:pt x="95" y="103"/>
                    <a:pt x="83" y="9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4" name="Freeform 215"/>
            <p:cNvSpPr/>
            <p:nvPr/>
          </p:nvSpPr>
          <p:spPr bwMode="auto">
            <a:xfrm>
              <a:off x="10189481" y="4171952"/>
              <a:ext cx="145618" cy="178975"/>
            </a:xfrm>
            <a:custGeom>
              <a:avLst/>
              <a:gdLst>
                <a:gd name="T0" fmla="*/ 74 w 96"/>
                <a:gd name="T1" fmla="*/ 106 h 118"/>
                <a:gd name="T2" fmla="*/ 75 w 96"/>
                <a:gd name="T3" fmla="*/ 106 h 118"/>
                <a:gd name="T4" fmla="*/ 75 w 96"/>
                <a:gd name="T5" fmla="*/ 105 h 118"/>
                <a:gd name="T6" fmla="*/ 95 w 96"/>
                <a:gd name="T7" fmla="*/ 98 h 118"/>
                <a:gd name="T8" fmla="*/ 96 w 96"/>
                <a:gd name="T9" fmla="*/ 97 h 118"/>
                <a:gd name="T10" fmla="*/ 93 w 96"/>
                <a:gd name="T11" fmla="*/ 96 h 118"/>
                <a:gd name="T12" fmla="*/ 72 w 96"/>
                <a:gd name="T13" fmla="*/ 88 h 118"/>
                <a:gd name="T14" fmla="*/ 69 w 96"/>
                <a:gd name="T15" fmla="*/ 68 h 118"/>
                <a:gd name="T16" fmla="*/ 79 w 96"/>
                <a:gd name="T17" fmla="*/ 30 h 118"/>
                <a:gd name="T18" fmla="*/ 55 w 96"/>
                <a:gd name="T19" fmla="*/ 0 h 118"/>
                <a:gd name="T20" fmla="*/ 53 w 96"/>
                <a:gd name="T21" fmla="*/ 0 h 118"/>
                <a:gd name="T22" fmla="*/ 51 w 96"/>
                <a:gd name="T23" fmla="*/ 0 h 118"/>
                <a:gd name="T24" fmla="*/ 26 w 96"/>
                <a:gd name="T25" fmla="*/ 30 h 118"/>
                <a:gd name="T26" fmla="*/ 36 w 96"/>
                <a:gd name="T27" fmla="*/ 68 h 118"/>
                <a:gd name="T28" fmla="*/ 33 w 96"/>
                <a:gd name="T29" fmla="*/ 88 h 118"/>
                <a:gd name="T30" fmla="*/ 13 w 96"/>
                <a:gd name="T31" fmla="*/ 96 h 118"/>
                <a:gd name="T32" fmla="*/ 1 w 96"/>
                <a:gd name="T33" fmla="*/ 118 h 118"/>
                <a:gd name="T34" fmla="*/ 53 w 96"/>
                <a:gd name="T35" fmla="*/ 118 h 118"/>
                <a:gd name="T36" fmla="*/ 62 w 96"/>
                <a:gd name="T37" fmla="*/ 118 h 118"/>
                <a:gd name="T38" fmla="*/ 74 w 96"/>
                <a:gd name="T39" fmla="*/ 106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6" h="118">
                  <a:moveTo>
                    <a:pt x="74" y="106"/>
                  </a:moveTo>
                  <a:cubicBezTo>
                    <a:pt x="75" y="106"/>
                    <a:pt x="75" y="106"/>
                    <a:pt x="75" y="106"/>
                  </a:cubicBezTo>
                  <a:cubicBezTo>
                    <a:pt x="75" y="105"/>
                    <a:pt x="75" y="105"/>
                    <a:pt x="75" y="105"/>
                  </a:cubicBezTo>
                  <a:cubicBezTo>
                    <a:pt x="75" y="105"/>
                    <a:pt x="92" y="99"/>
                    <a:pt x="95" y="98"/>
                  </a:cubicBezTo>
                  <a:cubicBezTo>
                    <a:pt x="95" y="98"/>
                    <a:pt x="95" y="98"/>
                    <a:pt x="96" y="97"/>
                  </a:cubicBezTo>
                  <a:cubicBezTo>
                    <a:pt x="95" y="97"/>
                    <a:pt x="94" y="96"/>
                    <a:pt x="93" y="96"/>
                  </a:cubicBezTo>
                  <a:cubicBezTo>
                    <a:pt x="93" y="96"/>
                    <a:pt x="72" y="88"/>
                    <a:pt x="72" y="88"/>
                  </a:cubicBezTo>
                  <a:cubicBezTo>
                    <a:pt x="68" y="87"/>
                    <a:pt x="63" y="74"/>
                    <a:pt x="69" y="68"/>
                  </a:cubicBezTo>
                  <a:cubicBezTo>
                    <a:pt x="78" y="56"/>
                    <a:pt x="79" y="30"/>
                    <a:pt x="79" y="30"/>
                  </a:cubicBezTo>
                  <a:cubicBezTo>
                    <a:pt x="79" y="13"/>
                    <a:pt x="71" y="1"/>
                    <a:pt x="55" y="0"/>
                  </a:cubicBezTo>
                  <a:cubicBezTo>
                    <a:pt x="54" y="0"/>
                    <a:pt x="53" y="0"/>
                    <a:pt x="53" y="0"/>
                  </a:cubicBezTo>
                  <a:cubicBezTo>
                    <a:pt x="52" y="0"/>
                    <a:pt x="51" y="0"/>
                    <a:pt x="51" y="0"/>
                  </a:cubicBezTo>
                  <a:cubicBezTo>
                    <a:pt x="35" y="1"/>
                    <a:pt x="26" y="13"/>
                    <a:pt x="26" y="30"/>
                  </a:cubicBezTo>
                  <a:cubicBezTo>
                    <a:pt x="26" y="30"/>
                    <a:pt x="27" y="56"/>
                    <a:pt x="36" y="68"/>
                  </a:cubicBezTo>
                  <a:cubicBezTo>
                    <a:pt x="42" y="74"/>
                    <a:pt x="37" y="87"/>
                    <a:pt x="33" y="88"/>
                  </a:cubicBezTo>
                  <a:cubicBezTo>
                    <a:pt x="33" y="88"/>
                    <a:pt x="13" y="96"/>
                    <a:pt x="13" y="96"/>
                  </a:cubicBezTo>
                  <a:cubicBezTo>
                    <a:pt x="0" y="103"/>
                    <a:pt x="2" y="108"/>
                    <a:pt x="1" y="118"/>
                  </a:cubicBezTo>
                  <a:cubicBezTo>
                    <a:pt x="53" y="118"/>
                    <a:pt x="53" y="118"/>
                    <a:pt x="53" y="118"/>
                  </a:cubicBezTo>
                  <a:cubicBezTo>
                    <a:pt x="62" y="118"/>
                    <a:pt x="62" y="118"/>
                    <a:pt x="62" y="118"/>
                  </a:cubicBezTo>
                  <a:cubicBezTo>
                    <a:pt x="64" y="114"/>
                    <a:pt x="67" y="110"/>
                    <a:pt x="74" y="10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5" name="Freeform 216"/>
            <p:cNvSpPr>
              <a:spLocks noEditPoints="1"/>
            </p:cNvSpPr>
            <p:nvPr/>
          </p:nvSpPr>
          <p:spPr bwMode="auto">
            <a:xfrm>
              <a:off x="8611418" y="2314201"/>
              <a:ext cx="327801" cy="292519"/>
            </a:xfrm>
            <a:custGeom>
              <a:avLst/>
              <a:gdLst>
                <a:gd name="T0" fmla="*/ 216 w 216"/>
                <a:gd name="T1" fmla="*/ 86 h 193"/>
                <a:gd name="T2" fmla="*/ 108 w 216"/>
                <a:gd name="T3" fmla="*/ 0 h 193"/>
                <a:gd name="T4" fmla="*/ 0 w 216"/>
                <a:gd name="T5" fmla="*/ 86 h 193"/>
                <a:gd name="T6" fmla="*/ 108 w 216"/>
                <a:gd name="T7" fmla="*/ 171 h 193"/>
                <a:gd name="T8" fmla="*/ 145 w 216"/>
                <a:gd name="T9" fmla="*/ 166 h 193"/>
                <a:gd name="T10" fmla="*/ 176 w 216"/>
                <a:gd name="T11" fmla="*/ 192 h 193"/>
                <a:gd name="T12" fmla="*/ 179 w 216"/>
                <a:gd name="T13" fmla="*/ 193 h 193"/>
                <a:gd name="T14" fmla="*/ 180 w 216"/>
                <a:gd name="T15" fmla="*/ 192 h 193"/>
                <a:gd name="T16" fmla="*/ 178 w 216"/>
                <a:gd name="T17" fmla="*/ 151 h 193"/>
                <a:gd name="T18" fmla="*/ 216 w 216"/>
                <a:gd name="T19" fmla="*/ 86 h 193"/>
                <a:gd name="T20" fmla="*/ 150 w 216"/>
                <a:gd name="T21" fmla="*/ 123 h 193"/>
                <a:gd name="T22" fmla="*/ 67 w 216"/>
                <a:gd name="T23" fmla="*/ 123 h 193"/>
                <a:gd name="T24" fmla="*/ 59 w 216"/>
                <a:gd name="T25" fmla="*/ 115 h 193"/>
                <a:gd name="T26" fmla="*/ 67 w 216"/>
                <a:gd name="T27" fmla="*/ 107 h 193"/>
                <a:gd name="T28" fmla="*/ 150 w 216"/>
                <a:gd name="T29" fmla="*/ 107 h 193"/>
                <a:gd name="T30" fmla="*/ 158 w 216"/>
                <a:gd name="T31" fmla="*/ 115 h 193"/>
                <a:gd name="T32" fmla="*/ 150 w 216"/>
                <a:gd name="T33" fmla="*/ 123 h 193"/>
                <a:gd name="T34" fmla="*/ 150 w 216"/>
                <a:gd name="T35" fmla="*/ 90 h 193"/>
                <a:gd name="T36" fmla="*/ 67 w 216"/>
                <a:gd name="T37" fmla="*/ 90 h 193"/>
                <a:gd name="T38" fmla="*/ 59 w 216"/>
                <a:gd name="T39" fmla="*/ 83 h 193"/>
                <a:gd name="T40" fmla="*/ 67 w 216"/>
                <a:gd name="T41" fmla="*/ 75 h 193"/>
                <a:gd name="T42" fmla="*/ 150 w 216"/>
                <a:gd name="T43" fmla="*/ 75 h 193"/>
                <a:gd name="T44" fmla="*/ 158 w 216"/>
                <a:gd name="T45" fmla="*/ 83 h 193"/>
                <a:gd name="T46" fmla="*/ 150 w 216"/>
                <a:gd name="T47" fmla="*/ 90 h 193"/>
                <a:gd name="T48" fmla="*/ 150 w 216"/>
                <a:gd name="T49" fmla="*/ 58 h 193"/>
                <a:gd name="T50" fmla="*/ 67 w 216"/>
                <a:gd name="T51" fmla="*/ 58 h 193"/>
                <a:gd name="T52" fmla="*/ 59 w 216"/>
                <a:gd name="T53" fmla="*/ 51 h 193"/>
                <a:gd name="T54" fmla="*/ 67 w 216"/>
                <a:gd name="T55" fmla="*/ 43 h 193"/>
                <a:gd name="T56" fmla="*/ 150 w 216"/>
                <a:gd name="T57" fmla="*/ 43 h 193"/>
                <a:gd name="T58" fmla="*/ 158 w 216"/>
                <a:gd name="T59" fmla="*/ 51 h 193"/>
                <a:gd name="T60" fmla="*/ 150 w 216"/>
                <a:gd name="T61" fmla="*/ 58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6" h="193">
                  <a:moveTo>
                    <a:pt x="216" y="86"/>
                  </a:moveTo>
                  <a:cubicBezTo>
                    <a:pt x="216" y="39"/>
                    <a:pt x="167" y="0"/>
                    <a:pt x="108" y="0"/>
                  </a:cubicBezTo>
                  <a:cubicBezTo>
                    <a:pt x="49" y="0"/>
                    <a:pt x="0" y="39"/>
                    <a:pt x="0" y="86"/>
                  </a:cubicBezTo>
                  <a:cubicBezTo>
                    <a:pt x="0" y="133"/>
                    <a:pt x="49" y="171"/>
                    <a:pt x="108" y="171"/>
                  </a:cubicBezTo>
                  <a:cubicBezTo>
                    <a:pt x="121" y="171"/>
                    <a:pt x="133" y="170"/>
                    <a:pt x="145" y="166"/>
                  </a:cubicBezTo>
                  <a:cubicBezTo>
                    <a:pt x="176" y="192"/>
                    <a:pt x="176" y="192"/>
                    <a:pt x="176" y="192"/>
                  </a:cubicBezTo>
                  <a:cubicBezTo>
                    <a:pt x="177" y="193"/>
                    <a:pt x="178" y="193"/>
                    <a:pt x="179" y="193"/>
                  </a:cubicBezTo>
                  <a:cubicBezTo>
                    <a:pt x="180" y="193"/>
                    <a:pt x="180" y="193"/>
                    <a:pt x="180" y="192"/>
                  </a:cubicBezTo>
                  <a:cubicBezTo>
                    <a:pt x="178" y="151"/>
                    <a:pt x="178" y="151"/>
                    <a:pt x="178" y="151"/>
                  </a:cubicBezTo>
                  <a:cubicBezTo>
                    <a:pt x="201" y="135"/>
                    <a:pt x="216" y="112"/>
                    <a:pt x="216" y="86"/>
                  </a:cubicBezTo>
                  <a:close/>
                  <a:moveTo>
                    <a:pt x="150" y="123"/>
                  </a:moveTo>
                  <a:cubicBezTo>
                    <a:pt x="67" y="123"/>
                    <a:pt x="67" y="123"/>
                    <a:pt x="67" y="123"/>
                  </a:cubicBezTo>
                  <a:cubicBezTo>
                    <a:pt x="63" y="123"/>
                    <a:pt x="59" y="119"/>
                    <a:pt x="59" y="115"/>
                  </a:cubicBezTo>
                  <a:cubicBezTo>
                    <a:pt x="59" y="111"/>
                    <a:pt x="63" y="107"/>
                    <a:pt x="67" y="107"/>
                  </a:cubicBezTo>
                  <a:cubicBezTo>
                    <a:pt x="150" y="107"/>
                    <a:pt x="150" y="107"/>
                    <a:pt x="150" y="107"/>
                  </a:cubicBezTo>
                  <a:cubicBezTo>
                    <a:pt x="155" y="107"/>
                    <a:pt x="158" y="111"/>
                    <a:pt x="158" y="115"/>
                  </a:cubicBezTo>
                  <a:cubicBezTo>
                    <a:pt x="158" y="119"/>
                    <a:pt x="155" y="123"/>
                    <a:pt x="150" y="123"/>
                  </a:cubicBezTo>
                  <a:close/>
                  <a:moveTo>
                    <a:pt x="150" y="90"/>
                  </a:moveTo>
                  <a:cubicBezTo>
                    <a:pt x="67" y="90"/>
                    <a:pt x="67" y="90"/>
                    <a:pt x="67" y="90"/>
                  </a:cubicBezTo>
                  <a:cubicBezTo>
                    <a:pt x="63" y="90"/>
                    <a:pt x="59" y="87"/>
                    <a:pt x="59" y="83"/>
                  </a:cubicBezTo>
                  <a:cubicBezTo>
                    <a:pt x="59" y="78"/>
                    <a:pt x="63" y="75"/>
                    <a:pt x="67" y="75"/>
                  </a:cubicBezTo>
                  <a:cubicBezTo>
                    <a:pt x="150" y="75"/>
                    <a:pt x="150" y="75"/>
                    <a:pt x="150" y="75"/>
                  </a:cubicBezTo>
                  <a:cubicBezTo>
                    <a:pt x="155" y="75"/>
                    <a:pt x="158" y="78"/>
                    <a:pt x="158" y="83"/>
                  </a:cubicBezTo>
                  <a:cubicBezTo>
                    <a:pt x="158" y="87"/>
                    <a:pt x="155" y="90"/>
                    <a:pt x="150" y="90"/>
                  </a:cubicBezTo>
                  <a:close/>
                  <a:moveTo>
                    <a:pt x="150" y="58"/>
                  </a:moveTo>
                  <a:cubicBezTo>
                    <a:pt x="67" y="58"/>
                    <a:pt x="67" y="58"/>
                    <a:pt x="67" y="58"/>
                  </a:cubicBezTo>
                  <a:cubicBezTo>
                    <a:pt x="63" y="58"/>
                    <a:pt x="59" y="55"/>
                    <a:pt x="59" y="51"/>
                  </a:cubicBezTo>
                  <a:cubicBezTo>
                    <a:pt x="59" y="46"/>
                    <a:pt x="63" y="43"/>
                    <a:pt x="67" y="43"/>
                  </a:cubicBezTo>
                  <a:cubicBezTo>
                    <a:pt x="150" y="43"/>
                    <a:pt x="150" y="43"/>
                    <a:pt x="150" y="43"/>
                  </a:cubicBezTo>
                  <a:cubicBezTo>
                    <a:pt x="155" y="43"/>
                    <a:pt x="158" y="46"/>
                    <a:pt x="158" y="51"/>
                  </a:cubicBezTo>
                  <a:cubicBezTo>
                    <a:pt x="158" y="55"/>
                    <a:pt x="155" y="58"/>
                    <a:pt x="150" y="5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217"/>
            <p:cNvSpPr/>
            <p:nvPr/>
          </p:nvSpPr>
          <p:spPr bwMode="auto">
            <a:xfrm>
              <a:off x="9799456" y="5209240"/>
              <a:ext cx="271350" cy="303424"/>
            </a:xfrm>
            <a:custGeom>
              <a:avLst/>
              <a:gdLst>
                <a:gd name="T0" fmla="*/ 111 w 179"/>
                <a:gd name="T1" fmla="*/ 6 h 200"/>
                <a:gd name="T2" fmla="*/ 111 w 179"/>
                <a:gd name="T3" fmla="*/ 6 h 200"/>
                <a:gd name="T4" fmla="*/ 105 w 179"/>
                <a:gd name="T5" fmla="*/ 0 h 200"/>
                <a:gd name="T6" fmla="*/ 99 w 179"/>
                <a:gd name="T7" fmla="*/ 6 h 200"/>
                <a:gd name="T8" fmla="*/ 99 w 179"/>
                <a:gd name="T9" fmla="*/ 134 h 200"/>
                <a:gd name="T10" fmla="*/ 56 w 179"/>
                <a:gd name="T11" fmla="*/ 118 h 200"/>
                <a:gd name="T12" fmla="*/ 0 w 179"/>
                <a:gd name="T13" fmla="*/ 159 h 200"/>
                <a:gd name="T14" fmla="*/ 56 w 179"/>
                <a:gd name="T15" fmla="*/ 200 h 200"/>
                <a:gd name="T16" fmla="*/ 111 w 179"/>
                <a:gd name="T17" fmla="*/ 160 h 200"/>
                <a:gd name="T18" fmla="*/ 111 w 179"/>
                <a:gd name="T19" fmla="*/ 160 h 200"/>
                <a:gd name="T20" fmla="*/ 111 w 179"/>
                <a:gd name="T21" fmla="*/ 79 h 200"/>
                <a:gd name="T22" fmla="*/ 162 w 179"/>
                <a:gd name="T23" fmla="*/ 145 h 200"/>
                <a:gd name="T24" fmla="*/ 168 w 179"/>
                <a:gd name="T25" fmla="*/ 151 h 200"/>
                <a:gd name="T26" fmla="*/ 174 w 179"/>
                <a:gd name="T27" fmla="*/ 145 h 200"/>
                <a:gd name="T28" fmla="*/ 174 w 179"/>
                <a:gd name="T29" fmla="*/ 97 h 200"/>
                <a:gd name="T30" fmla="*/ 111 w 179"/>
                <a:gd name="T31" fmla="*/ 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9" h="200">
                  <a:moveTo>
                    <a:pt x="111" y="6"/>
                  </a:moveTo>
                  <a:cubicBezTo>
                    <a:pt x="111" y="6"/>
                    <a:pt x="111" y="6"/>
                    <a:pt x="111" y="6"/>
                  </a:cubicBezTo>
                  <a:cubicBezTo>
                    <a:pt x="111" y="3"/>
                    <a:pt x="109" y="0"/>
                    <a:pt x="105" y="0"/>
                  </a:cubicBezTo>
                  <a:cubicBezTo>
                    <a:pt x="102" y="0"/>
                    <a:pt x="99" y="3"/>
                    <a:pt x="99" y="6"/>
                  </a:cubicBezTo>
                  <a:cubicBezTo>
                    <a:pt x="99" y="134"/>
                    <a:pt x="99" y="134"/>
                    <a:pt x="99" y="134"/>
                  </a:cubicBezTo>
                  <a:cubicBezTo>
                    <a:pt x="89" y="124"/>
                    <a:pt x="73" y="118"/>
                    <a:pt x="56" y="118"/>
                  </a:cubicBezTo>
                  <a:cubicBezTo>
                    <a:pt x="25" y="118"/>
                    <a:pt x="0" y="137"/>
                    <a:pt x="0" y="159"/>
                  </a:cubicBezTo>
                  <a:cubicBezTo>
                    <a:pt x="0" y="182"/>
                    <a:pt x="25" y="200"/>
                    <a:pt x="56" y="200"/>
                  </a:cubicBezTo>
                  <a:cubicBezTo>
                    <a:pt x="86" y="200"/>
                    <a:pt x="111" y="182"/>
                    <a:pt x="111" y="160"/>
                  </a:cubicBezTo>
                  <a:cubicBezTo>
                    <a:pt x="111" y="160"/>
                    <a:pt x="111" y="160"/>
                    <a:pt x="111" y="160"/>
                  </a:cubicBezTo>
                  <a:cubicBezTo>
                    <a:pt x="111" y="79"/>
                    <a:pt x="111" y="79"/>
                    <a:pt x="111" y="79"/>
                  </a:cubicBezTo>
                  <a:cubicBezTo>
                    <a:pt x="124" y="79"/>
                    <a:pt x="162" y="68"/>
                    <a:pt x="162" y="145"/>
                  </a:cubicBezTo>
                  <a:cubicBezTo>
                    <a:pt x="162" y="148"/>
                    <a:pt x="165" y="151"/>
                    <a:pt x="168" y="151"/>
                  </a:cubicBezTo>
                  <a:cubicBezTo>
                    <a:pt x="171" y="151"/>
                    <a:pt x="174" y="148"/>
                    <a:pt x="174" y="145"/>
                  </a:cubicBezTo>
                  <a:cubicBezTo>
                    <a:pt x="174" y="97"/>
                    <a:pt x="174" y="97"/>
                    <a:pt x="174" y="97"/>
                  </a:cubicBezTo>
                  <a:cubicBezTo>
                    <a:pt x="179" y="1"/>
                    <a:pt x="116" y="45"/>
                    <a:pt x="111" y="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7" name="Freeform 218"/>
            <p:cNvSpPr/>
            <p:nvPr/>
          </p:nvSpPr>
          <p:spPr bwMode="auto">
            <a:xfrm>
              <a:off x="9711572" y="5308029"/>
              <a:ext cx="141128" cy="141128"/>
            </a:xfrm>
            <a:custGeom>
              <a:avLst/>
              <a:gdLst>
                <a:gd name="T0" fmla="*/ 0 w 93"/>
                <a:gd name="T1" fmla="*/ 86 h 93"/>
                <a:gd name="T2" fmla="*/ 8 w 93"/>
                <a:gd name="T3" fmla="*/ 93 h 93"/>
                <a:gd name="T4" fmla="*/ 15 w 93"/>
                <a:gd name="T5" fmla="*/ 86 h 93"/>
                <a:gd name="T6" fmla="*/ 85 w 93"/>
                <a:gd name="T7" fmla="*/ 15 h 93"/>
                <a:gd name="T8" fmla="*/ 93 w 93"/>
                <a:gd name="T9" fmla="*/ 8 h 93"/>
                <a:gd name="T10" fmla="*/ 85 w 93"/>
                <a:gd name="T11" fmla="*/ 0 h 93"/>
                <a:gd name="T12" fmla="*/ 0 w 93"/>
                <a:gd name="T13" fmla="*/ 86 h 93"/>
              </a:gdLst>
              <a:ahLst/>
              <a:cxnLst>
                <a:cxn ang="0">
                  <a:pos x="T0" y="T1"/>
                </a:cxn>
                <a:cxn ang="0">
                  <a:pos x="T2" y="T3"/>
                </a:cxn>
                <a:cxn ang="0">
                  <a:pos x="T4" y="T5"/>
                </a:cxn>
                <a:cxn ang="0">
                  <a:pos x="T6" y="T7"/>
                </a:cxn>
                <a:cxn ang="0">
                  <a:pos x="T8" y="T9"/>
                </a:cxn>
                <a:cxn ang="0">
                  <a:pos x="T10" y="T11"/>
                </a:cxn>
                <a:cxn ang="0">
                  <a:pos x="T12" y="T13"/>
                </a:cxn>
              </a:cxnLst>
              <a:rect l="0" t="0" r="r" b="b"/>
              <a:pathLst>
                <a:path w="93" h="93">
                  <a:moveTo>
                    <a:pt x="0" y="86"/>
                  </a:moveTo>
                  <a:cubicBezTo>
                    <a:pt x="0" y="90"/>
                    <a:pt x="3" y="93"/>
                    <a:pt x="8" y="93"/>
                  </a:cubicBezTo>
                  <a:cubicBezTo>
                    <a:pt x="12" y="93"/>
                    <a:pt x="15" y="90"/>
                    <a:pt x="15" y="86"/>
                  </a:cubicBezTo>
                  <a:cubicBezTo>
                    <a:pt x="15" y="47"/>
                    <a:pt x="47" y="15"/>
                    <a:pt x="85" y="15"/>
                  </a:cubicBezTo>
                  <a:cubicBezTo>
                    <a:pt x="89" y="15"/>
                    <a:pt x="93" y="12"/>
                    <a:pt x="93" y="8"/>
                  </a:cubicBezTo>
                  <a:cubicBezTo>
                    <a:pt x="93" y="3"/>
                    <a:pt x="89" y="0"/>
                    <a:pt x="85" y="0"/>
                  </a:cubicBezTo>
                  <a:cubicBezTo>
                    <a:pt x="38" y="0"/>
                    <a:pt x="0" y="38"/>
                    <a:pt x="0" y="8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8" name="Freeform 219"/>
            <p:cNvSpPr/>
            <p:nvPr/>
          </p:nvSpPr>
          <p:spPr bwMode="auto">
            <a:xfrm>
              <a:off x="9755193" y="5353575"/>
              <a:ext cx="97506" cy="95582"/>
            </a:xfrm>
            <a:custGeom>
              <a:avLst/>
              <a:gdLst>
                <a:gd name="T0" fmla="*/ 56 w 64"/>
                <a:gd name="T1" fmla="*/ 15 h 63"/>
                <a:gd name="T2" fmla="*/ 64 w 64"/>
                <a:gd name="T3" fmla="*/ 7 h 63"/>
                <a:gd name="T4" fmla="*/ 56 w 64"/>
                <a:gd name="T5" fmla="*/ 0 h 63"/>
                <a:gd name="T6" fmla="*/ 0 w 64"/>
                <a:gd name="T7" fmla="*/ 56 h 63"/>
                <a:gd name="T8" fmla="*/ 7 w 64"/>
                <a:gd name="T9" fmla="*/ 63 h 63"/>
                <a:gd name="T10" fmla="*/ 15 w 64"/>
                <a:gd name="T11" fmla="*/ 56 h 63"/>
                <a:gd name="T12" fmla="*/ 56 w 64"/>
                <a:gd name="T13" fmla="*/ 15 h 63"/>
              </a:gdLst>
              <a:ahLst/>
              <a:cxnLst>
                <a:cxn ang="0">
                  <a:pos x="T0" y="T1"/>
                </a:cxn>
                <a:cxn ang="0">
                  <a:pos x="T2" y="T3"/>
                </a:cxn>
                <a:cxn ang="0">
                  <a:pos x="T4" y="T5"/>
                </a:cxn>
                <a:cxn ang="0">
                  <a:pos x="T6" y="T7"/>
                </a:cxn>
                <a:cxn ang="0">
                  <a:pos x="T8" y="T9"/>
                </a:cxn>
                <a:cxn ang="0">
                  <a:pos x="T10" y="T11"/>
                </a:cxn>
                <a:cxn ang="0">
                  <a:pos x="T12" y="T13"/>
                </a:cxn>
              </a:cxnLst>
              <a:rect l="0" t="0" r="r" b="b"/>
              <a:pathLst>
                <a:path w="64" h="63">
                  <a:moveTo>
                    <a:pt x="56" y="15"/>
                  </a:moveTo>
                  <a:cubicBezTo>
                    <a:pt x="60" y="15"/>
                    <a:pt x="64" y="12"/>
                    <a:pt x="64" y="7"/>
                  </a:cubicBezTo>
                  <a:cubicBezTo>
                    <a:pt x="64" y="3"/>
                    <a:pt x="60" y="0"/>
                    <a:pt x="56" y="0"/>
                  </a:cubicBezTo>
                  <a:cubicBezTo>
                    <a:pt x="25" y="0"/>
                    <a:pt x="0" y="25"/>
                    <a:pt x="0" y="56"/>
                  </a:cubicBezTo>
                  <a:cubicBezTo>
                    <a:pt x="0" y="60"/>
                    <a:pt x="3" y="63"/>
                    <a:pt x="7" y="63"/>
                  </a:cubicBezTo>
                  <a:cubicBezTo>
                    <a:pt x="11" y="63"/>
                    <a:pt x="15" y="60"/>
                    <a:pt x="15" y="56"/>
                  </a:cubicBezTo>
                  <a:cubicBezTo>
                    <a:pt x="15" y="33"/>
                    <a:pt x="33" y="15"/>
                    <a:pt x="56" y="1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9" name="Freeform 220"/>
            <p:cNvSpPr>
              <a:spLocks noEditPoints="1"/>
            </p:cNvSpPr>
            <p:nvPr/>
          </p:nvSpPr>
          <p:spPr bwMode="auto">
            <a:xfrm>
              <a:off x="9941866" y="2484195"/>
              <a:ext cx="346404" cy="303424"/>
            </a:xfrm>
            <a:custGeom>
              <a:avLst/>
              <a:gdLst>
                <a:gd name="T0" fmla="*/ 228 w 228"/>
                <a:gd name="T1" fmla="*/ 72 h 200"/>
                <a:gd name="T2" fmla="*/ 213 w 228"/>
                <a:gd name="T3" fmla="*/ 57 h 200"/>
                <a:gd name="T4" fmla="*/ 175 w 228"/>
                <a:gd name="T5" fmla="*/ 57 h 200"/>
                <a:gd name="T6" fmla="*/ 115 w 228"/>
                <a:gd name="T7" fmla="*/ 0 h 200"/>
                <a:gd name="T8" fmla="*/ 54 w 228"/>
                <a:gd name="T9" fmla="*/ 57 h 200"/>
                <a:gd name="T10" fmla="*/ 15 w 228"/>
                <a:gd name="T11" fmla="*/ 57 h 200"/>
                <a:gd name="T12" fmla="*/ 0 w 228"/>
                <a:gd name="T13" fmla="*/ 72 h 200"/>
                <a:gd name="T14" fmla="*/ 13 w 228"/>
                <a:gd name="T15" fmla="*/ 184 h 200"/>
                <a:gd name="T16" fmla="*/ 13 w 228"/>
                <a:gd name="T17" fmla="*/ 185 h 200"/>
                <a:gd name="T18" fmla="*/ 30 w 228"/>
                <a:gd name="T19" fmla="*/ 200 h 200"/>
                <a:gd name="T20" fmla="*/ 196 w 228"/>
                <a:gd name="T21" fmla="*/ 200 h 200"/>
                <a:gd name="T22" fmla="*/ 213 w 228"/>
                <a:gd name="T23" fmla="*/ 185 h 200"/>
                <a:gd name="T24" fmla="*/ 213 w 228"/>
                <a:gd name="T25" fmla="*/ 184 h 200"/>
                <a:gd name="T26" fmla="*/ 228 w 228"/>
                <a:gd name="T27" fmla="*/ 72 h 200"/>
                <a:gd name="T28" fmla="*/ 110 w 228"/>
                <a:gd name="T29" fmla="*/ 168 h 200"/>
                <a:gd name="T30" fmla="*/ 74 w 228"/>
                <a:gd name="T31" fmla="*/ 168 h 200"/>
                <a:gd name="T32" fmla="*/ 74 w 228"/>
                <a:gd name="T33" fmla="*/ 132 h 200"/>
                <a:gd name="T34" fmla="*/ 110 w 228"/>
                <a:gd name="T35" fmla="*/ 132 h 200"/>
                <a:gd name="T36" fmla="*/ 110 w 228"/>
                <a:gd name="T37" fmla="*/ 168 h 200"/>
                <a:gd name="T38" fmla="*/ 110 w 228"/>
                <a:gd name="T39" fmla="*/ 123 h 200"/>
                <a:gd name="T40" fmla="*/ 74 w 228"/>
                <a:gd name="T41" fmla="*/ 123 h 200"/>
                <a:gd name="T42" fmla="*/ 74 w 228"/>
                <a:gd name="T43" fmla="*/ 87 h 200"/>
                <a:gd name="T44" fmla="*/ 110 w 228"/>
                <a:gd name="T45" fmla="*/ 87 h 200"/>
                <a:gd name="T46" fmla="*/ 110 w 228"/>
                <a:gd name="T47" fmla="*/ 123 h 200"/>
                <a:gd name="T48" fmla="*/ 156 w 228"/>
                <a:gd name="T49" fmla="*/ 168 h 200"/>
                <a:gd name="T50" fmla="*/ 120 w 228"/>
                <a:gd name="T51" fmla="*/ 168 h 200"/>
                <a:gd name="T52" fmla="*/ 120 w 228"/>
                <a:gd name="T53" fmla="*/ 132 h 200"/>
                <a:gd name="T54" fmla="*/ 156 w 228"/>
                <a:gd name="T55" fmla="*/ 132 h 200"/>
                <a:gd name="T56" fmla="*/ 156 w 228"/>
                <a:gd name="T57" fmla="*/ 168 h 200"/>
                <a:gd name="T58" fmla="*/ 156 w 228"/>
                <a:gd name="T59" fmla="*/ 123 h 200"/>
                <a:gd name="T60" fmla="*/ 120 w 228"/>
                <a:gd name="T61" fmla="*/ 123 h 200"/>
                <a:gd name="T62" fmla="*/ 120 w 228"/>
                <a:gd name="T63" fmla="*/ 87 h 200"/>
                <a:gd name="T64" fmla="*/ 156 w 228"/>
                <a:gd name="T65" fmla="*/ 87 h 200"/>
                <a:gd name="T66" fmla="*/ 156 w 228"/>
                <a:gd name="T67" fmla="*/ 123 h 200"/>
                <a:gd name="T68" fmla="*/ 66 w 228"/>
                <a:gd name="T69" fmla="*/ 57 h 200"/>
                <a:gd name="T70" fmla="*/ 115 w 228"/>
                <a:gd name="T71" fmla="*/ 11 h 200"/>
                <a:gd name="T72" fmla="*/ 163 w 228"/>
                <a:gd name="T73" fmla="*/ 57 h 200"/>
                <a:gd name="T74" fmla="*/ 66 w 228"/>
                <a:gd name="T75" fmla="*/ 57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8" h="200">
                  <a:moveTo>
                    <a:pt x="228" y="72"/>
                  </a:moveTo>
                  <a:cubicBezTo>
                    <a:pt x="228" y="64"/>
                    <a:pt x="221" y="57"/>
                    <a:pt x="213" y="57"/>
                  </a:cubicBezTo>
                  <a:cubicBezTo>
                    <a:pt x="175" y="57"/>
                    <a:pt x="175" y="57"/>
                    <a:pt x="175" y="57"/>
                  </a:cubicBezTo>
                  <a:cubicBezTo>
                    <a:pt x="174" y="25"/>
                    <a:pt x="147" y="0"/>
                    <a:pt x="115" y="0"/>
                  </a:cubicBezTo>
                  <a:cubicBezTo>
                    <a:pt x="82" y="0"/>
                    <a:pt x="56" y="25"/>
                    <a:pt x="54" y="57"/>
                  </a:cubicBezTo>
                  <a:cubicBezTo>
                    <a:pt x="15" y="57"/>
                    <a:pt x="15" y="57"/>
                    <a:pt x="15" y="57"/>
                  </a:cubicBezTo>
                  <a:cubicBezTo>
                    <a:pt x="7" y="57"/>
                    <a:pt x="0" y="64"/>
                    <a:pt x="0" y="72"/>
                  </a:cubicBezTo>
                  <a:cubicBezTo>
                    <a:pt x="13" y="184"/>
                    <a:pt x="13" y="184"/>
                    <a:pt x="13" y="184"/>
                  </a:cubicBezTo>
                  <a:cubicBezTo>
                    <a:pt x="13" y="185"/>
                    <a:pt x="13" y="185"/>
                    <a:pt x="13" y="185"/>
                  </a:cubicBezTo>
                  <a:cubicBezTo>
                    <a:pt x="13" y="193"/>
                    <a:pt x="21" y="200"/>
                    <a:pt x="30" y="200"/>
                  </a:cubicBezTo>
                  <a:cubicBezTo>
                    <a:pt x="196" y="200"/>
                    <a:pt x="196" y="200"/>
                    <a:pt x="196" y="200"/>
                  </a:cubicBezTo>
                  <a:cubicBezTo>
                    <a:pt x="205" y="200"/>
                    <a:pt x="213" y="193"/>
                    <a:pt x="213" y="185"/>
                  </a:cubicBezTo>
                  <a:cubicBezTo>
                    <a:pt x="213" y="184"/>
                    <a:pt x="213" y="184"/>
                    <a:pt x="213" y="184"/>
                  </a:cubicBezTo>
                  <a:lnTo>
                    <a:pt x="228" y="72"/>
                  </a:lnTo>
                  <a:close/>
                  <a:moveTo>
                    <a:pt x="110" y="168"/>
                  </a:moveTo>
                  <a:cubicBezTo>
                    <a:pt x="74" y="168"/>
                    <a:pt x="74" y="168"/>
                    <a:pt x="74" y="168"/>
                  </a:cubicBezTo>
                  <a:cubicBezTo>
                    <a:pt x="74" y="132"/>
                    <a:pt x="74" y="132"/>
                    <a:pt x="74" y="132"/>
                  </a:cubicBezTo>
                  <a:cubicBezTo>
                    <a:pt x="110" y="132"/>
                    <a:pt x="110" y="132"/>
                    <a:pt x="110" y="132"/>
                  </a:cubicBezTo>
                  <a:lnTo>
                    <a:pt x="110" y="168"/>
                  </a:lnTo>
                  <a:close/>
                  <a:moveTo>
                    <a:pt x="110" y="123"/>
                  </a:moveTo>
                  <a:cubicBezTo>
                    <a:pt x="74" y="123"/>
                    <a:pt x="74" y="123"/>
                    <a:pt x="74" y="123"/>
                  </a:cubicBezTo>
                  <a:cubicBezTo>
                    <a:pt x="74" y="87"/>
                    <a:pt x="74" y="87"/>
                    <a:pt x="74" y="87"/>
                  </a:cubicBezTo>
                  <a:cubicBezTo>
                    <a:pt x="110" y="87"/>
                    <a:pt x="110" y="87"/>
                    <a:pt x="110" y="87"/>
                  </a:cubicBezTo>
                  <a:lnTo>
                    <a:pt x="110" y="123"/>
                  </a:lnTo>
                  <a:close/>
                  <a:moveTo>
                    <a:pt x="156" y="168"/>
                  </a:moveTo>
                  <a:cubicBezTo>
                    <a:pt x="120" y="168"/>
                    <a:pt x="120" y="168"/>
                    <a:pt x="120" y="168"/>
                  </a:cubicBezTo>
                  <a:cubicBezTo>
                    <a:pt x="120" y="132"/>
                    <a:pt x="120" y="132"/>
                    <a:pt x="120" y="132"/>
                  </a:cubicBezTo>
                  <a:cubicBezTo>
                    <a:pt x="156" y="132"/>
                    <a:pt x="156" y="132"/>
                    <a:pt x="156" y="132"/>
                  </a:cubicBezTo>
                  <a:lnTo>
                    <a:pt x="156" y="168"/>
                  </a:lnTo>
                  <a:close/>
                  <a:moveTo>
                    <a:pt x="156" y="123"/>
                  </a:moveTo>
                  <a:cubicBezTo>
                    <a:pt x="120" y="123"/>
                    <a:pt x="120" y="123"/>
                    <a:pt x="120" y="123"/>
                  </a:cubicBezTo>
                  <a:cubicBezTo>
                    <a:pt x="120" y="87"/>
                    <a:pt x="120" y="87"/>
                    <a:pt x="120" y="87"/>
                  </a:cubicBezTo>
                  <a:cubicBezTo>
                    <a:pt x="156" y="87"/>
                    <a:pt x="156" y="87"/>
                    <a:pt x="156" y="87"/>
                  </a:cubicBezTo>
                  <a:lnTo>
                    <a:pt x="156" y="123"/>
                  </a:lnTo>
                  <a:close/>
                  <a:moveTo>
                    <a:pt x="66" y="57"/>
                  </a:moveTo>
                  <a:cubicBezTo>
                    <a:pt x="68" y="32"/>
                    <a:pt x="89" y="11"/>
                    <a:pt x="115" y="11"/>
                  </a:cubicBezTo>
                  <a:cubicBezTo>
                    <a:pt x="141" y="11"/>
                    <a:pt x="162" y="32"/>
                    <a:pt x="163" y="57"/>
                  </a:cubicBezTo>
                  <a:lnTo>
                    <a:pt x="66" y="5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221"/>
            <p:cNvSpPr/>
            <p:nvPr/>
          </p:nvSpPr>
          <p:spPr bwMode="auto">
            <a:xfrm>
              <a:off x="8265014" y="2828033"/>
              <a:ext cx="202069" cy="136637"/>
            </a:xfrm>
            <a:custGeom>
              <a:avLst/>
              <a:gdLst>
                <a:gd name="T0" fmla="*/ 128 w 133"/>
                <a:gd name="T1" fmla="*/ 36 h 90"/>
                <a:gd name="T2" fmla="*/ 104 w 133"/>
                <a:gd name="T3" fmla="*/ 30 h 90"/>
                <a:gd name="T4" fmla="*/ 97 w 133"/>
                <a:gd name="T5" fmla="*/ 50 h 90"/>
                <a:gd name="T6" fmla="*/ 80 w 133"/>
                <a:gd name="T7" fmla="*/ 60 h 90"/>
                <a:gd name="T8" fmla="*/ 71 w 133"/>
                <a:gd name="T9" fmla="*/ 55 h 90"/>
                <a:gd name="T10" fmla="*/ 71 w 133"/>
                <a:gd name="T11" fmla="*/ 34 h 90"/>
                <a:gd name="T12" fmla="*/ 84 w 133"/>
                <a:gd name="T13" fmla="*/ 18 h 90"/>
                <a:gd name="T14" fmla="*/ 67 w 133"/>
                <a:gd name="T15" fmla="*/ 0 h 90"/>
                <a:gd name="T16" fmla="*/ 49 w 133"/>
                <a:gd name="T17" fmla="*/ 18 h 90"/>
                <a:gd name="T18" fmla="*/ 62 w 133"/>
                <a:gd name="T19" fmla="*/ 34 h 90"/>
                <a:gd name="T20" fmla="*/ 62 w 133"/>
                <a:gd name="T21" fmla="*/ 55 h 90"/>
                <a:gd name="T22" fmla="*/ 54 w 133"/>
                <a:gd name="T23" fmla="*/ 61 h 90"/>
                <a:gd name="T24" fmla="*/ 36 w 133"/>
                <a:gd name="T25" fmla="*/ 50 h 90"/>
                <a:gd name="T26" fmla="*/ 29 w 133"/>
                <a:gd name="T27" fmla="*/ 30 h 90"/>
                <a:gd name="T28" fmla="*/ 5 w 133"/>
                <a:gd name="T29" fmla="*/ 36 h 90"/>
                <a:gd name="T30" fmla="*/ 10 w 133"/>
                <a:gd name="T31" fmla="*/ 60 h 90"/>
                <a:gd name="T32" fmla="*/ 32 w 133"/>
                <a:gd name="T33" fmla="*/ 57 h 90"/>
                <a:gd name="T34" fmla="*/ 50 w 133"/>
                <a:gd name="T35" fmla="*/ 68 h 90"/>
                <a:gd name="T36" fmla="*/ 49 w 133"/>
                <a:gd name="T37" fmla="*/ 72 h 90"/>
                <a:gd name="T38" fmla="*/ 67 w 133"/>
                <a:gd name="T39" fmla="*/ 90 h 90"/>
                <a:gd name="T40" fmla="*/ 84 w 133"/>
                <a:gd name="T41" fmla="*/ 72 h 90"/>
                <a:gd name="T42" fmla="*/ 83 w 133"/>
                <a:gd name="T43" fmla="*/ 68 h 90"/>
                <a:gd name="T44" fmla="*/ 101 w 133"/>
                <a:gd name="T45" fmla="*/ 57 h 90"/>
                <a:gd name="T46" fmla="*/ 122 w 133"/>
                <a:gd name="T47" fmla="*/ 60 h 90"/>
                <a:gd name="T48" fmla="*/ 128 w 133"/>
                <a:gd name="T49" fmla="*/ 36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3" h="90">
                  <a:moveTo>
                    <a:pt x="128" y="36"/>
                  </a:moveTo>
                  <a:cubicBezTo>
                    <a:pt x="123" y="27"/>
                    <a:pt x="112" y="25"/>
                    <a:pt x="104" y="30"/>
                  </a:cubicBezTo>
                  <a:cubicBezTo>
                    <a:pt x="97" y="34"/>
                    <a:pt x="94" y="42"/>
                    <a:pt x="97" y="50"/>
                  </a:cubicBezTo>
                  <a:cubicBezTo>
                    <a:pt x="80" y="60"/>
                    <a:pt x="80" y="60"/>
                    <a:pt x="80" y="60"/>
                  </a:cubicBezTo>
                  <a:cubicBezTo>
                    <a:pt x="77" y="58"/>
                    <a:pt x="74" y="56"/>
                    <a:pt x="71" y="55"/>
                  </a:cubicBezTo>
                  <a:cubicBezTo>
                    <a:pt x="71" y="34"/>
                    <a:pt x="71" y="34"/>
                    <a:pt x="71" y="34"/>
                  </a:cubicBezTo>
                  <a:cubicBezTo>
                    <a:pt x="78" y="32"/>
                    <a:pt x="84" y="26"/>
                    <a:pt x="84" y="18"/>
                  </a:cubicBezTo>
                  <a:cubicBezTo>
                    <a:pt x="84" y="8"/>
                    <a:pt x="76" y="0"/>
                    <a:pt x="67" y="0"/>
                  </a:cubicBezTo>
                  <a:cubicBezTo>
                    <a:pt x="57" y="0"/>
                    <a:pt x="49" y="8"/>
                    <a:pt x="49" y="18"/>
                  </a:cubicBezTo>
                  <a:cubicBezTo>
                    <a:pt x="49" y="26"/>
                    <a:pt x="55" y="32"/>
                    <a:pt x="62" y="34"/>
                  </a:cubicBezTo>
                  <a:cubicBezTo>
                    <a:pt x="62" y="55"/>
                    <a:pt x="62" y="55"/>
                    <a:pt x="62" y="55"/>
                  </a:cubicBezTo>
                  <a:cubicBezTo>
                    <a:pt x="59" y="56"/>
                    <a:pt x="56" y="58"/>
                    <a:pt x="54" y="61"/>
                  </a:cubicBezTo>
                  <a:cubicBezTo>
                    <a:pt x="36" y="50"/>
                    <a:pt x="36" y="50"/>
                    <a:pt x="36" y="50"/>
                  </a:cubicBezTo>
                  <a:cubicBezTo>
                    <a:pt x="39" y="42"/>
                    <a:pt x="36" y="34"/>
                    <a:pt x="29" y="30"/>
                  </a:cubicBezTo>
                  <a:cubicBezTo>
                    <a:pt x="21" y="25"/>
                    <a:pt x="10" y="27"/>
                    <a:pt x="5" y="36"/>
                  </a:cubicBezTo>
                  <a:cubicBezTo>
                    <a:pt x="0" y="44"/>
                    <a:pt x="2" y="55"/>
                    <a:pt x="10" y="60"/>
                  </a:cubicBezTo>
                  <a:cubicBezTo>
                    <a:pt x="18" y="64"/>
                    <a:pt x="26" y="63"/>
                    <a:pt x="32" y="57"/>
                  </a:cubicBezTo>
                  <a:cubicBezTo>
                    <a:pt x="50" y="68"/>
                    <a:pt x="50" y="68"/>
                    <a:pt x="50" y="68"/>
                  </a:cubicBezTo>
                  <a:cubicBezTo>
                    <a:pt x="49" y="69"/>
                    <a:pt x="49" y="71"/>
                    <a:pt x="49" y="72"/>
                  </a:cubicBezTo>
                  <a:cubicBezTo>
                    <a:pt x="49" y="82"/>
                    <a:pt x="57" y="90"/>
                    <a:pt x="67" y="90"/>
                  </a:cubicBezTo>
                  <a:cubicBezTo>
                    <a:pt x="76" y="90"/>
                    <a:pt x="84" y="82"/>
                    <a:pt x="84" y="72"/>
                  </a:cubicBezTo>
                  <a:cubicBezTo>
                    <a:pt x="84" y="71"/>
                    <a:pt x="84" y="69"/>
                    <a:pt x="83" y="68"/>
                  </a:cubicBezTo>
                  <a:cubicBezTo>
                    <a:pt x="101" y="57"/>
                    <a:pt x="101" y="57"/>
                    <a:pt x="101" y="57"/>
                  </a:cubicBezTo>
                  <a:cubicBezTo>
                    <a:pt x="107" y="63"/>
                    <a:pt x="115" y="64"/>
                    <a:pt x="122" y="60"/>
                  </a:cubicBezTo>
                  <a:cubicBezTo>
                    <a:pt x="131" y="55"/>
                    <a:pt x="133" y="44"/>
                    <a:pt x="128" y="3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 name="Freeform 222"/>
            <p:cNvSpPr/>
            <p:nvPr/>
          </p:nvSpPr>
          <p:spPr bwMode="auto">
            <a:xfrm>
              <a:off x="9567237" y="1856178"/>
              <a:ext cx="123166" cy="151391"/>
            </a:xfrm>
            <a:custGeom>
              <a:avLst/>
              <a:gdLst>
                <a:gd name="T0" fmla="*/ 4 w 81"/>
                <a:gd name="T1" fmla="*/ 40 h 100"/>
                <a:gd name="T2" fmla="*/ 16 w 81"/>
                <a:gd name="T3" fmla="*/ 40 h 100"/>
                <a:gd name="T4" fmla="*/ 16 w 81"/>
                <a:gd name="T5" fmla="*/ 97 h 100"/>
                <a:gd name="T6" fmla="*/ 19 w 81"/>
                <a:gd name="T7" fmla="*/ 100 h 100"/>
                <a:gd name="T8" fmla="*/ 62 w 81"/>
                <a:gd name="T9" fmla="*/ 100 h 100"/>
                <a:gd name="T10" fmla="*/ 66 w 81"/>
                <a:gd name="T11" fmla="*/ 97 h 100"/>
                <a:gd name="T12" fmla="*/ 66 w 81"/>
                <a:gd name="T13" fmla="*/ 40 h 100"/>
                <a:gd name="T14" fmla="*/ 78 w 81"/>
                <a:gd name="T15" fmla="*/ 40 h 100"/>
                <a:gd name="T16" fmla="*/ 78 w 81"/>
                <a:gd name="T17" fmla="*/ 40 h 100"/>
                <a:gd name="T18" fmla="*/ 81 w 81"/>
                <a:gd name="T19" fmla="*/ 36 h 100"/>
                <a:gd name="T20" fmla="*/ 80 w 81"/>
                <a:gd name="T21" fmla="*/ 34 h 100"/>
                <a:gd name="T22" fmla="*/ 43 w 81"/>
                <a:gd name="T23" fmla="*/ 1 h 100"/>
                <a:gd name="T24" fmla="*/ 38 w 81"/>
                <a:gd name="T25" fmla="*/ 1 h 100"/>
                <a:gd name="T26" fmla="*/ 2 w 81"/>
                <a:gd name="T27" fmla="*/ 34 h 100"/>
                <a:gd name="T28" fmla="*/ 1 w 81"/>
                <a:gd name="T29" fmla="*/ 37 h 100"/>
                <a:gd name="T30" fmla="*/ 4 w 81"/>
                <a:gd name="T31" fmla="*/ 4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 h="100">
                  <a:moveTo>
                    <a:pt x="4" y="40"/>
                  </a:moveTo>
                  <a:cubicBezTo>
                    <a:pt x="16" y="40"/>
                    <a:pt x="16" y="40"/>
                    <a:pt x="16" y="40"/>
                  </a:cubicBezTo>
                  <a:cubicBezTo>
                    <a:pt x="16" y="97"/>
                    <a:pt x="16" y="97"/>
                    <a:pt x="16" y="97"/>
                  </a:cubicBezTo>
                  <a:cubicBezTo>
                    <a:pt x="16" y="99"/>
                    <a:pt x="17" y="100"/>
                    <a:pt x="19" y="100"/>
                  </a:cubicBezTo>
                  <a:cubicBezTo>
                    <a:pt x="62" y="100"/>
                    <a:pt x="62" y="100"/>
                    <a:pt x="62" y="100"/>
                  </a:cubicBezTo>
                  <a:cubicBezTo>
                    <a:pt x="64" y="100"/>
                    <a:pt x="66" y="99"/>
                    <a:pt x="66" y="97"/>
                  </a:cubicBezTo>
                  <a:cubicBezTo>
                    <a:pt x="66" y="40"/>
                    <a:pt x="66" y="40"/>
                    <a:pt x="66" y="40"/>
                  </a:cubicBezTo>
                  <a:cubicBezTo>
                    <a:pt x="78" y="40"/>
                    <a:pt x="78" y="40"/>
                    <a:pt x="78" y="40"/>
                  </a:cubicBezTo>
                  <a:cubicBezTo>
                    <a:pt x="78" y="40"/>
                    <a:pt x="78" y="40"/>
                    <a:pt x="78" y="40"/>
                  </a:cubicBezTo>
                  <a:cubicBezTo>
                    <a:pt x="79" y="40"/>
                    <a:pt x="81" y="38"/>
                    <a:pt x="81" y="36"/>
                  </a:cubicBezTo>
                  <a:cubicBezTo>
                    <a:pt x="81" y="35"/>
                    <a:pt x="80" y="34"/>
                    <a:pt x="80" y="34"/>
                  </a:cubicBezTo>
                  <a:cubicBezTo>
                    <a:pt x="43" y="1"/>
                    <a:pt x="43" y="1"/>
                    <a:pt x="43" y="1"/>
                  </a:cubicBezTo>
                  <a:cubicBezTo>
                    <a:pt x="42" y="0"/>
                    <a:pt x="40" y="0"/>
                    <a:pt x="38" y="1"/>
                  </a:cubicBezTo>
                  <a:cubicBezTo>
                    <a:pt x="2" y="34"/>
                    <a:pt x="2" y="34"/>
                    <a:pt x="2" y="34"/>
                  </a:cubicBezTo>
                  <a:cubicBezTo>
                    <a:pt x="1" y="35"/>
                    <a:pt x="0" y="36"/>
                    <a:pt x="1" y="37"/>
                  </a:cubicBezTo>
                  <a:cubicBezTo>
                    <a:pt x="1" y="39"/>
                    <a:pt x="2" y="40"/>
                    <a:pt x="4" y="4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 name="Freeform 223"/>
            <p:cNvSpPr/>
            <p:nvPr/>
          </p:nvSpPr>
          <p:spPr bwMode="auto">
            <a:xfrm>
              <a:off x="9526182" y="1951760"/>
              <a:ext cx="205276" cy="112261"/>
            </a:xfrm>
            <a:custGeom>
              <a:avLst/>
              <a:gdLst>
                <a:gd name="T0" fmla="*/ 129 w 135"/>
                <a:gd name="T1" fmla="*/ 0 h 74"/>
                <a:gd name="T2" fmla="*/ 123 w 135"/>
                <a:gd name="T3" fmla="*/ 6 h 74"/>
                <a:gd name="T4" fmla="*/ 68 w 135"/>
                <a:gd name="T5" fmla="*/ 61 h 74"/>
                <a:gd name="T6" fmla="*/ 13 w 135"/>
                <a:gd name="T7" fmla="*/ 6 h 74"/>
                <a:gd name="T8" fmla="*/ 6 w 135"/>
                <a:gd name="T9" fmla="*/ 0 h 74"/>
                <a:gd name="T10" fmla="*/ 0 w 135"/>
                <a:gd name="T11" fmla="*/ 6 h 74"/>
                <a:gd name="T12" fmla="*/ 68 w 135"/>
                <a:gd name="T13" fmla="*/ 74 h 74"/>
                <a:gd name="T14" fmla="*/ 135 w 135"/>
                <a:gd name="T15" fmla="*/ 6 h 74"/>
                <a:gd name="T16" fmla="*/ 129 w 135"/>
                <a:gd name="T17"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74">
                  <a:moveTo>
                    <a:pt x="129" y="0"/>
                  </a:moveTo>
                  <a:cubicBezTo>
                    <a:pt x="125" y="0"/>
                    <a:pt x="123" y="3"/>
                    <a:pt x="123" y="6"/>
                  </a:cubicBezTo>
                  <a:cubicBezTo>
                    <a:pt x="123" y="36"/>
                    <a:pt x="98" y="61"/>
                    <a:pt x="68" y="61"/>
                  </a:cubicBezTo>
                  <a:cubicBezTo>
                    <a:pt x="37" y="61"/>
                    <a:pt x="13" y="36"/>
                    <a:pt x="13" y="6"/>
                  </a:cubicBezTo>
                  <a:cubicBezTo>
                    <a:pt x="13" y="3"/>
                    <a:pt x="10" y="0"/>
                    <a:pt x="6" y="0"/>
                  </a:cubicBezTo>
                  <a:cubicBezTo>
                    <a:pt x="3" y="0"/>
                    <a:pt x="0" y="3"/>
                    <a:pt x="0" y="6"/>
                  </a:cubicBezTo>
                  <a:cubicBezTo>
                    <a:pt x="0" y="43"/>
                    <a:pt x="30" y="74"/>
                    <a:pt x="68" y="74"/>
                  </a:cubicBezTo>
                  <a:cubicBezTo>
                    <a:pt x="105" y="74"/>
                    <a:pt x="135" y="43"/>
                    <a:pt x="135" y="6"/>
                  </a:cubicBezTo>
                  <a:cubicBezTo>
                    <a:pt x="135" y="3"/>
                    <a:pt x="132" y="0"/>
                    <a:pt x="129" y="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3" name="Freeform 224"/>
            <p:cNvSpPr>
              <a:spLocks noEditPoints="1"/>
            </p:cNvSpPr>
            <p:nvPr/>
          </p:nvSpPr>
          <p:spPr bwMode="auto">
            <a:xfrm>
              <a:off x="8563948" y="4960984"/>
              <a:ext cx="253388" cy="237992"/>
            </a:xfrm>
            <a:custGeom>
              <a:avLst/>
              <a:gdLst>
                <a:gd name="T0" fmla="*/ 166 w 167"/>
                <a:gd name="T1" fmla="*/ 60 h 157"/>
                <a:gd name="T2" fmla="*/ 163 w 167"/>
                <a:gd name="T3" fmla="*/ 57 h 157"/>
                <a:gd name="T4" fmla="*/ 111 w 167"/>
                <a:gd name="T5" fmla="*/ 49 h 157"/>
                <a:gd name="T6" fmla="*/ 88 w 167"/>
                <a:gd name="T7" fmla="*/ 3 h 157"/>
                <a:gd name="T8" fmla="*/ 83 w 167"/>
                <a:gd name="T9" fmla="*/ 0 h 157"/>
                <a:gd name="T10" fmla="*/ 79 w 167"/>
                <a:gd name="T11" fmla="*/ 3 h 157"/>
                <a:gd name="T12" fmla="*/ 56 w 167"/>
                <a:gd name="T13" fmla="*/ 49 h 157"/>
                <a:gd name="T14" fmla="*/ 4 w 167"/>
                <a:gd name="T15" fmla="*/ 57 h 157"/>
                <a:gd name="T16" fmla="*/ 1 w 167"/>
                <a:gd name="T17" fmla="*/ 60 h 157"/>
                <a:gd name="T18" fmla="*/ 2 w 167"/>
                <a:gd name="T19" fmla="*/ 65 h 157"/>
                <a:gd name="T20" fmla="*/ 39 w 167"/>
                <a:gd name="T21" fmla="*/ 101 h 157"/>
                <a:gd name="T22" fmla="*/ 30 w 167"/>
                <a:gd name="T23" fmla="*/ 151 h 157"/>
                <a:gd name="T24" fmla="*/ 32 w 167"/>
                <a:gd name="T25" fmla="*/ 156 h 157"/>
                <a:gd name="T26" fmla="*/ 37 w 167"/>
                <a:gd name="T27" fmla="*/ 156 h 157"/>
                <a:gd name="T28" fmla="*/ 83 w 167"/>
                <a:gd name="T29" fmla="*/ 132 h 157"/>
                <a:gd name="T30" fmla="*/ 130 w 167"/>
                <a:gd name="T31" fmla="*/ 156 h 157"/>
                <a:gd name="T32" fmla="*/ 132 w 167"/>
                <a:gd name="T33" fmla="*/ 157 h 157"/>
                <a:gd name="T34" fmla="*/ 135 w 167"/>
                <a:gd name="T35" fmla="*/ 156 h 157"/>
                <a:gd name="T36" fmla="*/ 137 w 167"/>
                <a:gd name="T37" fmla="*/ 151 h 157"/>
                <a:gd name="T38" fmla="*/ 128 w 167"/>
                <a:gd name="T39" fmla="*/ 101 h 157"/>
                <a:gd name="T40" fmla="*/ 165 w 167"/>
                <a:gd name="T41" fmla="*/ 65 h 157"/>
                <a:gd name="T42" fmla="*/ 166 w 167"/>
                <a:gd name="T43" fmla="*/ 60 h 157"/>
                <a:gd name="T44" fmla="*/ 83 w 167"/>
                <a:gd name="T45" fmla="*/ 117 h 157"/>
                <a:gd name="T46" fmla="*/ 53 w 167"/>
                <a:gd name="T47" fmla="*/ 86 h 157"/>
                <a:gd name="T48" fmla="*/ 83 w 167"/>
                <a:gd name="T49" fmla="*/ 56 h 157"/>
                <a:gd name="T50" fmla="*/ 114 w 167"/>
                <a:gd name="T51" fmla="*/ 86 h 157"/>
                <a:gd name="T52" fmla="*/ 83 w 167"/>
                <a:gd name="T53" fmla="*/ 11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7" h="157">
                  <a:moveTo>
                    <a:pt x="166" y="60"/>
                  </a:moveTo>
                  <a:cubicBezTo>
                    <a:pt x="166" y="58"/>
                    <a:pt x="164" y="57"/>
                    <a:pt x="163" y="57"/>
                  </a:cubicBezTo>
                  <a:cubicBezTo>
                    <a:pt x="111" y="49"/>
                    <a:pt x="111" y="49"/>
                    <a:pt x="111" y="49"/>
                  </a:cubicBezTo>
                  <a:cubicBezTo>
                    <a:pt x="88" y="3"/>
                    <a:pt x="88" y="3"/>
                    <a:pt x="88" y="3"/>
                  </a:cubicBezTo>
                  <a:cubicBezTo>
                    <a:pt x="87" y="2"/>
                    <a:pt x="85" y="0"/>
                    <a:pt x="83" y="0"/>
                  </a:cubicBezTo>
                  <a:cubicBezTo>
                    <a:pt x="82" y="0"/>
                    <a:pt x="80" y="2"/>
                    <a:pt x="79" y="3"/>
                  </a:cubicBezTo>
                  <a:cubicBezTo>
                    <a:pt x="56" y="49"/>
                    <a:pt x="56" y="49"/>
                    <a:pt x="56" y="49"/>
                  </a:cubicBezTo>
                  <a:cubicBezTo>
                    <a:pt x="4" y="57"/>
                    <a:pt x="4" y="57"/>
                    <a:pt x="4" y="57"/>
                  </a:cubicBezTo>
                  <a:cubicBezTo>
                    <a:pt x="3" y="57"/>
                    <a:pt x="1" y="58"/>
                    <a:pt x="1" y="60"/>
                  </a:cubicBezTo>
                  <a:cubicBezTo>
                    <a:pt x="0" y="62"/>
                    <a:pt x="0" y="64"/>
                    <a:pt x="2" y="65"/>
                  </a:cubicBezTo>
                  <a:cubicBezTo>
                    <a:pt x="39" y="101"/>
                    <a:pt x="39" y="101"/>
                    <a:pt x="39" y="101"/>
                  </a:cubicBezTo>
                  <a:cubicBezTo>
                    <a:pt x="30" y="151"/>
                    <a:pt x="30" y="151"/>
                    <a:pt x="30" y="151"/>
                  </a:cubicBezTo>
                  <a:cubicBezTo>
                    <a:pt x="30" y="153"/>
                    <a:pt x="31" y="155"/>
                    <a:pt x="32" y="156"/>
                  </a:cubicBezTo>
                  <a:cubicBezTo>
                    <a:pt x="34" y="157"/>
                    <a:pt x="36" y="157"/>
                    <a:pt x="37" y="156"/>
                  </a:cubicBezTo>
                  <a:cubicBezTo>
                    <a:pt x="83" y="132"/>
                    <a:pt x="83" y="132"/>
                    <a:pt x="83" y="132"/>
                  </a:cubicBezTo>
                  <a:cubicBezTo>
                    <a:pt x="130" y="156"/>
                    <a:pt x="130" y="156"/>
                    <a:pt x="130" y="156"/>
                  </a:cubicBezTo>
                  <a:cubicBezTo>
                    <a:pt x="130" y="157"/>
                    <a:pt x="131" y="157"/>
                    <a:pt x="132" y="157"/>
                  </a:cubicBezTo>
                  <a:cubicBezTo>
                    <a:pt x="133" y="157"/>
                    <a:pt x="134" y="157"/>
                    <a:pt x="135" y="156"/>
                  </a:cubicBezTo>
                  <a:cubicBezTo>
                    <a:pt x="136" y="155"/>
                    <a:pt x="137" y="153"/>
                    <a:pt x="137" y="151"/>
                  </a:cubicBezTo>
                  <a:cubicBezTo>
                    <a:pt x="128" y="101"/>
                    <a:pt x="128" y="101"/>
                    <a:pt x="128" y="101"/>
                  </a:cubicBezTo>
                  <a:cubicBezTo>
                    <a:pt x="165" y="65"/>
                    <a:pt x="165" y="65"/>
                    <a:pt x="165" y="65"/>
                  </a:cubicBezTo>
                  <a:cubicBezTo>
                    <a:pt x="167" y="64"/>
                    <a:pt x="167" y="62"/>
                    <a:pt x="166" y="60"/>
                  </a:cubicBezTo>
                  <a:close/>
                  <a:moveTo>
                    <a:pt x="83" y="117"/>
                  </a:moveTo>
                  <a:cubicBezTo>
                    <a:pt x="67" y="117"/>
                    <a:pt x="53" y="103"/>
                    <a:pt x="53" y="86"/>
                  </a:cubicBezTo>
                  <a:cubicBezTo>
                    <a:pt x="53" y="69"/>
                    <a:pt x="67" y="56"/>
                    <a:pt x="83" y="56"/>
                  </a:cubicBezTo>
                  <a:cubicBezTo>
                    <a:pt x="100" y="56"/>
                    <a:pt x="114" y="69"/>
                    <a:pt x="114" y="86"/>
                  </a:cubicBezTo>
                  <a:cubicBezTo>
                    <a:pt x="114" y="103"/>
                    <a:pt x="100" y="117"/>
                    <a:pt x="83" y="117"/>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44" name="Freeform 225"/>
            <p:cNvSpPr>
              <a:spLocks noEditPoints="1"/>
            </p:cNvSpPr>
            <p:nvPr/>
          </p:nvSpPr>
          <p:spPr bwMode="auto">
            <a:xfrm>
              <a:off x="10257479" y="4977662"/>
              <a:ext cx="165504" cy="200145"/>
            </a:xfrm>
            <a:custGeom>
              <a:avLst/>
              <a:gdLst>
                <a:gd name="T0" fmla="*/ 97 w 109"/>
                <a:gd name="T1" fmla="*/ 0 h 132"/>
                <a:gd name="T2" fmla="*/ 13 w 109"/>
                <a:gd name="T3" fmla="*/ 0 h 132"/>
                <a:gd name="T4" fmla="*/ 0 w 109"/>
                <a:gd name="T5" fmla="*/ 12 h 132"/>
                <a:gd name="T6" fmla="*/ 0 w 109"/>
                <a:gd name="T7" fmla="*/ 97 h 132"/>
                <a:gd name="T8" fmla="*/ 13 w 109"/>
                <a:gd name="T9" fmla="*/ 109 h 132"/>
                <a:gd name="T10" fmla="*/ 40 w 109"/>
                <a:gd name="T11" fmla="*/ 109 h 132"/>
                <a:gd name="T12" fmla="*/ 54 w 109"/>
                <a:gd name="T13" fmla="*/ 132 h 132"/>
                <a:gd name="T14" fmla="*/ 55 w 109"/>
                <a:gd name="T15" fmla="*/ 132 h 132"/>
                <a:gd name="T16" fmla="*/ 56 w 109"/>
                <a:gd name="T17" fmla="*/ 132 h 132"/>
                <a:gd name="T18" fmla="*/ 69 w 109"/>
                <a:gd name="T19" fmla="*/ 109 h 132"/>
                <a:gd name="T20" fmla="*/ 97 w 109"/>
                <a:gd name="T21" fmla="*/ 109 h 132"/>
                <a:gd name="T22" fmla="*/ 109 w 109"/>
                <a:gd name="T23" fmla="*/ 97 h 132"/>
                <a:gd name="T24" fmla="*/ 109 w 109"/>
                <a:gd name="T25" fmla="*/ 12 h 132"/>
                <a:gd name="T26" fmla="*/ 97 w 109"/>
                <a:gd name="T27" fmla="*/ 0 h 132"/>
                <a:gd name="T28" fmla="*/ 55 w 109"/>
                <a:gd name="T29" fmla="*/ 95 h 132"/>
                <a:gd name="T30" fmla="*/ 13 w 109"/>
                <a:gd name="T31" fmla="*/ 54 h 132"/>
                <a:gd name="T32" fmla="*/ 55 w 109"/>
                <a:gd name="T33" fmla="*/ 12 h 132"/>
                <a:gd name="T34" fmla="*/ 96 w 109"/>
                <a:gd name="T35" fmla="*/ 54 h 132"/>
                <a:gd name="T36" fmla="*/ 55 w 109"/>
                <a:gd name="T37" fmla="*/ 9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9" h="132">
                  <a:moveTo>
                    <a:pt x="97" y="0"/>
                  </a:moveTo>
                  <a:cubicBezTo>
                    <a:pt x="13" y="0"/>
                    <a:pt x="13" y="0"/>
                    <a:pt x="13" y="0"/>
                  </a:cubicBezTo>
                  <a:cubicBezTo>
                    <a:pt x="6" y="0"/>
                    <a:pt x="0" y="5"/>
                    <a:pt x="0" y="12"/>
                  </a:cubicBezTo>
                  <a:cubicBezTo>
                    <a:pt x="0" y="97"/>
                    <a:pt x="0" y="97"/>
                    <a:pt x="0" y="97"/>
                  </a:cubicBezTo>
                  <a:cubicBezTo>
                    <a:pt x="0" y="103"/>
                    <a:pt x="6" y="109"/>
                    <a:pt x="13" y="109"/>
                  </a:cubicBezTo>
                  <a:cubicBezTo>
                    <a:pt x="40" y="109"/>
                    <a:pt x="40" y="109"/>
                    <a:pt x="40" y="109"/>
                  </a:cubicBezTo>
                  <a:cubicBezTo>
                    <a:pt x="54" y="132"/>
                    <a:pt x="54" y="132"/>
                    <a:pt x="54" y="132"/>
                  </a:cubicBezTo>
                  <a:cubicBezTo>
                    <a:pt x="54" y="132"/>
                    <a:pt x="54" y="132"/>
                    <a:pt x="55" y="132"/>
                  </a:cubicBezTo>
                  <a:cubicBezTo>
                    <a:pt x="55" y="132"/>
                    <a:pt x="55" y="132"/>
                    <a:pt x="56" y="132"/>
                  </a:cubicBezTo>
                  <a:cubicBezTo>
                    <a:pt x="69" y="109"/>
                    <a:pt x="69" y="109"/>
                    <a:pt x="69" y="109"/>
                  </a:cubicBezTo>
                  <a:cubicBezTo>
                    <a:pt x="97" y="109"/>
                    <a:pt x="97" y="109"/>
                    <a:pt x="97" y="109"/>
                  </a:cubicBezTo>
                  <a:cubicBezTo>
                    <a:pt x="104" y="109"/>
                    <a:pt x="109" y="103"/>
                    <a:pt x="109" y="97"/>
                  </a:cubicBezTo>
                  <a:cubicBezTo>
                    <a:pt x="109" y="12"/>
                    <a:pt x="109" y="12"/>
                    <a:pt x="109" y="12"/>
                  </a:cubicBezTo>
                  <a:cubicBezTo>
                    <a:pt x="109" y="5"/>
                    <a:pt x="104" y="0"/>
                    <a:pt x="97" y="0"/>
                  </a:cubicBezTo>
                  <a:close/>
                  <a:moveTo>
                    <a:pt x="55" y="95"/>
                  </a:moveTo>
                  <a:cubicBezTo>
                    <a:pt x="32" y="95"/>
                    <a:pt x="13" y="77"/>
                    <a:pt x="13" y="54"/>
                  </a:cubicBezTo>
                  <a:cubicBezTo>
                    <a:pt x="13" y="31"/>
                    <a:pt x="32" y="12"/>
                    <a:pt x="55" y="12"/>
                  </a:cubicBezTo>
                  <a:cubicBezTo>
                    <a:pt x="78" y="12"/>
                    <a:pt x="96" y="31"/>
                    <a:pt x="96" y="54"/>
                  </a:cubicBezTo>
                  <a:cubicBezTo>
                    <a:pt x="96" y="77"/>
                    <a:pt x="78" y="95"/>
                    <a:pt x="55" y="9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5" name="Freeform 226"/>
            <p:cNvSpPr>
              <a:spLocks noEditPoints="1"/>
            </p:cNvSpPr>
            <p:nvPr/>
          </p:nvSpPr>
          <p:spPr bwMode="auto">
            <a:xfrm>
              <a:off x="10290836" y="5012303"/>
              <a:ext cx="98789" cy="80186"/>
            </a:xfrm>
            <a:custGeom>
              <a:avLst/>
              <a:gdLst>
                <a:gd name="T0" fmla="*/ 33 w 65"/>
                <a:gd name="T1" fmla="*/ 0 h 53"/>
                <a:gd name="T2" fmla="*/ 30 w 65"/>
                <a:gd name="T3" fmla="*/ 1 h 53"/>
                <a:gd name="T4" fmla="*/ 0 w 65"/>
                <a:gd name="T5" fmla="*/ 28 h 53"/>
                <a:gd name="T6" fmla="*/ 0 w 65"/>
                <a:gd name="T7" fmla="*/ 29 h 53"/>
                <a:gd name="T8" fmla="*/ 2 w 65"/>
                <a:gd name="T9" fmla="*/ 30 h 53"/>
                <a:gd name="T10" fmla="*/ 9 w 65"/>
                <a:gd name="T11" fmla="*/ 30 h 53"/>
                <a:gd name="T12" fmla="*/ 9 w 65"/>
                <a:gd name="T13" fmla="*/ 53 h 53"/>
                <a:gd name="T14" fmla="*/ 25 w 65"/>
                <a:gd name="T15" fmla="*/ 53 h 53"/>
                <a:gd name="T16" fmla="*/ 25 w 65"/>
                <a:gd name="T17" fmla="*/ 39 h 53"/>
                <a:gd name="T18" fmla="*/ 41 w 65"/>
                <a:gd name="T19" fmla="*/ 39 h 53"/>
                <a:gd name="T20" fmla="*/ 41 w 65"/>
                <a:gd name="T21" fmla="*/ 53 h 53"/>
                <a:gd name="T22" fmla="*/ 56 w 65"/>
                <a:gd name="T23" fmla="*/ 53 h 53"/>
                <a:gd name="T24" fmla="*/ 56 w 65"/>
                <a:gd name="T25" fmla="*/ 30 h 53"/>
                <a:gd name="T26" fmla="*/ 63 w 65"/>
                <a:gd name="T27" fmla="*/ 30 h 53"/>
                <a:gd name="T28" fmla="*/ 65 w 65"/>
                <a:gd name="T29" fmla="*/ 29 h 53"/>
                <a:gd name="T30" fmla="*/ 65 w 65"/>
                <a:gd name="T31" fmla="*/ 28 h 53"/>
                <a:gd name="T32" fmla="*/ 65 w 65"/>
                <a:gd name="T33" fmla="*/ 28 h 53"/>
                <a:gd name="T34" fmla="*/ 35 w 65"/>
                <a:gd name="T35" fmla="*/ 1 h 53"/>
                <a:gd name="T36" fmla="*/ 33 w 65"/>
                <a:gd name="T37" fmla="*/ 0 h 53"/>
                <a:gd name="T38" fmla="*/ 39 w 65"/>
                <a:gd name="T39" fmla="*/ 19 h 53"/>
                <a:gd name="T40" fmla="*/ 33 w 65"/>
                <a:gd name="T41" fmla="*/ 25 h 53"/>
                <a:gd name="T42" fmla="*/ 26 w 65"/>
                <a:gd name="T43" fmla="*/ 19 h 53"/>
                <a:gd name="T44" fmla="*/ 33 w 65"/>
                <a:gd name="T45" fmla="*/ 12 h 53"/>
                <a:gd name="T46" fmla="*/ 39 w 65"/>
                <a:gd name="T4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 h="53">
                  <a:moveTo>
                    <a:pt x="33" y="0"/>
                  </a:moveTo>
                  <a:cubicBezTo>
                    <a:pt x="32" y="0"/>
                    <a:pt x="31" y="1"/>
                    <a:pt x="30" y="1"/>
                  </a:cubicBezTo>
                  <a:cubicBezTo>
                    <a:pt x="0" y="28"/>
                    <a:pt x="0" y="28"/>
                    <a:pt x="0" y="28"/>
                  </a:cubicBezTo>
                  <a:cubicBezTo>
                    <a:pt x="0" y="28"/>
                    <a:pt x="0" y="29"/>
                    <a:pt x="0" y="29"/>
                  </a:cubicBezTo>
                  <a:cubicBezTo>
                    <a:pt x="1" y="29"/>
                    <a:pt x="2" y="30"/>
                    <a:pt x="2" y="30"/>
                  </a:cubicBezTo>
                  <a:cubicBezTo>
                    <a:pt x="9" y="30"/>
                    <a:pt x="9" y="30"/>
                    <a:pt x="9" y="30"/>
                  </a:cubicBezTo>
                  <a:cubicBezTo>
                    <a:pt x="9" y="53"/>
                    <a:pt x="9" y="53"/>
                    <a:pt x="9" y="53"/>
                  </a:cubicBezTo>
                  <a:cubicBezTo>
                    <a:pt x="25" y="53"/>
                    <a:pt x="25" y="53"/>
                    <a:pt x="25" y="53"/>
                  </a:cubicBezTo>
                  <a:cubicBezTo>
                    <a:pt x="25" y="39"/>
                    <a:pt x="25" y="39"/>
                    <a:pt x="25" y="39"/>
                  </a:cubicBezTo>
                  <a:cubicBezTo>
                    <a:pt x="41" y="39"/>
                    <a:pt x="41" y="39"/>
                    <a:pt x="41" y="39"/>
                  </a:cubicBezTo>
                  <a:cubicBezTo>
                    <a:pt x="41" y="53"/>
                    <a:pt x="41" y="53"/>
                    <a:pt x="41" y="53"/>
                  </a:cubicBezTo>
                  <a:cubicBezTo>
                    <a:pt x="56" y="53"/>
                    <a:pt x="56" y="53"/>
                    <a:pt x="56" y="53"/>
                  </a:cubicBezTo>
                  <a:cubicBezTo>
                    <a:pt x="56" y="30"/>
                    <a:pt x="56" y="30"/>
                    <a:pt x="56" y="30"/>
                  </a:cubicBezTo>
                  <a:cubicBezTo>
                    <a:pt x="63" y="30"/>
                    <a:pt x="63" y="30"/>
                    <a:pt x="63" y="30"/>
                  </a:cubicBezTo>
                  <a:cubicBezTo>
                    <a:pt x="64" y="30"/>
                    <a:pt x="64" y="29"/>
                    <a:pt x="65" y="29"/>
                  </a:cubicBezTo>
                  <a:cubicBezTo>
                    <a:pt x="65" y="29"/>
                    <a:pt x="65" y="29"/>
                    <a:pt x="65" y="28"/>
                  </a:cubicBezTo>
                  <a:cubicBezTo>
                    <a:pt x="65" y="28"/>
                    <a:pt x="65" y="28"/>
                    <a:pt x="65" y="28"/>
                  </a:cubicBezTo>
                  <a:cubicBezTo>
                    <a:pt x="35" y="1"/>
                    <a:pt x="35" y="1"/>
                    <a:pt x="35" y="1"/>
                  </a:cubicBezTo>
                  <a:cubicBezTo>
                    <a:pt x="34" y="1"/>
                    <a:pt x="33" y="0"/>
                    <a:pt x="33" y="0"/>
                  </a:cubicBezTo>
                  <a:close/>
                  <a:moveTo>
                    <a:pt x="39" y="19"/>
                  </a:moveTo>
                  <a:cubicBezTo>
                    <a:pt x="39" y="22"/>
                    <a:pt x="36" y="25"/>
                    <a:pt x="33" y="25"/>
                  </a:cubicBezTo>
                  <a:cubicBezTo>
                    <a:pt x="29" y="25"/>
                    <a:pt x="26" y="22"/>
                    <a:pt x="26" y="19"/>
                  </a:cubicBezTo>
                  <a:cubicBezTo>
                    <a:pt x="26" y="15"/>
                    <a:pt x="29" y="12"/>
                    <a:pt x="33" y="12"/>
                  </a:cubicBezTo>
                  <a:cubicBezTo>
                    <a:pt x="36" y="12"/>
                    <a:pt x="39" y="15"/>
                    <a:pt x="39" y="1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6" name="Freeform 227"/>
            <p:cNvSpPr>
              <a:spLocks noEditPoints="1"/>
            </p:cNvSpPr>
            <p:nvPr/>
          </p:nvSpPr>
          <p:spPr bwMode="auto">
            <a:xfrm>
              <a:off x="10603883" y="2404009"/>
              <a:ext cx="204635" cy="222597"/>
            </a:xfrm>
            <a:custGeom>
              <a:avLst/>
              <a:gdLst>
                <a:gd name="T0" fmla="*/ 134 w 135"/>
                <a:gd name="T1" fmla="*/ 34 h 147"/>
                <a:gd name="T2" fmla="*/ 135 w 135"/>
                <a:gd name="T3" fmla="*/ 32 h 147"/>
                <a:gd name="T4" fmla="*/ 133 w 135"/>
                <a:gd name="T5" fmla="*/ 30 h 147"/>
                <a:gd name="T6" fmla="*/ 117 w 135"/>
                <a:gd name="T7" fmla="*/ 33 h 147"/>
                <a:gd name="T8" fmla="*/ 114 w 135"/>
                <a:gd name="T9" fmla="*/ 24 h 147"/>
                <a:gd name="T10" fmla="*/ 76 w 135"/>
                <a:gd name="T11" fmla="*/ 0 h 147"/>
                <a:gd name="T12" fmla="*/ 34 w 135"/>
                <a:gd name="T13" fmla="*/ 42 h 147"/>
                <a:gd name="T14" fmla="*/ 34 w 135"/>
                <a:gd name="T15" fmla="*/ 53 h 147"/>
                <a:gd name="T16" fmla="*/ 30 w 135"/>
                <a:gd name="T17" fmla="*/ 91 h 147"/>
                <a:gd name="T18" fmla="*/ 21 w 135"/>
                <a:gd name="T19" fmla="*/ 94 h 147"/>
                <a:gd name="T20" fmla="*/ 2 w 135"/>
                <a:gd name="T21" fmla="*/ 94 h 147"/>
                <a:gd name="T22" fmla="*/ 0 w 135"/>
                <a:gd name="T23" fmla="*/ 96 h 147"/>
                <a:gd name="T24" fmla="*/ 13 w 135"/>
                <a:gd name="T25" fmla="*/ 131 h 147"/>
                <a:gd name="T26" fmla="*/ 52 w 135"/>
                <a:gd name="T27" fmla="*/ 147 h 147"/>
                <a:gd name="T28" fmla="*/ 98 w 135"/>
                <a:gd name="T29" fmla="*/ 130 h 147"/>
                <a:gd name="T30" fmla="*/ 117 w 135"/>
                <a:gd name="T31" fmla="*/ 69 h 147"/>
                <a:gd name="T32" fmla="*/ 131 w 135"/>
                <a:gd name="T33" fmla="*/ 73 h 147"/>
                <a:gd name="T34" fmla="*/ 134 w 135"/>
                <a:gd name="T35" fmla="*/ 71 h 147"/>
                <a:gd name="T36" fmla="*/ 133 w 135"/>
                <a:gd name="T37" fmla="*/ 69 h 147"/>
                <a:gd name="T38" fmla="*/ 120 w 135"/>
                <a:gd name="T39" fmla="*/ 52 h 147"/>
                <a:gd name="T40" fmla="*/ 134 w 135"/>
                <a:gd name="T41" fmla="*/ 34 h 147"/>
                <a:gd name="T42" fmla="*/ 86 w 135"/>
                <a:gd name="T43" fmla="*/ 109 h 147"/>
                <a:gd name="T44" fmla="*/ 60 w 135"/>
                <a:gd name="T45" fmla="*/ 120 h 147"/>
                <a:gd name="T46" fmla="*/ 36 w 135"/>
                <a:gd name="T47" fmla="*/ 110 h 147"/>
                <a:gd name="T48" fmla="*/ 35 w 135"/>
                <a:gd name="T49" fmla="*/ 106 h 147"/>
                <a:gd name="T50" fmla="*/ 53 w 135"/>
                <a:gd name="T51" fmla="*/ 79 h 147"/>
                <a:gd name="T52" fmla="*/ 61 w 135"/>
                <a:gd name="T53" fmla="*/ 79 h 147"/>
                <a:gd name="T54" fmla="*/ 43 w 135"/>
                <a:gd name="T55" fmla="*/ 107 h 147"/>
                <a:gd name="T56" fmla="*/ 81 w 135"/>
                <a:gd name="T57" fmla="*/ 104 h 147"/>
                <a:gd name="T58" fmla="*/ 88 w 135"/>
                <a:gd name="T59" fmla="*/ 79 h 147"/>
                <a:gd name="T60" fmla="*/ 95 w 135"/>
                <a:gd name="T61" fmla="*/ 79 h 147"/>
                <a:gd name="T62" fmla="*/ 86 w 135"/>
                <a:gd name="T63" fmla="*/ 109 h 147"/>
                <a:gd name="T64" fmla="*/ 94 w 135"/>
                <a:gd name="T65" fmla="*/ 48 h 147"/>
                <a:gd name="T66" fmla="*/ 82 w 135"/>
                <a:gd name="T67" fmla="*/ 37 h 147"/>
                <a:gd name="T68" fmla="*/ 94 w 135"/>
                <a:gd name="T69" fmla="*/ 26 h 147"/>
                <a:gd name="T70" fmla="*/ 105 w 135"/>
                <a:gd name="T71" fmla="*/ 37 h 147"/>
                <a:gd name="T72" fmla="*/ 94 w 135"/>
                <a:gd name="T73" fmla="*/ 4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5" h="147">
                  <a:moveTo>
                    <a:pt x="134" y="34"/>
                  </a:moveTo>
                  <a:cubicBezTo>
                    <a:pt x="135" y="34"/>
                    <a:pt x="135" y="33"/>
                    <a:pt x="135" y="32"/>
                  </a:cubicBezTo>
                  <a:cubicBezTo>
                    <a:pt x="135" y="31"/>
                    <a:pt x="134" y="30"/>
                    <a:pt x="133" y="30"/>
                  </a:cubicBezTo>
                  <a:cubicBezTo>
                    <a:pt x="117" y="33"/>
                    <a:pt x="117" y="33"/>
                    <a:pt x="117" y="33"/>
                  </a:cubicBezTo>
                  <a:cubicBezTo>
                    <a:pt x="116" y="30"/>
                    <a:pt x="115" y="27"/>
                    <a:pt x="114" y="24"/>
                  </a:cubicBezTo>
                  <a:cubicBezTo>
                    <a:pt x="107" y="10"/>
                    <a:pt x="92" y="0"/>
                    <a:pt x="76" y="0"/>
                  </a:cubicBezTo>
                  <a:cubicBezTo>
                    <a:pt x="53" y="0"/>
                    <a:pt x="34" y="19"/>
                    <a:pt x="34" y="42"/>
                  </a:cubicBezTo>
                  <a:cubicBezTo>
                    <a:pt x="34" y="46"/>
                    <a:pt x="34" y="50"/>
                    <a:pt x="34" y="53"/>
                  </a:cubicBezTo>
                  <a:cubicBezTo>
                    <a:pt x="34" y="74"/>
                    <a:pt x="34" y="86"/>
                    <a:pt x="30" y="91"/>
                  </a:cubicBezTo>
                  <a:cubicBezTo>
                    <a:pt x="28" y="93"/>
                    <a:pt x="25" y="94"/>
                    <a:pt x="21" y="94"/>
                  </a:cubicBezTo>
                  <a:cubicBezTo>
                    <a:pt x="2" y="94"/>
                    <a:pt x="2" y="94"/>
                    <a:pt x="2" y="94"/>
                  </a:cubicBezTo>
                  <a:cubicBezTo>
                    <a:pt x="1" y="94"/>
                    <a:pt x="0" y="95"/>
                    <a:pt x="0" y="96"/>
                  </a:cubicBezTo>
                  <a:cubicBezTo>
                    <a:pt x="0" y="109"/>
                    <a:pt x="4" y="122"/>
                    <a:pt x="13" y="131"/>
                  </a:cubicBezTo>
                  <a:cubicBezTo>
                    <a:pt x="22" y="141"/>
                    <a:pt x="36" y="147"/>
                    <a:pt x="52" y="147"/>
                  </a:cubicBezTo>
                  <a:cubicBezTo>
                    <a:pt x="72" y="147"/>
                    <a:pt x="87" y="141"/>
                    <a:pt x="98" y="130"/>
                  </a:cubicBezTo>
                  <a:cubicBezTo>
                    <a:pt x="117" y="112"/>
                    <a:pt x="117" y="83"/>
                    <a:pt x="117" y="69"/>
                  </a:cubicBezTo>
                  <a:cubicBezTo>
                    <a:pt x="131" y="73"/>
                    <a:pt x="131" y="73"/>
                    <a:pt x="131" y="73"/>
                  </a:cubicBezTo>
                  <a:cubicBezTo>
                    <a:pt x="132" y="73"/>
                    <a:pt x="133" y="72"/>
                    <a:pt x="134" y="71"/>
                  </a:cubicBezTo>
                  <a:cubicBezTo>
                    <a:pt x="134" y="71"/>
                    <a:pt x="134" y="70"/>
                    <a:pt x="133" y="69"/>
                  </a:cubicBezTo>
                  <a:cubicBezTo>
                    <a:pt x="133" y="69"/>
                    <a:pt x="120" y="61"/>
                    <a:pt x="120" y="52"/>
                  </a:cubicBezTo>
                  <a:cubicBezTo>
                    <a:pt x="120" y="42"/>
                    <a:pt x="134" y="34"/>
                    <a:pt x="134" y="34"/>
                  </a:cubicBezTo>
                  <a:close/>
                  <a:moveTo>
                    <a:pt x="86" y="109"/>
                  </a:moveTo>
                  <a:cubicBezTo>
                    <a:pt x="79" y="116"/>
                    <a:pt x="70" y="120"/>
                    <a:pt x="60" y="120"/>
                  </a:cubicBezTo>
                  <a:cubicBezTo>
                    <a:pt x="51" y="120"/>
                    <a:pt x="43" y="117"/>
                    <a:pt x="36" y="110"/>
                  </a:cubicBezTo>
                  <a:cubicBezTo>
                    <a:pt x="34" y="109"/>
                    <a:pt x="34" y="107"/>
                    <a:pt x="35" y="106"/>
                  </a:cubicBezTo>
                  <a:cubicBezTo>
                    <a:pt x="53" y="79"/>
                    <a:pt x="53" y="79"/>
                    <a:pt x="53" y="79"/>
                  </a:cubicBezTo>
                  <a:cubicBezTo>
                    <a:pt x="61" y="79"/>
                    <a:pt x="61" y="79"/>
                    <a:pt x="61" y="79"/>
                  </a:cubicBezTo>
                  <a:cubicBezTo>
                    <a:pt x="43" y="107"/>
                    <a:pt x="43" y="107"/>
                    <a:pt x="43" y="107"/>
                  </a:cubicBezTo>
                  <a:cubicBezTo>
                    <a:pt x="54" y="116"/>
                    <a:pt x="71" y="115"/>
                    <a:pt x="81" y="104"/>
                  </a:cubicBezTo>
                  <a:cubicBezTo>
                    <a:pt x="88" y="97"/>
                    <a:pt x="90" y="88"/>
                    <a:pt x="88" y="79"/>
                  </a:cubicBezTo>
                  <a:cubicBezTo>
                    <a:pt x="95" y="79"/>
                    <a:pt x="95" y="79"/>
                    <a:pt x="95" y="79"/>
                  </a:cubicBezTo>
                  <a:cubicBezTo>
                    <a:pt x="97" y="90"/>
                    <a:pt x="94" y="101"/>
                    <a:pt x="86" y="109"/>
                  </a:cubicBezTo>
                  <a:close/>
                  <a:moveTo>
                    <a:pt x="94" y="48"/>
                  </a:moveTo>
                  <a:cubicBezTo>
                    <a:pt x="88" y="48"/>
                    <a:pt x="82" y="43"/>
                    <a:pt x="82" y="37"/>
                  </a:cubicBezTo>
                  <a:cubicBezTo>
                    <a:pt x="82" y="31"/>
                    <a:pt x="88" y="26"/>
                    <a:pt x="94" y="26"/>
                  </a:cubicBezTo>
                  <a:cubicBezTo>
                    <a:pt x="100" y="26"/>
                    <a:pt x="105" y="31"/>
                    <a:pt x="105" y="37"/>
                  </a:cubicBezTo>
                  <a:cubicBezTo>
                    <a:pt x="105" y="43"/>
                    <a:pt x="100" y="48"/>
                    <a:pt x="94" y="4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228"/>
            <p:cNvSpPr/>
            <p:nvPr/>
          </p:nvSpPr>
          <p:spPr bwMode="auto">
            <a:xfrm>
              <a:off x="8571646" y="3152627"/>
              <a:ext cx="168712" cy="168712"/>
            </a:xfrm>
            <a:custGeom>
              <a:avLst/>
              <a:gdLst>
                <a:gd name="T0" fmla="*/ 9 w 111"/>
                <a:gd name="T1" fmla="*/ 0 h 111"/>
                <a:gd name="T2" fmla="*/ 0 w 111"/>
                <a:gd name="T3" fmla="*/ 9 h 111"/>
                <a:gd name="T4" fmla="*/ 9 w 111"/>
                <a:gd name="T5" fmla="*/ 18 h 111"/>
                <a:gd name="T6" fmla="*/ 93 w 111"/>
                <a:gd name="T7" fmla="*/ 102 h 111"/>
                <a:gd name="T8" fmla="*/ 102 w 111"/>
                <a:gd name="T9" fmla="*/ 111 h 111"/>
                <a:gd name="T10" fmla="*/ 111 w 111"/>
                <a:gd name="T11" fmla="*/ 102 h 111"/>
                <a:gd name="T12" fmla="*/ 9 w 111"/>
                <a:gd name="T13" fmla="*/ 0 h 111"/>
              </a:gdLst>
              <a:ahLst/>
              <a:cxnLst>
                <a:cxn ang="0">
                  <a:pos x="T0" y="T1"/>
                </a:cxn>
                <a:cxn ang="0">
                  <a:pos x="T2" y="T3"/>
                </a:cxn>
                <a:cxn ang="0">
                  <a:pos x="T4" y="T5"/>
                </a:cxn>
                <a:cxn ang="0">
                  <a:pos x="T6" y="T7"/>
                </a:cxn>
                <a:cxn ang="0">
                  <a:pos x="T8" y="T9"/>
                </a:cxn>
                <a:cxn ang="0">
                  <a:pos x="T10" y="T11"/>
                </a:cxn>
                <a:cxn ang="0">
                  <a:pos x="T12" y="T13"/>
                </a:cxn>
              </a:cxnLst>
              <a:rect l="0" t="0" r="r" b="b"/>
              <a:pathLst>
                <a:path w="111" h="111">
                  <a:moveTo>
                    <a:pt x="9" y="0"/>
                  </a:moveTo>
                  <a:cubicBezTo>
                    <a:pt x="4" y="0"/>
                    <a:pt x="0" y="4"/>
                    <a:pt x="0" y="9"/>
                  </a:cubicBezTo>
                  <a:cubicBezTo>
                    <a:pt x="0" y="14"/>
                    <a:pt x="4" y="18"/>
                    <a:pt x="9" y="18"/>
                  </a:cubicBezTo>
                  <a:cubicBezTo>
                    <a:pt x="55" y="18"/>
                    <a:pt x="93" y="56"/>
                    <a:pt x="93" y="102"/>
                  </a:cubicBezTo>
                  <a:cubicBezTo>
                    <a:pt x="93" y="107"/>
                    <a:pt x="97" y="111"/>
                    <a:pt x="102" y="111"/>
                  </a:cubicBezTo>
                  <a:cubicBezTo>
                    <a:pt x="107" y="111"/>
                    <a:pt x="111" y="107"/>
                    <a:pt x="111" y="102"/>
                  </a:cubicBezTo>
                  <a:cubicBezTo>
                    <a:pt x="111" y="46"/>
                    <a:pt x="65" y="0"/>
                    <a:pt x="9" y="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8" name="Freeform 229"/>
            <p:cNvSpPr/>
            <p:nvPr/>
          </p:nvSpPr>
          <p:spPr bwMode="auto">
            <a:xfrm>
              <a:off x="8571646" y="3204587"/>
              <a:ext cx="113544" cy="116751"/>
            </a:xfrm>
            <a:custGeom>
              <a:avLst/>
              <a:gdLst>
                <a:gd name="T0" fmla="*/ 57 w 75"/>
                <a:gd name="T1" fmla="*/ 68 h 77"/>
                <a:gd name="T2" fmla="*/ 66 w 75"/>
                <a:gd name="T3" fmla="*/ 77 h 77"/>
                <a:gd name="T4" fmla="*/ 75 w 75"/>
                <a:gd name="T5" fmla="*/ 68 h 77"/>
                <a:gd name="T6" fmla="*/ 9 w 75"/>
                <a:gd name="T7" fmla="*/ 0 h 77"/>
                <a:gd name="T8" fmla="*/ 0 w 75"/>
                <a:gd name="T9" fmla="*/ 9 h 77"/>
                <a:gd name="T10" fmla="*/ 9 w 75"/>
                <a:gd name="T11" fmla="*/ 18 h 77"/>
                <a:gd name="T12" fmla="*/ 57 w 75"/>
                <a:gd name="T13" fmla="*/ 68 h 77"/>
              </a:gdLst>
              <a:ahLst/>
              <a:cxnLst>
                <a:cxn ang="0">
                  <a:pos x="T0" y="T1"/>
                </a:cxn>
                <a:cxn ang="0">
                  <a:pos x="T2" y="T3"/>
                </a:cxn>
                <a:cxn ang="0">
                  <a:pos x="T4" y="T5"/>
                </a:cxn>
                <a:cxn ang="0">
                  <a:pos x="T6" y="T7"/>
                </a:cxn>
                <a:cxn ang="0">
                  <a:pos x="T8" y="T9"/>
                </a:cxn>
                <a:cxn ang="0">
                  <a:pos x="T10" y="T11"/>
                </a:cxn>
                <a:cxn ang="0">
                  <a:pos x="T12" y="T13"/>
                </a:cxn>
              </a:cxnLst>
              <a:rect l="0" t="0" r="r" b="b"/>
              <a:pathLst>
                <a:path w="75" h="77">
                  <a:moveTo>
                    <a:pt x="57" y="68"/>
                  </a:moveTo>
                  <a:cubicBezTo>
                    <a:pt x="57" y="73"/>
                    <a:pt x="61" y="77"/>
                    <a:pt x="66" y="77"/>
                  </a:cubicBezTo>
                  <a:cubicBezTo>
                    <a:pt x="71" y="77"/>
                    <a:pt x="75" y="73"/>
                    <a:pt x="75" y="68"/>
                  </a:cubicBezTo>
                  <a:cubicBezTo>
                    <a:pt x="75" y="31"/>
                    <a:pt x="46" y="0"/>
                    <a:pt x="9" y="0"/>
                  </a:cubicBezTo>
                  <a:cubicBezTo>
                    <a:pt x="4" y="0"/>
                    <a:pt x="0" y="4"/>
                    <a:pt x="0" y="9"/>
                  </a:cubicBezTo>
                  <a:cubicBezTo>
                    <a:pt x="0" y="14"/>
                    <a:pt x="4" y="18"/>
                    <a:pt x="9" y="18"/>
                  </a:cubicBezTo>
                  <a:cubicBezTo>
                    <a:pt x="35" y="18"/>
                    <a:pt x="57" y="41"/>
                    <a:pt x="57" y="6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9" name="Freeform 230"/>
            <p:cNvSpPr/>
            <p:nvPr/>
          </p:nvSpPr>
          <p:spPr bwMode="auto">
            <a:xfrm>
              <a:off x="8553684" y="3275793"/>
              <a:ext cx="62224" cy="62224"/>
            </a:xfrm>
            <a:custGeom>
              <a:avLst/>
              <a:gdLst>
                <a:gd name="T0" fmla="*/ 20 w 41"/>
                <a:gd name="T1" fmla="*/ 41 h 41"/>
                <a:gd name="T2" fmla="*/ 41 w 41"/>
                <a:gd name="T3" fmla="*/ 20 h 41"/>
                <a:gd name="T4" fmla="*/ 21 w 41"/>
                <a:gd name="T5" fmla="*/ 0 h 41"/>
                <a:gd name="T6" fmla="*/ 0 w 41"/>
                <a:gd name="T7" fmla="*/ 20 h 41"/>
                <a:gd name="T8" fmla="*/ 20 w 41"/>
                <a:gd name="T9" fmla="*/ 41 h 41"/>
              </a:gdLst>
              <a:ahLst/>
              <a:cxnLst>
                <a:cxn ang="0">
                  <a:pos x="T0" y="T1"/>
                </a:cxn>
                <a:cxn ang="0">
                  <a:pos x="T2" y="T3"/>
                </a:cxn>
                <a:cxn ang="0">
                  <a:pos x="T4" y="T5"/>
                </a:cxn>
                <a:cxn ang="0">
                  <a:pos x="T6" y="T7"/>
                </a:cxn>
                <a:cxn ang="0">
                  <a:pos x="T8" y="T9"/>
                </a:cxn>
              </a:cxnLst>
              <a:rect l="0" t="0" r="r" b="b"/>
              <a:pathLst>
                <a:path w="41" h="41">
                  <a:moveTo>
                    <a:pt x="20" y="41"/>
                  </a:moveTo>
                  <a:cubicBezTo>
                    <a:pt x="32" y="41"/>
                    <a:pt x="41" y="32"/>
                    <a:pt x="41" y="20"/>
                  </a:cubicBezTo>
                  <a:cubicBezTo>
                    <a:pt x="41" y="9"/>
                    <a:pt x="32" y="0"/>
                    <a:pt x="21" y="0"/>
                  </a:cubicBezTo>
                  <a:cubicBezTo>
                    <a:pt x="10" y="0"/>
                    <a:pt x="0" y="9"/>
                    <a:pt x="0" y="20"/>
                  </a:cubicBezTo>
                  <a:cubicBezTo>
                    <a:pt x="0" y="31"/>
                    <a:pt x="9" y="41"/>
                    <a:pt x="20" y="4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0" name="Freeform 231"/>
            <p:cNvSpPr/>
            <p:nvPr/>
          </p:nvSpPr>
          <p:spPr bwMode="auto">
            <a:xfrm>
              <a:off x="8438216" y="3172513"/>
              <a:ext cx="277765" cy="279048"/>
            </a:xfrm>
            <a:custGeom>
              <a:avLst/>
              <a:gdLst>
                <a:gd name="T0" fmla="*/ 155 w 183"/>
                <a:gd name="T1" fmla="*/ 118 h 184"/>
                <a:gd name="T2" fmla="*/ 139 w 183"/>
                <a:gd name="T3" fmla="*/ 116 h 184"/>
                <a:gd name="T4" fmla="*/ 126 w 183"/>
                <a:gd name="T5" fmla="*/ 130 h 184"/>
                <a:gd name="T6" fmla="*/ 112 w 183"/>
                <a:gd name="T7" fmla="*/ 116 h 184"/>
                <a:gd name="T8" fmla="*/ 97 w 183"/>
                <a:gd name="T9" fmla="*/ 121 h 184"/>
                <a:gd name="T10" fmla="*/ 64 w 183"/>
                <a:gd name="T11" fmla="*/ 88 h 184"/>
                <a:gd name="T12" fmla="*/ 69 w 183"/>
                <a:gd name="T13" fmla="*/ 72 h 184"/>
                <a:gd name="T14" fmla="*/ 54 w 183"/>
                <a:gd name="T15" fmla="*/ 58 h 184"/>
                <a:gd name="T16" fmla="*/ 69 w 183"/>
                <a:gd name="T17" fmla="*/ 44 h 184"/>
                <a:gd name="T18" fmla="*/ 67 w 183"/>
                <a:gd name="T19" fmla="*/ 28 h 184"/>
                <a:gd name="T20" fmla="*/ 45 w 183"/>
                <a:gd name="T21" fmla="*/ 5 h 184"/>
                <a:gd name="T22" fmla="*/ 29 w 183"/>
                <a:gd name="T23" fmla="*/ 4 h 184"/>
                <a:gd name="T24" fmla="*/ 12 w 183"/>
                <a:gd name="T25" fmla="*/ 21 h 184"/>
                <a:gd name="T26" fmla="*/ 10 w 183"/>
                <a:gd name="T27" fmla="*/ 63 h 184"/>
                <a:gd name="T28" fmla="*/ 121 w 183"/>
                <a:gd name="T29" fmla="*/ 174 h 184"/>
                <a:gd name="T30" fmla="*/ 163 w 183"/>
                <a:gd name="T31" fmla="*/ 172 h 184"/>
                <a:gd name="T32" fmla="*/ 179 w 183"/>
                <a:gd name="T33" fmla="*/ 156 h 184"/>
                <a:gd name="T34" fmla="*/ 178 w 183"/>
                <a:gd name="T35" fmla="*/ 141 h 184"/>
                <a:gd name="T36" fmla="*/ 155 w 183"/>
                <a:gd name="T37" fmla="*/ 118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3" h="184">
                  <a:moveTo>
                    <a:pt x="155" y="118"/>
                  </a:moveTo>
                  <a:cubicBezTo>
                    <a:pt x="150" y="113"/>
                    <a:pt x="143" y="112"/>
                    <a:pt x="139" y="116"/>
                  </a:cubicBezTo>
                  <a:cubicBezTo>
                    <a:pt x="126" y="130"/>
                    <a:pt x="126" y="130"/>
                    <a:pt x="126" y="130"/>
                  </a:cubicBezTo>
                  <a:cubicBezTo>
                    <a:pt x="112" y="116"/>
                    <a:pt x="112" y="116"/>
                    <a:pt x="112" y="116"/>
                  </a:cubicBezTo>
                  <a:cubicBezTo>
                    <a:pt x="108" y="119"/>
                    <a:pt x="103" y="121"/>
                    <a:pt x="97" y="121"/>
                  </a:cubicBezTo>
                  <a:cubicBezTo>
                    <a:pt x="79" y="121"/>
                    <a:pt x="64" y="106"/>
                    <a:pt x="64" y="88"/>
                  </a:cubicBezTo>
                  <a:cubicBezTo>
                    <a:pt x="64" y="82"/>
                    <a:pt x="66" y="77"/>
                    <a:pt x="69" y="72"/>
                  </a:cubicBezTo>
                  <a:cubicBezTo>
                    <a:pt x="54" y="58"/>
                    <a:pt x="54" y="58"/>
                    <a:pt x="54" y="58"/>
                  </a:cubicBezTo>
                  <a:cubicBezTo>
                    <a:pt x="69" y="44"/>
                    <a:pt x="69" y="44"/>
                    <a:pt x="69" y="44"/>
                  </a:cubicBezTo>
                  <a:cubicBezTo>
                    <a:pt x="73" y="40"/>
                    <a:pt x="72" y="33"/>
                    <a:pt x="67" y="28"/>
                  </a:cubicBezTo>
                  <a:cubicBezTo>
                    <a:pt x="45" y="5"/>
                    <a:pt x="45" y="5"/>
                    <a:pt x="45" y="5"/>
                  </a:cubicBezTo>
                  <a:cubicBezTo>
                    <a:pt x="40" y="0"/>
                    <a:pt x="33" y="0"/>
                    <a:pt x="29" y="4"/>
                  </a:cubicBezTo>
                  <a:cubicBezTo>
                    <a:pt x="12" y="21"/>
                    <a:pt x="12" y="21"/>
                    <a:pt x="12" y="21"/>
                  </a:cubicBezTo>
                  <a:cubicBezTo>
                    <a:pt x="1" y="32"/>
                    <a:pt x="0" y="48"/>
                    <a:pt x="10" y="63"/>
                  </a:cubicBezTo>
                  <a:cubicBezTo>
                    <a:pt x="43" y="114"/>
                    <a:pt x="71" y="142"/>
                    <a:pt x="121" y="174"/>
                  </a:cubicBezTo>
                  <a:cubicBezTo>
                    <a:pt x="136" y="184"/>
                    <a:pt x="152" y="183"/>
                    <a:pt x="163" y="172"/>
                  </a:cubicBezTo>
                  <a:cubicBezTo>
                    <a:pt x="179" y="156"/>
                    <a:pt x="179" y="156"/>
                    <a:pt x="179" y="156"/>
                  </a:cubicBezTo>
                  <a:cubicBezTo>
                    <a:pt x="183" y="152"/>
                    <a:pt x="183" y="145"/>
                    <a:pt x="178" y="141"/>
                  </a:cubicBezTo>
                  <a:lnTo>
                    <a:pt x="155" y="11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232"/>
            <p:cNvSpPr>
              <a:spLocks noEditPoints="1"/>
            </p:cNvSpPr>
            <p:nvPr/>
          </p:nvSpPr>
          <p:spPr bwMode="auto">
            <a:xfrm>
              <a:off x="10916288" y="3699175"/>
              <a:ext cx="180900" cy="178975"/>
            </a:xfrm>
            <a:custGeom>
              <a:avLst/>
              <a:gdLst>
                <a:gd name="T0" fmla="*/ 100 w 119"/>
                <a:gd name="T1" fmla="*/ 33 h 118"/>
                <a:gd name="T2" fmla="*/ 70 w 119"/>
                <a:gd name="T3" fmla="*/ 12 h 118"/>
                <a:gd name="T4" fmla="*/ 33 w 119"/>
                <a:gd name="T5" fmla="*/ 18 h 118"/>
                <a:gd name="T6" fmla="*/ 12 w 119"/>
                <a:gd name="T7" fmla="*/ 49 h 118"/>
                <a:gd name="T8" fmla="*/ 19 w 119"/>
                <a:gd name="T9" fmla="*/ 85 h 118"/>
                <a:gd name="T10" fmla="*/ 49 w 119"/>
                <a:gd name="T11" fmla="*/ 106 h 118"/>
                <a:gd name="T12" fmla="*/ 85 w 119"/>
                <a:gd name="T13" fmla="*/ 100 h 118"/>
                <a:gd name="T14" fmla="*/ 107 w 119"/>
                <a:gd name="T15" fmla="*/ 69 h 118"/>
                <a:gd name="T16" fmla="*/ 94 w 119"/>
                <a:gd name="T17" fmla="*/ 62 h 118"/>
                <a:gd name="T18" fmla="*/ 93 w 119"/>
                <a:gd name="T19" fmla="*/ 66 h 118"/>
                <a:gd name="T20" fmla="*/ 90 w 119"/>
                <a:gd name="T21" fmla="*/ 75 h 118"/>
                <a:gd name="T22" fmla="*/ 89 w 119"/>
                <a:gd name="T23" fmla="*/ 77 h 118"/>
                <a:gd name="T24" fmla="*/ 86 w 119"/>
                <a:gd name="T25" fmla="*/ 82 h 118"/>
                <a:gd name="T26" fmla="*/ 81 w 119"/>
                <a:gd name="T27" fmla="*/ 86 h 118"/>
                <a:gd name="T28" fmla="*/ 77 w 119"/>
                <a:gd name="T29" fmla="*/ 89 h 118"/>
                <a:gd name="T30" fmla="*/ 68 w 119"/>
                <a:gd name="T31" fmla="*/ 93 h 118"/>
                <a:gd name="T32" fmla="*/ 65 w 119"/>
                <a:gd name="T33" fmla="*/ 93 h 118"/>
                <a:gd name="T34" fmla="*/ 61 w 119"/>
                <a:gd name="T35" fmla="*/ 94 h 118"/>
                <a:gd name="T36" fmla="*/ 57 w 119"/>
                <a:gd name="T37" fmla="*/ 94 h 118"/>
                <a:gd name="T38" fmla="*/ 54 w 119"/>
                <a:gd name="T39" fmla="*/ 93 h 118"/>
                <a:gd name="T40" fmla="*/ 51 w 119"/>
                <a:gd name="T41" fmla="*/ 93 h 118"/>
                <a:gd name="T42" fmla="*/ 42 w 119"/>
                <a:gd name="T43" fmla="*/ 89 h 118"/>
                <a:gd name="T44" fmla="*/ 38 w 119"/>
                <a:gd name="T45" fmla="*/ 86 h 118"/>
                <a:gd name="T46" fmla="*/ 33 w 119"/>
                <a:gd name="T47" fmla="*/ 82 h 118"/>
                <a:gd name="T48" fmla="*/ 30 w 119"/>
                <a:gd name="T49" fmla="*/ 77 h 118"/>
                <a:gd name="T50" fmla="*/ 26 w 119"/>
                <a:gd name="T51" fmla="*/ 68 h 118"/>
                <a:gd name="T52" fmla="*/ 25 w 119"/>
                <a:gd name="T53" fmla="*/ 64 h 118"/>
                <a:gd name="T54" fmla="*/ 25 w 119"/>
                <a:gd name="T55" fmla="*/ 61 h 118"/>
                <a:gd name="T56" fmla="*/ 25 w 119"/>
                <a:gd name="T57" fmla="*/ 57 h 118"/>
                <a:gd name="T58" fmla="*/ 25 w 119"/>
                <a:gd name="T59" fmla="*/ 53 h 118"/>
                <a:gd name="T60" fmla="*/ 26 w 119"/>
                <a:gd name="T61" fmla="*/ 50 h 118"/>
                <a:gd name="T62" fmla="*/ 29 w 119"/>
                <a:gd name="T63" fmla="*/ 41 h 118"/>
                <a:gd name="T64" fmla="*/ 32 w 119"/>
                <a:gd name="T65" fmla="*/ 37 h 118"/>
                <a:gd name="T66" fmla="*/ 37 w 119"/>
                <a:gd name="T67" fmla="*/ 33 h 118"/>
                <a:gd name="T68" fmla="*/ 41 w 119"/>
                <a:gd name="T69" fmla="*/ 29 h 118"/>
                <a:gd name="T70" fmla="*/ 49 w 119"/>
                <a:gd name="T71" fmla="*/ 26 h 118"/>
                <a:gd name="T72" fmla="*/ 53 w 119"/>
                <a:gd name="T73" fmla="*/ 25 h 118"/>
                <a:gd name="T74" fmla="*/ 56 w 119"/>
                <a:gd name="T75" fmla="*/ 24 h 118"/>
                <a:gd name="T76" fmla="*/ 61 w 119"/>
                <a:gd name="T77" fmla="*/ 24 h 118"/>
                <a:gd name="T78" fmla="*/ 65 w 119"/>
                <a:gd name="T79" fmla="*/ 25 h 118"/>
                <a:gd name="T80" fmla="*/ 68 w 119"/>
                <a:gd name="T81" fmla="*/ 25 h 118"/>
                <a:gd name="T82" fmla="*/ 76 w 119"/>
                <a:gd name="T83" fmla="*/ 28 h 118"/>
                <a:gd name="T84" fmla="*/ 78 w 119"/>
                <a:gd name="T85" fmla="*/ 30 h 118"/>
                <a:gd name="T86" fmla="*/ 82 w 119"/>
                <a:gd name="T87" fmla="*/ 33 h 118"/>
                <a:gd name="T88" fmla="*/ 87 w 119"/>
                <a:gd name="T89" fmla="*/ 37 h 118"/>
                <a:gd name="T90" fmla="*/ 90 w 119"/>
                <a:gd name="T91" fmla="*/ 42 h 118"/>
                <a:gd name="T92" fmla="*/ 93 w 119"/>
                <a:gd name="T93" fmla="*/ 51 h 118"/>
                <a:gd name="T94" fmla="*/ 94 w 119"/>
                <a:gd name="T95" fmla="*/ 54 h 118"/>
                <a:gd name="T96" fmla="*/ 94 w 119"/>
                <a:gd name="T97" fmla="*/ 5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9" h="118">
                  <a:moveTo>
                    <a:pt x="119" y="69"/>
                  </a:moveTo>
                  <a:cubicBezTo>
                    <a:pt x="119" y="49"/>
                    <a:pt x="119" y="49"/>
                    <a:pt x="119" y="49"/>
                  </a:cubicBezTo>
                  <a:cubicBezTo>
                    <a:pt x="107" y="49"/>
                    <a:pt x="107" y="49"/>
                    <a:pt x="107" y="49"/>
                  </a:cubicBezTo>
                  <a:cubicBezTo>
                    <a:pt x="105" y="43"/>
                    <a:pt x="103" y="38"/>
                    <a:pt x="100" y="33"/>
                  </a:cubicBezTo>
                  <a:cubicBezTo>
                    <a:pt x="109" y="24"/>
                    <a:pt x="109" y="24"/>
                    <a:pt x="109" y="24"/>
                  </a:cubicBezTo>
                  <a:cubicBezTo>
                    <a:pt x="94" y="10"/>
                    <a:pt x="94" y="10"/>
                    <a:pt x="94" y="10"/>
                  </a:cubicBezTo>
                  <a:cubicBezTo>
                    <a:pt x="85" y="18"/>
                    <a:pt x="85" y="18"/>
                    <a:pt x="85" y="18"/>
                  </a:cubicBezTo>
                  <a:cubicBezTo>
                    <a:pt x="81" y="15"/>
                    <a:pt x="75" y="13"/>
                    <a:pt x="70" y="12"/>
                  </a:cubicBezTo>
                  <a:cubicBezTo>
                    <a:pt x="70" y="0"/>
                    <a:pt x="70" y="0"/>
                    <a:pt x="70" y="0"/>
                  </a:cubicBezTo>
                  <a:cubicBezTo>
                    <a:pt x="49" y="0"/>
                    <a:pt x="49" y="0"/>
                    <a:pt x="49" y="0"/>
                  </a:cubicBezTo>
                  <a:cubicBezTo>
                    <a:pt x="49" y="12"/>
                    <a:pt x="49" y="12"/>
                    <a:pt x="49" y="12"/>
                  </a:cubicBezTo>
                  <a:cubicBezTo>
                    <a:pt x="43" y="13"/>
                    <a:pt x="38" y="15"/>
                    <a:pt x="33" y="18"/>
                  </a:cubicBezTo>
                  <a:cubicBezTo>
                    <a:pt x="25" y="10"/>
                    <a:pt x="25" y="10"/>
                    <a:pt x="25" y="10"/>
                  </a:cubicBezTo>
                  <a:cubicBezTo>
                    <a:pt x="10" y="24"/>
                    <a:pt x="10" y="24"/>
                    <a:pt x="10" y="24"/>
                  </a:cubicBezTo>
                  <a:cubicBezTo>
                    <a:pt x="19" y="33"/>
                    <a:pt x="19" y="33"/>
                    <a:pt x="19" y="33"/>
                  </a:cubicBezTo>
                  <a:cubicBezTo>
                    <a:pt x="16" y="38"/>
                    <a:pt x="13" y="43"/>
                    <a:pt x="12" y="49"/>
                  </a:cubicBezTo>
                  <a:cubicBezTo>
                    <a:pt x="0" y="49"/>
                    <a:pt x="0" y="49"/>
                    <a:pt x="0" y="49"/>
                  </a:cubicBezTo>
                  <a:cubicBezTo>
                    <a:pt x="0" y="69"/>
                    <a:pt x="0" y="69"/>
                    <a:pt x="0" y="69"/>
                  </a:cubicBezTo>
                  <a:cubicBezTo>
                    <a:pt x="12" y="69"/>
                    <a:pt x="12" y="69"/>
                    <a:pt x="12" y="69"/>
                  </a:cubicBezTo>
                  <a:cubicBezTo>
                    <a:pt x="13" y="75"/>
                    <a:pt x="16" y="80"/>
                    <a:pt x="19" y="85"/>
                  </a:cubicBezTo>
                  <a:cubicBezTo>
                    <a:pt x="10" y="94"/>
                    <a:pt x="10" y="94"/>
                    <a:pt x="10" y="94"/>
                  </a:cubicBezTo>
                  <a:cubicBezTo>
                    <a:pt x="25" y="108"/>
                    <a:pt x="25" y="108"/>
                    <a:pt x="25" y="108"/>
                  </a:cubicBezTo>
                  <a:cubicBezTo>
                    <a:pt x="33" y="100"/>
                    <a:pt x="33" y="100"/>
                    <a:pt x="33" y="100"/>
                  </a:cubicBezTo>
                  <a:cubicBezTo>
                    <a:pt x="38" y="103"/>
                    <a:pt x="43" y="105"/>
                    <a:pt x="49" y="106"/>
                  </a:cubicBezTo>
                  <a:cubicBezTo>
                    <a:pt x="49" y="118"/>
                    <a:pt x="49" y="118"/>
                    <a:pt x="49" y="118"/>
                  </a:cubicBezTo>
                  <a:cubicBezTo>
                    <a:pt x="70" y="118"/>
                    <a:pt x="70" y="118"/>
                    <a:pt x="70" y="118"/>
                  </a:cubicBezTo>
                  <a:cubicBezTo>
                    <a:pt x="70" y="106"/>
                    <a:pt x="70" y="106"/>
                    <a:pt x="70" y="106"/>
                  </a:cubicBezTo>
                  <a:cubicBezTo>
                    <a:pt x="75" y="105"/>
                    <a:pt x="81" y="103"/>
                    <a:pt x="85" y="100"/>
                  </a:cubicBezTo>
                  <a:cubicBezTo>
                    <a:pt x="94" y="108"/>
                    <a:pt x="94" y="108"/>
                    <a:pt x="94" y="108"/>
                  </a:cubicBezTo>
                  <a:cubicBezTo>
                    <a:pt x="109" y="94"/>
                    <a:pt x="109" y="94"/>
                    <a:pt x="109" y="94"/>
                  </a:cubicBezTo>
                  <a:cubicBezTo>
                    <a:pt x="100" y="85"/>
                    <a:pt x="100" y="85"/>
                    <a:pt x="100" y="85"/>
                  </a:cubicBezTo>
                  <a:cubicBezTo>
                    <a:pt x="103" y="80"/>
                    <a:pt x="105" y="75"/>
                    <a:pt x="107" y="69"/>
                  </a:cubicBezTo>
                  <a:lnTo>
                    <a:pt x="119" y="69"/>
                  </a:lnTo>
                  <a:close/>
                  <a:moveTo>
                    <a:pt x="94" y="61"/>
                  </a:moveTo>
                  <a:cubicBezTo>
                    <a:pt x="94" y="61"/>
                    <a:pt x="94" y="61"/>
                    <a:pt x="94" y="61"/>
                  </a:cubicBezTo>
                  <a:cubicBezTo>
                    <a:pt x="94" y="61"/>
                    <a:pt x="94" y="62"/>
                    <a:pt x="94" y="62"/>
                  </a:cubicBezTo>
                  <a:cubicBezTo>
                    <a:pt x="94" y="62"/>
                    <a:pt x="94" y="63"/>
                    <a:pt x="94" y="63"/>
                  </a:cubicBezTo>
                  <a:cubicBezTo>
                    <a:pt x="94" y="63"/>
                    <a:pt x="94" y="64"/>
                    <a:pt x="94" y="64"/>
                  </a:cubicBezTo>
                  <a:cubicBezTo>
                    <a:pt x="94" y="64"/>
                    <a:pt x="94" y="64"/>
                    <a:pt x="94" y="64"/>
                  </a:cubicBezTo>
                  <a:cubicBezTo>
                    <a:pt x="94" y="65"/>
                    <a:pt x="94" y="65"/>
                    <a:pt x="93" y="66"/>
                  </a:cubicBezTo>
                  <a:cubicBezTo>
                    <a:pt x="93" y="66"/>
                    <a:pt x="93" y="66"/>
                    <a:pt x="93" y="66"/>
                  </a:cubicBezTo>
                  <a:cubicBezTo>
                    <a:pt x="93" y="67"/>
                    <a:pt x="93" y="67"/>
                    <a:pt x="93" y="67"/>
                  </a:cubicBezTo>
                  <a:cubicBezTo>
                    <a:pt x="93" y="67"/>
                    <a:pt x="93" y="68"/>
                    <a:pt x="93" y="68"/>
                  </a:cubicBezTo>
                  <a:cubicBezTo>
                    <a:pt x="92" y="70"/>
                    <a:pt x="91" y="73"/>
                    <a:pt x="90" y="75"/>
                  </a:cubicBezTo>
                  <a:cubicBezTo>
                    <a:pt x="90" y="75"/>
                    <a:pt x="90" y="76"/>
                    <a:pt x="90" y="76"/>
                  </a:cubicBezTo>
                  <a:cubicBezTo>
                    <a:pt x="90" y="76"/>
                    <a:pt x="90" y="76"/>
                    <a:pt x="89" y="76"/>
                  </a:cubicBezTo>
                  <a:cubicBezTo>
                    <a:pt x="89" y="77"/>
                    <a:pt x="89" y="77"/>
                    <a:pt x="89" y="77"/>
                  </a:cubicBezTo>
                  <a:cubicBezTo>
                    <a:pt x="89" y="77"/>
                    <a:pt x="89" y="77"/>
                    <a:pt x="89" y="77"/>
                  </a:cubicBezTo>
                  <a:cubicBezTo>
                    <a:pt x="88" y="79"/>
                    <a:pt x="87" y="80"/>
                    <a:pt x="87" y="81"/>
                  </a:cubicBezTo>
                  <a:cubicBezTo>
                    <a:pt x="87" y="81"/>
                    <a:pt x="87" y="81"/>
                    <a:pt x="87" y="81"/>
                  </a:cubicBezTo>
                  <a:cubicBezTo>
                    <a:pt x="86" y="81"/>
                    <a:pt x="86" y="81"/>
                    <a:pt x="86" y="82"/>
                  </a:cubicBezTo>
                  <a:cubicBezTo>
                    <a:pt x="86" y="82"/>
                    <a:pt x="86" y="82"/>
                    <a:pt x="86" y="82"/>
                  </a:cubicBezTo>
                  <a:cubicBezTo>
                    <a:pt x="85" y="83"/>
                    <a:pt x="83" y="84"/>
                    <a:pt x="82" y="85"/>
                  </a:cubicBezTo>
                  <a:cubicBezTo>
                    <a:pt x="82" y="85"/>
                    <a:pt x="82" y="85"/>
                    <a:pt x="82" y="85"/>
                  </a:cubicBezTo>
                  <a:cubicBezTo>
                    <a:pt x="82" y="86"/>
                    <a:pt x="81" y="86"/>
                    <a:pt x="81" y="86"/>
                  </a:cubicBezTo>
                  <a:cubicBezTo>
                    <a:pt x="81" y="86"/>
                    <a:pt x="81" y="86"/>
                    <a:pt x="81" y="86"/>
                  </a:cubicBezTo>
                  <a:cubicBezTo>
                    <a:pt x="80" y="87"/>
                    <a:pt x="79" y="88"/>
                    <a:pt x="78" y="88"/>
                  </a:cubicBezTo>
                  <a:cubicBezTo>
                    <a:pt x="78" y="88"/>
                    <a:pt x="78" y="88"/>
                    <a:pt x="78" y="88"/>
                  </a:cubicBezTo>
                  <a:cubicBezTo>
                    <a:pt x="77" y="89"/>
                    <a:pt x="77" y="89"/>
                    <a:pt x="77" y="89"/>
                  </a:cubicBezTo>
                  <a:cubicBezTo>
                    <a:pt x="77" y="89"/>
                    <a:pt x="77" y="89"/>
                    <a:pt x="77" y="89"/>
                  </a:cubicBezTo>
                  <a:cubicBezTo>
                    <a:pt x="76" y="89"/>
                    <a:pt x="76" y="90"/>
                    <a:pt x="76" y="90"/>
                  </a:cubicBezTo>
                  <a:cubicBezTo>
                    <a:pt x="74" y="91"/>
                    <a:pt x="72" y="91"/>
                    <a:pt x="70" y="92"/>
                  </a:cubicBezTo>
                  <a:cubicBezTo>
                    <a:pt x="70" y="92"/>
                    <a:pt x="70" y="92"/>
                    <a:pt x="70" y="92"/>
                  </a:cubicBezTo>
                  <a:cubicBezTo>
                    <a:pt x="69" y="92"/>
                    <a:pt x="69" y="92"/>
                    <a:pt x="68" y="93"/>
                  </a:cubicBezTo>
                  <a:cubicBezTo>
                    <a:pt x="68" y="93"/>
                    <a:pt x="68" y="93"/>
                    <a:pt x="68" y="93"/>
                  </a:cubicBezTo>
                  <a:cubicBezTo>
                    <a:pt x="67" y="93"/>
                    <a:pt x="67" y="93"/>
                    <a:pt x="67" y="93"/>
                  </a:cubicBezTo>
                  <a:cubicBezTo>
                    <a:pt x="66" y="93"/>
                    <a:pt x="66" y="93"/>
                    <a:pt x="66" y="93"/>
                  </a:cubicBezTo>
                  <a:cubicBezTo>
                    <a:pt x="66" y="93"/>
                    <a:pt x="65" y="93"/>
                    <a:pt x="65" y="93"/>
                  </a:cubicBezTo>
                  <a:cubicBezTo>
                    <a:pt x="65" y="93"/>
                    <a:pt x="65" y="93"/>
                    <a:pt x="65" y="93"/>
                  </a:cubicBezTo>
                  <a:cubicBezTo>
                    <a:pt x="64" y="93"/>
                    <a:pt x="64" y="93"/>
                    <a:pt x="63" y="94"/>
                  </a:cubicBezTo>
                  <a:cubicBezTo>
                    <a:pt x="63" y="94"/>
                    <a:pt x="63" y="94"/>
                    <a:pt x="63" y="94"/>
                  </a:cubicBezTo>
                  <a:cubicBezTo>
                    <a:pt x="62" y="94"/>
                    <a:pt x="62" y="94"/>
                    <a:pt x="61" y="94"/>
                  </a:cubicBezTo>
                  <a:cubicBezTo>
                    <a:pt x="61" y="94"/>
                    <a:pt x="61" y="94"/>
                    <a:pt x="61" y="94"/>
                  </a:cubicBezTo>
                  <a:cubicBezTo>
                    <a:pt x="60" y="94"/>
                    <a:pt x="60" y="94"/>
                    <a:pt x="59" y="94"/>
                  </a:cubicBezTo>
                  <a:cubicBezTo>
                    <a:pt x="59" y="94"/>
                    <a:pt x="58" y="94"/>
                    <a:pt x="58" y="94"/>
                  </a:cubicBezTo>
                  <a:cubicBezTo>
                    <a:pt x="58" y="94"/>
                    <a:pt x="57" y="94"/>
                    <a:pt x="57" y="94"/>
                  </a:cubicBezTo>
                  <a:cubicBezTo>
                    <a:pt x="57" y="94"/>
                    <a:pt x="57" y="94"/>
                    <a:pt x="56" y="94"/>
                  </a:cubicBezTo>
                  <a:cubicBezTo>
                    <a:pt x="56" y="94"/>
                    <a:pt x="56" y="94"/>
                    <a:pt x="56" y="94"/>
                  </a:cubicBezTo>
                  <a:cubicBezTo>
                    <a:pt x="55" y="93"/>
                    <a:pt x="55" y="93"/>
                    <a:pt x="54" y="93"/>
                  </a:cubicBezTo>
                  <a:cubicBezTo>
                    <a:pt x="54" y="93"/>
                    <a:pt x="54" y="93"/>
                    <a:pt x="54" y="93"/>
                  </a:cubicBezTo>
                  <a:cubicBezTo>
                    <a:pt x="53" y="93"/>
                    <a:pt x="53" y="93"/>
                    <a:pt x="53" y="93"/>
                  </a:cubicBezTo>
                  <a:cubicBezTo>
                    <a:pt x="52" y="93"/>
                    <a:pt x="52" y="93"/>
                    <a:pt x="52" y="93"/>
                  </a:cubicBezTo>
                  <a:cubicBezTo>
                    <a:pt x="52" y="93"/>
                    <a:pt x="51" y="93"/>
                    <a:pt x="51" y="93"/>
                  </a:cubicBezTo>
                  <a:cubicBezTo>
                    <a:pt x="51" y="93"/>
                    <a:pt x="51" y="93"/>
                    <a:pt x="51" y="93"/>
                  </a:cubicBezTo>
                  <a:cubicBezTo>
                    <a:pt x="50" y="92"/>
                    <a:pt x="50" y="92"/>
                    <a:pt x="49" y="92"/>
                  </a:cubicBezTo>
                  <a:cubicBezTo>
                    <a:pt x="47" y="91"/>
                    <a:pt x="45" y="91"/>
                    <a:pt x="43" y="90"/>
                  </a:cubicBezTo>
                  <a:cubicBezTo>
                    <a:pt x="43" y="90"/>
                    <a:pt x="42" y="89"/>
                    <a:pt x="42" y="89"/>
                  </a:cubicBezTo>
                  <a:cubicBezTo>
                    <a:pt x="42" y="89"/>
                    <a:pt x="42" y="89"/>
                    <a:pt x="42" y="89"/>
                  </a:cubicBezTo>
                  <a:cubicBezTo>
                    <a:pt x="42" y="89"/>
                    <a:pt x="41" y="89"/>
                    <a:pt x="41" y="88"/>
                  </a:cubicBezTo>
                  <a:cubicBezTo>
                    <a:pt x="41" y="88"/>
                    <a:pt x="41" y="88"/>
                    <a:pt x="41" y="88"/>
                  </a:cubicBezTo>
                  <a:cubicBezTo>
                    <a:pt x="40" y="88"/>
                    <a:pt x="39" y="87"/>
                    <a:pt x="38" y="86"/>
                  </a:cubicBezTo>
                  <a:cubicBezTo>
                    <a:pt x="38" y="86"/>
                    <a:pt x="38" y="86"/>
                    <a:pt x="38" y="86"/>
                  </a:cubicBezTo>
                  <a:cubicBezTo>
                    <a:pt x="37" y="86"/>
                    <a:pt x="37" y="86"/>
                    <a:pt x="37" y="85"/>
                  </a:cubicBezTo>
                  <a:cubicBezTo>
                    <a:pt x="37" y="85"/>
                    <a:pt x="37" y="85"/>
                    <a:pt x="37" y="85"/>
                  </a:cubicBezTo>
                  <a:cubicBezTo>
                    <a:pt x="35" y="84"/>
                    <a:pt x="34" y="83"/>
                    <a:pt x="33" y="82"/>
                  </a:cubicBezTo>
                  <a:cubicBezTo>
                    <a:pt x="33" y="82"/>
                    <a:pt x="33" y="82"/>
                    <a:pt x="33" y="82"/>
                  </a:cubicBezTo>
                  <a:cubicBezTo>
                    <a:pt x="33" y="81"/>
                    <a:pt x="32" y="81"/>
                    <a:pt x="32" y="81"/>
                  </a:cubicBezTo>
                  <a:cubicBezTo>
                    <a:pt x="32" y="81"/>
                    <a:pt x="32" y="81"/>
                    <a:pt x="32" y="81"/>
                  </a:cubicBezTo>
                  <a:cubicBezTo>
                    <a:pt x="31" y="80"/>
                    <a:pt x="31" y="79"/>
                    <a:pt x="30" y="77"/>
                  </a:cubicBezTo>
                  <a:cubicBezTo>
                    <a:pt x="30" y="77"/>
                    <a:pt x="30" y="77"/>
                    <a:pt x="30" y="77"/>
                  </a:cubicBezTo>
                  <a:cubicBezTo>
                    <a:pt x="30" y="77"/>
                    <a:pt x="30" y="77"/>
                    <a:pt x="29" y="76"/>
                  </a:cubicBezTo>
                  <a:cubicBezTo>
                    <a:pt x="29" y="76"/>
                    <a:pt x="29" y="76"/>
                    <a:pt x="29" y="76"/>
                  </a:cubicBezTo>
                  <a:cubicBezTo>
                    <a:pt x="29" y="76"/>
                    <a:pt x="29" y="75"/>
                    <a:pt x="29" y="75"/>
                  </a:cubicBezTo>
                  <a:cubicBezTo>
                    <a:pt x="27" y="73"/>
                    <a:pt x="26" y="70"/>
                    <a:pt x="26" y="68"/>
                  </a:cubicBezTo>
                  <a:cubicBezTo>
                    <a:pt x="26" y="68"/>
                    <a:pt x="26" y="67"/>
                    <a:pt x="26" y="67"/>
                  </a:cubicBezTo>
                  <a:cubicBezTo>
                    <a:pt x="26" y="67"/>
                    <a:pt x="25" y="67"/>
                    <a:pt x="25" y="66"/>
                  </a:cubicBezTo>
                  <a:cubicBezTo>
                    <a:pt x="25" y="66"/>
                    <a:pt x="25" y="66"/>
                    <a:pt x="25" y="66"/>
                  </a:cubicBezTo>
                  <a:cubicBezTo>
                    <a:pt x="25" y="65"/>
                    <a:pt x="25" y="65"/>
                    <a:pt x="25" y="64"/>
                  </a:cubicBezTo>
                  <a:cubicBezTo>
                    <a:pt x="25" y="64"/>
                    <a:pt x="25" y="64"/>
                    <a:pt x="25" y="64"/>
                  </a:cubicBezTo>
                  <a:cubicBezTo>
                    <a:pt x="25" y="64"/>
                    <a:pt x="25" y="63"/>
                    <a:pt x="25" y="63"/>
                  </a:cubicBezTo>
                  <a:cubicBezTo>
                    <a:pt x="25" y="63"/>
                    <a:pt x="25" y="62"/>
                    <a:pt x="25" y="62"/>
                  </a:cubicBezTo>
                  <a:cubicBezTo>
                    <a:pt x="25" y="62"/>
                    <a:pt x="25" y="61"/>
                    <a:pt x="25" y="61"/>
                  </a:cubicBezTo>
                  <a:cubicBezTo>
                    <a:pt x="25" y="61"/>
                    <a:pt x="25" y="61"/>
                    <a:pt x="25" y="61"/>
                  </a:cubicBezTo>
                  <a:cubicBezTo>
                    <a:pt x="25" y="60"/>
                    <a:pt x="25" y="59"/>
                    <a:pt x="25" y="59"/>
                  </a:cubicBezTo>
                  <a:cubicBezTo>
                    <a:pt x="25" y="58"/>
                    <a:pt x="25" y="58"/>
                    <a:pt x="25" y="57"/>
                  </a:cubicBezTo>
                  <a:cubicBezTo>
                    <a:pt x="25" y="57"/>
                    <a:pt x="25" y="57"/>
                    <a:pt x="25" y="57"/>
                  </a:cubicBezTo>
                  <a:cubicBezTo>
                    <a:pt x="25" y="56"/>
                    <a:pt x="25" y="56"/>
                    <a:pt x="25" y="56"/>
                  </a:cubicBezTo>
                  <a:cubicBezTo>
                    <a:pt x="25" y="56"/>
                    <a:pt x="25" y="55"/>
                    <a:pt x="25" y="55"/>
                  </a:cubicBezTo>
                  <a:cubicBezTo>
                    <a:pt x="25" y="55"/>
                    <a:pt x="25" y="54"/>
                    <a:pt x="25" y="54"/>
                  </a:cubicBezTo>
                  <a:cubicBezTo>
                    <a:pt x="25" y="54"/>
                    <a:pt x="25" y="54"/>
                    <a:pt x="25" y="53"/>
                  </a:cubicBezTo>
                  <a:cubicBezTo>
                    <a:pt x="25" y="53"/>
                    <a:pt x="25" y="53"/>
                    <a:pt x="25" y="52"/>
                  </a:cubicBezTo>
                  <a:cubicBezTo>
                    <a:pt x="25" y="52"/>
                    <a:pt x="25" y="52"/>
                    <a:pt x="25" y="52"/>
                  </a:cubicBezTo>
                  <a:cubicBezTo>
                    <a:pt x="25" y="51"/>
                    <a:pt x="26" y="51"/>
                    <a:pt x="26" y="51"/>
                  </a:cubicBezTo>
                  <a:cubicBezTo>
                    <a:pt x="26" y="50"/>
                    <a:pt x="26" y="50"/>
                    <a:pt x="26" y="50"/>
                  </a:cubicBezTo>
                  <a:cubicBezTo>
                    <a:pt x="26" y="50"/>
                    <a:pt x="26" y="49"/>
                    <a:pt x="26" y="49"/>
                  </a:cubicBezTo>
                  <a:cubicBezTo>
                    <a:pt x="27" y="47"/>
                    <a:pt x="28" y="45"/>
                    <a:pt x="29" y="43"/>
                  </a:cubicBezTo>
                  <a:cubicBezTo>
                    <a:pt x="29" y="42"/>
                    <a:pt x="29" y="42"/>
                    <a:pt x="29" y="42"/>
                  </a:cubicBezTo>
                  <a:cubicBezTo>
                    <a:pt x="29" y="42"/>
                    <a:pt x="29" y="42"/>
                    <a:pt x="29" y="41"/>
                  </a:cubicBezTo>
                  <a:cubicBezTo>
                    <a:pt x="30" y="41"/>
                    <a:pt x="30" y="41"/>
                    <a:pt x="30" y="41"/>
                  </a:cubicBezTo>
                  <a:cubicBezTo>
                    <a:pt x="30" y="40"/>
                    <a:pt x="30" y="40"/>
                    <a:pt x="30" y="40"/>
                  </a:cubicBezTo>
                  <a:cubicBezTo>
                    <a:pt x="31" y="39"/>
                    <a:pt x="31" y="38"/>
                    <a:pt x="32" y="37"/>
                  </a:cubicBezTo>
                  <a:cubicBezTo>
                    <a:pt x="32" y="37"/>
                    <a:pt x="32" y="37"/>
                    <a:pt x="32" y="37"/>
                  </a:cubicBezTo>
                  <a:cubicBezTo>
                    <a:pt x="32" y="37"/>
                    <a:pt x="33" y="37"/>
                    <a:pt x="33" y="36"/>
                  </a:cubicBezTo>
                  <a:cubicBezTo>
                    <a:pt x="33" y="36"/>
                    <a:pt x="33" y="36"/>
                    <a:pt x="33" y="36"/>
                  </a:cubicBezTo>
                  <a:cubicBezTo>
                    <a:pt x="34" y="35"/>
                    <a:pt x="35" y="34"/>
                    <a:pt x="37" y="33"/>
                  </a:cubicBezTo>
                  <a:cubicBezTo>
                    <a:pt x="37" y="33"/>
                    <a:pt x="37" y="33"/>
                    <a:pt x="37" y="33"/>
                  </a:cubicBezTo>
                  <a:cubicBezTo>
                    <a:pt x="37" y="32"/>
                    <a:pt x="37" y="32"/>
                    <a:pt x="38" y="32"/>
                  </a:cubicBezTo>
                  <a:cubicBezTo>
                    <a:pt x="38" y="32"/>
                    <a:pt x="38" y="32"/>
                    <a:pt x="38" y="32"/>
                  </a:cubicBezTo>
                  <a:cubicBezTo>
                    <a:pt x="39" y="31"/>
                    <a:pt x="40" y="30"/>
                    <a:pt x="41" y="30"/>
                  </a:cubicBezTo>
                  <a:cubicBezTo>
                    <a:pt x="41" y="30"/>
                    <a:pt x="41" y="29"/>
                    <a:pt x="41" y="29"/>
                  </a:cubicBezTo>
                  <a:cubicBezTo>
                    <a:pt x="41" y="29"/>
                    <a:pt x="42" y="29"/>
                    <a:pt x="42" y="29"/>
                  </a:cubicBezTo>
                  <a:cubicBezTo>
                    <a:pt x="42" y="29"/>
                    <a:pt x="42" y="29"/>
                    <a:pt x="42" y="29"/>
                  </a:cubicBezTo>
                  <a:cubicBezTo>
                    <a:pt x="42" y="29"/>
                    <a:pt x="43" y="28"/>
                    <a:pt x="43" y="28"/>
                  </a:cubicBezTo>
                  <a:cubicBezTo>
                    <a:pt x="45" y="27"/>
                    <a:pt x="47" y="26"/>
                    <a:pt x="49" y="26"/>
                  </a:cubicBezTo>
                  <a:cubicBezTo>
                    <a:pt x="50" y="26"/>
                    <a:pt x="50" y="25"/>
                    <a:pt x="51" y="25"/>
                  </a:cubicBezTo>
                  <a:cubicBezTo>
                    <a:pt x="51" y="25"/>
                    <a:pt x="51" y="25"/>
                    <a:pt x="51" y="25"/>
                  </a:cubicBezTo>
                  <a:cubicBezTo>
                    <a:pt x="51" y="25"/>
                    <a:pt x="52" y="25"/>
                    <a:pt x="52" y="25"/>
                  </a:cubicBezTo>
                  <a:cubicBezTo>
                    <a:pt x="52" y="25"/>
                    <a:pt x="52" y="25"/>
                    <a:pt x="53" y="25"/>
                  </a:cubicBezTo>
                  <a:cubicBezTo>
                    <a:pt x="53" y="25"/>
                    <a:pt x="53" y="25"/>
                    <a:pt x="54" y="25"/>
                  </a:cubicBezTo>
                  <a:cubicBezTo>
                    <a:pt x="54" y="25"/>
                    <a:pt x="54" y="25"/>
                    <a:pt x="54" y="25"/>
                  </a:cubicBezTo>
                  <a:cubicBezTo>
                    <a:pt x="55" y="24"/>
                    <a:pt x="55" y="24"/>
                    <a:pt x="56" y="24"/>
                  </a:cubicBezTo>
                  <a:cubicBezTo>
                    <a:pt x="56" y="24"/>
                    <a:pt x="56" y="24"/>
                    <a:pt x="56" y="24"/>
                  </a:cubicBezTo>
                  <a:cubicBezTo>
                    <a:pt x="57" y="24"/>
                    <a:pt x="57" y="24"/>
                    <a:pt x="57" y="24"/>
                  </a:cubicBezTo>
                  <a:cubicBezTo>
                    <a:pt x="57" y="24"/>
                    <a:pt x="58" y="24"/>
                    <a:pt x="58" y="24"/>
                  </a:cubicBezTo>
                  <a:cubicBezTo>
                    <a:pt x="58" y="24"/>
                    <a:pt x="59" y="24"/>
                    <a:pt x="59" y="24"/>
                  </a:cubicBezTo>
                  <a:cubicBezTo>
                    <a:pt x="60" y="24"/>
                    <a:pt x="60" y="24"/>
                    <a:pt x="61" y="24"/>
                  </a:cubicBezTo>
                  <a:cubicBezTo>
                    <a:pt x="61" y="24"/>
                    <a:pt x="61" y="24"/>
                    <a:pt x="61" y="24"/>
                  </a:cubicBezTo>
                  <a:cubicBezTo>
                    <a:pt x="62" y="24"/>
                    <a:pt x="62" y="24"/>
                    <a:pt x="63" y="24"/>
                  </a:cubicBezTo>
                  <a:cubicBezTo>
                    <a:pt x="63" y="24"/>
                    <a:pt x="63" y="24"/>
                    <a:pt x="63" y="24"/>
                  </a:cubicBezTo>
                  <a:cubicBezTo>
                    <a:pt x="64" y="24"/>
                    <a:pt x="64" y="24"/>
                    <a:pt x="65" y="25"/>
                  </a:cubicBezTo>
                  <a:cubicBezTo>
                    <a:pt x="65" y="25"/>
                    <a:pt x="65" y="25"/>
                    <a:pt x="65" y="25"/>
                  </a:cubicBezTo>
                  <a:cubicBezTo>
                    <a:pt x="65" y="25"/>
                    <a:pt x="66" y="25"/>
                    <a:pt x="66" y="25"/>
                  </a:cubicBezTo>
                  <a:cubicBezTo>
                    <a:pt x="66" y="25"/>
                    <a:pt x="66" y="25"/>
                    <a:pt x="67" y="25"/>
                  </a:cubicBezTo>
                  <a:cubicBezTo>
                    <a:pt x="67" y="25"/>
                    <a:pt x="67" y="25"/>
                    <a:pt x="68" y="25"/>
                  </a:cubicBezTo>
                  <a:cubicBezTo>
                    <a:pt x="68" y="25"/>
                    <a:pt x="68" y="25"/>
                    <a:pt x="68" y="25"/>
                  </a:cubicBezTo>
                  <a:cubicBezTo>
                    <a:pt x="69" y="25"/>
                    <a:pt x="69" y="26"/>
                    <a:pt x="70" y="26"/>
                  </a:cubicBezTo>
                  <a:cubicBezTo>
                    <a:pt x="70" y="26"/>
                    <a:pt x="70" y="26"/>
                    <a:pt x="70" y="26"/>
                  </a:cubicBezTo>
                  <a:cubicBezTo>
                    <a:pt x="72" y="26"/>
                    <a:pt x="74" y="27"/>
                    <a:pt x="76" y="28"/>
                  </a:cubicBezTo>
                  <a:cubicBezTo>
                    <a:pt x="76" y="28"/>
                    <a:pt x="76" y="29"/>
                    <a:pt x="77" y="29"/>
                  </a:cubicBezTo>
                  <a:cubicBezTo>
                    <a:pt x="77" y="29"/>
                    <a:pt x="77" y="29"/>
                    <a:pt x="77" y="29"/>
                  </a:cubicBezTo>
                  <a:cubicBezTo>
                    <a:pt x="77" y="29"/>
                    <a:pt x="77" y="29"/>
                    <a:pt x="78" y="29"/>
                  </a:cubicBezTo>
                  <a:cubicBezTo>
                    <a:pt x="78" y="29"/>
                    <a:pt x="78" y="30"/>
                    <a:pt x="78" y="30"/>
                  </a:cubicBezTo>
                  <a:cubicBezTo>
                    <a:pt x="79" y="30"/>
                    <a:pt x="80" y="31"/>
                    <a:pt x="81" y="32"/>
                  </a:cubicBezTo>
                  <a:cubicBezTo>
                    <a:pt x="81" y="32"/>
                    <a:pt x="81" y="32"/>
                    <a:pt x="81" y="32"/>
                  </a:cubicBezTo>
                  <a:cubicBezTo>
                    <a:pt x="81" y="32"/>
                    <a:pt x="82" y="32"/>
                    <a:pt x="82" y="33"/>
                  </a:cubicBezTo>
                  <a:cubicBezTo>
                    <a:pt x="82" y="33"/>
                    <a:pt x="82" y="33"/>
                    <a:pt x="82" y="33"/>
                  </a:cubicBezTo>
                  <a:cubicBezTo>
                    <a:pt x="83" y="34"/>
                    <a:pt x="85" y="35"/>
                    <a:pt x="86" y="36"/>
                  </a:cubicBezTo>
                  <a:cubicBezTo>
                    <a:pt x="86" y="36"/>
                    <a:pt x="86" y="36"/>
                    <a:pt x="86" y="36"/>
                  </a:cubicBezTo>
                  <a:cubicBezTo>
                    <a:pt x="86" y="37"/>
                    <a:pt x="86" y="37"/>
                    <a:pt x="87" y="37"/>
                  </a:cubicBezTo>
                  <a:cubicBezTo>
                    <a:pt x="87" y="37"/>
                    <a:pt x="87" y="37"/>
                    <a:pt x="87" y="37"/>
                  </a:cubicBezTo>
                  <a:cubicBezTo>
                    <a:pt x="87" y="38"/>
                    <a:pt x="88" y="39"/>
                    <a:pt x="89" y="40"/>
                  </a:cubicBezTo>
                  <a:cubicBezTo>
                    <a:pt x="89" y="40"/>
                    <a:pt x="89" y="40"/>
                    <a:pt x="89" y="41"/>
                  </a:cubicBezTo>
                  <a:cubicBezTo>
                    <a:pt x="89" y="41"/>
                    <a:pt x="89" y="41"/>
                    <a:pt x="89" y="41"/>
                  </a:cubicBezTo>
                  <a:cubicBezTo>
                    <a:pt x="90" y="42"/>
                    <a:pt x="90" y="42"/>
                    <a:pt x="90" y="42"/>
                  </a:cubicBezTo>
                  <a:cubicBezTo>
                    <a:pt x="90" y="42"/>
                    <a:pt x="90" y="42"/>
                    <a:pt x="90" y="43"/>
                  </a:cubicBezTo>
                  <a:cubicBezTo>
                    <a:pt x="91" y="45"/>
                    <a:pt x="92" y="47"/>
                    <a:pt x="93" y="49"/>
                  </a:cubicBezTo>
                  <a:cubicBezTo>
                    <a:pt x="93" y="49"/>
                    <a:pt x="93" y="50"/>
                    <a:pt x="93" y="50"/>
                  </a:cubicBezTo>
                  <a:cubicBezTo>
                    <a:pt x="93" y="50"/>
                    <a:pt x="93" y="50"/>
                    <a:pt x="93" y="51"/>
                  </a:cubicBezTo>
                  <a:cubicBezTo>
                    <a:pt x="93" y="51"/>
                    <a:pt x="93" y="51"/>
                    <a:pt x="93" y="52"/>
                  </a:cubicBezTo>
                  <a:cubicBezTo>
                    <a:pt x="93" y="52"/>
                    <a:pt x="93" y="52"/>
                    <a:pt x="93" y="52"/>
                  </a:cubicBezTo>
                  <a:cubicBezTo>
                    <a:pt x="94" y="53"/>
                    <a:pt x="94" y="53"/>
                    <a:pt x="94" y="53"/>
                  </a:cubicBezTo>
                  <a:cubicBezTo>
                    <a:pt x="94" y="54"/>
                    <a:pt x="94" y="54"/>
                    <a:pt x="94" y="54"/>
                  </a:cubicBezTo>
                  <a:cubicBezTo>
                    <a:pt x="94" y="54"/>
                    <a:pt x="94" y="55"/>
                    <a:pt x="94" y="55"/>
                  </a:cubicBezTo>
                  <a:cubicBezTo>
                    <a:pt x="94" y="55"/>
                    <a:pt x="94" y="56"/>
                    <a:pt x="94" y="56"/>
                  </a:cubicBezTo>
                  <a:cubicBezTo>
                    <a:pt x="94" y="56"/>
                    <a:pt x="94" y="56"/>
                    <a:pt x="94" y="57"/>
                  </a:cubicBezTo>
                  <a:cubicBezTo>
                    <a:pt x="94" y="57"/>
                    <a:pt x="94" y="57"/>
                    <a:pt x="94" y="57"/>
                  </a:cubicBezTo>
                  <a:cubicBezTo>
                    <a:pt x="94" y="58"/>
                    <a:pt x="94" y="58"/>
                    <a:pt x="94" y="59"/>
                  </a:cubicBezTo>
                  <a:cubicBezTo>
                    <a:pt x="94" y="59"/>
                    <a:pt x="94" y="60"/>
                    <a:pt x="94" y="6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2" name="Freeform 233"/>
            <p:cNvSpPr/>
            <p:nvPr/>
          </p:nvSpPr>
          <p:spPr bwMode="auto">
            <a:xfrm>
              <a:off x="10977230" y="3758192"/>
              <a:ext cx="59017" cy="60300"/>
            </a:xfrm>
            <a:custGeom>
              <a:avLst/>
              <a:gdLst>
                <a:gd name="T0" fmla="*/ 59 w 92"/>
                <a:gd name="T1" fmla="*/ 0 h 94"/>
                <a:gd name="T2" fmla="*/ 31 w 92"/>
                <a:gd name="T3" fmla="*/ 0 h 94"/>
                <a:gd name="T4" fmla="*/ 31 w 92"/>
                <a:gd name="T5" fmla="*/ 33 h 94"/>
                <a:gd name="T6" fmla="*/ 0 w 92"/>
                <a:gd name="T7" fmla="*/ 33 h 94"/>
                <a:gd name="T8" fmla="*/ 0 w 92"/>
                <a:gd name="T9" fmla="*/ 61 h 94"/>
                <a:gd name="T10" fmla="*/ 31 w 92"/>
                <a:gd name="T11" fmla="*/ 61 h 94"/>
                <a:gd name="T12" fmla="*/ 31 w 92"/>
                <a:gd name="T13" fmla="*/ 94 h 94"/>
                <a:gd name="T14" fmla="*/ 59 w 92"/>
                <a:gd name="T15" fmla="*/ 94 h 94"/>
                <a:gd name="T16" fmla="*/ 59 w 92"/>
                <a:gd name="T17" fmla="*/ 61 h 94"/>
                <a:gd name="T18" fmla="*/ 92 w 92"/>
                <a:gd name="T19" fmla="*/ 61 h 94"/>
                <a:gd name="T20" fmla="*/ 92 w 92"/>
                <a:gd name="T21" fmla="*/ 33 h 94"/>
                <a:gd name="T22" fmla="*/ 59 w 92"/>
                <a:gd name="T23" fmla="*/ 33 h 94"/>
                <a:gd name="T24" fmla="*/ 59 w 92"/>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 h="94">
                  <a:moveTo>
                    <a:pt x="59" y="0"/>
                  </a:moveTo>
                  <a:lnTo>
                    <a:pt x="31" y="0"/>
                  </a:lnTo>
                  <a:lnTo>
                    <a:pt x="31" y="33"/>
                  </a:lnTo>
                  <a:lnTo>
                    <a:pt x="0" y="33"/>
                  </a:lnTo>
                  <a:lnTo>
                    <a:pt x="0" y="61"/>
                  </a:lnTo>
                  <a:lnTo>
                    <a:pt x="31" y="61"/>
                  </a:lnTo>
                  <a:lnTo>
                    <a:pt x="31" y="94"/>
                  </a:lnTo>
                  <a:lnTo>
                    <a:pt x="59" y="94"/>
                  </a:lnTo>
                  <a:lnTo>
                    <a:pt x="59" y="61"/>
                  </a:lnTo>
                  <a:lnTo>
                    <a:pt x="92" y="61"/>
                  </a:lnTo>
                  <a:lnTo>
                    <a:pt x="92" y="33"/>
                  </a:lnTo>
                  <a:lnTo>
                    <a:pt x="59" y="33"/>
                  </a:lnTo>
                  <a:lnTo>
                    <a:pt x="59"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3" name="Freeform 234"/>
            <p:cNvSpPr>
              <a:spLocks noEditPoints="1"/>
            </p:cNvSpPr>
            <p:nvPr/>
          </p:nvSpPr>
          <p:spPr bwMode="auto">
            <a:xfrm>
              <a:off x="9302943" y="3357903"/>
              <a:ext cx="382969" cy="298292"/>
            </a:xfrm>
            <a:custGeom>
              <a:avLst/>
              <a:gdLst>
                <a:gd name="T0" fmla="*/ 232 w 252"/>
                <a:gd name="T1" fmla="*/ 0 h 197"/>
                <a:gd name="T2" fmla="*/ 20 w 252"/>
                <a:gd name="T3" fmla="*/ 0 h 197"/>
                <a:gd name="T4" fmla="*/ 0 w 252"/>
                <a:gd name="T5" fmla="*/ 20 h 197"/>
                <a:gd name="T6" fmla="*/ 0 w 252"/>
                <a:gd name="T7" fmla="*/ 146 h 197"/>
                <a:gd name="T8" fmla="*/ 20 w 252"/>
                <a:gd name="T9" fmla="*/ 166 h 197"/>
                <a:gd name="T10" fmla="*/ 95 w 252"/>
                <a:gd name="T11" fmla="*/ 166 h 197"/>
                <a:gd name="T12" fmla="*/ 97 w 252"/>
                <a:gd name="T13" fmla="*/ 169 h 197"/>
                <a:gd name="T14" fmla="*/ 105 w 252"/>
                <a:gd name="T15" fmla="*/ 177 h 197"/>
                <a:gd name="T16" fmla="*/ 105 w 252"/>
                <a:gd name="T17" fmla="*/ 197 h 197"/>
                <a:gd name="T18" fmla="*/ 171 w 252"/>
                <a:gd name="T19" fmla="*/ 197 h 197"/>
                <a:gd name="T20" fmla="*/ 171 w 252"/>
                <a:gd name="T21" fmla="*/ 179 h 197"/>
                <a:gd name="T22" fmla="*/ 181 w 252"/>
                <a:gd name="T23" fmla="*/ 166 h 197"/>
                <a:gd name="T24" fmla="*/ 232 w 252"/>
                <a:gd name="T25" fmla="*/ 166 h 197"/>
                <a:gd name="T26" fmla="*/ 252 w 252"/>
                <a:gd name="T27" fmla="*/ 146 h 197"/>
                <a:gd name="T28" fmla="*/ 252 w 252"/>
                <a:gd name="T29" fmla="*/ 20 h 197"/>
                <a:gd name="T30" fmla="*/ 232 w 252"/>
                <a:gd name="T31" fmla="*/ 0 h 197"/>
                <a:gd name="T32" fmla="*/ 237 w 252"/>
                <a:gd name="T33" fmla="*/ 146 h 197"/>
                <a:gd name="T34" fmla="*/ 232 w 252"/>
                <a:gd name="T35" fmla="*/ 151 h 197"/>
                <a:gd name="T36" fmla="*/ 185 w 252"/>
                <a:gd name="T37" fmla="*/ 151 h 197"/>
                <a:gd name="T38" fmla="*/ 185 w 252"/>
                <a:gd name="T39" fmla="*/ 146 h 197"/>
                <a:gd name="T40" fmla="*/ 185 w 252"/>
                <a:gd name="T41" fmla="*/ 144 h 197"/>
                <a:gd name="T42" fmla="*/ 185 w 252"/>
                <a:gd name="T43" fmla="*/ 114 h 197"/>
                <a:gd name="T44" fmla="*/ 173 w 252"/>
                <a:gd name="T45" fmla="*/ 103 h 197"/>
                <a:gd name="T46" fmla="*/ 164 w 252"/>
                <a:gd name="T47" fmla="*/ 108 h 197"/>
                <a:gd name="T48" fmla="*/ 163 w 252"/>
                <a:gd name="T49" fmla="*/ 108 h 197"/>
                <a:gd name="T50" fmla="*/ 163 w 252"/>
                <a:gd name="T51" fmla="*/ 107 h 197"/>
                <a:gd name="T52" fmla="*/ 152 w 252"/>
                <a:gd name="T53" fmla="*/ 96 h 197"/>
                <a:gd name="T54" fmla="*/ 141 w 252"/>
                <a:gd name="T55" fmla="*/ 102 h 197"/>
                <a:gd name="T56" fmla="*/ 141 w 252"/>
                <a:gd name="T57" fmla="*/ 101 h 197"/>
                <a:gd name="T58" fmla="*/ 130 w 252"/>
                <a:gd name="T59" fmla="*/ 90 h 197"/>
                <a:gd name="T60" fmla="*/ 120 w 252"/>
                <a:gd name="T61" fmla="*/ 97 h 197"/>
                <a:gd name="T62" fmla="*/ 120 w 252"/>
                <a:gd name="T63" fmla="*/ 41 h 197"/>
                <a:gd name="T64" fmla="*/ 108 w 252"/>
                <a:gd name="T65" fmla="*/ 30 h 197"/>
                <a:gd name="T66" fmla="*/ 97 w 252"/>
                <a:gd name="T67" fmla="*/ 41 h 197"/>
                <a:gd name="T68" fmla="*/ 97 w 252"/>
                <a:gd name="T69" fmla="*/ 109 h 197"/>
                <a:gd name="T70" fmla="*/ 97 w 252"/>
                <a:gd name="T71" fmla="*/ 111 h 197"/>
                <a:gd name="T72" fmla="*/ 97 w 252"/>
                <a:gd name="T73" fmla="*/ 124 h 197"/>
                <a:gd name="T74" fmla="*/ 84 w 252"/>
                <a:gd name="T75" fmla="*/ 101 h 197"/>
                <a:gd name="T76" fmla="*/ 66 w 252"/>
                <a:gd name="T77" fmla="*/ 92 h 197"/>
                <a:gd name="T78" fmla="*/ 64 w 252"/>
                <a:gd name="T79" fmla="*/ 112 h 197"/>
                <a:gd name="T80" fmla="*/ 86 w 252"/>
                <a:gd name="T81" fmla="*/ 151 h 197"/>
                <a:gd name="T82" fmla="*/ 20 w 252"/>
                <a:gd name="T83" fmla="*/ 151 h 197"/>
                <a:gd name="T84" fmla="*/ 15 w 252"/>
                <a:gd name="T85" fmla="*/ 146 h 197"/>
                <a:gd name="T86" fmla="*/ 15 w 252"/>
                <a:gd name="T87" fmla="*/ 20 h 197"/>
                <a:gd name="T88" fmla="*/ 20 w 252"/>
                <a:gd name="T89" fmla="*/ 15 h 197"/>
                <a:gd name="T90" fmla="*/ 232 w 252"/>
                <a:gd name="T91" fmla="*/ 15 h 197"/>
                <a:gd name="T92" fmla="*/ 237 w 252"/>
                <a:gd name="T93" fmla="*/ 20 h 197"/>
                <a:gd name="T94" fmla="*/ 237 w 252"/>
                <a:gd name="T95" fmla="*/ 14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2" h="197">
                  <a:moveTo>
                    <a:pt x="232" y="0"/>
                  </a:moveTo>
                  <a:cubicBezTo>
                    <a:pt x="20" y="0"/>
                    <a:pt x="20" y="0"/>
                    <a:pt x="20" y="0"/>
                  </a:cubicBezTo>
                  <a:cubicBezTo>
                    <a:pt x="9" y="0"/>
                    <a:pt x="0" y="9"/>
                    <a:pt x="0" y="20"/>
                  </a:cubicBezTo>
                  <a:cubicBezTo>
                    <a:pt x="0" y="146"/>
                    <a:pt x="0" y="146"/>
                    <a:pt x="0" y="146"/>
                  </a:cubicBezTo>
                  <a:cubicBezTo>
                    <a:pt x="0" y="157"/>
                    <a:pt x="9" y="166"/>
                    <a:pt x="20" y="166"/>
                  </a:cubicBezTo>
                  <a:cubicBezTo>
                    <a:pt x="95" y="166"/>
                    <a:pt x="95" y="166"/>
                    <a:pt x="95" y="166"/>
                  </a:cubicBezTo>
                  <a:cubicBezTo>
                    <a:pt x="97" y="169"/>
                    <a:pt x="97" y="169"/>
                    <a:pt x="97" y="169"/>
                  </a:cubicBezTo>
                  <a:cubicBezTo>
                    <a:pt x="99" y="173"/>
                    <a:pt x="102" y="175"/>
                    <a:pt x="105" y="177"/>
                  </a:cubicBezTo>
                  <a:cubicBezTo>
                    <a:pt x="105" y="197"/>
                    <a:pt x="105" y="197"/>
                    <a:pt x="105" y="197"/>
                  </a:cubicBezTo>
                  <a:cubicBezTo>
                    <a:pt x="171" y="197"/>
                    <a:pt x="171" y="197"/>
                    <a:pt x="171" y="197"/>
                  </a:cubicBezTo>
                  <a:cubicBezTo>
                    <a:pt x="171" y="179"/>
                    <a:pt x="171" y="179"/>
                    <a:pt x="171" y="179"/>
                  </a:cubicBezTo>
                  <a:cubicBezTo>
                    <a:pt x="176" y="177"/>
                    <a:pt x="179" y="172"/>
                    <a:pt x="181" y="166"/>
                  </a:cubicBezTo>
                  <a:cubicBezTo>
                    <a:pt x="232" y="166"/>
                    <a:pt x="232" y="166"/>
                    <a:pt x="232" y="166"/>
                  </a:cubicBezTo>
                  <a:cubicBezTo>
                    <a:pt x="243" y="166"/>
                    <a:pt x="252" y="157"/>
                    <a:pt x="252" y="146"/>
                  </a:cubicBezTo>
                  <a:cubicBezTo>
                    <a:pt x="252" y="20"/>
                    <a:pt x="252" y="20"/>
                    <a:pt x="252" y="20"/>
                  </a:cubicBezTo>
                  <a:cubicBezTo>
                    <a:pt x="252" y="9"/>
                    <a:pt x="243" y="0"/>
                    <a:pt x="232" y="0"/>
                  </a:cubicBezTo>
                  <a:close/>
                  <a:moveTo>
                    <a:pt x="237" y="146"/>
                  </a:moveTo>
                  <a:cubicBezTo>
                    <a:pt x="237" y="149"/>
                    <a:pt x="234" y="151"/>
                    <a:pt x="232" y="151"/>
                  </a:cubicBezTo>
                  <a:cubicBezTo>
                    <a:pt x="185" y="151"/>
                    <a:pt x="185" y="151"/>
                    <a:pt x="185" y="151"/>
                  </a:cubicBezTo>
                  <a:cubicBezTo>
                    <a:pt x="185" y="146"/>
                    <a:pt x="185" y="146"/>
                    <a:pt x="185" y="146"/>
                  </a:cubicBezTo>
                  <a:cubicBezTo>
                    <a:pt x="185" y="146"/>
                    <a:pt x="185" y="145"/>
                    <a:pt x="185" y="144"/>
                  </a:cubicBezTo>
                  <a:cubicBezTo>
                    <a:pt x="185" y="114"/>
                    <a:pt x="185" y="114"/>
                    <a:pt x="185" y="114"/>
                  </a:cubicBezTo>
                  <a:cubicBezTo>
                    <a:pt x="185" y="108"/>
                    <a:pt x="180" y="103"/>
                    <a:pt x="173" y="103"/>
                  </a:cubicBezTo>
                  <a:cubicBezTo>
                    <a:pt x="169" y="103"/>
                    <a:pt x="166" y="105"/>
                    <a:pt x="164" y="108"/>
                  </a:cubicBezTo>
                  <a:cubicBezTo>
                    <a:pt x="164" y="108"/>
                    <a:pt x="163" y="108"/>
                    <a:pt x="163" y="108"/>
                  </a:cubicBezTo>
                  <a:cubicBezTo>
                    <a:pt x="163" y="107"/>
                    <a:pt x="163" y="107"/>
                    <a:pt x="163" y="107"/>
                  </a:cubicBezTo>
                  <a:cubicBezTo>
                    <a:pt x="163" y="101"/>
                    <a:pt x="158" y="96"/>
                    <a:pt x="152" y="96"/>
                  </a:cubicBezTo>
                  <a:cubicBezTo>
                    <a:pt x="147" y="96"/>
                    <a:pt x="143" y="98"/>
                    <a:pt x="141" y="102"/>
                  </a:cubicBezTo>
                  <a:cubicBezTo>
                    <a:pt x="141" y="101"/>
                    <a:pt x="141" y="101"/>
                    <a:pt x="141" y="101"/>
                  </a:cubicBezTo>
                  <a:cubicBezTo>
                    <a:pt x="141" y="95"/>
                    <a:pt x="136" y="90"/>
                    <a:pt x="130" y="90"/>
                  </a:cubicBezTo>
                  <a:cubicBezTo>
                    <a:pt x="125" y="90"/>
                    <a:pt x="121" y="93"/>
                    <a:pt x="120" y="97"/>
                  </a:cubicBezTo>
                  <a:cubicBezTo>
                    <a:pt x="120" y="41"/>
                    <a:pt x="120" y="41"/>
                    <a:pt x="120" y="41"/>
                  </a:cubicBezTo>
                  <a:cubicBezTo>
                    <a:pt x="120" y="35"/>
                    <a:pt x="115" y="30"/>
                    <a:pt x="108" y="30"/>
                  </a:cubicBezTo>
                  <a:cubicBezTo>
                    <a:pt x="102" y="30"/>
                    <a:pt x="97" y="35"/>
                    <a:pt x="97" y="41"/>
                  </a:cubicBezTo>
                  <a:cubicBezTo>
                    <a:pt x="97" y="109"/>
                    <a:pt x="97" y="109"/>
                    <a:pt x="97" y="109"/>
                  </a:cubicBezTo>
                  <a:cubicBezTo>
                    <a:pt x="97" y="110"/>
                    <a:pt x="97" y="110"/>
                    <a:pt x="97" y="111"/>
                  </a:cubicBezTo>
                  <a:cubicBezTo>
                    <a:pt x="97" y="124"/>
                    <a:pt x="97" y="124"/>
                    <a:pt x="97" y="124"/>
                  </a:cubicBezTo>
                  <a:cubicBezTo>
                    <a:pt x="84" y="101"/>
                    <a:pt x="84" y="101"/>
                    <a:pt x="84" y="101"/>
                  </a:cubicBezTo>
                  <a:cubicBezTo>
                    <a:pt x="79" y="93"/>
                    <a:pt x="71" y="89"/>
                    <a:pt x="66" y="92"/>
                  </a:cubicBezTo>
                  <a:cubicBezTo>
                    <a:pt x="60" y="96"/>
                    <a:pt x="59" y="104"/>
                    <a:pt x="64" y="112"/>
                  </a:cubicBezTo>
                  <a:cubicBezTo>
                    <a:pt x="86" y="151"/>
                    <a:pt x="86" y="151"/>
                    <a:pt x="86" y="151"/>
                  </a:cubicBezTo>
                  <a:cubicBezTo>
                    <a:pt x="20" y="151"/>
                    <a:pt x="20" y="151"/>
                    <a:pt x="20" y="151"/>
                  </a:cubicBezTo>
                  <a:cubicBezTo>
                    <a:pt x="17" y="151"/>
                    <a:pt x="15" y="149"/>
                    <a:pt x="15" y="146"/>
                  </a:cubicBezTo>
                  <a:cubicBezTo>
                    <a:pt x="15" y="20"/>
                    <a:pt x="15" y="20"/>
                    <a:pt x="15" y="20"/>
                  </a:cubicBezTo>
                  <a:cubicBezTo>
                    <a:pt x="15" y="18"/>
                    <a:pt x="17" y="15"/>
                    <a:pt x="20" y="15"/>
                  </a:cubicBezTo>
                  <a:cubicBezTo>
                    <a:pt x="232" y="15"/>
                    <a:pt x="232" y="15"/>
                    <a:pt x="232" y="15"/>
                  </a:cubicBezTo>
                  <a:cubicBezTo>
                    <a:pt x="234" y="15"/>
                    <a:pt x="237" y="18"/>
                    <a:pt x="237" y="20"/>
                  </a:cubicBezTo>
                  <a:lnTo>
                    <a:pt x="237" y="14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Rectangle 235"/>
            <p:cNvSpPr>
              <a:spLocks noChangeArrowheads="1"/>
            </p:cNvSpPr>
            <p:nvPr/>
          </p:nvSpPr>
          <p:spPr bwMode="auto">
            <a:xfrm>
              <a:off x="9462674" y="3676082"/>
              <a:ext cx="100072" cy="53244"/>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55" name="Freeform 236"/>
            <p:cNvSpPr>
              <a:spLocks noEditPoints="1"/>
            </p:cNvSpPr>
            <p:nvPr/>
          </p:nvSpPr>
          <p:spPr bwMode="auto">
            <a:xfrm>
              <a:off x="11033039" y="3177003"/>
              <a:ext cx="65432" cy="68639"/>
            </a:xfrm>
            <a:custGeom>
              <a:avLst/>
              <a:gdLst>
                <a:gd name="T0" fmla="*/ 22 w 43"/>
                <a:gd name="T1" fmla="*/ 0 h 45"/>
                <a:gd name="T2" fmla="*/ 0 w 43"/>
                <a:gd name="T3" fmla="*/ 23 h 45"/>
                <a:gd name="T4" fmla="*/ 22 w 43"/>
                <a:gd name="T5" fmla="*/ 45 h 45"/>
                <a:gd name="T6" fmla="*/ 43 w 43"/>
                <a:gd name="T7" fmla="*/ 23 h 45"/>
                <a:gd name="T8" fmla="*/ 22 w 43"/>
                <a:gd name="T9" fmla="*/ 0 h 45"/>
                <a:gd name="T10" fmla="*/ 11 w 43"/>
                <a:gd name="T11" fmla="*/ 20 h 45"/>
                <a:gd name="T12" fmla="*/ 7 w 43"/>
                <a:gd name="T13" fmla="*/ 16 h 45"/>
                <a:gd name="T14" fmla="*/ 11 w 43"/>
                <a:gd name="T15" fmla="*/ 13 h 45"/>
                <a:gd name="T16" fmla="*/ 14 w 43"/>
                <a:gd name="T17" fmla="*/ 16 h 45"/>
                <a:gd name="T18" fmla="*/ 11 w 43"/>
                <a:gd name="T19" fmla="*/ 2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5">
                  <a:moveTo>
                    <a:pt x="22" y="0"/>
                  </a:moveTo>
                  <a:cubicBezTo>
                    <a:pt x="10" y="0"/>
                    <a:pt x="0" y="10"/>
                    <a:pt x="0" y="23"/>
                  </a:cubicBezTo>
                  <a:cubicBezTo>
                    <a:pt x="0" y="35"/>
                    <a:pt x="10" y="45"/>
                    <a:pt x="22" y="45"/>
                  </a:cubicBezTo>
                  <a:cubicBezTo>
                    <a:pt x="33" y="45"/>
                    <a:pt x="43" y="35"/>
                    <a:pt x="43" y="23"/>
                  </a:cubicBezTo>
                  <a:cubicBezTo>
                    <a:pt x="43" y="10"/>
                    <a:pt x="33" y="0"/>
                    <a:pt x="22" y="0"/>
                  </a:cubicBezTo>
                  <a:close/>
                  <a:moveTo>
                    <a:pt x="11" y="20"/>
                  </a:moveTo>
                  <a:cubicBezTo>
                    <a:pt x="9" y="20"/>
                    <a:pt x="7" y="19"/>
                    <a:pt x="7" y="16"/>
                  </a:cubicBezTo>
                  <a:cubicBezTo>
                    <a:pt x="7" y="14"/>
                    <a:pt x="9" y="13"/>
                    <a:pt x="11" y="13"/>
                  </a:cubicBezTo>
                  <a:cubicBezTo>
                    <a:pt x="12" y="13"/>
                    <a:pt x="14" y="14"/>
                    <a:pt x="14" y="16"/>
                  </a:cubicBezTo>
                  <a:cubicBezTo>
                    <a:pt x="14" y="19"/>
                    <a:pt x="12" y="20"/>
                    <a:pt x="11" y="2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6" name="Freeform 237"/>
            <p:cNvSpPr>
              <a:spLocks noEditPoints="1"/>
            </p:cNvSpPr>
            <p:nvPr/>
          </p:nvSpPr>
          <p:spPr bwMode="auto">
            <a:xfrm>
              <a:off x="10986210" y="3145570"/>
              <a:ext cx="148825" cy="118034"/>
            </a:xfrm>
            <a:custGeom>
              <a:avLst/>
              <a:gdLst>
                <a:gd name="T0" fmla="*/ 94 w 98"/>
                <a:gd name="T1" fmla="*/ 9 h 78"/>
                <a:gd name="T2" fmla="*/ 84 w 98"/>
                <a:gd name="T3" fmla="*/ 9 h 78"/>
                <a:gd name="T4" fmla="*/ 83 w 98"/>
                <a:gd name="T5" fmla="*/ 3 h 78"/>
                <a:gd name="T6" fmla="*/ 80 w 98"/>
                <a:gd name="T7" fmla="*/ 0 h 78"/>
                <a:gd name="T8" fmla="*/ 63 w 98"/>
                <a:gd name="T9" fmla="*/ 0 h 78"/>
                <a:gd name="T10" fmla="*/ 60 w 98"/>
                <a:gd name="T11" fmla="*/ 3 h 78"/>
                <a:gd name="T12" fmla="*/ 58 w 98"/>
                <a:gd name="T13" fmla="*/ 9 h 78"/>
                <a:gd name="T14" fmla="*/ 4 w 98"/>
                <a:gd name="T15" fmla="*/ 9 h 78"/>
                <a:gd name="T16" fmla="*/ 0 w 98"/>
                <a:gd name="T17" fmla="*/ 14 h 78"/>
                <a:gd name="T18" fmla="*/ 0 w 98"/>
                <a:gd name="T19" fmla="*/ 74 h 78"/>
                <a:gd name="T20" fmla="*/ 4 w 98"/>
                <a:gd name="T21" fmla="*/ 78 h 78"/>
                <a:gd name="T22" fmla="*/ 94 w 98"/>
                <a:gd name="T23" fmla="*/ 78 h 78"/>
                <a:gd name="T24" fmla="*/ 98 w 98"/>
                <a:gd name="T25" fmla="*/ 74 h 78"/>
                <a:gd name="T26" fmla="*/ 98 w 98"/>
                <a:gd name="T27" fmla="*/ 14 h 78"/>
                <a:gd name="T28" fmla="*/ 94 w 98"/>
                <a:gd name="T29" fmla="*/ 9 h 78"/>
                <a:gd name="T30" fmla="*/ 53 w 98"/>
                <a:gd name="T31" fmla="*/ 71 h 78"/>
                <a:gd name="T32" fmla="*/ 26 w 98"/>
                <a:gd name="T33" fmla="*/ 44 h 78"/>
                <a:gd name="T34" fmla="*/ 53 w 98"/>
                <a:gd name="T35" fmla="*/ 16 h 78"/>
                <a:gd name="T36" fmla="*/ 79 w 98"/>
                <a:gd name="T37" fmla="*/ 44 h 78"/>
                <a:gd name="T38" fmla="*/ 53 w 98"/>
                <a:gd name="T39" fmla="*/ 71 h 78"/>
                <a:gd name="T40" fmla="*/ 79 w 98"/>
                <a:gd name="T41" fmla="*/ 13 h 78"/>
                <a:gd name="T42" fmla="*/ 63 w 98"/>
                <a:gd name="T43" fmla="*/ 13 h 78"/>
                <a:gd name="T44" fmla="*/ 63 w 98"/>
                <a:gd name="T45" fmla="*/ 3 h 78"/>
                <a:gd name="T46" fmla="*/ 79 w 98"/>
                <a:gd name="T47" fmla="*/ 3 h 78"/>
                <a:gd name="T48" fmla="*/ 79 w 98"/>
                <a:gd name="T49" fmla="*/ 1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78">
                  <a:moveTo>
                    <a:pt x="94" y="9"/>
                  </a:moveTo>
                  <a:cubicBezTo>
                    <a:pt x="84" y="9"/>
                    <a:pt x="84" y="9"/>
                    <a:pt x="84" y="9"/>
                  </a:cubicBezTo>
                  <a:cubicBezTo>
                    <a:pt x="83" y="3"/>
                    <a:pt x="83" y="3"/>
                    <a:pt x="83" y="3"/>
                  </a:cubicBezTo>
                  <a:cubicBezTo>
                    <a:pt x="83" y="1"/>
                    <a:pt x="81" y="0"/>
                    <a:pt x="80" y="0"/>
                  </a:cubicBezTo>
                  <a:cubicBezTo>
                    <a:pt x="63" y="0"/>
                    <a:pt x="63" y="0"/>
                    <a:pt x="63" y="0"/>
                  </a:cubicBezTo>
                  <a:cubicBezTo>
                    <a:pt x="61" y="0"/>
                    <a:pt x="60" y="1"/>
                    <a:pt x="60" y="3"/>
                  </a:cubicBezTo>
                  <a:cubicBezTo>
                    <a:pt x="58" y="9"/>
                    <a:pt x="58" y="9"/>
                    <a:pt x="58" y="9"/>
                  </a:cubicBezTo>
                  <a:cubicBezTo>
                    <a:pt x="4" y="9"/>
                    <a:pt x="4" y="9"/>
                    <a:pt x="4" y="9"/>
                  </a:cubicBezTo>
                  <a:cubicBezTo>
                    <a:pt x="2" y="9"/>
                    <a:pt x="0" y="11"/>
                    <a:pt x="0" y="14"/>
                  </a:cubicBezTo>
                  <a:cubicBezTo>
                    <a:pt x="0" y="74"/>
                    <a:pt x="0" y="74"/>
                    <a:pt x="0" y="74"/>
                  </a:cubicBezTo>
                  <a:cubicBezTo>
                    <a:pt x="0" y="77"/>
                    <a:pt x="2" y="78"/>
                    <a:pt x="4" y="78"/>
                  </a:cubicBezTo>
                  <a:cubicBezTo>
                    <a:pt x="94" y="78"/>
                    <a:pt x="94" y="78"/>
                    <a:pt x="94" y="78"/>
                  </a:cubicBezTo>
                  <a:cubicBezTo>
                    <a:pt x="96" y="78"/>
                    <a:pt x="98" y="77"/>
                    <a:pt x="98" y="74"/>
                  </a:cubicBezTo>
                  <a:cubicBezTo>
                    <a:pt x="98" y="14"/>
                    <a:pt x="98" y="14"/>
                    <a:pt x="98" y="14"/>
                  </a:cubicBezTo>
                  <a:cubicBezTo>
                    <a:pt x="98" y="11"/>
                    <a:pt x="96" y="9"/>
                    <a:pt x="94" y="9"/>
                  </a:cubicBezTo>
                  <a:close/>
                  <a:moveTo>
                    <a:pt x="53" y="71"/>
                  </a:moveTo>
                  <a:cubicBezTo>
                    <a:pt x="38" y="71"/>
                    <a:pt x="26" y="59"/>
                    <a:pt x="26" y="44"/>
                  </a:cubicBezTo>
                  <a:cubicBezTo>
                    <a:pt x="26" y="28"/>
                    <a:pt x="38" y="16"/>
                    <a:pt x="53" y="16"/>
                  </a:cubicBezTo>
                  <a:cubicBezTo>
                    <a:pt x="67" y="16"/>
                    <a:pt x="79" y="28"/>
                    <a:pt x="79" y="44"/>
                  </a:cubicBezTo>
                  <a:cubicBezTo>
                    <a:pt x="79" y="59"/>
                    <a:pt x="67" y="71"/>
                    <a:pt x="53" y="71"/>
                  </a:cubicBezTo>
                  <a:close/>
                  <a:moveTo>
                    <a:pt x="79" y="13"/>
                  </a:moveTo>
                  <a:cubicBezTo>
                    <a:pt x="63" y="13"/>
                    <a:pt x="63" y="13"/>
                    <a:pt x="63" y="13"/>
                  </a:cubicBezTo>
                  <a:cubicBezTo>
                    <a:pt x="63" y="3"/>
                    <a:pt x="63" y="3"/>
                    <a:pt x="63" y="3"/>
                  </a:cubicBezTo>
                  <a:cubicBezTo>
                    <a:pt x="79" y="3"/>
                    <a:pt x="79" y="3"/>
                    <a:pt x="79" y="3"/>
                  </a:cubicBezTo>
                  <a:lnTo>
                    <a:pt x="79" y="13"/>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7" name="Rectangle 238"/>
            <p:cNvSpPr>
              <a:spLocks noChangeArrowheads="1"/>
            </p:cNvSpPr>
            <p:nvPr/>
          </p:nvSpPr>
          <p:spPr bwMode="auto">
            <a:xfrm>
              <a:off x="11007380" y="3146853"/>
              <a:ext cx="27584" cy="7698"/>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58" name="Freeform 239"/>
            <p:cNvSpPr>
              <a:spLocks noEditPoints="1"/>
            </p:cNvSpPr>
            <p:nvPr/>
          </p:nvSpPr>
          <p:spPr bwMode="auto">
            <a:xfrm>
              <a:off x="8259241" y="2386689"/>
              <a:ext cx="100072" cy="78903"/>
            </a:xfrm>
            <a:custGeom>
              <a:avLst/>
              <a:gdLst>
                <a:gd name="T0" fmla="*/ 59 w 66"/>
                <a:gd name="T1" fmla="*/ 0 h 52"/>
                <a:gd name="T2" fmla="*/ 7 w 66"/>
                <a:gd name="T3" fmla="*/ 0 h 52"/>
                <a:gd name="T4" fmla="*/ 0 w 66"/>
                <a:gd name="T5" fmla="*/ 6 h 52"/>
                <a:gd name="T6" fmla="*/ 0 w 66"/>
                <a:gd name="T7" fmla="*/ 45 h 52"/>
                <a:gd name="T8" fmla="*/ 7 w 66"/>
                <a:gd name="T9" fmla="*/ 52 h 52"/>
                <a:gd name="T10" fmla="*/ 59 w 66"/>
                <a:gd name="T11" fmla="*/ 52 h 52"/>
                <a:gd name="T12" fmla="*/ 66 w 66"/>
                <a:gd name="T13" fmla="*/ 45 h 52"/>
                <a:gd name="T14" fmla="*/ 66 w 66"/>
                <a:gd name="T15" fmla="*/ 6 h 52"/>
                <a:gd name="T16" fmla="*/ 59 w 66"/>
                <a:gd name="T17" fmla="*/ 0 h 52"/>
                <a:gd name="T18" fmla="*/ 61 w 66"/>
                <a:gd name="T19" fmla="*/ 45 h 52"/>
                <a:gd name="T20" fmla="*/ 59 w 66"/>
                <a:gd name="T21" fmla="*/ 47 h 52"/>
                <a:gd name="T22" fmla="*/ 7 w 66"/>
                <a:gd name="T23" fmla="*/ 47 h 52"/>
                <a:gd name="T24" fmla="*/ 5 w 66"/>
                <a:gd name="T25" fmla="*/ 45 h 52"/>
                <a:gd name="T26" fmla="*/ 5 w 66"/>
                <a:gd name="T27" fmla="*/ 6 h 52"/>
                <a:gd name="T28" fmla="*/ 7 w 66"/>
                <a:gd name="T29" fmla="*/ 4 h 52"/>
                <a:gd name="T30" fmla="*/ 59 w 66"/>
                <a:gd name="T31" fmla="*/ 4 h 52"/>
                <a:gd name="T32" fmla="*/ 61 w 66"/>
                <a:gd name="T33" fmla="*/ 6 h 52"/>
                <a:gd name="T34" fmla="*/ 61 w 66"/>
                <a:gd name="T35" fmla="*/ 45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6" h="52">
                  <a:moveTo>
                    <a:pt x="59" y="0"/>
                  </a:moveTo>
                  <a:cubicBezTo>
                    <a:pt x="7" y="0"/>
                    <a:pt x="7" y="0"/>
                    <a:pt x="7" y="0"/>
                  </a:cubicBezTo>
                  <a:cubicBezTo>
                    <a:pt x="3" y="0"/>
                    <a:pt x="0" y="2"/>
                    <a:pt x="0" y="6"/>
                  </a:cubicBezTo>
                  <a:cubicBezTo>
                    <a:pt x="0" y="45"/>
                    <a:pt x="0" y="45"/>
                    <a:pt x="0" y="45"/>
                  </a:cubicBezTo>
                  <a:cubicBezTo>
                    <a:pt x="0" y="49"/>
                    <a:pt x="3" y="52"/>
                    <a:pt x="7" y="52"/>
                  </a:cubicBezTo>
                  <a:cubicBezTo>
                    <a:pt x="59" y="52"/>
                    <a:pt x="59" y="52"/>
                    <a:pt x="59" y="52"/>
                  </a:cubicBezTo>
                  <a:cubicBezTo>
                    <a:pt x="63" y="52"/>
                    <a:pt x="66" y="49"/>
                    <a:pt x="66" y="45"/>
                  </a:cubicBezTo>
                  <a:cubicBezTo>
                    <a:pt x="66" y="6"/>
                    <a:pt x="66" y="6"/>
                    <a:pt x="66" y="6"/>
                  </a:cubicBezTo>
                  <a:cubicBezTo>
                    <a:pt x="66" y="2"/>
                    <a:pt x="63" y="0"/>
                    <a:pt x="59" y="0"/>
                  </a:cubicBezTo>
                  <a:close/>
                  <a:moveTo>
                    <a:pt x="61" y="45"/>
                  </a:moveTo>
                  <a:cubicBezTo>
                    <a:pt x="61" y="46"/>
                    <a:pt x="60" y="47"/>
                    <a:pt x="59" y="47"/>
                  </a:cubicBezTo>
                  <a:cubicBezTo>
                    <a:pt x="7" y="47"/>
                    <a:pt x="7" y="47"/>
                    <a:pt x="7" y="47"/>
                  </a:cubicBezTo>
                  <a:cubicBezTo>
                    <a:pt x="6" y="47"/>
                    <a:pt x="5" y="46"/>
                    <a:pt x="5" y="45"/>
                  </a:cubicBezTo>
                  <a:cubicBezTo>
                    <a:pt x="5" y="6"/>
                    <a:pt x="5" y="6"/>
                    <a:pt x="5" y="6"/>
                  </a:cubicBezTo>
                  <a:cubicBezTo>
                    <a:pt x="5" y="5"/>
                    <a:pt x="6" y="4"/>
                    <a:pt x="7" y="4"/>
                  </a:cubicBezTo>
                  <a:cubicBezTo>
                    <a:pt x="59" y="4"/>
                    <a:pt x="59" y="4"/>
                    <a:pt x="59" y="4"/>
                  </a:cubicBezTo>
                  <a:cubicBezTo>
                    <a:pt x="60" y="4"/>
                    <a:pt x="61" y="5"/>
                    <a:pt x="61" y="6"/>
                  </a:cubicBezTo>
                  <a:lnTo>
                    <a:pt x="61" y="45"/>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9" name="Freeform 240"/>
            <p:cNvSpPr>
              <a:spLocks noEditPoints="1"/>
            </p:cNvSpPr>
            <p:nvPr/>
          </p:nvSpPr>
          <p:spPr bwMode="auto">
            <a:xfrm>
              <a:off x="8197016" y="2393104"/>
              <a:ext cx="42338" cy="42338"/>
            </a:xfrm>
            <a:custGeom>
              <a:avLst/>
              <a:gdLst>
                <a:gd name="T0" fmla="*/ 14 w 28"/>
                <a:gd name="T1" fmla="*/ 0 h 28"/>
                <a:gd name="T2" fmla="*/ 0 w 28"/>
                <a:gd name="T3" fmla="*/ 14 h 28"/>
                <a:gd name="T4" fmla="*/ 14 w 28"/>
                <a:gd name="T5" fmla="*/ 28 h 28"/>
                <a:gd name="T6" fmla="*/ 28 w 28"/>
                <a:gd name="T7" fmla="*/ 14 h 28"/>
                <a:gd name="T8" fmla="*/ 14 w 28"/>
                <a:gd name="T9" fmla="*/ 0 h 28"/>
                <a:gd name="T10" fmla="*/ 9 w 28"/>
                <a:gd name="T11" fmla="*/ 15 h 28"/>
                <a:gd name="T12" fmla="*/ 5 w 28"/>
                <a:gd name="T13" fmla="*/ 11 h 28"/>
                <a:gd name="T14" fmla="*/ 9 w 28"/>
                <a:gd name="T15" fmla="*/ 7 h 28"/>
                <a:gd name="T16" fmla="*/ 13 w 28"/>
                <a:gd name="T17" fmla="*/ 11 h 28"/>
                <a:gd name="T18" fmla="*/ 9 w 28"/>
                <a:gd name="T19"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28">
                  <a:moveTo>
                    <a:pt x="14" y="0"/>
                  </a:moveTo>
                  <a:cubicBezTo>
                    <a:pt x="7" y="0"/>
                    <a:pt x="0" y="6"/>
                    <a:pt x="0" y="14"/>
                  </a:cubicBezTo>
                  <a:cubicBezTo>
                    <a:pt x="0" y="21"/>
                    <a:pt x="7" y="28"/>
                    <a:pt x="14" y="28"/>
                  </a:cubicBezTo>
                  <a:cubicBezTo>
                    <a:pt x="22" y="28"/>
                    <a:pt x="28" y="21"/>
                    <a:pt x="28" y="14"/>
                  </a:cubicBezTo>
                  <a:cubicBezTo>
                    <a:pt x="28" y="6"/>
                    <a:pt x="22" y="0"/>
                    <a:pt x="14" y="0"/>
                  </a:cubicBezTo>
                  <a:close/>
                  <a:moveTo>
                    <a:pt x="9" y="15"/>
                  </a:moveTo>
                  <a:cubicBezTo>
                    <a:pt x="7" y="15"/>
                    <a:pt x="5" y="13"/>
                    <a:pt x="5" y="11"/>
                  </a:cubicBezTo>
                  <a:cubicBezTo>
                    <a:pt x="5" y="8"/>
                    <a:pt x="7" y="7"/>
                    <a:pt x="9" y="7"/>
                  </a:cubicBezTo>
                  <a:cubicBezTo>
                    <a:pt x="11" y="7"/>
                    <a:pt x="13" y="8"/>
                    <a:pt x="13" y="11"/>
                  </a:cubicBezTo>
                  <a:cubicBezTo>
                    <a:pt x="13" y="13"/>
                    <a:pt x="11" y="15"/>
                    <a:pt x="9" y="15"/>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60" name="Freeform 241"/>
            <p:cNvSpPr>
              <a:spLocks noEditPoints="1"/>
            </p:cNvSpPr>
            <p:nvPr/>
          </p:nvSpPr>
          <p:spPr bwMode="auto">
            <a:xfrm>
              <a:off x="8182904" y="2375142"/>
              <a:ext cx="71847" cy="152674"/>
            </a:xfrm>
            <a:custGeom>
              <a:avLst/>
              <a:gdLst>
                <a:gd name="T0" fmla="*/ 42 w 47"/>
                <a:gd name="T1" fmla="*/ 0 h 101"/>
                <a:gd name="T2" fmla="*/ 4 w 47"/>
                <a:gd name="T3" fmla="*/ 0 h 101"/>
                <a:gd name="T4" fmla="*/ 0 w 47"/>
                <a:gd name="T5" fmla="*/ 4 h 101"/>
                <a:gd name="T6" fmla="*/ 0 w 47"/>
                <a:gd name="T7" fmla="*/ 97 h 101"/>
                <a:gd name="T8" fmla="*/ 4 w 47"/>
                <a:gd name="T9" fmla="*/ 101 h 101"/>
                <a:gd name="T10" fmla="*/ 42 w 47"/>
                <a:gd name="T11" fmla="*/ 101 h 101"/>
                <a:gd name="T12" fmla="*/ 47 w 47"/>
                <a:gd name="T13" fmla="*/ 97 h 101"/>
                <a:gd name="T14" fmla="*/ 47 w 47"/>
                <a:gd name="T15" fmla="*/ 4 h 101"/>
                <a:gd name="T16" fmla="*/ 42 w 47"/>
                <a:gd name="T17" fmla="*/ 0 h 101"/>
                <a:gd name="T18" fmla="*/ 23 w 47"/>
                <a:gd name="T19" fmla="*/ 44 h 101"/>
                <a:gd name="T20" fmla="*/ 5 w 47"/>
                <a:gd name="T21" fmla="*/ 26 h 101"/>
                <a:gd name="T22" fmla="*/ 23 w 47"/>
                <a:gd name="T23" fmla="*/ 8 h 101"/>
                <a:gd name="T24" fmla="*/ 41 w 47"/>
                <a:gd name="T25" fmla="*/ 26 h 101"/>
                <a:gd name="T26" fmla="*/ 23 w 47"/>
                <a:gd name="T27"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 h="101">
                  <a:moveTo>
                    <a:pt x="42" y="0"/>
                  </a:moveTo>
                  <a:cubicBezTo>
                    <a:pt x="4" y="0"/>
                    <a:pt x="4" y="0"/>
                    <a:pt x="4" y="0"/>
                  </a:cubicBezTo>
                  <a:cubicBezTo>
                    <a:pt x="1" y="0"/>
                    <a:pt x="0" y="2"/>
                    <a:pt x="0" y="4"/>
                  </a:cubicBezTo>
                  <a:cubicBezTo>
                    <a:pt x="0" y="97"/>
                    <a:pt x="0" y="97"/>
                    <a:pt x="0" y="97"/>
                  </a:cubicBezTo>
                  <a:cubicBezTo>
                    <a:pt x="0" y="100"/>
                    <a:pt x="1" y="101"/>
                    <a:pt x="4" y="101"/>
                  </a:cubicBezTo>
                  <a:cubicBezTo>
                    <a:pt x="42" y="101"/>
                    <a:pt x="42" y="101"/>
                    <a:pt x="42" y="101"/>
                  </a:cubicBezTo>
                  <a:cubicBezTo>
                    <a:pt x="45" y="101"/>
                    <a:pt x="47" y="100"/>
                    <a:pt x="47" y="97"/>
                  </a:cubicBezTo>
                  <a:cubicBezTo>
                    <a:pt x="47" y="4"/>
                    <a:pt x="47" y="4"/>
                    <a:pt x="47" y="4"/>
                  </a:cubicBezTo>
                  <a:cubicBezTo>
                    <a:pt x="47" y="2"/>
                    <a:pt x="45" y="0"/>
                    <a:pt x="42" y="0"/>
                  </a:cubicBezTo>
                  <a:close/>
                  <a:moveTo>
                    <a:pt x="23" y="44"/>
                  </a:moveTo>
                  <a:cubicBezTo>
                    <a:pt x="13" y="44"/>
                    <a:pt x="5" y="36"/>
                    <a:pt x="5" y="26"/>
                  </a:cubicBezTo>
                  <a:cubicBezTo>
                    <a:pt x="5" y="16"/>
                    <a:pt x="13" y="8"/>
                    <a:pt x="23" y="8"/>
                  </a:cubicBezTo>
                  <a:cubicBezTo>
                    <a:pt x="33" y="8"/>
                    <a:pt x="41" y="16"/>
                    <a:pt x="41" y="26"/>
                  </a:cubicBezTo>
                  <a:cubicBezTo>
                    <a:pt x="41" y="36"/>
                    <a:pt x="33" y="44"/>
                    <a:pt x="23" y="4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61" name="Freeform 242"/>
            <p:cNvSpPr/>
            <p:nvPr/>
          </p:nvSpPr>
          <p:spPr bwMode="auto">
            <a:xfrm>
              <a:off x="9279208" y="2613135"/>
              <a:ext cx="83394" cy="128939"/>
            </a:xfrm>
            <a:custGeom>
              <a:avLst/>
              <a:gdLst>
                <a:gd name="T0" fmla="*/ 54 w 55"/>
                <a:gd name="T1" fmla="*/ 62 h 85"/>
                <a:gd name="T2" fmla="*/ 29 w 55"/>
                <a:gd name="T3" fmla="*/ 84 h 85"/>
                <a:gd name="T4" fmla="*/ 26 w 55"/>
                <a:gd name="T5" fmla="*/ 84 h 85"/>
                <a:gd name="T6" fmla="*/ 1 w 55"/>
                <a:gd name="T7" fmla="*/ 62 h 85"/>
                <a:gd name="T8" fmla="*/ 1 w 55"/>
                <a:gd name="T9" fmla="*/ 59 h 85"/>
                <a:gd name="T10" fmla="*/ 3 w 55"/>
                <a:gd name="T11" fmla="*/ 58 h 85"/>
                <a:gd name="T12" fmla="*/ 11 w 55"/>
                <a:gd name="T13" fmla="*/ 58 h 85"/>
                <a:gd name="T14" fmla="*/ 11 w 55"/>
                <a:gd name="T15" fmla="*/ 2 h 85"/>
                <a:gd name="T16" fmla="*/ 13 w 55"/>
                <a:gd name="T17" fmla="*/ 0 h 85"/>
                <a:gd name="T18" fmla="*/ 42 w 55"/>
                <a:gd name="T19" fmla="*/ 0 h 85"/>
                <a:gd name="T20" fmla="*/ 45 w 55"/>
                <a:gd name="T21" fmla="*/ 2 h 85"/>
                <a:gd name="T22" fmla="*/ 45 w 55"/>
                <a:gd name="T23" fmla="*/ 58 h 85"/>
                <a:gd name="T24" fmla="*/ 53 w 55"/>
                <a:gd name="T25" fmla="*/ 58 h 85"/>
                <a:gd name="T26" fmla="*/ 53 w 55"/>
                <a:gd name="T27" fmla="*/ 58 h 85"/>
                <a:gd name="T28" fmla="*/ 55 w 55"/>
                <a:gd name="T29" fmla="*/ 60 h 85"/>
                <a:gd name="T30" fmla="*/ 54 w 55"/>
                <a:gd name="T31" fmla="*/ 6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85">
                  <a:moveTo>
                    <a:pt x="54" y="62"/>
                  </a:moveTo>
                  <a:cubicBezTo>
                    <a:pt x="29" y="84"/>
                    <a:pt x="29" y="84"/>
                    <a:pt x="29" y="84"/>
                  </a:cubicBezTo>
                  <a:cubicBezTo>
                    <a:pt x="28" y="85"/>
                    <a:pt x="27" y="85"/>
                    <a:pt x="26" y="84"/>
                  </a:cubicBezTo>
                  <a:cubicBezTo>
                    <a:pt x="1" y="62"/>
                    <a:pt x="1" y="62"/>
                    <a:pt x="1" y="62"/>
                  </a:cubicBezTo>
                  <a:cubicBezTo>
                    <a:pt x="0" y="61"/>
                    <a:pt x="0" y="60"/>
                    <a:pt x="1" y="59"/>
                  </a:cubicBezTo>
                  <a:cubicBezTo>
                    <a:pt x="1" y="59"/>
                    <a:pt x="2" y="58"/>
                    <a:pt x="3" y="58"/>
                  </a:cubicBezTo>
                  <a:cubicBezTo>
                    <a:pt x="11" y="58"/>
                    <a:pt x="11" y="58"/>
                    <a:pt x="11" y="58"/>
                  </a:cubicBezTo>
                  <a:cubicBezTo>
                    <a:pt x="11" y="2"/>
                    <a:pt x="11" y="2"/>
                    <a:pt x="11" y="2"/>
                  </a:cubicBezTo>
                  <a:cubicBezTo>
                    <a:pt x="11" y="1"/>
                    <a:pt x="12" y="0"/>
                    <a:pt x="13" y="0"/>
                  </a:cubicBezTo>
                  <a:cubicBezTo>
                    <a:pt x="42" y="0"/>
                    <a:pt x="42" y="0"/>
                    <a:pt x="42" y="0"/>
                  </a:cubicBezTo>
                  <a:cubicBezTo>
                    <a:pt x="44" y="0"/>
                    <a:pt x="45" y="1"/>
                    <a:pt x="45" y="2"/>
                  </a:cubicBezTo>
                  <a:cubicBezTo>
                    <a:pt x="45" y="58"/>
                    <a:pt x="45" y="58"/>
                    <a:pt x="45" y="58"/>
                  </a:cubicBezTo>
                  <a:cubicBezTo>
                    <a:pt x="53" y="58"/>
                    <a:pt x="53" y="58"/>
                    <a:pt x="53" y="58"/>
                  </a:cubicBezTo>
                  <a:cubicBezTo>
                    <a:pt x="53" y="58"/>
                    <a:pt x="53" y="58"/>
                    <a:pt x="53" y="58"/>
                  </a:cubicBezTo>
                  <a:cubicBezTo>
                    <a:pt x="54" y="58"/>
                    <a:pt x="55" y="59"/>
                    <a:pt x="55" y="60"/>
                  </a:cubicBezTo>
                  <a:cubicBezTo>
                    <a:pt x="55" y="61"/>
                    <a:pt x="55" y="62"/>
                    <a:pt x="54" y="6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62" name="Freeform 243"/>
            <p:cNvSpPr/>
            <p:nvPr/>
          </p:nvSpPr>
          <p:spPr bwMode="auto">
            <a:xfrm>
              <a:off x="9201588" y="2515628"/>
              <a:ext cx="233502" cy="157806"/>
            </a:xfrm>
            <a:custGeom>
              <a:avLst/>
              <a:gdLst>
                <a:gd name="T0" fmla="*/ 114 w 154"/>
                <a:gd name="T1" fmla="*/ 25 h 104"/>
                <a:gd name="T2" fmla="*/ 114 w 154"/>
                <a:gd name="T3" fmla="*/ 25 h 104"/>
                <a:gd name="T4" fmla="*/ 76 w 154"/>
                <a:gd name="T5" fmla="*/ 0 h 104"/>
                <a:gd name="T6" fmla="*/ 35 w 154"/>
                <a:gd name="T7" fmla="*/ 36 h 104"/>
                <a:gd name="T8" fmla="*/ 34 w 154"/>
                <a:gd name="T9" fmla="*/ 36 h 104"/>
                <a:gd name="T10" fmla="*/ 0 w 154"/>
                <a:gd name="T11" fmla="*/ 70 h 104"/>
                <a:gd name="T12" fmla="*/ 34 w 154"/>
                <a:gd name="T13" fmla="*/ 104 h 104"/>
                <a:gd name="T14" fmla="*/ 54 w 154"/>
                <a:gd name="T15" fmla="*/ 104 h 104"/>
                <a:gd name="T16" fmla="*/ 54 w 154"/>
                <a:gd name="T17" fmla="*/ 96 h 104"/>
                <a:gd name="T18" fmla="*/ 34 w 154"/>
                <a:gd name="T19" fmla="*/ 96 h 104"/>
                <a:gd name="T20" fmla="*/ 8 w 154"/>
                <a:gd name="T21" fmla="*/ 70 h 104"/>
                <a:gd name="T22" fmla="*/ 34 w 154"/>
                <a:gd name="T23" fmla="*/ 44 h 104"/>
                <a:gd name="T24" fmla="*/ 38 w 154"/>
                <a:gd name="T25" fmla="*/ 44 h 104"/>
                <a:gd name="T26" fmla="*/ 41 w 154"/>
                <a:gd name="T27" fmla="*/ 43 h 104"/>
                <a:gd name="T28" fmla="*/ 43 w 154"/>
                <a:gd name="T29" fmla="*/ 40 h 104"/>
                <a:gd name="T30" fmla="*/ 76 w 154"/>
                <a:gd name="T31" fmla="*/ 8 h 104"/>
                <a:gd name="T32" fmla="*/ 108 w 154"/>
                <a:gd name="T33" fmla="*/ 30 h 104"/>
                <a:gd name="T34" fmla="*/ 112 w 154"/>
                <a:gd name="T35" fmla="*/ 33 h 104"/>
                <a:gd name="T36" fmla="*/ 114 w 154"/>
                <a:gd name="T37" fmla="*/ 32 h 104"/>
                <a:gd name="T38" fmla="*/ 146 w 154"/>
                <a:gd name="T39" fmla="*/ 64 h 104"/>
                <a:gd name="T40" fmla="*/ 114 w 154"/>
                <a:gd name="T41" fmla="*/ 96 h 104"/>
                <a:gd name="T42" fmla="*/ 103 w 154"/>
                <a:gd name="T43" fmla="*/ 96 h 104"/>
                <a:gd name="T44" fmla="*/ 103 w 154"/>
                <a:gd name="T45" fmla="*/ 104 h 104"/>
                <a:gd name="T46" fmla="*/ 114 w 154"/>
                <a:gd name="T47" fmla="*/ 104 h 104"/>
                <a:gd name="T48" fmla="*/ 154 w 154"/>
                <a:gd name="T49" fmla="*/ 64 h 104"/>
                <a:gd name="T50" fmla="*/ 114 w 154"/>
                <a:gd name="T51" fmla="*/ 25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 h="104">
                  <a:moveTo>
                    <a:pt x="114" y="25"/>
                  </a:moveTo>
                  <a:cubicBezTo>
                    <a:pt x="114" y="25"/>
                    <a:pt x="114" y="25"/>
                    <a:pt x="114" y="25"/>
                  </a:cubicBezTo>
                  <a:cubicBezTo>
                    <a:pt x="107" y="10"/>
                    <a:pt x="92" y="0"/>
                    <a:pt x="76" y="0"/>
                  </a:cubicBezTo>
                  <a:cubicBezTo>
                    <a:pt x="55" y="0"/>
                    <a:pt x="38" y="16"/>
                    <a:pt x="35" y="36"/>
                  </a:cubicBezTo>
                  <a:cubicBezTo>
                    <a:pt x="35" y="36"/>
                    <a:pt x="35" y="36"/>
                    <a:pt x="34" y="36"/>
                  </a:cubicBezTo>
                  <a:cubicBezTo>
                    <a:pt x="16" y="36"/>
                    <a:pt x="0" y="51"/>
                    <a:pt x="0" y="70"/>
                  </a:cubicBezTo>
                  <a:cubicBezTo>
                    <a:pt x="0" y="89"/>
                    <a:pt x="16" y="104"/>
                    <a:pt x="34" y="104"/>
                  </a:cubicBezTo>
                  <a:cubicBezTo>
                    <a:pt x="54" y="104"/>
                    <a:pt x="54" y="104"/>
                    <a:pt x="54" y="104"/>
                  </a:cubicBezTo>
                  <a:cubicBezTo>
                    <a:pt x="54" y="96"/>
                    <a:pt x="54" y="96"/>
                    <a:pt x="54" y="96"/>
                  </a:cubicBezTo>
                  <a:cubicBezTo>
                    <a:pt x="34" y="96"/>
                    <a:pt x="34" y="96"/>
                    <a:pt x="34" y="96"/>
                  </a:cubicBezTo>
                  <a:cubicBezTo>
                    <a:pt x="20" y="96"/>
                    <a:pt x="8" y="84"/>
                    <a:pt x="8" y="70"/>
                  </a:cubicBezTo>
                  <a:cubicBezTo>
                    <a:pt x="8" y="55"/>
                    <a:pt x="20" y="44"/>
                    <a:pt x="34" y="44"/>
                  </a:cubicBezTo>
                  <a:cubicBezTo>
                    <a:pt x="36" y="44"/>
                    <a:pt x="37" y="44"/>
                    <a:pt x="38" y="44"/>
                  </a:cubicBezTo>
                  <a:cubicBezTo>
                    <a:pt x="39" y="44"/>
                    <a:pt x="40" y="44"/>
                    <a:pt x="41" y="43"/>
                  </a:cubicBezTo>
                  <a:cubicBezTo>
                    <a:pt x="42" y="42"/>
                    <a:pt x="43" y="41"/>
                    <a:pt x="43" y="40"/>
                  </a:cubicBezTo>
                  <a:cubicBezTo>
                    <a:pt x="43" y="22"/>
                    <a:pt x="58" y="8"/>
                    <a:pt x="76" y="8"/>
                  </a:cubicBezTo>
                  <a:cubicBezTo>
                    <a:pt x="90" y="8"/>
                    <a:pt x="103" y="17"/>
                    <a:pt x="108" y="30"/>
                  </a:cubicBezTo>
                  <a:cubicBezTo>
                    <a:pt x="108" y="32"/>
                    <a:pt x="110" y="33"/>
                    <a:pt x="112" y="33"/>
                  </a:cubicBezTo>
                  <a:cubicBezTo>
                    <a:pt x="112" y="32"/>
                    <a:pt x="113" y="32"/>
                    <a:pt x="114" y="32"/>
                  </a:cubicBezTo>
                  <a:cubicBezTo>
                    <a:pt x="132" y="32"/>
                    <a:pt x="146" y="47"/>
                    <a:pt x="146" y="64"/>
                  </a:cubicBezTo>
                  <a:cubicBezTo>
                    <a:pt x="146" y="82"/>
                    <a:pt x="132" y="96"/>
                    <a:pt x="114" y="96"/>
                  </a:cubicBezTo>
                  <a:cubicBezTo>
                    <a:pt x="103" y="96"/>
                    <a:pt x="103" y="96"/>
                    <a:pt x="103" y="96"/>
                  </a:cubicBezTo>
                  <a:cubicBezTo>
                    <a:pt x="103" y="104"/>
                    <a:pt x="103" y="104"/>
                    <a:pt x="103" y="104"/>
                  </a:cubicBezTo>
                  <a:cubicBezTo>
                    <a:pt x="114" y="104"/>
                    <a:pt x="114" y="104"/>
                    <a:pt x="114" y="104"/>
                  </a:cubicBezTo>
                  <a:cubicBezTo>
                    <a:pt x="136" y="104"/>
                    <a:pt x="154" y="86"/>
                    <a:pt x="154" y="64"/>
                  </a:cubicBezTo>
                  <a:cubicBezTo>
                    <a:pt x="154" y="42"/>
                    <a:pt x="136" y="25"/>
                    <a:pt x="114" y="2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63" name="Freeform 244"/>
            <p:cNvSpPr>
              <a:spLocks noEditPoints="1"/>
            </p:cNvSpPr>
            <p:nvPr/>
          </p:nvSpPr>
          <p:spPr bwMode="auto">
            <a:xfrm>
              <a:off x="7870499" y="3052554"/>
              <a:ext cx="176409" cy="115468"/>
            </a:xfrm>
            <a:custGeom>
              <a:avLst/>
              <a:gdLst>
                <a:gd name="T0" fmla="*/ 106 w 116"/>
                <a:gd name="T1" fmla="*/ 0 h 76"/>
                <a:gd name="T2" fmla="*/ 9 w 116"/>
                <a:gd name="T3" fmla="*/ 0 h 76"/>
                <a:gd name="T4" fmla="*/ 0 w 116"/>
                <a:gd name="T5" fmla="*/ 9 h 76"/>
                <a:gd name="T6" fmla="*/ 0 w 116"/>
                <a:gd name="T7" fmla="*/ 67 h 76"/>
                <a:gd name="T8" fmla="*/ 9 w 116"/>
                <a:gd name="T9" fmla="*/ 76 h 76"/>
                <a:gd name="T10" fmla="*/ 106 w 116"/>
                <a:gd name="T11" fmla="*/ 76 h 76"/>
                <a:gd name="T12" fmla="*/ 116 w 116"/>
                <a:gd name="T13" fmla="*/ 67 h 76"/>
                <a:gd name="T14" fmla="*/ 116 w 116"/>
                <a:gd name="T15" fmla="*/ 9 h 76"/>
                <a:gd name="T16" fmla="*/ 106 w 116"/>
                <a:gd name="T17" fmla="*/ 0 h 76"/>
                <a:gd name="T18" fmla="*/ 109 w 116"/>
                <a:gd name="T19" fmla="*/ 67 h 76"/>
                <a:gd name="T20" fmla="*/ 106 w 116"/>
                <a:gd name="T21" fmla="*/ 69 h 76"/>
                <a:gd name="T22" fmla="*/ 9 w 116"/>
                <a:gd name="T23" fmla="*/ 69 h 76"/>
                <a:gd name="T24" fmla="*/ 7 w 116"/>
                <a:gd name="T25" fmla="*/ 67 h 76"/>
                <a:gd name="T26" fmla="*/ 7 w 116"/>
                <a:gd name="T27" fmla="*/ 9 h 76"/>
                <a:gd name="T28" fmla="*/ 9 w 116"/>
                <a:gd name="T29" fmla="*/ 7 h 76"/>
                <a:gd name="T30" fmla="*/ 106 w 116"/>
                <a:gd name="T31" fmla="*/ 7 h 76"/>
                <a:gd name="T32" fmla="*/ 109 w 116"/>
                <a:gd name="T33" fmla="*/ 9 h 76"/>
                <a:gd name="T34" fmla="*/ 109 w 116"/>
                <a:gd name="T35"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 h="76">
                  <a:moveTo>
                    <a:pt x="106" y="0"/>
                  </a:moveTo>
                  <a:cubicBezTo>
                    <a:pt x="9" y="0"/>
                    <a:pt x="9" y="0"/>
                    <a:pt x="9" y="0"/>
                  </a:cubicBezTo>
                  <a:cubicBezTo>
                    <a:pt x="4" y="0"/>
                    <a:pt x="0" y="4"/>
                    <a:pt x="0" y="9"/>
                  </a:cubicBezTo>
                  <a:cubicBezTo>
                    <a:pt x="0" y="67"/>
                    <a:pt x="0" y="67"/>
                    <a:pt x="0" y="67"/>
                  </a:cubicBezTo>
                  <a:cubicBezTo>
                    <a:pt x="0" y="72"/>
                    <a:pt x="4" y="76"/>
                    <a:pt x="9" y="76"/>
                  </a:cubicBezTo>
                  <a:cubicBezTo>
                    <a:pt x="106" y="76"/>
                    <a:pt x="106" y="76"/>
                    <a:pt x="106" y="76"/>
                  </a:cubicBezTo>
                  <a:cubicBezTo>
                    <a:pt x="111" y="76"/>
                    <a:pt x="116" y="72"/>
                    <a:pt x="116" y="67"/>
                  </a:cubicBezTo>
                  <a:cubicBezTo>
                    <a:pt x="116" y="9"/>
                    <a:pt x="116" y="9"/>
                    <a:pt x="116" y="9"/>
                  </a:cubicBezTo>
                  <a:cubicBezTo>
                    <a:pt x="116" y="4"/>
                    <a:pt x="111" y="0"/>
                    <a:pt x="106" y="0"/>
                  </a:cubicBezTo>
                  <a:close/>
                  <a:moveTo>
                    <a:pt x="109" y="67"/>
                  </a:moveTo>
                  <a:cubicBezTo>
                    <a:pt x="109" y="68"/>
                    <a:pt x="108" y="69"/>
                    <a:pt x="106" y="69"/>
                  </a:cubicBezTo>
                  <a:cubicBezTo>
                    <a:pt x="9" y="69"/>
                    <a:pt x="9" y="69"/>
                    <a:pt x="9" y="69"/>
                  </a:cubicBezTo>
                  <a:cubicBezTo>
                    <a:pt x="8" y="69"/>
                    <a:pt x="7" y="68"/>
                    <a:pt x="7" y="67"/>
                  </a:cubicBezTo>
                  <a:cubicBezTo>
                    <a:pt x="7" y="9"/>
                    <a:pt x="7" y="9"/>
                    <a:pt x="7" y="9"/>
                  </a:cubicBezTo>
                  <a:cubicBezTo>
                    <a:pt x="7" y="8"/>
                    <a:pt x="8" y="7"/>
                    <a:pt x="9" y="7"/>
                  </a:cubicBezTo>
                  <a:cubicBezTo>
                    <a:pt x="106" y="7"/>
                    <a:pt x="106" y="7"/>
                    <a:pt x="106" y="7"/>
                  </a:cubicBezTo>
                  <a:cubicBezTo>
                    <a:pt x="108" y="7"/>
                    <a:pt x="109" y="8"/>
                    <a:pt x="109" y="9"/>
                  </a:cubicBezTo>
                  <a:lnTo>
                    <a:pt x="109" y="67"/>
                  </a:ln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64" name="Freeform 245"/>
            <p:cNvSpPr>
              <a:spLocks noEditPoints="1"/>
            </p:cNvSpPr>
            <p:nvPr/>
          </p:nvSpPr>
          <p:spPr bwMode="auto">
            <a:xfrm>
              <a:off x="7920535" y="3073724"/>
              <a:ext cx="74413" cy="74413"/>
            </a:xfrm>
            <a:custGeom>
              <a:avLst/>
              <a:gdLst>
                <a:gd name="T0" fmla="*/ 25 w 49"/>
                <a:gd name="T1" fmla="*/ 0 h 49"/>
                <a:gd name="T2" fmla="*/ 0 w 49"/>
                <a:gd name="T3" fmla="*/ 24 h 49"/>
                <a:gd name="T4" fmla="*/ 25 w 49"/>
                <a:gd name="T5" fmla="*/ 49 h 49"/>
                <a:gd name="T6" fmla="*/ 49 w 49"/>
                <a:gd name="T7" fmla="*/ 24 h 49"/>
                <a:gd name="T8" fmla="*/ 25 w 49"/>
                <a:gd name="T9" fmla="*/ 0 h 49"/>
                <a:gd name="T10" fmla="*/ 41 w 49"/>
                <a:gd name="T11" fmla="*/ 25 h 49"/>
                <a:gd name="T12" fmla="*/ 16 w 49"/>
                <a:gd name="T13" fmla="*/ 40 h 49"/>
                <a:gd name="T14" fmla="*/ 16 w 49"/>
                <a:gd name="T15" fmla="*/ 40 h 49"/>
                <a:gd name="T16" fmla="*/ 15 w 49"/>
                <a:gd name="T17" fmla="*/ 40 h 49"/>
                <a:gd name="T18" fmla="*/ 14 w 49"/>
                <a:gd name="T19" fmla="*/ 39 h 49"/>
                <a:gd name="T20" fmla="*/ 14 w 49"/>
                <a:gd name="T21" fmla="*/ 10 h 49"/>
                <a:gd name="T22" fmla="*/ 15 w 49"/>
                <a:gd name="T23" fmla="*/ 9 h 49"/>
                <a:gd name="T24" fmla="*/ 16 w 49"/>
                <a:gd name="T25" fmla="*/ 9 h 49"/>
                <a:gd name="T26" fmla="*/ 41 w 49"/>
                <a:gd name="T27" fmla="*/ 23 h 49"/>
                <a:gd name="T28" fmla="*/ 41 w 49"/>
                <a:gd name="T29" fmla="*/ 24 h 49"/>
                <a:gd name="T30" fmla="*/ 41 w 49"/>
                <a:gd name="T31" fmla="*/ 2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49">
                  <a:moveTo>
                    <a:pt x="25" y="0"/>
                  </a:moveTo>
                  <a:cubicBezTo>
                    <a:pt x="11" y="0"/>
                    <a:pt x="0" y="11"/>
                    <a:pt x="0" y="24"/>
                  </a:cubicBezTo>
                  <a:cubicBezTo>
                    <a:pt x="0" y="38"/>
                    <a:pt x="11" y="49"/>
                    <a:pt x="25" y="49"/>
                  </a:cubicBezTo>
                  <a:cubicBezTo>
                    <a:pt x="38" y="49"/>
                    <a:pt x="49" y="38"/>
                    <a:pt x="49" y="24"/>
                  </a:cubicBezTo>
                  <a:cubicBezTo>
                    <a:pt x="49" y="11"/>
                    <a:pt x="38" y="0"/>
                    <a:pt x="25" y="0"/>
                  </a:cubicBezTo>
                  <a:close/>
                  <a:moveTo>
                    <a:pt x="41" y="25"/>
                  </a:moveTo>
                  <a:cubicBezTo>
                    <a:pt x="16" y="40"/>
                    <a:pt x="16" y="40"/>
                    <a:pt x="16" y="40"/>
                  </a:cubicBezTo>
                  <a:cubicBezTo>
                    <a:pt x="16" y="40"/>
                    <a:pt x="16" y="40"/>
                    <a:pt x="16" y="40"/>
                  </a:cubicBezTo>
                  <a:cubicBezTo>
                    <a:pt x="15" y="40"/>
                    <a:pt x="15" y="40"/>
                    <a:pt x="15" y="40"/>
                  </a:cubicBezTo>
                  <a:cubicBezTo>
                    <a:pt x="15" y="39"/>
                    <a:pt x="14" y="39"/>
                    <a:pt x="14" y="39"/>
                  </a:cubicBezTo>
                  <a:cubicBezTo>
                    <a:pt x="14" y="10"/>
                    <a:pt x="14" y="10"/>
                    <a:pt x="14" y="10"/>
                  </a:cubicBezTo>
                  <a:cubicBezTo>
                    <a:pt x="14" y="10"/>
                    <a:pt x="15" y="9"/>
                    <a:pt x="15" y="9"/>
                  </a:cubicBezTo>
                  <a:cubicBezTo>
                    <a:pt x="15" y="9"/>
                    <a:pt x="16" y="9"/>
                    <a:pt x="16" y="9"/>
                  </a:cubicBezTo>
                  <a:cubicBezTo>
                    <a:pt x="41" y="23"/>
                    <a:pt x="41" y="23"/>
                    <a:pt x="41" y="23"/>
                  </a:cubicBezTo>
                  <a:cubicBezTo>
                    <a:pt x="41" y="23"/>
                    <a:pt x="41" y="24"/>
                    <a:pt x="41" y="24"/>
                  </a:cubicBezTo>
                  <a:cubicBezTo>
                    <a:pt x="41" y="25"/>
                    <a:pt x="41" y="25"/>
                    <a:pt x="41" y="25"/>
                  </a:cubicBezTo>
                  <a:close/>
                </a:path>
              </a:pathLst>
            </a:custGeom>
            <a:solidFill>
              <a:srgbClr val="005CA1"/>
            </a:solidFill>
            <a:ln>
              <a:noFill/>
            </a:ln>
          </p:spPr>
          <p:txBody>
            <a:bodyPr vert="horz" wrap="square" lIns="91440" tIns="45720" rIns="91440" bIns="45720" numCol="1" anchor="t" anchorCtr="0" compatLnSpc="1"/>
            <a:lstStyle/>
            <a:p>
              <a:endParaRPr lang="zh-CN" altLang="en-US"/>
            </a:p>
          </p:txBody>
        </p:sp>
        <p:sp>
          <p:nvSpPr>
            <p:cNvPr id="65" name="Freeform 246"/>
            <p:cNvSpPr/>
            <p:nvPr/>
          </p:nvSpPr>
          <p:spPr bwMode="auto">
            <a:xfrm>
              <a:off x="10272875" y="3445787"/>
              <a:ext cx="69922" cy="137920"/>
            </a:xfrm>
            <a:custGeom>
              <a:avLst/>
              <a:gdLst>
                <a:gd name="T0" fmla="*/ 26 w 46"/>
                <a:gd name="T1" fmla="*/ 1 h 91"/>
                <a:gd name="T2" fmla="*/ 21 w 46"/>
                <a:gd name="T3" fmla="*/ 0 h 91"/>
                <a:gd name="T4" fmla="*/ 4 w 46"/>
                <a:gd name="T5" fmla="*/ 41 h 91"/>
                <a:gd name="T6" fmla="*/ 8 w 46"/>
                <a:gd name="T7" fmla="*/ 60 h 91"/>
                <a:gd name="T8" fmla="*/ 40 w 46"/>
                <a:gd name="T9" fmla="*/ 90 h 91"/>
                <a:gd name="T10" fmla="*/ 41 w 46"/>
                <a:gd name="T11" fmla="*/ 90 h 91"/>
                <a:gd name="T12" fmla="*/ 45 w 46"/>
                <a:gd name="T13" fmla="*/ 87 h 91"/>
                <a:gd name="T14" fmla="*/ 46 w 46"/>
                <a:gd name="T15" fmla="*/ 82 h 91"/>
                <a:gd name="T16" fmla="*/ 30 w 46"/>
                <a:gd name="T17" fmla="*/ 5 h 91"/>
                <a:gd name="T18" fmla="*/ 26 w 46"/>
                <a:gd name="T19" fmla="*/ 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91">
                  <a:moveTo>
                    <a:pt x="26" y="1"/>
                  </a:moveTo>
                  <a:cubicBezTo>
                    <a:pt x="25" y="0"/>
                    <a:pt x="23" y="0"/>
                    <a:pt x="21" y="0"/>
                  </a:cubicBezTo>
                  <a:cubicBezTo>
                    <a:pt x="7" y="6"/>
                    <a:pt x="0" y="23"/>
                    <a:pt x="4" y="41"/>
                  </a:cubicBezTo>
                  <a:cubicBezTo>
                    <a:pt x="8" y="60"/>
                    <a:pt x="8" y="60"/>
                    <a:pt x="8" y="60"/>
                  </a:cubicBezTo>
                  <a:cubicBezTo>
                    <a:pt x="12" y="78"/>
                    <a:pt x="26" y="91"/>
                    <a:pt x="40" y="90"/>
                  </a:cubicBezTo>
                  <a:cubicBezTo>
                    <a:pt x="40" y="90"/>
                    <a:pt x="41" y="90"/>
                    <a:pt x="41" y="90"/>
                  </a:cubicBezTo>
                  <a:cubicBezTo>
                    <a:pt x="43" y="89"/>
                    <a:pt x="44" y="88"/>
                    <a:pt x="45" y="87"/>
                  </a:cubicBezTo>
                  <a:cubicBezTo>
                    <a:pt x="46" y="86"/>
                    <a:pt x="46" y="84"/>
                    <a:pt x="46" y="82"/>
                  </a:cubicBezTo>
                  <a:cubicBezTo>
                    <a:pt x="30" y="5"/>
                    <a:pt x="30" y="5"/>
                    <a:pt x="30" y="5"/>
                  </a:cubicBezTo>
                  <a:cubicBezTo>
                    <a:pt x="29" y="3"/>
                    <a:pt x="28" y="1"/>
                    <a:pt x="26" y="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66" name="Freeform 247"/>
            <p:cNvSpPr/>
            <p:nvPr/>
          </p:nvSpPr>
          <p:spPr bwMode="auto">
            <a:xfrm>
              <a:off x="10444152" y="3445787"/>
              <a:ext cx="69922" cy="137920"/>
            </a:xfrm>
            <a:custGeom>
              <a:avLst/>
              <a:gdLst>
                <a:gd name="T0" fmla="*/ 20 w 46"/>
                <a:gd name="T1" fmla="*/ 1 h 91"/>
                <a:gd name="T2" fmla="*/ 25 w 46"/>
                <a:gd name="T3" fmla="*/ 0 h 91"/>
                <a:gd name="T4" fmla="*/ 42 w 46"/>
                <a:gd name="T5" fmla="*/ 41 h 91"/>
                <a:gd name="T6" fmla="*/ 38 w 46"/>
                <a:gd name="T7" fmla="*/ 60 h 91"/>
                <a:gd name="T8" fmla="*/ 6 w 46"/>
                <a:gd name="T9" fmla="*/ 90 h 91"/>
                <a:gd name="T10" fmla="*/ 5 w 46"/>
                <a:gd name="T11" fmla="*/ 90 h 91"/>
                <a:gd name="T12" fmla="*/ 1 w 46"/>
                <a:gd name="T13" fmla="*/ 87 h 91"/>
                <a:gd name="T14" fmla="*/ 0 w 46"/>
                <a:gd name="T15" fmla="*/ 82 h 91"/>
                <a:gd name="T16" fmla="*/ 16 w 46"/>
                <a:gd name="T17" fmla="*/ 5 h 91"/>
                <a:gd name="T18" fmla="*/ 20 w 46"/>
                <a:gd name="T19" fmla="*/ 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91">
                  <a:moveTo>
                    <a:pt x="20" y="1"/>
                  </a:moveTo>
                  <a:cubicBezTo>
                    <a:pt x="21" y="0"/>
                    <a:pt x="23" y="0"/>
                    <a:pt x="25" y="0"/>
                  </a:cubicBezTo>
                  <a:cubicBezTo>
                    <a:pt x="39" y="6"/>
                    <a:pt x="46" y="23"/>
                    <a:pt x="42" y="41"/>
                  </a:cubicBezTo>
                  <a:cubicBezTo>
                    <a:pt x="38" y="60"/>
                    <a:pt x="38" y="60"/>
                    <a:pt x="38" y="60"/>
                  </a:cubicBezTo>
                  <a:cubicBezTo>
                    <a:pt x="34" y="78"/>
                    <a:pt x="20" y="91"/>
                    <a:pt x="6" y="90"/>
                  </a:cubicBezTo>
                  <a:cubicBezTo>
                    <a:pt x="6" y="90"/>
                    <a:pt x="5" y="90"/>
                    <a:pt x="5" y="90"/>
                  </a:cubicBezTo>
                  <a:cubicBezTo>
                    <a:pt x="3" y="89"/>
                    <a:pt x="2" y="88"/>
                    <a:pt x="1" y="87"/>
                  </a:cubicBezTo>
                  <a:cubicBezTo>
                    <a:pt x="0" y="86"/>
                    <a:pt x="0" y="84"/>
                    <a:pt x="0" y="82"/>
                  </a:cubicBezTo>
                  <a:cubicBezTo>
                    <a:pt x="16" y="5"/>
                    <a:pt x="16" y="5"/>
                    <a:pt x="16" y="5"/>
                  </a:cubicBezTo>
                  <a:cubicBezTo>
                    <a:pt x="17" y="3"/>
                    <a:pt x="18" y="1"/>
                    <a:pt x="20" y="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248"/>
            <p:cNvSpPr/>
            <p:nvPr/>
          </p:nvSpPr>
          <p:spPr bwMode="auto">
            <a:xfrm>
              <a:off x="10252989" y="3329036"/>
              <a:ext cx="280972" cy="198220"/>
            </a:xfrm>
            <a:custGeom>
              <a:avLst/>
              <a:gdLst>
                <a:gd name="T0" fmla="*/ 174 w 185"/>
                <a:gd name="T1" fmla="*/ 131 h 131"/>
                <a:gd name="T2" fmla="*/ 172 w 185"/>
                <a:gd name="T3" fmla="*/ 130 h 131"/>
                <a:gd name="T4" fmla="*/ 170 w 185"/>
                <a:gd name="T5" fmla="*/ 125 h 131"/>
                <a:gd name="T6" fmla="*/ 177 w 185"/>
                <a:gd name="T7" fmla="*/ 92 h 131"/>
                <a:gd name="T8" fmla="*/ 93 w 185"/>
                <a:gd name="T9" fmla="*/ 8 h 131"/>
                <a:gd name="T10" fmla="*/ 8 w 185"/>
                <a:gd name="T11" fmla="*/ 92 h 131"/>
                <a:gd name="T12" fmla="*/ 15 w 185"/>
                <a:gd name="T13" fmla="*/ 125 h 131"/>
                <a:gd name="T14" fmla="*/ 13 w 185"/>
                <a:gd name="T15" fmla="*/ 130 h 131"/>
                <a:gd name="T16" fmla="*/ 7 w 185"/>
                <a:gd name="T17" fmla="*/ 128 h 131"/>
                <a:gd name="T18" fmla="*/ 0 w 185"/>
                <a:gd name="T19" fmla="*/ 92 h 131"/>
                <a:gd name="T20" fmla="*/ 93 w 185"/>
                <a:gd name="T21" fmla="*/ 0 h 131"/>
                <a:gd name="T22" fmla="*/ 185 w 185"/>
                <a:gd name="T23" fmla="*/ 92 h 131"/>
                <a:gd name="T24" fmla="*/ 178 w 185"/>
                <a:gd name="T25" fmla="*/ 128 h 131"/>
                <a:gd name="T26" fmla="*/ 174 w 185"/>
                <a:gd name="T27" fmla="*/ 13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5" h="131">
                  <a:moveTo>
                    <a:pt x="174" y="131"/>
                  </a:moveTo>
                  <a:cubicBezTo>
                    <a:pt x="173" y="131"/>
                    <a:pt x="173" y="130"/>
                    <a:pt x="172" y="130"/>
                  </a:cubicBezTo>
                  <a:cubicBezTo>
                    <a:pt x="170" y="129"/>
                    <a:pt x="169" y="127"/>
                    <a:pt x="170" y="125"/>
                  </a:cubicBezTo>
                  <a:cubicBezTo>
                    <a:pt x="174" y="114"/>
                    <a:pt x="177" y="103"/>
                    <a:pt x="177" y="92"/>
                  </a:cubicBezTo>
                  <a:cubicBezTo>
                    <a:pt x="177" y="46"/>
                    <a:pt x="139" y="8"/>
                    <a:pt x="93" y="8"/>
                  </a:cubicBezTo>
                  <a:cubicBezTo>
                    <a:pt x="46" y="8"/>
                    <a:pt x="8" y="46"/>
                    <a:pt x="8" y="92"/>
                  </a:cubicBezTo>
                  <a:cubicBezTo>
                    <a:pt x="8" y="103"/>
                    <a:pt x="11" y="114"/>
                    <a:pt x="15" y="125"/>
                  </a:cubicBezTo>
                  <a:cubicBezTo>
                    <a:pt x="16" y="127"/>
                    <a:pt x="15" y="129"/>
                    <a:pt x="13" y="130"/>
                  </a:cubicBezTo>
                  <a:cubicBezTo>
                    <a:pt x="10" y="131"/>
                    <a:pt x="8" y="130"/>
                    <a:pt x="7" y="128"/>
                  </a:cubicBezTo>
                  <a:cubicBezTo>
                    <a:pt x="2" y="117"/>
                    <a:pt x="0" y="105"/>
                    <a:pt x="0" y="92"/>
                  </a:cubicBezTo>
                  <a:cubicBezTo>
                    <a:pt x="0" y="41"/>
                    <a:pt x="41" y="0"/>
                    <a:pt x="93" y="0"/>
                  </a:cubicBezTo>
                  <a:cubicBezTo>
                    <a:pt x="144" y="0"/>
                    <a:pt x="185" y="41"/>
                    <a:pt x="185" y="92"/>
                  </a:cubicBezTo>
                  <a:cubicBezTo>
                    <a:pt x="185" y="105"/>
                    <a:pt x="183" y="117"/>
                    <a:pt x="178" y="128"/>
                  </a:cubicBezTo>
                  <a:cubicBezTo>
                    <a:pt x="177" y="130"/>
                    <a:pt x="176" y="131"/>
                    <a:pt x="174" y="131"/>
                  </a:cubicBezTo>
                  <a:close/>
                </a:path>
              </a:pathLst>
            </a:custGeom>
            <a:solidFill>
              <a:srgbClr val="5D5D5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249"/>
            <p:cNvSpPr/>
            <p:nvPr/>
          </p:nvSpPr>
          <p:spPr bwMode="auto">
            <a:xfrm>
              <a:off x="10252989" y="3329036"/>
              <a:ext cx="280972" cy="198220"/>
            </a:xfrm>
            <a:custGeom>
              <a:avLst/>
              <a:gdLst>
                <a:gd name="T0" fmla="*/ 174 w 185"/>
                <a:gd name="T1" fmla="*/ 131 h 131"/>
                <a:gd name="T2" fmla="*/ 172 w 185"/>
                <a:gd name="T3" fmla="*/ 130 h 131"/>
                <a:gd name="T4" fmla="*/ 170 w 185"/>
                <a:gd name="T5" fmla="*/ 125 h 131"/>
                <a:gd name="T6" fmla="*/ 177 w 185"/>
                <a:gd name="T7" fmla="*/ 92 h 131"/>
                <a:gd name="T8" fmla="*/ 93 w 185"/>
                <a:gd name="T9" fmla="*/ 8 h 131"/>
                <a:gd name="T10" fmla="*/ 8 w 185"/>
                <a:gd name="T11" fmla="*/ 92 h 131"/>
                <a:gd name="T12" fmla="*/ 15 w 185"/>
                <a:gd name="T13" fmla="*/ 125 h 131"/>
                <a:gd name="T14" fmla="*/ 13 w 185"/>
                <a:gd name="T15" fmla="*/ 130 h 131"/>
                <a:gd name="T16" fmla="*/ 7 w 185"/>
                <a:gd name="T17" fmla="*/ 128 h 131"/>
                <a:gd name="T18" fmla="*/ 0 w 185"/>
                <a:gd name="T19" fmla="*/ 92 h 131"/>
                <a:gd name="T20" fmla="*/ 93 w 185"/>
                <a:gd name="T21" fmla="*/ 0 h 131"/>
                <a:gd name="T22" fmla="*/ 185 w 185"/>
                <a:gd name="T23" fmla="*/ 92 h 131"/>
                <a:gd name="T24" fmla="*/ 178 w 185"/>
                <a:gd name="T25" fmla="*/ 128 h 131"/>
                <a:gd name="T26" fmla="*/ 174 w 185"/>
                <a:gd name="T27" fmla="*/ 13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5" h="131">
                  <a:moveTo>
                    <a:pt x="174" y="131"/>
                  </a:moveTo>
                  <a:cubicBezTo>
                    <a:pt x="173" y="131"/>
                    <a:pt x="173" y="130"/>
                    <a:pt x="172" y="130"/>
                  </a:cubicBezTo>
                  <a:cubicBezTo>
                    <a:pt x="170" y="129"/>
                    <a:pt x="169" y="127"/>
                    <a:pt x="170" y="125"/>
                  </a:cubicBezTo>
                  <a:cubicBezTo>
                    <a:pt x="174" y="114"/>
                    <a:pt x="177" y="103"/>
                    <a:pt x="177" y="92"/>
                  </a:cubicBezTo>
                  <a:cubicBezTo>
                    <a:pt x="177" y="46"/>
                    <a:pt x="139" y="8"/>
                    <a:pt x="93" y="8"/>
                  </a:cubicBezTo>
                  <a:cubicBezTo>
                    <a:pt x="46" y="8"/>
                    <a:pt x="8" y="46"/>
                    <a:pt x="8" y="92"/>
                  </a:cubicBezTo>
                  <a:cubicBezTo>
                    <a:pt x="8" y="103"/>
                    <a:pt x="11" y="114"/>
                    <a:pt x="15" y="125"/>
                  </a:cubicBezTo>
                  <a:cubicBezTo>
                    <a:pt x="16" y="127"/>
                    <a:pt x="15" y="129"/>
                    <a:pt x="13" y="130"/>
                  </a:cubicBezTo>
                  <a:cubicBezTo>
                    <a:pt x="10" y="131"/>
                    <a:pt x="8" y="130"/>
                    <a:pt x="7" y="128"/>
                  </a:cubicBezTo>
                  <a:cubicBezTo>
                    <a:pt x="2" y="117"/>
                    <a:pt x="0" y="105"/>
                    <a:pt x="0" y="92"/>
                  </a:cubicBezTo>
                  <a:cubicBezTo>
                    <a:pt x="0" y="41"/>
                    <a:pt x="41" y="0"/>
                    <a:pt x="93" y="0"/>
                  </a:cubicBezTo>
                  <a:cubicBezTo>
                    <a:pt x="144" y="0"/>
                    <a:pt x="185" y="41"/>
                    <a:pt x="185" y="92"/>
                  </a:cubicBezTo>
                  <a:cubicBezTo>
                    <a:pt x="185" y="105"/>
                    <a:pt x="183" y="117"/>
                    <a:pt x="178" y="128"/>
                  </a:cubicBezTo>
                  <a:cubicBezTo>
                    <a:pt x="177" y="130"/>
                    <a:pt x="176" y="131"/>
                    <a:pt x="174" y="13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69" name="Freeform 250"/>
            <p:cNvSpPr/>
            <p:nvPr/>
          </p:nvSpPr>
          <p:spPr bwMode="auto">
            <a:xfrm>
              <a:off x="10257479" y="3329036"/>
              <a:ext cx="271991" cy="102638"/>
            </a:xfrm>
            <a:custGeom>
              <a:avLst/>
              <a:gdLst>
                <a:gd name="T0" fmla="*/ 169 w 179"/>
                <a:gd name="T1" fmla="*/ 67 h 68"/>
                <a:gd name="T2" fmla="*/ 161 w 179"/>
                <a:gd name="T3" fmla="*/ 62 h 68"/>
                <a:gd name="T4" fmla="*/ 90 w 179"/>
                <a:gd name="T5" fmla="*/ 17 h 68"/>
                <a:gd name="T6" fmla="*/ 18 w 179"/>
                <a:gd name="T7" fmla="*/ 62 h 68"/>
                <a:gd name="T8" fmla="*/ 6 w 179"/>
                <a:gd name="T9" fmla="*/ 66 h 68"/>
                <a:gd name="T10" fmla="*/ 2 w 179"/>
                <a:gd name="T11" fmla="*/ 54 h 68"/>
                <a:gd name="T12" fmla="*/ 90 w 179"/>
                <a:gd name="T13" fmla="*/ 0 h 68"/>
                <a:gd name="T14" fmla="*/ 177 w 179"/>
                <a:gd name="T15" fmla="*/ 54 h 68"/>
                <a:gd name="T16" fmla="*/ 173 w 179"/>
                <a:gd name="T17" fmla="*/ 66 h 68"/>
                <a:gd name="T18" fmla="*/ 169 w 179"/>
                <a:gd name="T19" fmla="*/ 6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9" h="68">
                  <a:moveTo>
                    <a:pt x="169" y="67"/>
                  </a:moveTo>
                  <a:cubicBezTo>
                    <a:pt x="166" y="67"/>
                    <a:pt x="163" y="65"/>
                    <a:pt x="161" y="62"/>
                  </a:cubicBezTo>
                  <a:cubicBezTo>
                    <a:pt x="148" y="34"/>
                    <a:pt x="120" y="17"/>
                    <a:pt x="90" y="17"/>
                  </a:cubicBezTo>
                  <a:cubicBezTo>
                    <a:pt x="59" y="17"/>
                    <a:pt x="31" y="34"/>
                    <a:pt x="18" y="62"/>
                  </a:cubicBezTo>
                  <a:cubicBezTo>
                    <a:pt x="16" y="66"/>
                    <a:pt x="10" y="68"/>
                    <a:pt x="6" y="66"/>
                  </a:cubicBezTo>
                  <a:cubicBezTo>
                    <a:pt x="2" y="64"/>
                    <a:pt x="0" y="59"/>
                    <a:pt x="2" y="54"/>
                  </a:cubicBezTo>
                  <a:cubicBezTo>
                    <a:pt x="18" y="21"/>
                    <a:pt x="52" y="0"/>
                    <a:pt x="90" y="0"/>
                  </a:cubicBezTo>
                  <a:cubicBezTo>
                    <a:pt x="127" y="0"/>
                    <a:pt x="161" y="21"/>
                    <a:pt x="177" y="54"/>
                  </a:cubicBezTo>
                  <a:cubicBezTo>
                    <a:pt x="179" y="59"/>
                    <a:pt x="177" y="64"/>
                    <a:pt x="173" y="66"/>
                  </a:cubicBezTo>
                  <a:cubicBezTo>
                    <a:pt x="172" y="67"/>
                    <a:pt x="170" y="67"/>
                    <a:pt x="169" y="6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70" name="Freeform 251"/>
            <p:cNvSpPr>
              <a:spLocks noEditPoints="1"/>
            </p:cNvSpPr>
            <p:nvPr/>
          </p:nvSpPr>
          <p:spPr bwMode="auto">
            <a:xfrm>
              <a:off x="10201669" y="2055039"/>
              <a:ext cx="166787" cy="89167"/>
            </a:xfrm>
            <a:custGeom>
              <a:avLst/>
              <a:gdLst>
                <a:gd name="T0" fmla="*/ 55 w 110"/>
                <a:gd name="T1" fmla="*/ 0 h 59"/>
                <a:gd name="T2" fmla="*/ 0 w 110"/>
                <a:gd name="T3" fmla="*/ 29 h 59"/>
                <a:gd name="T4" fmla="*/ 0 w 110"/>
                <a:gd name="T5" fmla="*/ 29 h 59"/>
                <a:gd name="T6" fmla="*/ 55 w 110"/>
                <a:gd name="T7" fmla="*/ 59 h 59"/>
                <a:gd name="T8" fmla="*/ 110 w 110"/>
                <a:gd name="T9" fmla="*/ 29 h 59"/>
                <a:gd name="T10" fmla="*/ 110 w 110"/>
                <a:gd name="T11" fmla="*/ 29 h 59"/>
                <a:gd name="T12" fmla="*/ 55 w 110"/>
                <a:gd name="T13" fmla="*/ 0 h 59"/>
                <a:gd name="T14" fmla="*/ 57 w 110"/>
                <a:gd name="T15" fmla="*/ 24 h 59"/>
                <a:gd name="T16" fmla="*/ 64 w 110"/>
                <a:gd name="T17" fmla="*/ 17 h 59"/>
                <a:gd name="T18" fmla="*/ 71 w 110"/>
                <a:gd name="T19" fmla="*/ 24 h 59"/>
                <a:gd name="T20" fmla="*/ 64 w 110"/>
                <a:gd name="T21" fmla="*/ 31 h 59"/>
                <a:gd name="T22" fmla="*/ 57 w 110"/>
                <a:gd name="T23" fmla="*/ 24 h 59"/>
                <a:gd name="T24" fmla="*/ 7 w 110"/>
                <a:gd name="T25" fmla="*/ 29 h 59"/>
                <a:gd name="T26" fmla="*/ 43 w 110"/>
                <a:gd name="T27" fmla="*/ 8 h 59"/>
                <a:gd name="T28" fmla="*/ 30 w 110"/>
                <a:gd name="T29" fmla="*/ 30 h 59"/>
                <a:gd name="T30" fmla="*/ 42 w 110"/>
                <a:gd name="T31" fmla="*/ 51 h 59"/>
                <a:gd name="T32" fmla="*/ 23 w 110"/>
                <a:gd name="T33" fmla="*/ 44 h 59"/>
                <a:gd name="T34" fmla="*/ 7 w 110"/>
                <a:gd name="T35" fmla="*/ 29 h 59"/>
                <a:gd name="T36" fmla="*/ 67 w 110"/>
                <a:gd name="T37" fmla="*/ 51 h 59"/>
                <a:gd name="T38" fmla="*/ 79 w 110"/>
                <a:gd name="T39" fmla="*/ 30 h 59"/>
                <a:gd name="T40" fmla="*/ 66 w 110"/>
                <a:gd name="T41" fmla="*/ 8 h 59"/>
                <a:gd name="T42" fmla="*/ 102 w 110"/>
                <a:gd name="T43" fmla="*/ 29 h 59"/>
                <a:gd name="T44" fmla="*/ 67 w 110"/>
                <a:gd name="T45" fmla="*/ 5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0" h="59">
                  <a:moveTo>
                    <a:pt x="55" y="0"/>
                  </a:moveTo>
                  <a:cubicBezTo>
                    <a:pt x="28" y="0"/>
                    <a:pt x="6" y="13"/>
                    <a:pt x="0" y="29"/>
                  </a:cubicBezTo>
                  <a:cubicBezTo>
                    <a:pt x="0" y="29"/>
                    <a:pt x="0" y="29"/>
                    <a:pt x="0" y="29"/>
                  </a:cubicBezTo>
                  <a:cubicBezTo>
                    <a:pt x="6" y="46"/>
                    <a:pt x="28" y="59"/>
                    <a:pt x="55" y="59"/>
                  </a:cubicBezTo>
                  <a:cubicBezTo>
                    <a:pt x="81" y="59"/>
                    <a:pt x="103" y="46"/>
                    <a:pt x="110" y="29"/>
                  </a:cubicBezTo>
                  <a:cubicBezTo>
                    <a:pt x="110" y="29"/>
                    <a:pt x="110" y="29"/>
                    <a:pt x="110" y="29"/>
                  </a:cubicBezTo>
                  <a:cubicBezTo>
                    <a:pt x="103" y="13"/>
                    <a:pt x="81" y="0"/>
                    <a:pt x="55" y="0"/>
                  </a:cubicBezTo>
                  <a:close/>
                  <a:moveTo>
                    <a:pt x="57" y="24"/>
                  </a:moveTo>
                  <a:cubicBezTo>
                    <a:pt x="57" y="20"/>
                    <a:pt x="60" y="17"/>
                    <a:pt x="64" y="17"/>
                  </a:cubicBezTo>
                  <a:cubicBezTo>
                    <a:pt x="68" y="17"/>
                    <a:pt x="71" y="20"/>
                    <a:pt x="71" y="24"/>
                  </a:cubicBezTo>
                  <a:cubicBezTo>
                    <a:pt x="71" y="28"/>
                    <a:pt x="68" y="31"/>
                    <a:pt x="64" y="31"/>
                  </a:cubicBezTo>
                  <a:cubicBezTo>
                    <a:pt x="60" y="31"/>
                    <a:pt x="57" y="28"/>
                    <a:pt x="57" y="24"/>
                  </a:cubicBezTo>
                  <a:close/>
                  <a:moveTo>
                    <a:pt x="7" y="29"/>
                  </a:moveTo>
                  <a:cubicBezTo>
                    <a:pt x="13" y="19"/>
                    <a:pt x="27" y="11"/>
                    <a:pt x="43" y="8"/>
                  </a:cubicBezTo>
                  <a:cubicBezTo>
                    <a:pt x="35" y="12"/>
                    <a:pt x="30" y="20"/>
                    <a:pt x="30" y="30"/>
                  </a:cubicBezTo>
                  <a:cubicBezTo>
                    <a:pt x="30" y="39"/>
                    <a:pt x="35" y="46"/>
                    <a:pt x="42" y="51"/>
                  </a:cubicBezTo>
                  <a:cubicBezTo>
                    <a:pt x="35" y="49"/>
                    <a:pt x="29" y="47"/>
                    <a:pt x="23" y="44"/>
                  </a:cubicBezTo>
                  <a:cubicBezTo>
                    <a:pt x="16" y="40"/>
                    <a:pt x="10" y="35"/>
                    <a:pt x="7" y="29"/>
                  </a:cubicBezTo>
                  <a:close/>
                  <a:moveTo>
                    <a:pt x="67" y="51"/>
                  </a:moveTo>
                  <a:cubicBezTo>
                    <a:pt x="74" y="46"/>
                    <a:pt x="79" y="39"/>
                    <a:pt x="79" y="30"/>
                  </a:cubicBezTo>
                  <a:cubicBezTo>
                    <a:pt x="79" y="20"/>
                    <a:pt x="74" y="12"/>
                    <a:pt x="66" y="8"/>
                  </a:cubicBezTo>
                  <a:cubicBezTo>
                    <a:pt x="83" y="11"/>
                    <a:pt x="96" y="19"/>
                    <a:pt x="102" y="29"/>
                  </a:cubicBezTo>
                  <a:cubicBezTo>
                    <a:pt x="96" y="40"/>
                    <a:pt x="83" y="48"/>
                    <a:pt x="67" y="5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287" name="组合 286"/>
          <p:cNvGrpSpPr/>
          <p:nvPr/>
        </p:nvGrpSpPr>
        <p:grpSpPr>
          <a:xfrm>
            <a:off x="313055" y="935355"/>
            <a:ext cx="9072881" cy="920569"/>
            <a:chOff x="911311" y="1471912"/>
            <a:chExt cx="6599764" cy="920569"/>
          </a:xfrm>
        </p:grpSpPr>
        <p:sp>
          <p:nvSpPr>
            <p:cNvPr id="271" name="矩形 270"/>
            <p:cNvSpPr/>
            <p:nvPr/>
          </p:nvSpPr>
          <p:spPr>
            <a:xfrm>
              <a:off x="1316406" y="1471912"/>
              <a:ext cx="6194669" cy="920569"/>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文献研究法</a:t>
              </a:r>
              <a:r>
                <a:rPr lang="zh-CN" altLang="en-US" sz="2000"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通过梳理国内外关于智慧校园建设和运行模型的相关文献，收集相关理论和实践成果，为研究构建智慧校园的运行模型提供理论基础</a:t>
              </a:r>
              <a:endParaRPr lang="zh-CN" altLang="en-US" sz="2000" dirty="0">
                <a:latin typeface="微软雅黑" panose="020B0503020204020204" pitchFamily="34" charset="-122"/>
                <a:ea typeface="微软雅黑" panose="020B0503020204020204" pitchFamily="34" charset="-122"/>
              </a:endParaRPr>
            </a:p>
          </p:txBody>
        </p:sp>
        <p:sp>
          <p:nvSpPr>
            <p:cNvPr id="16" name="椭圆 15"/>
            <p:cNvSpPr/>
            <p:nvPr/>
          </p:nvSpPr>
          <p:spPr>
            <a:xfrm>
              <a:off x="911311" y="1585179"/>
              <a:ext cx="240655" cy="325755"/>
            </a:xfrm>
            <a:prstGeom prst="ellipse">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p>
          </p:txBody>
        </p:sp>
      </p:grpSp>
      <p:grpSp>
        <p:nvGrpSpPr>
          <p:cNvPr id="288" name="组合 287"/>
          <p:cNvGrpSpPr/>
          <p:nvPr/>
        </p:nvGrpSpPr>
        <p:grpSpPr>
          <a:xfrm>
            <a:off x="535289" y="2204349"/>
            <a:ext cx="8481694" cy="1336067"/>
            <a:chOff x="1072968" y="2203934"/>
            <a:chExt cx="6169725" cy="1336622"/>
          </a:xfrm>
        </p:grpSpPr>
        <p:sp>
          <p:nvSpPr>
            <p:cNvPr id="272" name="矩形 271"/>
            <p:cNvSpPr/>
            <p:nvPr/>
          </p:nvSpPr>
          <p:spPr>
            <a:xfrm>
              <a:off x="1316394" y="2203934"/>
              <a:ext cx="5926299" cy="1336622"/>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问卷调查法</a:t>
              </a:r>
              <a:r>
                <a:rPr lang="zh-CN" altLang="en-US" sz="2000"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设计调查问卷，以收集教师和学生对智慧校园建设和运行模型的观点，通过大量的数据收集，可以量化不同群体的态度、期望和需求，为研究提供定量数据支持</a:t>
              </a:r>
              <a:endParaRPr lang="zh-CN" altLang="en-US" sz="2000" dirty="0">
                <a:latin typeface="微软雅黑" panose="020B0503020204020204" pitchFamily="34" charset="-122"/>
                <a:ea typeface="微软雅黑" panose="020B0503020204020204" pitchFamily="34" charset="-122"/>
              </a:endParaRPr>
            </a:p>
          </p:txBody>
        </p:sp>
        <p:sp>
          <p:nvSpPr>
            <p:cNvPr id="8" name="AutoShape 7"/>
            <p:cNvSpPr>
              <a:spLocks noChangeAspect="1" noChangeArrowheads="1" noTextEdit="1"/>
            </p:cNvSpPr>
            <p:nvPr/>
          </p:nvSpPr>
          <p:spPr bwMode="auto">
            <a:xfrm>
              <a:off x="1072968" y="3000963"/>
              <a:ext cx="392771"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000"/>
            </a:p>
          </p:txBody>
        </p:sp>
      </p:grpSp>
      <p:sp>
        <p:nvSpPr>
          <p:cNvPr id="273" name="矩形 272"/>
          <p:cNvSpPr/>
          <p:nvPr/>
        </p:nvSpPr>
        <p:spPr>
          <a:xfrm>
            <a:off x="791920" y="3861392"/>
            <a:ext cx="8258175" cy="920569"/>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专家访谈法</a:t>
            </a:r>
            <a:r>
              <a:rPr lang="zh-CN" altLang="en-US" sz="2000"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通过对教育技术和管理领域的专家进行深入访谈，获取其在智慧校园建设方面的专业见解和实践经验，为研究提供权威性和深度</a:t>
            </a:r>
            <a:endParaRPr lang="zh-CN" altLang="en-US" sz="2000" dirty="0">
              <a:latin typeface="微软雅黑" panose="020B0503020204020204" pitchFamily="34" charset="-122"/>
              <a:ea typeface="微软雅黑" panose="020B0503020204020204" pitchFamily="34" charset="-122"/>
            </a:endParaRPr>
          </a:p>
        </p:txBody>
      </p:sp>
      <p:sp>
        <p:nvSpPr>
          <p:cNvPr id="274" name="矩形 273"/>
          <p:cNvSpPr/>
          <p:nvPr/>
        </p:nvSpPr>
        <p:spPr>
          <a:xfrm>
            <a:off x="794156" y="5030516"/>
            <a:ext cx="8147050" cy="920569"/>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案例分析法</a:t>
            </a:r>
            <a:r>
              <a:rPr lang="zh-CN" altLang="en-US" sz="2000"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选择一个具有代表性的中学智慧校园作为案例，应用本研究构建的智慧校园的运行模型，深入分析其建设和运行过程，验证模型的有效性</a:t>
            </a:r>
            <a:endParaRPr lang="zh-CN" altLang="en-US" sz="2000" dirty="0">
              <a:latin typeface="微软雅黑" panose="020B0503020204020204" pitchFamily="34" charset="-122"/>
              <a:ea typeface="微软雅黑" panose="020B0503020204020204" pitchFamily="34" charset="-122"/>
            </a:endParaRPr>
          </a:p>
        </p:txBody>
      </p:sp>
      <p:sp>
        <p:nvSpPr>
          <p:cNvPr id="6" name="椭圆 5"/>
          <p:cNvSpPr/>
          <p:nvPr>
            <p:custDataLst>
              <p:tags r:id="rId1"/>
            </p:custDataLst>
          </p:nvPr>
        </p:nvSpPr>
        <p:spPr>
          <a:xfrm>
            <a:off x="313055" y="2313435"/>
            <a:ext cx="330835" cy="325755"/>
          </a:xfrm>
          <a:prstGeom prst="ellipse">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276" name="椭圆 275"/>
          <p:cNvSpPr/>
          <p:nvPr>
            <p:custDataLst>
              <p:tags r:id="rId2"/>
            </p:custDataLst>
          </p:nvPr>
        </p:nvSpPr>
        <p:spPr>
          <a:xfrm>
            <a:off x="313055" y="4001628"/>
            <a:ext cx="330835" cy="325755"/>
          </a:xfrm>
          <a:prstGeom prst="ellipse">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291" name="椭圆 290"/>
          <p:cNvSpPr/>
          <p:nvPr>
            <p:custDataLst>
              <p:tags r:id="rId3"/>
            </p:custDataLst>
          </p:nvPr>
        </p:nvSpPr>
        <p:spPr>
          <a:xfrm>
            <a:off x="313055" y="5150485"/>
            <a:ext cx="330835" cy="304165"/>
          </a:xfrm>
          <a:prstGeom prst="ellipse">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857500" y="4133850"/>
            <a:ext cx="8210550" cy="952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1123950" y="2686050"/>
            <a:ext cx="1543050" cy="1543050"/>
            <a:chOff x="1123950" y="2686050"/>
            <a:chExt cx="1543050" cy="1543050"/>
          </a:xfrm>
        </p:grpSpPr>
        <p:sp>
          <p:nvSpPr>
            <p:cNvPr id="7" name="矩形 6"/>
            <p:cNvSpPr/>
            <p:nvPr/>
          </p:nvSpPr>
          <p:spPr>
            <a:xfrm>
              <a:off x="1123950" y="2686050"/>
              <a:ext cx="1543050" cy="15430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407285" y="2903577"/>
              <a:ext cx="976380" cy="1107996"/>
            </a:xfrm>
            <a:prstGeom prst="rect">
              <a:avLst/>
            </a:prstGeom>
            <a:noFill/>
          </p:spPr>
          <p:txBody>
            <a:bodyPr wrap="square" rtlCol="0">
              <a:spAutoFit/>
            </a:bodyPr>
            <a:lstStyle/>
            <a:p>
              <a:pPr algn="ctr"/>
              <a:r>
                <a:rPr lang="en-US" altLang="zh-CN" sz="6600" b="1" dirty="0">
                  <a:solidFill>
                    <a:schemeClr val="bg1"/>
                  </a:solidFill>
                  <a:latin typeface="微软雅黑" panose="020B0503020204020204" pitchFamily="34" charset="-122"/>
                  <a:ea typeface="微软雅黑" panose="020B0503020204020204" pitchFamily="34" charset="-122"/>
                </a:rPr>
                <a:t>6</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grpSp>
      <p:sp>
        <p:nvSpPr>
          <p:cNvPr id="8" name="矩形 7"/>
          <p:cNvSpPr/>
          <p:nvPr/>
        </p:nvSpPr>
        <p:spPr>
          <a:xfrm>
            <a:off x="2857500" y="2686050"/>
            <a:ext cx="9334500" cy="129540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2950335" y="2927822"/>
            <a:ext cx="2620010" cy="828675"/>
          </a:xfrm>
          <a:prstGeom prst="rect">
            <a:avLst/>
          </a:prstGeom>
          <a:noFill/>
        </p:spPr>
        <p:txBody>
          <a:bodyPr wrap="none" lIns="91436" tIns="45718" rIns="91436" bIns="45718" rtlCol="0">
            <a:spAutoFit/>
          </a:bodyPr>
          <a:lstStyle>
            <a:defPPr>
              <a:defRPr lang="zh-CN"/>
            </a:defPPr>
            <a:lvl1pPr>
              <a:defRPr sz="4800">
                <a:solidFill>
                  <a:schemeClr val="bg1"/>
                </a:solidFill>
                <a:latin typeface="微软雅黑" panose="020B0503020204020204" pitchFamily="34" charset="-122"/>
                <a:ea typeface="微软雅黑" panose="020B0503020204020204" pitchFamily="34" charset="-122"/>
              </a:defRPr>
            </a:lvl1pPr>
          </a:lstStyle>
          <a:p>
            <a:r>
              <a:rPr lang="zh-CN" altLang="en-US" dirty="0"/>
              <a:t>实施步骤</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8366440" y="1485924"/>
            <a:ext cx="5175127" cy="5041452"/>
            <a:chOff x="3298" y="1632"/>
            <a:chExt cx="1084" cy="1056"/>
          </a:xfrm>
        </p:grpSpPr>
        <p:sp>
          <p:nvSpPr>
            <p:cNvPr id="11" name="AutoShape 3"/>
            <p:cNvSpPr>
              <a:spLocks noChangeAspect="1" noChangeArrowheads="1" noTextEdit="1"/>
            </p:cNvSpPr>
            <p:nvPr/>
          </p:nvSpPr>
          <p:spPr bwMode="auto">
            <a:xfrm>
              <a:off x="3298" y="1632"/>
              <a:ext cx="1084" cy="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1" name="Freeform 5"/>
            <p:cNvSpPr>
              <a:spLocks noEditPoints="1"/>
            </p:cNvSpPr>
            <p:nvPr/>
          </p:nvSpPr>
          <p:spPr bwMode="auto">
            <a:xfrm>
              <a:off x="3296" y="1630"/>
              <a:ext cx="1086" cy="1061"/>
            </a:xfrm>
            <a:custGeom>
              <a:avLst/>
              <a:gdLst>
                <a:gd name="T0" fmla="*/ 390 w 457"/>
                <a:gd name="T1" fmla="*/ 200 h 446"/>
                <a:gd name="T2" fmla="*/ 390 w 457"/>
                <a:gd name="T3" fmla="*/ 216 h 446"/>
                <a:gd name="T4" fmla="*/ 215 w 457"/>
                <a:gd name="T5" fmla="*/ 259 h 446"/>
                <a:gd name="T6" fmla="*/ 215 w 457"/>
                <a:gd name="T7" fmla="*/ 291 h 446"/>
                <a:gd name="T8" fmla="*/ 390 w 457"/>
                <a:gd name="T9" fmla="*/ 248 h 446"/>
                <a:gd name="T10" fmla="*/ 390 w 457"/>
                <a:gd name="T11" fmla="*/ 264 h 446"/>
                <a:gd name="T12" fmla="*/ 207 w 457"/>
                <a:gd name="T13" fmla="*/ 310 h 446"/>
                <a:gd name="T14" fmla="*/ 197 w 457"/>
                <a:gd name="T15" fmla="*/ 308 h 446"/>
                <a:gd name="T16" fmla="*/ 56 w 457"/>
                <a:gd name="T17" fmla="*/ 184 h 446"/>
                <a:gd name="T18" fmla="*/ 60 w 457"/>
                <a:gd name="T19" fmla="*/ 124 h 446"/>
                <a:gd name="T20" fmla="*/ 197 w 457"/>
                <a:gd name="T21" fmla="*/ 244 h 446"/>
                <a:gd name="T22" fmla="*/ 207 w 457"/>
                <a:gd name="T23" fmla="*/ 245 h 446"/>
                <a:gd name="T24" fmla="*/ 390 w 457"/>
                <a:gd name="T25" fmla="*/ 200 h 446"/>
                <a:gd name="T26" fmla="*/ 65 w 457"/>
                <a:gd name="T27" fmla="*/ 46 h 446"/>
                <a:gd name="T28" fmla="*/ 249 w 457"/>
                <a:gd name="T29" fmla="*/ 0 h 446"/>
                <a:gd name="T30" fmla="*/ 390 w 457"/>
                <a:gd name="T31" fmla="*/ 124 h 446"/>
                <a:gd name="T32" fmla="*/ 390 w 457"/>
                <a:gd name="T33" fmla="*/ 140 h 446"/>
                <a:gd name="T34" fmla="*/ 215 w 457"/>
                <a:gd name="T35" fmla="*/ 184 h 446"/>
                <a:gd name="T36" fmla="*/ 215 w 457"/>
                <a:gd name="T37" fmla="*/ 215 h 446"/>
                <a:gd name="T38" fmla="*/ 390 w 457"/>
                <a:gd name="T39" fmla="*/ 172 h 446"/>
                <a:gd name="T40" fmla="*/ 390 w 457"/>
                <a:gd name="T41" fmla="*/ 188 h 446"/>
                <a:gd name="T42" fmla="*/ 207 w 457"/>
                <a:gd name="T43" fmla="*/ 234 h 446"/>
                <a:gd name="T44" fmla="*/ 197 w 457"/>
                <a:gd name="T45" fmla="*/ 232 h 446"/>
                <a:gd name="T46" fmla="*/ 56 w 457"/>
                <a:gd name="T47" fmla="*/ 109 h 446"/>
                <a:gd name="T48" fmla="*/ 65 w 457"/>
                <a:gd name="T49" fmla="*/ 46 h 446"/>
                <a:gd name="T50" fmla="*/ 224 w 457"/>
                <a:gd name="T51" fmla="*/ 421 h 446"/>
                <a:gd name="T52" fmla="*/ 0 w 457"/>
                <a:gd name="T53" fmla="*/ 288 h 446"/>
                <a:gd name="T54" fmla="*/ 0 w 457"/>
                <a:gd name="T55" fmla="*/ 313 h 446"/>
                <a:gd name="T56" fmla="*/ 224 w 457"/>
                <a:gd name="T57" fmla="*/ 446 h 446"/>
                <a:gd name="T58" fmla="*/ 353 w 457"/>
                <a:gd name="T59" fmla="*/ 398 h 446"/>
                <a:gd name="T60" fmla="*/ 353 w 457"/>
                <a:gd name="T61" fmla="*/ 372 h 446"/>
                <a:gd name="T62" fmla="*/ 224 w 457"/>
                <a:gd name="T63" fmla="*/ 421 h 446"/>
                <a:gd name="T64" fmla="*/ 418 w 457"/>
                <a:gd name="T65" fmla="*/ 335 h 446"/>
                <a:gd name="T66" fmla="*/ 364 w 457"/>
                <a:gd name="T67" fmla="*/ 355 h 446"/>
                <a:gd name="T68" fmla="*/ 364 w 457"/>
                <a:gd name="T69" fmla="*/ 434 h 446"/>
                <a:gd name="T70" fmla="*/ 391 w 457"/>
                <a:gd name="T71" fmla="*/ 402 h 446"/>
                <a:gd name="T72" fmla="*/ 418 w 457"/>
                <a:gd name="T73" fmla="*/ 414 h 446"/>
                <a:gd name="T74" fmla="*/ 418 w 457"/>
                <a:gd name="T75" fmla="*/ 374 h 446"/>
                <a:gd name="T76" fmla="*/ 442 w 457"/>
                <a:gd name="T77" fmla="*/ 365 h 446"/>
                <a:gd name="T78" fmla="*/ 457 w 457"/>
                <a:gd name="T79" fmla="*/ 346 h 446"/>
                <a:gd name="T80" fmla="*/ 457 w 457"/>
                <a:gd name="T81" fmla="*/ 283 h 446"/>
                <a:gd name="T82" fmla="*/ 451 w 457"/>
                <a:gd name="T83" fmla="*/ 272 h 446"/>
                <a:gd name="T84" fmla="*/ 400 w 457"/>
                <a:gd name="T85" fmla="*/ 242 h 446"/>
                <a:gd name="T86" fmla="*/ 400 w 457"/>
                <a:gd name="T87" fmla="*/ 271 h 446"/>
                <a:gd name="T88" fmla="*/ 211 w 457"/>
                <a:gd name="T89" fmla="*/ 320 h 446"/>
                <a:gd name="T90" fmla="*/ 187 w 457"/>
                <a:gd name="T91" fmla="*/ 314 h 446"/>
                <a:gd name="T92" fmla="*/ 56 w 457"/>
                <a:gd name="T93" fmla="*/ 197 h 446"/>
                <a:gd name="T94" fmla="*/ 0 w 457"/>
                <a:gd name="T95" fmla="*/ 218 h 446"/>
                <a:gd name="T96" fmla="*/ 0 w 457"/>
                <a:gd name="T97" fmla="*/ 245 h 446"/>
                <a:gd name="T98" fmla="*/ 224 w 457"/>
                <a:gd name="T99" fmla="*/ 378 h 446"/>
                <a:gd name="T100" fmla="*/ 432 w 457"/>
                <a:gd name="T101" fmla="*/ 299 h 446"/>
                <a:gd name="T102" fmla="*/ 432 w 457"/>
                <a:gd name="T103" fmla="*/ 341 h 446"/>
                <a:gd name="T104" fmla="*/ 418 w 457"/>
                <a:gd name="T105" fmla="*/ 347 h 446"/>
                <a:gd name="T106" fmla="*/ 418 w 457"/>
                <a:gd name="T107" fmla="*/ 335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57" h="446">
                  <a:moveTo>
                    <a:pt x="390" y="200"/>
                  </a:moveTo>
                  <a:cubicBezTo>
                    <a:pt x="390" y="216"/>
                    <a:pt x="390" y="216"/>
                    <a:pt x="390" y="216"/>
                  </a:cubicBezTo>
                  <a:cubicBezTo>
                    <a:pt x="215" y="259"/>
                    <a:pt x="215" y="259"/>
                    <a:pt x="215" y="259"/>
                  </a:cubicBezTo>
                  <a:cubicBezTo>
                    <a:pt x="208" y="271"/>
                    <a:pt x="209" y="281"/>
                    <a:pt x="215" y="291"/>
                  </a:cubicBezTo>
                  <a:cubicBezTo>
                    <a:pt x="390" y="248"/>
                    <a:pt x="390" y="248"/>
                    <a:pt x="390" y="248"/>
                  </a:cubicBezTo>
                  <a:cubicBezTo>
                    <a:pt x="390" y="264"/>
                    <a:pt x="390" y="264"/>
                    <a:pt x="390" y="264"/>
                  </a:cubicBezTo>
                  <a:cubicBezTo>
                    <a:pt x="207" y="310"/>
                    <a:pt x="207" y="310"/>
                    <a:pt x="207" y="310"/>
                  </a:cubicBezTo>
                  <a:cubicBezTo>
                    <a:pt x="203" y="310"/>
                    <a:pt x="199" y="310"/>
                    <a:pt x="197" y="308"/>
                  </a:cubicBezTo>
                  <a:cubicBezTo>
                    <a:pt x="56" y="184"/>
                    <a:pt x="56" y="184"/>
                    <a:pt x="56" y="184"/>
                  </a:cubicBezTo>
                  <a:cubicBezTo>
                    <a:pt x="49" y="179"/>
                    <a:pt x="43" y="135"/>
                    <a:pt x="60" y="124"/>
                  </a:cubicBezTo>
                  <a:cubicBezTo>
                    <a:pt x="197" y="244"/>
                    <a:pt x="197" y="244"/>
                    <a:pt x="197" y="244"/>
                  </a:cubicBezTo>
                  <a:cubicBezTo>
                    <a:pt x="199" y="245"/>
                    <a:pt x="203" y="246"/>
                    <a:pt x="207" y="245"/>
                  </a:cubicBezTo>
                  <a:cubicBezTo>
                    <a:pt x="390" y="200"/>
                    <a:pt x="390" y="200"/>
                    <a:pt x="390" y="200"/>
                  </a:cubicBezTo>
                  <a:close/>
                  <a:moveTo>
                    <a:pt x="65" y="46"/>
                  </a:moveTo>
                  <a:cubicBezTo>
                    <a:pt x="249" y="0"/>
                    <a:pt x="249" y="0"/>
                    <a:pt x="249" y="0"/>
                  </a:cubicBezTo>
                  <a:cubicBezTo>
                    <a:pt x="390" y="124"/>
                    <a:pt x="390" y="124"/>
                    <a:pt x="390" y="124"/>
                  </a:cubicBezTo>
                  <a:cubicBezTo>
                    <a:pt x="390" y="140"/>
                    <a:pt x="390" y="140"/>
                    <a:pt x="390" y="140"/>
                  </a:cubicBezTo>
                  <a:cubicBezTo>
                    <a:pt x="215" y="184"/>
                    <a:pt x="215" y="184"/>
                    <a:pt x="215" y="184"/>
                  </a:cubicBezTo>
                  <a:cubicBezTo>
                    <a:pt x="208" y="195"/>
                    <a:pt x="209" y="205"/>
                    <a:pt x="215" y="215"/>
                  </a:cubicBezTo>
                  <a:cubicBezTo>
                    <a:pt x="390" y="172"/>
                    <a:pt x="390" y="172"/>
                    <a:pt x="390" y="172"/>
                  </a:cubicBezTo>
                  <a:cubicBezTo>
                    <a:pt x="390" y="188"/>
                    <a:pt x="390" y="188"/>
                    <a:pt x="390" y="188"/>
                  </a:cubicBezTo>
                  <a:cubicBezTo>
                    <a:pt x="207" y="234"/>
                    <a:pt x="207" y="234"/>
                    <a:pt x="207" y="234"/>
                  </a:cubicBezTo>
                  <a:cubicBezTo>
                    <a:pt x="203" y="235"/>
                    <a:pt x="199" y="234"/>
                    <a:pt x="197" y="232"/>
                  </a:cubicBezTo>
                  <a:cubicBezTo>
                    <a:pt x="56" y="109"/>
                    <a:pt x="56" y="109"/>
                    <a:pt x="56" y="109"/>
                  </a:cubicBezTo>
                  <a:cubicBezTo>
                    <a:pt x="48" y="102"/>
                    <a:pt x="42" y="51"/>
                    <a:pt x="65" y="46"/>
                  </a:cubicBezTo>
                  <a:close/>
                  <a:moveTo>
                    <a:pt x="224" y="421"/>
                  </a:moveTo>
                  <a:cubicBezTo>
                    <a:pt x="0" y="288"/>
                    <a:pt x="0" y="288"/>
                    <a:pt x="0" y="288"/>
                  </a:cubicBezTo>
                  <a:cubicBezTo>
                    <a:pt x="0" y="313"/>
                    <a:pt x="0" y="313"/>
                    <a:pt x="0" y="313"/>
                  </a:cubicBezTo>
                  <a:cubicBezTo>
                    <a:pt x="224" y="446"/>
                    <a:pt x="224" y="446"/>
                    <a:pt x="224" y="446"/>
                  </a:cubicBezTo>
                  <a:cubicBezTo>
                    <a:pt x="353" y="398"/>
                    <a:pt x="353" y="398"/>
                    <a:pt x="353" y="398"/>
                  </a:cubicBezTo>
                  <a:cubicBezTo>
                    <a:pt x="353" y="372"/>
                    <a:pt x="353" y="372"/>
                    <a:pt x="353" y="372"/>
                  </a:cubicBezTo>
                  <a:cubicBezTo>
                    <a:pt x="224" y="421"/>
                    <a:pt x="224" y="421"/>
                    <a:pt x="224" y="421"/>
                  </a:cubicBezTo>
                  <a:close/>
                  <a:moveTo>
                    <a:pt x="418" y="335"/>
                  </a:moveTo>
                  <a:cubicBezTo>
                    <a:pt x="364" y="355"/>
                    <a:pt x="364" y="355"/>
                    <a:pt x="364" y="355"/>
                  </a:cubicBezTo>
                  <a:cubicBezTo>
                    <a:pt x="364" y="434"/>
                    <a:pt x="364" y="434"/>
                    <a:pt x="364" y="434"/>
                  </a:cubicBezTo>
                  <a:cubicBezTo>
                    <a:pt x="391" y="402"/>
                    <a:pt x="391" y="402"/>
                    <a:pt x="391" y="402"/>
                  </a:cubicBezTo>
                  <a:cubicBezTo>
                    <a:pt x="418" y="414"/>
                    <a:pt x="418" y="414"/>
                    <a:pt x="418" y="414"/>
                  </a:cubicBezTo>
                  <a:cubicBezTo>
                    <a:pt x="418" y="374"/>
                    <a:pt x="418" y="374"/>
                    <a:pt x="418" y="374"/>
                  </a:cubicBezTo>
                  <a:cubicBezTo>
                    <a:pt x="442" y="365"/>
                    <a:pt x="442" y="365"/>
                    <a:pt x="442" y="365"/>
                  </a:cubicBezTo>
                  <a:cubicBezTo>
                    <a:pt x="453" y="360"/>
                    <a:pt x="457" y="356"/>
                    <a:pt x="457" y="346"/>
                  </a:cubicBezTo>
                  <a:cubicBezTo>
                    <a:pt x="457" y="283"/>
                    <a:pt x="457" y="283"/>
                    <a:pt x="457" y="283"/>
                  </a:cubicBezTo>
                  <a:cubicBezTo>
                    <a:pt x="457" y="278"/>
                    <a:pt x="455" y="274"/>
                    <a:pt x="451" y="272"/>
                  </a:cubicBezTo>
                  <a:cubicBezTo>
                    <a:pt x="400" y="242"/>
                    <a:pt x="400" y="242"/>
                    <a:pt x="400" y="242"/>
                  </a:cubicBezTo>
                  <a:cubicBezTo>
                    <a:pt x="400" y="271"/>
                    <a:pt x="400" y="271"/>
                    <a:pt x="400" y="271"/>
                  </a:cubicBezTo>
                  <a:cubicBezTo>
                    <a:pt x="211" y="320"/>
                    <a:pt x="211" y="320"/>
                    <a:pt x="211" y="320"/>
                  </a:cubicBezTo>
                  <a:cubicBezTo>
                    <a:pt x="203" y="322"/>
                    <a:pt x="193" y="320"/>
                    <a:pt x="187" y="314"/>
                  </a:cubicBezTo>
                  <a:cubicBezTo>
                    <a:pt x="56" y="197"/>
                    <a:pt x="56" y="197"/>
                    <a:pt x="56" y="197"/>
                  </a:cubicBezTo>
                  <a:cubicBezTo>
                    <a:pt x="0" y="218"/>
                    <a:pt x="0" y="218"/>
                    <a:pt x="0" y="218"/>
                  </a:cubicBezTo>
                  <a:cubicBezTo>
                    <a:pt x="0" y="245"/>
                    <a:pt x="0" y="245"/>
                    <a:pt x="0" y="245"/>
                  </a:cubicBezTo>
                  <a:cubicBezTo>
                    <a:pt x="224" y="378"/>
                    <a:pt x="224" y="378"/>
                    <a:pt x="224" y="378"/>
                  </a:cubicBezTo>
                  <a:cubicBezTo>
                    <a:pt x="432" y="299"/>
                    <a:pt x="432" y="299"/>
                    <a:pt x="432" y="299"/>
                  </a:cubicBezTo>
                  <a:cubicBezTo>
                    <a:pt x="432" y="341"/>
                    <a:pt x="432" y="341"/>
                    <a:pt x="432" y="341"/>
                  </a:cubicBezTo>
                  <a:cubicBezTo>
                    <a:pt x="418" y="347"/>
                    <a:pt x="418" y="347"/>
                    <a:pt x="418" y="347"/>
                  </a:cubicBezTo>
                  <a:cubicBezTo>
                    <a:pt x="418" y="335"/>
                    <a:pt x="418" y="335"/>
                    <a:pt x="418" y="335"/>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 name="组合 1"/>
          <p:cNvGrpSpPr/>
          <p:nvPr/>
        </p:nvGrpSpPr>
        <p:grpSpPr>
          <a:xfrm>
            <a:off x="-254000" y="201683"/>
            <a:ext cx="898070" cy="521970"/>
            <a:chOff x="-254000" y="201683"/>
            <a:chExt cx="898070" cy="521970"/>
          </a:xfrm>
        </p:grpSpPr>
        <p:sp>
          <p:nvSpPr>
            <p:cNvPr id="6" name="圆角矩形 5"/>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6</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8" name="文本框 7"/>
          <p:cNvSpPr txBox="1"/>
          <p:nvPr/>
        </p:nvSpPr>
        <p:spPr>
          <a:xfrm>
            <a:off x="701167" y="144940"/>
            <a:ext cx="1807210" cy="582295"/>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实施步骤</a:t>
            </a:r>
          </a:p>
        </p:txBody>
      </p:sp>
      <p:cxnSp>
        <p:nvCxnSpPr>
          <p:cNvPr id="12" name="直接连接符 11"/>
          <p:cNvCxnSpPr/>
          <p:nvPr/>
        </p:nvCxnSpPr>
        <p:spPr>
          <a:xfrm>
            <a:off x="-106680" y="3595370"/>
            <a:ext cx="1234630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121920" y="4015105"/>
            <a:ext cx="3171825" cy="2311013"/>
          </a:xfrm>
          <a:prstGeom prst="rect">
            <a:avLst/>
          </a:prstGeom>
        </p:spPr>
        <p:txBody>
          <a:bodyPr wrap="square" lIns="91436" tIns="45718" rIns="91436" bIns="45718">
            <a:spAutoFit/>
          </a:bodyPr>
          <a:lstStyle/>
          <a:p>
            <a:pPr algn="ctr">
              <a:lnSpc>
                <a:spcPct val="150000"/>
              </a:lnSpc>
            </a:pPr>
            <a:r>
              <a:rPr lang="zh-CN" altLang="en-US" b="1" dirty="0">
                <a:latin typeface="微软雅黑" panose="020B0503020204020204" pitchFamily="34" charset="-122"/>
                <a:ea typeface="微软雅黑" panose="020B0503020204020204" pitchFamily="34" charset="-122"/>
              </a:rPr>
              <a:t>文献综述阶段</a:t>
            </a:r>
          </a:p>
          <a:p>
            <a:pPr algn="just">
              <a:lnSpc>
                <a:spcPct val="150000"/>
              </a:lnSpc>
            </a:pPr>
            <a:r>
              <a:rPr lang="zh-CN" altLang="en-US" sz="1600" dirty="0">
                <a:latin typeface="微软雅黑" panose="020B0503020204020204" pitchFamily="34" charset="-122"/>
                <a:ea typeface="微软雅黑" panose="020B0503020204020204" pitchFamily="34" charset="-122"/>
              </a:rPr>
              <a:t>广泛的文献梳理与查阅，归纳分析文献，揭示智慧校园建设的理论框架、研究方法以及可能存在的问题和挑战，为后续研究提供坚实的理论指导</a:t>
            </a:r>
          </a:p>
        </p:txBody>
      </p:sp>
      <p:sp>
        <p:nvSpPr>
          <p:cNvPr id="20" name="矩形 19"/>
          <p:cNvSpPr/>
          <p:nvPr/>
        </p:nvSpPr>
        <p:spPr>
          <a:xfrm>
            <a:off x="2145665" y="920750"/>
            <a:ext cx="3796030" cy="2305685"/>
          </a:xfrm>
          <a:prstGeom prst="rect">
            <a:avLst/>
          </a:prstGeom>
        </p:spPr>
        <p:txBody>
          <a:bodyPr wrap="square" lIns="91436" tIns="45718" rIns="91436" bIns="45718">
            <a:spAutoFit/>
          </a:bodyPr>
          <a:lstStyle/>
          <a:p>
            <a:pPr algn="ctr">
              <a:lnSpc>
                <a:spcPct val="150000"/>
              </a:lnSpc>
            </a:pPr>
            <a:r>
              <a:rPr lang="zh-CN" altLang="en-US" b="1" dirty="0">
                <a:latin typeface="微软雅黑" panose="020B0503020204020204" pitchFamily="34" charset="-122"/>
                <a:ea typeface="微软雅黑" panose="020B0503020204020204" pitchFamily="34" charset="-122"/>
              </a:rPr>
              <a:t>运行模型构建阶段</a:t>
            </a:r>
          </a:p>
          <a:p>
            <a:pPr>
              <a:lnSpc>
                <a:spcPct val="150000"/>
              </a:lnSpc>
            </a:pPr>
            <a:r>
              <a:rPr lang="zh-CN" altLang="en-US" sz="1600" dirty="0">
                <a:latin typeface="微软雅黑" panose="020B0503020204020204" pitchFamily="34" charset="-122"/>
                <a:ea typeface="微软雅黑" panose="020B0503020204020204" pitchFamily="34" charset="-122"/>
              </a:rPr>
              <a:t>基于已有的智慧校园建设研究现状和影响因素，我们将构建智慧校园的运行模型。这个模型将反映智慧校园的关键要素和运行机制，为进一步的案例分析提供分析框架</a:t>
            </a:r>
          </a:p>
        </p:txBody>
      </p:sp>
      <p:sp>
        <p:nvSpPr>
          <p:cNvPr id="22" name="矩形 21"/>
          <p:cNvSpPr/>
          <p:nvPr/>
        </p:nvSpPr>
        <p:spPr>
          <a:xfrm>
            <a:off x="4297045" y="3981450"/>
            <a:ext cx="3524885" cy="2305685"/>
          </a:xfrm>
          <a:prstGeom prst="rect">
            <a:avLst/>
          </a:prstGeom>
        </p:spPr>
        <p:txBody>
          <a:bodyPr wrap="square" lIns="91436" tIns="45718" rIns="91436" bIns="45718">
            <a:spAutoFit/>
          </a:bodyPr>
          <a:lstStyle/>
          <a:p>
            <a:pPr algn="ctr">
              <a:lnSpc>
                <a:spcPct val="150000"/>
              </a:lnSpc>
            </a:pPr>
            <a:r>
              <a:rPr lang="zh-CN" altLang="en-US" b="1" dirty="0">
                <a:latin typeface="微软雅黑" panose="020B0503020204020204" pitchFamily="34" charset="-122"/>
                <a:ea typeface="微软雅黑" panose="020B0503020204020204" pitchFamily="34" charset="-122"/>
              </a:rPr>
              <a:t>案例分析阶段</a:t>
            </a:r>
          </a:p>
          <a:p>
            <a:pPr algn="just">
              <a:lnSpc>
                <a:spcPct val="150000"/>
              </a:lnSpc>
            </a:pPr>
            <a:r>
              <a:rPr lang="zh-CN" altLang="en-US" sz="1600" dirty="0">
                <a:latin typeface="微软雅黑" panose="020B0503020204020204" pitchFamily="34" charset="-122"/>
                <a:ea typeface="微软雅黑" panose="020B0503020204020204" pitchFamily="34" charset="-122"/>
              </a:rPr>
              <a:t>选择一个中学智慧校园案例，并收集该案例的相关数据和资料，这些数据将为我们提供深入洞察智慧校园建设与运行的实际情况，从而对前期构建的模型进行验证</a:t>
            </a:r>
          </a:p>
        </p:txBody>
      </p:sp>
      <p:sp>
        <p:nvSpPr>
          <p:cNvPr id="24" name="矩形 23"/>
          <p:cNvSpPr/>
          <p:nvPr/>
        </p:nvSpPr>
        <p:spPr>
          <a:xfrm>
            <a:off x="6098540" y="793115"/>
            <a:ext cx="4417695" cy="2305685"/>
          </a:xfrm>
          <a:prstGeom prst="rect">
            <a:avLst/>
          </a:prstGeom>
        </p:spPr>
        <p:txBody>
          <a:bodyPr wrap="square" lIns="91436" tIns="45718" rIns="91436" bIns="45718">
            <a:spAutoFit/>
          </a:bodyPr>
          <a:lstStyle/>
          <a:p>
            <a:pPr algn="ctr">
              <a:lnSpc>
                <a:spcPct val="150000"/>
              </a:lnSpc>
            </a:pPr>
            <a:r>
              <a:rPr lang="zh-CN" altLang="en-US" b="1" dirty="0">
                <a:latin typeface="微软雅黑" panose="020B0503020204020204" pitchFamily="34" charset="-122"/>
                <a:ea typeface="微软雅黑" panose="020B0503020204020204" pitchFamily="34" charset="-122"/>
              </a:rPr>
              <a:t>结论与建议阶段</a:t>
            </a:r>
          </a:p>
          <a:p>
            <a:pPr>
              <a:lnSpc>
                <a:spcPct val="150000"/>
              </a:lnSpc>
            </a:pPr>
            <a:r>
              <a:rPr lang="zh-CN" altLang="en-US" sz="1600" dirty="0">
                <a:latin typeface="微软雅黑" panose="020B0503020204020204" pitchFamily="34" charset="-122"/>
                <a:ea typeface="微软雅黑" panose="020B0503020204020204" pitchFamily="34" charset="-122"/>
              </a:rPr>
              <a:t>基于案例分析的结果，总结研究主要发现，得出关于智慧校园建设与运行模型的结论。在此基础上，我们将提出对中学智慧校园建设的有益建议，涵盖模型的优化、教学实践的改进等方面，以促进智慧校园的可持续发展</a:t>
            </a:r>
          </a:p>
        </p:txBody>
      </p:sp>
      <p:grpSp>
        <p:nvGrpSpPr>
          <p:cNvPr id="32" name="组合 31"/>
          <p:cNvGrpSpPr/>
          <p:nvPr/>
        </p:nvGrpSpPr>
        <p:grpSpPr>
          <a:xfrm>
            <a:off x="1231265" y="3219778"/>
            <a:ext cx="918845" cy="712142"/>
            <a:chOff x="1352732" y="3516298"/>
            <a:chExt cx="637415" cy="460399"/>
          </a:xfrm>
        </p:grpSpPr>
        <p:sp>
          <p:nvSpPr>
            <p:cNvPr id="13" name="矩形 12"/>
            <p:cNvSpPr>
              <a:spLocks noChangeAspect="1"/>
            </p:cNvSpPr>
            <p:nvPr/>
          </p:nvSpPr>
          <p:spPr>
            <a:xfrm>
              <a:off x="1445655" y="3516298"/>
              <a:ext cx="460399" cy="460399"/>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1352732" y="3583413"/>
              <a:ext cx="637415" cy="337453"/>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1</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grpSp>
        <p:nvGrpSpPr>
          <p:cNvPr id="33" name="组合 32"/>
          <p:cNvGrpSpPr/>
          <p:nvPr/>
        </p:nvGrpSpPr>
        <p:grpSpPr>
          <a:xfrm>
            <a:off x="3418840" y="3230571"/>
            <a:ext cx="918845" cy="712144"/>
            <a:chOff x="3218757" y="3516297"/>
            <a:chExt cx="637415" cy="460399"/>
          </a:xfrm>
        </p:grpSpPr>
        <p:sp>
          <p:nvSpPr>
            <p:cNvPr id="14" name="矩形 13"/>
            <p:cNvSpPr>
              <a:spLocks noChangeAspect="1"/>
            </p:cNvSpPr>
            <p:nvPr/>
          </p:nvSpPr>
          <p:spPr>
            <a:xfrm>
              <a:off x="3307267" y="3516297"/>
              <a:ext cx="460399" cy="460399"/>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3218757" y="3568634"/>
              <a:ext cx="637415" cy="337452"/>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2</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grpSp>
        <p:nvGrpSpPr>
          <p:cNvPr id="34" name="组合 33"/>
          <p:cNvGrpSpPr/>
          <p:nvPr/>
        </p:nvGrpSpPr>
        <p:grpSpPr>
          <a:xfrm>
            <a:off x="5624195" y="3240098"/>
            <a:ext cx="918845" cy="712142"/>
            <a:chOff x="5084782" y="3516298"/>
            <a:chExt cx="637415" cy="460399"/>
          </a:xfrm>
        </p:grpSpPr>
        <p:sp>
          <p:nvSpPr>
            <p:cNvPr id="15" name="矩形 14"/>
            <p:cNvSpPr>
              <a:spLocks noChangeAspect="1"/>
            </p:cNvSpPr>
            <p:nvPr/>
          </p:nvSpPr>
          <p:spPr>
            <a:xfrm>
              <a:off x="5168879" y="3516298"/>
              <a:ext cx="460399" cy="460399"/>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5084782" y="3582592"/>
              <a:ext cx="637415" cy="337453"/>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3</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grpSp>
        <p:nvGrpSpPr>
          <p:cNvPr id="35" name="组合 34"/>
          <p:cNvGrpSpPr/>
          <p:nvPr/>
        </p:nvGrpSpPr>
        <p:grpSpPr>
          <a:xfrm>
            <a:off x="7829550" y="3245544"/>
            <a:ext cx="918845" cy="712411"/>
            <a:chOff x="6938107" y="3516298"/>
            <a:chExt cx="637415" cy="460399"/>
          </a:xfrm>
        </p:grpSpPr>
        <p:sp>
          <p:nvSpPr>
            <p:cNvPr id="16" name="矩形 15"/>
            <p:cNvSpPr>
              <a:spLocks noChangeAspect="1"/>
            </p:cNvSpPr>
            <p:nvPr/>
          </p:nvSpPr>
          <p:spPr>
            <a:xfrm>
              <a:off x="7030491" y="3516298"/>
              <a:ext cx="460399" cy="460399"/>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6938107" y="3581094"/>
              <a:ext cx="637415" cy="337326"/>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4</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grpSp>
        <p:nvGrpSpPr>
          <p:cNvPr id="10" name="组合 9"/>
          <p:cNvGrpSpPr/>
          <p:nvPr/>
        </p:nvGrpSpPr>
        <p:grpSpPr>
          <a:xfrm>
            <a:off x="2675890" y="217805"/>
            <a:ext cx="10005060" cy="439420"/>
            <a:chOff x="2584397" y="217491"/>
            <a:chExt cx="10096500" cy="439541"/>
          </a:xfrm>
        </p:grpSpPr>
        <p:sp>
          <p:nvSpPr>
            <p:cNvPr id="5" name="圆角矩形 4"/>
            <p:cNvSpPr/>
            <p:nvPr/>
          </p:nvSpPr>
          <p:spPr>
            <a:xfrm>
              <a:off x="258439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flipV="1">
              <a:off x="259709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1" name="组合 40"/>
          <p:cNvGrpSpPr/>
          <p:nvPr/>
        </p:nvGrpSpPr>
        <p:grpSpPr>
          <a:xfrm>
            <a:off x="9939020" y="3213117"/>
            <a:ext cx="918845" cy="711818"/>
            <a:chOff x="6938107" y="3516298"/>
            <a:chExt cx="637415" cy="460399"/>
          </a:xfrm>
        </p:grpSpPr>
        <p:sp>
          <p:nvSpPr>
            <p:cNvPr id="42" name="矩形 41"/>
            <p:cNvSpPr>
              <a:spLocks noChangeAspect="1"/>
            </p:cNvSpPr>
            <p:nvPr>
              <p:custDataLst>
                <p:tags r:id="rId1"/>
              </p:custDataLst>
            </p:nvPr>
          </p:nvSpPr>
          <p:spPr>
            <a:xfrm>
              <a:off x="7030491" y="3516298"/>
              <a:ext cx="460399" cy="460399"/>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custDataLst>
                <p:tags r:id="rId2"/>
              </p:custDataLst>
            </p:nvPr>
          </p:nvSpPr>
          <p:spPr>
            <a:xfrm>
              <a:off x="6938107" y="3574196"/>
              <a:ext cx="637415" cy="337607"/>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5</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100" name="矩形 99"/>
          <p:cNvSpPr/>
          <p:nvPr/>
        </p:nvSpPr>
        <p:spPr>
          <a:xfrm>
            <a:off x="8442325" y="3982085"/>
            <a:ext cx="3775710" cy="2675255"/>
          </a:xfrm>
          <a:prstGeom prst="rect">
            <a:avLst/>
          </a:prstGeom>
        </p:spPr>
        <p:txBody>
          <a:bodyPr wrap="square" lIns="91436" tIns="45718" rIns="91436" bIns="45718">
            <a:spAutoFit/>
          </a:bodyPr>
          <a:lstStyle/>
          <a:p>
            <a:pPr lvl="0" algn="ctr">
              <a:lnSpc>
                <a:spcPct val="150000"/>
              </a:lnSpc>
              <a:buClrTx/>
              <a:buSzTx/>
              <a:buFontTx/>
            </a:pPr>
            <a:r>
              <a:rPr lang="zh-CN" altLang="en-US" b="1" dirty="0">
                <a:latin typeface="微软雅黑" panose="020B0503020204020204" pitchFamily="34" charset="-122"/>
                <a:ea typeface="微软雅黑" panose="020B0503020204020204" pitchFamily="34" charset="-122"/>
                <a:sym typeface="+mn-ea"/>
              </a:rPr>
              <a:t>研究报告撰写阶段</a:t>
            </a:r>
          </a:p>
          <a:p>
            <a:pPr lvl="0" algn="just">
              <a:lnSpc>
                <a:spcPct val="150000"/>
              </a:lnSpc>
              <a:buClrTx/>
              <a:buSzTx/>
              <a:buFontTx/>
            </a:pPr>
            <a:r>
              <a:rPr lang="zh-CN" altLang="en-US" sz="1600" dirty="0">
                <a:latin typeface="微软雅黑" panose="020B0503020204020204" pitchFamily="34" charset="-122"/>
                <a:ea typeface="微软雅黑" panose="020B0503020204020204" pitchFamily="34" charset="-122"/>
                <a:sym typeface="+mn-ea"/>
              </a:rPr>
              <a:t>在课题周期收尾时，进行研究报告的撰写工作，详细阐述研究的引言、研究方法、数据分析、结果讨论、结论与建议等内容，确保研究过程和结果的清晰呈现，这将有助于为智慧校园的发展提供有益的实践指导</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6" name="圆角矩形 5"/>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6</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8" name="文本框 7"/>
          <p:cNvSpPr txBox="1"/>
          <p:nvPr/>
        </p:nvSpPr>
        <p:spPr>
          <a:xfrm>
            <a:off x="701167" y="144940"/>
            <a:ext cx="2236502" cy="584771"/>
          </a:xfrm>
          <a:prstGeom prst="rect">
            <a:avLst/>
          </a:prstGeom>
          <a:noFill/>
        </p:spPr>
        <p:txBody>
          <a:bodyPr wrap="squar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成员分工</a:t>
            </a:r>
          </a:p>
        </p:txBody>
      </p:sp>
      <p:grpSp>
        <p:nvGrpSpPr>
          <p:cNvPr id="32" name="组合 31"/>
          <p:cNvGrpSpPr/>
          <p:nvPr/>
        </p:nvGrpSpPr>
        <p:grpSpPr>
          <a:xfrm>
            <a:off x="233359" y="1622235"/>
            <a:ext cx="754504" cy="584771"/>
            <a:chOff x="1361597" y="3516298"/>
            <a:chExt cx="637415" cy="460399"/>
          </a:xfrm>
        </p:grpSpPr>
        <p:sp>
          <p:nvSpPr>
            <p:cNvPr id="13" name="矩形 12"/>
            <p:cNvSpPr>
              <a:spLocks noChangeAspect="1"/>
            </p:cNvSpPr>
            <p:nvPr/>
          </p:nvSpPr>
          <p:spPr>
            <a:xfrm>
              <a:off x="1445655" y="3516298"/>
              <a:ext cx="460399" cy="460399"/>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1361597" y="3541273"/>
              <a:ext cx="637415" cy="337453"/>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1</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grpSp>
        <p:nvGrpSpPr>
          <p:cNvPr id="10" name="组合 9"/>
          <p:cNvGrpSpPr/>
          <p:nvPr/>
        </p:nvGrpSpPr>
        <p:grpSpPr>
          <a:xfrm>
            <a:off x="2675890" y="217805"/>
            <a:ext cx="10005060" cy="439420"/>
            <a:chOff x="2584397" y="217491"/>
            <a:chExt cx="10096500" cy="439541"/>
          </a:xfrm>
        </p:grpSpPr>
        <p:sp>
          <p:nvSpPr>
            <p:cNvPr id="5" name="圆角矩形 4"/>
            <p:cNvSpPr/>
            <p:nvPr/>
          </p:nvSpPr>
          <p:spPr>
            <a:xfrm>
              <a:off x="258439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flipV="1">
              <a:off x="259709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矩形 3">
            <a:extLst>
              <a:ext uri="{FF2B5EF4-FFF2-40B4-BE49-F238E27FC236}">
                <a16:creationId xmlns:a16="http://schemas.microsoft.com/office/drawing/2014/main" id="{F891C602-39DF-8D88-838F-5A7D3E7C7863}"/>
              </a:ext>
            </a:extLst>
          </p:cNvPr>
          <p:cNvSpPr/>
          <p:nvPr/>
        </p:nvSpPr>
        <p:spPr>
          <a:xfrm>
            <a:off x="977328" y="1559269"/>
            <a:ext cx="3701923" cy="2074731"/>
          </a:xfrm>
          <a:prstGeom prst="rect">
            <a:avLst/>
          </a:prstGeom>
        </p:spPr>
        <p:txBody>
          <a:bodyPr wrap="square" lIns="91436" tIns="45718" rIns="91436" bIns="45718">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陈晶</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常州市教科院附属高级中学</a:t>
            </a:r>
            <a:endParaRPr lang="en-US" altLang="zh-CN" sz="1600"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研究方向：智慧校园</a:t>
            </a:r>
            <a:endParaRPr lang="en-US" altLang="zh-CN" sz="1600"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主持课题撰写、论文发表、结项等</a:t>
            </a:r>
            <a:endParaRPr lang="en-US" altLang="zh-CN" sz="1600" dirty="0">
              <a:latin typeface="微软雅黑" panose="020B0503020204020204" pitchFamily="34" charset="-122"/>
              <a:ea typeface="微软雅黑" panose="020B0503020204020204" pitchFamily="34" charset="-122"/>
            </a:endParaRPr>
          </a:p>
          <a:p>
            <a:pPr>
              <a:lnSpc>
                <a:spcPct val="150000"/>
              </a:lnSpc>
            </a:pPr>
            <a:endParaRPr lang="zh-CN" altLang="en-US" dirty="0">
              <a:latin typeface="微软雅黑" panose="020B0503020204020204" pitchFamily="34" charset="-122"/>
              <a:ea typeface="微软雅黑" panose="020B0503020204020204" pitchFamily="34" charset="-122"/>
            </a:endParaRPr>
          </a:p>
        </p:txBody>
      </p:sp>
      <p:sp>
        <p:nvSpPr>
          <p:cNvPr id="17" name="矩形 16">
            <a:extLst>
              <a:ext uri="{FF2B5EF4-FFF2-40B4-BE49-F238E27FC236}">
                <a16:creationId xmlns:a16="http://schemas.microsoft.com/office/drawing/2014/main" id="{D7A31D97-88A1-D92C-37B4-A4CF97224978}"/>
              </a:ext>
            </a:extLst>
          </p:cNvPr>
          <p:cNvSpPr/>
          <p:nvPr/>
        </p:nvSpPr>
        <p:spPr>
          <a:xfrm>
            <a:off x="977328" y="3654203"/>
            <a:ext cx="3701923" cy="2028565"/>
          </a:xfrm>
          <a:prstGeom prst="rect">
            <a:avLst/>
          </a:prstGeom>
        </p:spPr>
        <p:txBody>
          <a:bodyPr wrap="square" lIns="91436" tIns="45718" rIns="91436" bIns="45718">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薛一博</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常州市教科院附属高级中学</a:t>
            </a:r>
            <a:endParaRPr lang="en-US" altLang="zh-CN" sz="1600"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研究方向：协作学习与知识建构</a:t>
            </a:r>
            <a:endParaRPr lang="en-US" altLang="zh-CN" sz="1600"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跟进课题进度，负责课题撰写、结项等</a:t>
            </a:r>
            <a:endParaRPr lang="en-US" altLang="zh-CN" sz="1600" dirty="0">
              <a:latin typeface="微软雅黑" panose="020B0503020204020204" pitchFamily="34" charset="-122"/>
              <a:ea typeface="微软雅黑" panose="020B0503020204020204" pitchFamily="34" charset="-122"/>
            </a:endParaRPr>
          </a:p>
          <a:p>
            <a:pPr>
              <a:lnSpc>
                <a:spcPct val="150000"/>
              </a:lnSpc>
            </a:pPr>
            <a:endParaRPr lang="zh-CN" altLang="en-US" dirty="0">
              <a:latin typeface="微软雅黑" panose="020B0503020204020204" pitchFamily="34" charset="-122"/>
              <a:ea typeface="微软雅黑" panose="020B0503020204020204" pitchFamily="34" charset="-122"/>
            </a:endParaRPr>
          </a:p>
        </p:txBody>
      </p:sp>
      <p:grpSp>
        <p:nvGrpSpPr>
          <p:cNvPr id="29" name="组合 28">
            <a:extLst>
              <a:ext uri="{FF2B5EF4-FFF2-40B4-BE49-F238E27FC236}">
                <a16:creationId xmlns:a16="http://schemas.microsoft.com/office/drawing/2014/main" id="{C8505FED-27EB-E841-5477-866A0FDDCC23}"/>
              </a:ext>
            </a:extLst>
          </p:cNvPr>
          <p:cNvGrpSpPr/>
          <p:nvPr/>
        </p:nvGrpSpPr>
        <p:grpSpPr>
          <a:xfrm>
            <a:off x="218106" y="3770958"/>
            <a:ext cx="754504" cy="584771"/>
            <a:chOff x="1361597" y="3516298"/>
            <a:chExt cx="637415" cy="460399"/>
          </a:xfrm>
        </p:grpSpPr>
        <p:sp>
          <p:nvSpPr>
            <p:cNvPr id="30" name="矩形 29">
              <a:extLst>
                <a:ext uri="{FF2B5EF4-FFF2-40B4-BE49-F238E27FC236}">
                  <a16:creationId xmlns:a16="http://schemas.microsoft.com/office/drawing/2014/main" id="{5E9A3136-6E39-E229-43AA-322A6CC70DC2}"/>
                </a:ext>
              </a:extLst>
            </p:cNvPr>
            <p:cNvSpPr>
              <a:spLocks noChangeAspect="1"/>
            </p:cNvSpPr>
            <p:nvPr/>
          </p:nvSpPr>
          <p:spPr>
            <a:xfrm>
              <a:off x="1445655" y="3516298"/>
              <a:ext cx="460399" cy="460399"/>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35">
              <a:extLst>
                <a:ext uri="{FF2B5EF4-FFF2-40B4-BE49-F238E27FC236}">
                  <a16:creationId xmlns:a16="http://schemas.microsoft.com/office/drawing/2014/main" id="{CB57743A-1412-FAE8-9535-114490BC43A6}"/>
                </a:ext>
              </a:extLst>
            </p:cNvPr>
            <p:cNvSpPr txBox="1"/>
            <p:nvPr/>
          </p:nvSpPr>
          <p:spPr>
            <a:xfrm>
              <a:off x="1361597" y="3541273"/>
              <a:ext cx="637415" cy="411939"/>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2</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pic>
        <p:nvPicPr>
          <p:cNvPr id="50" name="图片 49">
            <a:extLst>
              <a:ext uri="{FF2B5EF4-FFF2-40B4-BE49-F238E27FC236}">
                <a16:creationId xmlns:a16="http://schemas.microsoft.com/office/drawing/2014/main" id="{0A50305A-0A92-2E69-D767-86E3CA0A9BB6}"/>
              </a:ext>
            </a:extLst>
          </p:cNvPr>
          <p:cNvPicPr>
            <a:picLocks noChangeAspect="1"/>
          </p:cNvPicPr>
          <p:nvPr/>
        </p:nvPicPr>
        <p:blipFill>
          <a:blip r:embed="rId3"/>
          <a:stretch>
            <a:fillRect/>
          </a:stretch>
        </p:blipFill>
        <p:spPr>
          <a:xfrm>
            <a:off x="4857528" y="2574824"/>
            <a:ext cx="6898800" cy="239226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7256231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6" name="圆角矩形 5"/>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6</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8" name="文本框 7"/>
          <p:cNvSpPr txBox="1"/>
          <p:nvPr/>
        </p:nvSpPr>
        <p:spPr>
          <a:xfrm>
            <a:off x="701167" y="144940"/>
            <a:ext cx="2236502" cy="584771"/>
          </a:xfrm>
          <a:prstGeom prst="rect">
            <a:avLst/>
          </a:prstGeom>
          <a:noFill/>
        </p:spPr>
        <p:txBody>
          <a:bodyPr wrap="squar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预期成果</a:t>
            </a:r>
          </a:p>
        </p:txBody>
      </p:sp>
      <p:grpSp>
        <p:nvGrpSpPr>
          <p:cNvPr id="10" name="组合 9"/>
          <p:cNvGrpSpPr/>
          <p:nvPr/>
        </p:nvGrpSpPr>
        <p:grpSpPr>
          <a:xfrm>
            <a:off x="2675890" y="217805"/>
            <a:ext cx="10005060" cy="439420"/>
            <a:chOff x="2584397" y="217491"/>
            <a:chExt cx="10096500" cy="439541"/>
          </a:xfrm>
        </p:grpSpPr>
        <p:sp>
          <p:nvSpPr>
            <p:cNvPr id="5" name="圆角矩形 4"/>
            <p:cNvSpPr/>
            <p:nvPr/>
          </p:nvSpPr>
          <p:spPr>
            <a:xfrm>
              <a:off x="258439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flipV="1">
              <a:off x="259709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1" name="图片 10">
            <a:extLst>
              <a:ext uri="{FF2B5EF4-FFF2-40B4-BE49-F238E27FC236}">
                <a16:creationId xmlns:a16="http://schemas.microsoft.com/office/drawing/2014/main" id="{044DE008-6168-8864-6B04-ACDD60AD7C49}"/>
              </a:ext>
            </a:extLst>
          </p:cNvPr>
          <p:cNvPicPr>
            <a:picLocks noChangeAspect="1"/>
          </p:cNvPicPr>
          <p:nvPr/>
        </p:nvPicPr>
        <p:blipFill>
          <a:blip r:embed="rId3"/>
          <a:stretch>
            <a:fillRect/>
          </a:stretch>
        </p:blipFill>
        <p:spPr>
          <a:xfrm>
            <a:off x="1742440" y="1144752"/>
            <a:ext cx="8115936" cy="50087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741799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813257" y="1619962"/>
            <a:ext cx="7914563" cy="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2925046" y="1257300"/>
            <a:ext cx="976380" cy="767990"/>
            <a:chOff x="5389226" y="1257300"/>
            <a:chExt cx="976380" cy="767990"/>
          </a:xfrm>
        </p:grpSpPr>
        <p:sp>
          <p:nvSpPr>
            <p:cNvPr id="11" name="矩形 10"/>
            <p:cNvSpPr/>
            <p:nvPr/>
          </p:nvSpPr>
          <p:spPr>
            <a:xfrm>
              <a:off x="5493421" y="1257300"/>
              <a:ext cx="767990" cy="76799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5389226" y="1351966"/>
              <a:ext cx="976380" cy="654858"/>
            </a:xfrm>
            <a:prstGeom prst="rect">
              <a:avLst/>
            </a:prstGeom>
            <a:noFill/>
          </p:spPr>
          <p:txBody>
            <a:bodyPr wrap="square" rtlCol="0">
              <a:spAutoFit/>
            </a:bodyPr>
            <a:lstStyle/>
            <a:p>
              <a:pPr algn="ctr"/>
              <a:r>
                <a:rPr lang="en-US" altLang="zh-CN" sz="3200" b="1" dirty="0">
                  <a:solidFill>
                    <a:schemeClr val="bg1"/>
                  </a:solidFill>
                  <a:latin typeface="微软雅黑" panose="020B0503020204020204" pitchFamily="34" charset="-122"/>
                  <a:ea typeface="微软雅黑" panose="020B0503020204020204" pitchFamily="34" charset="-122"/>
                </a:rPr>
                <a:t>1</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5303682" y="1257300"/>
            <a:ext cx="976380" cy="767990"/>
            <a:chOff x="7767862" y="1257300"/>
            <a:chExt cx="976380" cy="767990"/>
          </a:xfrm>
        </p:grpSpPr>
        <p:sp>
          <p:nvSpPr>
            <p:cNvPr id="12" name="矩形 11"/>
            <p:cNvSpPr/>
            <p:nvPr/>
          </p:nvSpPr>
          <p:spPr>
            <a:xfrm>
              <a:off x="7850724" y="1257300"/>
              <a:ext cx="767990" cy="76799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7767862" y="1351966"/>
              <a:ext cx="976380" cy="654858"/>
            </a:xfrm>
            <a:prstGeom prst="rect">
              <a:avLst/>
            </a:prstGeom>
            <a:noFill/>
          </p:spPr>
          <p:txBody>
            <a:bodyPr wrap="square" rtlCol="0">
              <a:spAutoFit/>
            </a:bodyPr>
            <a:lstStyle/>
            <a:p>
              <a:pPr algn="ctr"/>
              <a:r>
                <a:rPr lang="en-US" altLang="zh-CN" sz="3200" b="1" dirty="0">
                  <a:solidFill>
                    <a:schemeClr val="bg1"/>
                  </a:solidFill>
                  <a:latin typeface="微软雅黑" panose="020B0503020204020204" pitchFamily="34" charset="-122"/>
                  <a:ea typeface="微软雅黑" panose="020B0503020204020204" pitchFamily="34" charset="-122"/>
                </a:rPr>
                <a:t>2</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7714317" y="1257300"/>
            <a:ext cx="976380" cy="767990"/>
            <a:chOff x="10178497" y="1257300"/>
            <a:chExt cx="976380" cy="767990"/>
          </a:xfrm>
        </p:grpSpPr>
        <p:sp>
          <p:nvSpPr>
            <p:cNvPr id="13" name="矩形 12"/>
            <p:cNvSpPr/>
            <p:nvPr/>
          </p:nvSpPr>
          <p:spPr>
            <a:xfrm>
              <a:off x="10282692" y="1257300"/>
              <a:ext cx="767990" cy="76799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0178497" y="1351966"/>
              <a:ext cx="976380" cy="654858"/>
            </a:xfrm>
            <a:prstGeom prst="rect">
              <a:avLst/>
            </a:prstGeom>
            <a:noFill/>
          </p:spPr>
          <p:txBody>
            <a:bodyPr wrap="square" rtlCol="0">
              <a:spAutoFit/>
            </a:bodyPr>
            <a:lstStyle/>
            <a:p>
              <a:pPr algn="ctr"/>
              <a:r>
                <a:rPr lang="en-US" altLang="zh-CN" sz="3200" b="1" dirty="0">
                  <a:solidFill>
                    <a:schemeClr val="bg1"/>
                  </a:solidFill>
                  <a:latin typeface="微软雅黑" panose="020B0503020204020204" pitchFamily="34" charset="-122"/>
                  <a:ea typeface="微软雅黑" panose="020B0503020204020204" pitchFamily="34" charset="-122"/>
                </a:rPr>
                <a:t>3</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sp>
        <p:nvSpPr>
          <p:cNvPr id="23" name="文本框 22"/>
          <p:cNvSpPr txBox="1"/>
          <p:nvPr/>
        </p:nvSpPr>
        <p:spPr>
          <a:xfrm>
            <a:off x="2602055" y="2249325"/>
            <a:ext cx="1604010" cy="520700"/>
          </a:xfrm>
          <a:prstGeom prst="rect">
            <a:avLst/>
          </a:prstGeom>
          <a:noFill/>
        </p:spPr>
        <p:txBody>
          <a:bodyPr wrap="none" lIns="91436" tIns="45718" rIns="91436" bIns="45718" rtlCol="0">
            <a:spAutoFit/>
          </a:bodyPr>
          <a:lstStyle/>
          <a:p>
            <a:r>
              <a:rPr lang="zh-CN" altLang="en-US" sz="2800" dirty="0">
                <a:solidFill>
                  <a:schemeClr val="tx1">
                    <a:lumMod val="65000"/>
                    <a:lumOff val="35000"/>
                  </a:schemeClr>
                </a:solidFill>
                <a:latin typeface="微软雅黑" panose="020B0503020204020204" pitchFamily="34" charset="-122"/>
                <a:ea typeface="微软雅黑" panose="020B0503020204020204" pitchFamily="34" charset="-122"/>
              </a:rPr>
              <a:t>核心概念</a:t>
            </a:r>
          </a:p>
        </p:txBody>
      </p:sp>
      <p:sp>
        <p:nvSpPr>
          <p:cNvPr id="25" name="文本框 24"/>
          <p:cNvSpPr txBox="1"/>
          <p:nvPr/>
        </p:nvSpPr>
        <p:spPr>
          <a:xfrm>
            <a:off x="5003297" y="2273152"/>
            <a:ext cx="1768565" cy="954103"/>
          </a:xfrm>
          <a:prstGeom prst="rect">
            <a:avLst/>
          </a:prstGeom>
          <a:noFill/>
        </p:spPr>
        <p:txBody>
          <a:bodyPr wrap="square" lIns="91436" tIns="45718" rIns="91436" bIns="45718" rtlCol="0">
            <a:spAutoFit/>
          </a:bodyPr>
          <a:lstStyle>
            <a:defPPr>
              <a:defRPr lang="zh-CN"/>
            </a:defPPr>
            <a:lvl1pPr>
              <a:defRPr sz="2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2800" dirty="0"/>
              <a:t>研究现状与价值</a:t>
            </a:r>
          </a:p>
        </p:txBody>
      </p:sp>
      <p:sp>
        <p:nvSpPr>
          <p:cNvPr id="27" name="文本框 26"/>
          <p:cNvSpPr txBox="1"/>
          <p:nvPr/>
        </p:nvSpPr>
        <p:spPr>
          <a:xfrm>
            <a:off x="7410375" y="2264657"/>
            <a:ext cx="1604010" cy="520700"/>
          </a:xfrm>
          <a:prstGeom prst="rect">
            <a:avLst/>
          </a:prstGeom>
          <a:noFill/>
        </p:spPr>
        <p:txBody>
          <a:bodyPr wrap="none" lIns="91436" tIns="45718" rIns="91436" bIns="45718" rtlCol="0">
            <a:spAutoFit/>
          </a:bodyPr>
          <a:lstStyle>
            <a:defPPr>
              <a:defRPr lang="zh-CN"/>
            </a:defPPr>
            <a:lvl1pPr>
              <a:defRPr sz="2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2800" dirty="0"/>
              <a:t>研究目标</a:t>
            </a:r>
          </a:p>
        </p:txBody>
      </p:sp>
      <p:cxnSp>
        <p:nvCxnSpPr>
          <p:cNvPr id="30" name="直接连接符 29"/>
          <p:cNvCxnSpPr>
            <a:cxnSpLocks/>
          </p:cNvCxnSpPr>
          <p:nvPr/>
        </p:nvCxnSpPr>
        <p:spPr>
          <a:xfrm>
            <a:off x="3236675" y="4610812"/>
            <a:ext cx="8955283" cy="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4310364" y="4248150"/>
            <a:ext cx="976380" cy="767990"/>
            <a:chOff x="2811806" y="4248150"/>
            <a:chExt cx="976380" cy="767990"/>
          </a:xfrm>
        </p:grpSpPr>
        <p:sp>
          <p:nvSpPr>
            <p:cNvPr id="31" name="矩形 30"/>
            <p:cNvSpPr/>
            <p:nvPr/>
          </p:nvSpPr>
          <p:spPr>
            <a:xfrm>
              <a:off x="2916001" y="4248150"/>
              <a:ext cx="767990" cy="76799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2811806" y="4342816"/>
              <a:ext cx="976380" cy="584775"/>
            </a:xfrm>
            <a:prstGeom prst="rect">
              <a:avLst/>
            </a:prstGeom>
            <a:noFill/>
          </p:spPr>
          <p:txBody>
            <a:bodyPr wrap="square" rtlCol="0">
              <a:spAutoFit/>
            </a:bodyPr>
            <a:lstStyle/>
            <a:p>
              <a:pPr algn="ctr"/>
              <a:r>
                <a:rPr lang="en-US" altLang="zh-CN" sz="3200" b="1" dirty="0">
                  <a:solidFill>
                    <a:schemeClr val="bg1"/>
                  </a:solidFill>
                  <a:latin typeface="微软雅黑" panose="020B0503020204020204" pitchFamily="34" charset="-122"/>
                  <a:ea typeface="微软雅黑" panose="020B0503020204020204" pitchFamily="34" charset="-122"/>
                </a:rPr>
                <a:t>4</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6689000" y="4248150"/>
            <a:ext cx="976380" cy="767990"/>
            <a:chOff x="5190442" y="4248150"/>
            <a:chExt cx="976380" cy="767990"/>
          </a:xfrm>
        </p:grpSpPr>
        <p:sp>
          <p:nvSpPr>
            <p:cNvPr id="32" name="矩形 31"/>
            <p:cNvSpPr/>
            <p:nvPr/>
          </p:nvSpPr>
          <p:spPr>
            <a:xfrm>
              <a:off x="5273304" y="4248150"/>
              <a:ext cx="767990" cy="76799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nvSpPr>
          <p:spPr>
            <a:xfrm>
              <a:off x="5190442" y="4342816"/>
              <a:ext cx="976380" cy="584775"/>
            </a:xfrm>
            <a:prstGeom prst="rect">
              <a:avLst/>
            </a:prstGeom>
            <a:noFill/>
          </p:spPr>
          <p:txBody>
            <a:bodyPr wrap="square" rtlCol="0">
              <a:spAutoFit/>
            </a:bodyPr>
            <a:lstStyle/>
            <a:p>
              <a:pPr algn="ctr"/>
              <a:r>
                <a:rPr lang="en-US" altLang="zh-CN" sz="3200" b="1" dirty="0">
                  <a:solidFill>
                    <a:schemeClr val="bg1"/>
                  </a:solidFill>
                  <a:latin typeface="微软雅黑" panose="020B0503020204020204" pitchFamily="34" charset="-122"/>
                  <a:ea typeface="微软雅黑" panose="020B0503020204020204" pitchFamily="34" charset="-122"/>
                </a:rPr>
                <a:t>5</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15" name="组合 14"/>
          <p:cNvGrpSpPr/>
          <p:nvPr/>
        </p:nvGrpSpPr>
        <p:grpSpPr>
          <a:xfrm>
            <a:off x="9099635" y="4248150"/>
            <a:ext cx="976380" cy="767990"/>
            <a:chOff x="7601077" y="4248150"/>
            <a:chExt cx="976380" cy="767990"/>
          </a:xfrm>
        </p:grpSpPr>
        <p:sp>
          <p:nvSpPr>
            <p:cNvPr id="33" name="矩形 32"/>
            <p:cNvSpPr/>
            <p:nvPr/>
          </p:nvSpPr>
          <p:spPr>
            <a:xfrm>
              <a:off x="7705272" y="4248150"/>
              <a:ext cx="767990" cy="76799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35"/>
            <p:cNvSpPr txBox="1"/>
            <p:nvPr/>
          </p:nvSpPr>
          <p:spPr>
            <a:xfrm>
              <a:off x="7601077" y="4342816"/>
              <a:ext cx="976380" cy="584775"/>
            </a:xfrm>
            <a:prstGeom prst="rect">
              <a:avLst/>
            </a:prstGeom>
            <a:noFill/>
          </p:spPr>
          <p:txBody>
            <a:bodyPr wrap="square" rtlCol="0">
              <a:spAutoFit/>
            </a:bodyPr>
            <a:lstStyle/>
            <a:p>
              <a:pPr algn="ctr"/>
              <a:r>
                <a:rPr lang="en-US" altLang="zh-CN" sz="3200" b="1" dirty="0">
                  <a:solidFill>
                    <a:schemeClr val="bg1"/>
                  </a:solidFill>
                  <a:latin typeface="微软雅黑" panose="020B0503020204020204" pitchFamily="34" charset="-122"/>
                  <a:ea typeface="微软雅黑" panose="020B0503020204020204" pitchFamily="34" charset="-122"/>
                </a:rPr>
                <a:t>6</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sp>
        <p:nvSpPr>
          <p:cNvPr id="5" name="矩形 4"/>
          <p:cNvSpPr/>
          <p:nvPr/>
        </p:nvSpPr>
        <p:spPr>
          <a:xfrm rot="5400000">
            <a:off x="-2611658" y="2611657"/>
            <a:ext cx="6858001" cy="1634689"/>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5400000">
            <a:off x="-1663229" y="3390448"/>
            <a:ext cx="6858001" cy="77108"/>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8777351" y="5233301"/>
            <a:ext cx="1604010" cy="520700"/>
          </a:xfrm>
          <a:prstGeom prst="rect">
            <a:avLst/>
          </a:prstGeom>
          <a:noFill/>
        </p:spPr>
        <p:txBody>
          <a:bodyPr wrap="none" lIns="91436" tIns="45718" rIns="91436" bIns="45718" rtlCol="0">
            <a:spAutoFit/>
          </a:bodyPr>
          <a:lstStyle>
            <a:defPPr>
              <a:defRPr lang="zh-CN"/>
            </a:defPPr>
            <a:lvl1pPr>
              <a:defRPr sz="28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dirty="0"/>
              <a:t>实施步骤</a:t>
            </a:r>
          </a:p>
        </p:txBody>
      </p:sp>
      <p:sp>
        <p:nvSpPr>
          <p:cNvPr id="43" name="文本框 42"/>
          <p:cNvSpPr txBox="1"/>
          <p:nvPr/>
        </p:nvSpPr>
        <p:spPr>
          <a:xfrm>
            <a:off x="3795974" y="5226939"/>
            <a:ext cx="1604010" cy="520700"/>
          </a:xfrm>
          <a:prstGeom prst="rect">
            <a:avLst/>
          </a:prstGeom>
          <a:noFill/>
        </p:spPr>
        <p:txBody>
          <a:bodyPr wrap="none" lIns="91436" tIns="45718" rIns="91436" bIns="45718" rtlCol="0">
            <a:spAutoFit/>
          </a:bodyPr>
          <a:lstStyle>
            <a:defPPr>
              <a:defRPr lang="zh-CN"/>
            </a:defPPr>
            <a:lvl1pPr>
              <a:defRPr sz="28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dirty="0"/>
              <a:t>研究内容</a:t>
            </a:r>
          </a:p>
        </p:txBody>
      </p:sp>
      <p:sp>
        <p:nvSpPr>
          <p:cNvPr id="45" name="文本框 44"/>
          <p:cNvSpPr txBox="1"/>
          <p:nvPr/>
        </p:nvSpPr>
        <p:spPr>
          <a:xfrm>
            <a:off x="6165846" y="5240174"/>
            <a:ext cx="1604010" cy="520700"/>
          </a:xfrm>
          <a:prstGeom prst="rect">
            <a:avLst/>
          </a:prstGeom>
          <a:noFill/>
        </p:spPr>
        <p:txBody>
          <a:bodyPr wrap="none" lIns="91436" tIns="45718" rIns="91436" bIns="45718" rtlCol="0">
            <a:spAutoFit/>
          </a:bodyPr>
          <a:lstStyle>
            <a:defPPr>
              <a:defRPr lang="zh-CN"/>
            </a:defPPr>
            <a:lvl1pPr>
              <a:defRPr sz="28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dirty="0"/>
              <a:t>研究方法</a:t>
            </a:r>
          </a:p>
        </p:txBody>
      </p:sp>
      <p:sp>
        <p:nvSpPr>
          <p:cNvPr id="7" name="文本框 6"/>
          <p:cNvSpPr txBox="1"/>
          <p:nvPr/>
        </p:nvSpPr>
        <p:spPr>
          <a:xfrm>
            <a:off x="527377" y="247904"/>
            <a:ext cx="1015663" cy="1758920"/>
          </a:xfrm>
          <a:prstGeom prst="rect">
            <a:avLst/>
          </a:prstGeom>
          <a:noFill/>
        </p:spPr>
        <p:txBody>
          <a:bodyPr vert="eaVert" wrap="square" rtlCol="0">
            <a:spAutoFit/>
          </a:bodyPr>
          <a:lstStyle/>
          <a:p>
            <a:pPr algn="dist"/>
            <a:r>
              <a:rPr lang="zh-CN" altLang="en-US" sz="5400" b="1" dirty="0">
                <a:solidFill>
                  <a:schemeClr val="bg1"/>
                </a:solidFill>
                <a:latin typeface="微软雅黑" panose="020B0503020204020204" pitchFamily="34" charset="-122"/>
                <a:ea typeface="微软雅黑" panose="020B0503020204020204" pitchFamily="34" charset="-122"/>
              </a:rPr>
              <a:t>目录</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rot="10800000">
            <a:off x="0" y="-7"/>
            <a:ext cx="12192000" cy="2426618"/>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10800000">
            <a:off x="0" y="2493941"/>
            <a:ext cx="12192000" cy="70698"/>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3536239" y="3909427"/>
            <a:ext cx="5119523" cy="1107996"/>
          </a:xfrm>
          <a:prstGeom prst="rect">
            <a:avLst/>
          </a:prstGeom>
          <a:noFill/>
        </p:spPr>
        <p:txBody>
          <a:bodyPr wrap="square" rtlCol="0">
            <a:spAutoFit/>
          </a:bodyPr>
          <a:lstStyle/>
          <a:p>
            <a:pPr algn="ctr"/>
            <a:r>
              <a:rPr lang="zh-CN" altLang="en-US" sz="6600" b="1" dirty="0">
                <a:solidFill>
                  <a:srgbClr val="005CA1"/>
                </a:solidFill>
                <a:latin typeface="微软雅黑" panose="020B0503020204020204" pitchFamily="34" charset="-122"/>
                <a:ea typeface="微软雅黑" panose="020B0503020204020204" pitchFamily="34" charset="-122"/>
              </a:rPr>
              <a:t>感谢聆听</a:t>
            </a:r>
          </a:p>
        </p:txBody>
      </p:sp>
      <p:sp>
        <p:nvSpPr>
          <p:cNvPr id="19" name="文本框 18"/>
          <p:cNvSpPr txBox="1"/>
          <p:nvPr/>
        </p:nvSpPr>
        <p:spPr>
          <a:xfrm>
            <a:off x="323851" y="-24013"/>
            <a:ext cx="11544299" cy="3154706"/>
          </a:xfrm>
          <a:prstGeom prst="rect">
            <a:avLst/>
          </a:prstGeom>
        </p:spPr>
        <p:txBody>
          <a:bodyPr wrap="square" lIns="91436" tIns="45718" rIns="91436" bIns="45718">
            <a:spAutoFit/>
          </a:bodyPr>
          <a:lstStyle>
            <a:defPPr>
              <a:defRPr lang="zh-CN"/>
            </a:defPPr>
            <a:lvl1pPr algn="ctr">
              <a:defRPr sz="105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gn="dist"/>
            <a:r>
              <a:rPr lang="en-US" altLang="zh-CN" sz="19900" b="1" dirty="0">
                <a:solidFill>
                  <a:schemeClr val="bg1">
                    <a:alpha val="10000"/>
                  </a:schemeClr>
                </a:solidFill>
              </a:rPr>
              <a:t>THANKS</a:t>
            </a:r>
            <a:endParaRPr lang="zh-CN" altLang="en-US" sz="19900" b="1" dirty="0">
              <a:solidFill>
                <a:schemeClr val="bg1">
                  <a:alpha val="10000"/>
                </a:schemeClr>
              </a:solidFill>
            </a:endParaRPr>
          </a:p>
        </p:txBody>
      </p:sp>
      <p:grpSp>
        <p:nvGrpSpPr>
          <p:cNvPr id="7" name="组合 6"/>
          <p:cNvGrpSpPr/>
          <p:nvPr/>
        </p:nvGrpSpPr>
        <p:grpSpPr>
          <a:xfrm>
            <a:off x="4876405" y="1196335"/>
            <a:ext cx="2439190" cy="2439192"/>
            <a:chOff x="5007734" y="902247"/>
            <a:chExt cx="2543685" cy="2543686"/>
          </a:xfrm>
        </p:grpSpPr>
        <p:sp>
          <p:nvSpPr>
            <p:cNvPr id="8" name="椭圆 7"/>
            <p:cNvSpPr/>
            <p:nvPr/>
          </p:nvSpPr>
          <p:spPr>
            <a:xfrm>
              <a:off x="5007734" y="902247"/>
              <a:ext cx="2543685" cy="2543686"/>
            </a:xfrm>
            <a:prstGeom prst="ellipse">
              <a:avLst/>
            </a:prstGeom>
            <a:gradFill flip="none" rotWithShape="1">
              <a:gsLst>
                <a:gs pos="0">
                  <a:schemeClr val="bg1"/>
                </a:gs>
                <a:gs pos="100000">
                  <a:srgbClr val="E8E8E8"/>
                </a:gs>
              </a:gsLst>
              <a:lin ang="5400000" scaled="1"/>
              <a:tileRect/>
            </a:gradFill>
            <a:ln>
              <a:noFill/>
            </a:ln>
            <a:effectLst>
              <a:outerShdw blurRad="1397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rot="10800000">
              <a:off x="5160137" y="1054647"/>
              <a:ext cx="2213120" cy="2213120"/>
            </a:xfrm>
            <a:prstGeom prst="ellipse">
              <a:avLst/>
            </a:prstGeom>
            <a:gradFill flip="none" rotWithShape="1">
              <a:gsLst>
                <a:gs pos="0">
                  <a:schemeClr val="bg1"/>
                </a:gs>
                <a:gs pos="100000">
                  <a:srgbClr val="E8E8E8"/>
                </a:gs>
              </a:gsLst>
              <a:lin ang="5400000" scaled="1"/>
              <a:tileRect/>
            </a:gradFill>
            <a:ln>
              <a:noFill/>
            </a:ln>
            <a:effectLst>
              <a:innerShdw blurRad="88900">
                <a:prstClr val="black">
                  <a:alpha val="1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 name="图片 1" descr="微信图片_20230918163433"/>
          <p:cNvPicPr>
            <a:picLocks noChangeAspect="1"/>
          </p:cNvPicPr>
          <p:nvPr>
            <p:custDataLst>
              <p:tags r:id="rId1"/>
            </p:custDataLst>
          </p:nvPr>
        </p:nvPicPr>
        <p:blipFill>
          <a:blip r:embed="rId4"/>
          <a:stretch>
            <a:fillRect/>
          </a:stretch>
        </p:blipFill>
        <p:spPr>
          <a:xfrm>
            <a:off x="5042535" y="1370330"/>
            <a:ext cx="2124075" cy="2124075"/>
          </a:xfrm>
          <a:prstGeom prst="ellipse">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2857500" y="2686050"/>
            <a:ext cx="9334500" cy="129540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2857500" y="4133850"/>
            <a:ext cx="8210550" cy="952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1123950" y="2686050"/>
            <a:ext cx="1543050" cy="1543050"/>
            <a:chOff x="1123950" y="2686050"/>
            <a:chExt cx="1543050" cy="1543050"/>
          </a:xfrm>
        </p:grpSpPr>
        <p:sp>
          <p:nvSpPr>
            <p:cNvPr id="10" name="矩形 9"/>
            <p:cNvSpPr/>
            <p:nvPr/>
          </p:nvSpPr>
          <p:spPr>
            <a:xfrm>
              <a:off x="1123950" y="2686050"/>
              <a:ext cx="1543050" cy="15430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1407285" y="2903577"/>
              <a:ext cx="976380" cy="1107996"/>
            </a:xfrm>
            <a:prstGeom prst="rect">
              <a:avLst/>
            </a:prstGeom>
            <a:noFill/>
          </p:spPr>
          <p:txBody>
            <a:bodyPr wrap="square" rtlCol="0">
              <a:spAutoFit/>
            </a:bodyPr>
            <a:lstStyle/>
            <a:p>
              <a:pPr algn="ctr"/>
              <a:r>
                <a:rPr lang="en-US" altLang="zh-CN" sz="6600" b="1" dirty="0">
                  <a:solidFill>
                    <a:schemeClr val="bg1"/>
                  </a:solidFill>
                  <a:latin typeface="微软雅黑" panose="020B0503020204020204" pitchFamily="34" charset="-122"/>
                  <a:ea typeface="微软雅黑" panose="020B0503020204020204" pitchFamily="34" charset="-122"/>
                </a:rPr>
                <a:t>1</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grpSp>
      <p:sp>
        <p:nvSpPr>
          <p:cNvPr id="15" name="文本框 14"/>
          <p:cNvSpPr txBox="1"/>
          <p:nvPr/>
        </p:nvSpPr>
        <p:spPr>
          <a:xfrm>
            <a:off x="2971925" y="2953758"/>
            <a:ext cx="2620010" cy="828675"/>
          </a:xfrm>
          <a:prstGeom prst="rect">
            <a:avLst/>
          </a:prstGeom>
          <a:noFill/>
        </p:spPr>
        <p:txBody>
          <a:bodyPr wrap="none" lIns="91436" tIns="45718" rIns="91436" bIns="45718" rtlCol="0">
            <a:spAutoFit/>
          </a:bodyPr>
          <a:lstStyle/>
          <a:p>
            <a:r>
              <a:rPr lang="zh-CN" altLang="en-US" sz="4800" dirty="0">
                <a:solidFill>
                  <a:schemeClr val="bg1"/>
                </a:solidFill>
                <a:latin typeface="微软雅黑" panose="020B0503020204020204" pitchFamily="34" charset="-122"/>
                <a:ea typeface="微软雅黑" panose="020B0503020204020204" pitchFamily="34" charset="-122"/>
              </a:rPr>
              <a:t>核心概念</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254000" y="201683"/>
            <a:ext cx="898070" cy="523220"/>
            <a:chOff x="-254000" y="201683"/>
            <a:chExt cx="898070" cy="523220"/>
          </a:xfrm>
        </p:grpSpPr>
        <p:sp>
          <p:nvSpPr>
            <p:cNvPr id="5" name="圆角矩形 4"/>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5706" y="201683"/>
              <a:ext cx="467694" cy="52322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1</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7" name="文本框 6"/>
          <p:cNvSpPr txBox="1"/>
          <p:nvPr/>
        </p:nvSpPr>
        <p:spPr>
          <a:xfrm>
            <a:off x="701167" y="144940"/>
            <a:ext cx="1807210" cy="582295"/>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核心概念</a:t>
            </a:r>
          </a:p>
        </p:txBody>
      </p:sp>
      <p:grpSp>
        <p:nvGrpSpPr>
          <p:cNvPr id="15" name="组合 14"/>
          <p:cNvGrpSpPr/>
          <p:nvPr/>
        </p:nvGrpSpPr>
        <p:grpSpPr>
          <a:xfrm>
            <a:off x="2584397" y="217491"/>
            <a:ext cx="10096500" cy="439541"/>
            <a:chOff x="2584397" y="217491"/>
            <a:chExt cx="10096500" cy="439541"/>
          </a:xfrm>
        </p:grpSpPr>
        <p:sp>
          <p:nvSpPr>
            <p:cNvPr id="4" name="圆角矩形 3"/>
            <p:cNvSpPr/>
            <p:nvPr/>
          </p:nvSpPr>
          <p:spPr>
            <a:xfrm>
              <a:off x="258439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flipV="1">
              <a:off x="259709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0" name="图片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79928" y="378280"/>
            <a:ext cx="7246327" cy="7337033"/>
          </a:xfrm>
          <a:prstGeom prst="rect">
            <a:avLst/>
          </a:prstGeom>
        </p:spPr>
      </p:pic>
      <p:sp>
        <p:nvSpPr>
          <p:cNvPr id="12" name="矩形 11"/>
          <p:cNvSpPr/>
          <p:nvPr/>
        </p:nvSpPr>
        <p:spPr>
          <a:xfrm>
            <a:off x="533400" y="1735455"/>
            <a:ext cx="7248525" cy="1936750"/>
          </a:xfrm>
          <a:prstGeom prst="rect">
            <a:avLst/>
          </a:prstGeom>
        </p:spPr>
        <p:txBody>
          <a:bodyPr wrap="square" lIns="91438" tIns="45719" rIns="91438" bIns="45719">
            <a:spAutoFit/>
          </a:bodyPr>
          <a:lstStyle/>
          <a:p>
            <a:pPr algn="just">
              <a:lnSpc>
                <a:spcPct val="150000"/>
              </a:lnSpc>
            </a:pPr>
            <a:r>
              <a:rPr lang="zh-CN" altLang="en-US" sz="2000" dirty="0">
                <a:latin typeface="微软雅黑" panose="020B0503020204020204" pitchFamily="34" charset="-122"/>
                <a:ea typeface="微软雅黑" panose="020B0503020204020204" pitchFamily="34" charset="-122"/>
              </a:rPr>
              <a:t>智慧校园是指一种以面向师生个性化服务为理念，能全面感知物理环境，识别学习者个体特征和学习情景，提供无缝互通的网络通信，有效支持教学过程分析、评价和智能决策的现代化校园</a:t>
            </a:r>
            <a:r>
              <a:rPr lang="en-US" altLang="zh-CN" sz="2000" baseline="30000" dirty="0">
                <a:latin typeface="微软雅黑" panose="020B0503020204020204" pitchFamily="34" charset="-122"/>
                <a:ea typeface="微软雅黑" panose="020B0503020204020204" pitchFamily="34" charset="-122"/>
              </a:rPr>
              <a:t>[1]</a:t>
            </a:r>
            <a:endParaRPr lang="zh-CN" altLang="en-US" sz="2000" dirty="0">
              <a:latin typeface="微软雅黑" panose="020B0503020204020204" pitchFamily="34" charset="-122"/>
              <a:ea typeface="微软雅黑" panose="020B0503020204020204" pitchFamily="34" charset="-122"/>
            </a:endParaRPr>
          </a:p>
        </p:txBody>
      </p:sp>
      <p:grpSp>
        <p:nvGrpSpPr>
          <p:cNvPr id="16" name="组合 15"/>
          <p:cNvGrpSpPr/>
          <p:nvPr/>
        </p:nvGrpSpPr>
        <p:grpSpPr>
          <a:xfrm>
            <a:off x="612140" y="1177926"/>
            <a:ext cx="7047230" cy="459105"/>
            <a:chOff x="938041" y="2322016"/>
            <a:chExt cx="5790137" cy="459036"/>
          </a:xfrm>
        </p:grpSpPr>
        <p:sp>
          <p:nvSpPr>
            <p:cNvPr id="3" name="矩形 2"/>
            <p:cNvSpPr/>
            <p:nvPr/>
          </p:nvSpPr>
          <p:spPr>
            <a:xfrm>
              <a:off x="938041" y="2339792"/>
              <a:ext cx="5790137" cy="420307"/>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76127" y="2322016"/>
              <a:ext cx="1520315" cy="459036"/>
            </a:xfrm>
            <a:prstGeom prst="rect">
              <a:avLst/>
            </a:prstGeom>
            <a:noFill/>
          </p:spPr>
          <p:txBody>
            <a:bodyPr wrap="square" lIns="91436" tIns="45718" rIns="91436" bIns="45718"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智慧校园</a:t>
              </a:r>
            </a:p>
          </p:txBody>
        </p:sp>
      </p:grpSp>
      <p:sp>
        <p:nvSpPr>
          <p:cNvPr id="2" name="矩形 1"/>
          <p:cNvSpPr/>
          <p:nvPr>
            <p:custDataLst>
              <p:tags r:id="rId1"/>
            </p:custDataLst>
          </p:nvPr>
        </p:nvSpPr>
        <p:spPr>
          <a:xfrm>
            <a:off x="535940" y="4263388"/>
            <a:ext cx="7248525" cy="1936750"/>
          </a:xfrm>
          <a:prstGeom prst="rect">
            <a:avLst/>
          </a:prstGeom>
        </p:spPr>
        <p:txBody>
          <a:bodyPr wrap="square" lIns="91438" tIns="45719" rIns="91438" bIns="45719">
            <a:spAutoFit/>
          </a:bodyPr>
          <a:lstStyle/>
          <a:p>
            <a:pPr algn="just">
              <a:lnSpc>
                <a:spcPct val="150000"/>
              </a:lnSpc>
            </a:pPr>
            <a:r>
              <a:rPr lang="zh-CN" altLang="en-US" sz="2000" dirty="0">
                <a:latin typeface="微软雅黑" panose="020B0503020204020204" pitchFamily="34" charset="-122"/>
                <a:ea typeface="微软雅黑" panose="020B0503020204020204" pitchFamily="34" charset="-122"/>
              </a:rPr>
              <a:t>运行模型指的是一种对智慧校园系统运行的抽象描述，包括智慧校园实际运行中的组织结构、流程、活动、资源分配等方面的描述和规划，是为了保障各项功能协调运作的框架，以确保整个校园在智慧校园的框架下能够高效运转</a:t>
            </a:r>
            <a:r>
              <a:rPr lang="en-US" altLang="zh-CN" sz="2000" baseline="30000" dirty="0">
                <a:latin typeface="微软雅黑" panose="020B0503020204020204" pitchFamily="34" charset="-122"/>
                <a:ea typeface="微软雅黑" panose="020B0503020204020204" pitchFamily="34" charset="-122"/>
              </a:rPr>
              <a:t>[2]</a:t>
            </a:r>
            <a:endParaRPr lang="zh-CN" altLang="en-US" sz="2000" dirty="0">
              <a:latin typeface="微软雅黑" panose="020B0503020204020204" pitchFamily="34" charset="-122"/>
              <a:ea typeface="微软雅黑" panose="020B0503020204020204" pitchFamily="34" charset="-122"/>
            </a:endParaRPr>
          </a:p>
        </p:txBody>
      </p:sp>
      <p:grpSp>
        <p:nvGrpSpPr>
          <p:cNvPr id="17" name="组合 16"/>
          <p:cNvGrpSpPr/>
          <p:nvPr/>
        </p:nvGrpSpPr>
        <p:grpSpPr>
          <a:xfrm>
            <a:off x="614680" y="3770629"/>
            <a:ext cx="7047230" cy="459105"/>
            <a:chOff x="938041" y="2332809"/>
            <a:chExt cx="5790137" cy="459036"/>
          </a:xfrm>
        </p:grpSpPr>
        <p:sp>
          <p:nvSpPr>
            <p:cNvPr id="18" name="矩形 17"/>
            <p:cNvSpPr/>
            <p:nvPr>
              <p:custDataLst>
                <p:tags r:id="rId2"/>
              </p:custDataLst>
            </p:nvPr>
          </p:nvSpPr>
          <p:spPr>
            <a:xfrm>
              <a:off x="938041" y="2339792"/>
              <a:ext cx="5790137" cy="420307"/>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custDataLst>
                <p:tags r:id="rId3"/>
              </p:custDataLst>
            </p:nvPr>
          </p:nvSpPr>
          <p:spPr>
            <a:xfrm>
              <a:off x="976127" y="2332809"/>
              <a:ext cx="1383623" cy="459036"/>
            </a:xfrm>
            <a:prstGeom prst="rect">
              <a:avLst/>
            </a:prstGeom>
            <a:noFill/>
          </p:spPr>
          <p:txBody>
            <a:bodyPr wrap="square" lIns="91436" tIns="45718" rIns="91436" bIns="45718"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运行模型</a:t>
              </a:r>
            </a:p>
          </p:txBody>
        </p:sp>
      </p:grpSp>
      <p:sp>
        <p:nvSpPr>
          <p:cNvPr id="9" name="文本框 25">
            <a:extLst>
              <a:ext uri="{FF2B5EF4-FFF2-40B4-BE49-F238E27FC236}">
                <a16:creationId xmlns:a16="http://schemas.microsoft.com/office/drawing/2014/main" id="{81B897D3-01AB-8801-B4E4-5E6CCCE70B3D}"/>
              </a:ext>
            </a:extLst>
          </p:cNvPr>
          <p:cNvSpPr txBox="1"/>
          <p:nvPr/>
        </p:nvSpPr>
        <p:spPr>
          <a:xfrm>
            <a:off x="65706" y="6407147"/>
            <a:ext cx="12192000" cy="430887"/>
          </a:xfrm>
          <a:prstGeom prst="rect">
            <a:avLst/>
          </a:prstGeom>
          <a:noFill/>
        </p:spPr>
        <p:txBody>
          <a:bodyPr wrap="square" rtlCol="0">
            <a:spAutoFit/>
          </a:bodyPr>
          <a:lstStyle/>
          <a:p>
            <a:r>
              <a:rPr lang="en-US" altLang="zh-CN" sz="1100" dirty="0">
                <a:latin typeface="+mn-ea"/>
              </a:rPr>
              <a:t>[1]</a:t>
            </a:r>
            <a:r>
              <a:rPr lang="zh-CN" altLang="en-US" sz="1100" dirty="0">
                <a:latin typeface="+mn-ea"/>
              </a:rPr>
              <a:t>黄荣怀</a:t>
            </a:r>
            <a:r>
              <a:rPr lang="en-US" altLang="zh-CN" sz="1100" dirty="0">
                <a:latin typeface="+mn-ea"/>
              </a:rPr>
              <a:t>,</a:t>
            </a:r>
            <a:r>
              <a:rPr lang="zh-CN" altLang="en-US" sz="1100" dirty="0">
                <a:latin typeface="+mn-ea"/>
              </a:rPr>
              <a:t>张进宝</a:t>
            </a:r>
            <a:r>
              <a:rPr lang="en-US" altLang="zh-CN" sz="1100" dirty="0">
                <a:latin typeface="+mn-ea"/>
              </a:rPr>
              <a:t>,</a:t>
            </a:r>
            <a:r>
              <a:rPr lang="zh-CN" altLang="en-US" sz="1100" dirty="0">
                <a:latin typeface="+mn-ea"/>
              </a:rPr>
              <a:t>胡永斌等</a:t>
            </a:r>
            <a:r>
              <a:rPr lang="en-US" altLang="zh-CN" sz="1100" dirty="0">
                <a:latin typeface="+mn-ea"/>
              </a:rPr>
              <a:t>.</a:t>
            </a:r>
            <a:r>
              <a:rPr lang="zh-CN" altLang="en-US" sz="1100" dirty="0">
                <a:latin typeface="+mn-ea"/>
              </a:rPr>
              <a:t>智慧校园</a:t>
            </a:r>
            <a:r>
              <a:rPr lang="en-US" altLang="zh-CN" sz="1100" dirty="0">
                <a:latin typeface="+mn-ea"/>
              </a:rPr>
              <a:t>:</a:t>
            </a:r>
            <a:r>
              <a:rPr lang="zh-CN" altLang="en-US" sz="1100" dirty="0">
                <a:latin typeface="+mn-ea"/>
              </a:rPr>
              <a:t>数字校园发展的必然趋势</a:t>
            </a:r>
            <a:r>
              <a:rPr lang="en-US" altLang="zh-CN" sz="1100" dirty="0">
                <a:latin typeface="+mn-ea"/>
              </a:rPr>
              <a:t>[J].</a:t>
            </a:r>
            <a:r>
              <a:rPr lang="zh-CN" altLang="en-US" sz="1100" dirty="0">
                <a:latin typeface="+mn-ea"/>
              </a:rPr>
              <a:t>开放教育研究</a:t>
            </a:r>
            <a:r>
              <a:rPr lang="en-US" altLang="zh-CN" sz="1100" dirty="0">
                <a:latin typeface="+mn-ea"/>
              </a:rPr>
              <a:t>,2012,18(04):12-17.DOI:10.13966/j.cnki.kfjyyj.2012.04.009.	</a:t>
            </a:r>
            <a:r>
              <a:rPr lang="en-US" altLang="zh-CN" sz="1100" dirty="0">
                <a:solidFill>
                  <a:srgbClr val="262626"/>
                </a:solidFill>
                <a:latin typeface="+mn-ea"/>
              </a:rPr>
              <a:t>.</a:t>
            </a:r>
          </a:p>
          <a:p>
            <a:r>
              <a:rPr lang="en-US" altLang="zh-CN" sz="1100" dirty="0">
                <a:solidFill>
                  <a:srgbClr val="262626"/>
                </a:solidFill>
                <a:latin typeface="+mn-ea"/>
              </a:rPr>
              <a:t>[2]</a:t>
            </a:r>
            <a:r>
              <a:rPr lang="zh-CN" altLang="en-US" sz="1100" dirty="0">
                <a:solidFill>
                  <a:srgbClr val="262626"/>
                </a:solidFill>
                <a:latin typeface="+mn-ea"/>
              </a:rPr>
              <a:t>祝智庭</a:t>
            </a:r>
            <a:r>
              <a:rPr lang="en-US" altLang="zh-CN" sz="1100" dirty="0">
                <a:solidFill>
                  <a:srgbClr val="262626"/>
                </a:solidFill>
                <a:latin typeface="+mn-ea"/>
              </a:rPr>
              <a:t>,</a:t>
            </a:r>
            <a:r>
              <a:rPr lang="zh-CN" altLang="en-US" sz="1100" dirty="0">
                <a:solidFill>
                  <a:srgbClr val="262626"/>
                </a:solidFill>
                <a:latin typeface="+mn-ea"/>
              </a:rPr>
              <a:t>贺斌</a:t>
            </a:r>
            <a:r>
              <a:rPr lang="en-US" altLang="zh-CN" sz="1100" dirty="0">
                <a:solidFill>
                  <a:srgbClr val="262626"/>
                </a:solidFill>
                <a:latin typeface="+mn-ea"/>
              </a:rPr>
              <a:t>.</a:t>
            </a:r>
            <a:r>
              <a:rPr lang="zh-CN" altLang="en-US" sz="1100" dirty="0">
                <a:solidFill>
                  <a:srgbClr val="262626"/>
                </a:solidFill>
                <a:latin typeface="+mn-ea"/>
              </a:rPr>
              <a:t>智慧教育</a:t>
            </a:r>
            <a:r>
              <a:rPr lang="en-US" altLang="zh-CN" sz="1100" dirty="0">
                <a:solidFill>
                  <a:srgbClr val="262626"/>
                </a:solidFill>
                <a:latin typeface="+mn-ea"/>
              </a:rPr>
              <a:t>:</a:t>
            </a:r>
            <a:r>
              <a:rPr lang="zh-CN" altLang="en-US" sz="1100" dirty="0">
                <a:solidFill>
                  <a:srgbClr val="262626"/>
                </a:solidFill>
                <a:latin typeface="+mn-ea"/>
              </a:rPr>
              <a:t>教育信息化的新境界</a:t>
            </a:r>
            <a:r>
              <a:rPr lang="en-US" altLang="zh-CN" sz="1100" dirty="0">
                <a:solidFill>
                  <a:srgbClr val="262626"/>
                </a:solidFill>
                <a:latin typeface="+mn-ea"/>
              </a:rPr>
              <a:t>[J].</a:t>
            </a:r>
            <a:r>
              <a:rPr lang="zh-CN" altLang="en-US" sz="1100" dirty="0">
                <a:solidFill>
                  <a:srgbClr val="262626"/>
                </a:solidFill>
                <a:latin typeface="+mn-ea"/>
              </a:rPr>
              <a:t>电化教育研究</a:t>
            </a:r>
            <a:r>
              <a:rPr lang="en-US" altLang="zh-CN" sz="1100" dirty="0">
                <a:solidFill>
                  <a:srgbClr val="262626"/>
                </a:solidFill>
                <a:latin typeface="+mn-ea"/>
              </a:rPr>
              <a:t>,2012,33(12):5-13.</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857500" y="2686050"/>
            <a:ext cx="9334500" cy="129540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857500" y="4133850"/>
            <a:ext cx="8210550" cy="952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1123950" y="2686050"/>
            <a:ext cx="1543050" cy="1543050"/>
            <a:chOff x="1123950" y="2686050"/>
            <a:chExt cx="1543050" cy="1543050"/>
          </a:xfrm>
        </p:grpSpPr>
        <p:sp>
          <p:nvSpPr>
            <p:cNvPr id="9" name="矩形 8"/>
            <p:cNvSpPr/>
            <p:nvPr/>
          </p:nvSpPr>
          <p:spPr>
            <a:xfrm>
              <a:off x="1123950" y="2686050"/>
              <a:ext cx="1543050" cy="154305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407285" y="2903577"/>
              <a:ext cx="976380" cy="1107996"/>
            </a:xfrm>
            <a:prstGeom prst="rect">
              <a:avLst/>
            </a:prstGeom>
            <a:noFill/>
          </p:spPr>
          <p:txBody>
            <a:bodyPr wrap="square" rtlCol="0">
              <a:spAutoFit/>
            </a:bodyPr>
            <a:lstStyle/>
            <a:p>
              <a:pPr algn="ctr"/>
              <a:r>
                <a:rPr lang="en-US" altLang="zh-CN" sz="6600" b="1" dirty="0">
                  <a:solidFill>
                    <a:schemeClr val="bg1"/>
                  </a:solidFill>
                  <a:latin typeface="微软雅黑" panose="020B0503020204020204" pitchFamily="34" charset="-122"/>
                  <a:ea typeface="微软雅黑" panose="020B0503020204020204" pitchFamily="34" charset="-122"/>
                </a:rPr>
                <a:t>2</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grpSp>
      <p:sp>
        <p:nvSpPr>
          <p:cNvPr id="12" name="文本框 11"/>
          <p:cNvSpPr txBox="1"/>
          <p:nvPr/>
        </p:nvSpPr>
        <p:spPr>
          <a:xfrm>
            <a:off x="2950335" y="2903692"/>
            <a:ext cx="3229610" cy="828675"/>
          </a:xfrm>
          <a:prstGeom prst="rect">
            <a:avLst/>
          </a:prstGeom>
          <a:noFill/>
        </p:spPr>
        <p:txBody>
          <a:bodyPr wrap="none" lIns="91436" tIns="45718" rIns="91436" bIns="45718" rtlCol="0">
            <a:spAutoFit/>
          </a:bodyPr>
          <a:lstStyle>
            <a:defPPr>
              <a:defRPr lang="zh-CN"/>
            </a:defPPr>
            <a:lvl1pPr>
              <a:defRPr sz="4800">
                <a:solidFill>
                  <a:schemeClr val="bg1"/>
                </a:solidFill>
                <a:latin typeface="微软雅黑" panose="020B0503020204020204" pitchFamily="34" charset="-122"/>
                <a:ea typeface="微软雅黑" panose="020B0503020204020204" pitchFamily="34" charset="-122"/>
              </a:defRPr>
            </a:lvl1pPr>
          </a:lstStyle>
          <a:p>
            <a:r>
              <a:rPr lang="zh-CN" altLang="en-US" dirty="0"/>
              <a:t>现状与价值</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11" name="圆角矩形 10"/>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2</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13" name="文本框 12"/>
          <p:cNvSpPr txBox="1"/>
          <p:nvPr/>
        </p:nvSpPr>
        <p:spPr>
          <a:xfrm>
            <a:off x="701167" y="144940"/>
            <a:ext cx="2213610" cy="582295"/>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现状与价值</a:t>
            </a:r>
          </a:p>
        </p:txBody>
      </p:sp>
      <p:grpSp>
        <p:nvGrpSpPr>
          <p:cNvPr id="3" name="组合 2"/>
          <p:cNvGrpSpPr/>
          <p:nvPr/>
        </p:nvGrpSpPr>
        <p:grpSpPr>
          <a:xfrm>
            <a:off x="2994607" y="217491"/>
            <a:ext cx="10139680" cy="439541"/>
            <a:chOff x="2994607" y="217491"/>
            <a:chExt cx="10139680" cy="439541"/>
          </a:xfrm>
        </p:grpSpPr>
        <p:sp>
          <p:nvSpPr>
            <p:cNvPr id="10" name="圆角矩形 9"/>
            <p:cNvSpPr/>
            <p:nvPr/>
          </p:nvSpPr>
          <p:spPr>
            <a:xfrm>
              <a:off x="299460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flipV="1">
              <a:off x="305048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矩形 20"/>
          <p:cNvSpPr/>
          <p:nvPr/>
        </p:nvSpPr>
        <p:spPr>
          <a:xfrm>
            <a:off x="4161790" y="1773555"/>
            <a:ext cx="7790815" cy="412750"/>
          </a:xfrm>
          <a:prstGeom prst="rect">
            <a:avLst/>
          </a:prstGeom>
        </p:spPr>
        <p:txBody>
          <a:bodyPr wrap="square" lIns="91436" tIns="45718" rIns="91436" bIns="45718">
            <a:spAutoFit/>
          </a:bodyPr>
          <a:lstStyle/>
          <a:p>
            <a:pPr>
              <a:lnSpc>
                <a:spcPct val="150000"/>
              </a:lnSpc>
            </a:pPr>
            <a:r>
              <a:rPr lang="en-US" altLang="zh-CN" sz="1400" dirty="0">
                <a:solidFill>
                  <a:schemeClr val="bg2">
                    <a:lumMod val="50000"/>
                  </a:schemeClr>
                </a:solidFill>
                <a:latin typeface="微软雅黑" panose="020B0503020204020204" pitchFamily="34" charset="-122"/>
                <a:ea typeface="微软雅黑" panose="020B0503020204020204" pitchFamily="34" charset="-122"/>
              </a:rPr>
              <a:t>   </a:t>
            </a:r>
          </a:p>
        </p:txBody>
      </p:sp>
      <p:sp>
        <p:nvSpPr>
          <p:cNvPr id="25" name="矩形 24"/>
          <p:cNvSpPr/>
          <p:nvPr/>
        </p:nvSpPr>
        <p:spPr>
          <a:xfrm>
            <a:off x="4161790" y="4407535"/>
            <a:ext cx="7790815" cy="412750"/>
          </a:xfrm>
          <a:prstGeom prst="rect">
            <a:avLst/>
          </a:prstGeom>
        </p:spPr>
        <p:txBody>
          <a:bodyPr wrap="square" lIns="91436" tIns="45718" rIns="91436" bIns="45718">
            <a:spAutoFit/>
          </a:bodyPr>
          <a:lstStyle/>
          <a:p>
            <a:pPr>
              <a:lnSpc>
                <a:spcPct val="150000"/>
              </a:lnSpc>
            </a:pPr>
            <a:r>
              <a:rPr lang="en-US" altLang="zh-CN" sz="1400" dirty="0">
                <a:solidFill>
                  <a:schemeClr val="bg2">
                    <a:lumMod val="50000"/>
                  </a:schemeClr>
                </a:solidFill>
                <a:latin typeface="微软雅黑" panose="020B0503020204020204" pitchFamily="34" charset="-122"/>
                <a:ea typeface="微软雅黑" panose="020B0503020204020204" pitchFamily="34" charset="-122"/>
              </a:rPr>
              <a:t>     </a:t>
            </a:r>
          </a:p>
        </p:txBody>
      </p:sp>
      <p:grpSp>
        <p:nvGrpSpPr>
          <p:cNvPr id="4" name="组合 3">
            <a:extLst>
              <a:ext uri="{FF2B5EF4-FFF2-40B4-BE49-F238E27FC236}">
                <a16:creationId xmlns:a16="http://schemas.microsoft.com/office/drawing/2014/main" id="{A35FBEF6-35E3-445B-5324-F99EAB4085F0}"/>
              </a:ext>
            </a:extLst>
          </p:cNvPr>
          <p:cNvGrpSpPr/>
          <p:nvPr/>
        </p:nvGrpSpPr>
        <p:grpSpPr>
          <a:xfrm>
            <a:off x="1066709" y="949486"/>
            <a:ext cx="9553665" cy="3829058"/>
            <a:chOff x="1050901" y="4985550"/>
            <a:chExt cx="9553665" cy="3829058"/>
          </a:xfrm>
        </p:grpSpPr>
        <p:sp>
          <p:nvSpPr>
            <p:cNvPr id="5" name="矩形 4">
              <a:extLst>
                <a:ext uri="{FF2B5EF4-FFF2-40B4-BE49-F238E27FC236}">
                  <a16:creationId xmlns:a16="http://schemas.microsoft.com/office/drawing/2014/main" id="{1AFB0806-7F3F-B9BE-2B89-17666006EE60}"/>
                </a:ext>
              </a:extLst>
            </p:cNvPr>
            <p:cNvSpPr/>
            <p:nvPr/>
          </p:nvSpPr>
          <p:spPr>
            <a:xfrm>
              <a:off x="1482699" y="4985550"/>
              <a:ext cx="9121867" cy="3829058"/>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智慧校园的建设</a:t>
              </a:r>
              <a:endParaRPr lang="en-US" altLang="zh-CN" sz="2000" b="1" dirty="0">
                <a:latin typeface="微软雅黑" panose="020B0503020204020204" pitchFamily="34" charset="-122"/>
                <a:ea typeface="微软雅黑" panose="020B0503020204020204" pitchFamily="34" charset="-122"/>
              </a:endParaRPr>
            </a:p>
            <a:p>
              <a:pPr algn="just">
                <a:lnSpc>
                  <a:spcPct val="150000"/>
                </a:lnSpc>
              </a:pPr>
              <a:r>
                <a:rPr lang="zh-CN" altLang="en-US" dirty="0">
                  <a:latin typeface="微软雅黑" panose="020B0503020204020204" pitchFamily="34" charset="-122"/>
                  <a:ea typeface="微软雅黑" panose="020B0503020204020204" pitchFamily="34" charset="-122"/>
                </a:rPr>
                <a:t>宗平于</a:t>
              </a:r>
              <a:r>
                <a:rPr lang="en-US" altLang="zh-CN" dirty="0">
                  <a:latin typeface="微软雅黑" panose="020B0503020204020204" pitchFamily="34" charset="-122"/>
                  <a:ea typeface="微软雅黑" panose="020B0503020204020204" pitchFamily="34" charset="-122"/>
                </a:rPr>
                <a:t>2010</a:t>
              </a:r>
              <a:r>
                <a:rPr lang="zh-CN" altLang="en-US" dirty="0">
                  <a:latin typeface="微软雅黑" panose="020B0503020204020204" pitchFamily="34" charset="-122"/>
                  <a:ea typeface="微软雅黑" panose="020B0503020204020204" pitchFamily="34" charset="-122"/>
                </a:rPr>
                <a:t>年提出了基于物联网的智慧校园的整体设计方案和体系架构 。黄宇星</a:t>
              </a:r>
              <a:r>
                <a:rPr lang="en-US" altLang="zh-CN" dirty="0">
                  <a:latin typeface="微软雅黑" panose="020B0503020204020204" pitchFamily="34" charset="-122"/>
                  <a:ea typeface="微软雅黑" panose="020B0503020204020204" pitchFamily="34" charset="-122"/>
                </a:rPr>
                <a:t>2012</a:t>
              </a:r>
              <a:r>
                <a:rPr lang="zh-CN" altLang="en-US" dirty="0">
                  <a:latin typeface="微软雅黑" panose="020B0503020204020204" pitchFamily="34" charset="-122"/>
                  <a:ea typeface="微软雅黑" panose="020B0503020204020204" pitchFamily="34" charset="-122"/>
                </a:rPr>
                <a:t>年提出融合云计算和物联网等技术于校园网络，建构基于网络的智慧校园 。叶家敏对中职学校智慧校园的构建进行了深入探讨，提出了全面规划，详细论述了服务、学习、管理和资源等多方面的建设 。美国在“国家教育技术计划”中强调了校园网络的发展，提倡学习终端、数字环境和政策制定等领域的建设 。挪威科技大学制订了</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校园发展愿景</a:t>
              </a:r>
              <a:r>
                <a:rPr lang="en-US" altLang="zh-CN" dirty="0">
                  <a:latin typeface="微软雅黑" panose="020B0503020204020204" pitchFamily="34" charset="-122"/>
                  <a:ea typeface="微软雅黑" panose="020B0503020204020204" pitchFamily="34" charset="-122"/>
                </a:rPr>
                <a:t>2060》</a:t>
              </a:r>
              <a:r>
                <a:rPr lang="zh-CN" altLang="en-US" dirty="0">
                  <a:latin typeface="微软雅黑" panose="020B0503020204020204" pitchFamily="34" charset="-122"/>
                  <a:ea typeface="微软雅黑" panose="020B0503020204020204" pitchFamily="34" charset="-122"/>
                </a:rPr>
                <a:t>，从发展、创新、数字化和城市化四方面构建智慧校园，将学校建设与城市发展紧密结合，致力于打造高质量科研设备和教学工具 。澳大利亚科廷大学通过传感器收集学习方式和课堂出勤数据，将视频和操作数据整合于校园设备，提升了课堂内的学习效率 </a:t>
              </a:r>
            </a:p>
          </p:txBody>
        </p:sp>
        <p:sp>
          <p:nvSpPr>
            <p:cNvPr id="6" name="矩形 5">
              <a:extLst>
                <a:ext uri="{FF2B5EF4-FFF2-40B4-BE49-F238E27FC236}">
                  <a16:creationId xmlns:a16="http://schemas.microsoft.com/office/drawing/2014/main" id="{E405E1C8-787B-A44A-26A2-4590E527F92F}"/>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1</a:t>
              </a:r>
              <a:endParaRPr lang="zh-CN" altLang="en-US" sz="2000" dirty="0"/>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11" name="圆角矩形 10"/>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2</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13" name="文本框 12"/>
          <p:cNvSpPr txBox="1"/>
          <p:nvPr/>
        </p:nvSpPr>
        <p:spPr>
          <a:xfrm>
            <a:off x="701167" y="144940"/>
            <a:ext cx="2213610" cy="582295"/>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现状与价值</a:t>
            </a:r>
          </a:p>
        </p:txBody>
      </p:sp>
      <p:grpSp>
        <p:nvGrpSpPr>
          <p:cNvPr id="3" name="组合 2"/>
          <p:cNvGrpSpPr/>
          <p:nvPr/>
        </p:nvGrpSpPr>
        <p:grpSpPr>
          <a:xfrm>
            <a:off x="2994607" y="217491"/>
            <a:ext cx="10139680" cy="439541"/>
            <a:chOff x="2994607" y="217491"/>
            <a:chExt cx="10139680" cy="439541"/>
          </a:xfrm>
        </p:grpSpPr>
        <p:sp>
          <p:nvSpPr>
            <p:cNvPr id="10" name="圆角矩形 9"/>
            <p:cNvSpPr/>
            <p:nvPr/>
          </p:nvSpPr>
          <p:spPr>
            <a:xfrm>
              <a:off x="299460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flipV="1">
              <a:off x="305048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矩形 20"/>
          <p:cNvSpPr/>
          <p:nvPr/>
        </p:nvSpPr>
        <p:spPr>
          <a:xfrm>
            <a:off x="4161790" y="1773555"/>
            <a:ext cx="7790815" cy="412750"/>
          </a:xfrm>
          <a:prstGeom prst="rect">
            <a:avLst/>
          </a:prstGeom>
        </p:spPr>
        <p:txBody>
          <a:bodyPr wrap="square" lIns="91436" tIns="45718" rIns="91436" bIns="45718">
            <a:spAutoFit/>
          </a:bodyPr>
          <a:lstStyle/>
          <a:p>
            <a:pPr>
              <a:lnSpc>
                <a:spcPct val="150000"/>
              </a:lnSpc>
            </a:pPr>
            <a:r>
              <a:rPr lang="en-US" altLang="zh-CN" sz="1400" dirty="0">
                <a:solidFill>
                  <a:schemeClr val="bg2">
                    <a:lumMod val="50000"/>
                  </a:schemeClr>
                </a:solidFill>
                <a:latin typeface="微软雅黑" panose="020B0503020204020204" pitchFamily="34" charset="-122"/>
                <a:ea typeface="微软雅黑" panose="020B0503020204020204" pitchFamily="34" charset="-122"/>
              </a:rPr>
              <a:t>   </a:t>
            </a:r>
          </a:p>
        </p:txBody>
      </p:sp>
      <p:sp>
        <p:nvSpPr>
          <p:cNvPr id="25" name="矩形 24"/>
          <p:cNvSpPr/>
          <p:nvPr/>
        </p:nvSpPr>
        <p:spPr>
          <a:xfrm>
            <a:off x="4161790" y="4407535"/>
            <a:ext cx="7790815" cy="412750"/>
          </a:xfrm>
          <a:prstGeom prst="rect">
            <a:avLst/>
          </a:prstGeom>
        </p:spPr>
        <p:txBody>
          <a:bodyPr wrap="square" lIns="91436" tIns="45718" rIns="91436" bIns="45718">
            <a:spAutoFit/>
          </a:bodyPr>
          <a:lstStyle/>
          <a:p>
            <a:pPr>
              <a:lnSpc>
                <a:spcPct val="150000"/>
              </a:lnSpc>
            </a:pPr>
            <a:r>
              <a:rPr lang="en-US" altLang="zh-CN" sz="1400" dirty="0">
                <a:solidFill>
                  <a:schemeClr val="bg2">
                    <a:lumMod val="50000"/>
                  </a:schemeClr>
                </a:solidFill>
                <a:latin typeface="微软雅黑" panose="020B0503020204020204" pitchFamily="34" charset="-122"/>
                <a:ea typeface="微软雅黑" panose="020B0503020204020204" pitchFamily="34" charset="-122"/>
              </a:rPr>
              <a:t>     </a:t>
            </a:r>
          </a:p>
        </p:txBody>
      </p:sp>
      <p:grpSp>
        <p:nvGrpSpPr>
          <p:cNvPr id="4" name="组合 3">
            <a:extLst>
              <a:ext uri="{FF2B5EF4-FFF2-40B4-BE49-F238E27FC236}">
                <a16:creationId xmlns:a16="http://schemas.microsoft.com/office/drawing/2014/main" id="{A35FBEF6-35E3-445B-5324-F99EAB4085F0}"/>
              </a:ext>
            </a:extLst>
          </p:cNvPr>
          <p:cNvGrpSpPr/>
          <p:nvPr/>
        </p:nvGrpSpPr>
        <p:grpSpPr>
          <a:xfrm>
            <a:off x="1066709" y="738911"/>
            <a:ext cx="9398091" cy="1618516"/>
            <a:chOff x="1050901" y="4985550"/>
            <a:chExt cx="9398091" cy="1618516"/>
          </a:xfrm>
        </p:grpSpPr>
        <p:sp>
          <p:nvSpPr>
            <p:cNvPr id="5" name="矩形 4">
              <a:extLst>
                <a:ext uri="{FF2B5EF4-FFF2-40B4-BE49-F238E27FC236}">
                  <a16:creationId xmlns:a16="http://schemas.microsoft.com/office/drawing/2014/main" id="{1AFB0806-7F3F-B9BE-2B89-17666006EE60}"/>
                </a:ext>
              </a:extLst>
            </p:cNvPr>
            <p:cNvSpPr/>
            <p:nvPr/>
          </p:nvSpPr>
          <p:spPr>
            <a:xfrm>
              <a:off x="1482700" y="4985550"/>
              <a:ext cx="8966292" cy="1618516"/>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智慧校园的应用实践</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黄荣怀等人认为在实现教育信息化的过程中，智慧校园建设具有十分重要的的意义 。马立等人以山西师范附中为个案，讨论了智慧校园模式的运用，并论述了二者的差异 。陈良生等人结合中学智慧校园规划的实例，探讨了如何统一、协同、共享的实施问题 </a:t>
              </a:r>
            </a:p>
          </p:txBody>
        </p:sp>
        <p:sp>
          <p:nvSpPr>
            <p:cNvPr id="6" name="矩形 5">
              <a:extLst>
                <a:ext uri="{FF2B5EF4-FFF2-40B4-BE49-F238E27FC236}">
                  <a16:creationId xmlns:a16="http://schemas.microsoft.com/office/drawing/2014/main" id="{E405E1C8-787B-A44A-26A2-4590E527F92F}"/>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2</a:t>
              </a:r>
              <a:endParaRPr lang="zh-CN" altLang="en-US" sz="2000" dirty="0"/>
            </a:p>
          </p:txBody>
        </p:sp>
      </p:grpSp>
      <p:grpSp>
        <p:nvGrpSpPr>
          <p:cNvPr id="9" name="组合 8">
            <a:extLst>
              <a:ext uri="{FF2B5EF4-FFF2-40B4-BE49-F238E27FC236}">
                <a16:creationId xmlns:a16="http://schemas.microsoft.com/office/drawing/2014/main" id="{9FA170C5-E7BF-A8C0-C80A-8ED7117AE4DA}"/>
              </a:ext>
            </a:extLst>
          </p:cNvPr>
          <p:cNvGrpSpPr/>
          <p:nvPr/>
        </p:nvGrpSpPr>
        <p:grpSpPr>
          <a:xfrm>
            <a:off x="1066709" y="2285594"/>
            <a:ext cx="9398091" cy="1618516"/>
            <a:chOff x="1050901" y="4985550"/>
            <a:chExt cx="9398091" cy="1618516"/>
          </a:xfrm>
        </p:grpSpPr>
        <p:sp>
          <p:nvSpPr>
            <p:cNvPr id="15" name="矩形 14">
              <a:extLst>
                <a:ext uri="{FF2B5EF4-FFF2-40B4-BE49-F238E27FC236}">
                  <a16:creationId xmlns:a16="http://schemas.microsoft.com/office/drawing/2014/main" id="{88A614DD-218D-ADE9-DD97-A34A6CB9E0D8}"/>
                </a:ext>
              </a:extLst>
            </p:cNvPr>
            <p:cNvSpPr/>
            <p:nvPr/>
          </p:nvSpPr>
          <p:spPr>
            <a:xfrm>
              <a:off x="1482700" y="4985550"/>
              <a:ext cx="8966292" cy="1618516"/>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智慧校园背景中的教育管理</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黄荣怀研究了从学习资源、学习使用工具、教学和学习的模式等方面在数字学习环境转为智慧校园环境的转变，并且还提出了在智慧学习环境下的学习模型 。唐湘宁对智慧校园环境下体验式学习的情况进行了探究 </a:t>
              </a:r>
            </a:p>
          </p:txBody>
        </p:sp>
        <p:sp>
          <p:nvSpPr>
            <p:cNvPr id="16" name="矩形 15">
              <a:extLst>
                <a:ext uri="{FF2B5EF4-FFF2-40B4-BE49-F238E27FC236}">
                  <a16:creationId xmlns:a16="http://schemas.microsoft.com/office/drawing/2014/main" id="{AC3B24F2-C97D-5B4A-AE82-D7D06539CCBF}"/>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3</a:t>
              </a:r>
              <a:endParaRPr lang="zh-CN" altLang="en-US" sz="2000" dirty="0"/>
            </a:p>
          </p:txBody>
        </p:sp>
      </p:grpSp>
      <p:grpSp>
        <p:nvGrpSpPr>
          <p:cNvPr id="7" name="组合 6">
            <a:extLst>
              <a:ext uri="{FF2B5EF4-FFF2-40B4-BE49-F238E27FC236}">
                <a16:creationId xmlns:a16="http://schemas.microsoft.com/office/drawing/2014/main" id="{3201A6FC-9D22-3DC5-0FC9-E1621C68666E}"/>
              </a:ext>
            </a:extLst>
          </p:cNvPr>
          <p:cNvGrpSpPr/>
          <p:nvPr/>
        </p:nvGrpSpPr>
        <p:grpSpPr>
          <a:xfrm>
            <a:off x="1066709" y="3933372"/>
            <a:ext cx="9398091" cy="1987848"/>
            <a:chOff x="1050901" y="4985550"/>
            <a:chExt cx="9398091" cy="1987848"/>
          </a:xfrm>
        </p:grpSpPr>
        <p:sp>
          <p:nvSpPr>
            <p:cNvPr id="8" name="矩形 7">
              <a:extLst>
                <a:ext uri="{FF2B5EF4-FFF2-40B4-BE49-F238E27FC236}">
                  <a16:creationId xmlns:a16="http://schemas.microsoft.com/office/drawing/2014/main" id="{6F661554-AC51-7002-426F-0F45DB2A9102}"/>
                </a:ext>
              </a:extLst>
            </p:cNvPr>
            <p:cNvSpPr/>
            <p:nvPr/>
          </p:nvSpPr>
          <p:spPr>
            <a:xfrm>
              <a:off x="1482700" y="4985550"/>
              <a:ext cx="8966292" cy="1987848"/>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智慧校园的评价</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乜勇、王滨对我国的智慧校园建设进行了全面的研究和反思，认为当前我国学者对智慧校园的研究多以技术角度为基础，少部分是以教育学视角为主的，并且以高校为研究对象的研究较多，而研究中小学的较少 。陈琳等学者则探讨了智慧校园的本质，论述了目前在智慧校园中存在的问题及解决策略，并且提出要以智慧型的高度和视角为出发点和落脚点来分析和总结出相关内涵与建设方案 </a:t>
              </a:r>
            </a:p>
          </p:txBody>
        </p:sp>
        <p:sp>
          <p:nvSpPr>
            <p:cNvPr id="17" name="矩形 16">
              <a:extLst>
                <a:ext uri="{FF2B5EF4-FFF2-40B4-BE49-F238E27FC236}">
                  <a16:creationId xmlns:a16="http://schemas.microsoft.com/office/drawing/2014/main" id="{9A272EEA-FC9C-6784-7DDA-4EEF77023FBF}"/>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4</a:t>
              </a:r>
              <a:endParaRPr lang="zh-CN" altLang="en-US" sz="2000" dirty="0"/>
            </a:p>
          </p:txBody>
        </p:sp>
      </p:grpSp>
    </p:spTree>
    <p:extLst>
      <p:ext uri="{BB962C8B-B14F-4D97-AF65-F5344CB8AC3E}">
        <p14:creationId xmlns:p14="http://schemas.microsoft.com/office/powerpoint/2010/main" val="29623091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11" name="圆角矩形 10"/>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2</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13" name="文本框 12"/>
          <p:cNvSpPr txBox="1"/>
          <p:nvPr/>
        </p:nvSpPr>
        <p:spPr>
          <a:xfrm>
            <a:off x="701167" y="144940"/>
            <a:ext cx="2213610" cy="582295"/>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现状与价值</a:t>
            </a:r>
          </a:p>
        </p:txBody>
      </p:sp>
      <p:grpSp>
        <p:nvGrpSpPr>
          <p:cNvPr id="3" name="组合 2"/>
          <p:cNvGrpSpPr/>
          <p:nvPr/>
        </p:nvGrpSpPr>
        <p:grpSpPr>
          <a:xfrm>
            <a:off x="2994607" y="217491"/>
            <a:ext cx="10139680" cy="439541"/>
            <a:chOff x="2994607" y="217491"/>
            <a:chExt cx="10139680" cy="439541"/>
          </a:xfrm>
        </p:grpSpPr>
        <p:sp>
          <p:nvSpPr>
            <p:cNvPr id="10" name="圆角矩形 9"/>
            <p:cNvSpPr/>
            <p:nvPr/>
          </p:nvSpPr>
          <p:spPr>
            <a:xfrm>
              <a:off x="2994607" y="217491"/>
              <a:ext cx="10083800" cy="328609"/>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flipV="1">
              <a:off x="3050487" y="621032"/>
              <a:ext cx="10083800" cy="360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矩形 20"/>
          <p:cNvSpPr/>
          <p:nvPr/>
        </p:nvSpPr>
        <p:spPr>
          <a:xfrm>
            <a:off x="4161790" y="1773555"/>
            <a:ext cx="7790815" cy="412750"/>
          </a:xfrm>
          <a:prstGeom prst="rect">
            <a:avLst/>
          </a:prstGeom>
        </p:spPr>
        <p:txBody>
          <a:bodyPr wrap="square" lIns="91436" tIns="45718" rIns="91436" bIns="45718">
            <a:spAutoFit/>
          </a:bodyPr>
          <a:lstStyle/>
          <a:p>
            <a:pPr>
              <a:lnSpc>
                <a:spcPct val="150000"/>
              </a:lnSpc>
            </a:pPr>
            <a:r>
              <a:rPr lang="en-US" altLang="zh-CN" sz="1400" dirty="0">
                <a:solidFill>
                  <a:schemeClr val="bg2">
                    <a:lumMod val="50000"/>
                  </a:schemeClr>
                </a:solidFill>
                <a:latin typeface="微软雅黑" panose="020B0503020204020204" pitchFamily="34" charset="-122"/>
                <a:ea typeface="微软雅黑" panose="020B0503020204020204" pitchFamily="34" charset="-122"/>
              </a:rPr>
              <a:t>   </a:t>
            </a:r>
          </a:p>
        </p:txBody>
      </p:sp>
      <p:sp>
        <p:nvSpPr>
          <p:cNvPr id="25" name="矩形 24"/>
          <p:cNvSpPr/>
          <p:nvPr/>
        </p:nvSpPr>
        <p:spPr>
          <a:xfrm>
            <a:off x="4161790" y="4407535"/>
            <a:ext cx="7790815" cy="412750"/>
          </a:xfrm>
          <a:prstGeom prst="rect">
            <a:avLst/>
          </a:prstGeom>
        </p:spPr>
        <p:txBody>
          <a:bodyPr wrap="square" lIns="91436" tIns="45718" rIns="91436" bIns="45718">
            <a:spAutoFit/>
          </a:bodyPr>
          <a:lstStyle/>
          <a:p>
            <a:pPr>
              <a:lnSpc>
                <a:spcPct val="150000"/>
              </a:lnSpc>
            </a:pPr>
            <a:r>
              <a:rPr lang="en-US" altLang="zh-CN" sz="1400" dirty="0">
                <a:solidFill>
                  <a:schemeClr val="bg2">
                    <a:lumMod val="50000"/>
                  </a:schemeClr>
                </a:solidFill>
                <a:latin typeface="微软雅黑" panose="020B0503020204020204" pitchFamily="34" charset="-122"/>
                <a:ea typeface="微软雅黑" panose="020B0503020204020204" pitchFamily="34" charset="-122"/>
              </a:rPr>
              <a:t>     </a:t>
            </a:r>
          </a:p>
        </p:txBody>
      </p:sp>
      <p:grpSp>
        <p:nvGrpSpPr>
          <p:cNvPr id="4" name="组合 3">
            <a:extLst>
              <a:ext uri="{FF2B5EF4-FFF2-40B4-BE49-F238E27FC236}">
                <a16:creationId xmlns:a16="http://schemas.microsoft.com/office/drawing/2014/main" id="{A35FBEF6-35E3-445B-5324-F99EAB4085F0}"/>
              </a:ext>
            </a:extLst>
          </p:cNvPr>
          <p:cNvGrpSpPr/>
          <p:nvPr/>
        </p:nvGrpSpPr>
        <p:grpSpPr>
          <a:xfrm>
            <a:off x="1066709" y="738911"/>
            <a:ext cx="9398091" cy="1618516"/>
            <a:chOff x="1050901" y="4985550"/>
            <a:chExt cx="9398091" cy="1618516"/>
          </a:xfrm>
        </p:grpSpPr>
        <p:sp>
          <p:nvSpPr>
            <p:cNvPr id="5" name="矩形 4">
              <a:extLst>
                <a:ext uri="{FF2B5EF4-FFF2-40B4-BE49-F238E27FC236}">
                  <a16:creationId xmlns:a16="http://schemas.microsoft.com/office/drawing/2014/main" id="{1AFB0806-7F3F-B9BE-2B89-17666006EE60}"/>
                </a:ext>
              </a:extLst>
            </p:cNvPr>
            <p:cNvSpPr/>
            <p:nvPr/>
          </p:nvSpPr>
          <p:spPr>
            <a:xfrm>
              <a:off x="1482700" y="4985550"/>
              <a:ext cx="8966292" cy="1618516"/>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智慧校园的应用实践</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黄荣怀等人认为在实现教育信息化的过程中，智慧校园建设具有十分重要的的意义 。马立等人以山西师范附中为个案，讨论了智慧校园模式的运用，并论述了二者的差异 。陈良生等人结合中学智慧校园规划的实例，探讨了如何统一、协同、共享的实施问题 </a:t>
              </a:r>
            </a:p>
          </p:txBody>
        </p:sp>
        <p:sp>
          <p:nvSpPr>
            <p:cNvPr id="6" name="矩形 5">
              <a:extLst>
                <a:ext uri="{FF2B5EF4-FFF2-40B4-BE49-F238E27FC236}">
                  <a16:creationId xmlns:a16="http://schemas.microsoft.com/office/drawing/2014/main" id="{E405E1C8-787B-A44A-26A2-4590E527F92F}"/>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2</a:t>
              </a:r>
              <a:endParaRPr lang="zh-CN" altLang="en-US" sz="2000" dirty="0"/>
            </a:p>
          </p:txBody>
        </p:sp>
      </p:grpSp>
      <p:grpSp>
        <p:nvGrpSpPr>
          <p:cNvPr id="9" name="组合 8">
            <a:extLst>
              <a:ext uri="{FF2B5EF4-FFF2-40B4-BE49-F238E27FC236}">
                <a16:creationId xmlns:a16="http://schemas.microsoft.com/office/drawing/2014/main" id="{9FA170C5-E7BF-A8C0-C80A-8ED7117AE4DA}"/>
              </a:ext>
            </a:extLst>
          </p:cNvPr>
          <p:cNvGrpSpPr/>
          <p:nvPr/>
        </p:nvGrpSpPr>
        <p:grpSpPr>
          <a:xfrm>
            <a:off x="1066709" y="2465536"/>
            <a:ext cx="9398091" cy="1618516"/>
            <a:chOff x="1050901" y="4985550"/>
            <a:chExt cx="9398091" cy="1618516"/>
          </a:xfrm>
        </p:grpSpPr>
        <p:sp>
          <p:nvSpPr>
            <p:cNvPr id="15" name="矩形 14">
              <a:extLst>
                <a:ext uri="{FF2B5EF4-FFF2-40B4-BE49-F238E27FC236}">
                  <a16:creationId xmlns:a16="http://schemas.microsoft.com/office/drawing/2014/main" id="{88A614DD-218D-ADE9-DD97-A34A6CB9E0D8}"/>
                </a:ext>
              </a:extLst>
            </p:cNvPr>
            <p:cNvSpPr/>
            <p:nvPr/>
          </p:nvSpPr>
          <p:spPr>
            <a:xfrm>
              <a:off x="1482700" y="4985550"/>
              <a:ext cx="8966292" cy="1618516"/>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智慧校园背景中的教育管理</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黄荣怀研究了从学习资源、学习使用工具、教学和学习的模式等方面在数字学习环境转为智慧校园环境的转变，并且还提出了在智慧学习环境下的学习模型 。唐湘宁对智慧校园环境下体验式学习的情况进行了探究 </a:t>
              </a:r>
            </a:p>
          </p:txBody>
        </p:sp>
        <p:sp>
          <p:nvSpPr>
            <p:cNvPr id="16" name="矩形 15">
              <a:extLst>
                <a:ext uri="{FF2B5EF4-FFF2-40B4-BE49-F238E27FC236}">
                  <a16:creationId xmlns:a16="http://schemas.microsoft.com/office/drawing/2014/main" id="{AC3B24F2-C97D-5B4A-AE82-D7D06539CCBF}"/>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3</a:t>
              </a:r>
              <a:endParaRPr lang="zh-CN" altLang="en-US" sz="2000" dirty="0"/>
            </a:p>
          </p:txBody>
        </p:sp>
      </p:grpSp>
      <p:grpSp>
        <p:nvGrpSpPr>
          <p:cNvPr id="7" name="组合 6">
            <a:extLst>
              <a:ext uri="{FF2B5EF4-FFF2-40B4-BE49-F238E27FC236}">
                <a16:creationId xmlns:a16="http://schemas.microsoft.com/office/drawing/2014/main" id="{3201A6FC-9D22-3DC5-0FC9-E1621C68666E}"/>
              </a:ext>
            </a:extLst>
          </p:cNvPr>
          <p:cNvGrpSpPr/>
          <p:nvPr/>
        </p:nvGrpSpPr>
        <p:grpSpPr>
          <a:xfrm>
            <a:off x="1066709" y="4249120"/>
            <a:ext cx="9398091" cy="1987848"/>
            <a:chOff x="1050901" y="4985550"/>
            <a:chExt cx="9398091" cy="1987848"/>
          </a:xfrm>
        </p:grpSpPr>
        <p:sp>
          <p:nvSpPr>
            <p:cNvPr id="8" name="矩形 7">
              <a:extLst>
                <a:ext uri="{FF2B5EF4-FFF2-40B4-BE49-F238E27FC236}">
                  <a16:creationId xmlns:a16="http://schemas.microsoft.com/office/drawing/2014/main" id="{6F661554-AC51-7002-426F-0F45DB2A9102}"/>
                </a:ext>
              </a:extLst>
            </p:cNvPr>
            <p:cNvSpPr/>
            <p:nvPr/>
          </p:nvSpPr>
          <p:spPr>
            <a:xfrm>
              <a:off x="1482700" y="4985550"/>
              <a:ext cx="8966292" cy="1987848"/>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智慧校园的评价</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乜勇、王滨对我国的智慧校园建设进行了全面的研究和反思，认为当前我国学者对智慧校园的研究多以技术角度为基础，少部分是以教育学视角为主的，并且以高校为研究对象的研究较多，而研究中小学的较少 。陈琳等学者则探讨了智慧校园的本质，论述了目前在智慧校园中存在的问题及解决策略，并且提出要以智慧型的高度和视角为出发点和落脚点来分析和总结出相关内涵与建设方案 </a:t>
              </a:r>
            </a:p>
          </p:txBody>
        </p:sp>
        <p:sp>
          <p:nvSpPr>
            <p:cNvPr id="17" name="矩形 16">
              <a:extLst>
                <a:ext uri="{FF2B5EF4-FFF2-40B4-BE49-F238E27FC236}">
                  <a16:creationId xmlns:a16="http://schemas.microsoft.com/office/drawing/2014/main" id="{9A272EEA-FC9C-6784-7DDA-4EEF77023FBF}"/>
                </a:ext>
              </a:extLst>
            </p:cNvPr>
            <p:cNvSpPr>
              <a:spLocks noChangeAspect="1"/>
            </p:cNvSpPr>
            <p:nvPr/>
          </p:nvSpPr>
          <p:spPr>
            <a:xfrm>
              <a:off x="1050901" y="5154460"/>
              <a:ext cx="316865" cy="316865"/>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4</a:t>
              </a:r>
              <a:endParaRPr lang="zh-CN" altLang="en-US" sz="2000" dirty="0"/>
            </a:p>
          </p:txBody>
        </p:sp>
      </p:grpSp>
      <p:sp>
        <p:nvSpPr>
          <p:cNvPr id="20" name="矩形 19">
            <a:extLst>
              <a:ext uri="{FF2B5EF4-FFF2-40B4-BE49-F238E27FC236}">
                <a16:creationId xmlns:a16="http://schemas.microsoft.com/office/drawing/2014/main" id="{13372665-FF98-2EC2-3CEB-B536871FF290}"/>
              </a:ext>
            </a:extLst>
          </p:cNvPr>
          <p:cNvSpPr/>
          <p:nvPr/>
        </p:nvSpPr>
        <p:spPr>
          <a:xfrm>
            <a:off x="1498508" y="1019689"/>
            <a:ext cx="8737600" cy="4777893"/>
          </a:xfrm>
          <a:prstGeom prst="rect">
            <a:avLst/>
          </a:prstGeom>
          <a:solidFill>
            <a:srgbClr val="1D6295"/>
          </a:solid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zh-CN" altLang="en-US" b="1" spc="1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2" name="文本框 21">
            <a:extLst>
              <a:ext uri="{FF2B5EF4-FFF2-40B4-BE49-F238E27FC236}">
                <a16:creationId xmlns:a16="http://schemas.microsoft.com/office/drawing/2014/main" id="{B9588AE8-2E8B-4BCB-E00C-5C378E5FAAFD}"/>
              </a:ext>
            </a:extLst>
          </p:cNvPr>
          <p:cNvSpPr txBox="1"/>
          <p:nvPr/>
        </p:nvSpPr>
        <p:spPr>
          <a:xfrm>
            <a:off x="2644441" y="1843758"/>
            <a:ext cx="6445734" cy="2807948"/>
          </a:xfrm>
          <a:prstGeom prst="rect">
            <a:avLst/>
          </a:prstGeom>
          <a:noFill/>
          <a:ln w="28575">
            <a:noFill/>
          </a:ln>
          <a:effectLst/>
        </p:spPr>
        <p:txBody>
          <a:bodyPr wrap="square" rtlCol="0">
            <a:spAutoFit/>
          </a:bodyPr>
          <a:lstStyle>
            <a:defPPr>
              <a:defRPr lang="zh-CN"/>
            </a:defPPr>
            <a:lvl1pPr algn="just">
              <a:lnSpc>
                <a:spcPct val="150000"/>
              </a:lnSpc>
              <a:defRPr sz="1600" b="1" spc="10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a:spcAft>
                <a:spcPts val="600"/>
              </a:spcAft>
            </a:pPr>
            <a:r>
              <a:rPr lang="zh-CN" altLang="en-US" sz="2000" dirty="0"/>
              <a:t>智慧校园领域的研究包括了</a:t>
            </a:r>
            <a:r>
              <a:rPr lang="zh-CN" altLang="en-US" sz="2000" dirty="0">
                <a:solidFill>
                  <a:schemeClr val="accent4">
                    <a:lumMod val="40000"/>
                    <a:lumOff val="60000"/>
                  </a:schemeClr>
                </a:solidFill>
              </a:rPr>
              <a:t>建设方法</a:t>
            </a:r>
            <a:r>
              <a:rPr lang="zh-CN" altLang="en-US" sz="2000" dirty="0"/>
              <a:t>、</a:t>
            </a:r>
            <a:r>
              <a:rPr lang="zh-CN" altLang="en-US" sz="2000" dirty="0">
                <a:solidFill>
                  <a:schemeClr val="accent4">
                    <a:lumMod val="40000"/>
                    <a:lumOff val="60000"/>
                  </a:schemeClr>
                </a:solidFill>
              </a:rPr>
              <a:t>应用实践</a:t>
            </a:r>
            <a:r>
              <a:rPr lang="zh-CN" altLang="en-US" sz="2000" dirty="0"/>
              <a:t>、</a:t>
            </a:r>
            <a:r>
              <a:rPr lang="zh-CN" altLang="en-US" sz="2000" dirty="0">
                <a:solidFill>
                  <a:schemeClr val="accent4">
                    <a:lumMod val="40000"/>
                    <a:lumOff val="60000"/>
                  </a:schemeClr>
                </a:solidFill>
              </a:rPr>
              <a:t>教育管理</a:t>
            </a:r>
            <a:r>
              <a:rPr lang="zh-CN" altLang="en-US" sz="2000" dirty="0"/>
              <a:t>以及</a:t>
            </a:r>
            <a:r>
              <a:rPr lang="zh-CN" altLang="en-US" sz="2000" dirty="0">
                <a:solidFill>
                  <a:schemeClr val="accent4">
                    <a:lumMod val="40000"/>
                    <a:lumOff val="60000"/>
                  </a:schemeClr>
                </a:solidFill>
              </a:rPr>
              <a:t>评价</a:t>
            </a:r>
            <a:r>
              <a:rPr lang="zh-CN" altLang="en-US" sz="2000" dirty="0"/>
              <a:t>等多个方面。然而，与其他学段相比，中学智慧校园研究相对较为有限。本研究的重点在于深入探讨</a:t>
            </a:r>
            <a:r>
              <a:rPr lang="zh-CN" altLang="en-US" sz="2000" dirty="0">
                <a:solidFill>
                  <a:schemeClr val="accent4">
                    <a:lumMod val="40000"/>
                    <a:lumOff val="60000"/>
                  </a:schemeClr>
                </a:solidFill>
              </a:rPr>
              <a:t>中学智慧校园的建设</a:t>
            </a:r>
            <a:r>
              <a:rPr lang="zh-CN" altLang="en-US" sz="2000" dirty="0"/>
              <a:t>以及相关的成功案例。此外，本研究致力于构建一个</a:t>
            </a:r>
            <a:r>
              <a:rPr lang="zh-CN" altLang="en-US" sz="2000" dirty="0">
                <a:solidFill>
                  <a:schemeClr val="accent4">
                    <a:lumMod val="40000"/>
                    <a:lumOff val="60000"/>
                  </a:schemeClr>
                </a:solidFill>
              </a:rPr>
              <a:t>中学智慧校园模型</a:t>
            </a:r>
            <a:r>
              <a:rPr lang="zh-CN" altLang="en-US" sz="2000" dirty="0"/>
              <a:t>，以便更好地理解和指导中学智慧校园的建设与发展</a:t>
            </a:r>
          </a:p>
        </p:txBody>
      </p:sp>
    </p:spTree>
    <p:extLst>
      <p:ext uri="{BB962C8B-B14F-4D97-AF65-F5344CB8AC3E}">
        <p14:creationId xmlns:p14="http://schemas.microsoft.com/office/powerpoint/2010/main" val="34905254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4000" y="201683"/>
            <a:ext cx="898070" cy="521970"/>
            <a:chOff x="-254000" y="201683"/>
            <a:chExt cx="898070" cy="521970"/>
          </a:xfrm>
        </p:grpSpPr>
        <p:sp>
          <p:nvSpPr>
            <p:cNvPr id="11" name="圆角矩形 10"/>
            <p:cNvSpPr/>
            <p:nvPr/>
          </p:nvSpPr>
          <p:spPr>
            <a:xfrm>
              <a:off x="-254000" y="227083"/>
              <a:ext cx="898070" cy="439668"/>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65706" y="201683"/>
              <a:ext cx="467694" cy="521970"/>
            </a:xfrm>
            <a:prstGeom prst="rect">
              <a:avLst/>
            </a:prstGeom>
            <a:noFill/>
          </p:spPr>
          <p:txBody>
            <a:bodyPr wrap="square" rtlCol="0">
              <a:spAutoFit/>
            </a:bodyPr>
            <a:lstStyle/>
            <a:p>
              <a:pPr algn="ctr"/>
              <a:r>
                <a:rPr lang="en-US" altLang="zh-CN" sz="2800" b="1" dirty="0">
                  <a:solidFill>
                    <a:schemeClr val="bg1"/>
                  </a:solidFill>
                  <a:latin typeface="微软雅黑" panose="020B0503020204020204" pitchFamily="34" charset="-122"/>
                  <a:ea typeface="微软雅黑" panose="020B0503020204020204" pitchFamily="34" charset="-122"/>
                </a:rPr>
                <a:t>2</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sp>
        <p:nvSpPr>
          <p:cNvPr id="13" name="文本框 12"/>
          <p:cNvSpPr txBox="1"/>
          <p:nvPr/>
        </p:nvSpPr>
        <p:spPr>
          <a:xfrm>
            <a:off x="701167" y="144940"/>
            <a:ext cx="2213610" cy="582295"/>
          </a:xfrm>
          <a:prstGeom prst="rect">
            <a:avLst/>
          </a:prstGeom>
          <a:noFill/>
        </p:spPr>
        <p:txBody>
          <a:bodyPr wrap="none" lIns="91436" tIns="45718" rIns="91436" bIns="45718" rtlCol="0">
            <a:spAutoFit/>
          </a:bodyPr>
          <a:lstStyle/>
          <a:p>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现状与价值</a:t>
            </a:r>
          </a:p>
        </p:txBody>
      </p:sp>
      <p:grpSp>
        <p:nvGrpSpPr>
          <p:cNvPr id="22" name="组合 21"/>
          <p:cNvGrpSpPr/>
          <p:nvPr/>
        </p:nvGrpSpPr>
        <p:grpSpPr>
          <a:xfrm>
            <a:off x="2922110" y="217491"/>
            <a:ext cx="11003280" cy="479425"/>
            <a:chOff x="2922110" y="217491"/>
            <a:chExt cx="11003280" cy="479425"/>
          </a:xfrm>
        </p:grpSpPr>
        <p:sp>
          <p:nvSpPr>
            <p:cNvPr id="10" name="圆角矩形 9"/>
            <p:cNvSpPr/>
            <p:nvPr/>
          </p:nvSpPr>
          <p:spPr>
            <a:xfrm>
              <a:off x="2983705" y="217491"/>
              <a:ext cx="9722485" cy="328295"/>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flipV="1">
              <a:off x="2922110" y="620716"/>
              <a:ext cx="11003280" cy="76200"/>
            </a:xfrm>
            <a:prstGeom prst="roundRect">
              <a:avLst>
                <a:gd name="adj" fmla="val 50000"/>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88" name="组合 287"/>
          <p:cNvGrpSpPr/>
          <p:nvPr/>
        </p:nvGrpSpPr>
        <p:grpSpPr>
          <a:xfrm>
            <a:off x="1152199" y="865724"/>
            <a:ext cx="5983100" cy="514817"/>
            <a:chOff x="1071146" y="2846186"/>
            <a:chExt cx="5983100" cy="514817"/>
          </a:xfrm>
        </p:grpSpPr>
        <p:sp>
          <p:nvSpPr>
            <p:cNvPr id="272" name="矩形 271"/>
            <p:cNvSpPr/>
            <p:nvPr/>
          </p:nvSpPr>
          <p:spPr>
            <a:xfrm>
              <a:off x="1776595" y="2846186"/>
              <a:ext cx="5277651" cy="499620"/>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促进中学智慧校园建设的发展与优化</a:t>
              </a:r>
            </a:p>
          </p:txBody>
        </p:sp>
        <p:grpSp>
          <p:nvGrpSpPr>
            <p:cNvPr id="7" name="Group 8"/>
            <p:cNvGrpSpPr>
              <a:grpSpLocks noChangeAspect="1"/>
            </p:cNvGrpSpPr>
            <p:nvPr/>
          </p:nvGrpSpPr>
          <p:grpSpPr bwMode="auto">
            <a:xfrm>
              <a:off x="1071146" y="3000963"/>
              <a:ext cx="394589" cy="360040"/>
              <a:chOff x="3622" y="1962"/>
              <a:chExt cx="434" cy="396"/>
            </a:xfrm>
          </p:grpSpPr>
          <p:sp>
            <p:nvSpPr>
              <p:cNvPr id="8" name="AutoShape 7"/>
              <p:cNvSpPr>
                <a:spLocks noChangeAspect="1" noChangeArrowheads="1" noTextEdit="1"/>
              </p:cNvSpPr>
              <p:nvPr/>
            </p:nvSpPr>
            <p:spPr bwMode="auto">
              <a:xfrm>
                <a:off x="3624" y="1962"/>
                <a:ext cx="432"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000"/>
              </a:p>
            </p:txBody>
          </p:sp>
          <p:sp>
            <p:nvSpPr>
              <p:cNvPr id="9" name="Freeform 9"/>
              <p:cNvSpPr/>
              <p:nvPr/>
            </p:nvSpPr>
            <p:spPr bwMode="auto">
              <a:xfrm>
                <a:off x="3622" y="1962"/>
                <a:ext cx="264" cy="228"/>
              </a:xfrm>
              <a:custGeom>
                <a:avLst/>
                <a:gdLst>
                  <a:gd name="T0" fmla="*/ 92 w 110"/>
                  <a:gd name="T1" fmla="*/ 29 h 95"/>
                  <a:gd name="T2" fmla="*/ 110 w 110"/>
                  <a:gd name="T3" fmla="*/ 17 h 95"/>
                  <a:gd name="T4" fmla="*/ 66 w 110"/>
                  <a:gd name="T5" fmla="*/ 17 h 95"/>
                  <a:gd name="T6" fmla="*/ 53 w 110"/>
                  <a:gd name="T7" fmla="*/ 0 h 95"/>
                  <a:gd name="T8" fmla="*/ 21 w 110"/>
                  <a:gd name="T9" fmla="*/ 0 h 95"/>
                  <a:gd name="T10" fmla="*/ 1 w 110"/>
                  <a:gd name="T11" fmla="*/ 20 h 95"/>
                  <a:gd name="T12" fmla="*/ 0 w 110"/>
                  <a:gd name="T13" fmla="*/ 95 h 95"/>
                  <a:gd name="T14" fmla="*/ 82 w 110"/>
                  <a:gd name="T15" fmla="*/ 95 h 95"/>
                  <a:gd name="T16" fmla="*/ 92 w 110"/>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0" h="95">
                    <a:moveTo>
                      <a:pt x="92" y="29"/>
                    </a:moveTo>
                    <a:cubicBezTo>
                      <a:pt x="98" y="23"/>
                      <a:pt x="104" y="19"/>
                      <a:pt x="110" y="17"/>
                    </a:cubicBezTo>
                    <a:cubicBezTo>
                      <a:pt x="66" y="17"/>
                      <a:pt x="66" y="17"/>
                      <a:pt x="66" y="17"/>
                    </a:cubicBezTo>
                    <a:cubicBezTo>
                      <a:pt x="53" y="0"/>
                      <a:pt x="53" y="0"/>
                      <a:pt x="53" y="0"/>
                    </a:cubicBezTo>
                    <a:cubicBezTo>
                      <a:pt x="53" y="0"/>
                      <a:pt x="35" y="0"/>
                      <a:pt x="21" y="0"/>
                    </a:cubicBezTo>
                    <a:cubicBezTo>
                      <a:pt x="7" y="0"/>
                      <a:pt x="1" y="3"/>
                      <a:pt x="1" y="20"/>
                    </a:cubicBezTo>
                    <a:cubicBezTo>
                      <a:pt x="1" y="38"/>
                      <a:pt x="0" y="95"/>
                      <a:pt x="0" y="95"/>
                    </a:cubicBezTo>
                    <a:cubicBezTo>
                      <a:pt x="82" y="95"/>
                      <a:pt x="82" y="95"/>
                      <a:pt x="82" y="95"/>
                    </a:cubicBezTo>
                    <a:cubicBezTo>
                      <a:pt x="70" y="74"/>
                      <a:pt x="74" y="47"/>
                      <a:pt x="92" y="2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p>
            </p:txBody>
          </p:sp>
          <p:sp>
            <p:nvSpPr>
              <p:cNvPr id="21" name="Freeform 11"/>
              <p:cNvSpPr>
                <a:spLocks noEditPoints="1"/>
              </p:cNvSpPr>
              <p:nvPr/>
            </p:nvSpPr>
            <p:spPr bwMode="auto">
              <a:xfrm>
                <a:off x="3703" y="2207"/>
                <a:ext cx="156" cy="151"/>
              </a:xfrm>
              <a:custGeom>
                <a:avLst/>
                <a:gdLst>
                  <a:gd name="T0" fmla="*/ 61 w 65"/>
                  <a:gd name="T1" fmla="*/ 3 h 63"/>
                  <a:gd name="T2" fmla="*/ 48 w 65"/>
                  <a:gd name="T3" fmla="*/ 3 h 63"/>
                  <a:gd name="T4" fmla="*/ 47 w 65"/>
                  <a:gd name="T5" fmla="*/ 4 h 63"/>
                  <a:gd name="T6" fmla="*/ 61 w 65"/>
                  <a:gd name="T7" fmla="*/ 17 h 63"/>
                  <a:gd name="T8" fmla="*/ 61 w 65"/>
                  <a:gd name="T9" fmla="*/ 16 h 63"/>
                  <a:gd name="T10" fmla="*/ 61 w 65"/>
                  <a:gd name="T11" fmla="*/ 3 h 63"/>
                  <a:gd name="T12" fmla="*/ 4 w 65"/>
                  <a:gd name="T13" fmla="*/ 46 h 63"/>
                  <a:gd name="T14" fmla="*/ 4 w 65"/>
                  <a:gd name="T15" fmla="*/ 59 h 63"/>
                  <a:gd name="T16" fmla="*/ 17 w 65"/>
                  <a:gd name="T17" fmla="*/ 59 h 63"/>
                  <a:gd name="T18" fmla="*/ 56 w 65"/>
                  <a:gd name="T19" fmla="*/ 21 h 63"/>
                  <a:gd name="T20" fmla="*/ 43 w 65"/>
                  <a:gd name="T21" fmla="*/ 8 h 63"/>
                  <a:gd name="T22" fmla="*/ 4 w 65"/>
                  <a:gd name="T23" fmla="*/ 4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5" h="63">
                    <a:moveTo>
                      <a:pt x="61" y="3"/>
                    </a:moveTo>
                    <a:cubicBezTo>
                      <a:pt x="58" y="0"/>
                      <a:pt x="52" y="0"/>
                      <a:pt x="48" y="3"/>
                    </a:cubicBezTo>
                    <a:cubicBezTo>
                      <a:pt x="47" y="4"/>
                      <a:pt x="47" y="4"/>
                      <a:pt x="47" y="4"/>
                    </a:cubicBezTo>
                    <a:cubicBezTo>
                      <a:pt x="61" y="17"/>
                      <a:pt x="61" y="17"/>
                      <a:pt x="61" y="17"/>
                    </a:cubicBezTo>
                    <a:cubicBezTo>
                      <a:pt x="61" y="16"/>
                      <a:pt x="61" y="16"/>
                      <a:pt x="61" y="16"/>
                    </a:cubicBezTo>
                    <a:cubicBezTo>
                      <a:pt x="65" y="13"/>
                      <a:pt x="65" y="7"/>
                      <a:pt x="61" y="3"/>
                    </a:cubicBezTo>
                    <a:close/>
                    <a:moveTo>
                      <a:pt x="4" y="46"/>
                    </a:moveTo>
                    <a:cubicBezTo>
                      <a:pt x="0" y="50"/>
                      <a:pt x="0" y="55"/>
                      <a:pt x="4" y="59"/>
                    </a:cubicBezTo>
                    <a:cubicBezTo>
                      <a:pt x="8" y="63"/>
                      <a:pt x="14" y="63"/>
                      <a:pt x="17" y="59"/>
                    </a:cubicBezTo>
                    <a:cubicBezTo>
                      <a:pt x="56" y="21"/>
                      <a:pt x="56" y="21"/>
                      <a:pt x="56" y="21"/>
                    </a:cubicBezTo>
                    <a:cubicBezTo>
                      <a:pt x="43" y="8"/>
                      <a:pt x="43" y="8"/>
                      <a:pt x="43" y="8"/>
                    </a:cubicBezTo>
                    <a:lnTo>
                      <a:pt x="4" y="4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p>
            </p:txBody>
          </p:sp>
        </p:grpSp>
      </p:grpSp>
      <p:grpSp>
        <p:nvGrpSpPr>
          <p:cNvPr id="289" name="组合 288"/>
          <p:cNvGrpSpPr/>
          <p:nvPr/>
        </p:nvGrpSpPr>
        <p:grpSpPr>
          <a:xfrm>
            <a:off x="1220338" y="2895109"/>
            <a:ext cx="5988169" cy="523411"/>
            <a:chOff x="1066077" y="3973135"/>
            <a:chExt cx="5988169" cy="523411"/>
          </a:xfrm>
        </p:grpSpPr>
        <p:sp>
          <p:nvSpPr>
            <p:cNvPr id="273" name="矩形 272"/>
            <p:cNvSpPr/>
            <p:nvPr/>
          </p:nvSpPr>
          <p:spPr>
            <a:xfrm>
              <a:off x="1776595" y="3973135"/>
              <a:ext cx="5277651" cy="499620"/>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跨学科融合与多方法研究的创新应用</a:t>
              </a:r>
            </a:p>
          </p:txBody>
        </p:sp>
        <p:sp>
          <p:nvSpPr>
            <p:cNvPr id="24" name="AutoShape 13"/>
            <p:cNvSpPr>
              <a:spLocks noChangeAspect="1" noChangeArrowheads="1" noTextEdit="1"/>
            </p:cNvSpPr>
            <p:nvPr/>
          </p:nvSpPr>
          <p:spPr bwMode="auto">
            <a:xfrm>
              <a:off x="1066077" y="4153212"/>
              <a:ext cx="343334" cy="343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000"/>
            </a:p>
          </p:txBody>
        </p:sp>
      </p:grpSp>
      <p:grpSp>
        <p:nvGrpSpPr>
          <p:cNvPr id="290" name="组合 289"/>
          <p:cNvGrpSpPr/>
          <p:nvPr/>
        </p:nvGrpSpPr>
        <p:grpSpPr>
          <a:xfrm>
            <a:off x="1319374" y="4364831"/>
            <a:ext cx="5889132" cy="499620"/>
            <a:chOff x="1092555" y="5145553"/>
            <a:chExt cx="5889132" cy="499620"/>
          </a:xfrm>
        </p:grpSpPr>
        <p:sp>
          <p:nvSpPr>
            <p:cNvPr id="274" name="矩形 273"/>
            <p:cNvSpPr/>
            <p:nvPr/>
          </p:nvSpPr>
          <p:spPr>
            <a:xfrm>
              <a:off x="1704036" y="5145553"/>
              <a:ext cx="5277651" cy="499620"/>
            </a:xfrm>
            <a:prstGeom prst="rect">
              <a:avLst/>
            </a:prstGeom>
          </p:spPr>
          <p:txBody>
            <a:bodyPr wrap="square" lIns="91436" tIns="45718" rIns="91436" bIns="45718">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推动教育创新与可持续发展</a:t>
              </a:r>
            </a:p>
          </p:txBody>
        </p:sp>
        <p:grpSp>
          <p:nvGrpSpPr>
            <p:cNvPr id="279" name="Group 18"/>
            <p:cNvGrpSpPr>
              <a:grpSpLocks noChangeAspect="1"/>
            </p:cNvGrpSpPr>
            <p:nvPr/>
          </p:nvGrpSpPr>
          <p:grpSpPr bwMode="auto">
            <a:xfrm>
              <a:off x="1092555" y="5343610"/>
              <a:ext cx="316856" cy="276721"/>
              <a:chOff x="3689" y="2029"/>
              <a:chExt cx="300" cy="262"/>
            </a:xfrm>
          </p:grpSpPr>
          <p:sp>
            <p:nvSpPr>
              <p:cNvPr id="281" name="Freeform 19"/>
              <p:cNvSpPr/>
              <p:nvPr/>
            </p:nvSpPr>
            <p:spPr bwMode="auto">
              <a:xfrm>
                <a:off x="3689" y="2029"/>
                <a:ext cx="174" cy="262"/>
              </a:xfrm>
              <a:custGeom>
                <a:avLst/>
                <a:gdLst>
                  <a:gd name="T0" fmla="*/ 174 w 174"/>
                  <a:gd name="T1" fmla="*/ 0 h 262"/>
                  <a:gd name="T2" fmla="*/ 65 w 174"/>
                  <a:gd name="T3" fmla="*/ 63 h 262"/>
                  <a:gd name="T4" fmla="*/ 0 w 174"/>
                  <a:gd name="T5" fmla="*/ 63 h 262"/>
                  <a:gd name="T6" fmla="*/ 0 w 174"/>
                  <a:gd name="T7" fmla="*/ 199 h 262"/>
                  <a:gd name="T8" fmla="*/ 65 w 174"/>
                  <a:gd name="T9" fmla="*/ 199 h 262"/>
                  <a:gd name="T10" fmla="*/ 174 w 174"/>
                  <a:gd name="T11" fmla="*/ 262 h 262"/>
                  <a:gd name="T12" fmla="*/ 174 w 174"/>
                  <a:gd name="T13" fmla="*/ 0 h 262"/>
                </a:gdLst>
                <a:ahLst/>
                <a:cxnLst>
                  <a:cxn ang="0">
                    <a:pos x="T0" y="T1"/>
                  </a:cxn>
                  <a:cxn ang="0">
                    <a:pos x="T2" y="T3"/>
                  </a:cxn>
                  <a:cxn ang="0">
                    <a:pos x="T4" y="T5"/>
                  </a:cxn>
                  <a:cxn ang="0">
                    <a:pos x="T6" y="T7"/>
                  </a:cxn>
                  <a:cxn ang="0">
                    <a:pos x="T8" y="T9"/>
                  </a:cxn>
                  <a:cxn ang="0">
                    <a:pos x="T10" y="T11"/>
                  </a:cxn>
                  <a:cxn ang="0">
                    <a:pos x="T12" y="T13"/>
                  </a:cxn>
                </a:cxnLst>
                <a:rect l="0" t="0" r="r" b="b"/>
                <a:pathLst>
                  <a:path w="174" h="262">
                    <a:moveTo>
                      <a:pt x="174" y="0"/>
                    </a:moveTo>
                    <a:lnTo>
                      <a:pt x="65" y="63"/>
                    </a:lnTo>
                    <a:lnTo>
                      <a:pt x="0" y="63"/>
                    </a:lnTo>
                    <a:lnTo>
                      <a:pt x="0" y="199"/>
                    </a:lnTo>
                    <a:lnTo>
                      <a:pt x="65" y="199"/>
                    </a:lnTo>
                    <a:lnTo>
                      <a:pt x="174" y="262"/>
                    </a:lnTo>
                    <a:lnTo>
                      <a:pt x="174"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p>
            </p:txBody>
          </p:sp>
          <p:sp>
            <p:nvSpPr>
              <p:cNvPr id="283" name="Rectangle 21"/>
              <p:cNvSpPr>
                <a:spLocks noChangeArrowheads="1"/>
              </p:cNvSpPr>
              <p:nvPr/>
            </p:nvSpPr>
            <p:spPr bwMode="auto">
              <a:xfrm>
                <a:off x="3931" y="2078"/>
                <a:ext cx="19" cy="1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000"/>
              </a:p>
            </p:txBody>
          </p:sp>
          <p:sp>
            <p:nvSpPr>
              <p:cNvPr id="284" name="Rectangle 22"/>
              <p:cNvSpPr>
                <a:spLocks noChangeArrowheads="1"/>
              </p:cNvSpPr>
              <p:nvPr/>
            </p:nvSpPr>
            <p:spPr bwMode="auto">
              <a:xfrm>
                <a:off x="3970" y="2061"/>
                <a:ext cx="19" cy="1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000"/>
              </a:p>
            </p:txBody>
          </p:sp>
        </p:grpSp>
      </p:grpSp>
      <p:sp>
        <p:nvSpPr>
          <p:cNvPr id="3" name="矩形 2">
            <a:extLst>
              <a:ext uri="{FF2B5EF4-FFF2-40B4-BE49-F238E27FC236}">
                <a16:creationId xmlns:a16="http://schemas.microsoft.com/office/drawing/2014/main" id="{3A2CA716-68DF-EA19-2E8D-F1BAF1818D9B}"/>
              </a:ext>
            </a:extLst>
          </p:cNvPr>
          <p:cNvSpPr/>
          <p:nvPr/>
        </p:nvSpPr>
        <p:spPr>
          <a:xfrm>
            <a:off x="1814727" y="1365344"/>
            <a:ext cx="9223252" cy="1526183"/>
          </a:xfrm>
          <a:prstGeom prst="rect">
            <a:avLst/>
          </a:prstGeom>
        </p:spPr>
        <p:txBody>
          <a:bodyPr wrap="square" lIns="91436" tIns="45718" rIns="91436" bIns="45718">
            <a:spAutoFit/>
          </a:bodyPr>
          <a:lstStyle/>
          <a:p>
            <a:pPr algn="just">
              <a:lnSpc>
                <a:spcPct val="150000"/>
              </a:lnSpc>
            </a:pPr>
            <a:r>
              <a:rPr lang="zh-CN" altLang="en-US" sz="1600" dirty="0">
                <a:latin typeface="微软雅黑" panose="020B0503020204020204" pitchFamily="34" charset="-122"/>
                <a:ea typeface="微软雅黑" panose="020B0503020204020204" pitchFamily="34" charset="-122"/>
              </a:rPr>
              <a:t>通过深入研究智慧校园建设的研究现状、运行模型以及成功案例，为智慧校园的规划、设计和实施提供了有益的指导。通过归纳智慧校园建设的成功因素和问题挑战，从而促进智慧校园的建设发展。同时，针对智慧校园的多维度运行模型构建，为学校提供了更清晰的整体理解，有助于优化校园内技术、教育和管理等资源的协同作用，最终提升整体效能</a:t>
            </a:r>
          </a:p>
        </p:txBody>
      </p:sp>
      <p:sp>
        <p:nvSpPr>
          <p:cNvPr id="4" name="矩形 3">
            <a:extLst>
              <a:ext uri="{FF2B5EF4-FFF2-40B4-BE49-F238E27FC236}">
                <a16:creationId xmlns:a16="http://schemas.microsoft.com/office/drawing/2014/main" id="{D38C54E3-45F3-BE31-3547-D4040A672826}"/>
              </a:ext>
            </a:extLst>
          </p:cNvPr>
          <p:cNvSpPr/>
          <p:nvPr/>
        </p:nvSpPr>
        <p:spPr>
          <a:xfrm>
            <a:off x="1807972" y="3434516"/>
            <a:ext cx="9698228" cy="787519"/>
          </a:xfrm>
          <a:prstGeom prst="rect">
            <a:avLst/>
          </a:prstGeom>
        </p:spPr>
        <p:txBody>
          <a:bodyPr wrap="square" lIns="91436" tIns="45718" rIns="91436" bIns="45718">
            <a:spAutoFit/>
          </a:bodyPr>
          <a:lstStyle/>
          <a:p>
            <a:pPr algn="just">
              <a:lnSpc>
                <a:spcPct val="150000"/>
              </a:lnSpc>
            </a:pPr>
            <a:r>
              <a:rPr lang="zh-CN" altLang="en-US" sz="1600" dirty="0">
                <a:latin typeface="微软雅黑" panose="020B0503020204020204" pitchFamily="34" charset="-122"/>
                <a:ea typeface="微软雅黑" panose="020B0503020204020204" pitchFamily="34" charset="-122"/>
              </a:rPr>
              <a:t>研究涉及到技术、教育和管理等多个领域的交叉，通过构建综合性的智慧校园运行模型，创造性地将这些领域的知识进行融合。这种跨学科融合有助于揭示智慧校园建设的复杂性和互动性，提供更全面的视角</a:t>
            </a:r>
          </a:p>
        </p:txBody>
      </p:sp>
      <p:sp>
        <p:nvSpPr>
          <p:cNvPr id="5" name="矩形 4">
            <a:extLst>
              <a:ext uri="{FF2B5EF4-FFF2-40B4-BE49-F238E27FC236}">
                <a16:creationId xmlns:a16="http://schemas.microsoft.com/office/drawing/2014/main" id="{D3D53B43-5662-0D8C-AE6F-4B17603AD2A2}"/>
              </a:ext>
            </a:extLst>
          </p:cNvPr>
          <p:cNvSpPr/>
          <p:nvPr/>
        </p:nvSpPr>
        <p:spPr>
          <a:xfrm>
            <a:off x="1764072" y="4968950"/>
            <a:ext cx="9392189" cy="1156851"/>
          </a:xfrm>
          <a:prstGeom prst="rect">
            <a:avLst/>
          </a:prstGeom>
        </p:spPr>
        <p:txBody>
          <a:bodyPr wrap="square" lIns="91436" tIns="45718" rIns="91436" bIns="45718">
            <a:spAutoFit/>
          </a:bodyPr>
          <a:lstStyle/>
          <a:p>
            <a:pPr algn="just">
              <a:lnSpc>
                <a:spcPct val="150000"/>
              </a:lnSpc>
            </a:pPr>
            <a:r>
              <a:rPr lang="zh-CN" altLang="en-US" sz="1600" dirty="0">
                <a:latin typeface="微软雅黑" panose="020B0503020204020204" pitchFamily="34" charset="-122"/>
                <a:ea typeface="微软雅黑" panose="020B0503020204020204" pitchFamily="34" charset="-122"/>
              </a:rPr>
              <a:t>通随着技术的发展，智慧校园不仅仅是校园基础设施的更新，更是在教学、学习和管理等方面进行创新的机会。研究可以为教育机构提供在智慧校园建设中的有效实践路径，同时强调可持续发展，以确保长期效益和成果的持续推进</a:t>
            </a:r>
          </a:p>
        </p:txBody>
      </p:sp>
      <p:sp>
        <p:nvSpPr>
          <p:cNvPr id="15" name="矩形 14">
            <a:extLst>
              <a:ext uri="{FF2B5EF4-FFF2-40B4-BE49-F238E27FC236}">
                <a16:creationId xmlns:a16="http://schemas.microsoft.com/office/drawing/2014/main" id="{E34CB058-459F-2048-B8EF-C030870AC263}"/>
              </a:ext>
            </a:extLst>
          </p:cNvPr>
          <p:cNvSpPr>
            <a:spLocks noChangeAspect="1"/>
          </p:cNvSpPr>
          <p:nvPr/>
        </p:nvSpPr>
        <p:spPr>
          <a:xfrm>
            <a:off x="1319375" y="1011183"/>
            <a:ext cx="380760" cy="38076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1</a:t>
            </a:r>
            <a:endParaRPr lang="zh-CN" altLang="en-US" sz="2000" dirty="0"/>
          </a:p>
        </p:txBody>
      </p:sp>
      <p:sp>
        <p:nvSpPr>
          <p:cNvPr id="16" name="矩形 15">
            <a:extLst>
              <a:ext uri="{FF2B5EF4-FFF2-40B4-BE49-F238E27FC236}">
                <a16:creationId xmlns:a16="http://schemas.microsoft.com/office/drawing/2014/main" id="{F6A71152-9B2D-B1A1-F96B-8AAA137C7016}"/>
              </a:ext>
            </a:extLst>
          </p:cNvPr>
          <p:cNvSpPr>
            <a:spLocks noChangeAspect="1"/>
          </p:cNvSpPr>
          <p:nvPr/>
        </p:nvSpPr>
        <p:spPr>
          <a:xfrm>
            <a:off x="1299041" y="2951150"/>
            <a:ext cx="380760" cy="38076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2</a:t>
            </a:r>
            <a:endParaRPr lang="zh-CN" altLang="en-US" sz="2000" dirty="0"/>
          </a:p>
        </p:txBody>
      </p:sp>
      <p:sp>
        <p:nvSpPr>
          <p:cNvPr id="271" name="矩形 270">
            <a:extLst>
              <a:ext uri="{FF2B5EF4-FFF2-40B4-BE49-F238E27FC236}">
                <a16:creationId xmlns:a16="http://schemas.microsoft.com/office/drawing/2014/main" id="{C36A539B-D5BD-9209-08A9-6CCDCC9883DF}"/>
              </a:ext>
            </a:extLst>
          </p:cNvPr>
          <p:cNvSpPr>
            <a:spLocks noChangeAspect="1"/>
          </p:cNvSpPr>
          <p:nvPr/>
        </p:nvSpPr>
        <p:spPr>
          <a:xfrm>
            <a:off x="1303405" y="4458849"/>
            <a:ext cx="380760" cy="380760"/>
          </a:xfrm>
          <a:prstGeom prst="rect">
            <a:avLst/>
          </a:prstGeom>
          <a:solidFill>
            <a:srgbClr val="005C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3</a:t>
            </a:r>
            <a:endParaRPr lang="zh-CN" altLang="en-US" sz="2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mM2YmVkOWVkZjJjYzQ5NjE4OTRiMTRjNjNlZWI3ZDE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2104</Words>
  <Application>Microsoft Office PowerPoint</Application>
  <PresentationFormat>宽屏</PresentationFormat>
  <Paragraphs>166</Paragraphs>
  <Slides>20</Slides>
  <Notes>20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vt:i4>
      </vt:variant>
    </vt:vector>
  </HeadingPairs>
  <TitlesOfParts>
    <vt:vector size="26"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基础架构处</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0022</dc:title>
  <dc:creator>ZK</dc:creator>
  <cp:lastModifiedBy>Xue Yibo</cp:lastModifiedBy>
  <cp:revision>188</cp:revision>
  <dcterms:created xsi:type="dcterms:W3CDTF">2017-04-21T07:43:00Z</dcterms:created>
  <dcterms:modified xsi:type="dcterms:W3CDTF">2023-09-19T03:02:20Z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12A9B9B88B484180BDC76D93DC9F6104_12</vt:lpwstr>
  </property>
</Properties>
</file>