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0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26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4.xml"/><Relationship Id="rId11" Type="http://schemas.openxmlformats.org/officeDocument/2006/relationships/image" Target="../media/image29.jpeg"/><Relationship Id="rId10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image" Target="../media/image30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3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16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17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9.xml"/><Relationship Id="rId10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0" y="0"/>
            <a:ext cx="12146816" cy="6855170"/>
            <a:chOff x="0" y="0"/>
            <a:chExt cx="12146816" cy="6855170"/>
          </a:xfrm>
        </p:grpSpPr>
        <p:pic>
          <p:nvPicPr>
            <p:cNvPr id="3" name="图片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1"/>
            <p:cNvSpPr txBox="1"/>
            <p:nvPr/>
          </p:nvSpPr>
          <p:spPr>
            <a:xfrm>
              <a:off x="0" y="0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237831" y="212766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12" name="组合2"/>
          <p:cNvGrpSpPr/>
          <p:nvPr/>
        </p:nvGrpSpPr>
        <p:grpSpPr>
          <a:xfrm>
            <a:off x="3241148" y="2390288"/>
            <a:ext cx="4618892" cy="1661331"/>
            <a:chOff x="0" y="0"/>
            <a:chExt cx="4618892" cy="1661331"/>
          </a:xfrm>
        </p:grpSpPr>
        <p:pic>
          <p:nvPicPr>
            <p:cNvPr id="13" name="图片8"/>
            <p:cNvPicPr>
              <a:picLocks noChangeAspect="1"/>
            </p:cNvPicPr>
            <p:nvPr/>
          </p:nvPicPr>
          <p:blipFill>
            <a:blip r:embed="rId8"/>
            <a:srcRect t="30869" b="33043"/>
            <a:stretch>
              <a:fillRect/>
            </a:stretch>
          </p:blipFill>
          <p:spPr>
            <a:xfrm rot="2454000">
              <a:off x="0" y="0"/>
              <a:ext cx="4618892" cy="1661331"/>
            </a:xfrm>
            <a:prstGeom prst="rect">
              <a:avLst/>
            </a:prstGeom>
          </p:spPr>
        </p:pic>
        <p:sp>
          <p:nvSpPr>
            <p:cNvPr id="14" name="形状3"/>
            <p:cNvSpPr txBox="1"/>
            <p:nvPr/>
          </p:nvSpPr>
          <p:spPr>
            <a:xfrm>
              <a:off x="117396" y="856106"/>
              <a:ext cx="1628775" cy="592455"/>
            </a:xfrm>
            <a:custGeom>
              <a:avLst/>
              <a:gdLst>
                <a:gd name="connsiteX0" fmla="*/ 0 w 1628775"/>
                <a:gd name="connsiteY0" fmla="*/ 0 h 592455"/>
                <a:gd name="connsiteX1" fmla="*/ 1628775 w 1628775"/>
                <a:gd name="connsiteY1" fmla="*/ 0 h 592455"/>
                <a:gd name="connsiteX2" fmla="*/ 1628775 w 1628775"/>
                <a:gd name="connsiteY2" fmla="*/ 592455 h 592455"/>
                <a:gd name="connsiteX3" fmla="*/ 0 w 1628775"/>
                <a:gd name="connsiteY3" fmla="*/ 592455 h 592455"/>
                <a:gd name="connsiteX4" fmla="*/ 0 w 1628775"/>
                <a:gd name="connsiteY4" fmla="*/ 0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775" h="592455">
                  <a:moveTo>
                    <a:pt x="0" y="0"/>
                  </a:moveTo>
                  <a:lnTo>
                    <a:pt x="1628775" y="0"/>
                  </a:lnTo>
                  <a:lnTo>
                    <a:pt x="1628775" y="592455"/>
                  </a:lnTo>
                  <a:lnTo>
                    <a:pt x="0" y="592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C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文本2"/>
            <p:cNvSpPr txBox="1"/>
            <p:nvPr/>
          </p:nvSpPr>
          <p:spPr>
            <a:xfrm>
              <a:off x="113586" y="762657"/>
              <a:ext cx="1628775" cy="69532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200" b="0" i="0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</a:rPr>
                <a:t>铁钉</a:t>
              </a:r>
              <a:endParaRPr lang="zh-CN" altLang="en-US" sz="3200" b="0" i="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3"/>
          <p:cNvGrpSpPr/>
          <p:nvPr/>
        </p:nvGrpSpPr>
        <p:grpSpPr>
          <a:xfrm>
            <a:off x="7232704" y="4734162"/>
            <a:ext cx="3714598" cy="1910944"/>
            <a:chOff x="0" y="0"/>
            <a:chExt cx="3714598" cy="1910944"/>
          </a:xfrm>
        </p:grpSpPr>
        <p:pic>
          <p:nvPicPr>
            <p:cNvPr id="17" name="图片9"/>
            <p:cNvPicPr>
              <a:picLocks noChangeAspect="1"/>
            </p:cNvPicPr>
            <p:nvPr/>
          </p:nvPicPr>
          <p:blipFill>
            <a:blip r:embed="rId9"/>
            <a:srcRect t="9750" b="11500"/>
            <a:stretch>
              <a:fillRect/>
            </a:stretch>
          </p:blipFill>
          <p:spPr>
            <a:xfrm>
              <a:off x="0" y="0"/>
              <a:ext cx="2072030" cy="1910944"/>
            </a:xfrm>
            <a:prstGeom prst="rect">
              <a:avLst/>
            </a:prstGeom>
          </p:spPr>
        </p:pic>
        <p:sp>
          <p:nvSpPr>
            <p:cNvPr id="18" name="形状4"/>
            <p:cNvSpPr txBox="1"/>
            <p:nvPr/>
          </p:nvSpPr>
          <p:spPr>
            <a:xfrm>
              <a:off x="2085823" y="1177451"/>
              <a:ext cx="1628775" cy="592455"/>
            </a:xfrm>
            <a:custGeom>
              <a:avLst/>
              <a:gdLst>
                <a:gd name="connsiteX0" fmla="*/ 0 w 1628775"/>
                <a:gd name="connsiteY0" fmla="*/ 0 h 592455"/>
                <a:gd name="connsiteX1" fmla="*/ 1628775 w 1628775"/>
                <a:gd name="connsiteY1" fmla="*/ 0 h 592455"/>
                <a:gd name="connsiteX2" fmla="*/ 1628775 w 1628775"/>
                <a:gd name="connsiteY2" fmla="*/ 592455 h 592455"/>
                <a:gd name="connsiteX3" fmla="*/ 0 w 1628775"/>
                <a:gd name="connsiteY3" fmla="*/ 592455 h 592455"/>
                <a:gd name="connsiteX4" fmla="*/ 0 w 1628775"/>
                <a:gd name="connsiteY4" fmla="*/ 0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775" h="592455">
                  <a:moveTo>
                    <a:pt x="0" y="0"/>
                  </a:moveTo>
                  <a:lnTo>
                    <a:pt x="1628775" y="0"/>
                  </a:lnTo>
                  <a:lnTo>
                    <a:pt x="1628775" y="592455"/>
                  </a:lnTo>
                  <a:lnTo>
                    <a:pt x="0" y="592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C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9" name="文本3"/>
            <p:cNvSpPr txBox="1"/>
            <p:nvPr/>
          </p:nvSpPr>
          <p:spPr>
            <a:xfrm>
              <a:off x="2082013" y="1084002"/>
              <a:ext cx="1628775" cy="69532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200" b="0" i="0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</a:rPr>
                <a:t>大头针</a:t>
              </a:r>
              <a:endParaRPr lang="zh-CN" altLang="en-US" sz="3200" b="0" i="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20" name="公式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4189" y="2672475"/>
            <a:ext cx="2585371" cy="3198676"/>
          </a:xfrm>
          <a:prstGeom prst="rect">
            <a:avLst/>
          </a:prstGeom>
        </p:spPr>
      </p:pic>
      <p:sp>
        <p:nvSpPr>
          <p:cNvPr id="21" name="文本1"/>
          <p:cNvSpPr txBox="1"/>
          <p:nvPr/>
        </p:nvSpPr>
        <p:spPr>
          <a:xfrm>
            <a:off x="1039739" y="629807"/>
            <a:ext cx="8969435" cy="7554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你有办法使铁钉具</a:t>
            </a:r>
            <a:r>
              <a:rPr lang="zh-CN" altLang="en-US" sz="39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有磁性</a:t>
            </a:r>
            <a:r>
              <a:rPr lang="zh-CN" altLang="en-US" sz="3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吗？</a:t>
            </a:r>
            <a:endParaRPr lang="zh-CN" altLang="en-US" sz="35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71117" y="77857"/>
            <a:ext cx="12146816" cy="6855170"/>
            <a:chOff x="0" y="0"/>
            <a:chExt cx="12146816" cy="6855170"/>
          </a:xfrm>
        </p:grpSpPr>
        <p:pic>
          <p:nvPicPr>
            <p:cNvPr id="3" name="图片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2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3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sp>
        <p:nvSpPr>
          <p:cNvPr id="12" name="形状1"/>
          <p:cNvSpPr txBox="1"/>
          <p:nvPr/>
        </p:nvSpPr>
        <p:spPr>
          <a:xfrm>
            <a:off x="4435383" y="686133"/>
            <a:ext cx="2549690" cy="538315"/>
          </a:xfrm>
          <a:prstGeom prst="rect">
            <a:avLst/>
          </a:prstGeom>
          <a:solidFill>
            <a:srgbClr val="FBE4D4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13" name="组合2"/>
          <p:cNvGrpSpPr/>
          <p:nvPr/>
        </p:nvGrpSpPr>
        <p:grpSpPr>
          <a:xfrm>
            <a:off x="4439383" y="560337"/>
            <a:ext cx="3330488" cy="764032"/>
            <a:chOff x="0" y="0"/>
            <a:chExt cx="3330488" cy="764032"/>
          </a:xfrm>
        </p:grpSpPr>
        <p:sp>
          <p:nvSpPr>
            <p:cNvPr id="14" name="形状4"/>
            <p:cNvSpPr txBox="1"/>
            <p:nvPr/>
          </p:nvSpPr>
          <p:spPr>
            <a:xfrm>
              <a:off x="0" y="0"/>
              <a:ext cx="3086762" cy="5232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文本1"/>
            <p:cNvSpPr txBox="1"/>
            <p:nvPr/>
          </p:nvSpPr>
          <p:spPr>
            <a:xfrm>
              <a:off x="53226" y="50292"/>
              <a:ext cx="3277262" cy="71374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l"/>
              <a:r>
                <a:rPr lang="zh-CN" altLang="en-US" sz="288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电磁铁的应用</a:t>
              </a:r>
              <a:endParaRPr lang="zh-CN" altLang="en-US" sz="288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6" name="图片1"/>
          <p:cNvPicPr>
            <a:picLocks noChangeAspect="1"/>
          </p:cNvPicPr>
          <p:nvPr/>
        </p:nvPicPr>
        <p:blipFill>
          <a:blip r:embed="rId8"/>
          <a:srcRect l="17441" r="15116"/>
          <a:stretch>
            <a:fillRect/>
          </a:stretch>
        </p:blipFill>
        <p:spPr>
          <a:xfrm>
            <a:off x="1028890" y="1562624"/>
            <a:ext cx="3277286" cy="3644370"/>
          </a:xfrm>
          <a:prstGeom prst="rect">
            <a:avLst/>
          </a:prstGeom>
        </p:spPr>
      </p:pic>
      <p:pic>
        <p:nvPicPr>
          <p:cNvPr id="17" name="图片2"/>
          <p:cNvPicPr>
            <a:picLocks noChangeAspect="1"/>
          </p:cNvPicPr>
          <p:nvPr/>
        </p:nvPicPr>
        <p:blipFill>
          <a:blip r:embed="rId9"/>
          <a:srcRect l="23666" t="19166" r="18888" b="18833"/>
          <a:stretch>
            <a:fillRect/>
          </a:stretch>
        </p:blipFill>
        <p:spPr>
          <a:xfrm>
            <a:off x="5136299" y="1910001"/>
            <a:ext cx="2217765" cy="3189928"/>
          </a:xfrm>
          <a:prstGeom prst="rect">
            <a:avLst/>
          </a:prstGeom>
        </p:spPr>
      </p:pic>
      <p:grpSp>
        <p:nvGrpSpPr>
          <p:cNvPr id="18" name="组合3"/>
          <p:cNvGrpSpPr/>
          <p:nvPr/>
        </p:nvGrpSpPr>
        <p:grpSpPr>
          <a:xfrm>
            <a:off x="9140038" y="5321570"/>
            <a:ext cx="1806464" cy="619069"/>
            <a:chOff x="0" y="0"/>
            <a:chExt cx="1806464" cy="619069"/>
          </a:xfrm>
        </p:grpSpPr>
        <p:sp>
          <p:nvSpPr>
            <p:cNvPr id="19" name="形状5"/>
            <p:cNvSpPr txBox="1"/>
            <p:nvPr/>
          </p:nvSpPr>
          <p:spPr>
            <a:xfrm>
              <a:off x="2772" y="49530"/>
              <a:ext cx="1667854" cy="523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0" name="文本2"/>
            <p:cNvSpPr txBox="1"/>
            <p:nvPr/>
          </p:nvSpPr>
          <p:spPr>
            <a:xfrm>
              <a:off x="0" y="0"/>
              <a:ext cx="1806464" cy="619069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车辆模型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1" name="组合4"/>
          <p:cNvGrpSpPr/>
          <p:nvPr/>
        </p:nvGrpSpPr>
        <p:grpSpPr>
          <a:xfrm>
            <a:off x="1264377" y="5321389"/>
            <a:ext cx="4455395" cy="631012"/>
            <a:chOff x="0" y="0"/>
            <a:chExt cx="4455395" cy="631012"/>
          </a:xfrm>
        </p:grpSpPr>
        <p:sp>
          <p:nvSpPr>
            <p:cNvPr id="22" name="形状6"/>
            <p:cNvSpPr txBox="1"/>
            <p:nvPr/>
          </p:nvSpPr>
          <p:spPr>
            <a:xfrm>
              <a:off x="2484991" y="0"/>
              <a:ext cx="1970404" cy="1109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3" name="文本3"/>
            <p:cNvSpPr txBox="1"/>
            <p:nvPr/>
          </p:nvSpPr>
          <p:spPr>
            <a:xfrm>
              <a:off x="0" y="2362"/>
              <a:ext cx="2160904" cy="62865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电磁起重机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5"/>
          <p:cNvGrpSpPr/>
          <p:nvPr/>
        </p:nvGrpSpPr>
        <p:grpSpPr>
          <a:xfrm>
            <a:off x="5763401" y="5321732"/>
            <a:ext cx="911943" cy="619069"/>
            <a:chOff x="0" y="0"/>
            <a:chExt cx="911943" cy="619069"/>
          </a:xfrm>
        </p:grpSpPr>
        <p:sp>
          <p:nvSpPr>
            <p:cNvPr id="25" name="形状7"/>
            <p:cNvSpPr txBox="1"/>
            <p:nvPr/>
          </p:nvSpPr>
          <p:spPr>
            <a:xfrm>
              <a:off x="1608" y="49529"/>
              <a:ext cx="831548" cy="5232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6" name="文本4"/>
            <p:cNvSpPr txBox="1"/>
            <p:nvPr/>
          </p:nvSpPr>
          <p:spPr>
            <a:xfrm>
              <a:off x="0" y="0"/>
              <a:ext cx="911943" cy="619069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电铃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27" name="图片3"/>
          <p:cNvPicPr>
            <a:picLocks noChangeAspect="1"/>
          </p:cNvPicPr>
          <p:nvPr/>
        </p:nvPicPr>
        <p:blipFill>
          <a:blip r:embed="rId10"/>
          <a:srcRect l="5212" t="11978" r="3368" b="17967"/>
          <a:stretch>
            <a:fillRect/>
          </a:stretch>
        </p:blipFill>
        <p:spPr>
          <a:xfrm>
            <a:off x="7566993" y="2341912"/>
            <a:ext cx="4045477" cy="2326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0" y="-44025"/>
            <a:ext cx="12146816" cy="6855170"/>
            <a:chOff x="0" y="0"/>
            <a:chExt cx="12146816" cy="6855170"/>
          </a:xfrm>
        </p:grpSpPr>
        <p:pic>
          <p:nvPicPr>
            <p:cNvPr id="3" name="图片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1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pic>
        <p:nvPicPr>
          <p:cNvPr id="12" name="图片1"/>
          <p:cNvPicPr>
            <a:picLocks noChangeAspect="1"/>
          </p:cNvPicPr>
          <p:nvPr/>
        </p:nvPicPr>
        <p:blipFill>
          <a:blip r:embed="rId8"/>
          <a:srcRect t="8620" r="12932" b="12068"/>
          <a:stretch>
            <a:fillRect/>
          </a:stretch>
        </p:blipFill>
        <p:spPr>
          <a:xfrm>
            <a:off x="1920992" y="1546508"/>
            <a:ext cx="4943542" cy="3377975"/>
          </a:xfrm>
          <a:prstGeom prst="rect">
            <a:avLst/>
          </a:prstGeom>
        </p:spPr>
      </p:pic>
      <p:grpSp>
        <p:nvGrpSpPr>
          <p:cNvPr id="13" name="组合2"/>
          <p:cNvGrpSpPr/>
          <p:nvPr/>
        </p:nvGrpSpPr>
        <p:grpSpPr>
          <a:xfrm>
            <a:off x="2813142" y="5050955"/>
            <a:ext cx="2397014" cy="658423"/>
            <a:chOff x="0" y="0"/>
            <a:chExt cx="2397014" cy="658423"/>
          </a:xfrm>
        </p:grpSpPr>
        <p:sp>
          <p:nvSpPr>
            <p:cNvPr id="14" name="形状3"/>
            <p:cNvSpPr txBox="1"/>
            <p:nvPr/>
          </p:nvSpPr>
          <p:spPr>
            <a:xfrm>
              <a:off x="550593" y="134988"/>
              <a:ext cx="1667854" cy="523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文本1"/>
            <p:cNvSpPr txBox="1"/>
            <p:nvPr/>
          </p:nvSpPr>
          <p:spPr>
            <a:xfrm>
              <a:off x="0" y="0"/>
              <a:ext cx="2397014" cy="619069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车辆模型比赛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3"/>
          <p:cNvGrpSpPr/>
          <p:nvPr/>
        </p:nvGrpSpPr>
        <p:grpSpPr>
          <a:xfrm>
            <a:off x="1398575" y="728491"/>
            <a:ext cx="5730764" cy="818040"/>
            <a:chOff x="0" y="0"/>
            <a:chExt cx="5730764" cy="818040"/>
          </a:xfrm>
        </p:grpSpPr>
        <p:sp>
          <p:nvSpPr>
            <p:cNvPr id="17" name="形状4"/>
            <p:cNvSpPr txBox="1"/>
            <p:nvPr/>
          </p:nvSpPr>
          <p:spPr>
            <a:xfrm>
              <a:off x="3272" y="49530"/>
              <a:ext cx="1968926" cy="5234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8" name="文本2"/>
            <p:cNvSpPr txBox="1"/>
            <p:nvPr/>
          </p:nvSpPr>
          <p:spPr>
            <a:xfrm>
              <a:off x="0" y="0"/>
              <a:ext cx="5730764" cy="81804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41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怎样提高比赛成绩？</a:t>
              </a:r>
              <a:endParaRPr lang="zh-CN" altLang="en-US" sz="41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9" name="图片2"/>
          <p:cNvPicPr>
            <a:picLocks noChangeAspect="1"/>
          </p:cNvPicPr>
          <p:nvPr/>
        </p:nvPicPr>
        <p:blipFill>
          <a:blip r:embed="rId9"/>
          <a:srcRect t="11978" r="3368" b="17967"/>
          <a:stretch>
            <a:fillRect/>
          </a:stretch>
        </p:blipFill>
        <p:spPr>
          <a:xfrm>
            <a:off x="6958403" y="3766214"/>
            <a:ext cx="4276140" cy="2326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378576" y="2395941"/>
            <a:ext cx="7872012" cy="194294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20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谢谢聆听！</a:t>
            </a:r>
            <a:endParaRPr lang="zh-CN" altLang="en-US" sz="12000" b="0" i="0" dirty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4025" y="559117"/>
            <a:ext cx="8443912" cy="57396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-1" y="-43982"/>
            <a:ext cx="12146816" cy="6855170"/>
            <a:chOff x="0" y="0"/>
            <a:chExt cx="12146816" cy="6855170"/>
          </a:xfrm>
        </p:grpSpPr>
        <p:pic>
          <p:nvPicPr>
            <p:cNvPr id="3" name="图片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1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pic>
        <p:nvPicPr>
          <p:cNvPr id="12" name="图片1"/>
          <p:cNvPicPr>
            <a:picLocks noChangeAspect="1"/>
          </p:cNvPicPr>
          <p:nvPr/>
        </p:nvPicPr>
        <p:blipFill>
          <a:blip r:embed="rId8"/>
          <a:srcRect t="5084" b="16384"/>
          <a:stretch>
            <a:fillRect/>
          </a:stretch>
        </p:blipFill>
        <p:spPr>
          <a:xfrm>
            <a:off x="698049" y="315125"/>
            <a:ext cx="2508250" cy="1933575"/>
          </a:xfrm>
          <a:prstGeom prst="rect">
            <a:avLst/>
          </a:prstGeom>
        </p:spPr>
      </p:pic>
      <p:sp>
        <p:nvSpPr>
          <p:cNvPr id="13" name="文本1"/>
          <p:cNvSpPr txBox="1"/>
          <p:nvPr/>
        </p:nvSpPr>
        <p:spPr>
          <a:xfrm>
            <a:off x="1633947" y="895331"/>
            <a:ext cx="8928097" cy="7370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3600" b="0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电动机有哪几个部分？</a:t>
            </a:r>
            <a:endParaRPr lang="zh-CN" altLang="en-US" sz="3600" b="0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</p:txBody>
      </p:sp>
      <p:pic>
        <p:nvPicPr>
          <p:cNvPr id="14" name="图片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3732" y="2525516"/>
            <a:ext cx="3024549" cy="2157409"/>
          </a:xfrm>
          <a:prstGeom prst="rect">
            <a:avLst/>
          </a:prstGeom>
        </p:spPr>
      </p:pic>
      <p:pic>
        <p:nvPicPr>
          <p:cNvPr id="15" name="图片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090" y="2547027"/>
            <a:ext cx="3004561" cy="2143838"/>
          </a:xfrm>
          <a:prstGeom prst="rect">
            <a:avLst/>
          </a:prstGeom>
        </p:spPr>
      </p:pic>
      <p:pic>
        <p:nvPicPr>
          <p:cNvPr id="16" name="图片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3340" y="2569902"/>
            <a:ext cx="2948205" cy="2103286"/>
          </a:xfrm>
          <a:prstGeom prst="rect">
            <a:avLst/>
          </a:prstGeom>
        </p:spPr>
      </p:pic>
      <p:sp>
        <p:nvSpPr>
          <p:cNvPr id="17" name="文本2"/>
          <p:cNvSpPr txBox="1"/>
          <p:nvPr/>
        </p:nvSpPr>
        <p:spPr>
          <a:xfrm>
            <a:off x="2160070" y="4959277"/>
            <a:ext cx="1731222" cy="71199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3600" b="0" i="0" dirty="0">
                <a:solidFill>
                  <a:srgbClr val="FF7E00"/>
                </a:solidFill>
                <a:latin typeface="方正粗黑宋简体"/>
                <a:ea typeface="方正粗黑宋简体"/>
              </a:rPr>
              <a:t>外壳</a:t>
            </a:r>
            <a:endParaRPr lang="zh-CN" altLang="en-US" sz="3600" b="0" i="0" dirty="0">
              <a:solidFill>
                <a:srgbClr val="FF7E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18" name="文本3"/>
          <p:cNvSpPr txBox="1"/>
          <p:nvPr/>
        </p:nvSpPr>
        <p:spPr>
          <a:xfrm>
            <a:off x="5232673" y="4959134"/>
            <a:ext cx="1731222" cy="71199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3600" b="0" i="0" dirty="0">
                <a:solidFill>
                  <a:srgbClr val="FF7E00"/>
                </a:solidFill>
                <a:latin typeface="方正粗黑宋简体"/>
                <a:ea typeface="方正粗黑宋简体"/>
              </a:rPr>
              <a:t>转子</a:t>
            </a:r>
            <a:endParaRPr lang="zh-CN" altLang="en-US" sz="3600" b="0" i="0" dirty="0">
              <a:solidFill>
                <a:srgbClr val="FF7E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19" name="文本4"/>
          <p:cNvSpPr txBox="1"/>
          <p:nvPr/>
        </p:nvSpPr>
        <p:spPr>
          <a:xfrm>
            <a:off x="8655185" y="4959429"/>
            <a:ext cx="1104900" cy="7477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3600" b="0" i="0" dirty="0">
                <a:solidFill>
                  <a:srgbClr val="FF7E00"/>
                </a:solidFill>
                <a:latin typeface="方正粗黑宋简体"/>
                <a:ea typeface="方正粗黑宋简体"/>
              </a:rPr>
              <a:t>后盖</a:t>
            </a:r>
            <a:endParaRPr lang="zh-CN" altLang="en-US" sz="3600" b="0" i="0" dirty="0">
              <a:solidFill>
                <a:srgbClr val="FF7E00"/>
              </a:solidFill>
              <a:latin typeface="方正粗黑宋简体"/>
              <a:ea typeface="方正粗黑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-1" y="-43982"/>
            <a:ext cx="12146816" cy="6855170"/>
            <a:chOff x="0" y="0"/>
            <a:chExt cx="12146816" cy="6855170"/>
          </a:xfrm>
        </p:grpSpPr>
        <p:pic>
          <p:nvPicPr>
            <p:cNvPr id="3" name="图片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1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pic>
        <p:nvPicPr>
          <p:cNvPr id="12" name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75" y="3362325"/>
            <a:ext cx="2592127" cy="2857500"/>
          </a:xfrm>
          <a:prstGeom prst="rect">
            <a:avLst/>
          </a:prstGeom>
        </p:spPr>
      </p:pic>
      <p:pic>
        <p:nvPicPr>
          <p:cNvPr id="13" name="图片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500" y="628650"/>
            <a:ext cx="3810000" cy="3088657"/>
          </a:xfrm>
          <a:prstGeom prst="rect">
            <a:avLst/>
          </a:prstGeom>
        </p:spPr>
      </p:pic>
      <p:pic>
        <p:nvPicPr>
          <p:cNvPr id="14" name="图片3"/>
          <p:cNvPicPr>
            <a:picLocks noChangeAspect="1"/>
          </p:cNvPicPr>
          <p:nvPr/>
        </p:nvPicPr>
        <p:blipFill>
          <a:blip r:embed="rId10"/>
          <a:srcRect t="8620" r="12932" b="12068"/>
          <a:stretch>
            <a:fillRect/>
          </a:stretch>
        </p:blipFill>
        <p:spPr>
          <a:xfrm>
            <a:off x="3548685" y="2425646"/>
            <a:ext cx="3810067" cy="2603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-1" y="-43982"/>
            <a:ext cx="12146816" cy="6855170"/>
            <a:chOff x="0" y="0"/>
            <a:chExt cx="12146816" cy="6855170"/>
          </a:xfrm>
        </p:grpSpPr>
        <p:pic>
          <p:nvPicPr>
            <p:cNvPr id="3" name="图片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1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pic>
        <p:nvPicPr>
          <p:cNvPr id="12" name="图片1"/>
          <p:cNvPicPr>
            <a:picLocks noChangeAspect="1"/>
          </p:cNvPicPr>
          <p:nvPr/>
        </p:nvPicPr>
        <p:blipFill>
          <a:blip r:embed="rId8"/>
          <a:srcRect t="30869" b="33043"/>
          <a:stretch>
            <a:fillRect/>
          </a:stretch>
        </p:blipFill>
        <p:spPr>
          <a:xfrm rot="13080000">
            <a:off x="809320" y="2999482"/>
            <a:ext cx="2986331" cy="1074132"/>
          </a:xfrm>
          <a:prstGeom prst="rect">
            <a:avLst/>
          </a:prstGeom>
        </p:spPr>
      </p:pic>
      <p:grpSp>
        <p:nvGrpSpPr>
          <p:cNvPr id="13" name="组合2"/>
          <p:cNvGrpSpPr/>
          <p:nvPr/>
        </p:nvGrpSpPr>
        <p:grpSpPr>
          <a:xfrm>
            <a:off x="1612078" y="4664480"/>
            <a:ext cx="1632585" cy="695325"/>
            <a:chOff x="0" y="0"/>
            <a:chExt cx="1632585" cy="695325"/>
          </a:xfrm>
        </p:grpSpPr>
        <p:sp>
          <p:nvSpPr>
            <p:cNvPr id="14" name="形状3"/>
            <p:cNvSpPr txBox="1"/>
            <p:nvPr/>
          </p:nvSpPr>
          <p:spPr>
            <a:xfrm>
              <a:off x="3810" y="93449"/>
              <a:ext cx="1628775" cy="592455"/>
            </a:xfrm>
            <a:custGeom>
              <a:avLst/>
              <a:gdLst>
                <a:gd name="connsiteX0" fmla="*/ 0 w 1628775"/>
                <a:gd name="connsiteY0" fmla="*/ 0 h 592455"/>
                <a:gd name="connsiteX1" fmla="*/ 1628775 w 1628775"/>
                <a:gd name="connsiteY1" fmla="*/ 0 h 592455"/>
                <a:gd name="connsiteX2" fmla="*/ 1628775 w 1628775"/>
                <a:gd name="connsiteY2" fmla="*/ 592455 h 592455"/>
                <a:gd name="connsiteX3" fmla="*/ 0 w 1628775"/>
                <a:gd name="connsiteY3" fmla="*/ 592455 h 592455"/>
                <a:gd name="connsiteX4" fmla="*/ 0 w 1628775"/>
                <a:gd name="connsiteY4" fmla="*/ 0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775" h="592455">
                  <a:moveTo>
                    <a:pt x="0" y="0"/>
                  </a:moveTo>
                  <a:lnTo>
                    <a:pt x="1628775" y="0"/>
                  </a:lnTo>
                  <a:lnTo>
                    <a:pt x="1628775" y="592455"/>
                  </a:lnTo>
                  <a:lnTo>
                    <a:pt x="0" y="592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C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文本2"/>
            <p:cNvSpPr txBox="1"/>
            <p:nvPr/>
          </p:nvSpPr>
          <p:spPr>
            <a:xfrm>
              <a:off x="0" y="0"/>
              <a:ext cx="1628775" cy="69532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200" b="0" i="0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</a:rPr>
                <a:t>铁钉</a:t>
              </a:r>
              <a:endParaRPr lang="zh-CN" altLang="en-US" sz="3200" b="0" i="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6" name="图片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7808" y="2108075"/>
            <a:ext cx="2143125" cy="2857500"/>
          </a:xfrm>
          <a:prstGeom prst="rect">
            <a:avLst/>
          </a:prstGeom>
        </p:spPr>
      </p:pic>
      <p:pic>
        <p:nvPicPr>
          <p:cNvPr id="17" name="图片3"/>
          <p:cNvPicPr>
            <a:picLocks noChangeAspect="1"/>
          </p:cNvPicPr>
          <p:nvPr/>
        </p:nvPicPr>
        <p:blipFill>
          <a:blip r:embed="rId10"/>
          <a:srcRect l="36625" t="17250" r="36625" b="22750"/>
          <a:stretch>
            <a:fillRect/>
          </a:stretch>
        </p:blipFill>
        <p:spPr>
          <a:xfrm>
            <a:off x="7000876" y="2209545"/>
            <a:ext cx="1018374" cy="2286000"/>
          </a:xfrm>
          <a:prstGeom prst="rect">
            <a:avLst/>
          </a:prstGeom>
        </p:spPr>
      </p:pic>
      <p:grpSp>
        <p:nvGrpSpPr>
          <p:cNvPr id="18" name="组合3"/>
          <p:cNvGrpSpPr/>
          <p:nvPr/>
        </p:nvGrpSpPr>
        <p:grpSpPr>
          <a:xfrm>
            <a:off x="4201182" y="4664518"/>
            <a:ext cx="1632585" cy="685904"/>
            <a:chOff x="0" y="0"/>
            <a:chExt cx="1632585" cy="685904"/>
          </a:xfrm>
        </p:grpSpPr>
        <p:sp>
          <p:nvSpPr>
            <p:cNvPr id="19" name="形状4"/>
            <p:cNvSpPr txBox="1"/>
            <p:nvPr/>
          </p:nvSpPr>
          <p:spPr>
            <a:xfrm>
              <a:off x="3810" y="93449"/>
              <a:ext cx="1628775" cy="592455"/>
            </a:xfrm>
            <a:custGeom>
              <a:avLst/>
              <a:gdLst>
                <a:gd name="connsiteX0" fmla="*/ 0 w 1628775"/>
                <a:gd name="connsiteY0" fmla="*/ 0 h 592455"/>
                <a:gd name="connsiteX1" fmla="*/ 1628775 w 1628775"/>
                <a:gd name="connsiteY1" fmla="*/ 0 h 592455"/>
                <a:gd name="connsiteX2" fmla="*/ 1628775 w 1628775"/>
                <a:gd name="connsiteY2" fmla="*/ 592455 h 592455"/>
                <a:gd name="connsiteX3" fmla="*/ 0 w 1628775"/>
                <a:gd name="connsiteY3" fmla="*/ 592455 h 592455"/>
                <a:gd name="connsiteX4" fmla="*/ 0 w 1628775"/>
                <a:gd name="connsiteY4" fmla="*/ 0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775" h="592455">
                  <a:moveTo>
                    <a:pt x="0" y="0"/>
                  </a:moveTo>
                  <a:lnTo>
                    <a:pt x="1628775" y="0"/>
                  </a:lnTo>
                  <a:lnTo>
                    <a:pt x="1628775" y="592455"/>
                  </a:lnTo>
                  <a:lnTo>
                    <a:pt x="0" y="592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C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0" name="文本3"/>
            <p:cNvSpPr txBox="1"/>
            <p:nvPr/>
          </p:nvSpPr>
          <p:spPr>
            <a:xfrm>
              <a:off x="0" y="0"/>
              <a:ext cx="1628775" cy="680293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200" b="0" i="0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</a:rPr>
                <a:t>漆包线</a:t>
              </a:r>
              <a:endParaRPr lang="zh-CN" altLang="en-US" sz="3200" b="0" i="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1" name="组合4"/>
          <p:cNvGrpSpPr/>
          <p:nvPr/>
        </p:nvGrpSpPr>
        <p:grpSpPr>
          <a:xfrm>
            <a:off x="6814329" y="4664347"/>
            <a:ext cx="1632585" cy="695325"/>
            <a:chOff x="0" y="0"/>
            <a:chExt cx="1632585" cy="695325"/>
          </a:xfrm>
        </p:grpSpPr>
        <p:sp>
          <p:nvSpPr>
            <p:cNvPr id="22" name="形状5"/>
            <p:cNvSpPr txBox="1"/>
            <p:nvPr/>
          </p:nvSpPr>
          <p:spPr>
            <a:xfrm>
              <a:off x="3810" y="93449"/>
              <a:ext cx="1628775" cy="592455"/>
            </a:xfrm>
            <a:custGeom>
              <a:avLst/>
              <a:gdLst>
                <a:gd name="connsiteX0" fmla="*/ 0 w 1628775"/>
                <a:gd name="connsiteY0" fmla="*/ 0 h 592455"/>
                <a:gd name="connsiteX1" fmla="*/ 1628775 w 1628775"/>
                <a:gd name="connsiteY1" fmla="*/ 0 h 592455"/>
                <a:gd name="connsiteX2" fmla="*/ 1628775 w 1628775"/>
                <a:gd name="connsiteY2" fmla="*/ 592455 h 592455"/>
                <a:gd name="connsiteX3" fmla="*/ 0 w 1628775"/>
                <a:gd name="connsiteY3" fmla="*/ 592455 h 592455"/>
                <a:gd name="connsiteX4" fmla="*/ 0 w 1628775"/>
                <a:gd name="connsiteY4" fmla="*/ 0 h 5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775" h="592455">
                  <a:moveTo>
                    <a:pt x="0" y="0"/>
                  </a:moveTo>
                  <a:lnTo>
                    <a:pt x="1628775" y="0"/>
                  </a:lnTo>
                  <a:lnTo>
                    <a:pt x="1628775" y="592455"/>
                  </a:lnTo>
                  <a:lnTo>
                    <a:pt x="0" y="592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C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3" name="文本4"/>
            <p:cNvSpPr txBox="1"/>
            <p:nvPr/>
          </p:nvSpPr>
          <p:spPr>
            <a:xfrm>
              <a:off x="0" y="0"/>
              <a:ext cx="1628775" cy="69532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200" b="0" i="0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</a:rPr>
                <a:t>电池</a:t>
              </a:r>
              <a:endParaRPr lang="zh-CN" altLang="en-US" sz="3200" b="0" i="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4" name="文本1"/>
          <p:cNvSpPr txBox="1"/>
          <p:nvPr/>
        </p:nvSpPr>
        <p:spPr>
          <a:xfrm>
            <a:off x="1039739" y="871938"/>
            <a:ext cx="8969435" cy="84235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500" b="1" i="0" dirty="0">
                <a:solidFill>
                  <a:srgbClr val="FF0000"/>
                </a:solidFill>
                <a:latin typeface="叶根友毛笔行书2.0版"/>
                <a:ea typeface="叶根友毛笔行书2.0版"/>
              </a:rPr>
              <a:t>挑战</a:t>
            </a:r>
            <a:r>
              <a:rPr lang="zh-CN" altLang="en-US" sz="4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3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利用以下物品，使铁钉具有磁性。</a:t>
            </a:r>
            <a:endParaRPr lang="zh-CN" altLang="en-US" sz="35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5" name="组合5"/>
          <p:cNvGrpSpPr/>
          <p:nvPr/>
        </p:nvGrpSpPr>
        <p:grpSpPr>
          <a:xfrm>
            <a:off x="9214485" y="1288763"/>
            <a:ext cx="2792730" cy="2390745"/>
            <a:chOff x="0" y="0"/>
            <a:chExt cx="2792730" cy="2390745"/>
          </a:xfrm>
        </p:grpSpPr>
        <p:sp>
          <p:nvSpPr>
            <p:cNvPr id="26" name="形状6"/>
            <p:cNvSpPr txBox="1"/>
            <p:nvPr/>
          </p:nvSpPr>
          <p:spPr>
            <a:xfrm>
              <a:off x="0" y="0"/>
              <a:ext cx="2792730" cy="2390745"/>
            </a:xfrm>
            <a:custGeom>
              <a:avLst/>
              <a:gdLst>
                <a:gd name="connsiteX0" fmla="*/ 1641672 w 2792730"/>
                <a:gd name="connsiteY0" fmla="*/ 0 h 2390745"/>
                <a:gd name="connsiteX1" fmla="*/ 1803760 w 2792730"/>
                <a:gd name="connsiteY1" fmla="*/ 0 h 2390745"/>
                <a:gd name="connsiteX2" fmla="*/ 2074617 w 2792730"/>
                <a:gd name="connsiteY2" fmla="*/ 260730 h 2390745"/>
                <a:gd name="connsiteX3" fmla="*/ 2459856 w 2792730"/>
                <a:gd name="connsiteY3" fmla="*/ 248096 h 2390745"/>
                <a:gd name="connsiteX4" fmla="*/ 2679511 w 2792730"/>
                <a:gd name="connsiteY4" fmla="*/ 913748 h 2390745"/>
                <a:gd name="connsiteX5" fmla="*/ 2743356 w 2792730"/>
                <a:gd name="connsiteY5" fmla="*/ 1135422 h 2390745"/>
                <a:gd name="connsiteX6" fmla="*/ 2792730 w 2792730"/>
                <a:gd name="connsiteY6" fmla="*/ 1822208 h 2390745"/>
                <a:gd name="connsiteX7" fmla="*/ 2212748 w 2792730"/>
                <a:gd name="connsiteY7" fmla="*/ 2120095 h 2390745"/>
                <a:gd name="connsiteX8" fmla="*/ 2015179 w 2792730"/>
                <a:gd name="connsiteY8" fmla="*/ 2283097 h 2390745"/>
                <a:gd name="connsiteX9" fmla="*/ 1417842 w 2792730"/>
                <a:gd name="connsiteY9" fmla="*/ 2390745 h 2390745"/>
                <a:gd name="connsiteX10" fmla="*/ 1024173 w 2792730"/>
                <a:gd name="connsiteY10" fmla="*/ 2182360 h 2390745"/>
                <a:gd name="connsiteX11" fmla="*/ 664574 w 2792730"/>
                <a:gd name="connsiteY11" fmla="*/ 2210311 h 2390745"/>
                <a:gd name="connsiteX12" fmla="*/ 397655 w 2792730"/>
                <a:gd name="connsiteY12" fmla="*/ 1916613 h 2390745"/>
                <a:gd name="connsiteX13" fmla="*/ 168966 w 2792730"/>
                <a:gd name="connsiteY13" fmla="*/ 1917107 h 2390745"/>
                <a:gd name="connsiteX14" fmla="*/ 0 w 2792730"/>
                <a:gd name="connsiteY14" fmla="*/ 1296085 h 2390745"/>
                <a:gd name="connsiteX15" fmla="*/ 128791 w 2792730"/>
                <a:gd name="connsiteY15" fmla="*/ 1013454 h 2390745"/>
                <a:gd name="connsiteX16" fmla="*/ 113219 w 2792730"/>
                <a:gd name="connsiteY16" fmla="*/ 612982 h 2390745"/>
                <a:gd name="connsiteX17" fmla="*/ 540418 w 2792730"/>
                <a:gd name="connsiteY17" fmla="*/ 405976 h 2390745"/>
                <a:gd name="connsiteX18" fmla="*/ 712834 w 2792730"/>
                <a:gd name="connsiteY18" fmla="*/ 221761 h 2390745"/>
                <a:gd name="connsiteX19" fmla="*/ 1182680 w 2792730"/>
                <a:gd name="connsiteY19" fmla="*/ 67663 h 2390745"/>
                <a:gd name="connsiteX20" fmla="*/ 1417455 w 2792730"/>
                <a:gd name="connsiteY20" fmla="*/ 52277 h 239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2730" h="2390745">
                  <a:moveTo>
                    <a:pt x="1641672" y="0"/>
                  </a:moveTo>
                  <a:cubicBezTo>
                    <a:pt x="1803760" y="0"/>
                    <a:pt x="1948346" y="114833"/>
                    <a:pt x="2022722" y="283914"/>
                  </a:cubicBezTo>
                  <a:cubicBezTo>
                    <a:pt x="2074617" y="260730"/>
                    <a:pt x="2130568" y="248096"/>
                    <a:pt x="2188896" y="248096"/>
                  </a:cubicBezTo>
                  <a:cubicBezTo>
                    <a:pt x="2459856" y="248096"/>
                    <a:pt x="2679511" y="520738"/>
                    <a:pt x="2679511" y="857060"/>
                  </a:cubicBezTo>
                  <a:cubicBezTo>
                    <a:pt x="2679511" y="913748"/>
                    <a:pt x="2673271" y="968628"/>
                    <a:pt x="2661596" y="1020697"/>
                  </a:cubicBezTo>
                  <a:cubicBezTo>
                    <a:pt x="2743356" y="1135422"/>
                    <a:pt x="2792730" y="1283571"/>
                    <a:pt x="2792730" y="1443469"/>
                  </a:cubicBezTo>
                  <a:cubicBezTo>
                    <a:pt x="2792730" y="1822208"/>
                    <a:pt x="2547729" y="2120095"/>
                    <a:pt x="2245506" y="2120095"/>
                  </a:cubicBezTo>
                  <a:cubicBezTo>
                    <a:pt x="2212748" y="2120095"/>
                    <a:pt x="2180662" y="2116595"/>
                    <a:pt x="2149487" y="2109872"/>
                  </a:cubicBezTo>
                  <a:cubicBezTo>
                    <a:pt x="2015179" y="2283097"/>
                    <a:pt x="1827897" y="2390745"/>
                    <a:pt x="1622803" y="2390745"/>
                  </a:cubicBezTo>
                  <a:cubicBezTo>
                    <a:pt x="1417842" y="2390745"/>
                    <a:pt x="1233583" y="2292657"/>
                    <a:pt x="1098432" y="2133075"/>
                  </a:cubicBezTo>
                  <a:cubicBezTo>
                    <a:pt x="1024173" y="2182360"/>
                    <a:pt x="939294" y="2210311"/>
                    <a:pt x="849141" y="2210311"/>
                  </a:cubicBezTo>
                  <a:cubicBezTo>
                    <a:pt x="664574" y="2210311"/>
                    <a:pt x="502111" y="2093158"/>
                    <a:pt x="407629" y="1915643"/>
                  </a:cubicBezTo>
                  <a:cubicBezTo>
                    <a:pt x="397655" y="1916613"/>
                    <a:pt x="387573" y="1917107"/>
                    <a:pt x="377396" y="1917107"/>
                  </a:cubicBezTo>
                  <a:cubicBezTo>
                    <a:pt x="168966" y="1917107"/>
                    <a:pt x="0" y="1710101"/>
                    <a:pt x="0" y="1443469"/>
                  </a:cubicBezTo>
                  <a:cubicBezTo>
                    <a:pt x="0" y="1296085"/>
                    <a:pt x="61608" y="1162219"/>
                    <a:pt x="156312" y="1079285"/>
                  </a:cubicBezTo>
                  <a:cubicBezTo>
                    <a:pt x="128791" y="1013454"/>
                    <a:pt x="113219" y="938004"/>
                    <a:pt x="113219" y="857060"/>
                  </a:cubicBezTo>
                  <a:cubicBezTo>
                    <a:pt x="113219" y="612982"/>
                    <a:pt x="282185" y="405976"/>
                    <a:pt x="490615" y="405976"/>
                  </a:cubicBezTo>
                  <a:cubicBezTo>
                    <a:pt x="540418" y="405976"/>
                    <a:pt x="587968" y="417795"/>
                    <a:pt x="631499" y="439114"/>
                  </a:cubicBezTo>
                  <a:cubicBezTo>
                    <a:pt x="712834" y="221761"/>
                    <a:pt x="891640" y="67663"/>
                    <a:pt x="1094448" y="67663"/>
                  </a:cubicBezTo>
                  <a:cubicBezTo>
                    <a:pt x="1182680" y="67663"/>
                    <a:pt x="1265254" y="93229"/>
                    <a:pt x="1337703" y="138222"/>
                  </a:cubicBezTo>
                  <a:cubicBezTo>
                    <a:pt x="1417455" y="52277"/>
                    <a:pt x="1523545" y="0"/>
                    <a:pt x="1641672" y="0"/>
                  </a:cubicBezTo>
                  <a:close/>
                </a:path>
              </a:pathLst>
            </a:custGeom>
            <a:solidFill>
              <a:srgbClr val="FFD7E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7" name="文本5"/>
            <p:cNvSpPr txBox="1"/>
            <p:nvPr/>
          </p:nvSpPr>
          <p:spPr>
            <a:xfrm>
              <a:off x="574119" y="251866"/>
              <a:ext cx="1651845" cy="181292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数数可以吸起几个大头针，</a:t>
              </a:r>
              <a:endPara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/>
              <a:r>
                <a:rPr lang="zh-CN" altLang="en-US" sz="28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成功即停</a:t>
              </a:r>
              <a:endPara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-42901" y="-495"/>
            <a:ext cx="12146816" cy="6855170"/>
            <a:chOff x="0" y="0"/>
            <a:chExt cx="12146816" cy="6855170"/>
          </a:xfrm>
        </p:grpSpPr>
        <p:pic>
          <p:nvPicPr>
            <p:cNvPr id="3" name="图片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2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3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12" name="组合2"/>
          <p:cNvGrpSpPr/>
          <p:nvPr/>
        </p:nvGrpSpPr>
        <p:grpSpPr>
          <a:xfrm>
            <a:off x="1292484" y="2405227"/>
            <a:ext cx="1279379" cy="2411949"/>
            <a:chOff x="0" y="0"/>
            <a:chExt cx="1279379" cy="2411949"/>
          </a:xfrm>
        </p:grpSpPr>
        <p:sp>
          <p:nvSpPr>
            <p:cNvPr id="13" name="形状4"/>
            <p:cNvSpPr txBox="1"/>
            <p:nvPr/>
          </p:nvSpPr>
          <p:spPr>
            <a:xfrm>
              <a:off x="0" y="29947"/>
              <a:ext cx="1279379" cy="2382002"/>
            </a:xfrm>
            <a:prstGeom prst="rect">
              <a:avLst/>
            </a:prstGeom>
            <a:solidFill>
              <a:srgbClr val="FBE4D4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文本2"/>
            <p:cNvSpPr txBox="1"/>
            <p:nvPr/>
          </p:nvSpPr>
          <p:spPr>
            <a:xfrm>
              <a:off x="230276" y="0"/>
              <a:ext cx="908285" cy="225741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l"/>
              <a:r>
                <a:rPr lang="zh-CN" altLang="en-US" sz="5000" b="1" i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电</a:t>
              </a:r>
              <a:endParaRPr lang="zh-CN" altLang="en-US" sz="50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/>
              <a:r>
                <a:rPr lang="zh-CN" altLang="en-US" sz="5000" b="1" i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磁</a:t>
              </a:r>
              <a:endParaRPr lang="zh-CN" altLang="en-US" sz="50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/>
              <a:r>
                <a:rPr lang="zh-CN" altLang="en-US" sz="5000" b="1" i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铁</a:t>
              </a:r>
              <a:endParaRPr lang="zh-CN" altLang="en-US" sz="50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5" name="形状1"/>
          <p:cNvSpPr txBox="1"/>
          <p:nvPr/>
        </p:nvSpPr>
        <p:spPr>
          <a:xfrm>
            <a:off x="2253023" y="6644145"/>
            <a:ext cx="12192000" cy="295275"/>
          </a:xfrm>
          <a:prstGeom prst="rect">
            <a:avLst/>
          </a:prstGeom>
          <a:solidFill>
            <a:srgbClr val="528DD5"/>
          </a:solidFill>
          <a:ln w="25400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16" name="组合3"/>
          <p:cNvGrpSpPr/>
          <p:nvPr/>
        </p:nvGrpSpPr>
        <p:grpSpPr>
          <a:xfrm>
            <a:off x="4763" y="-260068"/>
            <a:ext cx="9900170" cy="6284459"/>
            <a:chOff x="0" y="0"/>
            <a:chExt cx="9900170" cy="6284459"/>
          </a:xfrm>
        </p:grpSpPr>
        <p:sp>
          <p:nvSpPr>
            <p:cNvPr id="17" name="形状8"/>
            <p:cNvSpPr txBox="1"/>
            <p:nvPr/>
          </p:nvSpPr>
          <p:spPr>
            <a:xfrm rot="10800000">
              <a:off x="2237249" y="262376"/>
              <a:ext cx="23846" cy="610489"/>
            </a:xfrm>
            <a:prstGeom prst="line">
              <a:avLst/>
            </a:prstGeom>
            <a:ln w="38100">
              <a:solidFill>
                <a:srgbClr val="00FF99"/>
              </a:solidFill>
              <a:prstDash val="dashDot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8" name="形状9"/>
            <p:cNvSpPr txBox="1"/>
            <p:nvPr/>
          </p:nvSpPr>
          <p:spPr>
            <a:xfrm rot="10800000">
              <a:off x="1641102" y="262376"/>
              <a:ext cx="23846" cy="610489"/>
            </a:xfrm>
            <a:prstGeom prst="line">
              <a:avLst/>
            </a:prstGeom>
            <a:ln w="38100">
              <a:solidFill>
                <a:srgbClr val="00FF99"/>
              </a:solidFill>
              <a:prstDash val="dashDot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9" name="形状10"/>
            <p:cNvSpPr txBox="1"/>
            <p:nvPr/>
          </p:nvSpPr>
          <p:spPr>
            <a:xfrm rot="10800000">
              <a:off x="1343028" y="262376"/>
              <a:ext cx="23846" cy="610489"/>
            </a:xfrm>
            <a:prstGeom prst="line">
              <a:avLst/>
            </a:prstGeom>
            <a:ln w="38100">
              <a:solidFill>
                <a:srgbClr val="00FF99"/>
              </a:solidFill>
              <a:prstDash val="dashDot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0" name="形状11"/>
            <p:cNvSpPr txBox="1"/>
            <p:nvPr/>
          </p:nvSpPr>
          <p:spPr>
            <a:xfrm rot="10800000">
              <a:off x="1044955" y="262376"/>
              <a:ext cx="23846" cy="610489"/>
            </a:xfrm>
            <a:prstGeom prst="line">
              <a:avLst/>
            </a:prstGeom>
            <a:ln w="38100">
              <a:solidFill>
                <a:srgbClr val="00FF99"/>
              </a:solidFill>
              <a:prstDash val="dashDot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1" name="形状12"/>
            <p:cNvSpPr txBox="1"/>
            <p:nvPr/>
          </p:nvSpPr>
          <p:spPr>
            <a:xfrm rot="10800000">
              <a:off x="728252" y="262376"/>
              <a:ext cx="23846" cy="610489"/>
            </a:xfrm>
            <a:prstGeom prst="line">
              <a:avLst/>
            </a:prstGeom>
            <a:ln w="38100">
              <a:solidFill>
                <a:srgbClr val="00FF99"/>
              </a:solidFill>
              <a:prstDash val="dashDot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2" name="形状13"/>
            <p:cNvSpPr txBox="1"/>
            <p:nvPr/>
          </p:nvSpPr>
          <p:spPr>
            <a:xfrm rot="10800000">
              <a:off x="14147" y="262376"/>
              <a:ext cx="74518" cy="610489"/>
            </a:xfrm>
            <a:prstGeom prst="line">
              <a:avLst/>
            </a:prstGeom>
            <a:ln w="38100">
              <a:solidFill>
                <a:srgbClr val="00FF99"/>
              </a:solidFill>
              <a:prstDash val="dashDot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3" name="形状14"/>
            <p:cNvSpPr txBox="1"/>
            <p:nvPr/>
          </p:nvSpPr>
          <p:spPr>
            <a:xfrm rot="10800000">
              <a:off x="411549" y="262376"/>
              <a:ext cx="23846" cy="610489"/>
            </a:xfrm>
            <a:prstGeom prst="line">
              <a:avLst/>
            </a:prstGeom>
            <a:ln w="38100">
              <a:solidFill>
                <a:srgbClr val="00FF99"/>
              </a:solidFill>
              <a:prstDash val="dashDot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4" name="形状15"/>
            <p:cNvSpPr txBox="1"/>
            <p:nvPr/>
          </p:nvSpPr>
          <p:spPr>
            <a:xfrm rot="10800000">
              <a:off x="1939175" y="262376"/>
              <a:ext cx="23846" cy="610489"/>
            </a:xfrm>
            <a:prstGeom prst="line">
              <a:avLst/>
            </a:prstGeom>
            <a:ln w="38100">
              <a:solidFill>
                <a:srgbClr val="00FF99"/>
              </a:solidFill>
              <a:prstDash val="dashDot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5" name="形状17"/>
            <p:cNvSpPr txBox="1"/>
            <p:nvPr/>
          </p:nvSpPr>
          <p:spPr>
            <a:xfrm rot="10800000">
              <a:off x="14287" y="279118"/>
              <a:ext cx="3450911" cy="686800"/>
            </a:xfrm>
            <a:prstGeom prst="rect">
              <a:avLst/>
            </a:prstGeom>
            <a:solidFill>
              <a:srgbClr val="138AFF"/>
            </a:solidFill>
            <a:ln w="38100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6" name="形状18"/>
            <p:cNvSpPr txBox="1"/>
            <p:nvPr/>
          </p:nvSpPr>
          <p:spPr>
            <a:xfrm rot="5400000">
              <a:off x="3764805" y="0"/>
              <a:ext cx="634918" cy="1227338"/>
            </a:xfrm>
            <a:custGeom>
              <a:avLst/>
              <a:gdLst>
                <a:gd name="connsiteX0" fmla="*/ 317459 w 634918"/>
                <a:gd name="connsiteY0" fmla="*/ 0 h 1227338"/>
                <a:gd name="connsiteX1" fmla="*/ 634918 w 634918"/>
                <a:gd name="connsiteY1" fmla="*/ 1227338 h 1227338"/>
                <a:gd name="connsiteX2" fmla="*/ 0 w 634918"/>
                <a:gd name="connsiteY2" fmla="*/ 1227338 h 1227338"/>
                <a:gd name="connsiteX3" fmla="*/ 317459 w 634918"/>
                <a:gd name="connsiteY3" fmla="*/ 0 h 12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918" h="1227338">
                  <a:moveTo>
                    <a:pt x="317459" y="0"/>
                  </a:moveTo>
                  <a:lnTo>
                    <a:pt x="634918" y="1227338"/>
                  </a:lnTo>
                  <a:lnTo>
                    <a:pt x="0" y="1227338"/>
                  </a:lnTo>
                  <a:lnTo>
                    <a:pt x="317459" y="0"/>
                  </a:lnTo>
                  <a:close/>
                </a:path>
              </a:pathLst>
            </a:custGeom>
            <a:solidFill>
              <a:srgbClr val="138A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7" name="形状16"/>
            <p:cNvSpPr txBox="1"/>
            <p:nvPr/>
          </p:nvSpPr>
          <p:spPr>
            <a:xfrm rot="10800000">
              <a:off x="0" y="264831"/>
              <a:ext cx="211122" cy="936402"/>
            </a:xfrm>
            <a:prstGeom prst="rect">
              <a:avLst/>
            </a:prstGeom>
            <a:solidFill>
              <a:srgbClr val="138A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pic>
          <p:nvPicPr>
            <p:cNvPr id="28" name="图片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771526" y="260068"/>
              <a:ext cx="2142266" cy="1364062"/>
            </a:xfrm>
            <a:prstGeom prst="rect">
              <a:avLst/>
            </a:prstGeom>
          </p:spPr>
        </p:pic>
        <p:sp>
          <p:nvSpPr>
            <p:cNvPr id="29" name="形状21"/>
            <p:cNvSpPr txBox="1"/>
            <p:nvPr/>
          </p:nvSpPr>
          <p:spPr>
            <a:xfrm rot="10800000">
              <a:off x="2007428" y="679829"/>
              <a:ext cx="298054" cy="1171980"/>
            </a:xfrm>
            <a:custGeom>
              <a:avLst/>
              <a:gdLst>
                <a:gd name="connsiteX0" fmla="*/ 0 w 298054"/>
                <a:gd name="connsiteY0" fmla="*/ 963845 h 1171980"/>
                <a:gd name="connsiteX1" fmla="*/ 18628 w 298054"/>
                <a:gd name="connsiteY1" fmla="*/ 1112483 h 1171980"/>
                <a:gd name="connsiteX2" fmla="*/ 111770 w 298054"/>
                <a:gd name="connsiteY2" fmla="*/ 951954 h 1171980"/>
                <a:gd name="connsiteX3" fmla="*/ 260798 w 298054"/>
                <a:gd name="connsiteY3" fmla="*/ -106346 h 11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54" h="1171980" fill="none">
                  <a:moveTo>
                    <a:pt x="0" y="963845"/>
                  </a:moveTo>
                  <a:cubicBezTo>
                    <a:pt x="18628" y="1112483"/>
                    <a:pt x="37257" y="1261121"/>
                    <a:pt x="74514" y="1106537"/>
                  </a:cubicBezTo>
                  <a:cubicBezTo>
                    <a:pt x="111770" y="951954"/>
                    <a:pt x="186284" y="179038"/>
                    <a:pt x="223541" y="36346"/>
                  </a:cubicBezTo>
                  <a:cubicBezTo>
                    <a:pt x="260798" y="-106346"/>
                    <a:pt x="285635" y="214711"/>
                    <a:pt x="298054" y="250384"/>
                  </a:cubicBezTo>
                </a:path>
              </a:pathLst>
            </a:custGeom>
            <a:ln w="38100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0" name="形状22"/>
            <p:cNvSpPr txBox="1"/>
            <p:nvPr/>
          </p:nvSpPr>
          <p:spPr>
            <a:xfrm rot="10800000">
              <a:off x="1728002" y="679829"/>
              <a:ext cx="298054" cy="1171980"/>
            </a:xfrm>
            <a:custGeom>
              <a:avLst/>
              <a:gdLst>
                <a:gd name="connsiteX0" fmla="*/ 0 w 298054"/>
                <a:gd name="connsiteY0" fmla="*/ 963845 h 1171980"/>
                <a:gd name="connsiteX1" fmla="*/ 18628 w 298054"/>
                <a:gd name="connsiteY1" fmla="*/ 1112483 h 1171980"/>
                <a:gd name="connsiteX2" fmla="*/ 111770 w 298054"/>
                <a:gd name="connsiteY2" fmla="*/ 951954 h 1171980"/>
                <a:gd name="connsiteX3" fmla="*/ 260798 w 298054"/>
                <a:gd name="connsiteY3" fmla="*/ -106346 h 11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54" h="1171980" fill="none">
                  <a:moveTo>
                    <a:pt x="0" y="963845"/>
                  </a:moveTo>
                  <a:cubicBezTo>
                    <a:pt x="18628" y="1112483"/>
                    <a:pt x="37257" y="1261121"/>
                    <a:pt x="74514" y="1106537"/>
                  </a:cubicBezTo>
                  <a:cubicBezTo>
                    <a:pt x="111770" y="951954"/>
                    <a:pt x="186284" y="179038"/>
                    <a:pt x="223541" y="36346"/>
                  </a:cubicBezTo>
                  <a:cubicBezTo>
                    <a:pt x="260798" y="-106346"/>
                    <a:pt x="285635" y="214711"/>
                    <a:pt x="298054" y="250384"/>
                  </a:cubicBezTo>
                </a:path>
              </a:pathLst>
            </a:custGeom>
            <a:ln w="38100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1" name="形状23"/>
            <p:cNvSpPr txBox="1"/>
            <p:nvPr/>
          </p:nvSpPr>
          <p:spPr>
            <a:xfrm rot="10800000">
              <a:off x="1429948" y="679829"/>
              <a:ext cx="298054" cy="1171980"/>
            </a:xfrm>
            <a:custGeom>
              <a:avLst/>
              <a:gdLst>
                <a:gd name="connsiteX0" fmla="*/ 0 w 298054"/>
                <a:gd name="connsiteY0" fmla="*/ 963845 h 1171980"/>
                <a:gd name="connsiteX1" fmla="*/ 18628 w 298054"/>
                <a:gd name="connsiteY1" fmla="*/ 1112483 h 1171980"/>
                <a:gd name="connsiteX2" fmla="*/ 111770 w 298054"/>
                <a:gd name="connsiteY2" fmla="*/ 951954 h 1171980"/>
                <a:gd name="connsiteX3" fmla="*/ 260798 w 298054"/>
                <a:gd name="connsiteY3" fmla="*/ -106346 h 11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54" h="1171980" fill="none">
                  <a:moveTo>
                    <a:pt x="0" y="963845"/>
                  </a:moveTo>
                  <a:cubicBezTo>
                    <a:pt x="18628" y="1112483"/>
                    <a:pt x="37257" y="1261121"/>
                    <a:pt x="74514" y="1106537"/>
                  </a:cubicBezTo>
                  <a:cubicBezTo>
                    <a:pt x="111770" y="951954"/>
                    <a:pt x="186284" y="179038"/>
                    <a:pt x="223541" y="36346"/>
                  </a:cubicBezTo>
                  <a:cubicBezTo>
                    <a:pt x="260798" y="-106346"/>
                    <a:pt x="285635" y="214711"/>
                    <a:pt x="298054" y="250384"/>
                  </a:cubicBezTo>
                </a:path>
              </a:pathLst>
            </a:custGeom>
            <a:ln w="38100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2" name="形状24"/>
            <p:cNvSpPr txBox="1"/>
            <p:nvPr/>
          </p:nvSpPr>
          <p:spPr>
            <a:xfrm rot="10800000">
              <a:off x="1113265" y="679829"/>
              <a:ext cx="298054" cy="1171980"/>
            </a:xfrm>
            <a:custGeom>
              <a:avLst/>
              <a:gdLst>
                <a:gd name="connsiteX0" fmla="*/ 0 w 298054"/>
                <a:gd name="connsiteY0" fmla="*/ 963845 h 1171980"/>
                <a:gd name="connsiteX1" fmla="*/ 18628 w 298054"/>
                <a:gd name="connsiteY1" fmla="*/ 1112483 h 1171980"/>
                <a:gd name="connsiteX2" fmla="*/ 111770 w 298054"/>
                <a:gd name="connsiteY2" fmla="*/ 951954 h 1171980"/>
                <a:gd name="connsiteX3" fmla="*/ 260798 w 298054"/>
                <a:gd name="connsiteY3" fmla="*/ -106346 h 11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54" h="1171980" fill="none">
                  <a:moveTo>
                    <a:pt x="0" y="963845"/>
                  </a:moveTo>
                  <a:cubicBezTo>
                    <a:pt x="18628" y="1112483"/>
                    <a:pt x="37257" y="1261121"/>
                    <a:pt x="74514" y="1106537"/>
                  </a:cubicBezTo>
                  <a:cubicBezTo>
                    <a:pt x="111770" y="951954"/>
                    <a:pt x="186284" y="179038"/>
                    <a:pt x="223541" y="36346"/>
                  </a:cubicBezTo>
                  <a:cubicBezTo>
                    <a:pt x="260798" y="-106346"/>
                    <a:pt x="285635" y="214711"/>
                    <a:pt x="298054" y="250384"/>
                  </a:cubicBezTo>
                </a:path>
              </a:pathLst>
            </a:custGeom>
            <a:ln w="38100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3" name="形状25"/>
            <p:cNvSpPr txBox="1"/>
            <p:nvPr/>
          </p:nvSpPr>
          <p:spPr>
            <a:xfrm rot="10800000">
              <a:off x="815211" y="679829"/>
              <a:ext cx="298054" cy="1171980"/>
            </a:xfrm>
            <a:custGeom>
              <a:avLst/>
              <a:gdLst>
                <a:gd name="connsiteX0" fmla="*/ 0 w 298054"/>
                <a:gd name="connsiteY0" fmla="*/ 963845 h 1171980"/>
                <a:gd name="connsiteX1" fmla="*/ 18628 w 298054"/>
                <a:gd name="connsiteY1" fmla="*/ 1112483 h 1171980"/>
                <a:gd name="connsiteX2" fmla="*/ 111770 w 298054"/>
                <a:gd name="connsiteY2" fmla="*/ 951954 h 1171980"/>
                <a:gd name="connsiteX3" fmla="*/ 260798 w 298054"/>
                <a:gd name="connsiteY3" fmla="*/ -106346 h 11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54" h="1171980" fill="none">
                  <a:moveTo>
                    <a:pt x="0" y="963845"/>
                  </a:moveTo>
                  <a:cubicBezTo>
                    <a:pt x="18628" y="1112483"/>
                    <a:pt x="37257" y="1261121"/>
                    <a:pt x="74514" y="1106537"/>
                  </a:cubicBezTo>
                  <a:cubicBezTo>
                    <a:pt x="111770" y="951954"/>
                    <a:pt x="186284" y="179038"/>
                    <a:pt x="223541" y="36346"/>
                  </a:cubicBezTo>
                  <a:cubicBezTo>
                    <a:pt x="260798" y="-106346"/>
                    <a:pt x="285635" y="214711"/>
                    <a:pt x="298054" y="250384"/>
                  </a:cubicBezTo>
                </a:path>
              </a:pathLst>
            </a:custGeom>
            <a:ln w="38100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4" name="形状26"/>
            <p:cNvSpPr txBox="1"/>
            <p:nvPr/>
          </p:nvSpPr>
          <p:spPr>
            <a:xfrm rot="10800000">
              <a:off x="498528" y="679829"/>
              <a:ext cx="298054" cy="1171980"/>
            </a:xfrm>
            <a:custGeom>
              <a:avLst/>
              <a:gdLst>
                <a:gd name="connsiteX0" fmla="*/ 0 w 298054"/>
                <a:gd name="connsiteY0" fmla="*/ 963845 h 1171980"/>
                <a:gd name="connsiteX1" fmla="*/ 18628 w 298054"/>
                <a:gd name="connsiteY1" fmla="*/ 1112483 h 1171980"/>
                <a:gd name="connsiteX2" fmla="*/ 111770 w 298054"/>
                <a:gd name="connsiteY2" fmla="*/ 951954 h 1171980"/>
                <a:gd name="connsiteX3" fmla="*/ 260798 w 298054"/>
                <a:gd name="connsiteY3" fmla="*/ -106346 h 11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54" h="1171980" fill="none">
                  <a:moveTo>
                    <a:pt x="0" y="963845"/>
                  </a:moveTo>
                  <a:cubicBezTo>
                    <a:pt x="18628" y="1112483"/>
                    <a:pt x="37257" y="1261121"/>
                    <a:pt x="74514" y="1106537"/>
                  </a:cubicBezTo>
                  <a:cubicBezTo>
                    <a:pt x="111770" y="951954"/>
                    <a:pt x="186284" y="179038"/>
                    <a:pt x="223541" y="36346"/>
                  </a:cubicBezTo>
                  <a:cubicBezTo>
                    <a:pt x="260798" y="-106346"/>
                    <a:pt x="285635" y="214711"/>
                    <a:pt x="298054" y="250384"/>
                  </a:cubicBezTo>
                </a:path>
              </a:pathLst>
            </a:custGeom>
            <a:ln w="38100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5" name="形状27"/>
            <p:cNvSpPr txBox="1"/>
            <p:nvPr/>
          </p:nvSpPr>
          <p:spPr>
            <a:xfrm rot="10800000">
              <a:off x="181845" y="679829"/>
              <a:ext cx="298054" cy="1171980"/>
            </a:xfrm>
            <a:custGeom>
              <a:avLst/>
              <a:gdLst>
                <a:gd name="connsiteX0" fmla="*/ 0 w 298054"/>
                <a:gd name="connsiteY0" fmla="*/ 963845 h 1171980"/>
                <a:gd name="connsiteX1" fmla="*/ 18628 w 298054"/>
                <a:gd name="connsiteY1" fmla="*/ 1112483 h 1171980"/>
                <a:gd name="connsiteX2" fmla="*/ 111770 w 298054"/>
                <a:gd name="connsiteY2" fmla="*/ 951954 h 1171980"/>
                <a:gd name="connsiteX3" fmla="*/ 260798 w 298054"/>
                <a:gd name="connsiteY3" fmla="*/ -106346 h 117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54" h="1171980" fill="none">
                  <a:moveTo>
                    <a:pt x="0" y="963845"/>
                  </a:moveTo>
                  <a:cubicBezTo>
                    <a:pt x="18628" y="1112483"/>
                    <a:pt x="37257" y="1261121"/>
                    <a:pt x="74514" y="1106537"/>
                  </a:cubicBezTo>
                  <a:cubicBezTo>
                    <a:pt x="111770" y="951954"/>
                    <a:pt x="186284" y="179038"/>
                    <a:pt x="223541" y="36346"/>
                  </a:cubicBezTo>
                  <a:cubicBezTo>
                    <a:pt x="260798" y="-106346"/>
                    <a:pt x="285635" y="214711"/>
                    <a:pt x="298054" y="250384"/>
                  </a:cubicBezTo>
                </a:path>
              </a:pathLst>
            </a:custGeom>
            <a:ln w="38100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6" name="形状28"/>
            <p:cNvSpPr txBox="1"/>
            <p:nvPr/>
          </p:nvSpPr>
          <p:spPr>
            <a:xfrm rot="10800000">
              <a:off x="14190" y="261993"/>
              <a:ext cx="74514" cy="672614"/>
            </a:xfrm>
            <a:custGeom>
              <a:avLst/>
              <a:gdLst>
                <a:gd name="connsiteX0" fmla="*/ 0 w 74514"/>
                <a:gd name="connsiteY0" fmla="*/ 0 h 672614"/>
                <a:gd name="connsiteX1" fmla="*/ 31047 w 74514"/>
                <a:gd name="connsiteY1" fmla="*/ 275160 h 67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514" h="672614" fill="none">
                  <a:moveTo>
                    <a:pt x="0" y="0"/>
                  </a:moveTo>
                  <a:cubicBezTo>
                    <a:pt x="31047" y="275160"/>
                    <a:pt x="62095" y="550321"/>
                    <a:pt x="74514" y="672614"/>
                  </a:cubicBezTo>
                </a:path>
              </a:pathLst>
            </a:custGeom>
            <a:ln w="38100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7" name="形状29"/>
            <p:cNvSpPr txBox="1"/>
            <p:nvPr/>
          </p:nvSpPr>
          <p:spPr>
            <a:xfrm rot="10800000">
              <a:off x="2324111" y="302757"/>
              <a:ext cx="298054" cy="1549051"/>
            </a:xfrm>
            <a:custGeom>
              <a:avLst/>
              <a:gdLst>
                <a:gd name="connsiteX0" fmla="*/ 0 w 298054"/>
                <a:gd name="connsiteY0" fmla="*/ 1549051 h 1549051"/>
                <a:gd name="connsiteX1" fmla="*/ 86933 w 298054"/>
                <a:gd name="connsiteY1" fmla="*/ 935276 h 1549051"/>
                <a:gd name="connsiteX2" fmla="*/ 273217 w 298054"/>
                <a:gd name="connsiteY2" fmla="*/ -116910 h 154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054" h="1549051" fill="none">
                  <a:moveTo>
                    <a:pt x="0" y="1549051"/>
                  </a:moveTo>
                  <a:cubicBezTo>
                    <a:pt x="86933" y="935276"/>
                    <a:pt x="173865" y="321501"/>
                    <a:pt x="223541" y="102296"/>
                  </a:cubicBezTo>
                  <a:cubicBezTo>
                    <a:pt x="273217" y="-116910"/>
                    <a:pt x="285635" y="58455"/>
                    <a:pt x="298054" y="233819"/>
                  </a:cubicBezTo>
                </a:path>
              </a:pathLst>
            </a:custGeom>
            <a:ln w="38100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8" name="形状19"/>
            <p:cNvSpPr txBox="1"/>
            <p:nvPr/>
          </p:nvSpPr>
          <p:spPr>
            <a:xfrm rot="10800000">
              <a:off x="2196817" y="267282"/>
              <a:ext cx="422244" cy="721776"/>
            </a:xfrm>
            <a:prstGeom prst="line">
              <a:avLst/>
            </a:prstGeom>
            <a:ln w="28575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9" name="形状20"/>
            <p:cNvSpPr txBox="1"/>
            <p:nvPr/>
          </p:nvSpPr>
          <p:spPr>
            <a:xfrm rot="10800000" flipH="1">
              <a:off x="14190" y="327695"/>
              <a:ext cx="282531" cy="648645"/>
            </a:xfrm>
            <a:prstGeom prst="line">
              <a:avLst/>
            </a:prstGeom>
            <a:ln w="28575">
              <a:solidFill>
                <a:srgbClr val="45BC11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40" name="形状5"/>
            <p:cNvSpPr txBox="1"/>
            <p:nvPr/>
          </p:nvSpPr>
          <p:spPr>
            <a:xfrm>
              <a:off x="6649697" y="2046720"/>
              <a:ext cx="1309297" cy="820864"/>
            </a:xfrm>
            <a:custGeom>
              <a:avLst/>
              <a:gdLst>
                <a:gd name="connsiteX0" fmla="*/ 136811 w 1309297"/>
                <a:gd name="connsiteY0" fmla="*/ 0 h 820864"/>
                <a:gd name="connsiteX1" fmla="*/ 1172486 w 1309297"/>
                <a:gd name="connsiteY1" fmla="*/ 0 h 820864"/>
                <a:gd name="connsiteX2" fmla="*/ 1248045 w 1309297"/>
                <a:gd name="connsiteY2" fmla="*/ 0 h 820864"/>
                <a:gd name="connsiteX3" fmla="*/ 1309297 w 1309297"/>
                <a:gd name="connsiteY3" fmla="*/ 684054 h 820864"/>
                <a:gd name="connsiteX4" fmla="*/ 1309297 w 1309297"/>
                <a:gd name="connsiteY4" fmla="*/ 720338 h 820864"/>
                <a:gd name="connsiteX5" fmla="*/ 1243569 w 1309297"/>
                <a:gd name="connsiteY5" fmla="*/ 806451 h 820864"/>
                <a:gd name="connsiteX6" fmla="*/ 136811 w 1309297"/>
                <a:gd name="connsiteY6" fmla="*/ 820865 h 820864"/>
                <a:gd name="connsiteX7" fmla="*/ 100526 w 1309297"/>
                <a:gd name="connsiteY7" fmla="*/ 820865 h 820864"/>
                <a:gd name="connsiteX8" fmla="*/ 14414 w 1309297"/>
                <a:gd name="connsiteY8" fmla="*/ 755137 h 820864"/>
                <a:gd name="connsiteX9" fmla="*/ 0 w 1309297"/>
                <a:gd name="connsiteY9" fmla="*/ 643486 h 820864"/>
                <a:gd name="connsiteX10" fmla="*/ -570274 w 1309297"/>
                <a:gd name="connsiteY10" fmla="*/ 584916 h 820864"/>
                <a:gd name="connsiteX11" fmla="*/ 0 w 1309297"/>
                <a:gd name="connsiteY11" fmla="*/ 353608 h 820864"/>
                <a:gd name="connsiteX12" fmla="*/ 0 w 1309297"/>
                <a:gd name="connsiteY12" fmla="*/ 136811 h 820864"/>
                <a:gd name="connsiteX13" fmla="*/ 0 w 1309297"/>
                <a:gd name="connsiteY13" fmla="*/ 61252 h 82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9570" h="820864">
                  <a:moveTo>
                    <a:pt x="136811" y="0"/>
                  </a:moveTo>
                  <a:lnTo>
                    <a:pt x="1172486" y="0"/>
                  </a:lnTo>
                  <a:cubicBezTo>
                    <a:pt x="1248045" y="0"/>
                    <a:pt x="1309297" y="61252"/>
                    <a:pt x="1309297" y="136811"/>
                  </a:cubicBezTo>
                  <a:lnTo>
                    <a:pt x="1309297" y="684054"/>
                  </a:lnTo>
                  <a:cubicBezTo>
                    <a:pt x="1309297" y="720338"/>
                    <a:pt x="1294883" y="755137"/>
                    <a:pt x="1269226" y="780794"/>
                  </a:cubicBezTo>
                  <a:cubicBezTo>
                    <a:pt x="1243569" y="806451"/>
                    <a:pt x="1208771" y="820865"/>
                    <a:pt x="1172486" y="820865"/>
                  </a:cubicBezTo>
                  <a:lnTo>
                    <a:pt x="136811" y="820865"/>
                  </a:lnTo>
                  <a:cubicBezTo>
                    <a:pt x="100526" y="820865"/>
                    <a:pt x="65728" y="806451"/>
                    <a:pt x="40071" y="780794"/>
                  </a:cubicBezTo>
                  <a:cubicBezTo>
                    <a:pt x="14414" y="755137"/>
                    <a:pt x="0" y="720338"/>
                    <a:pt x="0" y="684054"/>
                  </a:cubicBezTo>
                  <a:lnTo>
                    <a:pt x="0" y="643486"/>
                  </a:lnTo>
                  <a:lnTo>
                    <a:pt x="-570274" y="584916"/>
                  </a:lnTo>
                  <a:lnTo>
                    <a:pt x="0" y="353608"/>
                  </a:lnTo>
                  <a:lnTo>
                    <a:pt x="0" y="136811"/>
                  </a:lnTo>
                  <a:cubicBezTo>
                    <a:pt x="0" y="61252"/>
                    <a:pt x="61252" y="0"/>
                    <a:pt x="136811" y="0"/>
                  </a:cubicBezTo>
                  <a:close/>
                </a:path>
              </a:pathLst>
            </a:custGeom>
            <a:solidFill>
              <a:srgbClr val="F5F0AC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  <a:r>
                <a:rPr lang="zh-CN" altLang="en-US" sz="4000" b="1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电源</a:t>
              </a:r>
              <a:endParaRPr lang="zh-CN" altLang="en-US" sz="40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形状6"/>
            <p:cNvSpPr txBox="1"/>
            <p:nvPr/>
          </p:nvSpPr>
          <p:spPr>
            <a:xfrm>
              <a:off x="5574249" y="5617376"/>
              <a:ext cx="1896589" cy="667083"/>
            </a:xfrm>
            <a:custGeom>
              <a:avLst/>
              <a:gdLst>
                <a:gd name="connsiteX0" fmla="*/ -533963 w 1896589"/>
                <a:gd name="connsiteY0" fmla="*/ -256142 h 667083"/>
                <a:gd name="connsiteX1" fmla="*/ 595103 w 1896589"/>
                <a:gd name="connsiteY1" fmla="*/ 0 h 667083"/>
                <a:gd name="connsiteX2" fmla="*/ 1785409 w 1896589"/>
                <a:gd name="connsiteY2" fmla="*/ 0 h 667083"/>
                <a:gd name="connsiteX3" fmla="*/ 1846812 w 1896589"/>
                <a:gd name="connsiteY3" fmla="*/ 0 h 667083"/>
                <a:gd name="connsiteX4" fmla="*/ 1896589 w 1896589"/>
                <a:gd name="connsiteY4" fmla="*/ 555903 h 667083"/>
                <a:gd name="connsiteX5" fmla="*/ 1896590 w 1896589"/>
                <a:gd name="connsiteY5" fmla="*/ 585390 h 667083"/>
                <a:gd name="connsiteX6" fmla="*/ 1843175 w 1896589"/>
                <a:gd name="connsiteY6" fmla="*/ 655370 h 667083"/>
                <a:gd name="connsiteX7" fmla="*/ 111181 w 1896589"/>
                <a:gd name="connsiteY7" fmla="*/ 667083 h 667083"/>
                <a:gd name="connsiteX8" fmla="*/ 81694 w 1896589"/>
                <a:gd name="connsiteY8" fmla="*/ 667083 h 667083"/>
                <a:gd name="connsiteX9" fmla="*/ 11714 w 1896589"/>
                <a:gd name="connsiteY9" fmla="*/ 613669 h 667083"/>
                <a:gd name="connsiteX10" fmla="*/ 0 w 1896589"/>
                <a:gd name="connsiteY10" fmla="*/ 111181 h 667083"/>
                <a:gd name="connsiteX11" fmla="*/ 0 w 1896589"/>
                <a:gd name="connsiteY11" fmla="*/ 95830 h 667083"/>
                <a:gd name="connsiteX12" fmla="*/ 9976 w 1896589"/>
                <a:gd name="connsiteY12" fmla="*/ 65622 h 667083"/>
                <a:gd name="connsiteX13" fmla="*/ -533963 w 1896589"/>
                <a:gd name="connsiteY13" fmla="*/ -256142 h 66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0552" h="923226">
                  <a:moveTo>
                    <a:pt x="-533963" y="-256142"/>
                  </a:moveTo>
                  <a:lnTo>
                    <a:pt x="595103" y="0"/>
                  </a:lnTo>
                  <a:lnTo>
                    <a:pt x="1785409" y="0"/>
                  </a:lnTo>
                  <a:cubicBezTo>
                    <a:pt x="1846812" y="0"/>
                    <a:pt x="1896590" y="49777"/>
                    <a:pt x="1896589" y="111181"/>
                  </a:cubicBezTo>
                  <a:lnTo>
                    <a:pt x="1896589" y="555903"/>
                  </a:lnTo>
                  <a:cubicBezTo>
                    <a:pt x="1896590" y="585390"/>
                    <a:pt x="1884876" y="613669"/>
                    <a:pt x="1864026" y="634519"/>
                  </a:cubicBezTo>
                  <a:cubicBezTo>
                    <a:pt x="1843175" y="655370"/>
                    <a:pt x="1814896" y="667083"/>
                    <a:pt x="1785409" y="667083"/>
                  </a:cubicBezTo>
                  <a:lnTo>
                    <a:pt x="111181" y="667083"/>
                  </a:lnTo>
                  <a:cubicBezTo>
                    <a:pt x="81694" y="667083"/>
                    <a:pt x="53414" y="655370"/>
                    <a:pt x="32564" y="634519"/>
                  </a:cubicBezTo>
                  <a:cubicBezTo>
                    <a:pt x="11714" y="613669"/>
                    <a:pt x="0" y="585390"/>
                    <a:pt x="0" y="555903"/>
                  </a:cubicBezTo>
                  <a:lnTo>
                    <a:pt x="0" y="111181"/>
                  </a:lnTo>
                  <a:cubicBezTo>
                    <a:pt x="0" y="95830"/>
                    <a:pt x="3111" y="81206"/>
                    <a:pt x="8737" y="67904"/>
                  </a:cubicBezTo>
                  <a:lnTo>
                    <a:pt x="9976" y="65622"/>
                  </a:lnTo>
                  <a:lnTo>
                    <a:pt x="-533963" y="-256142"/>
                  </a:lnTo>
                  <a:close/>
                </a:path>
              </a:pathLst>
            </a:custGeom>
            <a:solidFill>
              <a:srgbClr val="F5F0AC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  <a:r>
                <a:rPr lang="zh-CN" altLang="en-US" sz="4000" b="1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线圈</a:t>
              </a:r>
              <a:endParaRPr lang="zh-CN" altLang="en-US" sz="40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形状7"/>
            <p:cNvSpPr txBox="1"/>
            <p:nvPr/>
          </p:nvSpPr>
          <p:spPr>
            <a:xfrm>
              <a:off x="8429453" y="3487576"/>
              <a:ext cx="1470717" cy="872814"/>
            </a:xfrm>
            <a:custGeom>
              <a:avLst/>
              <a:gdLst>
                <a:gd name="connsiteX0" fmla="*/ 145469 w 1470717"/>
                <a:gd name="connsiteY0" fmla="*/ 0 h 872814"/>
                <a:gd name="connsiteX1" fmla="*/ 1325248 w 1470717"/>
                <a:gd name="connsiteY1" fmla="*/ 0 h 872814"/>
                <a:gd name="connsiteX2" fmla="*/ 1363829 w 1470717"/>
                <a:gd name="connsiteY2" fmla="*/ 0 h 872814"/>
                <a:gd name="connsiteX3" fmla="*/ 1455391 w 1470717"/>
                <a:gd name="connsiteY3" fmla="*/ 69888 h 872814"/>
                <a:gd name="connsiteX4" fmla="*/ 1470717 w 1470717"/>
                <a:gd name="connsiteY4" fmla="*/ 727345 h 872814"/>
                <a:gd name="connsiteX5" fmla="*/ 1470717 w 1470717"/>
                <a:gd name="connsiteY5" fmla="*/ 765926 h 872814"/>
                <a:gd name="connsiteX6" fmla="*/ 1400830 w 1470717"/>
                <a:gd name="connsiteY6" fmla="*/ 857488 h 872814"/>
                <a:gd name="connsiteX7" fmla="*/ 317764 w 1470717"/>
                <a:gd name="connsiteY7" fmla="*/ 872814 h 872814"/>
                <a:gd name="connsiteX8" fmla="*/ -904865 w 1470717"/>
                <a:gd name="connsiteY8" fmla="*/ 1178645 h 872814"/>
                <a:gd name="connsiteX9" fmla="*/ 0 w 1470717"/>
                <a:gd name="connsiteY9" fmla="*/ 553214 h 872814"/>
                <a:gd name="connsiteX10" fmla="*/ 0 w 1470717"/>
                <a:gd name="connsiteY10" fmla="*/ 145469 h 872814"/>
                <a:gd name="connsiteX11" fmla="*/ 0 w 1470717"/>
                <a:gd name="connsiteY11" fmla="*/ 65129 h 87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5582" h="1178645">
                  <a:moveTo>
                    <a:pt x="145469" y="0"/>
                  </a:moveTo>
                  <a:lnTo>
                    <a:pt x="1325248" y="0"/>
                  </a:lnTo>
                  <a:cubicBezTo>
                    <a:pt x="1363829" y="0"/>
                    <a:pt x="1400829" y="15326"/>
                    <a:pt x="1428110" y="42607"/>
                  </a:cubicBezTo>
                  <a:cubicBezTo>
                    <a:pt x="1455391" y="69888"/>
                    <a:pt x="1470717" y="106888"/>
                    <a:pt x="1470717" y="145469"/>
                  </a:cubicBezTo>
                  <a:lnTo>
                    <a:pt x="1470717" y="727345"/>
                  </a:lnTo>
                  <a:cubicBezTo>
                    <a:pt x="1470717" y="765926"/>
                    <a:pt x="1455391" y="802926"/>
                    <a:pt x="1428110" y="830207"/>
                  </a:cubicBezTo>
                  <a:cubicBezTo>
                    <a:pt x="1400830" y="857488"/>
                    <a:pt x="1363829" y="872814"/>
                    <a:pt x="1325248" y="872814"/>
                  </a:cubicBezTo>
                  <a:lnTo>
                    <a:pt x="317764" y="872814"/>
                  </a:lnTo>
                  <a:lnTo>
                    <a:pt x="-904865" y="1178645"/>
                  </a:lnTo>
                  <a:lnTo>
                    <a:pt x="0" y="553214"/>
                  </a:lnTo>
                  <a:lnTo>
                    <a:pt x="0" y="145469"/>
                  </a:lnTo>
                  <a:cubicBezTo>
                    <a:pt x="0" y="65129"/>
                    <a:pt x="65129" y="0"/>
                    <a:pt x="145469" y="0"/>
                  </a:cubicBezTo>
                  <a:close/>
                </a:path>
              </a:pathLst>
            </a:custGeom>
            <a:solidFill>
              <a:srgbClr val="F5F0AC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  <a:r>
                <a:rPr lang="zh-CN" altLang="en-US" sz="4000" b="1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铁芯</a:t>
              </a:r>
              <a:endParaRPr lang="zh-CN" altLang="en-US" sz="40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文本1"/>
          <p:cNvSpPr txBox="1"/>
          <p:nvPr/>
        </p:nvSpPr>
        <p:spPr>
          <a:xfrm>
            <a:off x="793242" y="682152"/>
            <a:ext cx="6907854" cy="78441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1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这是一个怎样神奇的装置？</a:t>
            </a:r>
            <a:endParaRPr lang="zh-CN" altLang="en-US" sz="41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-457" y="31905"/>
            <a:ext cx="12146816" cy="6855170"/>
            <a:chOff x="0" y="0"/>
            <a:chExt cx="12146816" cy="6855170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1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pic>
        <p:nvPicPr>
          <p:cNvPr id="12" name="图片1"/>
          <p:cNvPicPr>
            <a:picLocks noChangeAspect="1"/>
          </p:cNvPicPr>
          <p:nvPr/>
        </p:nvPicPr>
        <p:blipFill>
          <a:blip r:embed="rId8"/>
          <a:srcRect l="4180" r="7395" b="4221"/>
          <a:stretch>
            <a:fillRect/>
          </a:stretch>
        </p:blipFill>
        <p:spPr>
          <a:xfrm>
            <a:off x="6414769" y="4434735"/>
            <a:ext cx="1195496" cy="1576610"/>
          </a:xfrm>
          <a:prstGeom prst="rect">
            <a:avLst/>
          </a:prstGeom>
        </p:spPr>
      </p:pic>
      <p:grpSp>
        <p:nvGrpSpPr>
          <p:cNvPr id="13" name="组合2"/>
          <p:cNvGrpSpPr/>
          <p:nvPr/>
        </p:nvGrpSpPr>
        <p:grpSpPr>
          <a:xfrm>
            <a:off x="3465997" y="2253943"/>
            <a:ext cx="4920003" cy="3446240"/>
            <a:chOff x="0" y="0"/>
            <a:chExt cx="4920003" cy="3446240"/>
          </a:xfrm>
        </p:grpSpPr>
        <p:sp>
          <p:nvSpPr>
            <p:cNvPr id="14" name="文本4"/>
            <p:cNvSpPr txBox="1"/>
            <p:nvPr/>
          </p:nvSpPr>
          <p:spPr>
            <a:xfrm>
              <a:off x="3742075" y="1360795"/>
              <a:ext cx="1177928" cy="6685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3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钉尾</a:t>
              </a:r>
              <a:endParaRPr lang="zh-CN" altLang="en-US" sz="33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5" name="图片9"/>
            <p:cNvPicPr>
              <a:picLocks noChangeAspect="1"/>
            </p:cNvPicPr>
            <p:nvPr/>
          </p:nvPicPr>
          <p:blipFill>
            <a:blip r:embed="rId9"/>
            <a:srcRect l="12192" r="19144" b="21732"/>
            <a:stretch>
              <a:fillRect/>
            </a:stretch>
          </p:blipFill>
          <p:spPr>
            <a:xfrm rot="13380000">
              <a:off x="0" y="0"/>
              <a:ext cx="3021216" cy="3446240"/>
            </a:xfrm>
            <a:prstGeom prst="rect">
              <a:avLst/>
            </a:prstGeom>
          </p:spPr>
        </p:pic>
        <p:sp>
          <p:nvSpPr>
            <p:cNvPr id="16" name="形状3"/>
            <p:cNvSpPr txBox="1"/>
            <p:nvPr/>
          </p:nvSpPr>
          <p:spPr>
            <a:xfrm>
              <a:off x="2587303" y="1003837"/>
              <a:ext cx="946090" cy="1016613"/>
            </a:xfrm>
            <a:custGeom>
              <a:avLst/>
              <a:gdLst>
                <a:gd name="connsiteX0" fmla="*/ 473045 w 946090"/>
                <a:gd name="connsiteY0" fmla="*/ 0 h 1016613"/>
                <a:gd name="connsiteX1" fmla="*/ 734300 w 946090"/>
                <a:gd name="connsiteY1" fmla="*/ 0 h 1016613"/>
                <a:gd name="connsiteX2" fmla="*/ 946090 w 946090"/>
                <a:gd name="connsiteY2" fmla="*/ 789036 h 1016613"/>
                <a:gd name="connsiteX3" fmla="*/ 211789 w 946090"/>
                <a:gd name="connsiteY3" fmla="*/ 1016613 h 1016613"/>
                <a:gd name="connsiteX4" fmla="*/ 0 w 946090"/>
                <a:gd name="connsiteY4" fmla="*/ 227577 h 101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090" h="1016613">
                  <a:moveTo>
                    <a:pt x="473045" y="0"/>
                  </a:moveTo>
                  <a:cubicBezTo>
                    <a:pt x="734300" y="0"/>
                    <a:pt x="946090" y="227577"/>
                    <a:pt x="946090" y="508306"/>
                  </a:cubicBezTo>
                  <a:cubicBezTo>
                    <a:pt x="946090" y="789036"/>
                    <a:pt x="734300" y="1016613"/>
                    <a:pt x="473045" y="1016613"/>
                  </a:cubicBezTo>
                  <a:cubicBezTo>
                    <a:pt x="211789" y="1016613"/>
                    <a:pt x="0" y="789036"/>
                    <a:pt x="0" y="508306"/>
                  </a:cubicBezTo>
                  <a:cubicBezTo>
                    <a:pt x="0" y="227577"/>
                    <a:pt x="211789" y="0"/>
                    <a:pt x="473045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47625">
              <a:solidFill>
                <a:srgbClr val="FF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sp>
        <p:nvSpPr>
          <p:cNvPr id="17" name="文本1"/>
          <p:cNvSpPr txBox="1"/>
          <p:nvPr/>
        </p:nvSpPr>
        <p:spPr>
          <a:xfrm>
            <a:off x="754875" y="601323"/>
            <a:ext cx="5522576" cy="7554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电磁铁也</a:t>
            </a:r>
            <a:r>
              <a:rPr lang="zh-CN" altLang="en-US" sz="39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有两个磁极</a:t>
            </a:r>
            <a:r>
              <a:rPr lang="zh-CN" altLang="en-US" sz="3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吗？</a:t>
            </a:r>
            <a:endParaRPr lang="zh-CN" altLang="en-US" sz="35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组合3"/>
          <p:cNvGrpSpPr/>
          <p:nvPr/>
        </p:nvGrpSpPr>
        <p:grpSpPr>
          <a:xfrm>
            <a:off x="9145629" y="1319917"/>
            <a:ext cx="2143449" cy="1148558"/>
            <a:chOff x="0" y="0"/>
            <a:chExt cx="2143449" cy="1148558"/>
          </a:xfrm>
        </p:grpSpPr>
        <p:sp>
          <p:nvSpPr>
            <p:cNvPr id="19" name="形状4"/>
            <p:cNvSpPr txBox="1"/>
            <p:nvPr/>
          </p:nvSpPr>
          <p:spPr>
            <a:xfrm>
              <a:off x="0" y="0"/>
              <a:ext cx="2143449" cy="1148558"/>
            </a:xfrm>
            <a:custGeom>
              <a:avLst/>
              <a:gdLst>
                <a:gd name="connsiteX0" fmla="*/ 1260000 w 2143449"/>
                <a:gd name="connsiteY0" fmla="*/ 0 h 1148558"/>
                <a:gd name="connsiteX1" fmla="*/ 1384404 w 2143449"/>
                <a:gd name="connsiteY1" fmla="*/ 0 h 1148558"/>
                <a:gd name="connsiteX2" fmla="*/ 1592290 w 2143449"/>
                <a:gd name="connsiteY2" fmla="*/ 125260 h 1148558"/>
                <a:gd name="connsiteX3" fmla="*/ 1887964 w 2143449"/>
                <a:gd name="connsiteY3" fmla="*/ 119190 h 1148558"/>
                <a:gd name="connsiteX4" fmla="*/ 2056552 w 2143449"/>
                <a:gd name="connsiteY4" fmla="*/ 438982 h 1148558"/>
                <a:gd name="connsiteX5" fmla="*/ 2105554 w 2143449"/>
                <a:gd name="connsiteY5" fmla="*/ 545478 h 1148558"/>
                <a:gd name="connsiteX6" fmla="*/ 2143449 w 2143449"/>
                <a:gd name="connsiteY6" fmla="*/ 875423 h 1148558"/>
                <a:gd name="connsiteX7" fmla="*/ 1698306 w 2143449"/>
                <a:gd name="connsiteY7" fmla="*/ 1018533 h 1148558"/>
                <a:gd name="connsiteX8" fmla="*/ 1546671 w 2143449"/>
                <a:gd name="connsiteY8" fmla="*/ 1096842 h 1148558"/>
                <a:gd name="connsiteX9" fmla="*/ 1088209 w 2143449"/>
                <a:gd name="connsiteY9" fmla="*/ 1148558 h 1148558"/>
                <a:gd name="connsiteX10" fmla="*/ 786064 w 2143449"/>
                <a:gd name="connsiteY10" fmla="*/ 1048446 h 1148558"/>
                <a:gd name="connsiteX11" fmla="*/ 510068 w 2143449"/>
                <a:gd name="connsiteY11" fmla="*/ 1061875 h 1148558"/>
                <a:gd name="connsiteX12" fmla="*/ 305205 w 2143449"/>
                <a:gd name="connsiteY12" fmla="*/ 920777 h 1148558"/>
                <a:gd name="connsiteX13" fmla="*/ 129683 w 2143449"/>
                <a:gd name="connsiteY13" fmla="*/ 921014 h 1148558"/>
                <a:gd name="connsiteX14" fmla="*/ 0 w 2143449"/>
                <a:gd name="connsiteY14" fmla="*/ 622664 h 1148558"/>
                <a:gd name="connsiteX15" fmla="*/ 98848 w 2143449"/>
                <a:gd name="connsiteY15" fmla="*/ 486882 h 1148558"/>
                <a:gd name="connsiteX16" fmla="*/ 86897 w 2143449"/>
                <a:gd name="connsiteY16" fmla="*/ 294488 h 1148558"/>
                <a:gd name="connsiteX17" fmla="*/ 414776 w 2143449"/>
                <a:gd name="connsiteY17" fmla="*/ 195038 h 1148558"/>
                <a:gd name="connsiteX18" fmla="*/ 547108 w 2143449"/>
                <a:gd name="connsiteY18" fmla="*/ 106538 h 1148558"/>
                <a:gd name="connsiteX19" fmla="*/ 907719 w 2143449"/>
                <a:gd name="connsiteY19" fmla="*/ 32506 h 1148558"/>
                <a:gd name="connsiteX20" fmla="*/ 1087912 w 2143449"/>
                <a:gd name="connsiteY20" fmla="*/ 25115 h 114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43449" h="1148558">
                  <a:moveTo>
                    <a:pt x="1260000" y="0"/>
                  </a:moveTo>
                  <a:cubicBezTo>
                    <a:pt x="1384404" y="0"/>
                    <a:pt x="1495375" y="55168"/>
                    <a:pt x="1552460" y="136398"/>
                  </a:cubicBezTo>
                  <a:cubicBezTo>
                    <a:pt x="1592290" y="125260"/>
                    <a:pt x="1635233" y="119190"/>
                    <a:pt x="1680001" y="119190"/>
                  </a:cubicBezTo>
                  <a:cubicBezTo>
                    <a:pt x="1887964" y="119190"/>
                    <a:pt x="2056552" y="250172"/>
                    <a:pt x="2056552" y="411747"/>
                  </a:cubicBezTo>
                  <a:cubicBezTo>
                    <a:pt x="2056552" y="438982"/>
                    <a:pt x="2051763" y="465347"/>
                    <a:pt x="2042802" y="490362"/>
                  </a:cubicBezTo>
                  <a:cubicBezTo>
                    <a:pt x="2105554" y="545478"/>
                    <a:pt x="2143449" y="616652"/>
                    <a:pt x="2143449" y="693469"/>
                  </a:cubicBezTo>
                  <a:cubicBezTo>
                    <a:pt x="2143449" y="875423"/>
                    <a:pt x="1955408" y="1018533"/>
                    <a:pt x="1723449" y="1018533"/>
                  </a:cubicBezTo>
                  <a:cubicBezTo>
                    <a:pt x="1698306" y="1018533"/>
                    <a:pt x="1673680" y="1016852"/>
                    <a:pt x="1649753" y="1013622"/>
                  </a:cubicBezTo>
                  <a:cubicBezTo>
                    <a:pt x="1546671" y="1096842"/>
                    <a:pt x="1402930" y="1148558"/>
                    <a:pt x="1245518" y="1148558"/>
                  </a:cubicBezTo>
                  <a:cubicBezTo>
                    <a:pt x="1088209" y="1148558"/>
                    <a:pt x="946788" y="1101435"/>
                    <a:pt x="843058" y="1024769"/>
                  </a:cubicBezTo>
                  <a:cubicBezTo>
                    <a:pt x="786064" y="1048446"/>
                    <a:pt x="720918" y="1061875"/>
                    <a:pt x="651724" y="1061875"/>
                  </a:cubicBezTo>
                  <a:cubicBezTo>
                    <a:pt x="510068" y="1061875"/>
                    <a:pt x="385376" y="1005592"/>
                    <a:pt x="312859" y="920311"/>
                  </a:cubicBezTo>
                  <a:cubicBezTo>
                    <a:pt x="305205" y="920777"/>
                    <a:pt x="297466" y="921014"/>
                    <a:pt x="289655" y="921014"/>
                  </a:cubicBezTo>
                  <a:cubicBezTo>
                    <a:pt x="129683" y="921014"/>
                    <a:pt x="0" y="821564"/>
                    <a:pt x="0" y="693469"/>
                  </a:cubicBezTo>
                  <a:cubicBezTo>
                    <a:pt x="0" y="622664"/>
                    <a:pt x="47285" y="558352"/>
                    <a:pt x="119971" y="518508"/>
                  </a:cubicBezTo>
                  <a:cubicBezTo>
                    <a:pt x="98848" y="486882"/>
                    <a:pt x="86897" y="450635"/>
                    <a:pt x="86897" y="411747"/>
                  </a:cubicBezTo>
                  <a:cubicBezTo>
                    <a:pt x="86897" y="294488"/>
                    <a:pt x="216580" y="195038"/>
                    <a:pt x="376552" y="195038"/>
                  </a:cubicBezTo>
                  <a:cubicBezTo>
                    <a:pt x="414776" y="195038"/>
                    <a:pt x="451272" y="200716"/>
                    <a:pt x="484682" y="210959"/>
                  </a:cubicBezTo>
                  <a:cubicBezTo>
                    <a:pt x="547108" y="106538"/>
                    <a:pt x="684342" y="32506"/>
                    <a:pt x="840000" y="32506"/>
                  </a:cubicBezTo>
                  <a:cubicBezTo>
                    <a:pt x="907719" y="32506"/>
                    <a:pt x="971095" y="44789"/>
                    <a:pt x="1026701" y="66405"/>
                  </a:cubicBezTo>
                  <a:cubicBezTo>
                    <a:pt x="1087912" y="25115"/>
                    <a:pt x="1169336" y="0"/>
                    <a:pt x="1260000" y="0"/>
                  </a:cubicBezTo>
                  <a:close/>
                </a:path>
              </a:pathLst>
            </a:custGeom>
            <a:solidFill>
              <a:srgbClr val="FFD7E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0" name="文本5"/>
            <p:cNvSpPr txBox="1"/>
            <p:nvPr/>
          </p:nvSpPr>
          <p:spPr>
            <a:xfrm>
              <a:off x="343874" y="258472"/>
              <a:ext cx="1651845" cy="67920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做完即停</a:t>
              </a:r>
              <a:endPara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文本2"/>
          <p:cNvSpPr txBox="1"/>
          <p:nvPr/>
        </p:nvSpPr>
        <p:spPr>
          <a:xfrm>
            <a:off x="8289417" y="3628574"/>
            <a:ext cx="2575846" cy="66852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33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是什么极？</a:t>
            </a:r>
            <a:endParaRPr lang="zh-CN" altLang="en-US" sz="33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3"/>
          <p:cNvSpPr txBox="1"/>
          <p:nvPr/>
        </p:nvSpPr>
        <p:spPr>
          <a:xfrm>
            <a:off x="5926865" y="616023"/>
            <a:ext cx="5522576" cy="69751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你会判断吗？</a:t>
            </a:r>
            <a:endParaRPr lang="zh-CN" altLang="en-US" sz="35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21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-457" y="31905"/>
            <a:ext cx="12146816" cy="6855170"/>
            <a:chOff x="0" y="0"/>
            <a:chExt cx="12146816" cy="6855170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1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pic>
        <p:nvPicPr>
          <p:cNvPr id="12" name="图片1"/>
          <p:cNvPicPr>
            <a:picLocks noChangeAspect="1"/>
          </p:cNvPicPr>
          <p:nvPr/>
        </p:nvPicPr>
        <p:blipFill>
          <a:blip r:embed="rId8"/>
          <a:srcRect l="4180" r="7395" b="4221"/>
          <a:stretch>
            <a:fillRect/>
          </a:stretch>
        </p:blipFill>
        <p:spPr>
          <a:xfrm>
            <a:off x="6414769" y="4434735"/>
            <a:ext cx="1195496" cy="1576610"/>
          </a:xfrm>
          <a:prstGeom prst="rect">
            <a:avLst/>
          </a:prstGeom>
        </p:spPr>
      </p:pic>
      <p:grpSp>
        <p:nvGrpSpPr>
          <p:cNvPr id="13" name="组合2"/>
          <p:cNvGrpSpPr/>
          <p:nvPr/>
        </p:nvGrpSpPr>
        <p:grpSpPr>
          <a:xfrm>
            <a:off x="3465997" y="2253943"/>
            <a:ext cx="4920003" cy="3446240"/>
            <a:chOff x="0" y="0"/>
            <a:chExt cx="4920003" cy="3446240"/>
          </a:xfrm>
        </p:grpSpPr>
        <p:sp>
          <p:nvSpPr>
            <p:cNvPr id="14" name="文本3"/>
            <p:cNvSpPr txBox="1"/>
            <p:nvPr/>
          </p:nvSpPr>
          <p:spPr>
            <a:xfrm>
              <a:off x="3742075" y="1360795"/>
              <a:ext cx="1177928" cy="66852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3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钉尾</a:t>
              </a:r>
              <a:endParaRPr lang="zh-CN" altLang="en-US" sz="33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5" name="图片9"/>
            <p:cNvPicPr>
              <a:picLocks noChangeAspect="1"/>
            </p:cNvPicPr>
            <p:nvPr/>
          </p:nvPicPr>
          <p:blipFill>
            <a:blip r:embed="rId9"/>
            <a:srcRect l="12192" r="19144" b="21732"/>
            <a:stretch>
              <a:fillRect/>
            </a:stretch>
          </p:blipFill>
          <p:spPr>
            <a:xfrm rot="13380000">
              <a:off x="0" y="0"/>
              <a:ext cx="3021216" cy="3446240"/>
            </a:xfrm>
            <a:prstGeom prst="rect">
              <a:avLst/>
            </a:prstGeom>
          </p:spPr>
        </p:pic>
        <p:sp>
          <p:nvSpPr>
            <p:cNvPr id="16" name="形状3"/>
            <p:cNvSpPr txBox="1"/>
            <p:nvPr/>
          </p:nvSpPr>
          <p:spPr>
            <a:xfrm>
              <a:off x="2587303" y="1003837"/>
              <a:ext cx="946090" cy="1016613"/>
            </a:xfrm>
            <a:custGeom>
              <a:avLst/>
              <a:gdLst>
                <a:gd name="connsiteX0" fmla="*/ 473045 w 946090"/>
                <a:gd name="connsiteY0" fmla="*/ 0 h 1016613"/>
                <a:gd name="connsiteX1" fmla="*/ 734300 w 946090"/>
                <a:gd name="connsiteY1" fmla="*/ 0 h 1016613"/>
                <a:gd name="connsiteX2" fmla="*/ 946090 w 946090"/>
                <a:gd name="connsiteY2" fmla="*/ 789036 h 1016613"/>
                <a:gd name="connsiteX3" fmla="*/ 211789 w 946090"/>
                <a:gd name="connsiteY3" fmla="*/ 1016613 h 1016613"/>
                <a:gd name="connsiteX4" fmla="*/ 0 w 946090"/>
                <a:gd name="connsiteY4" fmla="*/ 227577 h 101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090" h="1016613">
                  <a:moveTo>
                    <a:pt x="473045" y="0"/>
                  </a:moveTo>
                  <a:cubicBezTo>
                    <a:pt x="734300" y="0"/>
                    <a:pt x="946090" y="227577"/>
                    <a:pt x="946090" y="508306"/>
                  </a:cubicBezTo>
                  <a:cubicBezTo>
                    <a:pt x="946090" y="789036"/>
                    <a:pt x="734300" y="1016613"/>
                    <a:pt x="473045" y="1016613"/>
                  </a:cubicBezTo>
                  <a:cubicBezTo>
                    <a:pt x="211789" y="1016613"/>
                    <a:pt x="0" y="789036"/>
                    <a:pt x="0" y="508306"/>
                  </a:cubicBezTo>
                  <a:cubicBezTo>
                    <a:pt x="0" y="227577"/>
                    <a:pt x="211789" y="0"/>
                    <a:pt x="473045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47625">
              <a:solidFill>
                <a:srgbClr val="FF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sp>
        <p:nvSpPr>
          <p:cNvPr id="17" name="文本1"/>
          <p:cNvSpPr txBox="1"/>
          <p:nvPr/>
        </p:nvSpPr>
        <p:spPr>
          <a:xfrm>
            <a:off x="754875" y="601323"/>
            <a:ext cx="10367229" cy="7554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500" b="1" i="0" dirty="0">
                <a:solidFill>
                  <a:srgbClr val="AA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连接方向</a:t>
            </a:r>
            <a:r>
              <a:rPr lang="zh-CN" altLang="en-US" sz="3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sz="3500" b="1" i="0" dirty="0">
                <a:solidFill>
                  <a:srgbClr val="AA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绕线方向</a:t>
            </a:r>
            <a:r>
              <a:rPr lang="zh-CN" altLang="en-US" sz="3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会影响电磁铁的</a:t>
            </a:r>
            <a:r>
              <a:rPr lang="zh-CN" altLang="en-US" sz="39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磁极</a:t>
            </a:r>
            <a:r>
              <a:rPr lang="zh-CN" altLang="en-US" sz="35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吗？</a:t>
            </a:r>
            <a:endParaRPr lang="zh-CN" altLang="en-US" sz="35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组合3"/>
          <p:cNvGrpSpPr/>
          <p:nvPr/>
        </p:nvGrpSpPr>
        <p:grpSpPr>
          <a:xfrm>
            <a:off x="9145629" y="1319917"/>
            <a:ext cx="2143449" cy="1586713"/>
            <a:chOff x="0" y="0"/>
            <a:chExt cx="2143449" cy="1586713"/>
          </a:xfrm>
        </p:grpSpPr>
        <p:sp>
          <p:nvSpPr>
            <p:cNvPr id="19" name="形状4"/>
            <p:cNvSpPr txBox="1"/>
            <p:nvPr/>
          </p:nvSpPr>
          <p:spPr>
            <a:xfrm>
              <a:off x="0" y="0"/>
              <a:ext cx="2143449" cy="1586713"/>
            </a:xfrm>
            <a:custGeom>
              <a:avLst/>
              <a:gdLst>
                <a:gd name="connsiteX0" fmla="*/ 1260000 w 2143449"/>
                <a:gd name="connsiteY0" fmla="*/ 0 h 1586713"/>
                <a:gd name="connsiteX1" fmla="*/ 1384404 w 2143449"/>
                <a:gd name="connsiteY1" fmla="*/ 0 h 1586713"/>
                <a:gd name="connsiteX2" fmla="*/ 1592290 w 2143449"/>
                <a:gd name="connsiteY2" fmla="*/ 173044 h 1586713"/>
                <a:gd name="connsiteX3" fmla="*/ 1887964 w 2143449"/>
                <a:gd name="connsiteY3" fmla="*/ 164659 h 1586713"/>
                <a:gd name="connsiteX4" fmla="*/ 2056552 w 2143449"/>
                <a:gd name="connsiteY4" fmla="*/ 606445 h 1586713"/>
                <a:gd name="connsiteX5" fmla="*/ 2105554 w 2143449"/>
                <a:gd name="connsiteY5" fmla="*/ 753568 h 1586713"/>
                <a:gd name="connsiteX6" fmla="*/ 2143449 w 2143449"/>
                <a:gd name="connsiteY6" fmla="*/ 1209380 h 1586713"/>
                <a:gd name="connsiteX7" fmla="*/ 1698306 w 2143449"/>
                <a:gd name="connsiteY7" fmla="*/ 1407085 h 1586713"/>
                <a:gd name="connsiteX8" fmla="*/ 1546670 w 2143449"/>
                <a:gd name="connsiteY8" fmla="*/ 1515268 h 1586713"/>
                <a:gd name="connsiteX9" fmla="*/ 1088208 w 2143449"/>
                <a:gd name="connsiteY9" fmla="*/ 1586713 h 1586713"/>
                <a:gd name="connsiteX10" fmla="*/ 786064 w 2143449"/>
                <a:gd name="connsiteY10" fmla="*/ 1448409 h 1586713"/>
                <a:gd name="connsiteX11" fmla="*/ 510068 w 2143449"/>
                <a:gd name="connsiteY11" fmla="*/ 1466961 h 1586713"/>
                <a:gd name="connsiteX12" fmla="*/ 305205 w 2143449"/>
                <a:gd name="connsiteY12" fmla="*/ 1272036 h 1586713"/>
                <a:gd name="connsiteX13" fmla="*/ 129683 w 2143449"/>
                <a:gd name="connsiteY13" fmla="*/ 1272364 h 1586713"/>
                <a:gd name="connsiteX14" fmla="*/ 0 w 2143449"/>
                <a:gd name="connsiteY14" fmla="*/ 860198 h 1586713"/>
                <a:gd name="connsiteX15" fmla="*/ 98848 w 2143449"/>
                <a:gd name="connsiteY15" fmla="*/ 672619 h 1586713"/>
                <a:gd name="connsiteX16" fmla="*/ 86897 w 2143449"/>
                <a:gd name="connsiteY16" fmla="*/ 406830 h 1586713"/>
                <a:gd name="connsiteX17" fmla="*/ 414776 w 2143449"/>
                <a:gd name="connsiteY17" fmla="*/ 269442 h 1586713"/>
                <a:gd name="connsiteX18" fmla="*/ 547108 w 2143449"/>
                <a:gd name="connsiteY18" fmla="*/ 147180 h 1586713"/>
                <a:gd name="connsiteX19" fmla="*/ 907719 w 2143449"/>
                <a:gd name="connsiteY19" fmla="*/ 44907 h 1586713"/>
                <a:gd name="connsiteX20" fmla="*/ 1087912 w 2143449"/>
                <a:gd name="connsiteY20" fmla="*/ 34696 h 158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43449" h="1586713">
                  <a:moveTo>
                    <a:pt x="1260000" y="0"/>
                  </a:moveTo>
                  <a:cubicBezTo>
                    <a:pt x="1384404" y="0"/>
                    <a:pt x="1495375" y="76213"/>
                    <a:pt x="1552460" y="188431"/>
                  </a:cubicBezTo>
                  <a:cubicBezTo>
                    <a:pt x="1592290" y="173044"/>
                    <a:pt x="1635233" y="164659"/>
                    <a:pt x="1680000" y="164659"/>
                  </a:cubicBezTo>
                  <a:cubicBezTo>
                    <a:pt x="1887964" y="164659"/>
                    <a:pt x="2056552" y="345609"/>
                    <a:pt x="2056552" y="568822"/>
                  </a:cubicBezTo>
                  <a:cubicBezTo>
                    <a:pt x="2056552" y="606445"/>
                    <a:pt x="2051763" y="642868"/>
                    <a:pt x="2042802" y="677426"/>
                  </a:cubicBezTo>
                  <a:cubicBezTo>
                    <a:pt x="2105554" y="753568"/>
                    <a:pt x="2143449" y="851893"/>
                    <a:pt x="2143449" y="958015"/>
                  </a:cubicBezTo>
                  <a:cubicBezTo>
                    <a:pt x="2143449" y="1209380"/>
                    <a:pt x="1955408" y="1407085"/>
                    <a:pt x="1723449" y="1407085"/>
                  </a:cubicBezTo>
                  <a:cubicBezTo>
                    <a:pt x="1698306" y="1407085"/>
                    <a:pt x="1673680" y="1404762"/>
                    <a:pt x="1649753" y="1400300"/>
                  </a:cubicBezTo>
                  <a:cubicBezTo>
                    <a:pt x="1546670" y="1515268"/>
                    <a:pt x="1402930" y="1586713"/>
                    <a:pt x="1245518" y="1586713"/>
                  </a:cubicBezTo>
                  <a:cubicBezTo>
                    <a:pt x="1088208" y="1586713"/>
                    <a:pt x="946788" y="1521613"/>
                    <a:pt x="843058" y="1415699"/>
                  </a:cubicBezTo>
                  <a:cubicBezTo>
                    <a:pt x="786064" y="1448409"/>
                    <a:pt x="720918" y="1466961"/>
                    <a:pt x="651724" y="1466961"/>
                  </a:cubicBezTo>
                  <a:cubicBezTo>
                    <a:pt x="510068" y="1466961"/>
                    <a:pt x="385376" y="1389207"/>
                    <a:pt x="312859" y="1271393"/>
                  </a:cubicBezTo>
                  <a:cubicBezTo>
                    <a:pt x="305205" y="1272036"/>
                    <a:pt x="297466" y="1272364"/>
                    <a:pt x="289655" y="1272364"/>
                  </a:cubicBezTo>
                  <a:cubicBezTo>
                    <a:pt x="129683" y="1272364"/>
                    <a:pt x="0" y="1134976"/>
                    <a:pt x="0" y="958015"/>
                  </a:cubicBezTo>
                  <a:cubicBezTo>
                    <a:pt x="0" y="860198"/>
                    <a:pt x="47285" y="771353"/>
                    <a:pt x="119971" y="716310"/>
                  </a:cubicBezTo>
                  <a:cubicBezTo>
                    <a:pt x="98848" y="672619"/>
                    <a:pt x="86897" y="622544"/>
                    <a:pt x="86897" y="568822"/>
                  </a:cubicBezTo>
                  <a:cubicBezTo>
                    <a:pt x="86897" y="406830"/>
                    <a:pt x="216580" y="269442"/>
                    <a:pt x="376552" y="269442"/>
                  </a:cubicBezTo>
                  <a:cubicBezTo>
                    <a:pt x="414776" y="269442"/>
                    <a:pt x="451272" y="277286"/>
                    <a:pt x="484682" y="291436"/>
                  </a:cubicBezTo>
                  <a:cubicBezTo>
                    <a:pt x="547108" y="147180"/>
                    <a:pt x="684342" y="44907"/>
                    <a:pt x="840000" y="44907"/>
                  </a:cubicBezTo>
                  <a:cubicBezTo>
                    <a:pt x="907719" y="44907"/>
                    <a:pt x="971095" y="61875"/>
                    <a:pt x="1026701" y="91737"/>
                  </a:cubicBezTo>
                  <a:cubicBezTo>
                    <a:pt x="1087912" y="34696"/>
                    <a:pt x="1169336" y="0"/>
                    <a:pt x="1260000" y="0"/>
                  </a:cubicBezTo>
                  <a:close/>
                </a:path>
              </a:pathLst>
            </a:custGeom>
            <a:solidFill>
              <a:srgbClr val="FFD7E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0" name="文本4"/>
            <p:cNvSpPr txBox="1"/>
            <p:nvPr/>
          </p:nvSpPr>
          <p:spPr>
            <a:xfrm>
              <a:off x="343874" y="258472"/>
              <a:ext cx="1651845" cy="1001713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选择</a:t>
              </a:r>
              <a:r>
                <a:rPr lang="zh-CN" altLang="en-US" sz="2800" b="1" i="0" dirty="0">
                  <a:solidFill>
                    <a:srgbClr val="3B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一个</a:t>
              </a:r>
              <a:endParaRPr lang="zh-CN" altLang="en-US" sz="2800" b="1" i="0" dirty="0">
                <a:solidFill>
                  <a:srgbClr val="3B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0" algn="l"/>
              <a:r>
                <a:rPr lang="zh-CN" altLang="en-US" sz="28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做完即停</a:t>
              </a:r>
              <a:endPara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文本2"/>
          <p:cNvSpPr txBox="1"/>
          <p:nvPr/>
        </p:nvSpPr>
        <p:spPr>
          <a:xfrm>
            <a:off x="8106573" y="3600091"/>
            <a:ext cx="3780168" cy="66852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33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变化前后的磁极？</a:t>
            </a:r>
            <a:endParaRPr lang="zh-CN" altLang="en-US" sz="33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-457" y="3419"/>
            <a:ext cx="12146816" cy="6855170"/>
            <a:chOff x="0" y="0"/>
            <a:chExt cx="12146816" cy="6855170"/>
          </a:xfrm>
        </p:grpSpPr>
        <p:pic>
          <p:nvPicPr>
            <p:cNvPr id="3" name="图片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1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2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sp>
        <p:nvSpPr>
          <p:cNvPr id="12" name="文本1"/>
          <p:cNvSpPr txBox="1"/>
          <p:nvPr/>
        </p:nvSpPr>
        <p:spPr>
          <a:xfrm>
            <a:off x="1623708" y="2127590"/>
            <a:ext cx="8397935" cy="201574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6300" b="1" i="0" dirty="0">
                <a:solidFill>
                  <a:srgbClr val="006EFF"/>
                </a:solidFill>
                <a:latin typeface="楷体" panose="02010609060101010101" charset="-122"/>
                <a:ea typeface="楷体" panose="02010609060101010101" charset="-122"/>
              </a:rPr>
              <a:t>  你认为电磁铁和磁铁比，还有什么不同？</a:t>
            </a:r>
            <a:endParaRPr lang="zh-CN" altLang="en-US" sz="6300" b="1" i="0" dirty="0">
              <a:solidFill>
                <a:srgbClr val="006E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-1" y="-43982"/>
            <a:ext cx="12146816" cy="6855170"/>
            <a:chOff x="0" y="0"/>
            <a:chExt cx="12146816" cy="6855170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2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3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pic>
        <p:nvPicPr>
          <p:cNvPr id="12" name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591" y="67524"/>
            <a:ext cx="2228673" cy="1910523"/>
          </a:xfrm>
          <a:prstGeom prst="rect">
            <a:avLst/>
          </a:prstGeom>
        </p:spPr>
      </p:pic>
      <p:sp>
        <p:nvSpPr>
          <p:cNvPr id="13" name="形状1"/>
          <p:cNvSpPr txBox="1"/>
          <p:nvPr/>
        </p:nvSpPr>
        <p:spPr>
          <a:xfrm>
            <a:off x="589973" y="1655788"/>
            <a:ext cx="8277396" cy="430548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  <a:prstDash val="solid"/>
          </a:ln>
        </p:spPr>
        <p:txBody>
          <a:bodyPr wrap="square" rtlCol="0" anchor="t"/>
          <a:lstStyle/>
          <a:p>
            <a:pPr marL="0" algn="l"/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    ①</a:t>
            </a:r>
            <a:r>
              <a:rPr lang="zh-CN" altLang="en-US" sz="2800" b="1" i="0" dirty="0">
                <a:solidFill>
                  <a:srgbClr val="FF0000"/>
                </a:solidFill>
                <a:latin typeface="方正粗黑宋简体"/>
                <a:ea typeface="方正粗黑宋简体"/>
              </a:rPr>
              <a:t>控制变量</a:t>
            </a:r>
            <a:endParaRPr lang="zh-CN" altLang="en-US" sz="2800" b="1" i="0" dirty="0">
              <a:solidFill>
                <a:srgbClr val="FF0000"/>
              </a:solidFill>
              <a:latin typeface="方正粗黑宋简体"/>
              <a:ea typeface="方正粗黑宋简体"/>
            </a:endParaRPr>
          </a:p>
          <a:p>
            <a:pPr marL="0" algn="l"/>
            <a:r>
              <a:rPr lang="zh-CN" altLang="en-US" sz="2800" b="1" i="0" dirty="0">
                <a:solidFill>
                  <a:srgbClr val="FF0000"/>
                </a:solidFill>
                <a:latin typeface="方正粗黑宋简体"/>
                <a:ea typeface="方正粗黑宋简体"/>
              </a:rPr>
              <a:t>   </a:t>
            </a:r>
            <a:r>
              <a:rPr lang="zh-CN" altLang="en-US" sz="2800" b="1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 ②</a:t>
            </a:r>
            <a:r>
              <a:rPr lang="zh-CN" altLang="en-US" sz="2800" b="1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设计完善再操作</a:t>
            </a:r>
            <a:r>
              <a:rPr lang="zh-CN" altLang="en-US" sz="2800" b="1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，分工合作及时记录</a:t>
            </a:r>
            <a:endParaRPr lang="zh-CN" altLang="en-US" sz="2800" b="1" i="0" dirty="0">
              <a:solidFill>
                <a:srgbClr val="000000"/>
              </a:solidFill>
              <a:latin typeface="方正粗黑宋简体"/>
              <a:ea typeface="方正粗黑宋简体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    ③钉尾与大头针</a:t>
            </a:r>
            <a:r>
              <a:rPr lang="zh-CN" altLang="en-US" sz="2800" b="1" i="0" dirty="0">
                <a:solidFill>
                  <a:srgbClr val="FF0000"/>
                </a:solidFill>
                <a:latin typeface="方正粗黑宋简体"/>
                <a:ea typeface="方正粗黑宋简体"/>
              </a:rPr>
              <a:t>充分接触</a:t>
            </a:r>
            <a:endParaRPr lang="zh-CN" altLang="en-US" sz="2800" b="1" i="0" dirty="0">
              <a:solidFill>
                <a:srgbClr val="FF0000"/>
              </a:solidFill>
              <a:latin typeface="方正粗黑宋简体"/>
              <a:ea typeface="方正粗黑宋简体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    ④通电时间不能太长，</a:t>
            </a:r>
            <a:r>
              <a:rPr lang="zh-CN" altLang="en-US" sz="2800" b="1" i="0" dirty="0">
                <a:solidFill>
                  <a:srgbClr val="FF0000"/>
                </a:solidFill>
                <a:latin typeface="方正粗黑宋简体"/>
                <a:ea typeface="方正粗黑宋简体"/>
              </a:rPr>
              <a:t>小心烫手</a:t>
            </a:r>
            <a:endParaRPr lang="zh-CN" altLang="en-US" sz="2800" b="1" i="0" dirty="0">
              <a:solidFill>
                <a:srgbClr val="FF0000"/>
              </a:solidFill>
              <a:latin typeface="方正粗黑宋简体"/>
              <a:ea typeface="方正粗黑宋简体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方正粗黑宋简体"/>
                <a:ea typeface="方正粗黑宋简体"/>
              </a:rPr>
              <a:t>    ⑤</a:t>
            </a:r>
            <a:r>
              <a:rPr lang="zh-CN" altLang="en-US" sz="2800" b="1" i="0" dirty="0">
                <a:solidFill>
                  <a:srgbClr val="FF0000"/>
                </a:solidFill>
                <a:latin typeface="方正粗黑宋简体"/>
                <a:ea typeface="方正粗黑宋简体"/>
              </a:rPr>
              <a:t>做完即停，上交记录单</a:t>
            </a:r>
            <a:endParaRPr lang="zh-CN" altLang="en-US" sz="2800" b="1" i="0" dirty="0">
              <a:solidFill>
                <a:srgbClr val="FF0000"/>
              </a:solidFill>
              <a:latin typeface="方正粗黑宋简体"/>
              <a:ea typeface="方正粗黑宋简体"/>
            </a:endParaRPr>
          </a:p>
        </p:txBody>
      </p:sp>
      <p:sp>
        <p:nvSpPr>
          <p:cNvPr id="14" name="文本1"/>
          <p:cNvSpPr txBox="1"/>
          <p:nvPr/>
        </p:nvSpPr>
        <p:spPr>
          <a:xfrm>
            <a:off x="2170071" y="731777"/>
            <a:ext cx="8731310" cy="78441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1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电磁铁的磁力大小和什么因素有关？</a:t>
            </a:r>
            <a:endParaRPr lang="zh-CN" altLang="en-US" sz="4100" b="1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5" name="组合2"/>
          <p:cNvGrpSpPr/>
          <p:nvPr/>
        </p:nvGrpSpPr>
        <p:grpSpPr>
          <a:xfrm>
            <a:off x="8457819" y="1648044"/>
            <a:ext cx="3285306" cy="4318245"/>
            <a:chOff x="0" y="0"/>
            <a:chExt cx="3285306" cy="4318245"/>
          </a:xfrm>
        </p:grpSpPr>
        <p:pic>
          <p:nvPicPr>
            <p:cNvPr id="16" name="图片9"/>
            <p:cNvPicPr>
              <a:picLocks noChangeAspect="1"/>
            </p:cNvPicPr>
            <p:nvPr/>
          </p:nvPicPr>
          <p:blipFill>
            <a:blip r:embed="rId9"/>
            <a:srcRect t="9750" b="11500"/>
            <a:stretch>
              <a:fillRect/>
            </a:stretch>
          </p:blipFill>
          <p:spPr>
            <a:xfrm>
              <a:off x="711937" y="2407301"/>
              <a:ext cx="2072030" cy="1910944"/>
            </a:xfrm>
            <a:prstGeom prst="rect">
              <a:avLst/>
            </a:prstGeom>
          </p:spPr>
        </p:pic>
        <p:pic>
          <p:nvPicPr>
            <p:cNvPr id="17" name="图片10"/>
            <p:cNvPicPr>
              <a:picLocks noChangeAspect="1"/>
            </p:cNvPicPr>
            <p:nvPr/>
          </p:nvPicPr>
          <p:blipFill>
            <a:blip r:embed="rId10"/>
            <a:srcRect l="12192" r="19144" b="21732"/>
            <a:stretch>
              <a:fillRect/>
            </a:stretch>
          </p:blipFill>
          <p:spPr>
            <a:xfrm rot="16200000">
              <a:off x="0" y="0"/>
              <a:ext cx="2351497" cy="2682314"/>
            </a:xfrm>
            <a:prstGeom prst="rect">
              <a:avLst/>
            </a:prstGeom>
          </p:spPr>
        </p:pic>
        <p:sp>
          <p:nvSpPr>
            <p:cNvPr id="18" name="形状4"/>
            <p:cNvSpPr txBox="1"/>
            <p:nvPr/>
          </p:nvSpPr>
          <p:spPr>
            <a:xfrm rot="2820000">
              <a:off x="1649038" y="1734677"/>
              <a:ext cx="822093" cy="795823"/>
            </a:xfrm>
            <a:custGeom>
              <a:avLst/>
              <a:gdLst>
                <a:gd name="connsiteX0" fmla="*/ 411047 w 822093"/>
                <a:gd name="connsiteY0" fmla="*/ 0 h 795823"/>
                <a:gd name="connsiteX1" fmla="*/ 638061 w 822093"/>
                <a:gd name="connsiteY1" fmla="*/ 0 h 795823"/>
                <a:gd name="connsiteX2" fmla="*/ 822093 w 822093"/>
                <a:gd name="connsiteY2" fmla="*/ 617672 h 795823"/>
                <a:gd name="connsiteX3" fmla="*/ 184032 w 822093"/>
                <a:gd name="connsiteY3" fmla="*/ 795823 h 795823"/>
                <a:gd name="connsiteX4" fmla="*/ 0 w 822093"/>
                <a:gd name="connsiteY4" fmla="*/ 178151 h 79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093" h="795823">
                  <a:moveTo>
                    <a:pt x="411047" y="0"/>
                  </a:moveTo>
                  <a:cubicBezTo>
                    <a:pt x="638061" y="0"/>
                    <a:pt x="822093" y="178151"/>
                    <a:pt x="822093" y="397912"/>
                  </a:cubicBezTo>
                  <a:cubicBezTo>
                    <a:pt x="822093" y="617672"/>
                    <a:pt x="638061" y="795823"/>
                    <a:pt x="411047" y="795823"/>
                  </a:cubicBezTo>
                  <a:cubicBezTo>
                    <a:pt x="184032" y="795823"/>
                    <a:pt x="0" y="617672"/>
                    <a:pt x="0" y="397912"/>
                  </a:cubicBezTo>
                  <a:cubicBezTo>
                    <a:pt x="0" y="178151"/>
                    <a:pt x="184032" y="0"/>
                    <a:pt x="411047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47625">
              <a:solidFill>
                <a:srgbClr val="FF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9" name="文本3"/>
            <p:cNvSpPr txBox="1"/>
            <p:nvPr/>
          </p:nvSpPr>
          <p:spPr>
            <a:xfrm>
              <a:off x="2078806" y="2322138"/>
              <a:ext cx="1206500" cy="68580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3300" b="0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钉尾</a:t>
              </a:r>
              <a:endParaRPr lang="zh-CN" altLang="en-US" sz="33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2"/>
          <p:cNvSpPr txBox="1"/>
          <p:nvPr/>
        </p:nvSpPr>
        <p:spPr>
          <a:xfrm>
            <a:off x="826094" y="1586976"/>
            <a:ext cx="2777385" cy="95391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1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注意事项：</a:t>
            </a:r>
            <a:endParaRPr lang="zh-CN" altLang="en-US" sz="31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-457" y="3419"/>
            <a:ext cx="12146816" cy="6855170"/>
            <a:chOff x="0" y="0"/>
            <a:chExt cx="12146816" cy="6855170"/>
          </a:xfrm>
        </p:grpSpPr>
        <p:pic>
          <p:nvPicPr>
            <p:cNvPr id="3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3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4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sp>
        <p:nvSpPr>
          <p:cNvPr id="12" name="文本1"/>
          <p:cNvSpPr txBox="1"/>
          <p:nvPr/>
        </p:nvSpPr>
        <p:spPr>
          <a:xfrm>
            <a:off x="717290" y="518131"/>
            <a:ext cx="10712510" cy="78441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1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电磁铁的磁力大小和什么因素有关？</a:t>
            </a:r>
            <a:endParaRPr lang="zh-CN" altLang="en-US" sz="4100" b="1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227" y="1225867"/>
            <a:ext cx="8374351" cy="5338648"/>
          </a:xfrm>
          <a:prstGeom prst="rect">
            <a:avLst/>
          </a:prstGeom>
        </p:spPr>
      </p:pic>
      <p:sp>
        <p:nvSpPr>
          <p:cNvPr id="14" name="形状1"/>
          <p:cNvSpPr txBox="1"/>
          <p:nvPr/>
        </p:nvSpPr>
        <p:spPr>
          <a:xfrm>
            <a:off x="2022505" y="1712275"/>
            <a:ext cx="8090019" cy="2136449"/>
          </a:xfrm>
          <a:prstGeom prst="rect">
            <a:avLst/>
          </a:prstGeom>
          <a:solidFill>
            <a:srgbClr val="FFFFFF">
              <a:alpha val="0"/>
            </a:srgbClr>
          </a:solidFill>
          <a:ln w="4762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5" name="形状2"/>
          <p:cNvSpPr txBox="1"/>
          <p:nvPr/>
        </p:nvSpPr>
        <p:spPr>
          <a:xfrm>
            <a:off x="2965294" y="3858196"/>
            <a:ext cx="1546346" cy="2136448"/>
          </a:xfrm>
          <a:prstGeom prst="rect">
            <a:avLst/>
          </a:prstGeom>
          <a:solidFill>
            <a:srgbClr val="FFFFFF">
              <a:alpha val="0"/>
            </a:srgbClr>
          </a:solidFill>
          <a:ln w="4762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A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1954" y="-73200"/>
            <a:ext cx="12146816" cy="6855170"/>
            <a:chOff x="0" y="0"/>
            <a:chExt cx="12146816" cy="6855170"/>
          </a:xfrm>
        </p:grpSpPr>
        <p:pic>
          <p:nvPicPr>
            <p:cNvPr id="3" name="图片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8407"/>
              <a:ext cx="609600" cy="514350"/>
            </a:xfrm>
            <a:prstGeom prst="rect">
              <a:avLst/>
            </a:prstGeom>
          </p:spPr>
        </p:pic>
        <p:pic>
          <p:nvPicPr>
            <p:cNvPr id="4" name="图片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238">
              <a:off x="117029" y="5899170"/>
              <a:ext cx="742950" cy="866775"/>
            </a:xfrm>
            <a:prstGeom prst="rect">
              <a:avLst/>
            </a:prstGeom>
          </p:spPr>
        </p:pic>
        <p:pic>
          <p:nvPicPr>
            <p:cNvPr id="5" name="图片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6191" y="5931245"/>
              <a:ext cx="1190625" cy="923925"/>
            </a:xfrm>
            <a:prstGeom prst="rect">
              <a:avLst/>
            </a:prstGeom>
          </p:spPr>
        </p:pic>
        <p:pic>
          <p:nvPicPr>
            <p:cNvPr id="6" name="图片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3" y="0"/>
              <a:ext cx="5586813" cy="381000"/>
            </a:xfrm>
            <a:prstGeom prst="rect">
              <a:avLst/>
            </a:prstGeom>
          </p:spPr>
        </p:pic>
        <p:pic>
          <p:nvPicPr>
            <p:cNvPr id="7" name="图片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292" y="2348077"/>
              <a:ext cx="590550" cy="676275"/>
            </a:xfrm>
            <a:prstGeom prst="rect">
              <a:avLst/>
            </a:prstGeom>
          </p:spPr>
        </p:pic>
        <p:pic>
          <p:nvPicPr>
            <p:cNvPr id="8" name="图片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00967" y="1490940"/>
              <a:ext cx="838200" cy="990600"/>
            </a:xfrm>
            <a:prstGeom prst="rect">
              <a:avLst/>
            </a:prstGeom>
          </p:spPr>
        </p:pic>
        <p:pic>
          <p:nvPicPr>
            <p:cNvPr id="9" name="图片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0356" y="123391"/>
              <a:ext cx="485775" cy="285750"/>
            </a:xfrm>
            <a:prstGeom prst="rect">
              <a:avLst/>
            </a:prstGeom>
          </p:spPr>
        </p:pic>
        <p:sp>
          <p:nvSpPr>
            <p:cNvPr id="10" name="形状2"/>
            <p:cNvSpPr txBox="1"/>
            <p:nvPr/>
          </p:nvSpPr>
          <p:spPr>
            <a:xfrm>
              <a:off x="442342" y="383787"/>
              <a:ext cx="11307317" cy="620069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3"/>
            <p:cNvSpPr txBox="1"/>
            <p:nvPr/>
          </p:nvSpPr>
          <p:spPr>
            <a:xfrm>
              <a:off x="680173" y="596553"/>
              <a:ext cx="10831654" cy="577516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3F3F3F"/>
              </a:solidFill>
              <a:prstDash val="dash"/>
              <a:headEnd type="none" w="med" len="sm"/>
              <a:tailEnd type="none" w="med" len="sm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12" name="组合2"/>
          <p:cNvGrpSpPr/>
          <p:nvPr/>
        </p:nvGrpSpPr>
        <p:grpSpPr>
          <a:xfrm>
            <a:off x="7810443" y="5237769"/>
            <a:ext cx="3254264" cy="644180"/>
            <a:chOff x="0" y="0"/>
            <a:chExt cx="3254264" cy="644180"/>
          </a:xfrm>
        </p:grpSpPr>
        <p:sp>
          <p:nvSpPr>
            <p:cNvPr id="13" name="形状4"/>
            <p:cNvSpPr txBox="1"/>
            <p:nvPr/>
          </p:nvSpPr>
          <p:spPr>
            <a:xfrm>
              <a:off x="600978" y="120745"/>
              <a:ext cx="1667854" cy="5234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文本1"/>
            <p:cNvSpPr txBox="1"/>
            <p:nvPr/>
          </p:nvSpPr>
          <p:spPr>
            <a:xfrm>
              <a:off x="0" y="0"/>
              <a:ext cx="3254264" cy="619069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车辆模型......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5" name="图片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391" y="1670199"/>
            <a:ext cx="3369307" cy="3369307"/>
          </a:xfrm>
          <a:prstGeom prst="rect">
            <a:avLst/>
          </a:prstGeom>
        </p:spPr>
      </p:pic>
      <p:grpSp>
        <p:nvGrpSpPr>
          <p:cNvPr id="16" name="组合3"/>
          <p:cNvGrpSpPr/>
          <p:nvPr/>
        </p:nvGrpSpPr>
        <p:grpSpPr>
          <a:xfrm>
            <a:off x="1450324" y="5250094"/>
            <a:ext cx="4455396" cy="631012"/>
            <a:chOff x="0" y="0"/>
            <a:chExt cx="4455396" cy="631012"/>
          </a:xfrm>
        </p:grpSpPr>
        <p:sp>
          <p:nvSpPr>
            <p:cNvPr id="17" name="形状5"/>
            <p:cNvSpPr txBox="1"/>
            <p:nvPr/>
          </p:nvSpPr>
          <p:spPr>
            <a:xfrm>
              <a:off x="2484992" y="0"/>
              <a:ext cx="1970404" cy="1109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8" name="文本2"/>
            <p:cNvSpPr txBox="1"/>
            <p:nvPr/>
          </p:nvSpPr>
          <p:spPr>
            <a:xfrm>
              <a:off x="0" y="2362"/>
              <a:ext cx="2160904" cy="62865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电磁起重机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9" name="组合4"/>
          <p:cNvGrpSpPr/>
          <p:nvPr/>
        </p:nvGrpSpPr>
        <p:grpSpPr>
          <a:xfrm>
            <a:off x="5279378" y="5250437"/>
            <a:ext cx="911943" cy="619069"/>
            <a:chOff x="0" y="0"/>
            <a:chExt cx="911943" cy="619069"/>
          </a:xfrm>
        </p:grpSpPr>
        <p:sp>
          <p:nvSpPr>
            <p:cNvPr id="20" name="形状6"/>
            <p:cNvSpPr txBox="1"/>
            <p:nvPr/>
          </p:nvSpPr>
          <p:spPr>
            <a:xfrm>
              <a:off x="1608" y="49530"/>
              <a:ext cx="831548" cy="5232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1" name="文本3"/>
            <p:cNvSpPr txBox="1"/>
            <p:nvPr/>
          </p:nvSpPr>
          <p:spPr>
            <a:xfrm>
              <a:off x="0" y="0"/>
              <a:ext cx="911943" cy="619069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电铃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2" name="形状1"/>
          <p:cNvSpPr txBox="1"/>
          <p:nvPr/>
        </p:nvSpPr>
        <p:spPr>
          <a:xfrm>
            <a:off x="4097291" y="682398"/>
            <a:ext cx="3978442" cy="705600"/>
          </a:xfrm>
          <a:prstGeom prst="rect">
            <a:avLst/>
          </a:prstGeom>
          <a:solidFill>
            <a:srgbClr val="FBE4D4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23" name="组合5"/>
          <p:cNvGrpSpPr/>
          <p:nvPr/>
        </p:nvGrpSpPr>
        <p:grpSpPr>
          <a:xfrm>
            <a:off x="4719794" y="723677"/>
            <a:ext cx="3277262" cy="713740"/>
            <a:chOff x="0" y="0"/>
            <a:chExt cx="3277262" cy="713740"/>
          </a:xfrm>
        </p:grpSpPr>
        <p:sp>
          <p:nvSpPr>
            <p:cNvPr id="24" name="形状7"/>
            <p:cNvSpPr txBox="1"/>
            <p:nvPr/>
          </p:nvSpPr>
          <p:spPr>
            <a:xfrm>
              <a:off x="3810" y="49530"/>
              <a:ext cx="3086762" cy="5232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5" name="文本4"/>
            <p:cNvSpPr txBox="1"/>
            <p:nvPr/>
          </p:nvSpPr>
          <p:spPr>
            <a:xfrm>
              <a:off x="0" y="0"/>
              <a:ext cx="3277262" cy="71374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l"/>
              <a:r>
                <a:rPr lang="zh-CN" altLang="en-US" sz="288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电磁铁的应用</a:t>
              </a:r>
              <a:endParaRPr lang="zh-CN" altLang="en-US" sz="288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26" name="图片2"/>
          <p:cNvPicPr>
            <a:picLocks noChangeAspect="1"/>
          </p:cNvPicPr>
          <p:nvPr/>
        </p:nvPicPr>
        <p:blipFill>
          <a:blip r:embed="rId9"/>
          <a:srcRect l="19125" t="15750" r="20499"/>
          <a:stretch>
            <a:fillRect/>
          </a:stretch>
        </p:blipFill>
        <p:spPr>
          <a:xfrm>
            <a:off x="4337158" y="1388231"/>
            <a:ext cx="2566254" cy="3580009"/>
          </a:xfrm>
          <a:prstGeom prst="rect">
            <a:avLst/>
          </a:prstGeom>
        </p:spPr>
      </p:pic>
      <p:pic>
        <p:nvPicPr>
          <p:cNvPr id="27" name="图片3"/>
          <p:cNvPicPr>
            <a:picLocks noChangeAspect="1"/>
          </p:cNvPicPr>
          <p:nvPr/>
        </p:nvPicPr>
        <p:blipFill>
          <a:blip r:embed="rId10"/>
          <a:srcRect t="8620" r="12932" b="12068"/>
          <a:stretch>
            <a:fillRect/>
          </a:stretch>
        </p:blipFill>
        <p:spPr>
          <a:xfrm>
            <a:off x="7085867" y="1682991"/>
            <a:ext cx="4375833" cy="299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PP_MARK_KEY" val="ba8e6e80-c41d-405d-8918-0df1fcbf895a"/>
  <p:tag name="COMMONDATA" val="eyJoZGlkIjoiMDkyNTE4ZjljNTFmYWVmODI5ZmE4N2EwYmM3MTJhZD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WPS 演示</Application>
  <PresentationFormat>宽屏</PresentationFormat>
  <Paragraphs>94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叶根友毛笔行书2.0版</vt:lpstr>
      <vt:lpstr>Segoe Print</vt:lpstr>
      <vt:lpstr>楷体</vt:lpstr>
      <vt:lpstr>微软雅黑</vt:lpstr>
      <vt:lpstr>方正粗黑宋简体</vt:lpstr>
      <vt:lpstr>Arial</vt:lpstr>
      <vt:lpstr>等线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电磁铁1.11</dc:title>
  <dc:creator>汐</dc:creator>
  <cp:lastModifiedBy>三不知</cp:lastModifiedBy>
  <cp:revision>2</cp:revision>
  <dcterms:created xsi:type="dcterms:W3CDTF">2024-03-27T07:28:00Z</dcterms:created>
  <dcterms:modified xsi:type="dcterms:W3CDTF">2024-03-27T07:30:02Z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5.2.4.6909</vt:lpwstr>
  </property>
  <property fmtid="{D5CDD505-2E9C-101B-9397-08002B2CF9AE}" pid="4" name="EasiNoteCoursewareInfo">
    <vt:lpwstr>14284f8e-31f5-4622-95eb-ccd669d64bea:52</vt:lpwstr>
  </property>
  <property fmtid="{D5CDD505-2E9C-101B-9397-08002B2CF9AE}" pid="5" name="EasiNoteDocumentName">
    <vt:lpwstr>电磁铁1.11</vt:lpwstr>
  </property>
  <property fmtid="{D5CDD505-2E9C-101B-9397-08002B2CF9AE}" pid="6" name="EasiNoteAuthor">
    <vt:lpwstr>cbb2b16d02d047a59ce2741fe8277daf</vt:lpwstr>
  </property>
  <property fmtid="{D5CDD505-2E9C-101B-9397-08002B2CF9AE}" pid="7" name="EasiNoteUpstreamCoursewareInfo_0">
    <vt:lpwstr>14284f8e-31f5-4622-95eb-ccd669d64bea</vt:lpwstr>
  </property>
  <property fmtid="{D5CDD505-2E9C-101B-9397-08002B2CF9AE}" pid="8" name="ICV">
    <vt:lpwstr>51C760F3068B47B1840E96739E818192_12</vt:lpwstr>
  </property>
  <property fmtid="{D5CDD505-2E9C-101B-9397-08002B2CF9AE}" pid="9" name="KSOProductBuildVer">
    <vt:lpwstr>2052-11.1.0.14309</vt:lpwstr>
  </property>
</Properties>
</file>