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84" r:id="rId2"/>
  </p:sldMasterIdLst>
  <p:notesMasterIdLst>
    <p:notesMasterId r:id="rId12"/>
  </p:notesMasterIdLst>
  <p:sldIdLst>
    <p:sldId id="2630" r:id="rId3"/>
    <p:sldId id="2617" r:id="rId4"/>
    <p:sldId id="2647" r:id="rId5"/>
    <p:sldId id="2648" r:id="rId6"/>
    <p:sldId id="2651" r:id="rId7"/>
    <p:sldId id="2649" r:id="rId8"/>
    <p:sldId id="2650" r:id="rId9"/>
    <p:sldId id="2652" r:id="rId10"/>
    <p:sldId id="2642" r:id="rId11"/>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64">
          <p15:clr>
            <a:srgbClr val="A4A3A4"/>
          </p15:clr>
        </p15:guide>
        <p15:guide id="2" pos="7646">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92C0"/>
    <a:srgbClr val="48A2A0"/>
    <a:srgbClr val="436B9B"/>
    <a:srgbClr val="FF6F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snapToGrid="0">
      <p:cViewPr>
        <p:scale>
          <a:sx n="80" d="100"/>
          <a:sy n="80" d="100"/>
        </p:scale>
        <p:origin x="-667" y="-58"/>
      </p:cViewPr>
      <p:guideLst>
        <p:guide orient="horz" pos="2364"/>
        <p:guide pos="7646"/>
      </p:guideLst>
    </p:cSldViewPr>
  </p:slid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87" d="100"/>
          <a:sy n="87" d="100"/>
        </p:scale>
        <p:origin x="358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F10804-FE04-47AA-8C0E-F2613B59AD83}" type="datetimeFigureOut">
              <a:rPr lang="zh-CN" altLang="en-US" smtClean="0"/>
              <a:t>2023-06-11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8CBF47-3ED1-41B6-A9DB-D47E6373B246}" type="slidenum">
              <a:rPr lang="zh-CN" altLang="en-US" smtClean="0"/>
              <a:t>‹#›</a:t>
            </a:fld>
            <a:endParaRPr lang="zh-CN" altLang="en-US"/>
          </a:p>
        </p:txBody>
      </p:sp>
    </p:spTree>
    <p:extLst>
      <p:ext uri="{BB962C8B-B14F-4D97-AF65-F5344CB8AC3E}">
        <p14:creationId xmlns:p14="http://schemas.microsoft.com/office/powerpoint/2010/main" val="348633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B31000-9408-426B-B873-D4C066E48AF8}" type="slidenum">
              <a:rPr lang="zh-CN" altLang="en-US" smtClean="0"/>
              <a:pPr/>
              <a:t>2</a:t>
            </a:fld>
            <a:endParaRPr lang="zh-CN" altLang="en-US"/>
          </a:p>
        </p:txBody>
      </p:sp>
    </p:spTree>
    <p:extLst>
      <p:ext uri="{BB962C8B-B14F-4D97-AF65-F5344CB8AC3E}">
        <p14:creationId xmlns:p14="http://schemas.microsoft.com/office/powerpoint/2010/main" val="1718844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A640112-A42B-9319-405B-CB39C383E1F6}"/>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95498742"/>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B74E724-ECEF-4EE4-FB9C-9638B303168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4" name="TextBox 3">
            <a:extLst>
              <a:ext uri="{FF2B5EF4-FFF2-40B4-BE49-F238E27FC236}">
                <a16:creationId xmlns:a16="http://schemas.microsoft.com/office/drawing/2014/main" xmlns="" id="{56A2CCC3-6DCF-8235-1301-36683266F2DA}"/>
              </a:ext>
            </a:extLst>
          </p:cNvPr>
          <p:cNvSpPr txBox="1"/>
          <p:nvPr userDrawn="1"/>
        </p:nvSpPr>
        <p:spPr>
          <a:xfrm>
            <a:off x="615933" y="6374445"/>
            <a:ext cx="1800200"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模板</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http://www.1ppt.com/moban/</a:t>
            </a:r>
            <a:r>
              <a:rPr lang="zh-CN" altLang="en-US" sz="100" dirty="0">
                <a:solidFill>
                  <a:prstClr val="black"/>
                </a:solidFill>
                <a:latin typeface="微软雅黑" panose="020B0503020204020204" pitchFamily="34" charset="-122"/>
                <a:ea typeface="微软雅黑" panose="020B0503020204020204" pitchFamily="34" charset="-122"/>
              </a:rPr>
              <a:t> </a:t>
            </a:r>
            <a:endParaRPr lang="en-US" altLang="zh-CN" sz="1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58853016"/>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507A14E-F112-5C93-6BDA-3431B551139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311292456"/>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4C6287D-2186-820E-08C3-A69B8C8B4B4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318959114"/>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2023-06-11</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2014735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2023-06-11</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237519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328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554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9731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1ABF3F8-2A15-E886-BB36-ED2BEA134910}"/>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25713628"/>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3566D18-B7A1-1848-A27D-1A50A6415F17}"/>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798359890"/>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9B11A6E-0265-7FB6-6ECF-A8780CCBFE2C}"/>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26738231"/>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55F2152-79A8-76EC-0E1F-2033B7964B3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615455078"/>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120F18B-72DC-082A-E4C5-3AC92E5DA1A1}"/>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931920082"/>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8028CAF-3E5C-E202-3AEB-AC6B848132BB}"/>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973198691"/>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60"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865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íṩľïdè"/>
        <p:cNvGrpSpPr/>
        <p:nvPr/>
      </p:nvGrpSpPr>
      <p:grpSpPr>
        <a:xfrm>
          <a:off x="0" y="0"/>
          <a:ext cx="0" cy="0"/>
          <a:chOff x="0" y="0"/>
          <a:chExt cx="0" cy="0"/>
        </a:xfrm>
      </p:grpSpPr>
      <p:sp>
        <p:nvSpPr>
          <p:cNvPr id="8" name="î$ḷïde">
            <a:extLst>
              <a:ext uri="{FF2B5EF4-FFF2-40B4-BE49-F238E27FC236}">
                <a16:creationId xmlns:a16="http://schemas.microsoft.com/office/drawing/2014/main" xmlns="" id="{097063EF-57D7-447D-BD68-171BB4B4B0DB}"/>
              </a:ext>
            </a:extLst>
          </p:cNvPr>
          <p:cNvSpPr txBox="1"/>
          <p:nvPr/>
        </p:nvSpPr>
        <p:spPr>
          <a:xfrm>
            <a:off x="741231" y="400234"/>
            <a:ext cx="5230944" cy="400110"/>
          </a:xfrm>
          <a:prstGeom prst="rect">
            <a:avLst/>
          </a:prstGeom>
          <a:noFill/>
        </p:spPr>
        <p:txBody>
          <a:bodyPr wrap="square" rtlCol="0">
            <a:spAutoFit/>
          </a:bodyPr>
          <a:lstStyle/>
          <a:p>
            <a:r>
              <a:rPr lang="zh-CN" altLang="en-US" sz="2000" b="1" dirty="0" smtClean="0">
                <a:solidFill>
                  <a:schemeClr val="bg1">
                    <a:lumMod val="50000"/>
                  </a:schemeClr>
                </a:solidFill>
                <a:cs typeface="+mn-ea"/>
                <a:sym typeface="+mn-lt"/>
              </a:rPr>
              <a:t>常州市第三中学第三批校级</a:t>
            </a:r>
            <a:r>
              <a:rPr lang="zh-CN" altLang="en-US" sz="2000" b="1" dirty="0" smtClean="0">
                <a:solidFill>
                  <a:schemeClr val="bg1">
                    <a:lumMod val="50000"/>
                  </a:schemeClr>
                </a:solidFill>
                <a:latin typeface="宋体" pitchFamily="2" charset="-122"/>
                <a:ea typeface="宋体" pitchFamily="2" charset="-122"/>
                <a:cs typeface="+mn-ea"/>
                <a:sym typeface="+mn-lt"/>
              </a:rPr>
              <a:t>课题</a:t>
            </a:r>
            <a:r>
              <a:rPr lang="zh-CN" altLang="en-US" sz="2000" b="1" dirty="0" smtClean="0">
                <a:solidFill>
                  <a:schemeClr val="bg1">
                    <a:lumMod val="50000"/>
                  </a:schemeClr>
                </a:solidFill>
                <a:cs typeface="+mn-ea"/>
                <a:sym typeface="+mn-lt"/>
              </a:rPr>
              <a:t>开题汇报</a:t>
            </a:r>
            <a:endParaRPr lang="en-US" altLang="zh-CN" sz="2000" b="1" dirty="0">
              <a:solidFill>
                <a:schemeClr val="bg1">
                  <a:lumMod val="50000"/>
                </a:schemeClr>
              </a:solidFill>
              <a:cs typeface="+mn-ea"/>
              <a:sym typeface="+mn-lt"/>
            </a:endParaRPr>
          </a:p>
        </p:txBody>
      </p:sp>
      <p:grpSp>
        <p:nvGrpSpPr>
          <p:cNvPr id="10" name="组合 9">
            <a:extLst>
              <a:ext uri="{FF2B5EF4-FFF2-40B4-BE49-F238E27FC236}">
                <a16:creationId xmlns:a16="http://schemas.microsoft.com/office/drawing/2014/main" xmlns="" id="{1450EC31-49D3-4C8B-8FDF-3DD0C4A30EA7}"/>
              </a:ext>
            </a:extLst>
          </p:cNvPr>
          <p:cNvGrpSpPr/>
          <p:nvPr/>
        </p:nvGrpSpPr>
        <p:grpSpPr>
          <a:xfrm rot="10800000">
            <a:off x="-885900" y="3867109"/>
            <a:ext cx="3185286" cy="3512032"/>
            <a:chOff x="9664473" y="816338"/>
            <a:chExt cx="3185286" cy="3512032"/>
          </a:xfrm>
        </p:grpSpPr>
        <p:sp>
          <p:nvSpPr>
            <p:cNvPr id="28" name="íṧḻiḋe">
              <a:extLst>
                <a:ext uri="{FF2B5EF4-FFF2-40B4-BE49-F238E27FC236}">
                  <a16:creationId xmlns:a16="http://schemas.microsoft.com/office/drawing/2014/main" xmlns="" id="{1EB686C4-89DE-4FF9-900B-EAF356B1FF5A}"/>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29" name="íş1íḍè">
              <a:extLst>
                <a:ext uri="{FF2B5EF4-FFF2-40B4-BE49-F238E27FC236}">
                  <a16:creationId xmlns:a16="http://schemas.microsoft.com/office/drawing/2014/main" xmlns="" id="{540F4C9A-3B9E-4ABB-B254-2C6BE2FD027C}"/>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11" name="组合 10">
            <a:extLst>
              <a:ext uri="{FF2B5EF4-FFF2-40B4-BE49-F238E27FC236}">
                <a16:creationId xmlns:a16="http://schemas.microsoft.com/office/drawing/2014/main" xmlns="" id="{AC6274BB-68D2-44F0-B6A5-65D7A8431236}"/>
              </a:ext>
            </a:extLst>
          </p:cNvPr>
          <p:cNvGrpSpPr/>
          <p:nvPr/>
        </p:nvGrpSpPr>
        <p:grpSpPr>
          <a:xfrm rot="10800000">
            <a:off x="9086997" y="-1443802"/>
            <a:ext cx="3204450" cy="4893654"/>
            <a:chOff x="-15240" y="3375944"/>
            <a:chExt cx="3204450" cy="4893654"/>
          </a:xfrm>
        </p:grpSpPr>
        <p:sp>
          <p:nvSpPr>
            <p:cNvPr id="26" name="íSliḑè">
              <a:extLst>
                <a:ext uri="{FF2B5EF4-FFF2-40B4-BE49-F238E27FC236}">
                  <a16:creationId xmlns:a16="http://schemas.microsoft.com/office/drawing/2014/main" xmlns="" id="{3480ACD2-8A8A-4482-9407-7C85B8389120}"/>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27" name="íš1ïḋe">
              <a:extLst>
                <a:ext uri="{FF2B5EF4-FFF2-40B4-BE49-F238E27FC236}">
                  <a16:creationId xmlns:a16="http://schemas.microsoft.com/office/drawing/2014/main" xmlns="" id="{C6B3AB5A-2C6D-459A-9992-67A9D3FBCFAD}"/>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30" name="iṡḻiďè"/>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2" name="îṣ1ïḍe">
            <a:extLst>
              <a:ext uri="{FF2B5EF4-FFF2-40B4-BE49-F238E27FC236}">
                <a16:creationId xmlns:a16="http://schemas.microsoft.com/office/drawing/2014/main" xmlns="" id="{821A1339-D73A-490C-A6D7-6F87ABF0BC53}"/>
              </a:ext>
            </a:extLst>
          </p:cNvPr>
          <p:cNvSpPr>
            <a:spLocks noGrp="1"/>
          </p:cNvSpPr>
          <p:nvPr>
            <p:ph type="ctrTitle" idx="4294967295"/>
          </p:nvPr>
        </p:nvSpPr>
        <p:spPr>
          <a:xfrm>
            <a:off x="741231" y="1327444"/>
            <a:ext cx="9982200" cy="1113016"/>
          </a:xfrm>
          <a:prstGeom prst="rect">
            <a:avLst/>
          </a:prstGeom>
        </p:spPr>
        <p:txBody>
          <a:bodyPr>
            <a:noAutofit/>
          </a:bodyPr>
          <a:lstStyle/>
          <a:p>
            <a:pPr algn="ctr">
              <a:lnSpc>
                <a:spcPct val="150000"/>
              </a:lnSpc>
            </a:pPr>
            <a:r>
              <a:rPr lang="zh-CN" altLang="en-US" sz="5600" b="1" spc="-150" dirty="0">
                <a:solidFill>
                  <a:srgbClr val="436B9B"/>
                </a:solidFill>
                <a:latin typeface="+mn-lt"/>
                <a:ea typeface="+mn-ea"/>
                <a:cs typeface="+mn-ea"/>
                <a:sym typeface="+mn-lt"/>
              </a:rPr>
              <a:t>“双减”背景下高中生课余生活德育活动的设计与实施 </a:t>
            </a:r>
            <a:endParaRPr lang="zh-CN" altLang="en-US" sz="5600" spc="-150" dirty="0">
              <a:solidFill>
                <a:schemeClr val="tx1">
                  <a:lumMod val="65000"/>
                  <a:lumOff val="35000"/>
                </a:schemeClr>
              </a:solidFill>
              <a:latin typeface="+mn-lt"/>
              <a:ea typeface="+mn-ea"/>
              <a:cs typeface="+mn-ea"/>
              <a:sym typeface="+mn-lt"/>
            </a:endParaRPr>
          </a:p>
        </p:txBody>
      </p:sp>
      <p:sp>
        <p:nvSpPr>
          <p:cNvPr id="3" name="îšļïḑè">
            <a:extLst>
              <a:ext uri="{FF2B5EF4-FFF2-40B4-BE49-F238E27FC236}">
                <a16:creationId xmlns:a16="http://schemas.microsoft.com/office/drawing/2014/main" xmlns="" id="{3FB5A465-282C-4764-8F48-F0C288582B1C}"/>
              </a:ext>
            </a:extLst>
          </p:cNvPr>
          <p:cNvSpPr>
            <a:spLocks noGrp="1"/>
          </p:cNvSpPr>
          <p:nvPr>
            <p:ph type="subTitle" idx="4294967295"/>
          </p:nvPr>
        </p:nvSpPr>
        <p:spPr>
          <a:xfrm>
            <a:off x="2299386" y="4326562"/>
            <a:ext cx="7638199" cy="392115"/>
          </a:xfrm>
          <a:prstGeom prst="rect">
            <a:avLst/>
          </a:prstGeom>
        </p:spPr>
        <p:txBody>
          <a:bodyPr>
            <a:noAutofit/>
          </a:bodyPr>
          <a:lstStyle/>
          <a:p>
            <a:pPr marL="0" indent="0" algn="ctr">
              <a:buNone/>
            </a:pPr>
            <a:r>
              <a:rPr lang="zh-CN" altLang="en-US" sz="3600" b="1" dirty="0">
                <a:latin typeface="宋体" pitchFamily="2" charset="-122"/>
                <a:ea typeface="宋体" pitchFamily="2" charset="-122"/>
                <a:cs typeface="+mn-ea"/>
                <a:sym typeface="+mn-lt"/>
              </a:rPr>
              <a:t>闫睿   张坤</a:t>
            </a:r>
            <a:r>
              <a:rPr lang="zh-CN" altLang="en-US" sz="3600" b="1" dirty="0" smtClean="0">
                <a:latin typeface="宋体" pitchFamily="2" charset="-122"/>
                <a:ea typeface="宋体" pitchFamily="2" charset="-122"/>
                <a:cs typeface="+mn-ea"/>
                <a:sym typeface="+mn-lt"/>
              </a:rPr>
              <a:t>玲</a:t>
            </a:r>
            <a:endParaRPr lang="en-US" altLang="zh-CN" sz="3600" b="1" dirty="0" smtClean="0">
              <a:latin typeface="宋体" pitchFamily="2" charset="-122"/>
              <a:ea typeface="宋体" pitchFamily="2" charset="-122"/>
              <a:cs typeface="+mn-ea"/>
              <a:sym typeface="+mn-lt"/>
            </a:endParaRPr>
          </a:p>
          <a:p>
            <a:pPr marL="0" indent="0" algn="ctr">
              <a:buNone/>
            </a:pPr>
            <a:r>
              <a:rPr lang="zh-CN" altLang="en-US" sz="3600" b="1" dirty="0">
                <a:latin typeface="宋体" pitchFamily="2" charset="-122"/>
                <a:ea typeface="宋体" pitchFamily="2" charset="-122"/>
                <a:cs typeface="+mn-ea"/>
                <a:sym typeface="+mn-lt"/>
              </a:rPr>
              <a:t> </a:t>
            </a:r>
            <a:r>
              <a:rPr lang="en-US" altLang="zh-CN" sz="3600" b="1" dirty="0">
                <a:latin typeface="宋体" pitchFamily="2" charset="-122"/>
                <a:ea typeface="宋体" pitchFamily="2" charset="-122"/>
                <a:cs typeface="+mn-ea"/>
                <a:sym typeface="+mn-lt"/>
              </a:rPr>
              <a:t>2023</a:t>
            </a:r>
            <a:r>
              <a:rPr lang="zh-CN" altLang="en-US" sz="3600" b="1" dirty="0">
                <a:latin typeface="宋体" pitchFamily="2" charset="-122"/>
                <a:ea typeface="宋体" pitchFamily="2" charset="-122"/>
                <a:cs typeface="+mn-ea"/>
                <a:sym typeface="+mn-lt"/>
              </a:rPr>
              <a:t>年</a:t>
            </a:r>
            <a:r>
              <a:rPr lang="en-US" altLang="zh-CN" sz="3600" b="1" dirty="0">
                <a:latin typeface="宋体" pitchFamily="2" charset="-122"/>
                <a:ea typeface="宋体" pitchFamily="2" charset="-122"/>
                <a:cs typeface="+mn-ea"/>
                <a:sym typeface="+mn-lt"/>
              </a:rPr>
              <a:t>6</a:t>
            </a:r>
            <a:r>
              <a:rPr lang="zh-CN" altLang="en-US" sz="3600" b="1" dirty="0">
                <a:latin typeface="宋体" pitchFamily="2" charset="-122"/>
                <a:ea typeface="宋体" pitchFamily="2" charset="-122"/>
                <a:cs typeface="+mn-ea"/>
                <a:sym typeface="+mn-lt"/>
              </a:rPr>
              <a:t>月</a:t>
            </a:r>
            <a:endParaRPr lang="en-US" altLang="zh-CN" sz="3600" b="1" dirty="0">
              <a:latin typeface="宋体" pitchFamily="2" charset="-122"/>
              <a:ea typeface="宋体" pitchFamily="2" charset="-122"/>
              <a:cs typeface="+mn-ea"/>
              <a:sym typeface="+mn-lt"/>
            </a:endParaRPr>
          </a:p>
        </p:txBody>
      </p:sp>
    </p:spTree>
    <p:extLst>
      <p:ext uri="{BB962C8B-B14F-4D97-AF65-F5344CB8AC3E}">
        <p14:creationId xmlns:p14="http://schemas.microsoft.com/office/powerpoint/2010/main" val="36042270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20473328">
            <a:off x="3828966" y="1057499"/>
            <a:ext cx="1661022" cy="1549142"/>
            <a:chOff x="3792066" y="625169"/>
            <a:chExt cx="1994712" cy="1860355"/>
          </a:xfrm>
        </p:grpSpPr>
        <p:sp>
          <p:nvSpPr>
            <p:cNvPr id="29" name="iṡḻiďè"/>
            <p:cNvSpPr>
              <a:spLocks/>
            </p:cNvSpPr>
            <p:nvPr/>
          </p:nvSpPr>
          <p:spPr bwMode="auto">
            <a:xfrm rot="17590292">
              <a:off x="3767855" y="961753"/>
              <a:ext cx="1547982" cy="1499559"/>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0" name="iṡḻiďè"/>
            <p:cNvSpPr>
              <a:spLocks/>
            </p:cNvSpPr>
            <p:nvPr/>
          </p:nvSpPr>
          <p:spPr bwMode="auto">
            <a:xfrm rot="17590292">
              <a:off x="4137434" y="675105"/>
              <a:ext cx="1699280" cy="159940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25" name="椭圆 24"/>
          <p:cNvSpPr/>
          <p:nvPr/>
        </p:nvSpPr>
        <p:spPr>
          <a:xfrm>
            <a:off x="2320103" y="4100124"/>
            <a:ext cx="191910" cy="19191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spc="300">
              <a:solidFill>
                <a:schemeClr val="tx1">
                  <a:lumMod val="75000"/>
                  <a:lumOff val="25000"/>
                </a:schemeClr>
              </a:solidFill>
              <a:cs typeface="+mn-ea"/>
              <a:sym typeface="+mn-lt"/>
            </a:endParaRPr>
          </a:p>
        </p:txBody>
      </p:sp>
      <p:sp>
        <p:nvSpPr>
          <p:cNvPr id="4" name="椭圆 3"/>
          <p:cNvSpPr/>
          <p:nvPr/>
        </p:nvSpPr>
        <p:spPr>
          <a:xfrm>
            <a:off x="1626210" y="3374342"/>
            <a:ext cx="952500" cy="952500"/>
          </a:xfrm>
          <a:prstGeom prst="ellipse">
            <a:avLst/>
          </a:prstGeom>
          <a:solidFill>
            <a:srgbClr val="48A2A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文本框 4"/>
          <p:cNvSpPr txBox="1"/>
          <p:nvPr/>
        </p:nvSpPr>
        <p:spPr>
          <a:xfrm>
            <a:off x="1771230" y="3465871"/>
            <a:ext cx="684803" cy="769441"/>
          </a:xfrm>
          <a:prstGeom prst="rect">
            <a:avLst/>
          </a:prstGeom>
          <a:noFill/>
        </p:spPr>
        <p:txBody>
          <a:bodyPr wrap="none" rtlCol="0">
            <a:spAutoFit/>
          </a:bodyPr>
          <a:lstStyle/>
          <a:p>
            <a:pPr algn="ctr"/>
            <a:r>
              <a:rPr lang="en-US" altLang="zh-CN" sz="4400" b="1" dirty="0">
                <a:solidFill>
                  <a:schemeClr val="bg1"/>
                </a:solidFill>
                <a:cs typeface="+mn-ea"/>
                <a:sym typeface="+mn-lt"/>
              </a:rPr>
              <a:t>01</a:t>
            </a:r>
            <a:endParaRPr lang="zh-CN" altLang="en-US" sz="4400" b="1" dirty="0">
              <a:solidFill>
                <a:schemeClr val="bg1"/>
              </a:solidFill>
              <a:cs typeface="+mn-ea"/>
              <a:sym typeface="+mn-lt"/>
            </a:endParaRPr>
          </a:p>
        </p:txBody>
      </p:sp>
      <p:sp>
        <p:nvSpPr>
          <p:cNvPr id="6" name="文本框 5"/>
          <p:cNvSpPr txBox="1"/>
          <p:nvPr/>
        </p:nvSpPr>
        <p:spPr>
          <a:xfrm>
            <a:off x="731795" y="4494571"/>
            <a:ext cx="2659702" cy="461665"/>
          </a:xfrm>
          <a:prstGeom prst="rect">
            <a:avLst/>
          </a:prstGeom>
          <a:noFill/>
        </p:spPr>
        <p:txBody>
          <a:bodyPr wrap="none" rtlCol="0">
            <a:spAutoFit/>
          </a:bodyPr>
          <a:lstStyle/>
          <a:p>
            <a:pPr algn="ctr"/>
            <a:r>
              <a:rPr lang="zh-CN" altLang="zh-CN" sz="2400" b="1" dirty="0"/>
              <a:t>核心概念及其界定</a:t>
            </a:r>
            <a:endParaRPr lang="zh-CN" altLang="en-US" sz="2400" spc="300" dirty="0">
              <a:solidFill>
                <a:schemeClr val="tx1">
                  <a:lumMod val="75000"/>
                  <a:lumOff val="25000"/>
                </a:schemeClr>
              </a:solidFill>
              <a:cs typeface="+mn-ea"/>
              <a:sym typeface="+mn-lt"/>
            </a:endParaRPr>
          </a:p>
        </p:txBody>
      </p:sp>
      <p:sp>
        <p:nvSpPr>
          <p:cNvPr id="11" name="文本框 10"/>
          <p:cNvSpPr txBox="1"/>
          <p:nvPr/>
        </p:nvSpPr>
        <p:spPr>
          <a:xfrm>
            <a:off x="4075547" y="4494570"/>
            <a:ext cx="1839478" cy="1200329"/>
          </a:xfrm>
          <a:prstGeom prst="rect">
            <a:avLst/>
          </a:prstGeom>
          <a:noFill/>
        </p:spPr>
        <p:txBody>
          <a:bodyPr wrap="square" rtlCol="0">
            <a:spAutoFit/>
          </a:bodyPr>
          <a:lstStyle/>
          <a:p>
            <a:r>
              <a:rPr lang="zh-CN" altLang="zh-CN" sz="2400" b="1" dirty="0" smtClean="0"/>
              <a:t>研究目标</a:t>
            </a:r>
            <a:r>
              <a:rPr lang="zh-CN" altLang="en-US" sz="2400" b="1" dirty="0" smtClean="0"/>
              <a:t>、       研究内容、研究方法等</a:t>
            </a:r>
            <a:endParaRPr lang="zh-CN" altLang="en-US" sz="2400" spc="300" dirty="0">
              <a:solidFill>
                <a:srgbClr val="436B9B"/>
              </a:solidFill>
              <a:cs typeface="+mn-ea"/>
              <a:sym typeface="+mn-lt"/>
            </a:endParaRPr>
          </a:p>
        </p:txBody>
      </p:sp>
      <p:sp>
        <p:nvSpPr>
          <p:cNvPr id="16" name="文本框 15"/>
          <p:cNvSpPr txBox="1"/>
          <p:nvPr/>
        </p:nvSpPr>
        <p:spPr>
          <a:xfrm>
            <a:off x="6481508" y="4502956"/>
            <a:ext cx="2281492" cy="830997"/>
          </a:xfrm>
          <a:prstGeom prst="rect">
            <a:avLst/>
          </a:prstGeom>
          <a:noFill/>
        </p:spPr>
        <p:txBody>
          <a:bodyPr wrap="square" rtlCol="0">
            <a:spAutoFit/>
          </a:bodyPr>
          <a:lstStyle/>
          <a:p>
            <a:pPr algn="ctr"/>
            <a:r>
              <a:rPr lang="zh-CN" altLang="zh-CN" sz="2400" b="1" dirty="0" smtClean="0"/>
              <a:t>研究</a:t>
            </a:r>
            <a:r>
              <a:rPr lang="zh-CN" altLang="en-US" sz="2400" b="1" dirty="0" smtClean="0"/>
              <a:t>步骤、课题组分工等</a:t>
            </a:r>
            <a:endParaRPr lang="zh-CN" altLang="en-US" sz="2400" spc="300" dirty="0">
              <a:solidFill>
                <a:schemeClr val="tx1">
                  <a:lumMod val="75000"/>
                  <a:lumOff val="25000"/>
                </a:schemeClr>
              </a:solidFill>
              <a:cs typeface="+mn-ea"/>
              <a:sym typeface="+mn-lt"/>
            </a:endParaRPr>
          </a:p>
        </p:txBody>
      </p:sp>
      <p:sp>
        <p:nvSpPr>
          <p:cNvPr id="21" name="文本框 20"/>
          <p:cNvSpPr txBox="1"/>
          <p:nvPr/>
        </p:nvSpPr>
        <p:spPr>
          <a:xfrm>
            <a:off x="9469080" y="4502956"/>
            <a:ext cx="1741845" cy="830997"/>
          </a:xfrm>
          <a:prstGeom prst="rect">
            <a:avLst/>
          </a:prstGeom>
          <a:noFill/>
        </p:spPr>
        <p:txBody>
          <a:bodyPr wrap="square" rtlCol="0">
            <a:spAutoFit/>
          </a:bodyPr>
          <a:lstStyle/>
          <a:p>
            <a:r>
              <a:rPr lang="zh-CN" altLang="zh-CN" sz="2400" b="1" dirty="0"/>
              <a:t>主要</a:t>
            </a:r>
            <a:r>
              <a:rPr lang="zh-CN" altLang="zh-CN" sz="2400" b="1" dirty="0" smtClean="0"/>
              <a:t>观点</a:t>
            </a:r>
            <a:r>
              <a:rPr lang="zh-CN" altLang="en-US" sz="2400" b="1" dirty="0" smtClean="0"/>
              <a:t>、</a:t>
            </a:r>
            <a:r>
              <a:rPr lang="zh-CN" altLang="en-US" sz="2400" b="1" spc="300" dirty="0" smtClean="0">
                <a:latin typeface="宋体" pitchFamily="2" charset="-122"/>
                <a:ea typeface="宋体" pitchFamily="2" charset="-122"/>
                <a:cs typeface="+mn-ea"/>
                <a:sym typeface="+mn-lt"/>
              </a:rPr>
              <a:t>预期成果</a:t>
            </a:r>
            <a:endParaRPr lang="zh-CN" altLang="en-US" sz="2400" b="1" spc="300" dirty="0">
              <a:latin typeface="宋体" pitchFamily="2" charset="-122"/>
              <a:ea typeface="宋体" pitchFamily="2" charset="-122"/>
              <a:cs typeface="+mn-ea"/>
              <a:sym typeface="+mn-lt"/>
            </a:endParaRPr>
          </a:p>
        </p:txBody>
      </p:sp>
      <p:sp>
        <p:nvSpPr>
          <p:cNvPr id="9" name="椭圆 8"/>
          <p:cNvSpPr/>
          <p:nvPr/>
        </p:nvSpPr>
        <p:spPr>
          <a:xfrm>
            <a:off x="4282569" y="3393077"/>
            <a:ext cx="952500" cy="952500"/>
          </a:xfrm>
          <a:prstGeom prst="ellipse">
            <a:avLst/>
          </a:prstGeom>
          <a:solidFill>
            <a:srgbClr val="6C92C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框 9"/>
          <p:cNvSpPr txBox="1"/>
          <p:nvPr/>
        </p:nvSpPr>
        <p:spPr>
          <a:xfrm>
            <a:off x="4366724" y="3484606"/>
            <a:ext cx="784189" cy="769441"/>
          </a:xfrm>
          <a:prstGeom prst="rect">
            <a:avLst/>
          </a:prstGeom>
          <a:noFill/>
        </p:spPr>
        <p:txBody>
          <a:bodyPr wrap="none" rtlCol="0">
            <a:spAutoFit/>
          </a:bodyPr>
          <a:lstStyle/>
          <a:p>
            <a:pPr algn="ctr"/>
            <a:r>
              <a:rPr lang="en-US" altLang="zh-CN" sz="4400" b="1" dirty="0">
                <a:solidFill>
                  <a:schemeClr val="bg1"/>
                </a:solidFill>
                <a:cs typeface="+mn-ea"/>
                <a:sym typeface="+mn-lt"/>
              </a:rPr>
              <a:t>02</a:t>
            </a:r>
            <a:endParaRPr lang="zh-CN" altLang="en-US" sz="4400" b="1" dirty="0">
              <a:solidFill>
                <a:schemeClr val="bg1"/>
              </a:solidFill>
              <a:cs typeface="+mn-ea"/>
              <a:sym typeface="+mn-lt"/>
            </a:endParaRPr>
          </a:p>
        </p:txBody>
      </p:sp>
      <p:sp>
        <p:nvSpPr>
          <p:cNvPr id="33" name="椭圆 32"/>
          <p:cNvSpPr/>
          <p:nvPr/>
        </p:nvSpPr>
        <p:spPr>
          <a:xfrm>
            <a:off x="4990609" y="4100124"/>
            <a:ext cx="191910" cy="191910"/>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spc="300">
              <a:solidFill>
                <a:schemeClr val="tx1">
                  <a:lumMod val="75000"/>
                  <a:lumOff val="25000"/>
                </a:schemeClr>
              </a:solidFill>
              <a:cs typeface="+mn-ea"/>
              <a:sym typeface="+mn-lt"/>
            </a:endParaRPr>
          </a:p>
        </p:txBody>
      </p:sp>
      <p:sp>
        <p:nvSpPr>
          <p:cNvPr id="14" name="椭圆 13"/>
          <p:cNvSpPr/>
          <p:nvPr/>
        </p:nvSpPr>
        <p:spPr>
          <a:xfrm>
            <a:off x="6958459" y="3393077"/>
            <a:ext cx="952500" cy="952500"/>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7015394" y="3484606"/>
            <a:ext cx="780983" cy="769441"/>
          </a:xfrm>
          <a:prstGeom prst="rect">
            <a:avLst/>
          </a:prstGeom>
          <a:noFill/>
        </p:spPr>
        <p:txBody>
          <a:bodyPr wrap="none" rtlCol="0">
            <a:spAutoFit/>
          </a:bodyPr>
          <a:lstStyle/>
          <a:p>
            <a:pPr algn="ctr"/>
            <a:r>
              <a:rPr lang="en-US" altLang="zh-CN" sz="4400" b="1" dirty="0">
                <a:solidFill>
                  <a:schemeClr val="bg1"/>
                </a:solidFill>
                <a:cs typeface="+mn-ea"/>
                <a:sym typeface="+mn-lt"/>
              </a:rPr>
              <a:t>03</a:t>
            </a:r>
            <a:endParaRPr lang="zh-CN" altLang="en-US" sz="4400" b="1" dirty="0">
              <a:solidFill>
                <a:schemeClr val="bg1"/>
              </a:solidFill>
              <a:cs typeface="+mn-ea"/>
              <a:sym typeface="+mn-lt"/>
            </a:endParaRPr>
          </a:p>
        </p:txBody>
      </p:sp>
      <p:sp>
        <p:nvSpPr>
          <p:cNvPr id="34" name="椭圆 33"/>
          <p:cNvSpPr/>
          <p:nvPr/>
        </p:nvSpPr>
        <p:spPr>
          <a:xfrm>
            <a:off x="7699681" y="4100124"/>
            <a:ext cx="191910" cy="19191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spc="300">
              <a:solidFill>
                <a:schemeClr val="tx1">
                  <a:lumMod val="75000"/>
                  <a:lumOff val="25000"/>
                </a:schemeClr>
              </a:solidFill>
              <a:cs typeface="+mn-ea"/>
              <a:sym typeface="+mn-lt"/>
            </a:endParaRPr>
          </a:p>
        </p:txBody>
      </p:sp>
      <p:sp>
        <p:nvSpPr>
          <p:cNvPr id="19" name="椭圆 18"/>
          <p:cNvSpPr/>
          <p:nvPr/>
        </p:nvSpPr>
        <p:spPr>
          <a:xfrm>
            <a:off x="9664829" y="3367993"/>
            <a:ext cx="952500" cy="95250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文本框 19"/>
          <p:cNvSpPr txBox="1"/>
          <p:nvPr/>
        </p:nvSpPr>
        <p:spPr>
          <a:xfrm>
            <a:off x="9741770" y="3459522"/>
            <a:ext cx="798617" cy="769441"/>
          </a:xfrm>
          <a:prstGeom prst="rect">
            <a:avLst/>
          </a:prstGeom>
          <a:noFill/>
        </p:spPr>
        <p:txBody>
          <a:bodyPr wrap="none" rtlCol="0">
            <a:spAutoFit/>
          </a:bodyPr>
          <a:lstStyle/>
          <a:p>
            <a:pPr algn="ctr"/>
            <a:r>
              <a:rPr lang="en-US" altLang="zh-CN" sz="4400" b="1" dirty="0">
                <a:solidFill>
                  <a:schemeClr val="bg1"/>
                </a:solidFill>
                <a:cs typeface="+mn-ea"/>
                <a:sym typeface="+mn-lt"/>
              </a:rPr>
              <a:t>04</a:t>
            </a:r>
            <a:endParaRPr lang="zh-CN" altLang="en-US" sz="4400" b="1" dirty="0">
              <a:solidFill>
                <a:schemeClr val="bg1"/>
              </a:solidFill>
              <a:cs typeface="+mn-ea"/>
              <a:sym typeface="+mn-lt"/>
            </a:endParaRPr>
          </a:p>
        </p:txBody>
      </p:sp>
      <p:sp>
        <p:nvSpPr>
          <p:cNvPr id="35" name="椭圆 34"/>
          <p:cNvSpPr/>
          <p:nvPr/>
        </p:nvSpPr>
        <p:spPr>
          <a:xfrm>
            <a:off x="10380135" y="4100124"/>
            <a:ext cx="191910" cy="191910"/>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spc="300">
              <a:solidFill>
                <a:schemeClr val="tx1">
                  <a:lumMod val="75000"/>
                  <a:lumOff val="25000"/>
                </a:schemeClr>
              </a:solidFill>
              <a:cs typeface="+mn-ea"/>
              <a:sym typeface="+mn-lt"/>
            </a:endParaRPr>
          </a:p>
        </p:txBody>
      </p:sp>
      <p:sp>
        <p:nvSpPr>
          <p:cNvPr id="28" name="MH_Others_1"/>
          <p:cNvSpPr txBox="1"/>
          <p:nvPr>
            <p:custDataLst>
              <p:tags r:id="rId1"/>
            </p:custDataLst>
          </p:nvPr>
        </p:nvSpPr>
        <p:spPr>
          <a:xfrm>
            <a:off x="4222982" y="1495625"/>
            <a:ext cx="3955467" cy="847938"/>
          </a:xfrm>
          <a:prstGeom prst="rect">
            <a:avLst/>
          </a:prstGeom>
          <a:noFill/>
        </p:spPr>
        <p:txBody>
          <a:bodyPr wrap="square" rtlCol="0">
            <a:noAutofit/>
          </a:bodyPr>
          <a:lstStyle/>
          <a:p>
            <a:pPr algn="ctr"/>
            <a:r>
              <a:rPr lang="en-US" altLang="zh-CN" sz="4400" b="1" dirty="0">
                <a:solidFill>
                  <a:schemeClr val="bg1"/>
                </a:solidFill>
                <a:effectLst>
                  <a:outerShdw blurRad="38100" dist="38100" dir="2700000" algn="tl">
                    <a:srgbClr val="000000">
                      <a:alpha val="43137"/>
                    </a:srgbClr>
                  </a:outerShdw>
                </a:effectLst>
                <a:cs typeface="+mn-ea"/>
                <a:sym typeface="+mn-lt"/>
              </a:rPr>
              <a:t>CO</a:t>
            </a:r>
            <a:r>
              <a:rPr lang="en-US" altLang="zh-CN" sz="4400" b="1" dirty="0">
                <a:solidFill>
                  <a:srgbClr val="6C92C0"/>
                </a:solidFill>
                <a:effectLst>
                  <a:outerShdw blurRad="38100" dist="38100" dir="2700000" algn="tl">
                    <a:srgbClr val="000000">
                      <a:alpha val="43137"/>
                    </a:srgbClr>
                  </a:outerShdw>
                </a:effectLst>
                <a:cs typeface="+mn-ea"/>
                <a:sym typeface="+mn-lt"/>
              </a:rPr>
              <a:t>NTENTS</a:t>
            </a:r>
            <a:endParaRPr lang="zh-CN" altLang="en-US" sz="4400" b="1" dirty="0">
              <a:solidFill>
                <a:srgbClr val="6C92C0"/>
              </a:solidFill>
              <a:effectLst>
                <a:outerShdw blurRad="38100" dist="38100" dir="2700000" algn="tl">
                  <a:srgbClr val="000000">
                    <a:alpha val="43137"/>
                  </a:srgbClr>
                </a:outerShdw>
              </a:effectLst>
              <a:cs typeface="+mn-ea"/>
              <a:sym typeface="+mn-lt"/>
            </a:endParaRPr>
          </a:p>
        </p:txBody>
      </p:sp>
    </p:spTree>
    <p:extLst>
      <p:ext uri="{BB962C8B-B14F-4D97-AF65-F5344CB8AC3E}">
        <p14:creationId xmlns:p14="http://schemas.microsoft.com/office/powerpoint/2010/main" val="3416157420"/>
      </p:ext>
    </p:extLst>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0800000">
            <a:off x="0" y="304408"/>
            <a:ext cx="1010103" cy="857396"/>
            <a:chOff x="-39567" y="0"/>
            <a:chExt cx="1677745" cy="1424104"/>
          </a:xfrm>
        </p:grpSpPr>
        <p:sp>
          <p:nvSpPr>
            <p:cNvPr id="3"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4"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 name="文本框 5"/>
          <p:cNvSpPr txBox="1"/>
          <p:nvPr/>
        </p:nvSpPr>
        <p:spPr>
          <a:xfrm>
            <a:off x="1003440" y="510993"/>
            <a:ext cx="3278463" cy="461665"/>
          </a:xfrm>
          <a:prstGeom prst="rect">
            <a:avLst/>
          </a:prstGeom>
          <a:noFill/>
        </p:spPr>
        <p:txBody>
          <a:bodyPr wrap="none" rtlCol="0">
            <a:spAutoFit/>
          </a:bodyPr>
          <a:lstStyle/>
          <a:p>
            <a:pPr algn="ctr"/>
            <a:r>
              <a:rPr lang="zh-CN" altLang="en-US" sz="2400" b="1" dirty="0" smtClean="0"/>
              <a:t>一、</a:t>
            </a:r>
            <a:r>
              <a:rPr lang="zh-CN" altLang="zh-CN" sz="2400" b="1" dirty="0" smtClean="0"/>
              <a:t>核心</a:t>
            </a:r>
            <a:r>
              <a:rPr lang="zh-CN" altLang="zh-CN" sz="2400" b="1" dirty="0"/>
              <a:t>概念及其界定</a:t>
            </a:r>
            <a:endParaRPr lang="zh-CN" altLang="en-US" sz="2400" spc="300" dirty="0">
              <a:solidFill>
                <a:schemeClr val="tx1">
                  <a:lumMod val="75000"/>
                  <a:lumOff val="25000"/>
                </a:schemeClr>
              </a:solidFill>
              <a:cs typeface="+mn-ea"/>
              <a:sym typeface="+mn-lt"/>
            </a:endParaRPr>
          </a:p>
        </p:txBody>
      </p:sp>
      <p:sp>
        <p:nvSpPr>
          <p:cNvPr id="6" name="矩形 5"/>
          <p:cNvSpPr/>
          <p:nvPr/>
        </p:nvSpPr>
        <p:spPr>
          <a:xfrm>
            <a:off x="1085848" y="1129949"/>
            <a:ext cx="7791451" cy="461665"/>
          </a:xfrm>
          <a:prstGeom prst="rect">
            <a:avLst/>
          </a:prstGeom>
        </p:spPr>
        <p:txBody>
          <a:bodyPr wrap="square">
            <a:spAutoFit/>
          </a:bodyPr>
          <a:lstStyle/>
          <a:p>
            <a:r>
              <a:rPr lang="zh-CN" altLang="zh-CN" sz="2400" b="1" dirty="0">
                <a:latin typeface="宋体" pitchFamily="2" charset="-122"/>
                <a:ea typeface="宋体" pitchFamily="2" charset="-122"/>
              </a:rPr>
              <a:t>核心</a:t>
            </a:r>
            <a:r>
              <a:rPr lang="zh-CN" altLang="zh-CN" sz="2400" b="1" dirty="0" smtClean="0">
                <a:latin typeface="宋体" pitchFamily="2" charset="-122"/>
                <a:ea typeface="宋体" pitchFamily="2" charset="-122"/>
              </a:rPr>
              <a:t>概念：</a:t>
            </a:r>
            <a:r>
              <a:rPr lang="zh-CN" altLang="zh-CN" sz="2400" b="1" dirty="0">
                <a:latin typeface="宋体" pitchFamily="2" charset="-122"/>
                <a:ea typeface="宋体" pitchFamily="2" charset="-122"/>
              </a:rPr>
              <a:t>“双减”、“课余生活”、“德育活动”。</a:t>
            </a:r>
            <a:endParaRPr lang="zh-CN" altLang="en-US" sz="2400" b="1" dirty="0">
              <a:latin typeface="宋体" pitchFamily="2" charset="-122"/>
              <a:ea typeface="宋体" pitchFamily="2" charset="-122"/>
            </a:endParaRPr>
          </a:p>
        </p:txBody>
      </p:sp>
      <p:sp>
        <p:nvSpPr>
          <p:cNvPr id="7" name="矩形 6"/>
          <p:cNvSpPr/>
          <p:nvPr/>
        </p:nvSpPr>
        <p:spPr>
          <a:xfrm>
            <a:off x="1003440" y="1718786"/>
            <a:ext cx="10268405" cy="1200329"/>
          </a:xfrm>
          <a:prstGeom prst="rect">
            <a:avLst/>
          </a:prstGeom>
        </p:spPr>
        <p:txBody>
          <a:bodyPr wrap="square">
            <a:spAutoFit/>
          </a:bodyPr>
          <a:lstStyle/>
          <a:p>
            <a:r>
              <a:rPr lang="en-US" altLang="zh-CN" sz="2400" b="1" dirty="0">
                <a:latin typeface="宋体" pitchFamily="2" charset="-122"/>
                <a:ea typeface="宋体" pitchFamily="2" charset="-122"/>
              </a:rPr>
              <a:t>2021</a:t>
            </a:r>
            <a:r>
              <a:rPr lang="zh-CN" altLang="zh-CN" sz="2400" b="1" dirty="0">
                <a:latin typeface="宋体" pitchFamily="2" charset="-122"/>
                <a:ea typeface="宋体" pitchFamily="2" charset="-122"/>
              </a:rPr>
              <a:t>年</a:t>
            </a:r>
            <a:r>
              <a:rPr lang="en-US" altLang="zh-CN" sz="2400" b="1" dirty="0">
                <a:latin typeface="宋体" pitchFamily="2" charset="-122"/>
                <a:ea typeface="宋体" pitchFamily="2" charset="-122"/>
              </a:rPr>
              <a:t>7</a:t>
            </a:r>
            <a:r>
              <a:rPr lang="zh-CN" altLang="zh-CN" sz="2400" b="1" dirty="0">
                <a:latin typeface="宋体" pitchFamily="2" charset="-122"/>
                <a:ea typeface="宋体" pitchFamily="2" charset="-122"/>
              </a:rPr>
              <a:t>月中共中央办公厅、国务院办公厅印发了</a:t>
            </a:r>
            <a:r>
              <a:rPr lang="zh-CN" altLang="zh-CN" sz="2400" b="1" dirty="0" smtClean="0">
                <a:latin typeface="宋体" pitchFamily="2" charset="-122"/>
                <a:ea typeface="宋体" pitchFamily="2" charset="-122"/>
              </a:rPr>
              <a:t>《关于进一步减轻义务教育阶段学生作业负担和校外培训负担的意见》明确</a:t>
            </a:r>
            <a:r>
              <a:rPr lang="zh-CN" altLang="zh-CN" sz="2400" b="1" dirty="0">
                <a:latin typeface="宋体" pitchFamily="2" charset="-122"/>
                <a:ea typeface="宋体" pitchFamily="2" charset="-122"/>
              </a:rPr>
              <a:t>指出，“双减”就是“有效减轻义务教育阶段学生过重作业负担和校外培训负担</a:t>
            </a:r>
            <a:r>
              <a:rPr lang="zh-CN" altLang="zh-CN" sz="2400" b="1" dirty="0" smtClean="0">
                <a:latin typeface="宋体" pitchFamily="2" charset="-122"/>
                <a:ea typeface="宋体" pitchFamily="2" charset="-122"/>
              </a:rPr>
              <a:t>”</a:t>
            </a:r>
            <a:r>
              <a:rPr lang="zh-CN" altLang="en-US" sz="2400" b="1" dirty="0" smtClean="0">
                <a:latin typeface="宋体" pitchFamily="2" charset="-122"/>
                <a:ea typeface="宋体" pitchFamily="2" charset="-122"/>
              </a:rPr>
              <a:t>。</a:t>
            </a:r>
            <a:endParaRPr lang="zh-CN" altLang="en-US" sz="2400" b="1" dirty="0">
              <a:latin typeface="宋体" pitchFamily="2" charset="-122"/>
              <a:ea typeface="宋体" pitchFamily="2" charset="-122"/>
            </a:endParaRPr>
          </a:p>
        </p:txBody>
      </p:sp>
      <p:sp>
        <p:nvSpPr>
          <p:cNvPr id="8" name="矩形 7"/>
          <p:cNvSpPr/>
          <p:nvPr/>
        </p:nvSpPr>
        <p:spPr>
          <a:xfrm>
            <a:off x="1003440" y="3031690"/>
            <a:ext cx="10472966" cy="830997"/>
          </a:xfrm>
          <a:prstGeom prst="rect">
            <a:avLst/>
          </a:prstGeom>
        </p:spPr>
        <p:txBody>
          <a:bodyPr wrap="square">
            <a:spAutoFit/>
          </a:bodyPr>
          <a:lstStyle/>
          <a:p>
            <a:r>
              <a:rPr lang="zh-CN" altLang="zh-CN" sz="2400" b="1" dirty="0">
                <a:latin typeface="宋体" pitchFamily="2" charset="-122"/>
                <a:ea typeface="宋体" pitchFamily="2" charset="-122"/>
              </a:rPr>
              <a:t>课余生活从广义的角度来说是指学生“学习功课以外的时间”</a:t>
            </a:r>
            <a:r>
              <a:rPr lang="zh-CN" altLang="zh-CN" sz="2400" b="1" dirty="0" smtClean="0">
                <a:latin typeface="宋体" pitchFamily="2" charset="-122"/>
                <a:ea typeface="宋体" pitchFamily="2" charset="-122"/>
              </a:rPr>
              <a:t>，</a:t>
            </a:r>
            <a:r>
              <a:rPr lang="zh-CN" altLang="zh-CN" sz="2400" b="1" dirty="0">
                <a:latin typeface="宋体" pitchFamily="2" charset="-122"/>
                <a:ea typeface="宋体" pitchFamily="2" charset="-122"/>
              </a:rPr>
              <a:t>从狭义的角度来说主要是指高中生根据国家法定节假日所享有的假期生活、周末生活。</a:t>
            </a:r>
            <a:endParaRPr lang="zh-CN" altLang="en-US" sz="2400" b="1" dirty="0">
              <a:latin typeface="宋体" pitchFamily="2" charset="-122"/>
              <a:ea typeface="宋体" pitchFamily="2" charset="-122"/>
            </a:endParaRPr>
          </a:p>
        </p:txBody>
      </p:sp>
      <p:sp>
        <p:nvSpPr>
          <p:cNvPr id="9" name="矩形 8"/>
          <p:cNvSpPr/>
          <p:nvPr/>
        </p:nvSpPr>
        <p:spPr>
          <a:xfrm>
            <a:off x="1003440" y="4343221"/>
            <a:ext cx="10063391" cy="1200329"/>
          </a:xfrm>
          <a:prstGeom prst="rect">
            <a:avLst/>
          </a:prstGeom>
        </p:spPr>
        <p:txBody>
          <a:bodyPr wrap="square">
            <a:spAutoFit/>
          </a:bodyPr>
          <a:lstStyle/>
          <a:p>
            <a:r>
              <a:rPr lang="zh-CN" altLang="zh-CN" sz="2400" b="1" dirty="0">
                <a:latin typeface="宋体" pitchFamily="2" charset="-122"/>
                <a:ea typeface="宋体" pitchFamily="2" charset="-122"/>
              </a:rPr>
              <a:t>德育活动是指教育者按照一定的目的、计划，有系统地对受教育者进行思想、政治和道德等方面的影响，并引导受教育者进行积极的认识、体验与实践，从而完成一定社会职能的动作的总和。</a:t>
            </a:r>
          </a:p>
        </p:txBody>
      </p:sp>
    </p:spTree>
    <p:extLst>
      <p:ext uri="{BB962C8B-B14F-4D97-AF65-F5344CB8AC3E}">
        <p14:creationId xmlns:p14="http://schemas.microsoft.com/office/powerpoint/2010/main" val="1514902970"/>
      </p:ext>
    </p:extLst>
  </p:cSld>
  <p:clrMapOvr>
    <a:masterClrMapping/>
  </p:clrMapOvr>
  <mc:AlternateContent xmlns:mc="http://schemas.openxmlformats.org/markup-compatibility/2006">
    <mc:Choice xmlns:p14="http://schemas.microsoft.com/office/powerpoint/2010/main" Requires="p14">
      <p:transition p14:dur="0" advClick="0" advTm="2000"/>
    </mc:Choice>
    <mc:Fallback>
      <p:transition advClick="0" advTm="2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0800000">
            <a:off x="0" y="304408"/>
            <a:ext cx="1010103" cy="857396"/>
            <a:chOff x="-39567" y="0"/>
            <a:chExt cx="1677745" cy="1424104"/>
          </a:xfrm>
        </p:grpSpPr>
        <p:sp>
          <p:nvSpPr>
            <p:cNvPr id="3"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4"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 name="文本框 5"/>
          <p:cNvSpPr txBox="1"/>
          <p:nvPr/>
        </p:nvSpPr>
        <p:spPr>
          <a:xfrm>
            <a:off x="1134867" y="434793"/>
            <a:ext cx="4825360" cy="461665"/>
          </a:xfrm>
          <a:prstGeom prst="rect">
            <a:avLst/>
          </a:prstGeom>
          <a:noFill/>
        </p:spPr>
        <p:txBody>
          <a:bodyPr wrap="none" rtlCol="0">
            <a:spAutoFit/>
          </a:bodyPr>
          <a:lstStyle/>
          <a:p>
            <a:pPr algn="ctr"/>
            <a:r>
              <a:rPr lang="zh-CN" altLang="en-US" sz="2400" b="1" dirty="0" smtClean="0"/>
              <a:t>二、</a:t>
            </a:r>
            <a:r>
              <a:rPr lang="zh-CN" altLang="zh-CN" sz="2400" b="1" dirty="0" smtClean="0"/>
              <a:t>研究</a:t>
            </a:r>
            <a:r>
              <a:rPr lang="zh-CN" altLang="zh-CN" sz="2400" b="1" dirty="0"/>
              <a:t>目标</a:t>
            </a:r>
            <a:r>
              <a:rPr lang="zh-CN" altLang="en-US" sz="2400" b="1" dirty="0"/>
              <a:t>、研究内容研究方法</a:t>
            </a:r>
            <a:endParaRPr lang="zh-CN" altLang="en-US" sz="2400" spc="300" dirty="0">
              <a:solidFill>
                <a:srgbClr val="436B9B"/>
              </a:solidFill>
              <a:cs typeface="+mn-ea"/>
              <a:sym typeface="+mn-lt"/>
            </a:endParaRPr>
          </a:p>
        </p:txBody>
      </p:sp>
      <p:sp>
        <p:nvSpPr>
          <p:cNvPr id="6" name="矩形 5"/>
          <p:cNvSpPr/>
          <p:nvPr/>
        </p:nvSpPr>
        <p:spPr>
          <a:xfrm>
            <a:off x="1010103" y="1393123"/>
            <a:ext cx="10285606" cy="2677656"/>
          </a:xfrm>
          <a:prstGeom prst="rect">
            <a:avLst/>
          </a:prstGeom>
        </p:spPr>
        <p:txBody>
          <a:bodyPr wrap="square">
            <a:spAutoFit/>
          </a:bodyPr>
          <a:lstStyle/>
          <a:p>
            <a:r>
              <a:rPr lang="zh-CN" altLang="en-US" sz="2400" b="1" dirty="0" smtClean="0">
                <a:latin typeface="宋体" pitchFamily="2" charset="-122"/>
                <a:ea typeface="宋体" pitchFamily="2" charset="-122"/>
              </a:rPr>
              <a:t>研究目标：</a:t>
            </a:r>
            <a:endParaRPr lang="en-US" altLang="zh-CN" sz="2400" b="1" dirty="0" smtClean="0">
              <a:latin typeface="宋体" pitchFamily="2" charset="-122"/>
              <a:ea typeface="宋体" pitchFamily="2" charset="-122"/>
            </a:endParaRPr>
          </a:p>
          <a:p>
            <a:r>
              <a:rPr lang="zh-CN" altLang="zh-CN" sz="2400" b="1" dirty="0" smtClean="0">
                <a:latin typeface="宋体" pitchFamily="2" charset="-122"/>
                <a:ea typeface="宋体" pitchFamily="2" charset="-122"/>
              </a:rPr>
              <a:t>（</a:t>
            </a:r>
            <a:r>
              <a:rPr lang="en-US" altLang="zh-CN" sz="2400" b="1" dirty="0">
                <a:latin typeface="宋体" pitchFamily="2" charset="-122"/>
                <a:ea typeface="宋体" pitchFamily="2" charset="-122"/>
              </a:rPr>
              <a:t>1</a:t>
            </a:r>
            <a:r>
              <a:rPr lang="zh-CN" altLang="zh-CN" sz="2400" b="1" dirty="0">
                <a:latin typeface="宋体" pitchFamily="2" charset="-122"/>
                <a:ea typeface="宋体" pitchFamily="2" charset="-122"/>
              </a:rPr>
              <a:t>）融合学校教育与家庭假期教育，围绕主题设计高中生课余生活必修和选修德育活动。</a:t>
            </a:r>
          </a:p>
          <a:p>
            <a:r>
              <a:rPr lang="zh-CN" altLang="zh-CN" sz="2400" b="1" dirty="0">
                <a:latin typeface="宋体" pitchFamily="2" charset="-122"/>
                <a:ea typeface="宋体" pitchFamily="2" charset="-122"/>
              </a:rPr>
              <a:t>（</a:t>
            </a:r>
            <a:r>
              <a:rPr lang="en-US" altLang="zh-CN" sz="2400" b="1" dirty="0">
                <a:latin typeface="宋体" pitchFamily="2" charset="-122"/>
                <a:ea typeface="宋体" pitchFamily="2" charset="-122"/>
              </a:rPr>
              <a:t>2</a:t>
            </a:r>
            <a:r>
              <a:rPr lang="zh-CN" altLang="zh-CN" sz="2400" b="1" dirty="0">
                <a:latin typeface="宋体" pitchFamily="2" charset="-122"/>
                <a:ea typeface="宋体" pitchFamily="2" charset="-122"/>
              </a:rPr>
              <a:t>）以学生课余生活管理为具体内容，整合学校、家庭、社会资源，采用线上线下混合教育的实践方式，建设学生课余生活德育数据资源库。</a:t>
            </a:r>
          </a:p>
          <a:p>
            <a:r>
              <a:rPr lang="zh-CN" altLang="zh-CN" sz="2400" b="1" dirty="0">
                <a:latin typeface="宋体" pitchFamily="2" charset="-122"/>
                <a:ea typeface="宋体" pitchFamily="2" charset="-122"/>
              </a:rPr>
              <a:t>（</a:t>
            </a:r>
            <a:r>
              <a:rPr lang="en-US" altLang="zh-CN" sz="2400" b="1" dirty="0">
                <a:latin typeface="宋体" pitchFamily="2" charset="-122"/>
                <a:ea typeface="宋体" pitchFamily="2" charset="-122"/>
              </a:rPr>
              <a:t>3</a:t>
            </a:r>
            <a:r>
              <a:rPr lang="zh-CN" altLang="zh-CN" sz="2400" b="1" dirty="0">
                <a:latin typeface="宋体" pitchFamily="2" charset="-122"/>
                <a:ea typeface="宋体" pitchFamily="2" charset="-122"/>
              </a:rPr>
              <a:t>）“双减”背景下，凝练学科育人内涵，提升综合育人的设计能力，使团队成员成为具有公益精神、创新能力、善于合作的好教师。 </a:t>
            </a:r>
            <a:endParaRPr lang="zh-CN" altLang="en-US" sz="2400" b="1" dirty="0">
              <a:latin typeface="宋体" pitchFamily="2" charset="-122"/>
              <a:ea typeface="宋体" pitchFamily="2" charset="-122"/>
            </a:endParaRPr>
          </a:p>
        </p:txBody>
      </p:sp>
    </p:spTree>
    <p:extLst>
      <p:ext uri="{BB962C8B-B14F-4D97-AF65-F5344CB8AC3E}">
        <p14:creationId xmlns:p14="http://schemas.microsoft.com/office/powerpoint/2010/main" val="4101454700"/>
      </p:ext>
    </p:extLst>
  </p:cSld>
  <p:clrMapOvr>
    <a:masterClrMapping/>
  </p:clrMapOvr>
  <mc:AlternateContent xmlns:mc="http://schemas.openxmlformats.org/markup-compatibility/2006">
    <mc:Choice xmlns:p14="http://schemas.microsoft.com/office/powerpoint/2010/main" Requires="p14">
      <p:transition p14:dur="0" advClick="0" advTm="2000"/>
    </mc:Choice>
    <mc:Fallback>
      <p:transition advClick="0" advTm="2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0800000">
            <a:off x="0" y="304408"/>
            <a:ext cx="1010103" cy="857396"/>
            <a:chOff x="-39567" y="0"/>
            <a:chExt cx="1677745" cy="1424104"/>
          </a:xfrm>
        </p:grpSpPr>
        <p:sp>
          <p:nvSpPr>
            <p:cNvPr id="3"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4"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 name="文本框 5"/>
          <p:cNvSpPr txBox="1"/>
          <p:nvPr/>
        </p:nvSpPr>
        <p:spPr>
          <a:xfrm>
            <a:off x="1134867" y="434793"/>
            <a:ext cx="4825360" cy="461665"/>
          </a:xfrm>
          <a:prstGeom prst="rect">
            <a:avLst/>
          </a:prstGeom>
          <a:noFill/>
        </p:spPr>
        <p:txBody>
          <a:bodyPr wrap="none" rtlCol="0">
            <a:spAutoFit/>
          </a:bodyPr>
          <a:lstStyle/>
          <a:p>
            <a:pPr algn="ctr"/>
            <a:r>
              <a:rPr lang="zh-CN" altLang="en-US" sz="2400" b="1" dirty="0" smtClean="0"/>
              <a:t>二、</a:t>
            </a:r>
            <a:r>
              <a:rPr lang="zh-CN" altLang="zh-CN" sz="2400" b="1" dirty="0" smtClean="0"/>
              <a:t>研究</a:t>
            </a:r>
            <a:r>
              <a:rPr lang="zh-CN" altLang="zh-CN" sz="2400" b="1" dirty="0"/>
              <a:t>目标</a:t>
            </a:r>
            <a:r>
              <a:rPr lang="zh-CN" altLang="en-US" sz="2400" b="1" dirty="0"/>
              <a:t>、研究内容研究方法</a:t>
            </a:r>
            <a:endParaRPr lang="zh-CN" altLang="en-US" sz="2400" spc="300" dirty="0">
              <a:solidFill>
                <a:srgbClr val="436B9B"/>
              </a:solidFill>
              <a:cs typeface="+mn-ea"/>
              <a:sym typeface="+mn-lt"/>
            </a:endParaRPr>
          </a:p>
        </p:txBody>
      </p:sp>
      <p:sp>
        <p:nvSpPr>
          <p:cNvPr id="7" name="矩形 6"/>
          <p:cNvSpPr/>
          <p:nvPr/>
        </p:nvSpPr>
        <p:spPr>
          <a:xfrm>
            <a:off x="1010103" y="1161804"/>
            <a:ext cx="10194660" cy="2308324"/>
          </a:xfrm>
          <a:prstGeom prst="rect">
            <a:avLst/>
          </a:prstGeom>
        </p:spPr>
        <p:txBody>
          <a:bodyPr wrap="square">
            <a:spAutoFit/>
          </a:bodyPr>
          <a:lstStyle/>
          <a:p>
            <a:r>
              <a:rPr lang="zh-CN" altLang="en-US" sz="2400" b="1" dirty="0" smtClean="0">
                <a:latin typeface="宋体" pitchFamily="2" charset="-122"/>
                <a:ea typeface="宋体" pitchFamily="2" charset="-122"/>
              </a:rPr>
              <a:t>研究内容：</a:t>
            </a:r>
            <a:endParaRPr lang="en-US" altLang="zh-CN" sz="2400" b="1" dirty="0" smtClean="0">
              <a:latin typeface="宋体" pitchFamily="2" charset="-122"/>
              <a:ea typeface="宋体" pitchFamily="2" charset="-122"/>
            </a:endParaRPr>
          </a:p>
          <a:p>
            <a:r>
              <a:rPr lang="zh-CN" altLang="zh-CN" sz="2400" b="1" dirty="0" smtClean="0">
                <a:latin typeface="宋体" pitchFamily="2" charset="-122"/>
                <a:ea typeface="宋体" pitchFamily="2" charset="-122"/>
              </a:rPr>
              <a:t>（</a:t>
            </a:r>
            <a:r>
              <a:rPr lang="en-US" altLang="zh-CN" sz="2400" b="1" dirty="0">
                <a:latin typeface="宋体" pitchFamily="2" charset="-122"/>
                <a:ea typeface="宋体" pitchFamily="2" charset="-122"/>
              </a:rPr>
              <a:t>1</a:t>
            </a:r>
            <a:r>
              <a:rPr lang="zh-CN" altLang="zh-CN" sz="2400" b="1" dirty="0">
                <a:latin typeface="宋体" pitchFamily="2" charset="-122"/>
                <a:ea typeface="宋体" pitchFamily="2" charset="-122"/>
              </a:rPr>
              <a:t>）开展高中生课余生活德育活动的文献研究</a:t>
            </a:r>
            <a:r>
              <a:rPr lang="zh-CN" altLang="zh-CN" sz="2400" b="1" dirty="0" smtClean="0">
                <a:latin typeface="宋体" pitchFamily="2" charset="-122"/>
                <a:ea typeface="宋体" pitchFamily="2" charset="-122"/>
              </a:rPr>
              <a:t>。</a:t>
            </a:r>
            <a:endParaRPr lang="en-US" altLang="zh-CN" sz="2400" b="1" dirty="0" smtClean="0">
              <a:latin typeface="宋体" pitchFamily="2" charset="-122"/>
              <a:ea typeface="宋体" pitchFamily="2" charset="-122"/>
            </a:endParaRPr>
          </a:p>
          <a:p>
            <a:r>
              <a:rPr lang="zh-CN" altLang="zh-CN" sz="2400" b="1" dirty="0" smtClean="0">
                <a:latin typeface="宋体" pitchFamily="2" charset="-122"/>
                <a:ea typeface="宋体" pitchFamily="2" charset="-122"/>
              </a:rPr>
              <a:t>（</a:t>
            </a:r>
            <a:r>
              <a:rPr lang="en-US" altLang="zh-CN" sz="2400" b="1" dirty="0">
                <a:latin typeface="宋体" pitchFamily="2" charset="-122"/>
                <a:ea typeface="宋体" pitchFamily="2" charset="-122"/>
              </a:rPr>
              <a:t>2</a:t>
            </a:r>
            <a:r>
              <a:rPr lang="zh-CN" altLang="zh-CN" sz="2400" b="1" dirty="0">
                <a:latin typeface="宋体" pitchFamily="2" charset="-122"/>
                <a:ea typeface="宋体" pitchFamily="2" charset="-122"/>
              </a:rPr>
              <a:t>）开展高中生课余生活德育活动的调查研究</a:t>
            </a:r>
            <a:r>
              <a:rPr lang="zh-CN" altLang="zh-CN" sz="2400" b="1" dirty="0" smtClean="0">
                <a:latin typeface="宋体" pitchFamily="2" charset="-122"/>
                <a:ea typeface="宋体" pitchFamily="2" charset="-122"/>
              </a:rPr>
              <a:t>。</a:t>
            </a:r>
            <a:endParaRPr lang="zh-CN" altLang="zh-CN" sz="2400" b="1" dirty="0">
              <a:latin typeface="宋体" pitchFamily="2" charset="-122"/>
              <a:ea typeface="宋体" pitchFamily="2" charset="-122"/>
            </a:endParaRPr>
          </a:p>
          <a:p>
            <a:r>
              <a:rPr lang="zh-CN" altLang="zh-CN" sz="2400" b="1" dirty="0">
                <a:latin typeface="宋体" pitchFamily="2" charset="-122"/>
                <a:ea typeface="宋体" pitchFamily="2" charset="-122"/>
              </a:rPr>
              <a:t>（</a:t>
            </a:r>
            <a:r>
              <a:rPr lang="en-US" altLang="zh-CN" sz="2400" b="1" dirty="0">
                <a:latin typeface="宋体" pitchFamily="2" charset="-122"/>
                <a:ea typeface="宋体" pitchFamily="2" charset="-122"/>
              </a:rPr>
              <a:t>3</a:t>
            </a:r>
            <a:r>
              <a:rPr lang="zh-CN" altLang="zh-CN" sz="2400" b="1" dirty="0">
                <a:latin typeface="宋体" pitchFamily="2" charset="-122"/>
                <a:ea typeface="宋体" pitchFamily="2" charset="-122"/>
              </a:rPr>
              <a:t>）开展高中生课余生活德育活动设计的研究</a:t>
            </a:r>
            <a:r>
              <a:rPr lang="zh-CN" altLang="zh-CN" sz="2400" b="1" dirty="0" smtClean="0">
                <a:latin typeface="宋体" pitchFamily="2" charset="-122"/>
                <a:ea typeface="宋体" pitchFamily="2" charset="-122"/>
              </a:rPr>
              <a:t>。</a:t>
            </a:r>
            <a:endParaRPr lang="en-US" altLang="zh-CN" sz="2400" b="1" dirty="0" smtClean="0">
              <a:latin typeface="宋体" pitchFamily="2" charset="-122"/>
              <a:ea typeface="宋体" pitchFamily="2" charset="-122"/>
            </a:endParaRPr>
          </a:p>
          <a:p>
            <a:r>
              <a:rPr lang="zh-CN" altLang="zh-CN" sz="2400" b="1" dirty="0" smtClean="0">
                <a:latin typeface="宋体" pitchFamily="2" charset="-122"/>
                <a:ea typeface="宋体" pitchFamily="2" charset="-122"/>
              </a:rPr>
              <a:t>（</a:t>
            </a:r>
            <a:r>
              <a:rPr lang="en-US" altLang="zh-CN" sz="2400" b="1" dirty="0">
                <a:latin typeface="宋体" pitchFamily="2" charset="-122"/>
                <a:ea typeface="宋体" pitchFamily="2" charset="-122"/>
              </a:rPr>
              <a:t>4</a:t>
            </a:r>
            <a:r>
              <a:rPr lang="zh-CN" altLang="zh-CN" sz="2400" b="1" dirty="0">
                <a:latin typeface="宋体" pitchFamily="2" charset="-122"/>
                <a:ea typeface="宋体" pitchFamily="2" charset="-122"/>
              </a:rPr>
              <a:t>）开展高中生课余生活德育活动的课例与案例开发研究</a:t>
            </a:r>
            <a:r>
              <a:rPr lang="zh-CN" altLang="zh-CN" sz="2400" b="1" dirty="0" smtClean="0">
                <a:latin typeface="宋体" pitchFamily="2" charset="-122"/>
                <a:ea typeface="宋体" pitchFamily="2" charset="-122"/>
              </a:rPr>
              <a:t>。</a:t>
            </a:r>
            <a:endParaRPr lang="en-US" altLang="zh-CN" sz="2400" b="1" dirty="0" smtClean="0">
              <a:latin typeface="宋体" pitchFamily="2" charset="-122"/>
              <a:ea typeface="宋体" pitchFamily="2" charset="-122"/>
            </a:endParaRPr>
          </a:p>
          <a:p>
            <a:r>
              <a:rPr lang="zh-CN" altLang="zh-CN" sz="2400" b="1" dirty="0" smtClean="0">
                <a:latin typeface="宋体" pitchFamily="2" charset="-122"/>
                <a:ea typeface="宋体" pitchFamily="2" charset="-122"/>
              </a:rPr>
              <a:t>（</a:t>
            </a:r>
            <a:r>
              <a:rPr lang="en-US" altLang="zh-CN" sz="2400" b="1" dirty="0">
                <a:latin typeface="宋体" pitchFamily="2" charset="-122"/>
                <a:ea typeface="宋体" pitchFamily="2" charset="-122"/>
              </a:rPr>
              <a:t>5</a:t>
            </a:r>
            <a:r>
              <a:rPr lang="zh-CN" altLang="zh-CN" sz="2400" b="1" dirty="0">
                <a:latin typeface="宋体" pitchFamily="2" charset="-122"/>
                <a:ea typeface="宋体" pitchFamily="2" charset="-122"/>
              </a:rPr>
              <a:t>）开展高中生课余生活德育活动评价的设计研究</a:t>
            </a:r>
            <a:r>
              <a:rPr lang="zh-CN" altLang="zh-CN" sz="2400" b="1" dirty="0" smtClean="0">
                <a:latin typeface="宋体" pitchFamily="2" charset="-122"/>
                <a:ea typeface="宋体" pitchFamily="2" charset="-122"/>
              </a:rPr>
              <a:t>。</a:t>
            </a:r>
            <a:endParaRPr lang="zh-CN" altLang="zh-CN" sz="2400" b="1" dirty="0">
              <a:latin typeface="宋体" pitchFamily="2" charset="-122"/>
              <a:ea typeface="宋体" pitchFamily="2" charset="-122"/>
            </a:endParaRPr>
          </a:p>
        </p:txBody>
      </p:sp>
      <p:sp>
        <p:nvSpPr>
          <p:cNvPr id="8" name="矩形 7"/>
          <p:cNvSpPr/>
          <p:nvPr/>
        </p:nvSpPr>
        <p:spPr>
          <a:xfrm>
            <a:off x="1134866" y="3934510"/>
            <a:ext cx="9818883" cy="1200329"/>
          </a:xfrm>
          <a:prstGeom prst="rect">
            <a:avLst/>
          </a:prstGeom>
        </p:spPr>
        <p:txBody>
          <a:bodyPr wrap="square">
            <a:spAutoFit/>
          </a:bodyPr>
          <a:lstStyle/>
          <a:p>
            <a:r>
              <a:rPr lang="zh-CN" altLang="en-US" sz="2400" b="1" dirty="0" smtClean="0">
                <a:latin typeface="宋体" pitchFamily="2" charset="-122"/>
                <a:ea typeface="宋体" pitchFamily="2" charset="-122"/>
              </a:rPr>
              <a:t>研究方法：</a:t>
            </a:r>
            <a:endParaRPr lang="en-US" altLang="zh-CN" sz="2400" b="1" dirty="0" smtClean="0">
              <a:latin typeface="宋体" pitchFamily="2" charset="-122"/>
              <a:ea typeface="宋体" pitchFamily="2" charset="-122"/>
            </a:endParaRPr>
          </a:p>
          <a:p>
            <a:r>
              <a:rPr lang="zh-CN" altLang="zh-CN" sz="2400" b="1" dirty="0" smtClean="0">
                <a:latin typeface="宋体" pitchFamily="2" charset="-122"/>
                <a:ea typeface="宋体" pitchFamily="2" charset="-122"/>
              </a:rPr>
              <a:t>主要</a:t>
            </a:r>
            <a:r>
              <a:rPr lang="zh-CN" altLang="zh-CN" sz="2400" b="1" dirty="0">
                <a:latin typeface="宋体" pitchFamily="2" charset="-122"/>
                <a:ea typeface="宋体" pitchFamily="2" charset="-122"/>
              </a:rPr>
              <a:t>以问卷调查法、文献法、比较法、实验法为主</a:t>
            </a:r>
            <a:r>
              <a:rPr lang="zh-CN" altLang="zh-CN" sz="2400" b="1" dirty="0" smtClean="0">
                <a:latin typeface="宋体" pitchFamily="2" charset="-122"/>
                <a:ea typeface="宋体" pitchFamily="2" charset="-122"/>
              </a:rPr>
              <a:t>，</a:t>
            </a:r>
            <a:endParaRPr lang="en-US" altLang="zh-CN" sz="2400" b="1" dirty="0" smtClean="0">
              <a:latin typeface="宋体" pitchFamily="2" charset="-122"/>
              <a:ea typeface="宋体" pitchFamily="2" charset="-122"/>
            </a:endParaRPr>
          </a:p>
          <a:p>
            <a:r>
              <a:rPr lang="zh-CN" altLang="zh-CN" sz="2400" b="1" dirty="0" smtClean="0">
                <a:latin typeface="宋体" pitchFamily="2" charset="-122"/>
                <a:ea typeface="宋体" pitchFamily="2" charset="-122"/>
              </a:rPr>
              <a:t>辅</a:t>
            </a:r>
            <a:r>
              <a:rPr lang="zh-CN" altLang="zh-CN" sz="2400" b="1" dirty="0">
                <a:latin typeface="宋体" pitchFamily="2" charset="-122"/>
                <a:ea typeface="宋体" pitchFamily="2" charset="-122"/>
              </a:rPr>
              <a:t>之以活动分析法、调查反馈法等</a:t>
            </a:r>
            <a:endParaRPr lang="zh-CN" altLang="en-US" sz="2400" b="1" dirty="0">
              <a:latin typeface="宋体" pitchFamily="2" charset="-122"/>
              <a:ea typeface="宋体" pitchFamily="2" charset="-122"/>
            </a:endParaRPr>
          </a:p>
        </p:txBody>
      </p:sp>
    </p:spTree>
    <p:extLst>
      <p:ext uri="{BB962C8B-B14F-4D97-AF65-F5344CB8AC3E}">
        <p14:creationId xmlns:p14="http://schemas.microsoft.com/office/powerpoint/2010/main" val="3659042857"/>
      </p:ext>
    </p:extLst>
  </p:cSld>
  <p:clrMapOvr>
    <a:masterClrMapping/>
  </p:clrMapOvr>
  <mc:AlternateContent xmlns:mc="http://schemas.openxmlformats.org/markup-compatibility/2006">
    <mc:Choice xmlns:p14="http://schemas.microsoft.com/office/powerpoint/2010/main" Requires="p14">
      <p:transition p14:dur="0" advClick="0" advTm="2000"/>
    </mc:Choice>
    <mc:Fallback>
      <p:transition advClick="0" advTm="2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0800000">
            <a:off x="0" y="304408"/>
            <a:ext cx="1010103" cy="857396"/>
            <a:chOff x="-39567" y="0"/>
            <a:chExt cx="1677745" cy="1424104"/>
          </a:xfrm>
        </p:grpSpPr>
        <p:sp>
          <p:nvSpPr>
            <p:cNvPr id="3"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4"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 name="文本框 5"/>
          <p:cNvSpPr txBox="1"/>
          <p:nvPr/>
        </p:nvSpPr>
        <p:spPr>
          <a:xfrm>
            <a:off x="1120396" y="502273"/>
            <a:ext cx="4206601" cy="461665"/>
          </a:xfrm>
          <a:prstGeom prst="rect">
            <a:avLst/>
          </a:prstGeom>
          <a:noFill/>
        </p:spPr>
        <p:txBody>
          <a:bodyPr wrap="none" rtlCol="0">
            <a:spAutoFit/>
          </a:bodyPr>
          <a:lstStyle/>
          <a:p>
            <a:pPr algn="ctr"/>
            <a:r>
              <a:rPr lang="zh-CN" altLang="en-US" sz="2400" b="1" dirty="0" smtClean="0"/>
              <a:t>三、</a:t>
            </a:r>
            <a:r>
              <a:rPr lang="zh-CN" altLang="zh-CN" sz="2400" b="1" dirty="0"/>
              <a:t>研究</a:t>
            </a:r>
            <a:r>
              <a:rPr lang="zh-CN" altLang="en-US" sz="2400" b="1" dirty="0"/>
              <a:t>步骤、课题组分工等</a:t>
            </a:r>
            <a:endParaRPr lang="zh-CN" altLang="en-US" sz="2400" spc="300" dirty="0">
              <a:solidFill>
                <a:schemeClr val="tx1">
                  <a:lumMod val="75000"/>
                  <a:lumOff val="25000"/>
                </a:schemeClr>
              </a:solidFill>
              <a:cs typeface="+mn-ea"/>
              <a:sym typeface="+mn-lt"/>
            </a:endParaRPr>
          </a:p>
        </p:txBody>
      </p:sp>
      <p:pic>
        <p:nvPicPr>
          <p:cNvPr id="1025" name="Picture 1" descr="C:\Users\jeff\AppData\Roaming\Tencent\Users\935000606\QQ\WinTemp\RichOle\2`3L_{`(YAJ~0OGE4IFJC}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1447554"/>
            <a:ext cx="5924550" cy="3657600"/>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5"/>
          <p:cNvSpPr/>
          <p:nvPr/>
        </p:nvSpPr>
        <p:spPr>
          <a:xfrm>
            <a:off x="1120396" y="1293517"/>
            <a:ext cx="4118354" cy="4401205"/>
          </a:xfrm>
          <a:prstGeom prst="rect">
            <a:avLst/>
          </a:prstGeom>
        </p:spPr>
        <p:txBody>
          <a:bodyPr wrap="square">
            <a:spAutoFit/>
          </a:bodyPr>
          <a:lstStyle/>
          <a:p>
            <a:r>
              <a:rPr lang="zh-CN" altLang="en-US" sz="2800" b="1" dirty="0" smtClean="0">
                <a:latin typeface="宋体" pitchFamily="2" charset="-122"/>
                <a:ea typeface="宋体" pitchFamily="2" charset="-122"/>
              </a:rPr>
              <a:t>研究步骤：</a:t>
            </a:r>
            <a:endParaRPr lang="en-US" altLang="zh-CN" sz="2800" b="1" dirty="0" smtClean="0">
              <a:latin typeface="宋体" pitchFamily="2" charset="-122"/>
              <a:ea typeface="宋体" pitchFamily="2" charset="-122"/>
            </a:endParaRPr>
          </a:p>
          <a:p>
            <a:r>
              <a:rPr lang="zh-CN" altLang="zh-CN" sz="2800" b="1" dirty="0" smtClean="0">
                <a:latin typeface="宋体" pitchFamily="2" charset="-122"/>
                <a:ea typeface="宋体" pitchFamily="2" charset="-122"/>
              </a:rPr>
              <a:t>（</a:t>
            </a:r>
            <a:r>
              <a:rPr lang="en-US" altLang="zh-CN" sz="2800" b="1" dirty="0">
                <a:latin typeface="宋体" pitchFamily="2" charset="-122"/>
                <a:ea typeface="宋体" pitchFamily="2" charset="-122"/>
              </a:rPr>
              <a:t>1</a:t>
            </a:r>
            <a:r>
              <a:rPr lang="zh-CN" altLang="zh-CN" sz="2800" b="1" dirty="0">
                <a:latin typeface="宋体" pitchFamily="2" charset="-122"/>
                <a:ea typeface="宋体" pitchFamily="2" charset="-122"/>
              </a:rPr>
              <a:t>）理论研究</a:t>
            </a:r>
            <a:r>
              <a:rPr lang="zh-CN" altLang="zh-CN" sz="2800" b="1" dirty="0" smtClean="0">
                <a:latin typeface="宋体" pitchFamily="2" charset="-122"/>
                <a:ea typeface="宋体" pitchFamily="2" charset="-122"/>
              </a:rPr>
              <a:t>阶段</a:t>
            </a:r>
            <a:endParaRPr lang="en-US" altLang="zh-CN" sz="2800" b="1" dirty="0" smtClean="0">
              <a:latin typeface="宋体" pitchFamily="2" charset="-122"/>
              <a:ea typeface="宋体" pitchFamily="2" charset="-122"/>
            </a:endParaRPr>
          </a:p>
          <a:p>
            <a:pPr indent="457200"/>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2023.4</a:t>
            </a:r>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2023.6</a:t>
            </a:r>
            <a:r>
              <a:rPr lang="zh-CN" altLang="zh-CN" sz="2800" b="1" dirty="0">
                <a:latin typeface="宋体" pitchFamily="2" charset="-122"/>
                <a:ea typeface="宋体" pitchFamily="2" charset="-122"/>
              </a:rPr>
              <a:t>）</a:t>
            </a:r>
            <a:endParaRPr lang="en-US" altLang="zh-CN" sz="2800" b="1" dirty="0">
              <a:latin typeface="宋体" pitchFamily="2" charset="-122"/>
              <a:ea typeface="宋体" pitchFamily="2" charset="-122"/>
            </a:endParaRPr>
          </a:p>
          <a:p>
            <a:r>
              <a:rPr lang="zh-CN" altLang="zh-CN" sz="2800" b="1" dirty="0" smtClean="0">
                <a:latin typeface="宋体" pitchFamily="2" charset="-122"/>
                <a:ea typeface="宋体" pitchFamily="2" charset="-122"/>
              </a:rPr>
              <a:t>（</a:t>
            </a:r>
            <a:r>
              <a:rPr lang="en-US" altLang="zh-CN" sz="2800" b="1" dirty="0">
                <a:latin typeface="宋体" pitchFamily="2" charset="-122"/>
                <a:ea typeface="宋体" pitchFamily="2" charset="-122"/>
              </a:rPr>
              <a:t>2</a:t>
            </a:r>
            <a:r>
              <a:rPr lang="zh-CN" altLang="zh-CN" sz="2800" b="1" dirty="0">
                <a:latin typeface="宋体" pitchFamily="2" charset="-122"/>
                <a:ea typeface="宋体" pitchFamily="2" charset="-122"/>
              </a:rPr>
              <a:t>）调查研究</a:t>
            </a:r>
            <a:r>
              <a:rPr lang="zh-CN" altLang="zh-CN" sz="2800" b="1" dirty="0" smtClean="0">
                <a:latin typeface="宋体" pitchFamily="2" charset="-122"/>
                <a:ea typeface="宋体" pitchFamily="2" charset="-122"/>
              </a:rPr>
              <a:t>阶段</a:t>
            </a:r>
            <a:endParaRPr lang="en-US" altLang="zh-CN" sz="2800" b="1" dirty="0" smtClean="0">
              <a:latin typeface="宋体" pitchFamily="2" charset="-122"/>
              <a:ea typeface="宋体" pitchFamily="2" charset="-122"/>
            </a:endParaRPr>
          </a:p>
          <a:p>
            <a:pPr indent="457200"/>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2023.7</a:t>
            </a:r>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2023.8</a:t>
            </a:r>
            <a:r>
              <a:rPr lang="zh-CN" altLang="zh-CN" sz="2800" b="1" dirty="0">
                <a:latin typeface="宋体" pitchFamily="2" charset="-122"/>
                <a:ea typeface="宋体" pitchFamily="2" charset="-122"/>
              </a:rPr>
              <a:t>）</a:t>
            </a:r>
            <a:endParaRPr lang="en-US" altLang="zh-CN" sz="2800" b="1" dirty="0">
              <a:latin typeface="宋体" pitchFamily="2" charset="-122"/>
              <a:ea typeface="宋体" pitchFamily="2" charset="-122"/>
            </a:endParaRPr>
          </a:p>
          <a:p>
            <a:r>
              <a:rPr lang="zh-CN" altLang="zh-CN" sz="2800" b="1" dirty="0" smtClean="0">
                <a:latin typeface="宋体" pitchFamily="2" charset="-122"/>
                <a:ea typeface="宋体" pitchFamily="2" charset="-122"/>
              </a:rPr>
              <a:t>（</a:t>
            </a:r>
            <a:r>
              <a:rPr lang="en-US" altLang="zh-CN" sz="2800" b="1" dirty="0">
                <a:latin typeface="宋体" pitchFamily="2" charset="-122"/>
                <a:ea typeface="宋体" pitchFamily="2" charset="-122"/>
              </a:rPr>
              <a:t>3</a:t>
            </a:r>
            <a:r>
              <a:rPr lang="zh-CN" altLang="zh-CN" sz="2800" b="1" dirty="0">
                <a:latin typeface="宋体" pitchFamily="2" charset="-122"/>
                <a:ea typeface="宋体" pitchFamily="2" charset="-122"/>
              </a:rPr>
              <a:t>）模式建构与实践研究</a:t>
            </a:r>
            <a:r>
              <a:rPr lang="zh-CN" altLang="zh-CN" sz="2800" b="1" dirty="0" smtClean="0">
                <a:latin typeface="宋体" pitchFamily="2" charset="-122"/>
                <a:ea typeface="宋体" pitchFamily="2" charset="-122"/>
              </a:rPr>
              <a:t>阶段</a:t>
            </a:r>
            <a:endParaRPr lang="en-US" altLang="zh-CN" sz="2800" b="1" dirty="0" smtClean="0">
              <a:latin typeface="宋体" pitchFamily="2" charset="-122"/>
              <a:ea typeface="宋体" pitchFamily="2" charset="-122"/>
            </a:endParaRPr>
          </a:p>
          <a:p>
            <a:pPr indent="457200"/>
            <a:r>
              <a:rPr lang="zh-CN" altLang="zh-CN" sz="2800" b="1" dirty="0" smtClean="0">
                <a:latin typeface="宋体" pitchFamily="2" charset="-122"/>
                <a:ea typeface="宋体" pitchFamily="2" charset="-122"/>
              </a:rPr>
              <a:t>（</a:t>
            </a:r>
            <a:r>
              <a:rPr lang="en-US" altLang="zh-CN" sz="2800" b="1" dirty="0">
                <a:latin typeface="宋体" pitchFamily="2" charset="-122"/>
                <a:ea typeface="宋体" pitchFamily="2" charset="-122"/>
              </a:rPr>
              <a:t>2023.9</a:t>
            </a:r>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2024.6</a:t>
            </a:r>
            <a:r>
              <a:rPr lang="zh-CN" altLang="zh-CN" sz="2800" b="1" dirty="0" smtClean="0">
                <a:latin typeface="宋体" pitchFamily="2" charset="-122"/>
                <a:ea typeface="宋体" pitchFamily="2" charset="-122"/>
              </a:rPr>
              <a:t>）</a:t>
            </a:r>
            <a:endParaRPr lang="zh-CN" altLang="zh-CN" sz="2800" b="1" dirty="0">
              <a:latin typeface="宋体" pitchFamily="2" charset="-122"/>
              <a:ea typeface="宋体" pitchFamily="2" charset="-122"/>
            </a:endParaRPr>
          </a:p>
          <a:p>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4</a:t>
            </a:r>
            <a:r>
              <a:rPr lang="zh-CN" altLang="zh-CN" sz="2800" b="1" dirty="0">
                <a:latin typeface="宋体" pitchFamily="2" charset="-122"/>
                <a:ea typeface="宋体" pitchFamily="2" charset="-122"/>
              </a:rPr>
              <a:t>）课题总结</a:t>
            </a:r>
            <a:r>
              <a:rPr lang="zh-CN" altLang="zh-CN" sz="2800" b="1" dirty="0" smtClean="0">
                <a:latin typeface="宋体" pitchFamily="2" charset="-122"/>
                <a:ea typeface="宋体" pitchFamily="2" charset="-122"/>
              </a:rPr>
              <a:t>阶段</a:t>
            </a:r>
            <a:endParaRPr lang="en-US" altLang="zh-CN" sz="2800" b="1" dirty="0" smtClean="0">
              <a:latin typeface="宋体" pitchFamily="2" charset="-122"/>
              <a:ea typeface="宋体" pitchFamily="2" charset="-122"/>
            </a:endParaRPr>
          </a:p>
          <a:p>
            <a:pPr indent="457200"/>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2024.7</a:t>
            </a:r>
            <a:r>
              <a:rPr lang="zh-CN" altLang="zh-CN" sz="2800" b="1" dirty="0">
                <a:latin typeface="宋体" pitchFamily="2" charset="-122"/>
                <a:ea typeface="宋体" pitchFamily="2" charset="-122"/>
              </a:rPr>
              <a:t>—</a:t>
            </a:r>
            <a:r>
              <a:rPr lang="en-US" altLang="zh-CN" sz="2800" b="1" dirty="0">
                <a:latin typeface="宋体" pitchFamily="2" charset="-122"/>
                <a:ea typeface="宋体" pitchFamily="2" charset="-122"/>
              </a:rPr>
              <a:t>2024.9</a:t>
            </a:r>
            <a:r>
              <a:rPr lang="zh-CN" altLang="zh-CN" sz="2800" b="1" dirty="0" smtClean="0">
                <a:latin typeface="宋体" pitchFamily="2" charset="-122"/>
                <a:ea typeface="宋体" pitchFamily="2" charset="-122"/>
              </a:rPr>
              <a:t>）</a:t>
            </a:r>
            <a:endParaRPr lang="zh-CN" altLang="en-US" sz="2800" b="1" dirty="0">
              <a:latin typeface="宋体" pitchFamily="2" charset="-122"/>
              <a:ea typeface="宋体" pitchFamily="2" charset="-122"/>
            </a:endParaRPr>
          </a:p>
        </p:txBody>
      </p:sp>
      <p:sp>
        <p:nvSpPr>
          <p:cNvPr id="7" name="TextBox 6"/>
          <p:cNvSpPr txBox="1"/>
          <p:nvPr/>
        </p:nvSpPr>
        <p:spPr>
          <a:xfrm>
            <a:off x="7067549" y="963938"/>
            <a:ext cx="2505075" cy="523220"/>
          </a:xfrm>
          <a:prstGeom prst="rect">
            <a:avLst/>
          </a:prstGeom>
          <a:noFill/>
        </p:spPr>
        <p:txBody>
          <a:bodyPr wrap="square" rtlCol="0">
            <a:spAutoFit/>
          </a:bodyPr>
          <a:lstStyle/>
          <a:p>
            <a:pPr algn="ctr"/>
            <a:r>
              <a:rPr lang="zh-CN" altLang="en-US" sz="2800" b="1" dirty="0">
                <a:latin typeface="宋体" pitchFamily="2" charset="-122"/>
                <a:ea typeface="宋体" pitchFamily="2" charset="-122"/>
              </a:rPr>
              <a:t>课题组分工</a:t>
            </a:r>
            <a:endParaRPr lang="zh-CN" altLang="en-US" sz="2800" b="1" dirty="0">
              <a:latin typeface="宋体" pitchFamily="2" charset="-122"/>
              <a:ea typeface="宋体" pitchFamily="2" charset="-122"/>
            </a:endParaRPr>
          </a:p>
        </p:txBody>
      </p:sp>
    </p:spTree>
    <p:extLst>
      <p:ext uri="{BB962C8B-B14F-4D97-AF65-F5344CB8AC3E}">
        <p14:creationId xmlns:p14="http://schemas.microsoft.com/office/powerpoint/2010/main" val="1884782934"/>
      </p:ext>
    </p:extLst>
  </p:cSld>
  <p:clrMapOvr>
    <a:masterClrMapping/>
  </p:clrMapOvr>
  <mc:AlternateContent xmlns:mc="http://schemas.openxmlformats.org/markup-compatibility/2006">
    <mc:Choice xmlns:p14="http://schemas.microsoft.com/office/powerpoint/2010/main" Requires="p14">
      <p:transition p14:dur="0" advClick="0" advTm="2000"/>
    </mc:Choice>
    <mc:Fallback>
      <p:transition advClick="0" advTm="2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0800000">
            <a:off x="0" y="304408"/>
            <a:ext cx="1010103" cy="857396"/>
            <a:chOff x="-39567" y="0"/>
            <a:chExt cx="1677745" cy="1424104"/>
          </a:xfrm>
        </p:grpSpPr>
        <p:sp>
          <p:nvSpPr>
            <p:cNvPr id="3"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4"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 name="文本框 5"/>
          <p:cNvSpPr txBox="1"/>
          <p:nvPr/>
        </p:nvSpPr>
        <p:spPr>
          <a:xfrm>
            <a:off x="1152807" y="502273"/>
            <a:ext cx="3741730" cy="461665"/>
          </a:xfrm>
          <a:prstGeom prst="rect">
            <a:avLst/>
          </a:prstGeom>
          <a:noFill/>
        </p:spPr>
        <p:txBody>
          <a:bodyPr wrap="none" rtlCol="0">
            <a:spAutoFit/>
          </a:bodyPr>
          <a:lstStyle/>
          <a:p>
            <a:pPr algn="ctr"/>
            <a:r>
              <a:rPr lang="zh-CN" altLang="en-US" sz="2400" b="1" dirty="0" smtClean="0"/>
              <a:t>四、主要观点、</a:t>
            </a:r>
            <a:r>
              <a:rPr lang="zh-CN" altLang="en-US" sz="2400" b="1" spc="300" dirty="0" smtClean="0">
                <a:latin typeface="宋体" pitchFamily="2" charset="-122"/>
                <a:ea typeface="宋体" pitchFamily="2" charset="-122"/>
                <a:cs typeface="+mn-ea"/>
                <a:sym typeface="+mn-lt"/>
              </a:rPr>
              <a:t>预期</a:t>
            </a:r>
            <a:r>
              <a:rPr lang="zh-CN" altLang="en-US" sz="2400" b="1" spc="300" dirty="0">
                <a:latin typeface="宋体" pitchFamily="2" charset="-122"/>
                <a:ea typeface="宋体" pitchFamily="2" charset="-122"/>
                <a:cs typeface="+mn-ea"/>
                <a:sym typeface="+mn-lt"/>
              </a:rPr>
              <a:t>成果</a:t>
            </a:r>
            <a:endParaRPr lang="zh-CN" altLang="en-US" sz="2400" b="1" spc="300" dirty="0">
              <a:latin typeface="宋体" pitchFamily="2" charset="-122"/>
              <a:ea typeface="宋体" pitchFamily="2" charset="-122"/>
              <a:cs typeface="+mn-ea"/>
              <a:sym typeface="+mn-lt"/>
            </a:endParaRPr>
          </a:p>
        </p:txBody>
      </p:sp>
      <p:sp>
        <p:nvSpPr>
          <p:cNvPr id="6" name="矩形 5"/>
          <p:cNvSpPr/>
          <p:nvPr/>
        </p:nvSpPr>
        <p:spPr>
          <a:xfrm>
            <a:off x="1295400" y="1297365"/>
            <a:ext cx="9515475" cy="3416320"/>
          </a:xfrm>
          <a:prstGeom prst="rect">
            <a:avLst/>
          </a:prstGeom>
        </p:spPr>
        <p:txBody>
          <a:bodyPr wrap="square">
            <a:spAutoFit/>
          </a:bodyPr>
          <a:lstStyle/>
          <a:p>
            <a:r>
              <a:rPr lang="zh-CN" altLang="zh-CN" sz="2400" b="1" dirty="0">
                <a:latin typeface="宋体" pitchFamily="2" charset="-122"/>
                <a:ea typeface="宋体" pitchFamily="2" charset="-122"/>
              </a:rPr>
              <a:t>主要观点</a:t>
            </a:r>
          </a:p>
          <a:p>
            <a:r>
              <a:rPr lang="en-US" altLang="zh-CN" sz="2400" b="1" dirty="0" smtClean="0">
                <a:latin typeface="宋体" pitchFamily="2" charset="-122"/>
                <a:ea typeface="宋体" pitchFamily="2" charset="-122"/>
              </a:rPr>
              <a:t>1.</a:t>
            </a:r>
            <a:r>
              <a:rPr lang="zh-CN" altLang="zh-CN" sz="2400" b="1" dirty="0" smtClean="0">
                <a:latin typeface="宋体" pitchFamily="2" charset="-122"/>
                <a:ea typeface="宋体" pitchFamily="2" charset="-122"/>
              </a:rPr>
              <a:t>高中生</a:t>
            </a:r>
            <a:r>
              <a:rPr lang="zh-CN" altLang="zh-CN" sz="2400" b="1" dirty="0">
                <a:latin typeface="宋体" pitchFamily="2" charset="-122"/>
                <a:ea typeface="宋体" pitchFamily="2" charset="-122"/>
              </a:rPr>
              <a:t>课余生活德育活动是落实“双减”中对学生课余生活设计的要求，是弥补班级、学校层面与家庭、社会教育的脱节，延展学校德育课程的重要环节。</a:t>
            </a:r>
          </a:p>
          <a:p>
            <a:r>
              <a:rPr lang="en-US" altLang="zh-CN" sz="2400" b="1" dirty="0" smtClean="0">
                <a:latin typeface="宋体" pitchFamily="2" charset="-122"/>
                <a:ea typeface="宋体" pitchFamily="2" charset="-122"/>
              </a:rPr>
              <a:t>2.</a:t>
            </a:r>
            <a:r>
              <a:rPr lang="zh-CN" altLang="zh-CN" sz="2400" b="1" dirty="0" smtClean="0">
                <a:latin typeface="宋体" pitchFamily="2" charset="-122"/>
                <a:ea typeface="宋体" pitchFamily="2" charset="-122"/>
              </a:rPr>
              <a:t>高中生</a:t>
            </a:r>
            <a:r>
              <a:rPr lang="zh-CN" altLang="zh-CN" sz="2400" b="1" dirty="0">
                <a:latin typeface="宋体" pitchFamily="2" charset="-122"/>
                <a:ea typeface="宋体" pitchFamily="2" charset="-122"/>
              </a:rPr>
              <a:t>课余生活德育活动的设计与实施是德育教学模式和教学策略的转变，包括教学理念、教学目标、学习活动、教学方法、教学评价等的转变，有助于提升德育课程品质。</a:t>
            </a:r>
          </a:p>
          <a:p>
            <a:r>
              <a:rPr lang="en-US" altLang="zh-CN" sz="2400" b="1" dirty="0" smtClean="0">
                <a:latin typeface="宋体" pitchFamily="2" charset="-122"/>
                <a:ea typeface="宋体" pitchFamily="2" charset="-122"/>
              </a:rPr>
              <a:t>3.</a:t>
            </a:r>
            <a:r>
              <a:rPr lang="zh-CN" altLang="zh-CN" sz="2400" b="1" dirty="0" smtClean="0">
                <a:latin typeface="宋体" pitchFamily="2" charset="-122"/>
                <a:ea typeface="宋体" pitchFamily="2" charset="-122"/>
              </a:rPr>
              <a:t>高中生</a:t>
            </a:r>
            <a:r>
              <a:rPr lang="zh-CN" altLang="zh-CN" sz="2400" b="1" dirty="0">
                <a:latin typeface="宋体" pitchFamily="2" charset="-122"/>
                <a:ea typeface="宋体" pitchFamily="2" charset="-122"/>
              </a:rPr>
              <a:t>课余生活德育活动的开发和评价体系立足生活，活化生活，课题组成员突破学科界限，提升德育工作能力。</a:t>
            </a:r>
          </a:p>
        </p:txBody>
      </p:sp>
    </p:spTree>
    <p:extLst>
      <p:ext uri="{BB962C8B-B14F-4D97-AF65-F5344CB8AC3E}">
        <p14:creationId xmlns:p14="http://schemas.microsoft.com/office/powerpoint/2010/main" val="111838703"/>
      </p:ext>
    </p:extLst>
  </p:cSld>
  <p:clrMapOvr>
    <a:masterClrMapping/>
  </p:clrMapOvr>
  <mc:AlternateContent xmlns:mc="http://schemas.openxmlformats.org/markup-compatibility/2006">
    <mc:Choice xmlns:p14="http://schemas.microsoft.com/office/powerpoint/2010/main" Requires="p14">
      <p:transition p14:dur="0" advClick="0" advTm="2000"/>
    </mc:Choice>
    <mc:Fallback>
      <p:transition advClick="0" advTm="2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0800000">
            <a:off x="0" y="304408"/>
            <a:ext cx="1010103" cy="857396"/>
            <a:chOff x="-39567" y="0"/>
            <a:chExt cx="1677745" cy="1424104"/>
          </a:xfrm>
        </p:grpSpPr>
        <p:sp>
          <p:nvSpPr>
            <p:cNvPr id="3"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4"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 name="文本框 5"/>
          <p:cNvSpPr txBox="1"/>
          <p:nvPr/>
        </p:nvSpPr>
        <p:spPr>
          <a:xfrm>
            <a:off x="1152807" y="502273"/>
            <a:ext cx="3741730" cy="461665"/>
          </a:xfrm>
          <a:prstGeom prst="rect">
            <a:avLst/>
          </a:prstGeom>
          <a:noFill/>
        </p:spPr>
        <p:txBody>
          <a:bodyPr wrap="none" rtlCol="0">
            <a:spAutoFit/>
          </a:bodyPr>
          <a:lstStyle/>
          <a:p>
            <a:pPr algn="ctr"/>
            <a:r>
              <a:rPr lang="zh-CN" altLang="en-US" sz="2400" b="1" dirty="0" smtClean="0"/>
              <a:t>四、主要观点、</a:t>
            </a:r>
            <a:r>
              <a:rPr lang="zh-CN" altLang="en-US" sz="2400" b="1" spc="300" dirty="0" smtClean="0">
                <a:latin typeface="宋体" pitchFamily="2" charset="-122"/>
                <a:ea typeface="宋体" pitchFamily="2" charset="-122"/>
                <a:cs typeface="+mn-ea"/>
                <a:sym typeface="+mn-lt"/>
              </a:rPr>
              <a:t>预期</a:t>
            </a:r>
            <a:r>
              <a:rPr lang="zh-CN" altLang="en-US" sz="2400" b="1" spc="300" dirty="0">
                <a:latin typeface="宋体" pitchFamily="2" charset="-122"/>
                <a:ea typeface="宋体" pitchFamily="2" charset="-122"/>
                <a:cs typeface="+mn-ea"/>
                <a:sym typeface="+mn-lt"/>
              </a:rPr>
              <a:t>成果</a:t>
            </a:r>
            <a:endParaRPr lang="zh-CN" altLang="en-US" sz="2400" b="1" spc="300" dirty="0">
              <a:latin typeface="宋体" pitchFamily="2" charset="-122"/>
              <a:ea typeface="宋体" pitchFamily="2" charset="-122"/>
              <a:cs typeface="+mn-ea"/>
              <a:sym typeface="+mn-lt"/>
            </a:endParaRPr>
          </a:p>
        </p:txBody>
      </p:sp>
      <p:pic>
        <p:nvPicPr>
          <p:cNvPr id="2049" name="Picture 1" descr="C:\Users\jeff\AppData\Roaming\Tencent\Users\935000606\QQ\WinTemp\RichOle\K2PLJ]0J]7Q[N([B864$UT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1" y="1129949"/>
            <a:ext cx="8181974"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179825"/>
      </p:ext>
    </p:extLst>
  </p:cSld>
  <p:clrMapOvr>
    <a:masterClrMapping/>
  </p:clrMapOvr>
  <mc:AlternateContent xmlns:mc="http://schemas.openxmlformats.org/markup-compatibility/2006">
    <mc:Choice xmlns:p14="http://schemas.microsoft.com/office/powerpoint/2010/main" Requires="p14">
      <p:transition p14:dur="0" advClick="0" advTm="2000"/>
    </mc:Choice>
    <mc:Fallback>
      <p:transition advClick="0" advTm="2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íṩľïdè"/>
        <p:cNvGrpSpPr/>
        <p:nvPr/>
      </p:nvGrpSpPr>
      <p:grpSpPr>
        <a:xfrm>
          <a:off x="0" y="0"/>
          <a:ext cx="0" cy="0"/>
          <a:chOff x="0" y="0"/>
          <a:chExt cx="0" cy="0"/>
        </a:xfrm>
      </p:grpSpPr>
      <p:grpSp>
        <p:nvGrpSpPr>
          <p:cNvPr id="23" name="组合 22">
            <a:extLst>
              <a:ext uri="{FF2B5EF4-FFF2-40B4-BE49-F238E27FC236}">
                <a16:creationId xmlns:a16="http://schemas.microsoft.com/office/drawing/2014/main" xmlns="" id="{4FD40DDE-F087-4AEC-9D13-6242AA3D1F0C}"/>
              </a:ext>
            </a:extLst>
          </p:cNvPr>
          <p:cNvGrpSpPr/>
          <p:nvPr/>
        </p:nvGrpSpPr>
        <p:grpSpPr>
          <a:xfrm rot="10800000">
            <a:off x="-885900" y="3867109"/>
            <a:ext cx="3185286" cy="3512032"/>
            <a:chOff x="9664473" y="816338"/>
            <a:chExt cx="3185286" cy="3512032"/>
          </a:xfrm>
        </p:grpSpPr>
        <p:sp>
          <p:nvSpPr>
            <p:cNvPr id="24" name="íṧḻiḋe">
              <a:extLst>
                <a:ext uri="{FF2B5EF4-FFF2-40B4-BE49-F238E27FC236}">
                  <a16:creationId xmlns:a16="http://schemas.microsoft.com/office/drawing/2014/main" xmlns="" id="{FC9EBF89-D775-462D-8747-03469F8BCD4C}"/>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25" name="íş1íḍè">
              <a:extLst>
                <a:ext uri="{FF2B5EF4-FFF2-40B4-BE49-F238E27FC236}">
                  <a16:creationId xmlns:a16="http://schemas.microsoft.com/office/drawing/2014/main" xmlns="" id="{F1D6D0E5-E438-4505-83C7-CC30253A9B06}"/>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31" name="组合 30">
            <a:extLst>
              <a:ext uri="{FF2B5EF4-FFF2-40B4-BE49-F238E27FC236}">
                <a16:creationId xmlns:a16="http://schemas.microsoft.com/office/drawing/2014/main" xmlns="" id="{9C3FD685-A5CA-4435-B3E7-01A0A5B0CDFD}"/>
              </a:ext>
            </a:extLst>
          </p:cNvPr>
          <p:cNvGrpSpPr/>
          <p:nvPr/>
        </p:nvGrpSpPr>
        <p:grpSpPr>
          <a:xfrm rot="10800000">
            <a:off x="9086997" y="-1443802"/>
            <a:ext cx="3204450" cy="4893654"/>
            <a:chOff x="-15240" y="3375944"/>
            <a:chExt cx="3204450" cy="4893654"/>
          </a:xfrm>
        </p:grpSpPr>
        <p:sp>
          <p:nvSpPr>
            <p:cNvPr id="32" name="íSliḑè">
              <a:extLst>
                <a:ext uri="{FF2B5EF4-FFF2-40B4-BE49-F238E27FC236}">
                  <a16:creationId xmlns:a16="http://schemas.microsoft.com/office/drawing/2014/main" xmlns="" id="{3467BA78-1931-44A8-9BA6-42C52FF07A7E}"/>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33" name="íš1ïḋe">
              <a:extLst>
                <a:ext uri="{FF2B5EF4-FFF2-40B4-BE49-F238E27FC236}">
                  <a16:creationId xmlns:a16="http://schemas.microsoft.com/office/drawing/2014/main" xmlns="" id="{7FD36FA8-3F1F-4B61-B658-E9CF8EC68A65}"/>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34" name="iṡḻiďè">
              <a:extLst>
                <a:ext uri="{FF2B5EF4-FFF2-40B4-BE49-F238E27FC236}">
                  <a16:creationId xmlns:a16="http://schemas.microsoft.com/office/drawing/2014/main" xmlns="" id="{75DBAC4B-3B82-489C-B872-416E8E09C70F}"/>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35" name="îṣ1ïḍe">
            <a:extLst>
              <a:ext uri="{FF2B5EF4-FFF2-40B4-BE49-F238E27FC236}">
                <a16:creationId xmlns:a16="http://schemas.microsoft.com/office/drawing/2014/main" xmlns="" id="{E3132251-97A8-40C4-82E4-7462DCBC7482}"/>
              </a:ext>
            </a:extLst>
          </p:cNvPr>
          <p:cNvSpPr txBox="1">
            <a:spLocks/>
          </p:cNvSpPr>
          <p:nvPr/>
        </p:nvSpPr>
        <p:spPr>
          <a:xfrm>
            <a:off x="4295775" y="2425295"/>
            <a:ext cx="3638550" cy="11130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zh-CN" altLang="en-US" sz="6600" b="1" spc="-150" dirty="0" smtClean="0">
                <a:solidFill>
                  <a:srgbClr val="FF0000"/>
                </a:solidFill>
                <a:latin typeface="宋体" pitchFamily="2" charset="-122"/>
                <a:ea typeface="宋体" pitchFamily="2" charset="-122"/>
                <a:cs typeface="+mn-ea"/>
                <a:sym typeface="+mn-lt"/>
              </a:rPr>
              <a:t>谢  谢！</a:t>
            </a:r>
            <a:endParaRPr lang="zh-CN" altLang="en-US" sz="6600" b="1" spc="-150" dirty="0">
              <a:solidFill>
                <a:srgbClr val="FF0000"/>
              </a:solidFill>
              <a:latin typeface="宋体" pitchFamily="2" charset="-122"/>
              <a:ea typeface="宋体" pitchFamily="2" charset="-122"/>
              <a:cs typeface="+mn-ea"/>
              <a:sym typeface="+mn-lt"/>
            </a:endParaRPr>
          </a:p>
        </p:txBody>
      </p:sp>
    </p:spTree>
    <p:extLst>
      <p:ext uri="{BB962C8B-B14F-4D97-AF65-F5344CB8AC3E}">
        <p14:creationId xmlns:p14="http://schemas.microsoft.com/office/powerpoint/2010/main" val="26729525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
  <p:tag name="ISPRING_ULTRA_SCORM_COURSE_ID" val="B5C05C61-D5D4-44B4-B47F-C512FD34F8AA"/>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C:\Users\codi\Desktop\20190715包图\2"/>
  <p:tag name="ISPRING_PRESENTATION_TITLE" val="橙色稳重商务风商业计划书PPT模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MH" val="20151230141854"/>
  <p:tag name="MH_LIBRARY" val="CONTENTS"/>
  <p:tag name="MH_TYPE" val="OTHERS"/>
  <p:tag name="ID" val="545839"/>
</p:tagLst>
</file>

<file path=ppt/theme/theme1.xml><?xml version="1.0" encoding="utf-8"?>
<a:theme xmlns:a="http://schemas.openxmlformats.org/drawingml/2006/main" name="第一PPT，www.1ppt.com">
  <a:themeElements>
    <a:clrScheme name="自定义 317">
      <a:dk1>
        <a:srgbClr val="000000"/>
      </a:dk1>
      <a:lt1>
        <a:srgbClr val="FFFFFF"/>
      </a:lt1>
      <a:dk2>
        <a:srgbClr val="768394"/>
      </a:dk2>
      <a:lt2>
        <a:srgbClr val="F0F0F0"/>
      </a:lt2>
      <a:accent1>
        <a:srgbClr val="48A2A0"/>
      </a:accent1>
      <a:accent2>
        <a:srgbClr val="6C92C0"/>
      </a:accent2>
      <a:accent3>
        <a:srgbClr val="3EA592"/>
      </a:accent3>
      <a:accent4>
        <a:srgbClr val="5066A1"/>
      </a:accent4>
      <a:accent5>
        <a:srgbClr val="5E5CA2"/>
      </a:accent5>
      <a:accent6>
        <a:srgbClr val="768394"/>
      </a:accent6>
      <a:hlink>
        <a:srgbClr val="4276AA"/>
      </a:hlink>
      <a:folHlink>
        <a:srgbClr val="BFBFBF"/>
      </a:folHlink>
    </a:clrScheme>
    <a:fontScheme name="ha1jvetz">
      <a:majorFont>
        <a:latin typeface="印品黑体"/>
        <a:ea typeface="印品黑体"/>
        <a:cs typeface=""/>
      </a:majorFont>
      <a:minorFont>
        <a:latin typeface="印品黑体"/>
        <a:ea typeface="印品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613</Words>
  <Application>Microsoft Office PowerPoint</Application>
  <PresentationFormat>自定义</PresentationFormat>
  <Paragraphs>52</Paragraphs>
  <Slides>9</Slides>
  <Notes>1</Notes>
  <HiddenSlides>0</HiddenSlides>
  <MMClips>0</MMClips>
  <ScaleCrop>false</ScaleCrop>
  <HeadingPairs>
    <vt:vector size="4" baseType="variant">
      <vt:variant>
        <vt:lpstr>主题</vt:lpstr>
      </vt:variant>
      <vt:variant>
        <vt:i4>2</vt:i4>
      </vt:variant>
      <vt:variant>
        <vt:lpstr>幻灯片标题</vt:lpstr>
      </vt:variant>
      <vt:variant>
        <vt:i4>9</vt:i4>
      </vt:variant>
    </vt:vector>
  </HeadingPairs>
  <TitlesOfParts>
    <vt:vector size="11" baseType="lpstr">
      <vt:lpstr>第一PPT，www.1ppt.com</vt:lpstr>
      <vt:lpstr>自定义设计方案</vt:lpstr>
      <vt:lpstr>“双减”背景下高中生课余生活德育活动的设计与实施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极简工作总结</dc:title>
  <dc:creator/>
  <cp:keywords>www.1ppt.com</cp:keywords>
  <dc:description>www.1ppt.com</dc:description>
  <cp:lastModifiedBy/>
  <cp:revision>1</cp:revision>
  <dcterms:created xsi:type="dcterms:W3CDTF">2021-08-15T13:41:38Z</dcterms:created>
  <dcterms:modified xsi:type="dcterms:W3CDTF">2023-06-11T10:06:38Z</dcterms:modified>
</cp:coreProperties>
</file>