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g" ContentType="image/jpeg"/>
  <Default Extension="mp4" ContentType="video/mp4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f8529b82afd4f6e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244922dc4f644feb" /><Relationship Type="http://schemas.openxmlformats.org/officeDocument/2006/relationships/custom-properties" Target="/docProps/custom.xml" Id="R6f48ed34abe84e0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Relationship Type="http://schemas.openxmlformats.org/officeDocument/2006/relationships/image" Target="/ppt/media/image2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5" /><Relationship Type="http://schemas.openxmlformats.org/officeDocument/2006/relationships/video" Target="/media/mediadata.mp4" Id="rId4" /><Relationship Type="http://schemas.microsoft.com/office/2007/relationships/media" Target="/media/mediadata.mp4" Id="rId3" /><Relationship Type="http://schemas.openxmlformats.org/officeDocument/2006/relationships/image" Target="/ppt/media/image21.png" Id="rId6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5.jpg" Id="rId2" /><Relationship Type="http://schemas.openxmlformats.org/officeDocument/2006/relationships/image" Target="/ppt/media/image22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6.jpg" Id="rId2" /><Relationship Type="http://schemas.openxmlformats.org/officeDocument/2006/relationships/image" Target="/ppt/media/image23.png" Id="rId3" /><Relationship Type="http://schemas.openxmlformats.org/officeDocument/2006/relationships/image" Target="/ppt/media/image17.jpg" Id="rId4" /><Relationship Type="http://schemas.openxmlformats.org/officeDocument/2006/relationships/image" Target="/ppt/media/image18.jpg" Id="rId5" /><Relationship Type="http://schemas.openxmlformats.org/officeDocument/2006/relationships/image" Target="/ppt/media/image19.jpg" Id="rId6" /><Relationship Type="http://schemas.openxmlformats.org/officeDocument/2006/relationships/image" Target="/ppt/media/image20.jpg" Id="rId7" /><Relationship Type="http://schemas.openxmlformats.org/officeDocument/2006/relationships/image" Target="/ppt/media/image21.jpg" Id="rId8" /><Relationship Type="http://schemas.openxmlformats.org/officeDocument/2006/relationships/image" Target="/ppt/media/image22.jpg" Id="rId9" /><Relationship Type="http://schemas.openxmlformats.org/officeDocument/2006/relationships/image" Target="/ppt/media/image24.png" Id="rId10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3.jpg" Id="rId2" /><Relationship Type="http://schemas.openxmlformats.org/officeDocument/2006/relationships/image" Target="/ppt/media/image25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6.png" Id="rId2" /><Relationship Type="http://schemas.openxmlformats.org/officeDocument/2006/relationships/image" Target="/ppt/media/image27.png" Id="rId3" /><Relationship Type="http://schemas.openxmlformats.org/officeDocument/2006/relationships/image" Target="/ppt/media/image28.png" Id="rId4" /><Relationship Type="http://schemas.openxmlformats.org/officeDocument/2006/relationships/image" Target="/ppt/media/image29.png" Id="rId5" /><Relationship Type="http://schemas.openxmlformats.org/officeDocument/2006/relationships/image" Target="/ppt/media/image30.png" Id="rId6" /><Relationship Type="http://schemas.openxmlformats.org/officeDocument/2006/relationships/image" Target="/ppt/media/image31.png" Id="rId7" /><Relationship Type="http://schemas.openxmlformats.org/officeDocument/2006/relationships/image" Target="/ppt/media/image32.png" Id="rId8" /><Relationship Type="http://schemas.openxmlformats.org/officeDocument/2006/relationships/image" Target="/ppt/media/image33.png" Id="rId9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34.png" Id="rId2" /><Relationship Type="http://schemas.openxmlformats.org/officeDocument/2006/relationships/image" Target="/ppt/media/image35.png" Id="rId3" /><Relationship Type="http://schemas.openxmlformats.org/officeDocument/2006/relationships/image" Target="/ppt/media/image36.png" Id="rId4" /><Relationship Type="http://schemas.openxmlformats.org/officeDocument/2006/relationships/image" Target="/ppt/media/image24.jpg" Id="rId5" /><Relationship Type="http://schemas.openxmlformats.org/officeDocument/2006/relationships/image" Target="/ppt/media/image37.png" Id="rId6" /><Relationship Type="http://schemas.openxmlformats.org/officeDocument/2006/relationships/image" Target="/ppt/media/image25.jpg" Id="rId7" /><Relationship Type="http://schemas.openxmlformats.org/officeDocument/2006/relationships/image" Target="/ppt/media/image38.png" Id="rId8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6.jpg" Id="rId2" /><Relationship Type="http://schemas.openxmlformats.org/officeDocument/2006/relationships/image" Target="/ppt/media/image27.jpg" Id="rId3" /><Relationship Type="http://schemas.openxmlformats.org/officeDocument/2006/relationships/image" Target="/ppt/media/image28.jpg" Id="rId4" /><Relationship Type="http://schemas.openxmlformats.org/officeDocument/2006/relationships/image" Target="/ppt/media/image29.jpg" Id="rId5" /><Relationship Type="http://schemas.openxmlformats.org/officeDocument/2006/relationships/image" Target="/ppt/media/image30.jpg" Id="rId6" /><Relationship Type="http://schemas.openxmlformats.org/officeDocument/2006/relationships/image" Target="/ppt/media/image31.jpg" Id="rId7" /><Relationship Type="http://schemas.openxmlformats.org/officeDocument/2006/relationships/image" Target="/ppt/media/image39.png" Id="rId8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40.png" Id="rId2" /><Relationship Type="http://schemas.openxmlformats.org/officeDocument/2006/relationships/image" Target="/ppt/media/image41.png" Id="rId3" /><Relationship Type="http://schemas.openxmlformats.org/officeDocument/2006/relationships/image" Target="/ppt/media/image42.png" Id="rId4" /><Relationship Type="http://schemas.openxmlformats.org/officeDocument/2006/relationships/image" Target="/ppt/media/image43.png" Id="rId5" /><Relationship Type="http://schemas.openxmlformats.org/officeDocument/2006/relationships/image" Target="/ppt/media/image44.png" Id="rId6" /><Relationship Type="http://schemas.openxmlformats.org/officeDocument/2006/relationships/image" Target="/ppt/media/image45.png" Id="rId7" /><Relationship Type="http://schemas.openxmlformats.org/officeDocument/2006/relationships/image" Target="/ppt/media/image46.png" Id="rId8" /><Relationship Type="http://schemas.openxmlformats.org/officeDocument/2006/relationships/image" Target="/ppt/media/image32.jpg" Id="rId9" /><Relationship Type="http://schemas.openxmlformats.org/officeDocument/2006/relationships/image" Target="/ppt/media/image33.jpg" Id="rId10" /><Relationship Type="http://schemas.openxmlformats.org/officeDocument/2006/relationships/image" Target="/ppt/media/image47.png" Id="rId11" /><Relationship Type="http://schemas.openxmlformats.org/officeDocument/2006/relationships/image" Target="/ppt/media/image48.png" Id="rId12" /><Relationship Type="http://schemas.openxmlformats.org/officeDocument/2006/relationships/image" Target="/ppt/media/image49.png" Id="rId13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4.jpg" Id="rId2" /><Relationship Type="http://schemas.openxmlformats.org/officeDocument/2006/relationships/image" Target="/ppt/media/image35.jpg" Id="rId3" /><Relationship Type="http://schemas.openxmlformats.org/officeDocument/2006/relationships/image" Target="/ppt/media/image36.jpg" Id="rId4" /><Relationship Type="http://schemas.openxmlformats.org/officeDocument/2006/relationships/image" Target="/ppt/media/image37.jpg" Id="rId5" /><Relationship Type="http://schemas.openxmlformats.org/officeDocument/2006/relationships/image" Target="/ppt/media/image50.png" Id="rId6" /><Relationship Type="http://schemas.openxmlformats.org/officeDocument/2006/relationships/image" Target="/ppt/media/image38.jpg" Id="rId7" /><Relationship Type="http://schemas.openxmlformats.org/officeDocument/2006/relationships/image" Target="/ppt/media/image51.png" Id="rId8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2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53.png" Id="rId2" /><Relationship Type="http://schemas.openxmlformats.org/officeDocument/2006/relationships/image" Target="/ppt/media/image54.png" Id="rId3" /><Relationship Type="http://schemas.openxmlformats.org/officeDocument/2006/relationships/image" Target="/ppt/media/image39.jp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55.png" Id="rId2" /><Relationship Type="http://schemas.openxmlformats.org/officeDocument/2006/relationships/image" Target="/ppt/media/image56.png" Id="rId3" /><Relationship Type="http://schemas.openxmlformats.org/officeDocument/2006/relationships/image" Target="/ppt/media/image40.jp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57.png" Id="rId2" /><Relationship Type="http://schemas.openxmlformats.org/officeDocument/2006/relationships/image" Target="/ppt/media/image58.png" Id="rId3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59.png" Id="rId2" /><Relationship Type="http://schemas.openxmlformats.org/officeDocument/2006/relationships/image" Target="/ppt/media/image60.png" Id="rId3" /><Relationship Type="http://schemas.openxmlformats.org/officeDocument/2006/relationships/image" Target="/ppt/media/image61.png" Id="rId4" /><Relationship Type="http://schemas.openxmlformats.org/officeDocument/2006/relationships/image" Target="/ppt/media/image62.png" Id="rId5" /><Relationship Type="http://schemas.openxmlformats.org/officeDocument/2006/relationships/image" Target="/ppt/media/image63.png" Id="rId6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64.png" Id="rId2" /><Relationship Type="http://schemas.openxmlformats.org/officeDocument/2006/relationships/image" Target="/ppt/media/image65.png" Id="rId3" /><Relationship Type="http://schemas.openxmlformats.org/officeDocument/2006/relationships/image" Target="/ppt/media/image41.jpg" Id="rId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66.png" Id="rId2" /><Relationship Type="http://schemas.openxmlformats.org/officeDocument/2006/relationships/image" Target="/ppt/media/image67.png" Id="rId3" /><Relationship Type="http://schemas.openxmlformats.org/officeDocument/2006/relationships/image" Target="/ppt/media/image42.jp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68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69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70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71.png" Id="rId2" /><Relationship Type="http://schemas.openxmlformats.org/officeDocument/2006/relationships/image" Target="/ppt/media/image72.png" Id="rId3" /><Relationship Type="http://schemas.openxmlformats.org/officeDocument/2006/relationships/image" Target="/ppt/media/image73.pn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.jpg" Id="rId2" /><Relationship Type="http://schemas.openxmlformats.org/officeDocument/2006/relationships/image" Target="/ppt/media/image2.jpg" Id="rId3" /><Relationship Type="http://schemas.openxmlformats.org/officeDocument/2006/relationships/image" Target="/ppt/media/image3.jpg" Id="rId4" /><Relationship Type="http://schemas.openxmlformats.org/officeDocument/2006/relationships/image" Target="/ppt/media/image4.jpg" Id="rId5" /><Relationship Type="http://schemas.openxmlformats.org/officeDocument/2006/relationships/image" Target="/ppt/media/image4.png" Id="rId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5.jpg" Id="rId2" /><Relationship Type="http://schemas.openxmlformats.org/officeDocument/2006/relationships/image" Target="/ppt/media/image6.jpg" Id="rId3" /><Relationship Type="http://schemas.openxmlformats.org/officeDocument/2006/relationships/image" Target="/ppt/media/image5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7.jpg" Id="rId2" /><Relationship Type="http://schemas.openxmlformats.org/officeDocument/2006/relationships/image" Target="/ppt/media/image8.jpg" Id="rId3" /><Relationship Type="http://schemas.openxmlformats.org/officeDocument/2006/relationships/image" Target="/ppt/media/image6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9.jpg" Id="rId2" /><Relationship Type="http://schemas.openxmlformats.org/officeDocument/2006/relationships/image" Target="/ppt/media/image7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jpg" Id="rId2" /><Relationship Type="http://schemas.openxmlformats.org/officeDocument/2006/relationships/image" Target="/ppt/media/image11.jpg" Id="rId3" /><Relationship Type="http://schemas.openxmlformats.org/officeDocument/2006/relationships/image" Target="/ppt/media/image8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9.png" Id="rId2" /><Relationship Type="http://schemas.openxmlformats.org/officeDocument/2006/relationships/image" Target="/ppt/media/image10.png" Id="rId3" /><Relationship Type="http://schemas.openxmlformats.org/officeDocument/2006/relationships/image" Target="/ppt/media/image11.png" Id="rId4" /><Relationship Type="http://schemas.openxmlformats.org/officeDocument/2006/relationships/image" Target="/ppt/media/image12.pn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3.png" Id="rId2" /><Relationship Type="http://schemas.openxmlformats.org/officeDocument/2006/relationships/image" Target="/ppt/media/image14.png" Id="rId3" /><Relationship Type="http://schemas.openxmlformats.org/officeDocument/2006/relationships/image" Target="/ppt/media/image15.png" Id="rId4" /><Relationship Type="http://schemas.openxmlformats.org/officeDocument/2006/relationships/image" Target="/ppt/media/image16.png" Id="rId5" /><Relationship Type="http://schemas.openxmlformats.org/officeDocument/2006/relationships/image" Target="/ppt/media/image12.jpg" Id="rId6" /><Relationship Type="http://schemas.openxmlformats.org/officeDocument/2006/relationships/image" Target="/ppt/media/image13.jpg" Id="rId7" /><Relationship Type="http://schemas.openxmlformats.org/officeDocument/2006/relationships/image" Target="/ppt/media/image14.jpg" Id="rId8" /><Relationship Type="http://schemas.openxmlformats.org/officeDocument/2006/relationships/image" Target="/ppt/media/image17.png" Id="rId9" /><Relationship Type="http://schemas.openxmlformats.org/officeDocument/2006/relationships/image" Target="/ppt/media/image18.png" Id="rId10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82178" y="312963"/>
            <a:ext cx="7845781" cy="710194"/>
            <a:chOff x="0" y="0"/>
            <a:chExt cx="7845781" cy="710194"/>
          </a:xfrm>
        </p:grpSpPr>
        <p:sp>
          <p:nvSpPr>
            <p:cNvPr id="3" name="形状1"/>
            <p:cNvSpPr txBox="1"/>
            <p:nvPr/>
          </p:nvSpPr>
          <p:spPr>
            <a:xfrm rot="0">
              <a:off x="0" y="0"/>
              <a:ext cx="7845781" cy="710194"/>
            </a:xfrm>
            <a:custGeom>
              <a:avLst/>
              <a:gdLst>
                <a:gd name="connsiteX0" fmla="*/ 118366 w 7845781"/>
                <a:gd name="connsiteY0" fmla="*/ 0 h 710194"/>
                <a:gd name="connsiteX1" fmla="*/ 7727415 w 7845781"/>
                <a:gd name="connsiteY1" fmla="*/ 0 h 710194"/>
                <a:gd name="connsiteX2" fmla="*/ 7792787 w 7845781"/>
                <a:gd name="connsiteY2" fmla="*/ 0 h 710194"/>
                <a:gd name="connsiteX3" fmla="*/ 7845780 w 7845781"/>
                <a:gd name="connsiteY3" fmla="*/ 591828 h 710194"/>
                <a:gd name="connsiteX4" fmla="*/ 7845780 w 7845781"/>
                <a:gd name="connsiteY4" fmla="*/ 657199 h 710194"/>
                <a:gd name="connsiteX5" fmla="*/ 118366 w 7845781"/>
                <a:gd name="connsiteY5" fmla="*/ 710193 h 710194"/>
                <a:gd name="connsiteX6" fmla="*/ 52994 w 7845781"/>
                <a:gd name="connsiteY6" fmla="*/ 710193 h 710194"/>
                <a:gd name="connsiteX7" fmla="*/ 0 w 7845781"/>
                <a:gd name="connsiteY7" fmla="*/ 118366 h 710194"/>
                <a:gd name="connsiteX8" fmla="*/ 0 w 7845781"/>
                <a:gd name="connsiteY8" fmla="*/ 52994 h 71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5780" h="710193">
                  <a:moveTo>
                    <a:pt x="118366" y="0"/>
                  </a:moveTo>
                  <a:lnTo>
                    <a:pt x="7727415" y="0"/>
                  </a:lnTo>
                  <a:cubicBezTo>
                    <a:pt x="7792787" y="0"/>
                    <a:pt x="7845780" y="52994"/>
                    <a:pt x="7845780" y="118366"/>
                  </a:cubicBezTo>
                  <a:lnTo>
                    <a:pt x="7845780" y="591828"/>
                  </a:lnTo>
                  <a:cubicBezTo>
                    <a:pt x="7845780" y="657199"/>
                    <a:pt x="7792787" y="710193"/>
                    <a:pt x="7727415" y="710193"/>
                  </a:cubicBezTo>
                  <a:lnTo>
                    <a:pt x="118366" y="710193"/>
                  </a:lnTo>
                  <a:cubicBezTo>
                    <a:pt x="52994" y="710193"/>
                    <a:pt x="0" y="657199"/>
                    <a:pt x="0" y="591828"/>
                  </a:cubicBezTo>
                  <a:lnTo>
                    <a:pt x="0" y="118366"/>
                  </a:lnTo>
                  <a:cubicBezTo>
                    <a:pt x="0" y="52994"/>
                    <a:pt x="52994" y="0"/>
                    <a:pt x="118366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7FCA66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 rot="0">
              <a:off x="49578" y="63913"/>
              <a:ext cx="7746997" cy="58162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699" b="0" i="0" dirty="0">
                  <a:solidFill>
                    <a:srgbClr val="2CB2BD"/>
                  </a:solidFill>
                  <a:latin typeface="楷体"/>
                  <a:ea typeface="楷体"/>
                </a:rPr>
                <a:t>苏教版小学科学六年级上册</a:t>
              </a:r>
              <a:r>
                <a:rPr lang="zh-CN" altLang="en-US" sz="26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  <a:r>
                <a:rPr lang="zh-CN" altLang="en-US" sz="2699" b="0" i="0" dirty="0">
                  <a:solidFill>
                    <a:srgbClr val="FB9D03"/>
                  </a:solidFill>
                  <a:latin typeface="楷体"/>
                  <a:ea typeface="楷体"/>
                </a:rPr>
                <a:t>第二单元</a:t>
              </a:r>
              <a:r>
                <a:rPr lang="zh-CN" altLang="en-US" sz="26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  <a:r>
                <a:rPr lang="zh-CN" altLang="en-US" sz="2699" b="0" i="0" dirty="0">
                  <a:solidFill>
                    <a:srgbClr val="434963"/>
                  </a:solidFill>
                  <a:latin typeface="楷体"/>
                  <a:ea typeface="楷体"/>
                </a:rPr>
                <a:t>遗传与变异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800780" y="2340712"/>
            <a:ext cx="45910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1710938" y="-410"/>
            <a:ext cx="9763125" cy="80062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是什么原因导致他们产生变异的？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4" y="543"/>
            <a:ext cx="1261320" cy="127334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 rot="0">
            <a:off x="1275264" y="238068"/>
            <a:ext cx="325260" cy="325260"/>
          </a:xfrm>
          <a:custGeom>
            <a:avLst/>
            <a:gdLst>
              <a:gd name="connsiteX0" fmla="*/ 162630 w 325260"/>
              <a:gd name="connsiteY0" fmla="*/ 0 h 325260"/>
              <a:gd name="connsiteX1" fmla="*/ 252448 w 325260"/>
              <a:gd name="connsiteY1" fmla="*/ 0 h 325260"/>
              <a:gd name="connsiteX2" fmla="*/ 325260 w 325260"/>
              <a:gd name="connsiteY2" fmla="*/ 252448 h 325260"/>
              <a:gd name="connsiteX3" fmla="*/ 72812 w 325260"/>
              <a:gd name="connsiteY3" fmla="*/ 325260 h 325260"/>
              <a:gd name="connsiteX4" fmla="*/ 0 w 325260"/>
              <a:gd name="connsiteY4" fmla="*/ 72812 h 32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60" h="325260">
                <a:moveTo>
                  <a:pt x="162630" y="0"/>
                </a:moveTo>
                <a:cubicBezTo>
                  <a:pt x="252448" y="0"/>
                  <a:pt x="325260" y="72812"/>
                  <a:pt x="325260" y="162630"/>
                </a:cubicBezTo>
                <a:cubicBezTo>
                  <a:pt x="325260" y="252448"/>
                  <a:pt x="252448" y="325260"/>
                  <a:pt x="162630" y="325260"/>
                </a:cubicBezTo>
                <a:cubicBezTo>
                  <a:pt x="72812" y="325260"/>
                  <a:pt x="0" y="252448"/>
                  <a:pt x="0" y="162630"/>
                </a:cubicBezTo>
                <a:cubicBezTo>
                  <a:pt x="0" y="72812"/>
                  <a:pt x="72812" y="0"/>
                  <a:pt x="162630" y="0"/>
                </a:cubicBezTo>
                <a:close/>
              </a:path>
            </a:pathLst>
          </a:custGeom>
          <a:solidFill>
            <a:srgbClr val="166EE1"/>
          </a:solidFill>
          <a:ln w="28575">
            <a:solidFill>
              <a:srgbClr val="FFFF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5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0">
            <a:off x="1349007" y="800662"/>
            <a:ext cx="9933451" cy="55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240792" y="343624"/>
            <a:ext cx="325260" cy="325260"/>
          </a:xfrm>
          <a:custGeom>
            <a:avLst/>
            <a:gdLst>
              <a:gd name="connsiteX0" fmla="*/ 162630 w 325260"/>
              <a:gd name="connsiteY0" fmla="*/ 0 h 325260"/>
              <a:gd name="connsiteX1" fmla="*/ 252448 w 325260"/>
              <a:gd name="connsiteY1" fmla="*/ 0 h 325260"/>
              <a:gd name="connsiteX2" fmla="*/ 325260 w 325260"/>
              <a:gd name="connsiteY2" fmla="*/ 252448 h 325260"/>
              <a:gd name="connsiteX3" fmla="*/ 72812 w 325260"/>
              <a:gd name="connsiteY3" fmla="*/ 325260 h 325260"/>
              <a:gd name="connsiteX4" fmla="*/ 0 w 325260"/>
              <a:gd name="connsiteY4" fmla="*/ 72812 h 32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60" h="325260">
                <a:moveTo>
                  <a:pt x="162630" y="0"/>
                </a:moveTo>
                <a:cubicBezTo>
                  <a:pt x="252448" y="0"/>
                  <a:pt x="325260" y="72812"/>
                  <a:pt x="325260" y="162630"/>
                </a:cubicBezTo>
                <a:cubicBezTo>
                  <a:pt x="325260" y="252448"/>
                  <a:pt x="252448" y="325260"/>
                  <a:pt x="162630" y="325260"/>
                </a:cubicBezTo>
                <a:cubicBezTo>
                  <a:pt x="72812" y="325260"/>
                  <a:pt x="0" y="252448"/>
                  <a:pt x="0" y="162630"/>
                </a:cubicBezTo>
                <a:cubicBezTo>
                  <a:pt x="0" y="72812"/>
                  <a:pt x="72812" y="0"/>
                  <a:pt x="162630" y="0"/>
                </a:cubicBezTo>
                <a:close/>
              </a:path>
            </a:pathLst>
          </a:custGeom>
          <a:solidFill>
            <a:srgbClr val="166EE1"/>
          </a:solidFill>
          <a:ln w="28575">
            <a:solidFill>
              <a:srgbClr val="FFFF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99814" y="417757"/>
            <a:ext cx="5124450" cy="3533775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 rot="0">
            <a:off x="6417955" y="532895"/>
            <a:ext cx="5996045" cy="123503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微软雅黑"/>
                <a:ea typeface="微软雅黑"/>
              </a:rPr>
              <a:t>中国"杂交水稻之父"</a:t>
            </a:r>
          </a:p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微软雅黑"/>
                <a:ea typeface="微软雅黑"/>
              </a:rPr>
              <a:t>                  ——</a:t>
            </a:r>
            <a:r>
              <a:rPr lang="zh-CN" altLang="en-US" sz="3000" b="1" i="0" dirty="0">
                <a:solidFill>
                  <a:srgbClr val="000000"/>
                </a:solidFill>
                <a:latin typeface="微软雅黑"/>
                <a:ea typeface="微软雅黑"/>
              </a:rPr>
              <a:t>袁隆平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545440" y="327022"/>
            <a:ext cx="472154" cy="325708"/>
            <a:chOff x="0" y="0"/>
            <a:chExt cx="472154" cy="325708"/>
          </a:xfrm>
        </p:grpSpPr>
        <p:sp>
          <p:nvSpPr>
            <p:cNvPr id="3" name="形状1"/>
            <p:cNvSpPr txBox="1"/>
            <p:nvPr/>
          </p:nvSpPr>
          <p:spPr>
            <a:xfrm rot="0">
              <a:off x="0" y="0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 rot="0">
              <a:off x="146894" y="448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1032329" y="159287"/>
            <a:ext cx="6591300" cy="65982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尽可能多地说出同一种植物的不同品种。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31324" y="3794312"/>
            <a:ext cx="2290020" cy="2796121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0" t="2666" r="2615" b="4666"/>
          <a:stretch>
            <a:fillRect/>
          </a:stretch>
        </p:blipFill>
        <p:spPr>
          <a:xfrm rot="0">
            <a:off x="92583" y="877653"/>
            <a:ext cx="2840905" cy="2580416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933671" y="1189501"/>
            <a:ext cx="2446311" cy="2446314"/>
          </a:xfrm>
          <a:prstGeom prst="rect">
            <a:avLst/>
          </a:prstGeom>
        </p:spPr>
      </p:pic>
      <p:pic>
        <p:nvPicPr>
          <p:cNvPr id="9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0" t="0" r="9846" b="0"/>
          <a:stretch>
            <a:fillRect/>
          </a:stretch>
        </p:blipFill>
        <p:spPr>
          <a:xfrm rot="0">
            <a:off x="5854101" y="1284075"/>
            <a:ext cx="2782220" cy="2174198"/>
          </a:xfrm>
          <a:prstGeom prst="rect">
            <a:avLst/>
          </a:prstGeom>
        </p:spPr>
      </p:pic>
      <p:pic>
        <p:nvPicPr>
          <p:cNvPr id="10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137658" y="1326070"/>
            <a:ext cx="2050368" cy="2050370"/>
          </a:xfrm>
          <a:prstGeom prst="rect">
            <a:avLst/>
          </a:prstGeom>
        </p:spPr>
      </p:pic>
      <p:pic>
        <p:nvPicPr>
          <p:cNvPr id="11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772243" y="4257580"/>
            <a:ext cx="2893584" cy="1935990"/>
          </a:xfrm>
          <a:prstGeom prst="rect">
            <a:avLst/>
          </a:prstGeom>
        </p:spPr>
      </p:pic>
      <p:pic>
        <p:nvPicPr>
          <p:cNvPr id="12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75219" y="4131507"/>
            <a:ext cx="2443791" cy="2218201"/>
          </a:xfrm>
          <a:prstGeom prst="rect">
            <a:avLst/>
          </a:prstGeom>
        </p:spPr>
      </p:pic>
      <p:pic>
        <p:nvPicPr>
          <p:cNvPr id="13" name="图片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995087" y="4257732"/>
            <a:ext cx="2444163" cy="18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545440" y="327022"/>
            <a:ext cx="472154" cy="325708"/>
            <a:chOff x="0" y="0"/>
            <a:chExt cx="472154" cy="325708"/>
          </a:xfrm>
        </p:grpSpPr>
        <p:sp>
          <p:nvSpPr>
            <p:cNvPr id="3" name="形状1"/>
            <p:cNvSpPr txBox="1"/>
            <p:nvPr/>
          </p:nvSpPr>
          <p:spPr>
            <a:xfrm rot="0">
              <a:off x="0" y="0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 rot="0">
              <a:off x="146894" y="448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1032329" y="159287"/>
            <a:ext cx="6591300" cy="65982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找一找，同一株植物上存在变异现象吗？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43008" y="945156"/>
            <a:ext cx="8420100" cy="56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dissolve/>
  </p:transition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84050" y="950633"/>
            <a:ext cx="1152525" cy="1676400"/>
          </a:xfrm>
          <a:prstGeom prst="rect">
            <a:avLst/>
          </a:prstGeom>
          <a:ln w="9525">
            <a:solidFill>
              <a:srgbClr val="34BBBA"/>
            </a:solidFill>
            <a:prstDash val="solid"/>
          </a:ln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2487" y="3241519"/>
            <a:ext cx="3460490" cy="2581275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 rot="5400000">
            <a:off x="1921968" y="2633815"/>
            <a:ext cx="482644" cy="734458"/>
          </a:xfrm>
          <a:custGeom>
            <a:avLst/>
            <a:gdLst>
              <a:gd name="connsiteX0" fmla="*/ 193057 w 482644"/>
              <a:gd name="connsiteY0" fmla="*/ 0 h 734458"/>
              <a:gd name="connsiteX1" fmla="*/ 482644 w 482644"/>
              <a:gd name="connsiteY1" fmla="*/ 367229 h 734458"/>
              <a:gd name="connsiteX2" fmla="*/ 193057 w 482644"/>
              <a:gd name="connsiteY2" fmla="*/ 734458 h 734458"/>
              <a:gd name="connsiteX3" fmla="*/ 193057 w 482644"/>
              <a:gd name="connsiteY3" fmla="*/ 489639 h 734458"/>
              <a:gd name="connsiteX4" fmla="*/ 0 w 482644"/>
              <a:gd name="connsiteY4" fmla="*/ 489639 h 734458"/>
              <a:gd name="connsiteX5" fmla="*/ 0 w 482644"/>
              <a:gd name="connsiteY5" fmla="*/ 244819 h 734458"/>
              <a:gd name="connsiteX6" fmla="*/ 193057 w 482644"/>
              <a:gd name="connsiteY6" fmla="*/ 244819 h 734458"/>
              <a:gd name="connsiteX7" fmla="*/ 193057 w 482644"/>
              <a:gd name="connsiteY7" fmla="*/ 0 h 7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44" h="734458">
                <a:moveTo>
                  <a:pt x="193057" y="0"/>
                </a:moveTo>
                <a:lnTo>
                  <a:pt x="482644" y="367229"/>
                </a:lnTo>
                <a:lnTo>
                  <a:pt x="193057" y="734458"/>
                </a:lnTo>
                <a:lnTo>
                  <a:pt x="193057" y="489639"/>
                </a:lnTo>
                <a:lnTo>
                  <a:pt x="0" y="489639"/>
                </a:lnTo>
                <a:lnTo>
                  <a:pt x="0" y="244819"/>
                </a:lnTo>
                <a:lnTo>
                  <a:pt x="193057" y="244819"/>
                </a:lnTo>
                <a:lnTo>
                  <a:pt x="193057" y="0"/>
                </a:lnTo>
                <a:close/>
              </a:path>
            </a:pathLst>
          </a:custGeom>
          <a:solidFill>
            <a:srgbClr val="62C2BF"/>
          </a:solidFill>
          <a:ln w="9525">
            <a:solidFill>
              <a:srgbClr val="5C81CC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381929" y="940765"/>
            <a:ext cx="3525069" cy="2238727"/>
          </a:xfrm>
          <a:prstGeom prst="rect">
            <a:avLst/>
          </a:prstGeom>
        </p:spPr>
      </p:pic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419842" y="941127"/>
            <a:ext cx="3512700" cy="2238727"/>
          </a:xfrm>
          <a:prstGeom prst="rect">
            <a:avLst/>
          </a:prstGeom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381700" y="3584286"/>
            <a:ext cx="3524574" cy="2238418"/>
          </a:xfrm>
          <a:prstGeom prst="rect">
            <a:avLst/>
          </a:prstGeom>
        </p:spPr>
      </p:pic>
      <p:pic>
        <p:nvPicPr>
          <p:cNvPr id="8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413880" y="3584334"/>
            <a:ext cx="3525069" cy="2238727"/>
          </a:xfrm>
          <a:prstGeom prst="rect">
            <a:avLst/>
          </a:prstGeom>
        </p:spPr>
      </p:pic>
      <p:pic>
        <p:nvPicPr>
          <p:cNvPr id="9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660385" y="2576808"/>
            <a:ext cx="3214623" cy="1612317"/>
          </a:xfrm>
          <a:prstGeom prst="rect">
            <a:avLst/>
          </a:prstGeom>
        </p:spPr>
      </p:pic>
      <p:sp>
        <p:nvSpPr>
          <p:cNvPr id="10" name="形状2"/>
          <p:cNvSpPr txBox="1"/>
          <p:nvPr/>
        </p:nvSpPr>
        <p:spPr>
          <a:xfrm rot="14538000">
            <a:off x="7055415" y="2423150"/>
            <a:ext cx="482644" cy="734458"/>
          </a:xfrm>
          <a:custGeom>
            <a:avLst/>
            <a:gdLst>
              <a:gd name="connsiteX0" fmla="*/ 193057 w 482644"/>
              <a:gd name="connsiteY0" fmla="*/ 0 h 734458"/>
              <a:gd name="connsiteX1" fmla="*/ 482644 w 482644"/>
              <a:gd name="connsiteY1" fmla="*/ 367229 h 734458"/>
              <a:gd name="connsiteX2" fmla="*/ 193057 w 482644"/>
              <a:gd name="connsiteY2" fmla="*/ 734458 h 734458"/>
              <a:gd name="connsiteX3" fmla="*/ 193057 w 482644"/>
              <a:gd name="connsiteY3" fmla="*/ 489639 h 734458"/>
              <a:gd name="connsiteX4" fmla="*/ 0 w 482644"/>
              <a:gd name="connsiteY4" fmla="*/ 489639 h 734458"/>
              <a:gd name="connsiteX5" fmla="*/ 0 w 482644"/>
              <a:gd name="connsiteY5" fmla="*/ 244819 h 734458"/>
              <a:gd name="connsiteX6" fmla="*/ 193057 w 482644"/>
              <a:gd name="connsiteY6" fmla="*/ 244819 h 734458"/>
              <a:gd name="connsiteX7" fmla="*/ 193057 w 482644"/>
              <a:gd name="connsiteY7" fmla="*/ 0 h 7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44" h="734458">
                <a:moveTo>
                  <a:pt x="193057" y="0"/>
                </a:moveTo>
                <a:lnTo>
                  <a:pt x="482644" y="367229"/>
                </a:lnTo>
                <a:lnTo>
                  <a:pt x="193057" y="734458"/>
                </a:lnTo>
                <a:lnTo>
                  <a:pt x="193057" y="489639"/>
                </a:lnTo>
                <a:lnTo>
                  <a:pt x="0" y="489639"/>
                </a:lnTo>
                <a:lnTo>
                  <a:pt x="0" y="244819"/>
                </a:lnTo>
                <a:lnTo>
                  <a:pt x="193057" y="244819"/>
                </a:lnTo>
                <a:lnTo>
                  <a:pt x="193057" y="0"/>
                </a:lnTo>
                <a:close/>
              </a:path>
            </a:pathLst>
          </a:custGeom>
          <a:solidFill>
            <a:srgbClr val="73DAE6"/>
          </a:solidFill>
          <a:ln w="9525">
            <a:solidFill>
              <a:srgbClr val="291F4D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1" name="形状3"/>
          <p:cNvSpPr txBox="1"/>
          <p:nvPr/>
        </p:nvSpPr>
        <p:spPr>
          <a:xfrm rot="18438000">
            <a:off x="9365932" y="2414988"/>
            <a:ext cx="482644" cy="734458"/>
          </a:xfrm>
          <a:custGeom>
            <a:avLst/>
            <a:gdLst>
              <a:gd name="connsiteX0" fmla="*/ 193057 w 482644"/>
              <a:gd name="connsiteY0" fmla="*/ 0 h 734458"/>
              <a:gd name="connsiteX1" fmla="*/ 482644 w 482644"/>
              <a:gd name="connsiteY1" fmla="*/ 367229 h 734458"/>
              <a:gd name="connsiteX2" fmla="*/ 193057 w 482644"/>
              <a:gd name="connsiteY2" fmla="*/ 734458 h 734458"/>
              <a:gd name="connsiteX3" fmla="*/ 193057 w 482644"/>
              <a:gd name="connsiteY3" fmla="*/ 489639 h 734458"/>
              <a:gd name="connsiteX4" fmla="*/ 0 w 482644"/>
              <a:gd name="connsiteY4" fmla="*/ 489639 h 734458"/>
              <a:gd name="connsiteX5" fmla="*/ 0 w 482644"/>
              <a:gd name="connsiteY5" fmla="*/ 244819 h 734458"/>
              <a:gd name="connsiteX6" fmla="*/ 193057 w 482644"/>
              <a:gd name="connsiteY6" fmla="*/ 244819 h 734458"/>
              <a:gd name="connsiteX7" fmla="*/ 193057 w 482644"/>
              <a:gd name="connsiteY7" fmla="*/ 0 h 7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44" h="734458">
                <a:moveTo>
                  <a:pt x="193057" y="0"/>
                </a:moveTo>
                <a:lnTo>
                  <a:pt x="482644" y="367229"/>
                </a:lnTo>
                <a:lnTo>
                  <a:pt x="193057" y="734458"/>
                </a:lnTo>
                <a:lnTo>
                  <a:pt x="193057" y="489639"/>
                </a:lnTo>
                <a:lnTo>
                  <a:pt x="0" y="489639"/>
                </a:lnTo>
                <a:lnTo>
                  <a:pt x="0" y="244819"/>
                </a:lnTo>
                <a:lnTo>
                  <a:pt x="193057" y="244819"/>
                </a:lnTo>
                <a:lnTo>
                  <a:pt x="193057" y="0"/>
                </a:lnTo>
                <a:close/>
              </a:path>
            </a:pathLst>
          </a:custGeom>
          <a:solidFill>
            <a:srgbClr val="73DAE6"/>
          </a:solidFill>
          <a:ln w="9525">
            <a:solidFill>
              <a:srgbClr val="291F4D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形状4"/>
          <p:cNvSpPr txBox="1"/>
          <p:nvPr/>
        </p:nvSpPr>
        <p:spPr>
          <a:xfrm rot="7410000">
            <a:off x="7051129" y="3828555"/>
            <a:ext cx="482644" cy="734458"/>
          </a:xfrm>
          <a:custGeom>
            <a:avLst/>
            <a:gdLst>
              <a:gd name="connsiteX0" fmla="*/ 193057 w 482644"/>
              <a:gd name="connsiteY0" fmla="*/ 0 h 734458"/>
              <a:gd name="connsiteX1" fmla="*/ 482644 w 482644"/>
              <a:gd name="connsiteY1" fmla="*/ 367229 h 734458"/>
              <a:gd name="connsiteX2" fmla="*/ 193057 w 482644"/>
              <a:gd name="connsiteY2" fmla="*/ 734458 h 734458"/>
              <a:gd name="connsiteX3" fmla="*/ 193057 w 482644"/>
              <a:gd name="connsiteY3" fmla="*/ 489639 h 734458"/>
              <a:gd name="connsiteX4" fmla="*/ 0 w 482644"/>
              <a:gd name="connsiteY4" fmla="*/ 489639 h 734458"/>
              <a:gd name="connsiteX5" fmla="*/ 0 w 482644"/>
              <a:gd name="connsiteY5" fmla="*/ 244819 h 734458"/>
              <a:gd name="connsiteX6" fmla="*/ 193057 w 482644"/>
              <a:gd name="connsiteY6" fmla="*/ 244819 h 734458"/>
              <a:gd name="connsiteX7" fmla="*/ 193057 w 482644"/>
              <a:gd name="connsiteY7" fmla="*/ 0 h 7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44" h="734458">
                <a:moveTo>
                  <a:pt x="193057" y="0"/>
                </a:moveTo>
                <a:lnTo>
                  <a:pt x="482644" y="367229"/>
                </a:lnTo>
                <a:lnTo>
                  <a:pt x="193057" y="734458"/>
                </a:lnTo>
                <a:lnTo>
                  <a:pt x="193057" y="489639"/>
                </a:lnTo>
                <a:lnTo>
                  <a:pt x="0" y="489639"/>
                </a:lnTo>
                <a:lnTo>
                  <a:pt x="0" y="244819"/>
                </a:lnTo>
                <a:lnTo>
                  <a:pt x="193057" y="244819"/>
                </a:lnTo>
                <a:lnTo>
                  <a:pt x="193057" y="0"/>
                </a:lnTo>
                <a:close/>
              </a:path>
            </a:pathLst>
          </a:custGeom>
          <a:solidFill>
            <a:srgbClr val="73DAE6"/>
          </a:solidFill>
          <a:ln w="9525">
            <a:solidFill>
              <a:srgbClr val="291F4D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3" name="形状5"/>
          <p:cNvSpPr txBox="1"/>
          <p:nvPr/>
        </p:nvSpPr>
        <p:spPr>
          <a:xfrm rot="3378000">
            <a:off x="9168070" y="3702215"/>
            <a:ext cx="482644" cy="734458"/>
          </a:xfrm>
          <a:custGeom>
            <a:avLst/>
            <a:gdLst>
              <a:gd name="connsiteX0" fmla="*/ 193057 w 482644"/>
              <a:gd name="connsiteY0" fmla="*/ 0 h 734458"/>
              <a:gd name="connsiteX1" fmla="*/ 482644 w 482644"/>
              <a:gd name="connsiteY1" fmla="*/ 367229 h 734458"/>
              <a:gd name="connsiteX2" fmla="*/ 193057 w 482644"/>
              <a:gd name="connsiteY2" fmla="*/ 734458 h 734458"/>
              <a:gd name="connsiteX3" fmla="*/ 193057 w 482644"/>
              <a:gd name="connsiteY3" fmla="*/ 489639 h 734458"/>
              <a:gd name="connsiteX4" fmla="*/ 0 w 482644"/>
              <a:gd name="connsiteY4" fmla="*/ 489639 h 734458"/>
              <a:gd name="connsiteX5" fmla="*/ 0 w 482644"/>
              <a:gd name="connsiteY5" fmla="*/ 244819 h 734458"/>
              <a:gd name="connsiteX6" fmla="*/ 193057 w 482644"/>
              <a:gd name="connsiteY6" fmla="*/ 244819 h 734458"/>
              <a:gd name="connsiteX7" fmla="*/ 193057 w 482644"/>
              <a:gd name="connsiteY7" fmla="*/ 0 h 7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44" h="734458">
                <a:moveTo>
                  <a:pt x="193057" y="0"/>
                </a:moveTo>
                <a:lnTo>
                  <a:pt x="482644" y="367229"/>
                </a:lnTo>
                <a:lnTo>
                  <a:pt x="193057" y="734458"/>
                </a:lnTo>
                <a:lnTo>
                  <a:pt x="193057" y="489639"/>
                </a:lnTo>
                <a:lnTo>
                  <a:pt x="0" y="489639"/>
                </a:lnTo>
                <a:lnTo>
                  <a:pt x="0" y="244819"/>
                </a:lnTo>
                <a:lnTo>
                  <a:pt x="193057" y="244819"/>
                </a:lnTo>
                <a:lnTo>
                  <a:pt x="193057" y="0"/>
                </a:lnTo>
                <a:close/>
              </a:path>
            </a:pathLst>
          </a:custGeom>
          <a:solidFill>
            <a:srgbClr val="73DAE6"/>
          </a:solidFill>
          <a:ln w="9525">
            <a:solidFill>
              <a:srgbClr val="291F4D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文本1"/>
          <p:cNvSpPr txBox="1"/>
          <p:nvPr/>
        </p:nvSpPr>
        <p:spPr>
          <a:xfrm rot="0">
            <a:off x="432435" y="314839"/>
            <a:ext cx="8343900" cy="6263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99" b="0" i="0" dirty="0">
                <a:solidFill>
                  <a:srgbClr val="000000"/>
                </a:solidFill>
                <a:latin typeface="微软雅黑"/>
                <a:ea typeface="微软雅黑"/>
              </a:rPr>
              <a:t>你还知道哪些变种培育出来的生物吗？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10" grpId="0" animBg="1"/>
      <p:bldP spid="11" grpId="0" animBg="1"/>
      <p:bldP spid="12" grpId="0" animBg="1"/>
      <p:bldP spid="13" grpId="0" animBg="1"/>
      <p:bldP spid="5" grpId="0" animBg="1"/>
      <p:bldP spid="9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5686" y="1195416"/>
            <a:ext cx="3086357" cy="1935560"/>
            <a:chOff x="0" y="0"/>
            <a:chExt cx="3086357" cy="1935560"/>
          </a:xfrm>
        </p:grpSpPr>
        <p:pic>
          <p:nvPicPr>
            <p:cNvPr id="3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0" t="11600" r="56858" b="18329"/>
            <a:stretch>
              <a:fillRect/>
            </a:stretch>
          </p:blipFill>
          <p:spPr>
            <a:xfrm rot="0">
              <a:off x="1835858" y="0"/>
              <a:ext cx="1250499" cy="1935560"/>
            </a:xfrm>
            <a:prstGeom prst="rect">
              <a:avLst/>
            </a:prstGeom>
            <a:ln w="28575">
              <a:solidFill>
                <a:srgbClr val="34BBBA"/>
              </a:solidFill>
              <a:prstDash val="solid"/>
            </a:ln>
          </p:spPr>
        </p:pic>
        <p:sp>
          <p:nvSpPr>
            <p:cNvPr id="4" name="文本7"/>
            <p:cNvSpPr txBox="1"/>
            <p:nvPr/>
          </p:nvSpPr>
          <p:spPr>
            <a:xfrm rot="0">
              <a:off x="0" y="1004383"/>
              <a:ext cx="2171800" cy="69335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999" b="0" i="0" dirty="0">
                  <a:solidFill>
                    <a:srgbClr val="000000"/>
                  </a:solidFill>
                  <a:latin typeface="微软雅黑"/>
                  <a:ea typeface="微软雅黑"/>
                </a:rPr>
                <a:t>高茎豌豆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22" t="32018" r="2433" b="18561"/>
          <a:stretch>
            <a:fillRect/>
          </a:stretch>
        </p:blipFill>
        <p:spPr>
          <a:xfrm rot="0">
            <a:off x="7455560" y="1195540"/>
            <a:ext cx="1307421" cy="1541012"/>
          </a:xfrm>
          <a:prstGeom prst="rect">
            <a:avLst/>
          </a:prstGeom>
          <a:ln w="28575">
            <a:solidFill>
              <a:srgbClr val="34BBBA"/>
            </a:solidFill>
            <a:prstDash val="solid"/>
          </a:ln>
        </p:spPr>
      </p:pic>
      <p:sp>
        <p:nvSpPr>
          <p:cNvPr id="6" name="文本1"/>
          <p:cNvSpPr txBox="1"/>
          <p:nvPr/>
        </p:nvSpPr>
        <p:spPr>
          <a:xfrm rot="0">
            <a:off x="8915733" y="1621345"/>
            <a:ext cx="21718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矮茎豌豆</a:t>
            </a:r>
          </a:p>
        </p:txBody>
      </p:sp>
      <p:sp>
        <p:nvSpPr>
          <p:cNvPr id="7" name="形状1"/>
          <p:cNvSpPr txBox="1"/>
          <p:nvPr/>
        </p:nvSpPr>
        <p:spPr>
          <a:xfrm rot="0" flipH="1">
            <a:off x="4803877" y="1014146"/>
            <a:ext cx="966398" cy="727399"/>
          </a:xfrm>
          <a:prstGeom prst="line"/>
          <a:ln w="47625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形状2"/>
          <p:cNvSpPr txBox="1"/>
          <p:nvPr/>
        </p:nvSpPr>
        <p:spPr>
          <a:xfrm rot="0">
            <a:off x="6729517" y="1013946"/>
            <a:ext cx="654656" cy="509179"/>
          </a:xfrm>
          <a:prstGeom prst="line"/>
          <a:ln w="47625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22" t="32018" r="2433" b="18561"/>
          <a:stretch>
            <a:fillRect/>
          </a:stretch>
        </p:blipFill>
        <p:spPr>
          <a:xfrm rot="0">
            <a:off x="7550820" y="4985531"/>
            <a:ext cx="1307421" cy="1541012"/>
          </a:xfrm>
          <a:prstGeom prst="rect">
            <a:avLst/>
          </a:prstGeom>
          <a:ln w="28575">
            <a:solidFill>
              <a:srgbClr val="34BBBA"/>
            </a:solidFill>
            <a:prstDash val="solid"/>
          </a:ln>
        </p:spPr>
      </p:pic>
      <p:sp>
        <p:nvSpPr>
          <p:cNvPr id="10" name="文本2"/>
          <p:cNvSpPr txBox="1"/>
          <p:nvPr/>
        </p:nvSpPr>
        <p:spPr>
          <a:xfrm rot="0">
            <a:off x="9115758" y="5411680"/>
            <a:ext cx="21718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矮茎豌豆</a:t>
            </a:r>
          </a:p>
        </p:txBody>
      </p:sp>
      <p:sp>
        <p:nvSpPr>
          <p:cNvPr id="11" name="文本3"/>
          <p:cNvSpPr txBox="1"/>
          <p:nvPr/>
        </p:nvSpPr>
        <p:spPr>
          <a:xfrm rot="0">
            <a:off x="9586208" y="4160806"/>
            <a:ext cx="2311400" cy="6985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FF0000"/>
                </a:solidFill>
                <a:latin typeface="微软雅黑"/>
                <a:ea typeface="微软雅黑"/>
              </a:rPr>
              <a:t>遗传物质</a:t>
            </a:r>
          </a:p>
        </p:txBody>
      </p:sp>
      <p:sp>
        <p:nvSpPr>
          <p:cNvPr id="12" name="形状3"/>
          <p:cNvSpPr txBox="1"/>
          <p:nvPr/>
        </p:nvSpPr>
        <p:spPr>
          <a:xfrm rot="3030000">
            <a:off x="7958147" y="2945835"/>
            <a:ext cx="333683" cy="254445"/>
          </a:xfrm>
          <a:prstGeom prst="line"/>
          <a:ln w="57150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3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88" t="9666" r="4455" b="7333"/>
          <a:stretch>
            <a:fillRect/>
          </a:stretch>
        </p:blipFill>
        <p:spPr>
          <a:xfrm rot="0">
            <a:off x="5693312" y="88525"/>
            <a:ext cx="1210592" cy="835360"/>
          </a:xfrm>
          <a:prstGeom prst="rect">
            <a:avLst/>
          </a:prstGeom>
        </p:spPr>
      </p:pic>
      <p:pic>
        <p:nvPicPr>
          <p:cNvPr id="14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0" t="11600" r="56858" b="19025"/>
          <a:stretch>
            <a:fillRect/>
          </a:stretch>
        </p:blipFill>
        <p:spPr>
          <a:xfrm rot="0">
            <a:off x="961273" y="-24984"/>
            <a:ext cx="1250499" cy="1918243"/>
          </a:xfrm>
          <a:prstGeom prst="rect">
            <a:avLst/>
          </a:prstGeom>
          <a:ln w="28575">
            <a:solidFill>
              <a:srgbClr val="34BBBA"/>
            </a:solidFill>
            <a:prstDash val="solid"/>
          </a:ln>
        </p:spPr>
      </p:pic>
      <p:sp>
        <p:nvSpPr>
          <p:cNvPr id="15" name="文本4"/>
          <p:cNvSpPr txBox="1"/>
          <p:nvPr/>
        </p:nvSpPr>
        <p:spPr>
          <a:xfrm rot="0">
            <a:off x="7033470" y="88182"/>
            <a:ext cx="313382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高茎豌豆种子</a:t>
            </a:r>
          </a:p>
        </p:txBody>
      </p:sp>
      <p:sp>
        <p:nvSpPr>
          <p:cNvPr id="16" name="形状4"/>
          <p:cNvSpPr txBox="1"/>
          <p:nvPr/>
        </p:nvSpPr>
        <p:spPr>
          <a:xfrm rot="12966000" flipH="1">
            <a:off x="2406253" y="-655920"/>
            <a:ext cx="2718360" cy="1982262"/>
          </a:xfrm>
          <a:prstGeom prst="line"/>
          <a:ln w="47625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文本5"/>
          <p:cNvSpPr txBox="1"/>
          <p:nvPr/>
        </p:nvSpPr>
        <p:spPr>
          <a:xfrm rot="0">
            <a:off x="4940789" y="4859322"/>
            <a:ext cx="2311400" cy="6985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FF0000"/>
                </a:solidFill>
                <a:latin typeface="微软雅黑"/>
                <a:ea typeface="微软雅黑"/>
              </a:rPr>
              <a:t>可遗传变异</a:t>
            </a:r>
          </a:p>
        </p:txBody>
      </p:sp>
      <p:pic>
        <p:nvPicPr>
          <p:cNvPr id="18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188" t="9666" r="4455" b="7333"/>
          <a:stretch>
            <a:fillRect/>
          </a:stretch>
        </p:blipFill>
        <p:spPr>
          <a:xfrm rot="0">
            <a:off x="7522229" y="3378076"/>
            <a:ext cx="1210592" cy="835360"/>
          </a:xfrm>
          <a:prstGeom prst="rect">
            <a:avLst/>
          </a:prstGeom>
        </p:spPr>
      </p:pic>
      <p:sp>
        <p:nvSpPr>
          <p:cNvPr id="19" name="文本6"/>
          <p:cNvSpPr txBox="1"/>
          <p:nvPr/>
        </p:nvSpPr>
        <p:spPr>
          <a:xfrm rot="0">
            <a:off x="8915914" y="3449069"/>
            <a:ext cx="2571845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矮茎豌豆种子</a:t>
            </a:r>
          </a:p>
        </p:txBody>
      </p:sp>
      <p:sp>
        <p:nvSpPr>
          <p:cNvPr id="20" name="形状5"/>
          <p:cNvSpPr txBox="1"/>
          <p:nvPr/>
        </p:nvSpPr>
        <p:spPr>
          <a:xfrm rot="3030000">
            <a:off x="7958080" y="4351249"/>
            <a:ext cx="333683" cy="254445"/>
          </a:xfrm>
          <a:prstGeom prst="line"/>
          <a:ln w="57150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560824" y="-352"/>
            <a:ext cx="2631605" cy="4676584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 rot="0">
            <a:off x="3450584" y="851516"/>
            <a:ext cx="2822772" cy="635003"/>
          </a:xfrm>
          <a:custGeom>
            <a:avLst/>
            <a:gdLst>
              <a:gd name="connsiteX0" fmla="*/ 2441770 w 2822772"/>
              <a:gd name="connsiteY0" fmla="*/ 0 h 635003"/>
              <a:gd name="connsiteX1" fmla="*/ 2822772 w 2822772"/>
              <a:gd name="connsiteY1" fmla="*/ 317502 h 635003"/>
              <a:gd name="connsiteX2" fmla="*/ 2441770 w 2822772"/>
              <a:gd name="connsiteY2" fmla="*/ 635003 h 635003"/>
              <a:gd name="connsiteX3" fmla="*/ 2441770 w 2822772"/>
              <a:gd name="connsiteY3" fmla="*/ 423335 h 635003"/>
              <a:gd name="connsiteX4" fmla="*/ 0 w 2822772"/>
              <a:gd name="connsiteY4" fmla="*/ 423335 h 635003"/>
              <a:gd name="connsiteX5" fmla="*/ 0 w 2822772"/>
              <a:gd name="connsiteY5" fmla="*/ 211668 h 635003"/>
              <a:gd name="connsiteX6" fmla="*/ 2441770 w 2822772"/>
              <a:gd name="connsiteY6" fmla="*/ 211668 h 635003"/>
              <a:gd name="connsiteX7" fmla="*/ 2441770 w 2822772"/>
              <a:gd name="connsiteY7" fmla="*/ 0 h 63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772" h="635003">
                <a:moveTo>
                  <a:pt x="2441770" y="0"/>
                </a:moveTo>
                <a:lnTo>
                  <a:pt x="2822772" y="317502"/>
                </a:lnTo>
                <a:lnTo>
                  <a:pt x="2441770" y="635003"/>
                </a:lnTo>
                <a:lnTo>
                  <a:pt x="2441770" y="423335"/>
                </a:lnTo>
                <a:lnTo>
                  <a:pt x="0" y="423335"/>
                </a:lnTo>
                <a:lnTo>
                  <a:pt x="0" y="211668"/>
                </a:lnTo>
                <a:lnTo>
                  <a:pt x="2441770" y="211668"/>
                </a:lnTo>
                <a:lnTo>
                  <a:pt x="2441770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 rot="0">
            <a:off x="9156544" y="4963725"/>
            <a:ext cx="2311400" cy="6985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FF0000"/>
                </a:solidFill>
                <a:latin typeface="微软雅黑"/>
                <a:ea typeface="微软雅黑"/>
              </a:rPr>
              <a:t>环境条件</a:t>
            </a:r>
          </a:p>
        </p:txBody>
      </p:sp>
      <p:sp>
        <p:nvSpPr>
          <p:cNvPr id="5" name="文本2"/>
          <p:cNvSpPr txBox="1"/>
          <p:nvPr/>
        </p:nvSpPr>
        <p:spPr>
          <a:xfrm rot="0">
            <a:off x="274387" y="4932978"/>
            <a:ext cx="3319863" cy="76041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399" b="1" i="0" dirty="0">
                <a:solidFill>
                  <a:srgbClr val="FF0000"/>
                </a:solidFill>
                <a:latin typeface="微软雅黑"/>
                <a:ea typeface="微软雅黑"/>
              </a:rPr>
              <a:t>不可遗传变异</a:t>
            </a:r>
          </a:p>
        </p:txBody>
      </p:sp>
      <p:sp>
        <p:nvSpPr>
          <p:cNvPr id="6" name="形状2"/>
          <p:cNvSpPr txBox="1"/>
          <p:nvPr/>
        </p:nvSpPr>
        <p:spPr>
          <a:xfrm rot="10800000">
            <a:off x="3055068" y="5088141"/>
            <a:ext cx="1053503" cy="449066"/>
          </a:xfrm>
          <a:custGeom>
            <a:avLst/>
            <a:gdLst>
              <a:gd name="connsiteX0" fmla="*/ 784064 w 1053503"/>
              <a:gd name="connsiteY0" fmla="*/ 0 h 449066"/>
              <a:gd name="connsiteX1" fmla="*/ 1053503 w 1053503"/>
              <a:gd name="connsiteY1" fmla="*/ 224533 h 449066"/>
              <a:gd name="connsiteX2" fmla="*/ 784064 w 1053503"/>
              <a:gd name="connsiteY2" fmla="*/ 449066 h 449066"/>
              <a:gd name="connsiteX3" fmla="*/ 784064 w 1053503"/>
              <a:gd name="connsiteY3" fmla="*/ 299377 h 449066"/>
              <a:gd name="connsiteX4" fmla="*/ 0 w 1053503"/>
              <a:gd name="connsiteY4" fmla="*/ 299377 h 449066"/>
              <a:gd name="connsiteX5" fmla="*/ 0 w 1053503"/>
              <a:gd name="connsiteY5" fmla="*/ 149689 h 449066"/>
              <a:gd name="connsiteX6" fmla="*/ 784064 w 1053503"/>
              <a:gd name="connsiteY6" fmla="*/ 149689 h 449066"/>
              <a:gd name="connsiteX7" fmla="*/ 784064 w 1053503"/>
              <a:gd name="connsiteY7" fmla="*/ 0 h 4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03" h="449066">
                <a:moveTo>
                  <a:pt x="784064" y="0"/>
                </a:moveTo>
                <a:lnTo>
                  <a:pt x="1053503" y="224533"/>
                </a:lnTo>
                <a:lnTo>
                  <a:pt x="784064" y="449066"/>
                </a:lnTo>
                <a:lnTo>
                  <a:pt x="784064" y="299377"/>
                </a:lnTo>
                <a:lnTo>
                  <a:pt x="0" y="299377"/>
                </a:lnTo>
                <a:lnTo>
                  <a:pt x="0" y="149689"/>
                </a:lnTo>
                <a:lnTo>
                  <a:pt x="784064" y="149689"/>
                </a:lnTo>
                <a:lnTo>
                  <a:pt x="78406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7" name="组合1"/>
          <p:cNvGrpSpPr/>
          <p:nvPr/>
        </p:nvGrpSpPr>
        <p:grpSpPr>
          <a:xfrm>
            <a:off x="3181256" y="4811320"/>
            <a:ext cx="800497" cy="1003497"/>
            <a:chOff x="0" y="0"/>
            <a:chExt cx="800497" cy="1003497"/>
          </a:xfrm>
        </p:grpSpPr>
        <p:sp>
          <p:nvSpPr>
            <p:cNvPr id="8" name="形状4"/>
            <p:cNvSpPr txBox="1"/>
            <p:nvPr/>
          </p:nvSpPr>
          <p:spPr>
            <a:xfrm rot="0">
              <a:off x="0" y="197"/>
              <a:ext cx="800100" cy="1003300"/>
            </a:xfrm>
            <a:custGeom>
              <a:avLst/>
              <a:gdLst>
                <a:gd name="connsiteX0" fmla="*/ 0 w 800100"/>
                <a:gd name="connsiteY0" fmla="*/ 0 h 1003300"/>
                <a:gd name="connsiteX1" fmla="*/ 800100 w 800100"/>
                <a:gd name="connsiteY1" fmla="*/ 100330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0100" h="1003300" fill="none" stroke="1">
                  <a:moveTo>
                    <a:pt x="0" y="0"/>
                  </a:moveTo>
                  <a:lnTo>
                    <a:pt x="800100" y="1003300"/>
                  </a:lnTo>
                </a:path>
              </a:pathLst>
            </a:custGeom>
            <a:ln w="142875">
              <a:solidFill>
                <a:srgbClr val="FF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形状5"/>
            <p:cNvSpPr txBox="1"/>
            <p:nvPr/>
          </p:nvSpPr>
          <p:spPr>
            <a:xfrm rot="16200000">
              <a:off x="397" y="0"/>
              <a:ext cx="800100" cy="1003300"/>
            </a:xfrm>
            <a:custGeom>
              <a:avLst/>
              <a:gdLst>
                <a:gd name="connsiteX0" fmla="*/ 0 w 800100"/>
                <a:gd name="connsiteY0" fmla="*/ 0 h 1003300"/>
                <a:gd name="connsiteX1" fmla="*/ 446722 w 800100"/>
                <a:gd name="connsiteY1" fmla="*/ 560176 h 1003300"/>
                <a:gd name="connsiteX2" fmla="*/ 800100 w 800100"/>
                <a:gd name="connsiteY2" fmla="*/ 100330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03300" fill="none" stroke="1">
                  <a:moveTo>
                    <a:pt x="0" y="0"/>
                  </a:moveTo>
                  <a:lnTo>
                    <a:pt x="446722" y="560176"/>
                  </a:lnTo>
                  <a:lnTo>
                    <a:pt x="800100" y="1003300"/>
                  </a:lnTo>
                </a:path>
              </a:pathLst>
            </a:custGeom>
            <a:ln w="142875">
              <a:solidFill>
                <a:srgbClr val="FF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pic>
        <p:nvPicPr>
          <p:cNvPr id="1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9" t="18833" r="6766" b="13000"/>
          <a:stretch>
            <a:fillRect/>
          </a:stretch>
        </p:blipFill>
        <p:spPr>
          <a:xfrm rot="0">
            <a:off x="788784" y="0"/>
            <a:ext cx="2290458" cy="2753458"/>
          </a:xfrm>
          <a:prstGeom prst="rect">
            <a:avLst/>
          </a:prstGeom>
        </p:spPr>
      </p:pic>
      <p:sp>
        <p:nvSpPr>
          <p:cNvPr id="11" name="文本3"/>
          <p:cNvSpPr txBox="1"/>
          <p:nvPr/>
        </p:nvSpPr>
        <p:spPr>
          <a:xfrm rot="0">
            <a:off x="490852" y="2753678"/>
            <a:ext cx="3348923" cy="65982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皮肤白皙的交警</a:t>
            </a:r>
          </a:p>
        </p:txBody>
      </p:sp>
      <p:pic>
        <p:nvPicPr>
          <p:cNvPr id="12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61" t="0" r="31063" b="0"/>
          <a:stretch>
            <a:fillRect/>
          </a:stretch>
        </p:blipFill>
        <p:spPr>
          <a:xfrm rot="0">
            <a:off x="8726291" y="286"/>
            <a:ext cx="1329063" cy="2337040"/>
          </a:xfrm>
          <a:prstGeom prst="rect">
            <a:avLst/>
          </a:prstGeom>
        </p:spPr>
      </p:pic>
      <p:pic>
        <p:nvPicPr>
          <p:cNvPr id="13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777" t="25701" r="18333" b="11373"/>
          <a:stretch>
            <a:fillRect/>
          </a:stretch>
        </p:blipFill>
        <p:spPr>
          <a:xfrm rot="0">
            <a:off x="7679950" y="2179463"/>
            <a:ext cx="2511869" cy="1919562"/>
          </a:xfrm>
          <a:prstGeom prst="rect">
            <a:avLst/>
          </a:prstGeom>
        </p:spPr>
      </p:pic>
      <p:pic>
        <p:nvPicPr>
          <p:cNvPr id="14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0" t="0" r="36000" b="45750"/>
          <a:stretch>
            <a:fillRect/>
          </a:stretch>
        </p:blipFill>
        <p:spPr>
          <a:xfrm rot="0">
            <a:off x="6683102" y="-95"/>
            <a:ext cx="1924812" cy="1633090"/>
          </a:xfrm>
          <a:prstGeom prst="rect">
            <a:avLst/>
          </a:prstGeom>
        </p:spPr>
      </p:pic>
      <p:pic>
        <p:nvPicPr>
          <p:cNvPr id="15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0" t="0" r="0" b="4091"/>
          <a:stretch>
            <a:fillRect/>
          </a:stretch>
        </p:blipFill>
        <p:spPr>
          <a:xfrm rot="0">
            <a:off x="4127868" y="2692127"/>
            <a:ext cx="2782986" cy="4183837"/>
          </a:xfrm>
          <a:prstGeom prst="rect">
            <a:avLst/>
          </a:prstGeom>
        </p:spPr>
      </p:pic>
      <p:sp>
        <p:nvSpPr>
          <p:cNvPr id="16" name="形状3"/>
          <p:cNvSpPr txBox="1"/>
          <p:nvPr/>
        </p:nvSpPr>
        <p:spPr>
          <a:xfrm rot="10800000">
            <a:off x="7487726" y="4350020"/>
            <a:ext cx="1092200" cy="635000"/>
          </a:xfrm>
          <a:custGeom>
            <a:avLst/>
            <a:gdLst>
              <a:gd name="connsiteX0" fmla="*/ 711200 w 1092200"/>
              <a:gd name="connsiteY0" fmla="*/ 0 h 635000"/>
              <a:gd name="connsiteX1" fmla="*/ 1092200 w 1092200"/>
              <a:gd name="connsiteY1" fmla="*/ 317500 h 635000"/>
              <a:gd name="connsiteX2" fmla="*/ 711200 w 1092200"/>
              <a:gd name="connsiteY2" fmla="*/ 635000 h 635000"/>
              <a:gd name="connsiteX3" fmla="*/ 711200 w 1092200"/>
              <a:gd name="connsiteY3" fmla="*/ 423333 h 635000"/>
              <a:gd name="connsiteX4" fmla="*/ 0 w 1092200"/>
              <a:gd name="connsiteY4" fmla="*/ 423333 h 635000"/>
              <a:gd name="connsiteX5" fmla="*/ 0 w 1092200"/>
              <a:gd name="connsiteY5" fmla="*/ 211667 h 635000"/>
              <a:gd name="connsiteX6" fmla="*/ 711200 w 1092200"/>
              <a:gd name="connsiteY6" fmla="*/ 211667 h 635000"/>
              <a:gd name="connsiteX7" fmla="*/ 711200 w 1092200"/>
              <a:gd name="connsiteY7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635000">
                <a:moveTo>
                  <a:pt x="711200" y="0"/>
                </a:moveTo>
                <a:lnTo>
                  <a:pt x="1092200" y="317500"/>
                </a:lnTo>
                <a:lnTo>
                  <a:pt x="711200" y="635000"/>
                </a:lnTo>
                <a:lnTo>
                  <a:pt x="711200" y="423333"/>
                </a:lnTo>
                <a:lnTo>
                  <a:pt x="0" y="423333"/>
                </a:lnTo>
                <a:lnTo>
                  <a:pt x="0" y="211667"/>
                </a:lnTo>
                <a:lnTo>
                  <a:pt x="711200" y="211667"/>
                </a:lnTo>
                <a:lnTo>
                  <a:pt x="711200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5670471" y="3816020"/>
            <a:ext cx="2540000" cy="635000"/>
          </a:xfrm>
          <a:prstGeom prst="rect">
            <a:avLst/>
          </a:prstGeom>
        </p:spPr>
      </p:pic>
      <p:pic>
        <p:nvPicPr>
          <p:cNvPr id="3" name="容器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1733864" y="3816220"/>
            <a:ext cx="2540000" cy="635000"/>
          </a:xfrm>
          <a:prstGeom prst="rect">
            <a:avLst/>
          </a:prstGeom>
        </p:spPr>
      </p:pic>
      <p:pic>
        <p:nvPicPr>
          <p:cNvPr id="4" name="素材1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9210313" y="2627119"/>
            <a:ext cx="2502103" cy="571500"/>
          </a:xfrm>
          <a:prstGeom prst="rect">
            <a:avLst/>
          </a:prstGeom>
        </p:spPr>
      </p:pic>
      <p:pic>
        <p:nvPicPr>
          <p:cNvPr id="5" name="素材2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6870087" y="5639943"/>
            <a:ext cx="2257425" cy="571500"/>
          </a:xfrm>
          <a:prstGeom prst="rect">
            <a:avLst/>
          </a:prstGeom>
        </p:spPr>
      </p:pic>
      <p:pic>
        <p:nvPicPr>
          <p:cNvPr id="6" name="素材3"/>
          <p:cNvPicPr>
            <a:picLocks noChangeAspect="1"/>
          </p:cNvPicPr>
          <p:nvPr/>
        </p:nvPicPr>
        <p:blipFill>
          <a:fillRect/>
          <a:blip r:embed="rId6"/>
          <a:stretch/>
        </p:blipFill>
        <p:spPr>
          <a:xfrm>
            <a:off x="4273725" y="2627566"/>
            <a:ext cx="3251200" cy="571500"/>
          </a:xfrm>
          <a:prstGeom prst="rect">
            <a:avLst/>
          </a:prstGeom>
        </p:spPr>
      </p:pic>
      <p:pic>
        <p:nvPicPr>
          <p:cNvPr id="7" name="素材4"/>
          <p:cNvPicPr>
            <a:picLocks noChangeAspect="1"/>
          </p:cNvPicPr>
          <p:nvPr/>
        </p:nvPicPr>
        <p:blipFill>
          <a:fillRect/>
          <a:blip r:embed="rId7"/>
          <a:stretch/>
        </p:blipFill>
        <p:spPr>
          <a:xfrm>
            <a:off x="2663114" y="5433470"/>
            <a:ext cx="3250997" cy="571500"/>
          </a:xfrm>
          <a:prstGeom prst="rect">
            <a:avLst/>
          </a:prstGeom>
        </p:spPr>
      </p:pic>
      <p:pic>
        <p:nvPicPr>
          <p:cNvPr id="8" name="素材5"/>
          <p:cNvPicPr>
            <a:picLocks noChangeAspect="1"/>
          </p:cNvPicPr>
          <p:nvPr/>
        </p:nvPicPr>
        <p:blipFill>
          <a:fillRect/>
          <a:blip r:embed="rId8"/>
          <a:stretch/>
        </p:blipFill>
        <p:spPr>
          <a:xfrm>
            <a:off x="467973" y="2627528"/>
            <a:ext cx="2609850" cy="571500"/>
          </a:xfrm>
          <a:prstGeom prst="rect">
            <a:avLst/>
          </a:prstGeom>
        </p:spPr>
      </p:pic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0" t="0" r="0" b="1704"/>
          <a:stretch>
            <a:fillRect/>
          </a:stretch>
        </p:blipFill>
        <p:spPr>
          <a:xfrm rot="0">
            <a:off x="255661" y="215665"/>
            <a:ext cx="3035103" cy="2184987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9843" t="4736" r="24062" b="10526"/>
          <a:stretch>
            <a:fillRect/>
          </a:stretch>
        </p:blipFill>
        <p:spPr>
          <a:xfrm rot="0">
            <a:off x="4859207" y="290512"/>
            <a:ext cx="2264321" cy="2035235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495" y="4683319"/>
            <a:ext cx="2779252" cy="2073116"/>
          </a:xfrm>
          <a:prstGeom prst="rect">
            <a:avLst/>
          </a:prstGeom>
        </p:spPr>
      </p:pic>
      <p:grpSp>
        <p:nvGrpSpPr>
          <p:cNvPr id="12" name="组合1"/>
          <p:cNvGrpSpPr/>
          <p:nvPr/>
        </p:nvGrpSpPr>
        <p:grpSpPr>
          <a:xfrm>
            <a:off x="1699491" y="2851727"/>
            <a:ext cx="7916883" cy="2923969"/>
            <a:chOff x="0" y="0"/>
            <a:chExt cx="7916883" cy="2923969"/>
          </a:xfrm>
        </p:grpSpPr>
        <p:sp>
          <p:nvSpPr>
            <p:cNvPr id="13" name="形状1"/>
            <p:cNvSpPr txBox="1"/>
            <p:nvPr/>
          </p:nvSpPr>
          <p:spPr>
            <a:xfrm rot="0">
              <a:off x="0" y="274452"/>
              <a:ext cx="1266701" cy="886691"/>
            </a:xfrm>
            <a:prstGeom prst="line"/>
            <a:ln w="57150">
              <a:solidFill>
                <a:srgbClr val="291F4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2"/>
            <p:cNvSpPr txBox="1"/>
            <p:nvPr/>
          </p:nvSpPr>
          <p:spPr>
            <a:xfrm rot="0">
              <a:off x="1386457" y="285484"/>
              <a:ext cx="2955636" cy="865579"/>
            </a:xfrm>
            <a:prstGeom prst="line"/>
            <a:ln w="57150">
              <a:solidFill>
                <a:srgbClr val="291F4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形状3"/>
            <p:cNvSpPr txBox="1"/>
            <p:nvPr/>
          </p:nvSpPr>
          <p:spPr>
            <a:xfrm rot="0">
              <a:off x="2892301" y="1435595"/>
              <a:ext cx="2269506" cy="1488374"/>
            </a:xfrm>
            <a:prstGeom prst="line"/>
            <a:ln w="57150">
              <a:solidFill>
                <a:srgbClr val="291F4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" name="形状4"/>
            <p:cNvSpPr txBox="1"/>
            <p:nvPr/>
          </p:nvSpPr>
          <p:spPr>
            <a:xfrm rot="0">
              <a:off x="1910608" y="0"/>
              <a:ext cx="6006275" cy="1150587"/>
            </a:xfrm>
            <a:prstGeom prst="line"/>
            <a:ln w="57150">
              <a:solidFill>
                <a:srgbClr val="291F4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" name="形状5"/>
            <p:cNvSpPr txBox="1"/>
            <p:nvPr/>
          </p:nvSpPr>
          <p:spPr>
            <a:xfrm rot="0">
              <a:off x="5467927" y="1456707"/>
              <a:ext cx="1878940" cy="1319481"/>
            </a:xfrm>
            <a:prstGeom prst="line"/>
            <a:ln w="57150">
              <a:solidFill>
                <a:srgbClr val="291F4D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pic>
        <p:nvPicPr>
          <p:cNvPr id="1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6516" t="0" r="5273" b="22068"/>
          <a:stretch>
            <a:fillRect/>
          </a:stretch>
        </p:blipFill>
        <p:spPr>
          <a:xfrm rot="0">
            <a:off x="9239193" y="256137"/>
            <a:ext cx="2653480" cy="2337945"/>
          </a:xfrm>
          <a:prstGeom prst="rect">
            <a:avLst/>
          </a:prstGeom>
          <a:ln w="28575">
            <a:solidFill>
              <a:srgbClr val="34BBBA"/>
            </a:solidFill>
            <a:prstDash val="solid"/>
          </a:ln>
        </p:spPr>
      </p:pic>
      <p:pic>
        <p:nvPicPr>
          <p:cNvPr id="19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062037" y="4683090"/>
            <a:ext cx="3013100" cy="19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220342" y="195910"/>
            <a:ext cx="2857500" cy="65982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Microsoft YaHei"/>
                <a:ea typeface="Microsoft YaHei"/>
              </a:rPr>
              <a:t>生物变异的种类</a:t>
            </a:r>
          </a:p>
        </p:txBody>
      </p:sp>
      <p:sp>
        <p:nvSpPr>
          <p:cNvPr id="3" name="形状1"/>
          <p:cNvSpPr txBox="1"/>
          <p:nvPr/>
        </p:nvSpPr>
        <p:spPr>
          <a:xfrm rot="0">
            <a:off x="448" y="846506"/>
            <a:ext cx="3642037" cy="1191"/>
          </a:xfrm>
          <a:prstGeom prst="line"/>
          <a:ln w="19050">
            <a:solidFill>
              <a:srgbClr val="5C81CC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00" t="11000" r="7999" b="16249"/>
          <a:stretch>
            <a:fillRect/>
          </a:stretch>
        </p:blipFill>
        <p:spPr>
          <a:xfrm rot="0">
            <a:off x="400650" y="1236669"/>
            <a:ext cx="2266864" cy="2111864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 rot="0">
            <a:off x="709813" y="3349038"/>
            <a:ext cx="18796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视力正常</a:t>
            </a:r>
          </a:p>
        </p:txBody>
      </p:sp>
      <p:pic>
        <p:nvPicPr>
          <p:cNvPr id="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43" t="9821" r="0" b="0"/>
          <a:stretch>
            <a:fillRect/>
          </a:stretch>
        </p:blipFill>
        <p:spPr>
          <a:xfrm rot="0">
            <a:off x="6214491" y="1357922"/>
            <a:ext cx="2446226" cy="1665636"/>
          </a:xfrm>
          <a:prstGeom prst="rect">
            <a:avLst/>
          </a:prstGeom>
        </p:spPr>
      </p:pic>
      <p:pic>
        <p:nvPicPr>
          <p:cNvPr id="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14" t="3446" r="9125" b="11104"/>
          <a:stretch>
            <a:fillRect/>
          </a:stretch>
        </p:blipFill>
        <p:spPr>
          <a:xfrm rot="0">
            <a:off x="8865803" y="1142952"/>
            <a:ext cx="1945091" cy="2096576"/>
          </a:xfrm>
          <a:prstGeom prst="rect">
            <a:avLst/>
          </a:prstGeom>
        </p:spPr>
      </p:pic>
      <p:pic>
        <p:nvPicPr>
          <p:cNvPr id="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00" t="16200" r="5800" b="15000"/>
          <a:stretch>
            <a:fillRect/>
          </a:stretch>
        </p:blipFill>
        <p:spPr>
          <a:xfrm rot="0">
            <a:off x="8660892" y="13230"/>
            <a:ext cx="2033102" cy="1665208"/>
          </a:xfrm>
          <a:prstGeom prst="rect">
            <a:avLst/>
          </a:prstGeom>
        </p:spPr>
      </p:pic>
      <p:sp>
        <p:nvSpPr>
          <p:cNvPr id="9" name="形状2"/>
          <p:cNvSpPr txBox="1"/>
          <p:nvPr/>
        </p:nvSpPr>
        <p:spPr>
          <a:xfrm rot="0">
            <a:off x="4918291" y="1936709"/>
            <a:ext cx="1092200" cy="635000"/>
          </a:xfrm>
          <a:custGeom>
            <a:avLst/>
            <a:gdLst>
              <a:gd name="connsiteX0" fmla="*/ 711200 w 1092200"/>
              <a:gd name="connsiteY0" fmla="*/ 0 h 635000"/>
              <a:gd name="connsiteX1" fmla="*/ 1092200 w 1092200"/>
              <a:gd name="connsiteY1" fmla="*/ 317500 h 635000"/>
              <a:gd name="connsiteX2" fmla="*/ 711200 w 1092200"/>
              <a:gd name="connsiteY2" fmla="*/ 635000 h 635000"/>
              <a:gd name="connsiteX3" fmla="*/ 711200 w 1092200"/>
              <a:gd name="connsiteY3" fmla="*/ 423333 h 635000"/>
              <a:gd name="connsiteX4" fmla="*/ 0 w 1092200"/>
              <a:gd name="connsiteY4" fmla="*/ 423333 h 635000"/>
              <a:gd name="connsiteX5" fmla="*/ 0 w 1092200"/>
              <a:gd name="connsiteY5" fmla="*/ 211667 h 635000"/>
              <a:gd name="connsiteX6" fmla="*/ 711200 w 1092200"/>
              <a:gd name="connsiteY6" fmla="*/ 211667 h 635000"/>
              <a:gd name="connsiteX7" fmla="*/ 711200 w 1092200"/>
              <a:gd name="connsiteY7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635000">
                <a:moveTo>
                  <a:pt x="711200" y="0"/>
                </a:moveTo>
                <a:lnTo>
                  <a:pt x="1092200" y="317500"/>
                </a:lnTo>
                <a:lnTo>
                  <a:pt x="711200" y="635000"/>
                </a:lnTo>
                <a:lnTo>
                  <a:pt x="711200" y="423333"/>
                </a:lnTo>
                <a:lnTo>
                  <a:pt x="0" y="423333"/>
                </a:lnTo>
                <a:lnTo>
                  <a:pt x="0" y="211667"/>
                </a:lnTo>
                <a:lnTo>
                  <a:pt x="711200" y="211667"/>
                </a:lnTo>
                <a:lnTo>
                  <a:pt x="711200" y="0"/>
                </a:lnTo>
                <a:close/>
              </a:path>
            </a:pathLst>
          </a:custGeom>
          <a:solidFill>
            <a:srgbClr val="000000"/>
          </a:solidFill>
          <a:ln w="571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0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516" t="0" r="5273" b="22068"/>
          <a:stretch>
            <a:fillRect/>
          </a:stretch>
        </p:blipFill>
        <p:spPr>
          <a:xfrm rot="0">
            <a:off x="7515568" y="4002148"/>
            <a:ext cx="2653480" cy="2337945"/>
          </a:xfrm>
          <a:prstGeom prst="rect">
            <a:avLst/>
          </a:prstGeom>
          <a:ln w="28575">
            <a:solidFill>
              <a:srgbClr val="34BBBA"/>
            </a:solidFill>
            <a:prstDash val="solid"/>
          </a:ln>
        </p:spPr>
      </p:pic>
      <p:sp>
        <p:nvSpPr>
          <p:cNvPr id="11" name="形状3"/>
          <p:cNvSpPr txBox="1"/>
          <p:nvPr/>
        </p:nvSpPr>
        <p:spPr>
          <a:xfrm rot="5400000">
            <a:off x="8324717" y="3128143"/>
            <a:ext cx="1039081" cy="604116"/>
          </a:xfrm>
          <a:custGeom>
            <a:avLst/>
            <a:gdLst>
              <a:gd name="connsiteX0" fmla="*/ 676611 w 1039081"/>
              <a:gd name="connsiteY0" fmla="*/ 0 h 604116"/>
              <a:gd name="connsiteX1" fmla="*/ 1039081 w 1039081"/>
              <a:gd name="connsiteY1" fmla="*/ 302058 h 604116"/>
              <a:gd name="connsiteX2" fmla="*/ 676611 w 1039081"/>
              <a:gd name="connsiteY2" fmla="*/ 604116 h 604116"/>
              <a:gd name="connsiteX3" fmla="*/ 676611 w 1039081"/>
              <a:gd name="connsiteY3" fmla="*/ 402744 h 604116"/>
              <a:gd name="connsiteX4" fmla="*/ 0 w 1039081"/>
              <a:gd name="connsiteY4" fmla="*/ 402744 h 604116"/>
              <a:gd name="connsiteX5" fmla="*/ 0 w 1039081"/>
              <a:gd name="connsiteY5" fmla="*/ 201372 h 604116"/>
              <a:gd name="connsiteX6" fmla="*/ 676611 w 1039081"/>
              <a:gd name="connsiteY6" fmla="*/ 201372 h 604116"/>
              <a:gd name="connsiteX7" fmla="*/ 676611 w 1039081"/>
              <a:gd name="connsiteY7" fmla="*/ 0 h 60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081" h="604116">
                <a:moveTo>
                  <a:pt x="676611" y="0"/>
                </a:moveTo>
                <a:lnTo>
                  <a:pt x="1039081" y="302058"/>
                </a:lnTo>
                <a:lnTo>
                  <a:pt x="676611" y="604116"/>
                </a:lnTo>
                <a:lnTo>
                  <a:pt x="676611" y="402744"/>
                </a:lnTo>
                <a:lnTo>
                  <a:pt x="0" y="402744"/>
                </a:lnTo>
                <a:lnTo>
                  <a:pt x="0" y="201372"/>
                </a:lnTo>
                <a:lnTo>
                  <a:pt x="676611" y="201372"/>
                </a:lnTo>
                <a:lnTo>
                  <a:pt x="676611" y="0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2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000" t="10843" r="34000" b="11746"/>
          <a:stretch>
            <a:fillRect/>
          </a:stretch>
        </p:blipFill>
        <p:spPr>
          <a:xfrm rot="0">
            <a:off x="3758975" y="1198169"/>
            <a:ext cx="1130779" cy="2112293"/>
          </a:xfrm>
          <a:prstGeom prst="rect">
            <a:avLst/>
          </a:prstGeom>
        </p:spPr>
      </p:pic>
      <p:sp>
        <p:nvSpPr>
          <p:cNvPr id="13" name="形状4"/>
          <p:cNvSpPr txBox="1"/>
          <p:nvPr/>
        </p:nvSpPr>
        <p:spPr>
          <a:xfrm rot="0">
            <a:off x="2667095" y="1937128"/>
            <a:ext cx="1092200" cy="635000"/>
          </a:xfrm>
          <a:custGeom>
            <a:avLst/>
            <a:gdLst>
              <a:gd name="connsiteX0" fmla="*/ 711200 w 1092200"/>
              <a:gd name="connsiteY0" fmla="*/ 0 h 635000"/>
              <a:gd name="connsiteX1" fmla="*/ 1092200 w 1092200"/>
              <a:gd name="connsiteY1" fmla="*/ 317500 h 635000"/>
              <a:gd name="connsiteX2" fmla="*/ 711200 w 1092200"/>
              <a:gd name="connsiteY2" fmla="*/ 635000 h 635000"/>
              <a:gd name="connsiteX3" fmla="*/ 711200 w 1092200"/>
              <a:gd name="connsiteY3" fmla="*/ 423333 h 635000"/>
              <a:gd name="connsiteX4" fmla="*/ 0 w 1092200"/>
              <a:gd name="connsiteY4" fmla="*/ 423333 h 635000"/>
              <a:gd name="connsiteX5" fmla="*/ 0 w 1092200"/>
              <a:gd name="connsiteY5" fmla="*/ 211667 h 635000"/>
              <a:gd name="connsiteX6" fmla="*/ 711200 w 1092200"/>
              <a:gd name="connsiteY6" fmla="*/ 211667 h 635000"/>
              <a:gd name="connsiteX7" fmla="*/ 711200 w 1092200"/>
              <a:gd name="connsiteY7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635000">
                <a:moveTo>
                  <a:pt x="711200" y="0"/>
                </a:moveTo>
                <a:lnTo>
                  <a:pt x="1092200" y="317500"/>
                </a:lnTo>
                <a:lnTo>
                  <a:pt x="711200" y="635000"/>
                </a:lnTo>
                <a:lnTo>
                  <a:pt x="711200" y="423333"/>
                </a:lnTo>
                <a:lnTo>
                  <a:pt x="0" y="423333"/>
                </a:lnTo>
                <a:lnTo>
                  <a:pt x="0" y="211667"/>
                </a:lnTo>
                <a:lnTo>
                  <a:pt x="711200" y="211667"/>
                </a:lnTo>
                <a:lnTo>
                  <a:pt x="7112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文本3"/>
          <p:cNvSpPr txBox="1"/>
          <p:nvPr/>
        </p:nvSpPr>
        <p:spPr>
          <a:xfrm rot="0">
            <a:off x="9677229" y="3080556"/>
            <a:ext cx="2311400" cy="6985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FF0000"/>
                </a:solidFill>
                <a:latin typeface="微软雅黑"/>
                <a:ea typeface="微软雅黑"/>
              </a:rPr>
              <a:t>环境条件</a:t>
            </a:r>
          </a:p>
        </p:txBody>
      </p:sp>
      <p:sp>
        <p:nvSpPr>
          <p:cNvPr id="15" name="文本4"/>
          <p:cNvSpPr txBox="1"/>
          <p:nvPr/>
        </p:nvSpPr>
        <p:spPr>
          <a:xfrm rot="0">
            <a:off x="1022947" y="5344058"/>
            <a:ext cx="3319863" cy="76041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399" b="1" i="0" dirty="0">
                <a:solidFill>
                  <a:srgbClr val="FF0000"/>
                </a:solidFill>
                <a:latin typeface="微软雅黑"/>
                <a:ea typeface="微软雅黑"/>
              </a:rPr>
              <a:t>不可遗传变异</a:t>
            </a:r>
          </a:p>
        </p:txBody>
      </p:sp>
      <p:sp>
        <p:nvSpPr>
          <p:cNvPr id="16" name="形状5"/>
          <p:cNvSpPr txBox="1"/>
          <p:nvPr/>
        </p:nvSpPr>
        <p:spPr>
          <a:xfrm rot="10800000">
            <a:off x="5951326" y="5499308"/>
            <a:ext cx="1053503" cy="449066"/>
          </a:xfrm>
          <a:custGeom>
            <a:avLst/>
            <a:gdLst>
              <a:gd name="connsiteX0" fmla="*/ 784064 w 1053503"/>
              <a:gd name="connsiteY0" fmla="*/ 0 h 449066"/>
              <a:gd name="connsiteX1" fmla="*/ 1053503 w 1053503"/>
              <a:gd name="connsiteY1" fmla="*/ 224533 h 449066"/>
              <a:gd name="connsiteX2" fmla="*/ 784064 w 1053503"/>
              <a:gd name="connsiteY2" fmla="*/ 449066 h 449066"/>
              <a:gd name="connsiteX3" fmla="*/ 784064 w 1053503"/>
              <a:gd name="connsiteY3" fmla="*/ 299377 h 449066"/>
              <a:gd name="connsiteX4" fmla="*/ 0 w 1053503"/>
              <a:gd name="connsiteY4" fmla="*/ 299377 h 449066"/>
              <a:gd name="connsiteX5" fmla="*/ 0 w 1053503"/>
              <a:gd name="connsiteY5" fmla="*/ 149689 h 449066"/>
              <a:gd name="connsiteX6" fmla="*/ 784064 w 1053503"/>
              <a:gd name="connsiteY6" fmla="*/ 149689 h 449066"/>
              <a:gd name="connsiteX7" fmla="*/ 784064 w 1053503"/>
              <a:gd name="connsiteY7" fmla="*/ 0 h 4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03" h="449066">
                <a:moveTo>
                  <a:pt x="784064" y="0"/>
                </a:moveTo>
                <a:lnTo>
                  <a:pt x="1053503" y="224533"/>
                </a:lnTo>
                <a:lnTo>
                  <a:pt x="784064" y="449066"/>
                </a:lnTo>
                <a:lnTo>
                  <a:pt x="784064" y="299377"/>
                </a:lnTo>
                <a:lnTo>
                  <a:pt x="0" y="299377"/>
                </a:lnTo>
                <a:lnTo>
                  <a:pt x="0" y="149689"/>
                </a:lnTo>
                <a:lnTo>
                  <a:pt x="784064" y="149689"/>
                </a:lnTo>
                <a:lnTo>
                  <a:pt x="78406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17" name="组合1"/>
          <p:cNvGrpSpPr/>
          <p:nvPr/>
        </p:nvGrpSpPr>
        <p:grpSpPr>
          <a:xfrm>
            <a:off x="6077515" y="5222488"/>
            <a:ext cx="800497" cy="1003497"/>
            <a:chOff x="0" y="0"/>
            <a:chExt cx="800497" cy="1003497"/>
          </a:xfrm>
        </p:grpSpPr>
        <p:sp>
          <p:nvSpPr>
            <p:cNvPr id="18" name="形状7"/>
            <p:cNvSpPr txBox="1"/>
            <p:nvPr/>
          </p:nvSpPr>
          <p:spPr>
            <a:xfrm rot="0">
              <a:off x="0" y="197"/>
              <a:ext cx="800100" cy="1003300"/>
            </a:xfrm>
            <a:custGeom>
              <a:avLst/>
              <a:gdLst>
                <a:gd name="connsiteX0" fmla="*/ 0 w 800100"/>
                <a:gd name="connsiteY0" fmla="*/ 0 h 1003300"/>
                <a:gd name="connsiteX1" fmla="*/ 800100 w 800100"/>
                <a:gd name="connsiteY1" fmla="*/ 100330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0100" h="1003300" fill="none" stroke="1">
                  <a:moveTo>
                    <a:pt x="0" y="0"/>
                  </a:moveTo>
                  <a:lnTo>
                    <a:pt x="800100" y="1003300"/>
                  </a:lnTo>
                </a:path>
              </a:pathLst>
            </a:custGeom>
            <a:ln w="142875">
              <a:solidFill>
                <a:srgbClr val="FF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" name="形状8"/>
            <p:cNvSpPr txBox="1"/>
            <p:nvPr/>
          </p:nvSpPr>
          <p:spPr>
            <a:xfrm rot="16200000">
              <a:off x="397" y="0"/>
              <a:ext cx="800100" cy="1003300"/>
            </a:xfrm>
            <a:custGeom>
              <a:avLst/>
              <a:gdLst>
                <a:gd name="connsiteX0" fmla="*/ 0 w 800100"/>
                <a:gd name="connsiteY0" fmla="*/ 0 h 1003300"/>
                <a:gd name="connsiteX1" fmla="*/ 446722 w 800100"/>
                <a:gd name="connsiteY1" fmla="*/ 560176 h 1003300"/>
                <a:gd name="connsiteX2" fmla="*/ 800100 w 800100"/>
                <a:gd name="connsiteY2" fmla="*/ 100330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03300" fill="none" stroke="1">
                  <a:moveTo>
                    <a:pt x="0" y="0"/>
                  </a:moveTo>
                  <a:lnTo>
                    <a:pt x="446722" y="560176"/>
                  </a:lnTo>
                  <a:lnTo>
                    <a:pt x="800100" y="1003300"/>
                  </a:lnTo>
                </a:path>
              </a:pathLst>
            </a:custGeom>
            <a:ln w="142875">
              <a:solidFill>
                <a:srgbClr val="FF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20" name="文本5"/>
          <p:cNvSpPr txBox="1"/>
          <p:nvPr/>
        </p:nvSpPr>
        <p:spPr>
          <a:xfrm rot="0">
            <a:off x="3948665" y="5277069"/>
            <a:ext cx="1902524" cy="89449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199" b="0" i="0" dirty="0">
                <a:solidFill>
                  <a:srgbClr val="000000"/>
                </a:solidFill>
                <a:latin typeface="微软雅黑"/>
                <a:ea typeface="微软雅黑"/>
              </a:rPr>
              <a:t>&lt;600</a:t>
            </a:r>
          </a:p>
        </p:txBody>
      </p:sp>
      <p:grpSp>
        <p:nvGrpSpPr>
          <p:cNvPr id="21" name="组合2"/>
          <p:cNvGrpSpPr/>
          <p:nvPr/>
        </p:nvGrpSpPr>
        <p:grpSpPr>
          <a:xfrm>
            <a:off x="1543345" y="4283993"/>
            <a:ext cx="4307434" cy="894493"/>
            <a:chOff x="0" y="0"/>
            <a:chExt cx="4307434" cy="894493"/>
          </a:xfrm>
        </p:grpSpPr>
        <p:sp>
          <p:nvSpPr>
            <p:cNvPr id="22" name="文本6"/>
            <p:cNvSpPr txBox="1"/>
            <p:nvPr/>
          </p:nvSpPr>
          <p:spPr>
            <a:xfrm rot="0">
              <a:off x="2404910" y="0"/>
              <a:ext cx="1902524" cy="89449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4199" b="0" i="0" dirty="0">
                  <a:solidFill>
                    <a:srgbClr val="000000"/>
                  </a:solidFill>
                  <a:latin typeface="微软雅黑"/>
                  <a:ea typeface="微软雅黑"/>
                </a:rPr>
                <a:t>≥600</a:t>
              </a:r>
            </a:p>
          </p:txBody>
        </p:sp>
        <p:sp>
          <p:nvSpPr>
            <p:cNvPr id="23" name="文本7"/>
            <p:cNvSpPr txBox="1"/>
            <p:nvPr/>
          </p:nvSpPr>
          <p:spPr>
            <a:xfrm rot="0">
              <a:off x="0" y="67446"/>
              <a:ext cx="3319863" cy="76041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399" b="1" i="0" dirty="0">
                  <a:solidFill>
                    <a:srgbClr val="FF0000"/>
                  </a:solidFill>
                  <a:latin typeface="微软雅黑"/>
                  <a:ea typeface="微软雅黑"/>
                </a:rPr>
                <a:t>可遗传变异</a:t>
              </a:r>
            </a:p>
          </p:txBody>
        </p:sp>
      </p:grpSp>
      <p:sp>
        <p:nvSpPr>
          <p:cNvPr id="24" name="形状6"/>
          <p:cNvSpPr txBox="1"/>
          <p:nvPr/>
        </p:nvSpPr>
        <p:spPr>
          <a:xfrm rot="10800000">
            <a:off x="5850226" y="4506992"/>
            <a:ext cx="1053503" cy="449066"/>
          </a:xfrm>
          <a:custGeom>
            <a:avLst/>
            <a:gdLst>
              <a:gd name="connsiteX0" fmla="*/ 784064 w 1053503"/>
              <a:gd name="connsiteY0" fmla="*/ 0 h 449066"/>
              <a:gd name="connsiteX1" fmla="*/ 1053503 w 1053503"/>
              <a:gd name="connsiteY1" fmla="*/ 224533 h 449066"/>
              <a:gd name="connsiteX2" fmla="*/ 784064 w 1053503"/>
              <a:gd name="connsiteY2" fmla="*/ 449066 h 449066"/>
              <a:gd name="connsiteX3" fmla="*/ 784064 w 1053503"/>
              <a:gd name="connsiteY3" fmla="*/ 299377 h 449066"/>
              <a:gd name="connsiteX4" fmla="*/ 0 w 1053503"/>
              <a:gd name="connsiteY4" fmla="*/ 299377 h 449066"/>
              <a:gd name="connsiteX5" fmla="*/ 0 w 1053503"/>
              <a:gd name="connsiteY5" fmla="*/ 149689 h 449066"/>
              <a:gd name="connsiteX6" fmla="*/ 784064 w 1053503"/>
              <a:gd name="connsiteY6" fmla="*/ 149689 h 449066"/>
              <a:gd name="connsiteX7" fmla="*/ 784064 w 1053503"/>
              <a:gd name="connsiteY7" fmla="*/ 0 h 4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03" h="449066">
                <a:moveTo>
                  <a:pt x="784064" y="0"/>
                </a:moveTo>
                <a:lnTo>
                  <a:pt x="1053503" y="224533"/>
                </a:lnTo>
                <a:lnTo>
                  <a:pt x="784064" y="449066"/>
                </a:lnTo>
                <a:lnTo>
                  <a:pt x="784064" y="299377"/>
                </a:lnTo>
                <a:lnTo>
                  <a:pt x="0" y="299377"/>
                </a:lnTo>
                <a:lnTo>
                  <a:pt x="0" y="149689"/>
                </a:lnTo>
                <a:lnTo>
                  <a:pt x="784064" y="149689"/>
                </a:lnTo>
                <a:lnTo>
                  <a:pt x="78406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4" grpId="0" animBg="1"/>
      <p:bldP spid="17" grpId="0" animBg="1"/>
      <p:bldP spid="21" grpId="0" animBg="1"/>
    </p:bldLst>
  </p:timing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220342" y="195910"/>
            <a:ext cx="2857500" cy="65982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1" i="0" dirty="0">
                <a:solidFill>
                  <a:srgbClr val="000000"/>
                </a:solidFill>
                <a:latin typeface="Microsoft YaHei"/>
                <a:ea typeface="Microsoft YaHei"/>
              </a:rPr>
              <a:t>课后作业：</a:t>
            </a:r>
          </a:p>
        </p:txBody>
      </p:sp>
      <p:sp>
        <p:nvSpPr>
          <p:cNvPr id="3" name="形状1"/>
          <p:cNvSpPr txBox="1"/>
          <p:nvPr/>
        </p:nvSpPr>
        <p:spPr>
          <a:xfrm rot="0">
            <a:off x="448" y="846506"/>
            <a:ext cx="3642037" cy="1191"/>
          </a:xfrm>
          <a:prstGeom prst="line"/>
          <a:ln w="19050">
            <a:solidFill>
              <a:srgbClr val="5C81CC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 rot="0">
            <a:off x="950385" y="1384459"/>
            <a:ext cx="10292934" cy="2438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宋体"/>
                <a:ea typeface="宋体"/>
              </a:rPr>
              <a:t>课后请同学们查找一下资料，探索生物遗传和变异的奥秘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82178" y="312963"/>
            <a:ext cx="7845781" cy="710194"/>
            <a:chOff x="0" y="0"/>
            <a:chExt cx="7845781" cy="710194"/>
          </a:xfrm>
        </p:grpSpPr>
        <p:sp>
          <p:nvSpPr>
            <p:cNvPr id="3" name="形状1"/>
            <p:cNvSpPr txBox="1"/>
            <p:nvPr/>
          </p:nvSpPr>
          <p:spPr>
            <a:xfrm rot="0">
              <a:off x="0" y="0"/>
              <a:ext cx="7845781" cy="710194"/>
            </a:xfrm>
            <a:custGeom>
              <a:avLst/>
              <a:gdLst>
                <a:gd name="connsiteX0" fmla="*/ 118366 w 7845781"/>
                <a:gd name="connsiteY0" fmla="*/ 0 h 710194"/>
                <a:gd name="connsiteX1" fmla="*/ 7727415 w 7845781"/>
                <a:gd name="connsiteY1" fmla="*/ 0 h 710194"/>
                <a:gd name="connsiteX2" fmla="*/ 7792787 w 7845781"/>
                <a:gd name="connsiteY2" fmla="*/ 0 h 710194"/>
                <a:gd name="connsiteX3" fmla="*/ 7845780 w 7845781"/>
                <a:gd name="connsiteY3" fmla="*/ 591828 h 710194"/>
                <a:gd name="connsiteX4" fmla="*/ 7845780 w 7845781"/>
                <a:gd name="connsiteY4" fmla="*/ 657199 h 710194"/>
                <a:gd name="connsiteX5" fmla="*/ 118366 w 7845781"/>
                <a:gd name="connsiteY5" fmla="*/ 710193 h 710194"/>
                <a:gd name="connsiteX6" fmla="*/ 52994 w 7845781"/>
                <a:gd name="connsiteY6" fmla="*/ 710193 h 710194"/>
                <a:gd name="connsiteX7" fmla="*/ 0 w 7845781"/>
                <a:gd name="connsiteY7" fmla="*/ 118366 h 710194"/>
                <a:gd name="connsiteX8" fmla="*/ 0 w 7845781"/>
                <a:gd name="connsiteY8" fmla="*/ 52994 h 71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5780" h="710193">
                  <a:moveTo>
                    <a:pt x="118366" y="0"/>
                  </a:moveTo>
                  <a:lnTo>
                    <a:pt x="7727415" y="0"/>
                  </a:lnTo>
                  <a:cubicBezTo>
                    <a:pt x="7792787" y="0"/>
                    <a:pt x="7845780" y="52994"/>
                    <a:pt x="7845780" y="118366"/>
                  </a:cubicBezTo>
                  <a:lnTo>
                    <a:pt x="7845780" y="591828"/>
                  </a:lnTo>
                  <a:cubicBezTo>
                    <a:pt x="7845780" y="657199"/>
                    <a:pt x="7792787" y="710193"/>
                    <a:pt x="7727415" y="710193"/>
                  </a:cubicBezTo>
                  <a:lnTo>
                    <a:pt x="118366" y="710193"/>
                  </a:lnTo>
                  <a:cubicBezTo>
                    <a:pt x="52994" y="710193"/>
                    <a:pt x="0" y="657199"/>
                    <a:pt x="0" y="591828"/>
                  </a:cubicBezTo>
                  <a:lnTo>
                    <a:pt x="0" y="118366"/>
                  </a:lnTo>
                  <a:cubicBezTo>
                    <a:pt x="0" y="52994"/>
                    <a:pt x="52994" y="0"/>
                    <a:pt x="118366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7FCA66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文本3"/>
            <p:cNvSpPr txBox="1"/>
            <p:nvPr/>
          </p:nvSpPr>
          <p:spPr>
            <a:xfrm rot="0">
              <a:off x="49578" y="63913"/>
              <a:ext cx="7746997" cy="58162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699" b="0" i="0" dirty="0">
                  <a:solidFill>
                    <a:srgbClr val="2CB2BD"/>
                  </a:solidFill>
                  <a:latin typeface="楷体"/>
                  <a:ea typeface="楷体"/>
                </a:rPr>
                <a:t>苏教版小学科学六年级上册</a:t>
              </a:r>
              <a:r>
                <a:rPr lang="zh-CN" altLang="en-US" sz="26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  <a:r>
                <a:rPr lang="zh-CN" altLang="en-US" sz="2699" b="0" i="0" dirty="0">
                  <a:solidFill>
                    <a:srgbClr val="FB9D03"/>
                  </a:solidFill>
                  <a:latin typeface="楷体"/>
                  <a:ea typeface="楷体"/>
                </a:rPr>
                <a:t>第二单元</a:t>
              </a:r>
              <a:r>
                <a:rPr lang="zh-CN" altLang="en-US" sz="26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  <a:r>
                <a:rPr lang="zh-CN" altLang="en-US" sz="2699" b="0" i="0" dirty="0">
                  <a:solidFill>
                    <a:srgbClr val="434963"/>
                  </a:solidFill>
                  <a:latin typeface="楷体"/>
                  <a:ea typeface="楷体"/>
                </a:rPr>
                <a:t>遗传与变异</a:t>
              </a:r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2058438" y="1880587"/>
            <a:ext cx="8657482" cy="23433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      生物的</a:t>
            </a:r>
            <a:r>
              <a:rPr lang="zh-CN" altLang="en-US" sz="2999" b="1" i="0" dirty="0">
                <a:solidFill>
                  <a:srgbClr val="000000"/>
                </a:solidFill>
                <a:latin typeface="微软雅黑"/>
                <a:ea typeface="微软雅黑"/>
              </a:rPr>
              <a:t>子代与亲代</a:t>
            </a:r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之间存在一些</a:t>
            </a:r>
            <a:r>
              <a:rPr lang="zh-CN" altLang="en-US" sz="2999" b="0" i="0" dirty="0">
                <a:solidFill>
                  <a:srgbClr val="FF0000"/>
                </a:solidFill>
                <a:latin typeface="微软雅黑"/>
                <a:ea typeface="微软雅黑"/>
              </a:rPr>
              <a:t>相似</a:t>
            </a:r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的特征，这种现象称为——？？</a:t>
            </a:r>
          </a:p>
        </p:txBody>
      </p:sp>
      <p:sp>
        <p:nvSpPr>
          <p:cNvPr id="6" name="文本2"/>
          <p:cNvSpPr txBox="1"/>
          <p:nvPr/>
        </p:nvSpPr>
        <p:spPr>
          <a:xfrm rot="0">
            <a:off x="5119973" y="2798950"/>
            <a:ext cx="1646712" cy="97831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699" b="1" i="0" dirty="0">
                <a:solidFill>
                  <a:srgbClr val="FF0000"/>
                </a:solidFill>
                <a:latin typeface="微软雅黑"/>
                <a:ea typeface="微软雅黑"/>
              </a:rPr>
              <a:t>遗传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3873500" y="3175000"/>
            <a:ext cx="1460500" cy="1905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6858000" y="3175000"/>
            <a:ext cx="1460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3873500" y="3175000"/>
            <a:ext cx="1460500" cy="1905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6858000" y="3175000"/>
            <a:ext cx="1460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思维导图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1095413" y="3272066"/>
            <a:ext cx="10925175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419691" y="206845"/>
            <a:ext cx="1799758" cy="577891"/>
          </a:xfrm>
          <a:custGeom>
            <a:avLst/>
            <a:gdLst>
              <a:gd name="connsiteX0" fmla="*/ 96315 w 1799758"/>
              <a:gd name="connsiteY0" fmla="*/ 0 h 577891"/>
              <a:gd name="connsiteX1" fmla="*/ 1703443 w 1799758"/>
              <a:gd name="connsiteY1" fmla="*/ 0 h 577891"/>
              <a:gd name="connsiteX2" fmla="*/ 1756636 w 1799758"/>
              <a:gd name="connsiteY2" fmla="*/ 0 h 577891"/>
              <a:gd name="connsiteX3" fmla="*/ 1799758 w 1799758"/>
              <a:gd name="connsiteY3" fmla="*/ 481576 h 577891"/>
              <a:gd name="connsiteX4" fmla="*/ 1799758 w 1799758"/>
              <a:gd name="connsiteY4" fmla="*/ 534769 h 577891"/>
              <a:gd name="connsiteX5" fmla="*/ 96315 w 1799758"/>
              <a:gd name="connsiteY5" fmla="*/ 577891 h 577891"/>
              <a:gd name="connsiteX6" fmla="*/ 70771 w 1799758"/>
              <a:gd name="connsiteY6" fmla="*/ 577891 h 577891"/>
              <a:gd name="connsiteX7" fmla="*/ 10147 w 1799758"/>
              <a:gd name="connsiteY7" fmla="*/ 531619 h 577891"/>
              <a:gd name="connsiteX8" fmla="*/ 0 w 1799758"/>
              <a:gd name="connsiteY8" fmla="*/ 96315 h 577891"/>
              <a:gd name="connsiteX9" fmla="*/ 0 w 1799758"/>
              <a:gd name="connsiteY9" fmla="*/ 43122 h 57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758" h="577891">
                <a:moveTo>
                  <a:pt x="96315" y="0"/>
                </a:moveTo>
                <a:lnTo>
                  <a:pt x="1703443" y="0"/>
                </a:lnTo>
                <a:cubicBezTo>
                  <a:pt x="1756636" y="0"/>
                  <a:pt x="1799758" y="43122"/>
                  <a:pt x="1799758" y="96315"/>
                </a:cubicBezTo>
                <a:lnTo>
                  <a:pt x="1799758" y="481576"/>
                </a:lnTo>
                <a:cubicBezTo>
                  <a:pt x="1799758" y="534769"/>
                  <a:pt x="1756636" y="577891"/>
                  <a:pt x="1703443" y="577891"/>
                </a:cubicBezTo>
                <a:lnTo>
                  <a:pt x="96315" y="577891"/>
                </a:lnTo>
                <a:cubicBezTo>
                  <a:pt x="70771" y="577891"/>
                  <a:pt x="46273" y="567744"/>
                  <a:pt x="28210" y="549681"/>
                </a:cubicBezTo>
                <a:cubicBezTo>
                  <a:pt x="10147" y="531619"/>
                  <a:pt x="0" y="507120"/>
                  <a:pt x="0" y="481576"/>
                </a:cubicBezTo>
                <a:lnTo>
                  <a:pt x="0" y="96315"/>
                </a:lnTo>
                <a:cubicBezTo>
                  <a:pt x="0" y="43122"/>
                  <a:pt x="43122" y="0"/>
                  <a:pt x="9631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34BBBA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999" b="0" i="0" dirty="0">
                <a:solidFill>
                  <a:srgbClr val="545457"/>
                </a:solidFill>
                <a:latin typeface="Arial"/>
                <a:ea typeface="Arial"/>
              </a:rPr>
              <a:t>填空题</a:t>
            </a:r>
          </a:p>
        </p:txBody>
      </p:sp>
      <p:pic>
        <p:nvPicPr>
          <p:cNvPr id="3" name="容器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689029" y="1729207"/>
            <a:ext cx="10731500" cy="2935954"/>
          </a:xfrm>
          <a:prstGeom prst="rect">
            <a:avLst/>
          </a:prstGeom>
        </p:spPr>
      </p:pic>
      <p:pic>
        <p:nvPicPr>
          <p:cNvPr id="4" name="素材1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2858595" y="5476799"/>
            <a:ext cx="1905000" cy="444500"/>
          </a:xfrm>
          <a:prstGeom prst="rect">
            <a:avLst/>
          </a:prstGeom>
        </p:spPr>
      </p:pic>
      <p:pic>
        <p:nvPicPr>
          <p:cNvPr id="5" name="素材2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5102057" y="5476504"/>
            <a:ext cx="1905000" cy="444500"/>
          </a:xfrm>
          <a:prstGeom prst="rect">
            <a:avLst/>
          </a:prstGeom>
        </p:spPr>
      </p:pic>
      <p:pic>
        <p:nvPicPr>
          <p:cNvPr id="6" name="素材3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7345737" y="5476351"/>
            <a:ext cx="1905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2667000" y="3048000"/>
            <a:ext cx="2286000" cy="2286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7239000" y="3048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2667000" y="3048000"/>
            <a:ext cx="2286000" cy="2286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7239000" y="3048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419691" y="206845"/>
            <a:ext cx="2114083" cy="577891"/>
          </a:xfrm>
          <a:custGeom>
            <a:avLst/>
            <a:gdLst>
              <a:gd name="connsiteX0" fmla="*/ 96315 w 2114083"/>
              <a:gd name="connsiteY0" fmla="*/ 0 h 577891"/>
              <a:gd name="connsiteX1" fmla="*/ 2017768 w 2114083"/>
              <a:gd name="connsiteY1" fmla="*/ 0 h 577891"/>
              <a:gd name="connsiteX2" fmla="*/ 2070961 w 2114083"/>
              <a:gd name="connsiteY2" fmla="*/ 0 h 577891"/>
              <a:gd name="connsiteX3" fmla="*/ 2114083 w 2114083"/>
              <a:gd name="connsiteY3" fmla="*/ 481576 h 577891"/>
              <a:gd name="connsiteX4" fmla="*/ 2114083 w 2114083"/>
              <a:gd name="connsiteY4" fmla="*/ 534769 h 577891"/>
              <a:gd name="connsiteX5" fmla="*/ 96315 w 2114083"/>
              <a:gd name="connsiteY5" fmla="*/ 577891 h 577891"/>
              <a:gd name="connsiteX6" fmla="*/ 70771 w 2114083"/>
              <a:gd name="connsiteY6" fmla="*/ 577891 h 577891"/>
              <a:gd name="connsiteX7" fmla="*/ 10147 w 2114083"/>
              <a:gd name="connsiteY7" fmla="*/ 531619 h 577891"/>
              <a:gd name="connsiteX8" fmla="*/ 0 w 2114083"/>
              <a:gd name="connsiteY8" fmla="*/ 96315 h 577891"/>
              <a:gd name="connsiteX9" fmla="*/ 0 w 2114083"/>
              <a:gd name="connsiteY9" fmla="*/ 43122 h 57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4083" h="577891">
                <a:moveTo>
                  <a:pt x="96315" y="0"/>
                </a:moveTo>
                <a:lnTo>
                  <a:pt x="2017768" y="0"/>
                </a:lnTo>
                <a:cubicBezTo>
                  <a:pt x="2070961" y="0"/>
                  <a:pt x="2114083" y="43122"/>
                  <a:pt x="2114083" y="96315"/>
                </a:cubicBezTo>
                <a:lnTo>
                  <a:pt x="2114083" y="481576"/>
                </a:lnTo>
                <a:cubicBezTo>
                  <a:pt x="2114083" y="534769"/>
                  <a:pt x="2070961" y="577891"/>
                  <a:pt x="2017768" y="577891"/>
                </a:cubicBezTo>
                <a:lnTo>
                  <a:pt x="96315" y="577891"/>
                </a:lnTo>
                <a:cubicBezTo>
                  <a:pt x="70771" y="577891"/>
                  <a:pt x="46273" y="567744"/>
                  <a:pt x="28210" y="549681"/>
                </a:cubicBezTo>
                <a:cubicBezTo>
                  <a:pt x="10147" y="531619"/>
                  <a:pt x="0" y="507120"/>
                  <a:pt x="0" y="481576"/>
                </a:cubicBezTo>
                <a:lnTo>
                  <a:pt x="0" y="96315"/>
                </a:lnTo>
                <a:cubicBezTo>
                  <a:pt x="0" y="43122"/>
                  <a:pt x="43122" y="0"/>
                  <a:pt x="9631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34BBBA"/>
            </a:solidFill>
            <a:prstDash val="solid"/>
          </a:ln>
        </p:spPr>
        <p:txBody>
          <a:bodyPr wrap="square" rtlCol="0" anchor="ctr"/>
          <a:lstStyle/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Arial"/>
                <a:ea typeface="Arial"/>
              </a:rPr>
              <a:t>材料分析题</a:t>
            </a:r>
          </a:p>
        </p:txBody>
      </p:sp>
      <p:sp>
        <p:nvSpPr>
          <p:cNvPr id="3" name="文本1"/>
          <p:cNvSpPr txBox="1"/>
          <p:nvPr/>
        </p:nvSpPr>
        <p:spPr>
          <a:xfrm rot="0">
            <a:off x="400117" y="803272"/>
            <a:ext cx="11458575" cy="48971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(1)阅读材料，回答相关问题。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俗话说“种瓜得瓜，种豆得豆”“龙生龙，凤生凤”“一猪生九崽,连母十个样”，可见遗传和变异是生物界普遍存在的现象。父母(亲代)通过生育过程把遗传物质(基因)传递给子女(后代)，使子女表现出同父母相似的特征，如体态、相貌、音色等。不同的性状特征，遗传的概率是不一样的,有些性状接近百分之百的“绝对遗传”，如肤色、双眼皮等，另外，大眼睛、大耳垂、高鼻梁都是从父母那里得到的特征性遗传;有些性状有二分之一以上的遗传概率，如身高、肥胖、秃头和青春痘等;有些性状遗传概率并不高，如少年白头发等;有些性状虽然会遗传,但是多数可以经过后天的训练而改变,如音色和罗圈腿等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368160" y="455705"/>
            <a:ext cx="11698491" cy="54200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①亲代通过生育过程把</a:t>
            </a:r>
            <a:r>
              <a:rPr lang="zh-CN" altLang="en-US" sz="2399" b="0" i="0" u="sng" dirty="0">
                <a:solidFill>
                  <a:srgbClr val="000000"/>
                </a:solidFill>
                <a:latin typeface="微软雅黑"/>
                <a:ea typeface="微软雅黑"/>
              </a:rPr>
              <a:t> 遗传物质 </a:t>
            </a:r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传递给后代，使后代表现出同亲代相似的特征。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②下列几个特征中,永远无法改变的遗传特征是(  B  )，通过后天训练可以改变的遗传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特征是(  A  )。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A.罗圈腿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B.性别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C.青春痘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③下列性状中接近百分之百的“绝对遗传”的是(  C   )。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A.身高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B.肥胖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C.双眼皮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341843" y="196358"/>
            <a:ext cx="11608565" cy="56614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(2)阅读材料，回答相关问题。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2021年5月22日，一位“共和国助章”获得者且被国际誉为“杂交水稻之父”的科学家水远地离开了我们，他一生致力于杂交水稻技术的研究、应用与推广，他培育出的杂交水稻新品种使粮食产量大幅度提高，为我国粮食安全、农业科学发展和世界粮会供给做出了杰出的贡献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①材料中提到的科学家是</a:t>
            </a:r>
            <a:r>
              <a:rPr lang="zh-CN" altLang="en-US" sz="2399" b="0" i="0" u="sng" dirty="0">
                <a:solidFill>
                  <a:srgbClr val="000000"/>
                </a:solidFill>
                <a:latin typeface="微软雅黑"/>
                <a:ea typeface="微软雅黑"/>
              </a:rPr>
              <a:t> 袁隆平</a:t>
            </a:r>
            <a:r>
              <a:rPr lang="zh-CN" altLang="en-US" sz="1200" b="0" i="0" u="sng" dirty="0">
                <a:solidFill>
                  <a:srgbClr val="000000"/>
                </a:solidFill>
                <a:latin typeface="宋体"/>
                <a:ea typeface="宋体"/>
              </a:rPr>
              <a:t> </a:t>
            </a:r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。</a:t>
            </a:r>
          </a:p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②杂交水稻新品种的产生属于生物的</a:t>
            </a:r>
            <a:r>
              <a:rPr lang="zh-CN" altLang="en-US" sz="2399" b="0" i="0" u="sng" dirty="0">
                <a:solidFill>
                  <a:srgbClr val="000000"/>
                </a:solidFill>
                <a:latin typeface="微软雅黑"/>
                <a:ea typeface="微软雅黑"/>
              </a:rPr>
              <a:t>变异</a:t>
            </a:r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现象，这是由</a:t>
            </a:r>
            <a:r>
              <a:rPr lang="zh-CN" altLang="en-US" sz="2399" b="0" i="0" u="sng" dirty="0">
                <a:solidFill>
                  <a:srgbClr val="000000"/>
                </a:solidFill>
                <a:latin typeface="微软雅黑"/>
                <a:ea typeface="微软雅黑"/>
              </a:rPr>
              <a:t>遗传物质改变</a:t>
            </a:r>
            <a:r>
              <a:rPr lang="zh-CN" altLang="en-US" sz="2399" b="0" i="0" dirty="0">
                <a:solidFill>
                  <a:srgbClr val="000000"/>
                </a:solidFill>
                <a:latin typeface="微软雅黑"/>
                <a:ea typeface="微软雅黑"/>
              </a:rPr>
              <a:t>(填“遗传物质改变”或“环境变化”)引起的。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700">
    <p:randomBar dir="horz"/>
  </p:transition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391" y="135512"/>
            <a:ext cx="1181100" cy="1140019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967149" y="-543"/>
            <a:ext cx="11068050" cy="14107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Microsoft YaHei"/>
                <a:ea typeface="Microsoft YaHei"/>
              </a:rPr>
              <a:t>仔细观察照片，找出孪生兄妹之间，以及他们与父母之间在外形特征上的不同之处。</a:t>
            </a:r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062066" y="1506064"/>
            <a:ext cx="6977472" cy="4536586"/>
          </a:xfrm>
          <a:prstGeom prst="round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形状1"/>
          <p:cNvSpPr txBox="1"/>
          <p:nvPr/>
        </p:nvSpPr>
        <p:spPr>
          <a:xfrm rot="0">
            <a:off x="8435778" y="1411453"/>
            <a:ext cx="3415494" cy="4728886"/>
          </a:xfrm>
          <a:custGeom>
            <a:avLst/>
            <a:gdLst>
              <a:gd name="connsiteX0" fmla="*/ 307501 w 3415494"/>
              <a:gd name="connsiteY0" fmla="*/ 0 h 4728886"/>
              <a:gd name="connsiteX1" fmla="*/ 3107993 w 3415494"/>
              <a:gd name="connsiteY1" fmla="*/ 0 h 4728886"/>
              <a:gd name="connsiteX2" fmla="*/ 3189547 w 3415494"/>
              <a:gd name="connsiteY2" fmla="*/ 0 h 4728886"/>
              <a:gd name="connsiteX3" fmla="*/ 3383096 w 3415494"/>
              <a:gd name="connsiteY3" fmla="*/ 147732 h 4728886"/>
              <a:gd name="connsiteX4" fmla="*/ 3415494 w 3415494"/>
              <a:gd name="connsiteY4" fmla="*/ 4421386 h 4728886"/>
              <a:gd name="connsiteX5" fmla="*/ 3415494 w 3415494"/>
              <a:gd name="connsiteY5" fmla="*/ 4502940 h 4728886"/>
              <a:gd name="connsiteX6" fmla="*/ 3267761 w 3415494"/>
              <a:gd name="connsiteY6" fmla="*/ 4696489 h 4728886"/>
              <a:gd name="connsiteX7" fmla="*/ 307501 w 3415494"/>
              <a:gd name="connsiteY7" fmla="*/ 4728886 h 4728886"/>
              <a:gd name="connsiteX8" fmla="*/ 225946 w 3415494"/>
              <a:gd name="connsiteY8" fmla="*/ 4728886 h 4728886"/>
              <a:gd name="connsiteX9" fmla="*/ 32397 w 3415494"/>
              <a:gd name="connsiteY9" fmla="*/ 4581154 h 4728886"/>
              <a:gd name="connsiteX10" fmla="*/ 0 w 3415494"/>
              <a:gd name="connsiteY10" fmla="*/ 307501 h 4728886"/>
              <a:gd name="connsiteX11" fmla="*/ 0 w 3415494"/>
              <a:gd name="connsiteY11" fmla="*/ 137673 h 47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5494" h="4728886">
                <a:moveTo>
                  <a:pt x="307501" y="0"/>
                </a:moveTo>
                <a:lnTo>
                  <a:pt x="3107993" y="0"/>
                </a:lnTo>
                <a:cubicBezTo>
                  <a:pt x="3189547" y="0"/>
                  <a:pt x="3267761" y="32397"/>
                  <a:pt x="3325429" y="90065"/>
                </a:cubicBezTo>
                <a:cubicBezTo>
                  <a:pt x="3383096" y="147732"/>
                  <a:pt x="3415494" y="225946"/>
                  <a:pt x="3415494" y="307501"/>
                </a:cubicBezTo>
                <a:lnTo>
                  <a:pt x="3415494" y="4421386"/>
                </a:lnTo>
                <a:cubicBezTo>
                  <a:pt x="3415494" y="4502940"/>
                  <a:pt x="3383096" y="4581154"/>
                  <a:pt x="3325429" y="4638822"/>
                </a:cubicBezTo>
                <a:cubicBezTo>
                  <a:pt x="3267761" y="4696489"/>
                  <a:pt x="3189547" y="4728886"/>
                  <a:pt x="3107993" y="4728886"/>
                </a:cubicBezTo>
                <a:lnTo>
                  <a:pt x="307501" y="4728886"/>
                </a:lnTo>
                <a:cubicBezTo>
                  <a:pt x="225946" y="4728886"/>
                  <a:pt x="147732" y="4696489"/>
                  <a:pt x="90065" y="4638821"/>
                </a:cubicBezTo>
                <a:cubicBezTo>
                  <a:pt x="32397" y="4581154"/>
                  <a:pt x="0" y="4502940"/>
                  <a:pt x="0" y="4421386"/>
                </a:cubicBezTo>
                <a:lnTo>
                  <a:pt x="0" y="307501"/>
                </a:lnTo>
                <a:cubicBezTo>
                  <a:pt x="0" y="137673"/>
                  <a:pt x="137673" y="0"/>
                  <a:pt x="30750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9525">
            <a:solidFill>
              <a:srgbClr val="4BBEA9"/>
            </a:solidFill>
            <a:prstDash val="solid"/>
          </a:ln>
        </p:spPr>
        <p:txBody>
          <a:bodyPr wrap="square" rtlCol="0" anchor="ctr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/>
                <a:ea typeface="楷体"/>
              </a:rPr>
              <a:t>    先寻找孪生兄妹之间在</a:t>
            </a:r>
            <a:r>
              <a:rPr lang="zh-CN" altLang="en-US" sz="3000" b="0" i="0" u="sng" dirty="0">
                <a:solidFill>
                  <a:srgbClr val="000000"/>
                </a:solidFill>
                <a:latin typeface="楷体"/>
                <a:ea typeface="楷体"/>
              </a:rPr>
              <a:t>脸型</a:t>
            </a:r>
            <a:r>
              <a:rPr lang="zh-CN" altLang="en-US" sz="3000" b="0" i="0" dirty="0">
                <a:solidFill>
                  <a:srgbClr val="000000"/>
                </a:solidFill>
                <a:latin typeface="楷体"/>
                <a:ea typeface="楷体"/>
              </a:rPr>
              <a:t>、</a:t>
            </a:r>
            <a:r>
              <a:rPr lang="zh-CN" altLang="en-US" sz="3000" b="0" i="0" u="sng" dirty="0">
                <a:solidFill>
                  <a:srgbClr val="000000"/>
                </a:solidFill>
                <a:latin typeface="楷体"/>
                <a:ea typeface="楷体"/>
              </a:rPr>
              <a:t>嘴型</a:t>
            </a:r>
            <a:r>
              <a:rPr lang="zh-CN" altLang="en-US" sz="3000" b="0" i="0" dirty="0">
                <a:solidFill>
                  <a:srgbClr val="000000"/>
                </a:solidFill>
                <a:latin typeface="楷体"/>
                <a:ea typeface="楷体"/>
              </a:rPr>
              <a:t>、</a:t>
            </a:r>
            <a:r>
              <a:rPr lang="zh-CN" altLang="en-US" sz="3000" b="0" i="0" u="sng" dirty="0">
                <a:solidFill>
                  <a:srgbClr val="000000"/>
                </a:solidFill>
                <a:latin typeface="楷体"/>
                <a:ea typeface="楷体"/>
              </a:rPr>
              <a:t>耳朵形状</a:t>
            </a:r>
            <a:r>
              <a:rPr lang="zh-CN" altLang="en-US" sz="3000" b="0" i="0" dirty="0">
                <a:solidFill>
                  <a:srgbClr val="000000"/>
                </a:solidFill>
                <a:latin typeface="楷体"/>
                <a:ea typeface="楷体"/>
              </a:rPr>
              <a:t>、</a:t>
            </a:r>
            <a:r>
              <a:rPr lang="zh-CN" altLang="en-US" sz="3000" b="0" i="0" u="sng" dirty="0">
                <a:solidFill>
                  <a:srgbClr val="000000"/>
                </a:solidFill>
                <a:latin typeface="楷体"/>
                <a:ea typeface="楷体"/>
              </a:rPr>
              <a:t>肤色</a:t>
            </a:r>
            <a:r>
              <a:rPr lang="zh-CN" altLang="en-US" sz="3000" b="0" i="0" dirty="0">
                <a:solidFill>
                  <a:srgbClr val="000000"/>
                </a:solidFill>
                <a:latin typeface="楷体"/>
                <a:ea typeface="楷体"/>
              </a:rPr>
              <a:t>等方面的特征的不同；再分别寻找男孩和女孩与父母的不同特征。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57391" y="237954"/>
            <a:ext cx="451170" cy="325479"/>
            <a:chOff x="0" y="0"/>
            <a:chExt cx="451170" cy="325479"/>
          </a:xfrm>
        </p:grpSpPr>
        <p:sp>
          <p:nvSpPr>
            <p:cNvPr id="3" name="形状1"/>
            <p:cNvSpPr txBox="1"/>
            <p:nvPr/>
          </p:nvSpPr>
          <p:spPr>
            <a:xfrm rot="0">
              <a:off x="0" y="219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 rot="0">
              <a:off x="125910" y="0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1038806" y="-183413"/>
            <a:ext cx="11896725" cy="93138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Microsoft YaHei"/>
                <a:ea typeface="Microsoft YaHei"/>
              </a:rPr>
              <a:t>这些动物的</a:t>
            </a:r>
            <a:r>
              <a:rPr lang="zh-CN" altLang="en-US" sz="3000" b="1" i="0" dirty="0">
                <a:solidFill>
                  <a:srgbClr val="000000"/>
                </a:solidFill>
                <a:latin typeface="Microsoft YaHei"/>
                <a:ea typeface="Microsoft YaHei"/>
              </a:rPr>
              <a:t>子代</a:t>
            </a:r>
            <a:r>
              <a:rPr lang="zh-CN" altLang="en-US" sz="3000" b="0" i="0" dirty="0">
                <a:solidFill>
                  <a:srgbClr val="000000"/>
                </a:solidFill>
                <a:latin typeface="Microsoft YaHei"/>
                <a:ea typeface="Microsoft YaHei"/>
              </a:rPr>
              <a:t>与</a:t>
            </a:r>
            <a:r>
              <a:rPr lang="zh-CN" altLang="en-US" sz="3000" b="1" i="0" dirty="0">
                <a:solidFill>
                  <a:srgbClr val="000000"/>
                </a:solidFill>
                <a:latin typeface="Microsoft YaHei"/>
                <a:ea typeface="Microsoft YaHei"/>
              </a:rPr>
              <a:t>亲代</a:t>
            </a:r>
            <a:r>
              <a:rPr lang="zh-CN" altLang="en-US" sz="3000" b="0" i="0" dirty="0">
                <a:solidFill>
                  <a:srgbClr val="000000"/>
                </a:solidFill>
                <a:latin typeface="Microsoft YaHei"/>
                <a:ea typeface="Microsoft YaHei"/>
              </a:rPr>
              <a:t>之间以及这些小动物之间有什么</a:t>
            </a:r>
            <a:r>
              <a:rPr lang="zh-CN" altLang="en-US" sz="3399" b="1" i="0" dirty="0">
                <a:solidFill>
                  <a:srgbClr val="FF0000"/>
                </a:solidFill>
                <a:latin typeface="微软雅黑"/>
                <a:ea typeface="微软雅黑"/>
              </a:rPr>
              <a:t>不同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？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5714" r="2333" b="4761"/>
          <a:stretch>
            <a:fillRect/>
          </a:stretch>
        </p:blipFill>
        <p:spPr>
          <a:xfrm rot="0">
            <a:off x="6143292" y="748074"/>
            <a:ext cx="4447994" cy="2852252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33" t="0" r="4833" b="0"/>
          <a:stretch>
            <a:fillRect/>
          </a:stretch>
        </p:blipFill>
        <p:spPr>
          <a:xfrm rot="0">
            <a:off x="1568034" y="680533"/>
            <a:ext cx="3217012" cy="2986335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0" t="0" r="0" b="5381"/>
          <a:stretch>
            <a:fillRect/>
          </a:stretch>
        </p:blipFill>
        <p:spPr>
          <a:xfrm rot="0">
            <a:off x="6143349" y="3844075"/>
            <a:ext cx="4672079" cy="2941072"/>
          </a:xfrm>
          <a:prstGeom prst="rect">
            <a:avLst/>
          </a:prstGeom>
        </p:spPr>
      </p:pic>
      <p:pic>
        <p:nvPicPr>
          <p:cNvPr id="9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0" t="0" r="0" b="8750"/>
          <a:stretch>
            <a:fillRect/>
          </a:stretch>
        </p:blipFill>
        <p:spPr>
          <a:xfrm rot="0">
            <a:off x="1527134" y="3812223"/>
            <a:ext cx="3296964" cy="30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500">
    <p:randomBar dir="horz"/>
  </p:transition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573500" y="237954"/>
            <a:ext cx="451171" cy="325479"/>
            <a:chOff x="0" y="0"/>
            <a:chExt cx="451171" cy="325479"/>
          </a:xfrm>
        </p:grpSpPr>
        <p:sp>
          <p:nvSpPr>
            <p:cNvPr id="3" name="形状3"/>
            <p:cNvSpPr txBox="1"/>
            <p:nvPr/>
          </p:nvSpPr>
          <p:spPr>
            <a:xfrm rot="0">
              <a:off x="0" y="219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 rot="0">
              <a:off x="125911" y="0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1038730" y="200"/>
            <a:ext cx="10887075" cy="93138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这些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小动物与妈妈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之间以及这些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小动物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之间有什么</a:t>
            </a:r>
            <a:r>
              <a:rPr lang="zh-CN" altLang="en-US" sz="3399" b="1" i="0" dirty="0">
                <a:solidFill>
                  <a:srgbClr val="FF0000"/>
                </a:solidFill>
                <a:latin typeface="微软雅黑"/>
                <a:ea typeface="微软雅黑"/>
              </a:rPr>
              <a:t>不同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？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0" r="0" b="5381"/>
          <a:stretch>
            <a:fillRect/>
          </a:stretch>
        </p:blipFill>
        <p:spPr>
          <a:xfrm rot="0">
            <a:off x="559584" y="1522162"/>
            <a:ext cx="6061300" cy="3815591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0" r="0" b="8750"/>
          <a:stretch>
            <a:fillRect/>
          </a:stretch>
        </p:blipFill>
        <p:spPr>
          <a:xfrm rot="0">
            <a:off x="7104469" y="1522571"/>
            <a:ext cx="4184228" cy="3815277"/>
          </a:xfrm>
          <a:prstGeom prst="rect">
            <a:avLst/>
          </a:prstGeom>
        </p:spPr>
      </p:pic>
      <p:grpSp>
        <p:nvGrpSpPr>
          <p:cNvPr id="8" name="组合2"/>
          <p:cNvGrpSpPr/>
          <p:nvPr/>
        </p:nvGrpSpPr>
        <p:grpSpPr>
          <a:xfrm>
            <a:off x="7274824" y="2313727"/>
            <a:ext cx="2309881" cy="2730742"/>
            <a:chOff x="0" y="0"/>
            <a:chExt cx="2309881" cy="2730742"/>
          </a:xfrm>
        </p:grpSpPr>
        <p:sp>
          <p:nvSpPr>
            <p:cNvPr id="9" name="形状5"/>
            <p:cNvSpPr txBox="1"/>
            <p:nvPr/>
          </p:nvSpPr>
          <p:spPr>
            <a:xfrm rot="0">
              <a:off x="1877091" y="0"/>
              <a:ext cx="432790" cy="432790"/>
            </a:xfrm>
            <a:custGeom>
              <a:avLst/>
              <a:gdLst>
                <a:gd name="connsiteX0" fmla="*/ 216395 w 432790"/>
                <a:gd name="connsiteY0" fmla="*/ 0 h 432790"/>
                <a:gd name="connsiteX1" fmla="*/ 335906 w 432790"/>
                <a:gd name="connsiteY1" fmla="*/ 0 h 432790"/>
                <a:gd name="connsiteX2" fmla="*/ 432790 w 432790"/>
                <a:gd name="connsiteY2" fmla="*/ 335906 h 432790"/>
                <a:gd name="connsiteX3" fmla="*/ 96883 w 432790"/>
                <a:gd name="connsiteY3" fmla="*/ 432790 h 432790"/>
                <a:gd name="connsiteX4" fmla="*/ 0 w 432790"/>
                <a:gd name="connsiteY4" fmla="*/ 96883 h 43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90" h="432790">
                  <a:moveTo>
                    <a:pt x="216395" y="0"/>
                  </a:moveTo>
                  <a:cubicBezTo>
                    <a:pt x="335906" y="0"/>
                    <a:pt x="432790" y="96883"/>
                    <a:pt x="432790" y="216395"/>
                  </a:cubicBezTo>
                  <a:cubicBezTo>
                    <a:pt x="432790" y="335906"/>
                    <a:pt x="335906" y="432790"/>
                    <a:pt x="216395" y="432790"/>
                  </a:cubicBezTo>
                  <a:cubicBezTo>
                    <a:pt x="96883" y="432790"/>
                    <a:pt x="0" y="335906"/>
                    <a:pt x="0" y="216395"/>
                  </a:cubicBezTo>
                  <a:cubicBezTo>
                    <a:pt x="0" y="96883"/>
                    <a:pt x="96883" y="0"/>
                    <a:pt x="216395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66675">
              <a:solidFill>
                <a:srgbClr val="E64545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" name="形状6"/>
            <p:cNvSpPr txBox="1"/>
            <p:nvPr/>
          </p:nvSpPr>
          <p:spPr>
            <a:xfrm rot="0">
              <a:off x="1473231" y="1142648"/>
              <a:ext cx="432790" cy="432790"/>
            </a:xfrm>
            <a:custGeom>
              <a:avLst/>
              <a:gdLst>
                <a:gd name="connsiteX0" fmla="*/ 216395 w 432790"/>
                <a:gd name="connsiteY0" fmla="*/ 0 h 432790"/>
                <a:gd name="connsiteX1" fmla="*/ 335906 w 432790"/>
                <a:gd name="connsiteY1" fmla="*/ 0 h 432790"/>
                <a:gd name="connsiteX2" fmla="*/ 432790 w 432790"/>
                <a:gd name="connsiteY2" fmla="*/ 335906 h 432790"/>
                <a:gd name="connsiteX3" fmla="*/ 96883 w 432790"/>
                <a:gd name="connsiteY3" fmla="*/ 432790 h 432790"/>
                <a:gd name="connsiteX4" fmla="*/ 0 w 432790"/>
                <a:gd name="connsiteY4" fmla="*/ 96883 h 43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90" h="432790">
                  <a:moveTo>
                    <a:pt x="216395" y="0"/>
                  </a:moveTo>
                  <a:cubicBezTo>
                    <a:pt x="335906" y="0"/>
                    <a:pt x="432790" y="96883"/>
                    <a:pt x="432790" y="216395"/>
                  </a:cubicBezTo>
                  <a:cubicBezTo>
                    <a:pt x="432790" y="335906"/>
                    <a:pt x="335906" y="432790"/>
                    <a:pt x="216395" y="432790"/>
                  </a:cubicBezTo>
                  <a:cubicBezTo>
                    <a:pt x="96883" y="432790"/>
                    <a:pt x="0" y="335906"/>
                    <a:pt x="0" y="216395"/>
                  </a:cubicBezTo>
                  <a:cubicBezTo>
                    <a:pt x="0" y="96883"/>
                    <a:pt x="96883" y="0"/>
                    <a:pt x="216395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66675">
              <a:solidFill>
                <a:srgbClr val="E64545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形状7"/>
            <p:cNvSpPr txBox="1"/>
            <p:nvPr/>
          </p:nvSpPr>
          <p:spPr>
            <a:xfrm rot="0">
              <a:off x="892645" y="2082565"/>
              <a:ext cx="1143000" cy="533400"/>
            </a:xfrm>
            <a:custGeom>
              <a:avLst/>
              <a:gdLst>
                <a:gd name="connsiteX0" fmla="*/ 571500 w 1143000"/>
                <a:gd name="connsiteY0" fmla="*/ 0 h 533400"/>
                <a:gd name="connsiteX1" fmla="*/ 887131 w 1143000"/>
                <a:gd name="connsiteY1" fmla="*/ 0 h 533400"/>
                <a:gd name="connsiteX2" fmla="*/ 1143000 w 1143000"/>
                <a:gd name="connsiteY2" fmla="*/ 413994 h 533400"/>
                <a:gd name="connsiteX3" fmla="*/ 255869 w 1143000"/>
                <a:gd name="connsiteY3" fmla="*/ 533400 h 533400"/>
                <a:gd name="connsiteX4" fmla="*/ 0 w 1143000"/>
                <a:gd name="connsiteY4" fmla="*/ 11940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533400">
                  <a:moveTo>
                    <a:pt x="571500" y="0"/>
                  </a:moveTo>
                  <a:cubicBezTo>
                    <a:pt x="887131" y="0"/>
                    <a:pt x="1143000" y="119406"/>
                    <a:pt x="1143000" y="266700"/>
                  </a:cubicBezTo>
                  <a:cubicBezTo>
                    <a:pt x="1143000" y="413994"/>
                    <a:pt x="887131" y="533400"/>
                    <a:pt x="571500" y="533400"/>
                  </a:cubicBezTo>
                  <a:cubicBezTo>
                    <a:pt x="255869" y="533400"/>
                    <a:pt x="0" y="413994"/>
                    <a:pt x="0" y="266700"/>
                  </a:cubicBezTo>
                  <a:cubicBezTo>
                    <a:pt x="0" y="119406"/>
                    <a:pt x="255869" y="0"/>
                    <a:pt x="571500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66675">
              <a:solidFill>
                <a:srgbClr val="6037E6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形状8"/>
            <p:cNvSpPr txBox="1"/>
            <p:nvPr/>
          </p:nvSpPr>
          <p:spPr>
            <a:xfrm rot="0">
              <a:off x="0" y="2174482"/>
              <a:ext cx="780450" cy="556260"/>
            </a:xfrm>
            <a:custGeom>
              <a:avLst/>
              <a:gdLst>
                <a:gd name="connsiteX0" fmla="*/ 390225 w 780450"/>
                <a:gd name="connsiteY0" fmla="*/ 0 h 556260"/>
                <a:gd name="connsiteX1" fmla="*/ 605740 w 780450"/>
                <a:gd name="connsiteY1" fmla="*/ 0 h 556260"/>
                <a:gd name="connsiteX2" fmla="*/ 780450 w 780450"/>
                <a:gd name="connsiteY2" fmla="*/ 431737 h 556260"/>
                <a:gd name="connsiteX3" fmla="*/ 174710 w 780450"/>
                <a:gd name="connsiteY3" fmla="*/ 556260 h 556260"/>
                <a:gd name="connsiteX4" fmla="*/ 0 w 780450"/>
                <a:gd name="connsiteY4" fmla="*/ 124523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450" h="556260">
                  <a:moveTo>
                    <a:pt x="390225" y="0"/>
                  </a:moveTo>
                  <a:cubicBezTo>
                    <a:pt x="605740" y="0"/>
                    <a:pt x="780450" y="124523"/>
                    <a:pt x="780450" y="278130"/>
                  </a:cubicBezTo>
                  <a:cubicBezTo>
                    <a:pt x="780450" y="431737"/>
                    <a:pt x="605740" y="556260"/>
                    <a:pt x="390225" y="556260"/>
                  </a:cubicBezTo>
                  <a:cubicBezTo>
                    <a:pt x="174710" y="556260"/>
                    <a:pt x="0" y="431737"/>
                    <a:pt x="0" y="278130"/>
                  </a:cubicBezTo>
                  <a:cubicBezTo>
                    <a:pt x="0" y="124523"/>
                    <a:pt x="174710" y="0"/>
                    <a:pt x="390225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66675">
              <a:solidFill>
                <a:srgbClr val="6037E6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13" name="形状1"/>
          <p:cNvSpPr txBox="1"/>
          <p:nvPr/>
        </p:nvSpPr>
        <p:spPr>
          <a:xfrm rot="0">
            <a:off x="2591095" y="2098234"/>
            <a:ext cx="670912" cy="499462"/>
          </a:xfrm>
          <a:custGeom>
            <a:avLst/>
            <a:gdLst>
              <a:gd name="connsiteX0" fmla="*/ 335456 w 670912"/>
              <a:gd name="connsiteY0" fmla="*/ 0 h 499462"/>
              <a:gd name="connsiteX1" fmla="*/ 520724 w 670912"/>
              <a:gd name="connsiteY1" fmla="*/ 0 h 499462"/>
              <a:gd name="connsiteX2" fmla="*/ 670912 w 670912"/>
              <a:gd name="connsiteY2" fmla="*/ 387654 h 499462"/>
              <a:gd name="connsiteX3" fmla="*/ 150189 w 670912"/>
              <a:gd name="connsiteY3" fmla="*/ 499462 h 499462"/>
              <a:gd name="connsiteX4" fmla="*/ 0 w 670912"/>
              <a:gd name="connsiteY4" fmla="*/ 111808 h 49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12" h="499462">
                <a:moveTo>
                  <a:pt x="335456" y="0"/>
                </a:moveTo>
                <a:cubicBezTo>
                  <a:pt x="520724" y="0"/>
                  <a:pt x="670912" y="111808"/>
                  <a:pt x="670912" y="249731"/>
                </a:cubicBezTo>
                <a:cubicBezTo>
                  <a:pt x="670912" y="387654"/>
                  <a:pt x="520724" y="499462"/>
                  <a:pt x="335456" y="499462"/>
                </a:cubicBezTo>
                <a:cubicBezTo>
                  <a:pt x="150189" y="499462"/>
                  <a:pt x="0" y="387654"/>
                  <a:pt x="0" y="249731"/>
                </a:cubicBezTo>
                <a:cubicBezTo>
                  <a:pt x="0" y="111808"/>
                  <a:pt x="150189" y="0"/>
                  <a:pt x="33545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E64545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形状2"/>
          <p:cNvSpPr txBox="1"/>
          <p:nvPr/>
        </p:nvSpPr>
        <p:spPr>
          <a:xfrm rot="0">
            <a:off x="1844335" y="1633414"/>
            <a:ext cx="737587" cy="651862"/>
          </a:xfrm>
          <a:custGeom>
            <a:avLst/>
            <a:gdLst>
              <a:gd name="connsiteX0" fmla="*/ 368794 w 737587"/>
              <a:gd name="connsiteY0" fmla="*/ 0 h 651862"/>
              <a:gd name="connsiteX1" fmla="*/ 572473 w 737587"/>
              <a:gd name="connsiteY1" fmla="*/ 0 h 651862"/>
              <a:gd name="connsiteX2" fmla="*/ 737587 w 737587"/>
              <a:gd name="connsiteY2" fmla="*/ 505938 h 651862"/>
              <a:gd name="connsiteX3" fmla="*/ 165115 w 737587"/>
              <a:gd name="connsiteY3" fmla="*/ 651862 h 651862"/>
              <a:gd name="connsiteX4" fmla="*/ 0 w 737587"/>
              <a:gd name="connsiteY4" fmla="*/ 145924 h 65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587" h="651862">
                <a:moveTo>
                  <a:pt x="368794" y="0"/>
                </a:moveTo>
                <a:cubicBezTo>
                  <a:pt x="572473" y="0"/>
                  <a:pt x="737587" y="145924"/>
                  <a:pt x="737587" y="325931"/>
                </a:cubicBezTo>
                <a:cubicBezTo>
                  <a:pt x="737587" y="505938"/>
                  <a:pt x="572473" y="651862"/>
                  <a:pt x="368794" y="651862"/>
                </a:cubicBezTo>
                <a:cubicBezTo>
                  <a:pt x="165115" y="651862"/>
                  <a:pt x="0" y="505938"/>
                  <a:pt x="0" y="325931"/>
                </a:cubicBezTo>
                <a:cubicBezTo>
                  <a:pt x="0" y="145924"/>
                  <a:pt x="165115" y="0"/>
                  <a:pt x="368794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E64545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5" name="文本2"/>
          <p:cNvSpPr txBox="1"/>
          <p:nvPr/>
        </p:nvSpPr>
        <p:spPr>
          <a:xfrm rot="0">
            <a:off x="1377067" y="5448462"/>
            <a:ext cx="4049859" cy="609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99" b="0" i="0" dirty="0">
                <a:solidFill>
                  <a:srgbClr val="000000"/>
                </a:solidFill>
                <a:latin typeface="微软雅黑"/>
                <a:ea typeface="微软雅黑"/>
              </a:rPr>
              <a:t>额头毛色、脸部斑纹的粗细</a:t>
            </a:r>
          </a:p>
        </p:txBody>
      </p:sp>
      <p:sp>
        <p:nvSpPr>
          <p:cNvPr id="16" name="文本3"/>
          <p:cNvSpPr txBox="1"/>
          <p:nvPr/>
        </p:nvSpPr>
        <p:spPr>
          <a:xfrm rot="0">
            <a:off x="7219426" y="5448567"/>
            <a:ext cx="4049859" cy="609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99" b="0" i="0" dirty="0">
                <a:solidFill>
                  <a:srgbClr val="000000"/>
                </a:solidFill>
                <a:latin typeface="微软雅黑"/>
                <a:ea typeface="微软雅黑"/>
              </a:rPr>
              <a:t>毛色、脸部毛色形成的斑纹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573500" y="237954"/>
            <a:ext cx="451171" cy="325479"/>
            <a:chOff x="0" y="0"/>
            <a:chExt cx="451171" cy="325479"/>
          </a:xfrm>
        </p:grpSpPr>
        <p:sp>
          <p:nvSpPr>
            <p:cNvPr id="3" name="形状10"/>
            <p:cNvSpPr txBox="1"/>
            <p:nvPr/>
          </p:nvSpPr>
          <p:spPr>
            <a:xfrm rot="0">
              <a:off x="0" y="219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形状11"/>
            <p:cNvSpPr txBox="1"/>
            <p:nvPr/>
          </p:nvSpPr>
          <p:spPr>
            <a:xfrm rot="0">
              <a:off x="125911" y="0"/>
              <a:ext cx="325260" cy="325260"/>
            </a:xfrm>
            <a:custGeom>
              <a:avLst/>
              <a:gdLst>
                <a:gd name="connsiteX0" fmla="*/ 162630 w 325260"/>
                <a:gd name="connsiteY0" fmla="*/ 0 h 325260"/>
                <a:gd name="connsiteX1" fmla="*/ 252448 w 325260"/>
                <a:gd name="connsiteY1" fmla="*/ 0 h 325260"/>
                <a:gd name="connsiteX2" fmla="*/ 325260 w 325260"/>
                <a:gd name="connsiteY2" fmla="*/ 252448 h 325260"/>
                <a:gd name="connsiteX3" fmla="*/ 72812 w 325260"/>
                <a:gd name="connsiteY3" fmla="*/ 325260 h 325260"/>
                <a:gd name="connsiteX4" fmla="*/ 0 w 325260"/>
                <a:gd name="connsiteY4" fmla="*/ 72812 h 3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60" h="325260">
                  <a:moveTo>
                    <a:pt x="162630" y="0"/>
                  </a:moveTo>
                  <a:cubicBezTo>
                    <a:pt x="252448" y="0"/>
                    <a:pt x="325260" y="72812"/>
                    <a:pt x="325260" y="162630"/>
                  </a:cubicBezTo>
                  <a:cubicBezTo>
                    <a:pt x="325260" y="252448"/>
                    <a:pt x="252448" y="325260"/>
                    <a:pt x="162630" y="325260"/>
                  </a:cubicBezTo>
                  <a:cubicBezTo>
                    <a:pt x="72812" y="325260"/>
                    <a:pt x="0" y="252448"/>
                    <a:pt x="0" y="162630"/>
                  </a:cubicBezTo>
                  <a:cubicBezTo>
                    <a:pt x="0" y="72812"/>
                    <a:pt x="72812" y="0"/>
                    <a:pt x="162630" y="0"/>
                  </a:cubicBezTo>
                  <a:close/>
                </a:path>
              </a:pathLst>
            </a:custGeom>
            <a:solidFill>
              <a:srgbClr val="166EE1"/>
            </a:solidFill>
            <a:ln w="28575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5" name="文本1"/>
          <p:cNvSpPr txBox="1"/>
          <p:nvPr/>
        </p:nvSpPr>
        <p:spPr>
          <a:xfrm rot="0">
            <a:off x="1278912" y="-63135"/>
            <a:ext cx="10620375" cy="93138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这些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小动物与妈妈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之间以及这些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小动物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之间有什么</a:t>
            </a:r>
            <a:r>
              <a:rPr lang="zh-CN" altLang="en-US" sz="3399" b="1" i="0" dirty="0">
                <a:solidFill>
                  <a:srgbClr val="FF0000"/>
                </a:solidFill>
                <a:latin typeface="微软雅黑"/>
                <a:ea typeface="微软雅黑"/>
              </a:rPr>
              <a:t>不同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？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5714" r="2333" b="4761"/>
          <a:stretch>
            <a:fillRect/>
          </a:stretch>
        </p:blipFill>
        <p:spPr>
          <a:xfrm rot="0">
            <a:off x="559203" y="800319"/>
            <a:ext cx="6439910" cy="4129554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33" t="0" r="4833" b="0"/>
          <a:stretch>
            <a:fillRect/>
          </a:stretch>
        </p:blipFill>
        <p:spPr>
          <a:xfrm rot="0">
            <a:off x="7349519" y="800852"/>
            <a:ext cx="4447889" cy="4128954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 rot="0">
            <a:off x="2257425" y="2572544"/>
            <a:ext cx="647700" cy="647700"/>
          </a:xfrm>
          <a:custGeom>
            <a:avLst/>
            <a:gdLst>
              <a:gd name="connsiteX0" fmla="*/ 323850 w 647700"/>
              <a:gd name="connsiteY0" fmla="*/ 0 h 647700"/>
              <a:gd name="connsiteX1" fmla="*/ 502707 w 647700"/>
              <a:gd name="connsiteY1" fmla="*/ 0 h 647700"/>
              <a:gd name="connsiteX2" fmla="*/ 647700 w 647700"/>
              <a:gd name="connsiteY2" fmla="*/ 502707 h 647700"/>
              <a:gd name="connsiteX3" fmla="*/ 144993 w 647700"/>
              <a:gd name="connsiteY3" fmla="*/ 647700 h 647700"/>
              <a:gd name="connsiteX4" fmla="*/ 0 w 647700"/>
              <a:gd name="connsiteY4" fmla="*/ 144993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47700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502707"/>
                  <a:pt x="502707" y="647700"/>
                  <a:pt x="323850" y="647700"/>
                </a:cubicBezTo>
                <a:cubicBezTo>
                  <a:pt x="144993" y="647700"/>
                  <a:pt x="0" y="502707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9" name="形状2"/>
          <p:cNvSpPr txBox="1"/>
          <p:nvPr/>
        </p:nvSpPr>
        <p:spPr>
          <a:xfrm rot="0">
            <a:off x="1828800" y="4091778"/>
            <a:ext cx="647700" cy="647700"/>
          </a:xfrm>
          <a:custGeom>
            <a:avLst/>
            <a:gdLst>
              <a:gd name="connsiteX0" fmla="*/ 323850 w 647700"/>
              <a:gd name="connsiteY0" fmla="*/ 0 h 647700"/>
              <a:gd name="connsiteX1" fmla="*/ 502707 w 647700"/>
              <a:gd name="connsiteY1" fmla="*/ 0 h 647700"/>
              <a:gd name="connsiteX2" fmla="*/ 647700 w 647700"/>
              <a:gd name="connsiteY2" fmla="*/ 502707 h 647700"/>
              <a:gd name="connsiteX3" fmla="*/ 144993 w 647700"/>
              <a:gd name="connsiteY3" fmla="*/ 647700 h 647700"/>
              <a:gd name="connsiteX4" fmla="*/ 0 w 647700"/>
              <a:gd name="connsiteY4" fmla="*/ 144993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47700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502707"/>
                  <a:pt x="502707" y="647700"/>
                  <a:pt x="323850" y="647700"/>
                </a:cubicBezTo>
                <a:cubicBezTo>
                  <a:pt x="144993" y="647700"/>
                  <a:pt x="0" y="502707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0" name="形状3"/>
          <p:cNvSpPr txBox="1"/>
          <p:nvPr/>
        </p:nvSpPr>
        <p:spPr>
          <a:xfrm rot="0">
            <a:off x="3110846" y="3359591"/>
            <a:ext cx="2047875" cy="556622"/>
          </a:xfrm>
          <a:custGeom>
            <a:avLst/>
            <a:gdLst>
              <a:gd name="connsiteX0" fmla="*/ 1023938 w 2047875"/>
              <a:gd name="connsiteY0" fmla="*/ 0 h 556622"/>
              <a:gd name="connsiteX1" fmla="*/ 1589443 w 2047875"/>
              <a:gd name="connsiteY1" fmla="*/ 0 h 556622"/>
              <a:gd name="connsiteX2" fmla="*/ 2047875 w 2047875"/>
              <a:gd name="connsiteY2" fmla="*/ 432018 h 556622"/>
              <a:gd name="connsiteX3" fmla="*/ 458432 w 2047875"/>
              <a:gd name="connsiteY3" fmla="*/ 556622 h 556622"/>
              <a:gd name="connsiteX4" fmla="*/ 0 w 2047875"/>
              <a:gd name="connsiteY4" fmla="*/ 124604 h 55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875" h="556622">
                <a:moveTo>
                  <a:pt x="1023938" y="0"/>
                </a:moveTo>
                <a:cubicBezTo>
                  <a:pt x="1589443" y="0"/>
                  <a:pt x="2047875" y="124604"/>
                  <a:pt x="2047875" y="278311"/>
                </a:cubicBezTo>
                <a:cubicBezTo>
                  <a:pt x="2047875" y="432018"/>
                  <a:pt x="1589443" y="556622"/>
                  <a:pt x="1023938" y="556622"/>
                </a:cubicBezTo>
                <a:cubicBezTo>
                  <a:pt x="458432" y="556622"/>
                  <a:pt x="0" y="432018"/>
                  <a:pt x="0" y="278311"/>
                </a:cubicBezTo>
                <a:cubicBezTo>
                  <a:pt x="0" y="124604"/>
                  <a:pt x="458432" y="0"/>
                  <a:pt x="1023938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AA00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1" name="形状4"/>
          <p:cNvSpPr txBox="1"/>
          <p:nvPr/>
        </p:nvSpPr>
        <p:spPr>
          <a:xfrm rot="0">
            <a:off x="4953000" y="2834478"/>
            <a:ext cx="781050" cy="385762"/>
          </a:xfrm>
          <a:custGeom>
            <a:avLst/>
            <a:gdLst>
              <a:gd name="connsiteX0" fmla="*/ 390525 w 781050"/>
              <a:gd name="connsiteY0" fmla="*/ 0 h 385762"/>
              <a:gd name="connsiteX1" fmla="*/ 606206 w 781050"/>
              <a:gd name="connsiteY1" fmla="*/ 0 h 385762"/>
              <a:gd name="connsiteX2" fmla="*/ 781050 w 781050"/>
              <a:gd name="connsiteY2" fmla="*/ 299407 h 385762"/>
              <a:gd name="connsiteX3" fmla="*/ 174844 w 781050"/>
              <a:gd name="connsiteY3" fmla="*/ 385762 h 385762"/>
              <a:gd name="connsiteX4" fmla="*/ 0 w 781050"/>
              <a:gd name="connsiteY4" fmla="*/ 86356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" h="385763">
                <a:moveTo>
                  <a:pt x="390525" y="0"/>
                </a:moveTo>
                <a:cubicBezTo>
                  <a:pt x="606206" y="0"/>
                  <a:pt x="781050" y="86356"/>
                  <a:pt x="781050" y="192881"/>
                </a:cubicBezTo>
                <a:cubicBezTo>
                  <a:pt x="781050" y="299407"/>
                  <a:pt x="606206" y="385762"/>
                  <a:pt x="390525" y="385762"/>
                </a:cubicBezTo>
                <a:cubicBezTo>
                  <a:pt x="174844" y="385762"/>
                  <a:pt x="0" y="299407"/>
                  <a:pt x="0" y="192881"/>
                </a:cubicBezTo>
                <a:cubicBezTo>
                  <a:pt x="0" y="86356"/>
                  <a:pt x="174844" y="0"/>
                  <a:pt x="39052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AA00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形状5"/>
          <p:cNvSpPr txBox="1"/>
          <p:nvPr/>
        </p:nvSpPr>
        <p:spPr>
          <a:xfrm rot="0">
            <a:off x="2843212" y="3010691"/>
            <a:ext cx="647700" cy="353616"/>
          </a:xfrm>
          <a:custGeom>
            <a:avLst/>
            <a:gdLst>
              <a:gd name="connsiteX0" fmla="*/ 323850 w 647700"/>
              <a:gd name="connsiteY0" fmla="*/ 0 h 353616"/>
              <a:gd name="connsiteX1" fmla="*/ 502707 w 647700"/>
              <a:gd name="connsiteY1" fmla="*/ 0 h 353616"/>
              <a:gd name="connsiteX2" fmla="*/ 647700 w 647700"/>
              <a:gd name="connsiteY2" fmla="*/ 274456 h 353616"/>
              <a:gd name="connsiteX3" fmla="*/ 144993 w 647700"/>
              <a:gd name="connsiteY3" fmla="*/ 353616 h 353616"/>
              <a:gd name="connsiteX4" fmla="*/ 0 w 647700"/>
              <a:gd name="connsiteY4" fmla="*/ 79160 h 35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353616">
                <a:moveTo>
                  <a:pt x="323850" y="0"/>
                </a:moveTo>
                <a:cubicBezTo>
                  <a:pt x="502707" y="0"/>
                  <a:pt x="647700" y="79160"/>
                  <a:pt x="647700" y="176808"/>
                </a:cubicBezTo>
                <a:cubicBezTo>
                  <a:pt x="647700" y="274456"/>
                  <a:pt x="502707" y="353616"/>
                  <a:pt x="323850" y="353616"/>
                </a:cubicBezTo>
                <a:cubicBezTo>
                  <a:pt x="144993" y="353616"/>
                  <a:pt x="0" y="274456"/>
                  <a:pt x="0" y="176808"/>
                </a:cubicBezTo>
                <a:cubicBezTo>
                  <a:pt x="0" y="79160"/>
                  <a:pt x="144993" y="0"/>
                  <a:pt x="32385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AA00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3" name="形状6"/>
          <p:cNvSpPr txBox="1"/>
          <p:nvPr/>
        </p:nvSpPr>
        <p:spPr>
          <a:xfrm rot="0">
            <a:off x="7641526" y="3398920"/>
            <a:ext cx="317182" cy="280988"/>
          </a:xfrm>
          <a:custGeom>
            <a:avLst/>
            <a:gdLst>
              <a:gd name="connsiteX0" fmla="*/ 158591 w 317182"/>
              <a:gd name="connsiteY0" fmla="*/ 0 h 280988"/>
              <a:gd name="connsiteX1" fmla="*/ 246179 w 317182"/>
              <a:gd name="connsiteY1" fmla="*/ 0 h 280988"/>
              <a:gd name="connsiteX2" fmla="*/ 317182 w 317182"/>
              <a:gd name="connsiteY2" fmla="*/ 218086 h 280988"/>
              <a:gd name="connsiteX3" fmla="*/ 71004 w 317182"/>
              <a:gd name="connsiteY3" fmla="*/ 280988 h 280988"/>
              <a:gd name="connsiteX4" fmla="*/ 0 w 317182"/>
              <a:gd name="connsiteY4" fmla="*/ 62901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182" h="280987">
                <a:moveTo>
                  <a:pt x="158591" y="0"/>
                </a:moveTo>
                <a:cubicBezTo>
                  <a:pt x="246179" y="0"/>
                  <a:pt x="317182" y="62901"/>
                  <a:pt x="317182" y="140494"/>
                </a:cubicBezTo>
                <a:cubicBezTo>
                  <a:pt x="317182" y="218086"/>
                  <a:pt x="246179" y="280988"/>
                  <a:pt x="158591" y="280988"/>
                </a:cubicBezTo>
                <a:cubicBezTo>
                  <a:pt x="71004" y="280988"/>
                  <a:pt x="0" y="218086"/>
                  <a:pt x="0" y="140494"/>
                </a:cubicBezTo>
                <a:cubicBezTo>
                  <a:pt x="0" y="62901"/>
                  <a:pt x="71004" y="0"/>
                  <a:pt x="15859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形状7"/>
          <p:cNvSpPr txBox="1"/>
          <p:nvPr/>
        </p:nvSpPr>
        <p:spPr>
          <a:xfrm rot="0">
            <a:off x="8631136" y="1858194"/>
            <a:ext cx="647700" cy="647700"/>
          </a:xfrm>
          <a:custGeom>
            <a:avLst/>
            <a:gdLst>
              <a:gd name="connsiteX0" fmla="*/ 323850 w 647700"/>
              <a:gd name="connsiteY0" fmla="*/ 0 h 647700"/>
              <a:gd name="connsiteX1" fmla="*/ 502707 w 647700"/>
              <a:gd name="connsiteY1" fmla="*/ 0 h 647700"/>
              <a:gd name="connsiteX2" fmla="*/ 647700 w 647700"/>
              <a:gd name="connsiteY2" fmla="*/ 502707 h 647700"/>
              <a:gd name="connsiteX3" fmla="*/ 144993 w 647700"/>
              <a:gd name="connsiteY3" fmla="*/ 647700 h 647700"/>
              <a:gd name="connsiteX4" fmla="*/ 0 w 647700"/>
              <a:gd name="connsiteY4" fmla="*/ 144993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47700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502707"/>
                  <a:pt x="502707" y="647700"/>
                  <a:pt x="323850" y="647700"/>
                </a:cubicBezTo>
                <a:cubicBezTo>
                  <a:pt x="144993" y="647700"/>
                  <a:pt x="0" y="502707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5" name="形状8"/>
          <p:cNvSpPr txBox="1"/>
          <p:nvPr/>
        </p:nvSpPr>
        <p:spPr>
          <a:xfrm rot="0">
            <a:off x="7760675" y="3033189"/>
            <a:ext cx="647700" cy="309562"/>
          </a:xfrm>
          <a:custGeom>
            <a:avLst/>
            <a:gdLst>
              <a:gd name="connsiteX0" fmla="*/ 323850 w 647700"/>
              <a:gd name="connsiteY0" fmla="*/ 0 h 309562"/>
              <a:gd name="connsiteX1" fmla="*/ 502707 w 647700"/>
              <a:gd name="connsiteY1" fmla="*/ 0 h 309562"/>
              <a:gd name="connsiteX2" fmla="*/ 647700 w 647700"/>
              <a:gd name="connsiteY2" fmla="*/ 240265 h 309562"/>
              <a:gd name="connsiteX3" fmla="*/ 144993 w 647700"/>
              <a:gd name="connsiteY3" fmla="*/ 309562 h 309562"/>
              <a:gd name="connsiteX4" fmla="*/ 0 w 647700"/>
              <a:gd name="connsiteY4" fmla="*/ 69298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309563">
                <a:moveTo>
                  <a:pt x="323850" y="0"/>
                </a:moveTo>
                <a:cubicBezTo>
                  <a:pt x="502707" y="0"/>
                  <a:pt x="647700" y="69298"/>
                  <a:pt x="647700" y="154781"/>
                </a:cubicBezTo>
                <a:cubicBezTo>
                  <a:pt x="647700" y="240265"/>
                  <a:pt x="502707" y="309562"/>
                  <a:pt x="323850" y="309562"/>
                </a:cubicBezTo>
                <a:cubicBezTo>
                  <a:pt x="144993" y="309562"/>
                  <a:pt x="0" y="240265"/>
                  <a:pt x="0" y="154781"/>
                </a:cubicBezTo>
                <a:cubicBezTo>
                  <a:pt x="0" y="69298"/>
                  <a:pt x="144993" y="0"/>
                  <a:pt x="32385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AA00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6" name="形状9"/>
          <p:cNvSpPr txBox="1"/>
          <p:nvPr/>
        </p:nvSpPr>
        <p:spPr>
          <a:xfrm rot="0">
            <a:off x="8727586" y="3043361"/>
            <a:ext cx="455295" cy="289208"/>
          </a:xfrm>
          <a:custGeom>
            <a:avLst/>
            <a:gdLst>
              <a:gd name="connsiteX0" fmla="*/ 227647 w 455295"/>
              <a:gd name="connsiteY0" fmla="*/ 0 h 289208"/>
              <a:gd name="connsiteX1" fmla="*/ 353374 w 455295"/>
              <a:gd name="connsiteY1" fmla="*/ 0 h 289208"/>
              <a:gd name="connsiteX2" fmla="*/ 455295 w 455295"/>
              <a:gd name="connsiteY2" fmla="*/ 224466 h 289208"/>
              <a:gd name="connsiteX3" fmla="*/ 101921 w 455295"/>
              <a:gd name="connsiteY3" fmla="*/ 289208 h 289208"/>
              <a:gd name="connsiteX4" fmla="*/ 0 w 455295"/>
              <a:gd name="connsiteY4" fmla="*/ 64741 h 28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" h="289208">
                <a:moveTo>
                  <a:pt x="227647" y="0"/>
                </a:moveTo>
                <a:cubicBezTo>
                  <a:pt x="353374" y="0"/>
                  <a:pt x="455295" y="64741"/>
                  <a:pt x="455295" y="144604"/>
                </a:cubicBezTo>
                <a:cubicBezTo>
                  <a:pt x="455295" y="224466"/>
                  <a:pt x="353374" y="289208"/>
                  <a:pt x="227647" y="289208"/>
                </a:cubicBezTo>
                <a:cubicBezTo>
                  <a:pt x="101921" y="289208"/>
                  <a:pt x="0" y="224466"/>
                  <a:pt x="0" y="144604"/>
                </a:cubicBezTo>
                <a:cubicBezTo>
                  <a:pt x="0" y="64741"/>
                  <a:pt x="101921" y="0"/>
                  <a:pt x="22764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66675">
            <a:solidFill>
              <a:srgbClr val="AA00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文本2"/>
          <p:cNvSpPr txBox="1"/>
          <p:nvPr/>
        </p:nvSpPr>
        <p:spPr>
          <a:xfrm rot="0">
            <a:off x="1403928" y="5100123"/>
            <a:ext cx="5182919" cy="609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99" b="0" i="0" dirty="0">
                <a:solidFill>
                  <a:srgbClr val="000000"/>
                </a:solidFill>
                <a:latin typeface="微软雅黑"/>
                <a:ea typeface="微软雅黑"/>
              </a:rPr>
              <a:t>整体毛色、尾巴毛色、四肢颜色</a:t>
            </a:r>
          </a:p>
        </p:txBody>
      </p:sp>
      <p:sp>
        <p:nvSpPr>
          <p:cNvPr id="18" name="文本3"/>
          <p:cNvSpPr txBox="1"/>
          <p:nvPr/>
        </p:nvSpPr>
        <p:spPr>
          <a:xfrm rot="0">
            <a:off x="7991970" y="5100209"/>
            <a:ext cx="3439849" cy="609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99" b="0" i="0" dirty="0">
                <a:solidFill>
                  <a:srgbClr val="000000"/>
                </a:solidFill>
                <a:latin typeface="微软雅黑"/>
                <a:ea typeface="微软雅黑"/>
              </a:rPr>
              <a:t>整体毛色、眼周颜色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5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16" t="2690" r="52537" b="49551"/>
          <a:stretch>
            <a:fillRect/>
          </a:stretch>
        </p:blipFill>
        <p:spPr>
          <a:xfrm rot="0">
            <a:off x="3742515" y="260730"/>
            <a:ext cx="5417048" cy="5607884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828729" y="306400"/>
            <a:ext cx="3632636" cy="2329815"/>
            <a:chOff x="0" y="0"/>
            <a:chExt cx="3632636" cy="2329815"/>
          </a:xfrm>
        </p:grpSpPr>
        <p:sp>
          <p:nvSpPr>
            <p:cNvPr id="4" name="形状1"/>
            <p:cNvSpPr txBox="1"/>
            <p:nvPr/>
          </p:nvSpPr>
          <p:spPr>
            <a:xfrm rot="0">
              <a:off x="2147543" y="1224232"/>
              <a:ext cx="1485093" cy="1105583"/>
            </a:xfrm>
            <a:custGeom>
              <a:avLst/>
              <a:gdLst>
                <a:gd name="connsiteX0" fmla="*/ 742547 w 1485093"/>
                <a:gd name="connsiteY0" fmla="*/ 0 h 1105583"/>
                <a:gd name="connsiteX1" fmla="*/ 1152644 w 1485093"/>
                <a:gd name="connsiteY1" fmla="*/ 0 h 1105583"/>
                <a:gd name="connsiteX2" fmla="*/ 1485093 w 1485093"/>
                <a:gd name="connsiteY2" fmla="*/ 858090 h 1105583"/>
                <a:gd name="connsiteX3" fmla="*/ 332449 w 1485093"/>
                <a:gd name="connsiteY3" fmla="*/ 1105583 h 1105583"/>
                <a:gd name="connsiteX4" fmla="*/ 0 w 1485093"/>
                <a:gd name="connsiteY4" fmla="*/ 247493 h 110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093" h="1105583">
                  <a:moveTo>
                    <a:pt x="742547" y="0"/>
                  </a:moveTo>
                  <a:cubicBezTo>
                    <a:pt x="1152644" y="0"/>
                    <a:pt x="1485093" y="247493"/>
                    <a:pt x="1485093" y="552792"/>
                  </a:cubicBezTo>
                  <a:cubicBezTo>
                    <a:pt x="1485093" y="858090"/>
                    <a:pt x="1152644" y="1105583"/>
                    <a:pt x="742547" y="1105583"/>
                  </a:cubicBezTo>
                  <a:cubicBezTo>
                    <a:pt x="332449" y="1105583"/>
                    <a:pt x="0" y="858090"/>
                    <a:pt x="0" y="552792"/>
                  </a:cubicBezTo>
                  <a:cubicBezTo>
                    <a:pt x="0" y="247493"/>
                    <a:pt x="332449" y="0"/>
                    <a:pt x="742547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47625">
              <a:solidFill>
                <a:srgbClr val="E64545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 rot="0">
              <a:off x="0" y="0"/>
              <a:ext cx="1632681" cy="1442928"/>
            </a:xfrm>
            <a:custGeom>
              <a:avLst/>
              <a:gdLst>
                <a:gd name="connsiteX0" fmla="*/ 816341 w 1632681"/>
                <a:gd name="connsiteY0" fmla="*/ 0 h 1442928"/>
                <a:gd name="connsiteX1" fmla="*/ 1267193 w 1632681"/>
                <a:gd name="connsiteY1" fmla="*/ 0 h 1442928"/>
                <a:gd name="connsiteX2" fmla="*/ 1632681 w 1632681"/>
                <a:gd name="connsiteY2" fmla="*/ 1119917 h 1442928"/>
                <a:gd name="connsiteX3" fmla="*/ 365488 w 1632681"/>
                <a:gd name="connsiteY3" fmla="*/ 1442928 h 1442928"/>
                <a:gd name="connsiteX4" fmla="*/ 0 w 1632681"/>
                <a:gd name="connsiteY4" fmla="*/ 323010 h 144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681" h="1442928">
                  <a:moveTo>
                    <a:pt x="816341" y="0"/>
                  </a:moveTo>
                  <a:cubicBezTo>
                    <a:pt x="1267193" y="0"/>
                    <a:pt x="1632681" y="323010"/>
                    <a:pt x="1632681" y="721464"/>
                  </a:cubicBezTo>
                  <a:cubicBezTo>
                    <a:pt x="1632681" y="1119917"/>
                    <a:pt x="1267193" y="1442928"/>
                    <a:pt x="816341" y="1442928"/>
                  </a:cubicBezTo>
                  <a:cubicBezTo>
                    <a:pt x="365488" y="1442928"/>
                    <a:pt x="0" y="1119917"/>
                    <a:pt x="0" y="721464"/>
                  </a:cubicBezTo>
                  <a:cubicBezTo>
                    <a:pt x="0" y="323010"/>
                    <a:pt x="365488" y="0"/>
                    <a:pt x="816341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47625">
              <a:solidFill>
                <a:srgbClr val="E64545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5041150" y="1887058"/>
            <a:ext cx="3030658" cy="2177607"/>
            <a:chOff x="0" y="0"/>
            <a:chExt cx="3030658" cy="2177607"/>
          </a:xfrm>
        </p:grpSpPr>
        <p:sp>
          <p:nvSpPr>
            <p:cNvPr id="7" name="形状3"/>
            <p:cNvSpPr txBox="1"/>
            <p:nvPr/>
          </p:nvSpPr>
          <p:spPr>
            <a:xfrm rot="0">
              <a:off x="2617511" y="1395647"/>
              <a:ext cx="124501" cy="561651"/>
            </a:xfrm>
            <a:custGeom>
              <a:avLst/>
              <a:gdLst>
                <a:gd name="connsiteX0" fmla="*/ 0 w 124501"/>
                <a:gd name="connsiteY0" fmla="*/ 0 h 561651"/>
                <a:gd name="connsiteX1" fmla="*/ 96388 w 124501"/>
                <a:gd name="connsiteY1" fmla="*/ 317269 h 56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501" h="561651" fill="none" stroke="1">
                  <a:moveTo>
                    <a:pt x="0" y="0"/>
                  </a:moveTo>
                  <a:quadBezTo>
                    <a:pt x="96388" y="317269"/>
                    <a:pt x="124502" y="561651"/>
                  </a:quadBezTo>
                </a:path>
              </a:pathLst>
            </a:custGeom>
            <a:ln w="3810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4"/>
            <p:cNvSpPr txBox="1"/>
            <p:nvPr/>
          </p:nvSpPr>
          <p:spPr>
            <a:xfrm rot="0">
              <a:off x="2754900" y="1156008"/>
              <a:ext cx="55474" cy="760686"/>
            </a:xfrm>
            <a:custGeom>
              <a:avLst/>
              <a:gdLst>
                <a:gd name="connsiteX0" fmla="*/ 26647 w 55474"/>
                <a:gd name="connsiteY0" fmla="*/ 0 h 760686"/>
                <a:gd name="connsiteX1" fmla="*/ -25581 w 55474"/>
                <a:gd name="connsiteY1" fmla="*/ 244696 h 760686"/>
                <a:gd name="connsiteX2" fmla="*/ 74696 w 55474"/>
                <a:gd name="connsiteY2" fmla="*/ 712810 h 7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74" h="760686" fill="none" stroke="1">
                  <a:moveTo>
                    <a:pt x="26647" y="0"/>
                  </a:moveTo>
                  <a:quadBezTo>
                    <a:pt x="-25581" y="244696"/>
                    <a:pt x="24558" y="478753"/>
                  </a:quadBezTo>
                  <a:cubicBezTo>
                    <a:pt x="74696" y="712810"/>
                    <a:pt x="51716" y="691532"/>
                    <a:pt x="39181" y="760686"/>
                  </a:cubicBezTo>
                </a:path>
              </a:pathLst>
            </a:custGeom>
            <a:ln w="5715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形状5"/>
            <p:cNvSpPr txBox="1"/>
            <p:nvPr/>
          </p:nvSpPr>
          <p:spPr>
            <a:xfrm rot="0">
              <a:off x="2760596" y="995168"/>
              <a:ext cx="147847" cy="972407"/>
            </a:xfrm>
            <a:custGeom>
              <a:avLst/>
              <a:gdLst>
                <a:gd name="connsiteX0" fmla="*/ 0 w 147847"/>
                <a:gd name="connsiteY0" fmla="*/ 0 h 972407"/>
                <a:gd name="connsiteX1" fmla="*/ 248555 w 147847"/>
                <a:gd name="connsiteY1" fmla="*/ 466755 h 97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47" h="972407" fill="none" stroke="1">
                  <a:moveTo>
                    <a:pt x="0" y="0"/>
                  </a:moveTo>
                  <a:quadBezTo>
                    <a:pt x="248555" y="466755"/>
                    <a:pt x="79250" y="972407"/>
                  </a:quadBezTo>
                </a:path>
              </a:pathLst>
            </a:custGeom>
            <a:ln w="4762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" name="形状6"/>
            <p:cNvSpPr txBox="1"/>
            <p:nvPr/>
          </p:nvSpPr>
          <p:spPr>
            <a:xfrm rot="0">
              <a:off x="2762815" y="912310"/>
              <a:ext cx="267843" cy="1113225"/>
            </a:xfrm>
            <a:custGeom>
              <a:avLst/>
              <a:gdLst>
                <a:gd name="connsiteX0" fmla="*/ 0 w 267843"/>
                <a:gd name="connsiteY0" fmla="*/ 0 h 1113225"/>
                <a:gd name="connsiteX1" fmla="*/ 451231 w 267843"/>
                <a:gd name="connsiteY1" fmla="*/ 616414 h 111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843" h="1113225" fill="none" stroke="1">
                  <a:moveTo>
                    <a:pt x="0" y="0"/>
                  </a:moveTo>
                  <a:quadBezTo>
                    <a:pt x="451231" y="616414"/>
                    <a:pt x="142280" y="1113225"/>
                  </a:quadBezTo>
                </a:path>
              </a:pathLst>
            </a:custGeom>
            <a:ln w="7620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形状7"/>
            <p:cNvSpPr txBox="1"/>
            <p:nvPr/>
          </p:nvSpPr>
          <p:spPr>
            <a:xfrm rot="0">
              <a:off x="2477256" y="967298"/>
              <a:ext cx="235115" cy="1113225"/>
            </a:xfrm>
            <a:custGeom>
              <a:avLst/>
              <a:gdLst>
                <a:gd name="connsiteX0" fmla="*/ 235115 w 235115"/>
                <a:gd name="connsiteY0" fmla="*/ 0 h 1113225"/>
                <a:gd name="connsiteX1" fmla="*/ -200773 w 235115"/>
                <a:gd name="connsiteY1" fmla="*/ 331207 h 111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15" h="1113225" fill="none" stroke="1">
                  <a:moveTo>
                    <a:pt x="235115" y="0"/>
                  </a:moveTo>
                  <a:quadBezTo>
                    <a:pt x="-200773" y="331207"/>
                    <a:pt x="171446" y="1113225"/>
                  </a:quadBezTo>
                </a:path>
              </a:pathLst>
            </a:custGeom>
            <a:ln w="3810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形状8"/>
            <p:cNvSpPr txBox="1"/>
            <p:nvPr/>
          </p:nvSpPr>
          <p:spPr>
            <a:xfrm rot="0">
              <a:off x="2572953" y="1271012"/>
              <a:ext cx="134283" cy="771420"/>
            </a:xfrm>
            <a:custGeom>
              <a:avLst/>
              <a:gdLst>
                <a:gd name="connsiteX0" fmla="*/ 933 w 134283"/>
                <a:gd name="connsiteY0" fmla="*/ 0 h 771420"/>
                <a:gd name="connsiteX1" fmla="*/ -11190 w 134283"/>
                <a:gd name="connsiteY1" fmla="*/ 412394 h 77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283" h="771420" fill="none" stroke="1">
                  <a:moveTo>
                    <a:pt x="933" y="0"/>
                  </a:moveTo>
                  <a:quadBezTo>
                    <a:pt x="-11190" y="412394"/>
                    <a:pt x="134283" y="771420"/>
                  </a:quadBezTo>
                </a:path>
              </a:pathLst>
            </a:custGeom>
            <a:ln w="3810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" name="形状9"/>
            <p:cNvSpPr txBox="1"/>
            <p:nvPr/>
          </p:nvSpPr>
          <p:spPr>
            <a:xfrm rot="0">
              <a:off x="2659840" y="1119755"/>
              <a:ext cx="63306" cy="197804"/>
            </a:xfrm>
            <a:custGeom>
              <a:avLst/>
              <a:gdLst>
                <a:gd name="connsiteX0" fmla="*/ 63305 w 63306"/>
                <a:gd name="connsiteY0" fmla="*/ 0 h 197804"/>
                <a:gd name="connsiteX1" fmla="*/ -14896 w 63306"/>
                <a:gd name="connsiteY1" fmla="*/ 50601 h 19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06" h="197804" fill="none" stroke="1">
                  <a:moveTo>
                    <a:pt x="63305" y="0"/>
                  </a:moveTo>
                  <a:quadBezTo>
                    <a:pt x="-14896" y="50601"/>
                    <a:pt x="3504" y="197804"/>
                  </a:quadBezTo>
                </a:path>
              </a:pathLst>
            </a:custGeom>
            <a:ln w="5715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10"/>
            <p:cNvSpPr txBox="1"/>
            <p:nvPr/>
          </p:nvSpPr>
          <p:spPr>
            <a:xfrm rot="0">
              <a:off x="2338667" y="953982"/>
              <a:ext cx="304868" cy="1223625"/>
            </a:xfrm>
            <a:custGeom>
              <a:avLst/>
              <a:gdLst>
                <a:gd name="connsiteX0" fmla="*/ 304868 w 304868"/>
                <a:gd name="connsiteY0" fmla="*/ 0 h 1223625"/>
                <a:gd name="connsiteX1" fmla="*/ 879 w 304868"/>
                <a:gd name="connsiteY1" fmla="*/ 236177 h 1223625"/>
                <a:gd name="connsiteX2" fmla="*/ -846 w 304868"/>
                <a:gd name="connsiteY2" fmla="*/ 850443 h 12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68" h="1223625" fill="none" stroke="1">
                  <a:moveTo>
                    <a:pt x="304868" y="0"/>
                  </a:moveTo>
                  <a:quadBezTo>
                    <a:pt x="879" y="236177"/>
                    <a:pt x="2" y="548428"/>
                  </a:quadBezTo>
                  <a:quadBezTo>
                    <a:pt x="-846" y="850443"/>
                    <a:pt x="281868" y="1223625"/>
                  </a:quadBezTo>
                </a:path>
              </a:pathLst>
            </a:custGeom>
            <a:ln w="8572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形状11"/>
            <p:cNvSpPr txBox="1"/>
            <p:nvPr/>
          </p:nvSpPr>
          <p:spPr>
            <a:xfrm rot="0">
              <a:off x="334203" y="292174"/>
              <a:ext cx="187271" cy="1710400"/>
            </a:xfrm>
            <a:custGeom>
              <a:avLst/>
              <a:gdLst>
                <a:gd name="connsiteX0" fmla="*/ 1150 w 187271"/>
                <a:gd name="connsiteY0" fmla="*/ 1420594 h 1710400"/>
                <a:gd name="connsiteX1" fmla="*/ -12650 w 187271"/>
                <a:gd name="connsiteY1" fmla="*/ -368843 h 1710400"/>
                <a:gd name="connsiteX2" fmla="*/ 290956 w 187271"/>
                <a:gd name="connsiteY2" fmla="*/ 560376 h 17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271" h="1710400" fill="none" stroke="1">
                  <a:moveTo>
                    <a:pt x="1150" y="1420594"/>
                  </a:moveTo>
                  <a:quadBezTo>
                    <a:pt x="-12650" y="-368843"/>
                    <a:pt x="139153" y="95767"/>
                  </a:quadBezTo>
                  <a:cubicBezTo>
                    <a:pt x="290956" y="560376"/>
                    <a:pt x="37951" y="1425194"/>
                    <a:pt x="5750" y="1710400"/>
                  </a:cubicBezTo>
                </a:path>
              </a:pathLst>
            </a:custGeom>
            <a:ln w="4762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" name="形状12"/>
            <p:cNvSpPr txBox="1"/>
            <p:nvPr/>
          </p:nvSpPr>
          <p:spPr>
            <a:xfrm rot="0">
              <a:off x="207214" y="152477"/>
              <a:ext cx="440988" cy="1963566"/>
            </a:xfrm>
            <a:custGeom>
              <a:avLst/>
              <a:gdLst>
                <a:gd name="connsiteX0" fmla="*/ 104615 w 440988"/>
                <a:gd name="connsiteY0" fmla="*/ 1719761 h 1963566"/>
                <a:gd name="connsiteX1" fmla="*/ 77014 w 440988"/>
                <a:gd name="connsiteY1" fmla="*/ 1190750 h 1963566"/>
                <a:gd name="connsiteX2" fmla="*/ 40214 w 440988"/>
                <a:gd name="connsiteY2" fmla="*/ 657139 h 1963566"/>
                <a:gd name="connsiteX3" fmla="*/ 353020 w 440988"/>
                <a:gd name="connsiteY3" fmla="*/ -239879 h 1963566"/>
                <a:gd name="connsiteX4" fmla="*/ 362220 w 440988"/>
                <a:gd name="connsiteY4" fmla="*/ 293732 h 1963566"/>
                <a:gd name="connsiteX5" fmla="*/ 247218 w 440988"/>
                <a:gd name="connsiteY5" fmla="*/ 1434555 h 196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988" h="1963566" fill="none" stroke="1">
                  <a:moveTo>
                    <a:pt x="104615" y="1719761"/>
                  </a:moveTo>
                  <a:quadBezTo>
                    <a:pt x="77014" y="1190750"/>
                    <a:pt x="58614" y="923945"/>
                  </a:quadBezTo>
                  <a:cubicBezTo>
                    <a:pt x="40214" y="657139"/>
                    <a:pt x="-97789" y="624939"/>
                    <a:pt x="127615" y="192530"/>
                  </a:cubicBezTo>
                  <a:cubicBezTo>
                    <a:pt x="353020" y="-239879"/>
                    <a:pt x="353020" y="183329"/>
                    <a:pt x="357620" y="238531"/>
                  </a:cubicBezTo>
                  <a:cubicBezTo>
                    <a:pt x="362220" y="293732"/>
                    <a:pt x="523223" y="652539"/>
                    <a:pt x="385220" y="1043547"/>
                  </a:cubicBezTo>
                  <a:quadBezTo>
                    <a:pt x="247218" y="1434555"/>
                    <a:pt x="173616" y="1963566"/>
                  </a:quadBezTo>
                </a:path>
              </a:pathLst>
            </a:custGeom>
            <a:ln w="76200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" name="形状13"/>
            <p:cNvSpPr txBox="1"/>
            <p:nvPr/>
          </p:nvSpPr>
          <p:spPr>
            <a:xfrm rot="0">
              <a:off x="513681" y="161003"/>
              <a:ext cx="384771" cy="1913640"/>
            </a:xfrm>
            <a:custGeom>
              <a:avLst/>
              <a:gdLst>
                <a:gd name="connsiteX0" fmla="*/ 2609 w 384771"/>
                <a:gd name="connsiteY0" fmla="*/ 0 h 1913640"/>
                <a:gd name="connsiteX1" fmla="*/ 241813 w 384771"/>
                <a:gd name="connsiteY1" fmla="*/ 248405 h 1913640"/>
                <a:gd name="connsiteX2" fmla="*/ 407417 w 384771"/>
                <a:gd name="connsiteY2" fmla="*/ 607213 h 1913640"/>
                <a:gd name="connsiteX3" fmla="*/ 172812 w 384771"/>
                <a:gd name="connsiteY3" fmla="*/ 1035021 h 191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771" h="1913640" fill="none" stroke="1">
                  <a:moveTo>
                    <a:pt x="2609" y="0"/>
                  </a:moveTo>
                  <a:quadBezTo>
                    <a:pt x="241813" y="248405"/>
                    <a:pt x="324615" y="427809"/>
                  </a:quadBezTo>
                  <a:cubicBezTo>
                    <a:pt x="407417" y="607213"/>
                    <a:pt x="412017" y="795816"/>
                    <a:pt x="292414" y="915419"/>
                  </a:cubicBezTo>
                  <a:cubicBezTo>
                    <a:pt x="172812" y="1035021"/>
                    <a:pt x="-24992" y="1545632"/>
                    <a:pt x="2609" y="1913640"/>
                  </a:cubicBezTo>
                </a:path>
              </a:pathLst>
            </a:custGeom>
            <a:ln w="8572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8" name="形状14"/>
            <p:cNvSpPr txBox="1"/>
            <p:nvPr/>
          </p:nvSpPr>
          <p:spPr>
            <a:xfrm rot="0">
              <a:off x="0" y="46976"/>
              <a:ext cx="488690" cy="2097643"/>
            </a:xfrm>
            <a:custGeom>
              <a:avLst/>
              <a:gdLst>
                <a:gd name="connsiteX0" fmla="*/ 488689 w 488690"/>
                <a:gd name="connsiteY0" fmla="*/ 0 h 2097643"/>
                <a:gd name="connsiteX1" fmla="*/ 54791 w 488690"/>
                <a:gd name="connsiteY1" fmla="*/ 460009 h 2097643"/>
                <a:gd name="connsiteX2" fmla="*/ -24905 w 488690"/>
                <a:gd name="connsiteY2" fmla="*/ 846417 h 2097643"/>
                <a:gd name="connsiteX3" fmla="*/ 258457 w 488690"/>
                <a:gd name="connsiteY3" fmla="*/ 1214425 h 209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690" h="2097643" fill="none" stroke="1">
                  <a:moveTo>
                    <a:pt x="488689" y="0"/>
                  </a:moveTo>
                  <a:quadBezTo>
                    <a:pt x="54791" y="460009"/>
                    <a:pt x="14943" y="653213"/>
                  </a:quadBezTo>
                  <a:quadBezTo>
                    <a:pt x="-24905" y="846417"/>
                    <a:pt x="41508" y="998221"/>
                  </a:quadBezTo>
                  <a:quadBezTo>
                    <a:pt x="258457" y="1214425"/>
                    <a:pt x="187617" y="2097643"/>
                  </a:quadBezTo>
                </a:path>
              </a:pathLst>
            </a:custGeom>
            <a:ln w="12382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9" name="形状15"/>
            <p:cNvSpPr txBox="1"/>
            <p:nvPr/>
          </p:nvSpPr>
          <p:spPr>
            <a:xfrm rot="0">
              <a:off x="507090" y="0"/>
              <a:ext cx="653213" cy="782016"/>
            </a:xfrm>
            <a:custGeom>
              <a:avLst/>
              <a:gdLst>
                <a:gd name="connsiteX0" fmla="*/ 0 w 653213"/>
                <a:gd name="connsiteY0" fmla="*/ 0 h 782016"/>
                <a:gd name="connsiteX1" fmla="*/ 381807 w 653213"/>
                <a:gd name="connsiteY1" fmla="*/ 266806 h 78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3213" h="782016" fill="none" stroke="1">
                  <a:moveTo>
                    <a:pt x="0" y="0"/>
                  </a:moveTo>
                  <a:quadBezTo>
                    <a:pt x="381807" y="266806"/>
                    <a:pt x="653213" y="782016"/>
                  </a:quadBezTo>
                </a:path>
              </a:pathLst>
            </a:custGeom>
            <a:ln w="104775">
              <a:solidFill>
                <a:srgbClr val="00FF67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20" name="文本1"/>
          <p:cNvSpPr txBox="1"/>
          <p:nvPr/>
        </p:nvSpPr>
        <p:spPr>
          <a:xfrm rot="0">
            <a:off x="4620692" y="6029030"/>
            <a:ext cx="4049859" cy="609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99" b="0" i="0" dirty="0">
                <a:solidFill>
                  <a:srgbClr val="000000"/>
                </a:solidFill>
                <a:latin typeface="微软雅黑"/>
                <a:ea typeface="微软雅黑"/>
              </a:rPr>
              <a:t>额头毛色、脸部斑纹的粗细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50" repeatCount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325260" y="269805"/>
            <a:ext cx="2063401" cy="592398"/>
          </a:xfrm>
          <a:custGeom>
            <a:avLst/>
            <a:gdLst>
              <a:gd name="connsiteX0" fmla="*/ 98733 w 2063401"/>
              <a:gd name="connsiteY0" fmla="*/ 0 h 592398"/>
              <a:gd name="connsiteX1" fmla="*/ 1964668 w 2063401"/>
              <a:gd name="connsiteY1" fmla="*/ 0 h 592398"/>
              <a:gd name="connsiteX2" fmla="*/ 1990853 w 2063401"/>
              <a:gd name="connsiteY2" fmla="*/ 0 h 592398"/>
              <a:gd name="connsiteX3" fmla="*/ 2052999 w 2063401"/>
              <a:gd name="connsiteY3" fmla="*/ 47434 h 592398"/>
              <a:gd name="connsiteX4" fmla="*/ 2063401 w 2063401"/>
              <a:gd name="connsiteY4" fmla="*/ 493665 h 592398"/>
              <a:gd name="connsiteX5" fmla="*/ 2063401 w 2063401"/>
              <a:gd name="connsiteY5" fmla="*/ 519851 h 592398"/>
              <a:gd name="connsiteX6" fmla="*/ 2015966 w 2063401"/>
              <a:gd name="connsiteY6" fmla="*/ 581996 h 592398"/>
              <a:gd name="connsiteX7" fmla="*/ 98733 w 2063401"/>
              <a:gd name="connsiteY7" fmla="*/ 592398 h 592398"/>
              <a:gd name="connsiteX8" fmla="*/ 44204 w 2063401"/>
              <a:gd name="connsiteY8" fmla="*/ 592398 h 592398"/>
              <a:gd name="connsiteX9" fmla="*/ 0 w 2063401"/>
              <a:gd name="connsiteY9" fmla="*/ 98733 h 592398"/>
              <a:gd name="connsiteX10" fmla="*/ 0 w 2063401"/>
              <a:gd name="connsiteY10" fmla="*/ 44204 h 59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3401" h="592398">
                <a:moveTo>
                  <a:pt x="98733" y="0"/>
                </a:moveTo>
                <a:lnTo>
                  <a:pt x="1964668" y="0"/>
                </a:lnTo>
                <a:cubicBezTo>
                  <a:pt x="1990853" y="0"/>
                  <a:pt x="2015966" y="10402"/>
                  <a:pt x="2034483" y="28918"/>
                </a:cubicBezTo>
                <a:cubicBezTo>
                  <a:pt x="2052999" y="47434"/>
                  <a:pt x="2063401" y="72547"/>
                  <a:pt x="2063401" y="98733"/>
                </a:cubicBezTo>
                <a:lnTo>
                  <a:pt x="2063401" y="493665"/>
                </a:lnTo>
                <a:cubicBezTo>
                  <a:pt x="2063401" y="519851"/>
                  <a:pt x="2052999" y="544964"/>
                  <a:pt x="2034483" y="563480"/>
                </a:cubicBezTo>
                <a:cubicBezTo>
                  <a:pt x="2015966" y="581996"/>
                  <a:pt x="1990853" y="592398"/>
                  <a:pt x="1964668" y="592398"/>
                </a:cubicBezTo>
                <a:lnTo>
                  <a:pt x="98733" y="592398"/>
                </a:lnTo>
                <a:cubicBezTo>
                  <a:pt x="44204" y="592398"/>
                  <a:pt x="0" y="548194"/>
                  <a:pt x="0" y="493665"/>
                </a:cubicBezTo>
                <a:lnTo>
                  <a:pt x="0" y="98733"/>
                </a:lnTo>
                <a:cubicBezTo>
                  <a:pt x="0" y="44204"/>
                  <a:pt x="44204" y="0"/>
                  <a:pt x="98733" y="0"/>
                </a:cubicBezTo>
                <a:close/>
              </a:path>
            </a:pathLst>
          </a:custGeom>
          <a:solidFill>
            <a:srgbClr val="62C2BF"/>
          </a:solidFill>
          <a:ln w="9525">
            <a:solidFill>
              <a:srgbClr val="5C81CC"/>
            </a:solidFill>
            <a:prstDash val="dash"/>
          </a:ln>
        </p:spPr>
        <p:txBody>
          <a:bodyPr wrap="square" rtlCol="0" anchor="ctr"/>
          <a:lstStyle/>
          <a:p>
            <a:pPr marL="0" algn="ctr"/>
            <a:r>
              <a:rPr lang="zh-CN" altLang="en-US" sz="2799" b="0" i="0" dirty="0">
                <a:solidFill>
                  <a:srgbClr val="FFFFFF"/>
                </a:solidFill>
                <a:latin typeface="微软雅黑"/>
                <a:ea typeface="微软雅黑"/>
              </a:rPr>
              <a:t>生物的变异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16" t="2690" r="52537" b="49551"/>
          <a:stretch>
            <a:fillRect/>
          </a:stretch>
        </p:blipFill>
        <p:spPr>
          <a:xfrm rot="0">
            <a:off x="1141914" y="1489558"/>
            <a:ext cx="3444040" cy="3565369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 rot="0">
            <a:off x="1764792" y="5419239"/>
            <a:ext cx="9363075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微软雅黑"/>
                <a:ea typeface="微软雅黑"/>
              </a:rPr>
              <a:t>子代与亲代之间有不同，子代与子代之间也有不同。</a:t>
            </a:r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5714" r="2333" b="4761"/>
          <a:stretch>
            <a:fillRect/>
          </a:stretch>
        </p:blipFill>
        <p:spPr>
          <a:xfrm rot="0">
            <a:off x="5664603" y="1489481"/>
            <a:ext cx="5560752" cy="35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900">
    <p:randomBar dir="horz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476" y="64760"/>
            <a:ext cx="1042387" cy="901532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42002" y="1046016"/>
            <a:ext cx="5094408" cy="3148327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 rot="0">
            <a:off x="1056294" y="352844"/>
            <a:ext cx="325260" cy="325260"/>
          </a:xfrm>
          <a:custGeom>
            <a:avLst/>
            <a:gdLst>
              <a:gd name="connsiteX0" fmla="*/ 162630 w 325260"/>
              <a:gd name="connsiteY0" fmla="*/ 0 h 325260"/>
              <a:gd name="connsiteX1" fmla="*/ 252448 w 325260"/>
              <a:gd name="connsiteY1" fmla="*/ 0 h 325260"/>
              <a:gd name="connsiteX2" fmla="*/ 325260 w 325260"/>
              <a:gd name="connsiteY2" fmla="*/ 252448 h 325260"/>
              <a:gd name="connsiteX3" fmla="*/ 72812 w 325260"/>
              <a:gd name="connsiteY3" fmla="*/ 325260 h 325260"/>
              <a:gd name="connsiteX4" fmla="*/ 0 w 325260"/>
              <a:gd name="connsiteY4" fmla="*/ 72812 h 32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60" h="325260">
                <a:moveTo>
                  <a:pt x="162630" y="0"/>
                </a:moveTo>
                <a:cubicBezTo>
                  <a:pt x="252448" y="0"/>
                  <a:pt x="325260" y="72812"/>
                  <a:pt x="325260" y="162630"/>
                </a:cubicBezTo>
                <a:cubicBezTo>
                  <a:pt x="325260" y="252448"/>
                  <a:pt x="252448" y="325260"/>
                  <a:pt x="162630" y="325260"/>
                </a:cubicBezTo>
                <a:cubicBezTo>
                  <a:pt x="72812" y="325260"/>
                  <a:pt x="0" y="252448"/>
                  <a:pt x="0" y="162630"/>
                </a:cubicBezTo>
                <a:cubicBezTo>
                  <a:pt x="0" y="72812"/>
                  <a:pt x="72812" y="0"/>
                  <a:pt x="162630" y="0"/>
                </a:cubicBezTo>
                <a:close/>
              </a:path>
            </a:pathLst>
          </a:custGeom>
          <a:solidFill>
            <a:srgbClr val="166EE1"/>
          </a:solidFill>
          <a:ln w="28575">
            <a:solidFill>
              <a:srgbClr val="FFFF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 rot="0">
            <a:off x="1570130" y="114986"/>
            <a:ext cx="8448675" cy="93138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Microsoft YaHei"/>
                <a:ea typeface="Microsoft YaHei"/>
              </a:rPr>
              <a:t>我们和父母以及兄弟姐妹之间有何</a:t>
            </a:r>
            <a:r>
              <a:rPr lang="zh-CN" altLang="en-US" sz="3399" b="1" i="0" dirty="0">
                <a:solidFill>
                  <a:srgbClr val="FF0000"/>
                </a:solidFill>
                <a:latin typeface="Microsoft YaHei"/>
                <a:ea typeface="Microsoft YaHei"/>
              </a:rPr>
              <a:t>不同特征</a:t>
            </a:r>
            <a:r>
              <a:rPr lang="zh-CN" altLang="en-US" sz="2799" b="0" i="0" dirty="0">
                <a:solidFill>
                  <a:srgbClr val="000000"/>
                </a:solidFill>
                <a:latin typeface="Microsoft YaHei"/>
                <a:ea typeface="Microsoft YaHei"/>
              </a:rPr>
              <a:t>？</a:t>
            </a:r>
          </a:p>
        </p:txBody>
      </p:sp>
      <p:pic>
        <p:nvPicPr>
          <p:cNvPr id="6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0" t="0" r="0" b="7709"/>
          <a:stretch>
            <a:fillRect/>
          </a:stretch>
        </p:blipFill>
        <p:spPr>
          <a:xfrm rot="0">
            <a:off x="5497401" y="988971"/>
            <a:ext cx="6694932" cy="3657467"/>
          </a:xfrm>
          <a:prstGeom prst="rect">
            <a:avLst/>
          </a:prstGeom>
        </p:spPr>
      </p:pic>
      <p:sp>
        <p:nvSpPr>
          <p:cNvPr id="7" name="文本2"/>
          <p:cNvSpPr txBox="1"/>
          <p:nvPr/>
        </p:nvSpPr>
        <p:spPr>
          <a:xfrm rot="0">
            <a:off x="533952" y="4947319"/>
            <a:ext cx="11658600" cy="14979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Microsoft YaHei"/>
                <a:ea typeface="Microsoft YaHei"/>
              </a:rPr>
              <a:t>     子代与亲代之间，子代的不同个体之间，一般都或多或少地存在一些</a:t>
            </a:r>
            <a:r>
              <a:rPr lang="zh-CN" altLang="en-US" sz="2999" b="1" i="0" u="sng" dirty="0">
                <a:solidFill>
                  <a:srgbClr val="000000"/>
                </a:solidFill>
                <a:latin typeface="Microsoft YaHei"/>
                <a:ea typeface="Microsoft YaHei"/>
              </a:rPr>
              <a:t>不同的特征</a:t>
            </a:r>
            <a:r>
              <a:rPr lang="zh-CN" altLang="en-US" sz="2999" b="0" i="0" dirty="0">
                <a:solidFill>
                  <a:srgbClr val="000000"/>
                </a:solidFill>
                <a:latin typeface="Microsoft YaHei"/>
                <a:ea typeface="Microsoft YaHei"/>
              </a:rPr>
              <a:t>，这种现象称为</a:t>
            </a:r>
            <a:r>
              <a:rPr lang="zh-CN" altLang="en-US" sz="2999" b="1" i="0" dirty="0">
                <a:solidFill>
                  <a:srgbClr val="000000"/>
                </a:solidFill>
                <a:latin typeface="Microsoft YaHei"/>
                <a:ea typeface="Microsoft YaHei"/>
              </a:rPr>
              <a:t>变异</a:t>
            </a:r>
            <a:r>
              <a:rPr lang="zh-CN" altLang="en-US" sz="2999" b="0" i="0" dirty="0">
                <a:solidFill>
                  <a:srgbClr val="000000"/>
                </a:solidFill>
                <a:latin typeface="Microsoft YaHei"/>
                <a:ea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5" t="0" r="8136" b="0"/>
          <a:stretch>
            <a:fillRect/>
          </a:stretch>
        </p:blipFill>
        <p:spPr>
          <a:xfrm rot="0">
            <a:off x="922820" y="989914"/>
            <a:ext cx="3846319" cy="2499417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文本1"/>
          <p:cNvSpPr txBox="1"/>
          <p:nvPr/>
        </p:nvSpPr>
        <p:spPr>
          <a:xfrm rot="0">
            <a:off x="1605382" y="94192"/>
            <a:ext cx="9763125" cy="80062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仔细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观察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，说说这些米有什么不同，试着给它们</a:t>
            </a:r>
            <a:r>
              <a:rPr lang="zh-CN" altLang="en-US" sz="2799" b="1" i="0" dirty="0">
                <a:solidFill>
                  <a:srgbClr val="000000"/>
                </a:solidFill>
                <a:latin typeface="微软雅黑"/>
                <a:ea typeface="微软雅黑"/>
              </a:rPr>
              <a:t>分类</a:t>
            </a:r>
            <a:r>
              <a:rPr lang="zh-CN" altLang="en-US" sz="2799" b="0" i="0" dirty="0">
                <a:solidFill>
                  <a:srgbClr val="000000"/>
                </a:solidFill>
                <a:latin typeface="微软雅黑"/>
                <a:ea typeface="微软雅黑"/>
              </a:rPr>
              <a:t>。</a:t>
            </a:r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4" y="-96755"/>
            <a:ext cx="1147582" cy="1273969"/>
          </a:xfrm>
          <a:prstGeom prst="rect">
            <a:avLst/>
          </a:prstGeom>
        </p:spPr>
      </p:pic>
      <p:sp>
        <p:nvSpPr>
          <p:cNvPr id="5" name="形状1"/>
          <p:cNvSpPr txBox="1"/>
          <p:nvPr/>
        </p:nvSpPr>
        <p:spPr>
          <a:xfrm rot="0">
            <a:off x="1266130" y="332156"/>
            <a:ext cx="325260" cy="325260"/>
          </a:xfrm>
          <a:custGeom>
            <a:avLst/>
            <a:gdLst>
              <a:gd name="connsiteX0" fmla="*/ 162630 w 325260"/>
              <a:gd name="connsiteY0" fmla="*/ 0 h 325260"/>
              <a:gd name="connsiteX1" fmla="*/ 252448 w 325260"/>
              <a:gd name="connsiteY1" fmla="*/ 0 h 325260"/>
              <a:gd name="connsiteX2" fmla="*/ 325260 w 325260"/>
              <a:gd name="connsiteY2" fmla="*/ 252448 h 325260"/>
              <a:gd name="connsiteX3" fmla="*/ 72812 w 325260"/>
              <a:gd name="connsiteY3" fmla="*/ 325260 h 325260"/>
              <a:gd name="connsiteX4" fmla="*/ 0 w 325260"/>
              <a:gd name="connsiteY4" fmla="*/ 72812 h 32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60" h="325260">
                <a:moveTo>
                  <a:pt x="162630" y="0"/>
                </a:moveTo>
                <a:cubicBezTo>
                  <a:pt x="252448" y="0"/>
                  <a:pt x="325260" y="72812"/>
                  <a:pt x="325260" y="162630"/>
                </a:cubicBezTo>
                <a:cubicBezTo>
                  <a:pt x="325260" y="252448"/>
                  <a:pt x="252448" y="325260"/>
                  <a:pt x="162630" y="325260"/>
                </a:cubicBezTo>
                <a:cubicBezTo>
                  <a:pt x="72812" y="325260"/>
                  <a:pt x="0" y="252448"/>
                  <a:pt x="0" y="162630"/>
                </a:cubicBezTo>
                <a:cubicBezTo>
                  <a:pt x="0" y="72812"/>
                  <a:pt x="72812" y="0"/>
                  <a:pt x="162630" y="0"/>
                </a:cubicBezTo>
                <a:close/>
              </a:path>
            </a:pathLst>
          </a:custGeom>
          <a:solidFill>
            <a:srgbClr val="166EE1"/>
          </a:solidFill>
          <a:ln w="28575">
            <a:solidFill>
              <a:srgbClr val="FFFF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6" name="组合1"/>
          <p:cNvGrpSpPr/>
          <p:nvPr/>
        </p:nvGrpSpPr>
        <p:grpSpPr>
          <a:xfrm>
            <a:off x="253051" y="4232872"/>
            <a:ext cx="11692757" cy="1860337"/>
            <a:chOff x="0" y="0"/>
            <a:chExt cx="11692757" cy="1860337"/>
          </a:xfrm>
        </p:grpSpPr>
        <p:pic>
          <p:nvPicPr>
            <p:cNvPr id="7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98" t="13028" r="5985" b="9507"/>
            <a:stretch>
              <a:fillRect/>
            </a:stretch>
          </p:blipFill>
          <p:spPr>
            <a:xfrm rot="0">
              <a:off x="0" y="28699"/>
              <a:ext cx="2032397" cy="1830915"/>
            </a:xfrm>
            <a:prstGeom prst="rect">
              <a:avLst/>
            </a:prstGeom>
          </p:spPr>
        </p:pic>
        <p:pic>
          <p:nvPicPr>
            <p:cNvPr id="8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01" t="6439" r="6906" b="2651"/>
            <a:stretch>
              <a:fillRect/>
            </a:stretch>
          </p:blipFill>
          <p:spPr>
            <a:xfrm rot="0">
              <a:off x="2292734" y="28623"/>
              <a:ext cx="2266445" cy="1786328"/>
            </a:xfrm>
            <a:prstGeom prst="rect">
              <a:avLst/>
            </a:prstGeom>
          </p:spPr>
        </p:pic>
        <p:pic>
          <p:nvPicPr>
            <p:cNvPr id="9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898" t="6500" r="0" b="7250"/>
            <a:stretch>
              <a:fillRect/>
            </a:stretch>
          </p:blipFill>
          <p:spPr>
            <a:xfrm rot="0">
              <a:off x="9497968" y="41272"/>
              <a:ext cx="2194789" cy="1760934"/>
            </a:xfrm>
            <a:prstGeom prst="rect">
              <a:avLst/>
            </a:prstGeom>
          </p:spPr>
        </p:pic>
        <p:pic>
          <p:nvPicPr>
            <p:cNvPr id="10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0" t="32325" r="28139" b="0"/>
            <a:stretch>
              <a:fillRect/>
            </a:stretch>
          </p:blipFill>
          <p:spPr>
            <a:xfrm rot="0">
              <a:off x="7256002" y="19269"/>
              <a:ext cx="1958845" cy="1841068"/>
            </a:xfrm>
            <a:prstGeom prst="rect">
              <a:avLst/>
            </a:prstGeom>
          </p:spPr>
        </p:pic>
        <p:pic>
          <p:nvPicPr>
            <p:cNvPr id="11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1523" t="8761" r="0" b="12952"/>
            <a:stretch>
              <a:fillRect/>
            </a:stretch>
          </p:blipFill>
          <p:spPr>
            <a:xfrm rot="0">
              <a:off x="4918224" y="0"/>
              <a:ext cx="1851184" cy="1843859"/>
            </a:xfrm>
            <a:prstGeom prst="rect">
              <a:avLst/>
            </a:prstGeom>
          </p:spPr>
        </p:pic>
      </p:grpSp>
      <p:sp>
        <p:nvSpPr>
          <p:cNvPr id="12" name="文本2"/>
          <p:cNvSpPr txBox="1"/>
          <p:nvPr/>
        </p:nvSpPr>
        <p:spPr>
          <a:xfrm rot="0">
            <a:off x="649291" y="6165456"/>
            <a:ext cx="14097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黑米</a:t>
            </a:r>
          </a:p>
        </p:txBody>
      </p:sp>
      <p:sp>
        <p:nvSpPr>
          <p:cNvPr id="13" name="文本3"/>
          <p:cNvSpPr txBox="1"/>
          <p:nvPr/>
        </p:nvSpPr>
        <p:spPr>
          <a:xfrm rot="0">
            <a:off x="10395747" y="6165466"/>
            <a:ext cx="14097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粳米</a:t>
            </a:r>
          </a:p>
        </p:txBody>
      </p:sp>
      <p:sp>
        <p:nvSpPr>
          <p:cNvPr id="14" name="文本4"/>
          <p:cNvSpPr txBox="1"/>
          <p:nvPr/>
        </p:nvSpPr>
        <p:spPr>
          <a:xfrm rot="0">
            <a:off x="5612416" y="6165475"/>
            <a:ext cx="14097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糙米</a:t>
            </a:r>
          </a:p>
        </p:txBody>
      </p:sp>
      <p:sp>
        <p:nvSpPr>
          <p:cNvPr id="15" name="文本5"/>
          <p:cNvSpPr txBox="1"/>
          <p:nvPr/>
        </p:nvSpPr>
        <p:spPr>
          <a:xfrm rot="0">
            <a:off x="7868250" y="6165275"/>
            <a:ext cx="14097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籼米</a:t>
            </a:r>
          </a:p>
        </p:txBody>
      </p:sp>
      <p:sp>
        <p:nvSpPr>
          <p:cNvPr id="16" name="文本6"/>
          <p:cNvSpPr txBox="1"/>
          <p:nvPr/>
        </p:nvSpPr>
        <p:spPr>
          <a:xfrm rot="0">
            <a:off x="2973591" y="6165275"/>
            <a:ext cx="1409700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000000"/>
                </a:solidFill>
                <a:latin typeface="微软雅黑"/>
                <a:ea typeface="微软雅黑"/>
              </a:rPr>
              <a:t>糯米</a:t>
            </a:r>
          </a:p>
        </p:txBody>
      </p:sp>
      <p:pic>
        <p:nvPicPr>
          <p:cNvPr id="1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0" t="1749" r="0" b="1749"/>
          <a:stretch>
            <a:fillRect/>
          </a:stretch>
        </p:blipFill>
        <p:spPr>
          <a:xfrm rot="0">
            <a:off x="5001339" y="761629"/>
            <a:ext cx="6804260" cy="34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4" grpId="0" animBg="1"/>
      <p:bldP spid="15" grpId="0" animBg="1"/>
      <p:bldP spid="13" grpId="0" animBg="1"/>
      <p:bldP spid="6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不想长大</dc:creator>
  <dc:title>6 生物的变异 斯迈尔</dc:title>
  <revision>1</revision>
  <dcterms:created xsi:type="dcterms:W3CDTF">2024-03-27T07:43:47.4056167Z</dcterms:created>
  <dcterms:modified xsi:type="dcterms:W3CDTF">2024-03-27T07:43:47.4056222Z</dcterms:modified>
  <lastModifiedBy>不想长大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5.2.4.6909</vt:lpwstr>
  </op:property>
  <op:property fmtid="{D5CDD505-2E9C-101B-9397-08002B2CF9AE}" pid="4" name="EasiNoteCoursewareInfo">
    <vt:lpwstr/>
  </op:property>
  <op:property fmtid="{D5CDD505-2E9C-101B-9397-08002B2CF9AE}" pid="5" name="EasiNoteDocumentName">
    <vt:lpwstr>6 生物的变异 斯迈尔</vt:lpwstr>
  </op:property>
  <op:property fmtid="{D5CDD505-2E9C-101B-9397-08002B2CF9AE}" pid="6" name="EasiNoteAuthor">
    <vt:lpwstr>mwxtvgxughroqjlqzolyvwm92454mv51</vt:lpwstr>
  </op:property>
  <op:property fmtid="{D5CDD505-2E9C-101B-9397-08002B2CF9AE}" pid="7" name="EasiNoteUpstreamCoursewareInfo_0">
    <vt:lpwstr>4cef901f-bd31-4ed5-b26e-60e46d061910</vt:lpwstr>
  </op:property>
</op:Properties>
</file>