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90" r:id="rId3"/>
    <p:sldId id="276" r:id="rId5"/>
    <p:sldId id="291" r:id="rId6"/>
    <p:sldId id="258" r:id="rId7"/>
    <p:sldId id="260" r:id="rId8"/>
    <p:sldId id="264" r:id="rId9"/>
    <p:sldId id="262" r:id="rId10"/>
    <p:sldId id="292" r:id="rId11"/>
    <p:sldId id="263" r:id="rId12"/>
    <p:sldId id="337" r:id="rId13"/>
    <p:sldId id="293" r:id="rId14"/>
    <p:sldId id="281" r:id="rId15"/>
    <p:sldId id="351" r:id="rId16"/>
    <p:sldId id="273" r:id="rId17"/>
    <p:sldId id="327" r:id="rId18"/>
    <p:sldId id="352" r:id="rId19"/>
    <p:sldId id="294" r:id="rId20"/>
    <p:sldId id="278" r:id="rId21"/>
    <p:sldId id="362" r:id="rId22"/>
    <p:sldId id="363" r:id="rId23"/>
    <p:sldId id="267" r:id="rId24"/>
    <p:sldId id="366" r:id="rId25"/>
    <p:sldId id="323" r:id="rId26"/>
  </p:sldIdLst>
  <p:sldSz cx="9144000" cy="5143500" type="screen16x9"/>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710" userDrawn="1">
          <p15:clr>
            <a:srgbClr val="A4A3A4"/>
          </p15:clr>
        </p15:guide>
        <p15:guide id="2" pos="290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F1F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215" autoAdjust="0"/>
  </p:normalViewPr>
  <p:slideViewPr>
    <p:cSldViewPr>
      <p:cViewPr varScale="1">
        <p:scale>
          <a:sx n="131" d="100"/>
          <a:sy n="131" d="100"/>
        </p:scale>
        <p:origin x="1044" y="126"/>
      </p:cViewPr>
      <p:guideLst>
        <p:guide orient="horz" pos="1710"/>
        <p:guide pos="290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0" Type="http://schemas.openxmlformats.org/officeDocument/2006/relationships/tags" Target="tags/tag2.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D1ED5F-AB97-47B5-9F7B-ACDF41A6E0F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036312-6A05-4643-B813-780AEBCA544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A036312-6A05-4643-B813-780AEBCA544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rgbClr val="F1F1F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rgbClr val="F1F1F1"/>
        </a:solid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bg>
      <p:bgPr>
        <a:solidFill>
          <a:srgbClr val="F1F1F1"/>
        </a:solidFill>
        <a:effectLst/>
      </p:bgPr>
    </p:bg>
    <p:spTree>
      <p:nvGrpSpPr>
        <p:cNvPr id="1" name=""/>
        <p:cNvGrpSpPr/>
        <p:nvPr/>
      </p:nvGrpSpPr>
      <p:grpSpPr>
        <a:xfrm>
          <a:off x="0" y="0"/>
          <a:ext cx="0" cy="0"/>
          <a:chOff x="0" y="0"/>
          <a:chExt cx="0" cy="0"/>
        </a:xfrm>
      </p:grpSpPr>
      <p:cxnSp>
        <p:nvCxnSpPr>
          <p:cNvPr id="6" name="直接连接符 5"/>
          <p:cNvCxnSpPr/>
          <p:nvPr userDrawn="1"/>
        </p:nvCxnSpPr>
        <p:spPr>
          <a:xfrm>
            <a:off x="434414" y="667289"/>
            <a:ext cx="828092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7F5D2D5B-3EED-41BA-94D9-90B1F1B196B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92B17AC-5819-47CE-B884-001938CF9DB4}"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4.jpe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tags" Target="../tags/tag1.xml"/><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alphaModFix amt="28000"/>
          </a:blip>
          <a:stretch>
            <a:fillRect/>
          </a:stretch>
        </a:blipFill>
        <a:effectLst/>
      </p:bgPr>
    </p:bg>
    <p:spTree>
      <p:nvGrpSpPr>
        <p:cNvPr id="1" name=""/>
        <p:cNvGrpSpPr/>
        <p:nvPr/>
      </p:nvGrpSpPr>
      <p:grpSpPr>
        <a:xfrm>
          <a:off x="0" y="0"/>
          <a:ext cx="0" cy="0"/>
          <a:chOff x="0" y="0"/>
          <a:chExt cx="0" cy="0"/>
        </a:xfrm>
      </p:grpSpPr>
      <p:sp>
        <p:nvSpPr>
          <p:cNvPr id="17" name="Text Box 2"/>
          <p:cNvSpPr txBox="1">
            <a:spLocks noChangeArrowheads="1"/>
          </p:cNvSpPr>
          <p:nvPr/>
        </p:nvSpPr>
        <p:spPr bwMode="auto">
          <a:xfrm>
            <a:off x="815340" y="1029335"/>
            <a:ext cx="7475220" cy="2265045"/>
          </a:xfrm>
          <a:prstGeom prst="rect">
            <a:avLst/>
          </a:prstGeom>
          <a:noFill/>
          <a:ln w="9525">
            <a:noFill/>
            <a:miter lim="800000"/>
          </a:ln>
        </p:spPr>
        <p:txBody>
          <a:bodyPr wrap="square">
            <a:noAutofit/>
          </a:bodyPr>
          <a:lstStyle/>
          <a:p>
            <a:pPr algn="ctr">
              <a:lnSpc>
                <a:spcPct val="150000"/>
              </a:lnSpc>
            </a:pPr>
            <a:r>
              <a:rPr lang="zh-CN" altLang="en-US" sz="4800" b="1" dirty="0">
                <a:solidFill>
                  <a:schemeClr val="tx1">
                    <a:lumMod val="85000"/>
                    <a:lumOff val="15000"/>
                  </a:schemeClr>
                </a:solidFill>
                <a:latin typeface="华文中宋" panose="02010600040101010101" charset="-122"/>
                <a:ea typeface="华文中宋" panose="02010600040101010101" charset="-122"/>
              </a:rPr>
              <a:t>基于校本的高中化学</a:t>
            </a:r>
            <a:endParaRPr lang="zh-CN" altLang="en-US" sz="4800" b="1" dirty="0">
              <a:solidFill>
                <a:schemeClr val="tx1">
                  <a:lumMod val="85000"/>
                  <a:lumOff val="15000"/>
                </a:schemeClr>
              </a:solidFill>
              <a:latin typeface="华文中宋" panose="02010600040101010101" charset="-122"/>
              <a:ea typeface="华文中宋" panose="02010600040101010101" charset="-122"/>
            </a:endParaRPr>
          </a:p>
          <a:p>
            <a:pPr algn="ctr">
              <a:lnSpc>
                <a:spcPct val="150000"/>
              </a:lnSpc>
            </a:pPr>
            <a:r>
              <a:rPr lang="zh-CN" altLang="en-US" sz="4800" b="1" dirty="0">
                <a:solidFill>
                  <a:schemeClr val="tx1">
                    <a:lumMod val="85000"/>
                    <a:lumOff val="15000"/>
                  </a:schemeClr>
                </a:solidFill>
                <a:latin typeface="华文中宋" panose="02010600040101010101" charset="-122"/>
                <a:ea typeface="华文中宋" panose="02010600040101010101" charset="-122"/>
              </a:rPr>
              <a:t>学科竞赛培训</a:t>
            </a:r>
            <a:endParaRPr lang="zh-CN" altLang="en-US" sz="4800" b="1" dirty="0">
              <a:solidFill>
                <a:schemeClr val="tx1">
                  <a:lumMod val="85000"/>
                  <a:lumOff val="15000"/>
                </a:schemeClr>
              </a:solidFill>
              <a:latin typeface="华文中宋" panose="02010600040101010101" charset="-122"/>
              <a:ea typeface="华文中宋" panose="02010600040101010101" charset="-122"/>
            </a:endParaRPr>
          </a:p>
        </p:txBody>
      </p:sp>
      <p:pic>
        <p:nvPicPr>
          <p:cNvPr id="4" name="图片 3" descr="logo"/>
          <p:cNvPicPr>
            <a:picLocks noChangeAspect="1"/>
          </p:cNvPicPr>
          <p:nvPr/>
        </p:nvPicPr>
        <p:blipFill>
          <a:blip r:embed="rId2"/>
          <a:stretch>
            <a:fillRect/>
          </a:stretch>
        </p:blipFill>
        <p:spPr>
          <a:xfrm>
            <a:off x="107315" y="123190"/>
            <a:ext cx="2769870" cy="554355"/>
          </a:xfrm>
          <a:prstGeom prst="rect">
            <a:avLst/>
          </a:prstGeom>
        </p:spPr>
      </p:pic>
      <p:sp>
        <p:nvSpPr>
          <p:cNvPr id="6" name="Text Box 2"/>
          <p:cNvSpPr txBox="1">
            <a:spLocks noChangeArrowheads="1"/>
          </p:cNvSpPr>
          <p:nvPr/>
        </p:nvSpPr>
        <p:spPr bwMode="auto">
          <a:xfrm>
            <a:off x="0" y="3939540"/>
            <a:ext cx="9144000" cy="506730"/>
          </a:xfrm>
          <a:prstGeom prst="rect">
            <a:avLst/>
          </a:prstGeom>
          <a:noFill/>
          <a:ln w="9525">
            <a:noFill/>
            <a:miter lim="800000"/>
          </a:ln>
        </p:spPr>
        <p:txBody>
          <a:bodyPr wrap="square">
            <a:spAutoFit/>
          </a:bodyPr>
          <a:p>
            <a:pPr algn="ctr">
              <a:lnSpc>
                <a:spcPct val="150000"/>
              </a:lnSpc>
            </a:pPr>
            <a:r>
              <a:rPr lang="en-US" altLang="zh-CN" b="1" dirty="0">
                <a:solidFill>
                  <a:schemeClr val="tx1">
                    <a:lumMod val="85000"/>
                    <a:lumOff val="15000"/>
                  </a:schemeClr>
                </a:solidFill>
                <a:latin typeface="华文仿宋" panose="02010600040101010101" charset="-122"/>
                <a:ea typeface="华文仿宋" panose="02010600040101010101" charset="-122"/>
                <a:cs typeface="华文仿宋" panose="02010600040101010101" charset="-122"/>
              </a:rPr>
              <a:t>2022</a:t>
            </a:r>
            <a:r>
              <a:rPr lang="zh-CN" altLang="en-US" b="1" dirty="0">
                <a:solidFill>
                  <a:schemeClr val="tx1">
                    <a:lumMod val="85000"/>
                    <a:lumOff val="15000"/>
                  </a:schemeClr>
                </a:solidFill>
                <a:latin typeface="华文仿宋" panose="02010600040101010101" charset="-122"/>
                <a:ea typeface="华文仿宋" panose="02010600040101010101" charset="-122"/>
                <a:cs typeface="华文仿宋" panose="02010600040101010101" charset="-122"/>
              </a:rPr>
              <a:t>年</a:t>
            </a:r>
            <a:r>
              <a:rPr lang="en-US" altLang="zh-CN" b="1" dirty="0">
                <a:solidFill>
                  <a:schemeClr val="tx1">
                    <a:lumMod val="85000"/>
                    <a:lumOff val="15000"/>
                  </a:schemeClr>
                </a:solidFill>
                <a:latin typeface="华文仿宋" panose="02010600040101010101" charset="-122"/>
                <a:ea typeface="华文仿宋" panose="02010600040101010101" charset="-122"/>
                <a:cs typeface="华文仿宋" panose="02010600040101010101" charset="-122"/>
              </a:rPr>
              <a:t>12</a:t>
            </a:r>
            <a:r>
              <a:rPr lang="zh-CN" altLang="en-US" b="1" dirty="0">
                <a:solidFill>
                  <a:schemeClr val="tx1">
                    <a:lumMod val="85000"/>
                    <a:lumOff val="15000"/>
                  </a:schemeClr>
                </a:solidFill>
                <a:latin typeface="华文仿宋" panose="02010600040101010101" charset="-122"/>
                <a:ea typeface="华文仿宋" panose="02010600040101010101" charset="-122"/>
                <a:cs typeface="华文仿宋" panose="02010600040101010101" charset="-122"/>
              </a:rPr>
              <a:t>月</a:t>
            </a:r>
            <a:endParaRPr lang="zh-CN" altLang="en-US" b="1" dirty="0">
              <a:solidFill>
                <a:schemeClr val="tx1">
                  <a:lumMod val="85000"/>
                  <a:lumOff val="15000"/>
                </a:schemeClr>
              </a:solidFill>
              <a:latin typeface="华文仿宋" panose="02010600040101010101" charset="-122"/>
              <a:ea typeface="华文仿宋" panose="02010600040101010101" charset="-122"/>
              <a:cs typeface="华文仿宋" panose="0201060004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8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17"/>
                                        </p:tgtEl>
                                        <p:attrNameLst>
                                          <p:attrName>ppt_y</p:attrName>
                                        </p:attrNameLst>
                                      </p:cBhvr>
                                      <p:tavLst>
                                        <p:tav tm="0">
                                          <p:val>
                                            <p:strVal val="#ppt_y"/>
                                          </p:val>
                                        </p:tav>
                                        <p:tav tm="100000">
                                          <p:val>
                                            <p:strVal val="#ppt_y"/>
                                          </p:val>
                                        </p:tav>
                                      </p:tavLst>
                                    </p:anim>
                                    <p:anim calcmode="lin" valueType="num">
                                      <p:cBhvr>
                                        <p:cTn id="9" dur="8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17"/>
                                        </p:tgtEl>
                                      </p:cBhvr>
                                    </p:animEffect>
                                  </p:childTnLst>
                                </p:cTn>
                              </p:par>
                            </p:childTnLst>
                          </p:cTn>
                        </p:par>
                        <p:par>
                          <p:cTn id="12" fill="hold">
                            <p:stCondLst>
                              <p:cond delay="1920"/>
                            </p:stCondLst>
                            <p:childTnLst>
                              <p:par>
                                <p:cTn id="13" presetID="41" presetClass="entr" presetSubtype="0" fill="hold" grpId="0" nodeType="afterEffect">
                                  <p:stCondLst>
                                    <p:cond delay="0"/>
                                  </p:stCondLst>
                                  <p:iterate type="lt">
                                    <p:tmPct val="10000"/>
                                  </p:iterate>
                                  <p:childTnLst>
                                    <p:set>
                                      <p:cBhvr>
                                        <p:cTn id="14" dur="1" fill="hold">
                                          <p:stCondLst>
                                            <p:cond delay="0"/>
                                          </p:stCondLst>
                                        </p:cTn>
                                        <p:tgtEl>
                                          <p:spTgt spid="6"/>
                                        </p:tgtEl>
                                        <p:attrNameLst>
                                          <p:attrName>style.visibility</p:attrName>
                                        </p:attrNameLst>
                                      </p:cBhvr>
                                      <p:to>
                                        <p:strVal val="visible"/>
                                      </p:to>
                                    </p:set>
                                    <p:anim calcmode="lin" valueType="num">
                                      <p:cBhvr>
                                        <p:cTn id="15" dur="8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16" dur="800" fill="hold"/>
                                        <p:tgtEl>
                                          <p:spTgt spid="6"/>
                                        </p:tgtEl>
                                        <p:attrNameLst>
                                          <p:attrName>ppt_y</p:attrName>
                                        </p:attrNameLst>
                                      </p:cBhvr>
                                      <p:tavLst>
                                        <p:tav tm="0">
                                          <p:val>
                                            <p:strVal val="#ppt_y"/>
                                          </p:val>
                                        </p:tav>
                                        <p:tav tm="100000">
                                          <p:val>
                                            <p:strVal val="#ppt_y"/>
                                          </p:val>
                                        </p:tav>
                                      </p:tavLst>
                                    </p:anim>
                                    <p:anim calcmode="lin" valueType="num">
                                      <p:cBhvr>
                                        <p:cTn id="17" dur="8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18" dur="8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19" dur="8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64500" y="1120890"/>
            <a:ext cx="1918068" cy="680813"/>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tx2">
                    <a:lumMod val="75000"/>
                  </a:schemeClr>
                </a:solidFill>
                <a:latin typeface="华文中宋" panose="02010600040101010101" charset="-122"/>
                <a:ea typeface="华文中宋" panose="02010600040101010101" charset="-122"/>
                <a:cs typeface="Arial" panose="020B0604020202020204" pitchFamily="34" charset="0"/>
              </a:endParaRPr>
            </a:p>
          </p:txBody>
        </p:sp>
        <p:sp>
          <p:nvSpPr>
            <p:cNvPr id="5" name="文本框 35"/>
            <p:cNvSpPr txBox="1"/>
            <p:nvPr/>
          </p:nvSpPr>
          <p:spPr>
            <a:xfrm>
              <a:off x="3971726" y="2284354"/>
              <a:ext cx="2230360" cy="848036"/>
            </a:xfrm>
            <a:prstGeom prst="rect">
              <a:avLst/>
            </a:prstGeom>
            <a:noFill/>
          </p:spPr>
          <p:txBody>
            <a:bodyPr wrap="square" rtlCol="0" anchor="ctr">
              <a:spAutoFit/>
            </a:bodyPr>
            <a:lstStyle/>
            <a:p>
              <a:pPr algn="ctr"/>
              <a:r>
                <a:rPr lang="zh-CN" altLang="en-US" sz="2000" b="1" dirty="0">
                  <a:solidFill>
                    <a:schemeClr val="bg1">
                      <a:lumMod val="95000"/>
                    </a:schemeClr>
                  </a:solidFill>
                  <a:latin typeface="华文中宋" panose="02010600040101010101" charset="-122"/>
                  <a:ea typeface="华文中宋" panose="02010600040101010101" charset="-122"/>
                  <a:cs typeface="Arial" panose="020B0604020202020204" pitchFamily="34" charset="0"/>
                  <a:sym typeface="+mn-ea"/>
                </a:rPr>
                <a:t>戚</a:t>
              </a:r>
              <a:r>
                <a:rPr lang="zh-CN" altLang="en-US" sz="2000" b="1" dirty="0">
                  <a:solidFill>
                    <a:schemeClr val="bg1">
                      <a:lumMod val="95000"/>
                    </a:schemeClr>
                  </a:solidFill>
                  <a:latin typeface="华文中宋" panose="02010600040101010101" charset="-122"/>
                  <a:ea typeface="华文中宋" panose="02010600040101010101" charset="-122"/>
                  <a:cs typeface="Arial" panose="020B0604020202020204" pitchFamily="34" charset="0"/>
                  <a:sym typeface="+mn-ea"/>
                </a:rPr>
                <a:t>高中</a:t>
              </a:r>
              <a:endParaRPr lang="zh-CN" altLang="en-US" sz="2000" b="1" dirty="0">
                <a:solidFill>
                  <a:schemeClr val="bg1">
                    <a:lumMod val="95000"/>
                  </a:schemeClr>
                </a:solidFill>
                <a:latin typeface="华文中宋" panose="02010600040101010101" charset="-122"/>
                <a:ea typeface="华文中宋" panose="02010600040101010101" charset="-122"/>
                <a:cs typeface="Arial" panose="020B0604020202020204" pitchFamily="34" charset="0"/>
                <a:sym typeface="+mn-ea"/>
              </a:endParaRPr>
            </a:p>
          </p:txBody>
        </p:sp>
      </p:grpSp>
      <p:grpSp>
        <p:nvGrpSpPr>
          <p:cNvPr id="6" name="组合 5"/>
          <p:cNvGrpSpPr/>
          <p:nvPr/>
        </p:nvGrpSpPr>
        <p:grpSpPr>
          <a:xfrm>
            <a:off x="1261360" y="1120890"/>
            <a:ext cx="1918068" cy="680813"/>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tx2">
                    <a:lumMod val="75000"/>
                  </a:schemeClr>
                </a:solidFill>
                <a:latin typeface="华文中宋" panose="02010600040101010101" charset="-122"/>
                <a:ea typeface="华文中宋" panose="02010600040101010101" charset="-122"/>
                <a:cs typeface="Arial" panose="020B0604020202020204" pitchFamily="34" charset="0"/>
              </a:endParaRPr>
            </a:p>
          </p:txBody>
        </p:sp>
        <p:sp>
          <p:nvSpPr>
            <p:cNvPr id="9" name="文本框 43"/>
            <p:cNvSpPr txBox="1"/>
            <p:nvPr/>
          </p:nvSpPr>
          <p:spPr>
            <a:xfrm>
              <a:off x="1709209" y="2203332"/>
              <a:ext cx="2293960" cy="1010081"/>
            </a:xfrm>
            <a:prstGeom prst="rect">
              <a:avLst/>
            </a:prstGeom>
            <a:noFill/>
          </p:spPr>
          <p:txBody>
            <a:bodyPr wrap="square" rtlCol="0" anchor="ctr">
              <a:spAutoFit/>
            </a:bodyPr>
            <a:lstStyle/>
            <a:p>
              <a:pPr algn="ctr">
                <a:lnSpc>
                  <a:spcPct val="120000"/>
                </a:lnSpc>
              </a:pPr>
              <a:r>
                <a:rPr lang="zh-CN" altLang="en-US" sz="3200" b="1" baseline="-3000" dirty="0">
                  <a:solidFill>
                    <a:schemeClr val="bg1">
                      <a:lumMod val="95000"/>
                    </a:schemeClr>
                  </a:solidFill>
                  <a:latin typeface="华文中宋" panose="02010600040101010101" charset="-122"/>
                  <a:ea typeface="华文中宋" panose="02010600040101010101" charset="-122"/>
                  <a:cs typeface="Arial" panose="020B0604020202020204" pitchFamily="34" charset="0"/>
                </a:rPr>
                <a:t>五中</a:t>
              </a:r>
              <a:endParaRPr lang="zh-CN" altLang="en-US" sz="3200" b="1" baseline="-3000" dirty="0">
                <a:solidFill>
                  <a:schemeClr val="bg1">
                    <a:lumMod val="95000"/>
                  </a:schemeClr>
                </a:solidFill>
                <a:latin typeface="华文中宋" panose="02010600040101010101" charset="-122"/>
                <a:ea typeface="华文中宋" panose="02010600040101010101" charset="-122"/>
                <a:cs typeface="Arial" panose="020B0604020202020204" pitchFamily="34" charset="0"/>
              </a:endParaRPr>
            </a:p>
          </p:txBody>
        </p:sp>
      </p:grpSp>
      <p:grpSp>
        <p:nvGrpSpPr>
          <p:cNvPr id="10" name="组合 9"/>
          <p:cNvGrpSpPr/>
          <p:nvPr/>
        </p:nvGrpSpPr>
        <p:grpSpPr>
          <a:xfrm>
            <a:off x="6070781" y="1120890"/>
            <a:ext cx="1918068" cy="680813"/>
            <a:chOff x="8127453" y="1984470"/>
            <a:chExt cx="2636520" cy="1447800"/>
          </a:xfrm>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tx2">
                    <a:lumMod val="75000"/>
                  </a:schemeClr>
                </a:solidFill>
                <a:latin typeface="华文中宋" panose="02010600040101010101" charset="-122"/>
                <a:ea typeface="华文中宋" panose="02010600040101010101" charset="-122"/>
                <a:cs typeface="Arial" panose="020B0604020202020204" pitchFamily="34" charset="0"/>
              </a:endParaRPr>
            </a:p>
          </p:txBody>
        </p:sp>
        <p:sp>
          <p:nvSpPr>
            <p:cNvPr id="12" name="文本框 46"/>
            <p:cNvSpPr txBox="1"/>
            <p:nvPr/>
          </p:nvSpPr>
          <p:spPr>
            <a:xfrm>
              <a:off x="8439016" y="2218860"/>
              <a:ext cx="2230360" cy="979022"/>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华文中宋" panose="02010600040101010101" charset="-122"/>
                  <a:ea typeface="华文中宋" panose="02010600040101010101" charset="-122"/>
                  <a:cs typeface="Arial" panose="020B0604020202020204" pitchFamily="34" charset="0"/>
                  <a:sym typeface="+mn-ea"/>
                </a:rPr>
                <a:t>三中</a:t>
              </a:r>
              <a:endParaRPr lang="zh-CN" altLang="en-US" sz="2000" b="1" dirty="0">
                <a:solidFill>
                  <a:schemeClr val="bg1">
                    <a:lumMod val="95000"/>
                  </a:schemeClr>
                </a:solidFill>
                <a:latin typeface="华文中宋" panose="02010600040101010101" charset="-122"/>
                <a:ea typeface="华文中宋" panose="02010600040101010101" charset="-122"/>
                <a:cs typeface="Arial" panose="020B0604020202020204" pitchFamily="34" charset="0"/>
                <a:sym typeface="+mn-ea"/>
              </a:endParaRPr>
            </a:p>
          </p:txBody>
        </p:sp>
      </p:grpSp>
      <p:grpSp>
        <p:nvGrpSpPr>
          <p:cNvPr id="13" name="组合 12"/>
          <p:cNvGrpSpPr/>
          <p:nvPr/>
        </p:nvGrpSpPr>
        <p:grpSpPr>
          <a:xfrm>
            <a:off x="4467640" y="1120890"/>
            <a:ext cx="1918068" cy="680813"/>
            <a:chOff x="5897092" y="1984470"/>
            <a:chExt cx="2636520" cy="1447800"/>
          </a:xfrm>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tx2">
                    <a:lumMod val="75000"/>
                  </a:schemeClr>
                </a:solidFill>
                <a:latin typeface="华文中宋" panose="02010600040101010101" charset="-122"/>
                <a:ea typeface="华文中宋" panose="02010600040101010101" charset="-122"/>
                <a:cs typeface="Arial" panose="020B0604020202020204" pitchFamily="34" charset="0"/>
              </a:endParaRPr>
            </a:p>
          </p:txBody>
        </p:sp>
        <p:sp>
          <p:nvSpPr>
            <p:cNvPr id="15" name="文本框 49"/>
            <p:cNvSpPr txBox="1"/>
            <p:nvPr/>
          </p:nvSpPr>
          <p:spPr>
            <a:xfrm>
              <a:off x="6227711" y="2203336"/>
              <a:ext cx="2205655" cy="1010081"/>
            </a:xfrm>
            <a:prstGeom prst="rect">
              <a:avLst/>
            </a:prstGeom>
            <a:noFill/>
          </p:spPr>
          <p:txBody>
            <a:bodyPr wrap="square" rtlCol="0" anchor="ctr">
              <a:spAutoFit/>
            </a:bodyPr>
            <a:lstStyle/>
            <a:p>
              <a:pPr algn="ctr">
                <a:lnSpc>
                  <a:spcPct val="120000"/>
                </a:lnSpc>
              </a:pPr>
              <a:r>
                <a:rPr lang="zh-CN" altLang="en-US" sz="3200" b="1" baseline="-3000" dirty="0">
                  <a:solidFill>
                    <a:schemeClr val="bg1">
                      <a:lumMod val="95000"/>
                    </a:schemeClr>
                  </a:solidFill>
                  <a:latin typeface="华文中宋" panose="02010600040101010101" charset="-122"/>
                  <a:ea typeface="华文中宋" panose="02010600040101010101" charset="-122"/>
                  <a:cs typeface="Arial" panose="020B0604020202020204" pitchFamily="34" charset="0"/>
                </a:rPr>
                <a:t>正行</a:t>
              </a:r>
              <a:endParaRPr lang="zh-CN" altLang="en-US" sz="3200" b="1" baseline="-3000" dirty="0">
                <a:solidFill>
                  <a:schemeClr val="bg1">
                    <a:lumMod val="95000"/>
                  </a:schemeClr>
                </a:solidFill>
                <a:latin typeface="华文中宋" panose="02010600040101010101" charset="-122"/>
                <a:ea typeface="华文中宋" panose="02010600040101010101" charset="-122"/>
                <a:cs typeface="Arial" panose="020B0604020202020204" pitchFamily="34" charset="0"/>
              </a:endParaRPr>
            </a:p>
          </p:txBody>
        </p:sp>
      </p:grpSp>
      <p:sp>
        <p:nvSpPr>
          <p:cNvPr id="16" name="矩形 47"/>
          <p:cNvSpPr>
            <a:spLocks noChangeArrowheads="1"/>
          </p:cNvSpPr>
          <p:nvPr/>
        </p:nvSpPr>
        <p:spPr bwMode="auto">
          <a:xfrm>
            <a:off x="1062574" y="3508025"/>
            <a:ext cx="7039088" cy="89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spcBef>
                <a:spcPct val="0"/>
              </a:spcBef>
              <a:buNone/>
            </a:pPr>
            <a:r>
              <a:rPr lang="zh-CN" altLang="en-US" sz="1800" dirty="0">
                <a:latin typeface="华文中宋" panose="02010600040101010101" charset="-122"/>
                <a:ea typeface="华文中宋" panose="02010600040101010101" charset="-122"/>
                <a:cs typeface="华文中宋" panose="02010600040101010101" charset="-122"/>
                <a:sym typeface="微软雅黑" panose="020B0503020204020204" pitchFamily="34" charset="-122"/>
              </a:rPr>
              <a:t>均无专业老师，也无统一组织培训</a:t>
            </a:r>
            <a:endParaRPr lang="zh-CN" altLang="en-US" sz="1800" dirty="0">
              <a:latin typeface="华文中宋" panose="02010600040101010101" charset="-122"/>
              <a:ea typeface="华文中宋" panose="02010600040101010101" charset="-122"/>
              <a:cs typeface="华文中宋" panose="02010600040101010101" charset="-122"/>
              <a:sym typeface="微软雅黑" panose="020B0503020204020204" pitchFamily="34" charset="-122"/>
            </a:endParaRPr>
          </a:p>
          <a:p>
            <a:pPr algn="ctr">
              <a:lnSpc>
                <a:spcPct val="150000"/>
              </a:lnSpc>
              <a:spcBef>
                <a:spcPct val="0"/>
              </a:spcBef>
              <a:buNone/>
            </a:pPr>
            <a:r>
              <a:rPr lang="zh-CN" altLang="en-US" sz="1800" dirty="0">
                <a:latin typeface="华文中宋" panose="02010600040101010101" charset="-122"/>
                <a:ea typeface="华文中宋" panose="02010600040101010101" charset="-122"/>
                <a:cs typeface="华文中宋" panose="02010600040101010101" charset="-122"/>
                <a:sym typeface="微软雅黑" panose="020B0503020204020204" pitchFamily="34" charset="-122"/>
              </a:rPr>
              <a:t>成绩方面：戚高中出过多位省一等奖</a:t>
            </a:r>
            <a:endParaRPr lang="zh-CN" altLang="en-US" sz="1800" dirty="0">
              <a:latin typeface="华文中宋" panose="02010600040101010101" charset="-122"/>
              <a:ea typeface="华文中宋" panose="02010600040101010101" charset="-122"/>
              <a:cs typeface="华文中宋" panose="02010600040101010101" charset="-122"/>
              <a:sym typeface="微软雅黑" panose="020B0503020204020204" pitchFamily="34" charset="-122"/>
            </a:endParaRPr>
          </a:p>
        </p:txBody>
      </p:sp>
      <p:sp>
        <p:nvSpPr>
          <p:cNvPr id="17" name="矩形 16"/>
          <p:cNvSpPr/>
          <p:nvPr/>
        </p:nvSpPr>
        <p:spPr>
          <a:xfrm>
            <a:off x="1693139" y="2010204"/>
            <a:ext cx="951230" cy="313055"/>
          </a:xfrm>
          <a:prstGeom prst="rect">
            <a:avLst/>
          </a:prstGeom>
        </p:spPr>
        <p:txBody>
          <a:bodyPr wrap="none" lIns="68573" tIns="34287" rIns="68573" bIns="34287">
            <a:spAutoFit/>
          </a:bodyPr>
          <a:lstStyle/>
          <a:p>
            <a:pPr algn="ctr"/>
            <a:r>
              <a:rPr lang="zh-CN" altLang="en-US" sz="1600" b="1" dirty="0">
                <a:latin typeface="华文中宋" panose="02010600040101010101" charset="-122"/>
                <a:ea typeface="华文中宋" panose="02010600040101010101" charset="-122"/>
              </a:rPr>
              <a:t>长期</a:t>
            </a:r>
            <a:r>
              <a:rPr lang="zh-CN" altLang="en-US" sz="1600" b="1" dirty="0">
                <a:latin typeface="华文中宋" panose="02010600040101010101" charset="-122"/>
                <a:ea typeface="华文中宋" panose="02010600040101010101" charset="-122"/>
              </a:rPr>
              <a:t>开展</a:t>
            </a:r>
            <a:endParaRPr lang="zh-CN" altLang="en-US" sz="1600" b="1" dirty="0">
              <a:latin typeface="华文中宋" panose="02010600040101010101" charset="-122"/>
              <a:ea typeface="华文中宋" panose="02010600040101010101" charset="-122"/>
            </a:endParaRPr>
          </a:p>
        </p:txBody>
      </p:sp>
      <p:sp>
        <p:nvSpPr>
          <p:cNvPr id="18" name="矩形 47"/>
          <p:cNvSpPr>
            <a:spLocks noChangeArrowheads="1"/>
          </p:cNvSpPr>
          <p:nvPr/>
        </p:nvSpPr>
        <p:spPr bwMode="auto">
          <a:xfrm>
            <a:off x="1455527" y="2369544"/>
            <a:ext cx="1430914"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无</a:t>
            </a:r>
            <a:r>
              <a:rPr lang="zh-CN" altLang="en-US" sz="1400" dirty="0">
                <a:latin typeface="华文中宋" panose="02010600040101010101" charset="-122"/>
                <a:ea typeface="华文中宋" panose="02010600040101010101" charset="-122"/>
                <a:sym typeface="微软雅黑" panose="020B0503020204020204" pitchFamily="34" charset="-122"/>
              </a:rPr>
              <a:t>专业老师</a:t>
            </a:r>
            <a:endParaRPr lang="zh-CN" altLang="en-US" sz="1400" dirty="0">
              <a:latin typeface="华文中宋" panose="02010600040101010101" charset="-122"/>
              <a:ea typeface="华文中宋" panose="02010600040101010101" charset="-122"/>
              <a:sym typeface="微软雅黑" panose="020B0503020204020204" pitchFamily="34" charset="-122"/>
            </a:endParaRPr>
          </a:p>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无统一组织培训</a:t>
            </a:r>
            <a:endParaRPr lang="zh-CN" altLang="en-US" sz="1400" dirty="0">
              <a:latin typeface="华文中宋" panose="02010600040101010101" charset="-122"/>
              <a:ea typeface="华文中宋" panose="02010600040101010101" charset="-122"/>
              <a:sym typeface="微软雅黑" panose="020B0503020204020204" pitchFamily="34" charset="-122"/>
            </a:endParaRPr>
          </a:p>
        </p:txBody>
      </p:sp>
      <p:sp>
        <p:nvSpPr>
          <p:cNvPr id="19" name="矩形 18"/>
          <p:cNvSpPr/>
          <p:nvPr/>
        </p:nvSpPr>
        <p:spPr>
          <a:xfrm>
            <a:off x="3318618" y="2010204"/>
            <a:ext cx="951230" cy="313055"/>
          </a:xfrm>
          <a:prstGeom prst="rect">
            <a:avLst/>
          </a:prstGeom>
        </p:spPr>
        <p:txBody>
          <a:bodyPr wrap="none" lIns="68573" tIns="34287" rIns="68573" bIns="34287">
            <a:spAutoFit/>
          </a:bodyPr>
          <a:lstStyle/>
          <a:p>
            <a:pPr algn="ctr"/>
            <a:r>
              <a:rPr lang="zh-CN" altLang="en-US" sz="1600" b="1" dirty="0">
                <a:latin typeface="华文中宋" panose="02010600040101010101" charset="-122"/>
                <a:ea typeface="华文中宋" panose="02010600040101010101" charset="-122"/>
              </a:rPr>
              <a:t>长期</a:t>
            </a:r>
            <a:r>
              <a:rPr lang="zh-CN" altLang="en-US" sz="1600" b="1" dirty="0">
                <a:latin typeface="华文中宋" panose="02010600040101010101" charset="-122"/>
                <a:ea typeface="华文中宋" panose="02010600040101010101" charset="-122"/>
              </a:rPr>
              <a:t>开展</a:t>
            </a:r>
            <a:endParaRPr lang="zh-CN" altLang="en-US" sz="1600" b="1" dirty="0">
              <a:latin typeface="华文中宋" panose="02010600040101010101" charset="-122"/>
              <a:ea typeface="华文中宋" panose="02010600040101010101" charset="-122"/>
            </a:endParaRPr>
          </a:p>
        </p:txBody>
      </p:sp>
      <p:sp>
        <p:nvSpPr>
          <p:cNvPr id="20" name="矩形 47"/>
          <p:cNvSpPr>
            <a:spLocks noChangeArrowheads="1"/>
          </p:cNvSpPr>
          <p:nvPr/>
        </p:nvSpPr>
        <p:spPr bwMode="auto">
          <a:xfrm>
            <a:off x="3113009" y="2369544"/>
            <a:ext cx="1406521"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无专业</a:t>
            </a:r>
            <a:r>
              <a:rPr lang="zh-CN" altLang="en-US" sz="1400" dirty="0">
                <a:latin typeface="华文中宋" panose="02010600040101010101" charset="-122"/>
                <a:ea typeface="华文中宋" panose="02010600040101010101" charset="-122"/>
                <a:sym typeface="微软雅黑" panose="020B0503020204020204" pitchFamily="34" charset="-122"/>
              </a:rPr>
              <a:t>老师</a:t>
            </a:r>
            <a:endParaRPr lang="zh-CN" altLang="en-US" sz="1400" dirty="0">
              <a:latin typeface="华文中宋" panose="02010600040101010101" charset="-122"/>
              <a:ea typeface="华文中宋" panose="02010600040101010101" charset="-122"/>
              <a:sym typeface="微软雅黑" panose="020B0503020204020204" pitchFamily="34" charset="-122"/>
            </a:endParaRPr>
          </a:p>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曾统一组织</a:t>
            </a:r>
            <a:r>
              <a:rPr lang="zh-CN" altLang="en-US" sz="1400" dirty="0">
                <a:latin typeface="华文中宋" panose="02010600040101010101" charset="-122"/>
                <a:ea typeface="华文中宋" panose="02010600040101010101" charset="-122"/>
                <a:sym typeface="微软雅黑" panose="020B0503020204020204" pitchFamily="34" charset="-122"/>
              </a:rPr>
              <a:t>培训</a:t>
            </a:r>
            <a:endParaRPr lang="zh-CN" altLang="en-US" sz="1400" dirty="0">
              <a:latin typeface="华文中宋" panose="02010600040101010101" charset="-122"/>
              <a:ea typeface="华文中宋" panose="02010600040101010101" charset="-122"/>
              <a:sym typeface="微软雅黑" panose="020B0503020204020204" pitchFamily="34" charset="-122"/>
            </a:endParaRPr>
          </a:p>
        </p:txBody>
      </p:sp>
      <p:sp>
        <p:nvSpPr>
          <p:cNvPr id="21" name="矩形 20"/>
          <p:cNvSpPr/>
          <p:nvPr/>
        </p:nvSpPr>
        <p:spPr>
          <a:xfrm>
            <a:off x="4944096" y="2010204"/>
            <a:ext cx="951230" cy="313055"/>
          </a:xfrm>
          <a:prstGeom prst="rect">
            <a:avLst/>
          </a:prstGeom>
        </p:spPr>
        <p:txBody>
          <a:bodyPr wrap="none" lIns="68573" tIns="34287" rIns="68573" bIns="34287">
            <a:spAutoFit/>
          </a:bodyPr>
          <a:lstStyle/>
          <a:p>
            <a:pPr algn="ctr"/>
            <a:r>
              <a:rPr lang="en-US" altLang="zh-CN" sz="1600" b="1" dirty="0">
                <a:latin typeface="华文中宋" panose="02010600040101010101" charset="-122"/>
                <a:ea typeface="华文中宋" panose="02010600040101010101" charset="-122"/>
              </a:rPr>
              <a:t>—</a:t>
            </a:r>
            <a:r>
              <a:rPr lang="zh-CN" altLang="en-US" sz="1600" b="1" dirty="0">
                <a:latin typeface="华文中宋" panose="02010600040101010101" charset="-122"/>
                <a:ea typeface="华文中宋" panose="02010600040101010101" charset="-122"/>
              </a:rPr>
              <a:t>筹备</a:t>
            </a:r>
            <a:r>
              <a:rPr lang="en-US" altLang="zh-CN" sz="1600" b="1" dirty="0">
                <a:latin typeface="华文中宋" panose="02010600040101010101" charset="-122"/>
                <a:ea typeface="华文中宋" panose="02010600040101010101" charset="-122"/>
              </a:rPr>
              <a:t>—</a:t>
            </a:r>
            <a:endParaRPr lang="zh-CN" altLang="en-US" sz="1600" b="1" dirty="0">
              <a:latin typeface="华文中宋" panose="02010600040101010101" charset="-122"/>
              <a:ea typeface="华文中宋" panose="02010600040101010101" charset="-122"/>
            </a:endParaRPr>
          </a:p>
        </p:txBody>
      </p:sp>
      <p:sp>
        <p:nvSpPr>
          <p:cNvPr id="22" name="矩形 47"/>
          <p:cNvSpPr>
            <a:spLocks noChangeArrowheads="1"/>
          </p:cNvSpPr>
          <p:nvPr/>
        </p:nvSpPr>
        <p:spPr bwMode="auto">
          <a:xfrm>
            <a:off x="4746098" y="2369544"/>
            <a:ext cx="141945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无专业</a:t>
            </a:r>
            <a:r>
              <a:rPr lang="zh-CN" altLang="en-US" sz="1400" dirty="0">
                <a:latin typeface="华文中宋" panose="02010600040101010101" charset="-122"/>
                <a:ea typeface="华文中宋" panose="02010600040101010101" charset="-122"/>
                <a:sym typeface="微软雅黑" panose="020B0503020204020204" pitchFamily="34" charset="-122"/>
              </a:rPr>
              <a:t>老师</a:t>
            </a:r>
            <a:endParaRPr lang="zh-CN" altLang="en-US" sz="1400" dirty="0">
              <a:latin typeface="华文中宋" panose="02010600040101010101" charset="-122"/>
              <a:ea typeface="华文中宋" panose="02010600040101010101" charset="-122"/>
              <a:sym typeface="微软雅黑" panose="020B0503020204020204" pitchFamily="34" charset="-122"/>
            </a:endParaRPr>
          </a:p>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统一组织培训</a:t>
            </a:r>
            <a:endParaRPr lang="zh-CN" altLang="en-US" sz="1400" dirty="0">
              <a:latin typeface="华文中宋" panose="02010600040101010101" charset="-122"/>
              <a:ea typeface="华文中宋" panose="02010600040101010101" charset="-122"/>
              <a:sym typeface="微软雅黑" panose="020B0503020204020204" pitchFamily="34" charset="-122"/>
            </a:endParaRPr>
          </a:p>
        </p:txBody>
      </p:sp>
      <p:sp>
        <p:nvSpPr>
          <p:cNvPr id="23" name="矩形 22"/>
          <p:cNvSpPr/>
          <p:nvPr/>
        </p:nvSpPr>
        <p:spPr>
          <a:xfrm>
            <a:off x="6671492" y="2010204"/>
            <a:ext cx="747395" cy="313055"/>
          </a:xfrm>
          <a:prstGeom prst="rect">
            <a:avLst/>
          </a:prstGeom>
        </p:spPr>
        <p:txBody>
          <a:bodyPr wrap="none" lIns="68573" tIns="34287" rIns="68573" bIns="34287">
            <a:spAutoFit/>
          </a:bodyPr>
          <a:lstStyle/>
          <a:p>
            <a:pPr algn="ctr"/>
            <a:r>
              <a:rPr lang="zh-CN" altLang="en-US" sz="1600" b="1" dirty="0">
                <a:latin typeface="华文中宋" panose="02010600040101010101" charset="-122"/>
                <a:ea typeface="华文中宋" panose="02010600040101010101" charset="-122"/>
              </a:rPr>
              <a:t>不定期</a:t>
            </a:r>
            <a:endParaRPr lang="zh-CN" altLang="en-US" sz="1600" b="1" dirty="0">
              <a:latin typeface="华文中宋" panose="02010600040101010101" charset="-122"/>
              <a:ea typeface="华文中宋" panose="02010600040101010101" charset="-122"/>
            </a:endParaRPr>
          </a:p>
        </p:txBody>
      </p:sp>
      <p:sp>
        <p:nvSpPr>
          <p:cNvPr id="24" name="矩形 47"/>
          <p:cNvSpPr>
            <a:spLocks noChangeArrowheads="1"/>
          </p:cNvSpPr>
          <p:nvPr/>
        </p:nvSpPr>
        <p:spPr bwMode="auto">
          <a:xfrm>
            <a:off x="6392121" y="2369544"/>
            <a:ext cx="1406245"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无</a:t>
            </a:r>
            <a:r>
              <a:rPr lang="zh-CN" altLang="en-US" sz="1400" dirty="0">
                <a:latin typeface="华文中宋" panose="02010600040101010101" charset="-122"/>
                <a:ea typeface="华文中宋" panose="02010600040101010101" charset="-122"/>
                <a:sym typeface="微软雅黑" panose="020B0503020204020204" pitchFamily="34" charset="-122"/>
              </a:rPr>
              <a:t>专业老师</a:t>
            </a:r>
            <a:endParaRPr lang="zh-CN" altLang="en-US" sz="1400" dirty="0">
              <a:latin typeface="华文中宋" panose="02010600040101010101" charset="-122"/>
              <a:ea typeface="华文中宋" panose="02010600040101010101" charset="-122"/>
              <a:sym typeface="微软雅黑" panose="020B0503020204020204" pitchFamily="34" charset="-122"/>
            </a:endParaRPr>
          </a:p>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无统一组织培训</a:t>
            </a:r>
            <a:endParaRPr lang="zh-CN" altLang="en-US" sz="1400" dirty="0">
              <a:latin typeface="华文中宋" panose="02010600040101010101" charset="-122"/>
              <a:ea typeface="华文中宋" panose="02010600040101010101" charset="-122"/>
              <a:sym typeface="微软雅黑" panose="020B0503020204020204" pitchFamily="34" charset="-122"/>
            </a:endParaRPr>
          </a:p>
        </p:txBody>
      </p:sp>
      <p:cxnSp>
        <p:nvCxnSpPr>
          <p:cNvPr id="25" name="直接连接符 8"/>
          <p:cNvCxnSpPr/>
          <p:nvPr/>
        </p:nvCxnSpPr>
        <p:spPr>
          <a:xfrm>
            <a:off x="1062630" y="3292441"/>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5782" y="205624"/>
            <a:ext cx="3542665" cy="460375"/>
          </a:xfrm>
          <a:prstGeom prst="rect">
            <a:avLst/>
          </a:prstGeom>
          <a:noFill/>
        </p:spPr>
        <p:txBody>
          <a:bodyPr wrap="none" rtlCol="0">
            <a:spAutoFit/>
          </a:bodyPr>
          <a:lstStyle/>
          <a:p>
            <a:r>
              <a:rPr lang="zh-CN" altLang="en-US" sz="2400" b="1" dirty="0">
                <a:solidFill>
                  <a:schemeClr val="accent1"/>
                </a:solidFill>
                <a:latin typeface="华文中宋" panose="02010600040101010101" charset="-122"/>
                <a:ea typeface="华文中宋" panose="02010600040101010101" charset="-122"/>
              </a:rPr>
              <a:t>联盟校</a:t>
            </a:r>
            <a:r>
              <a:rPr lang="zh-CN" altLang="en-US" sz="2400" b="1" dirty="0">
                <a:solidFill>
                  <a:schemeClr val="accent1"/>
                </a:solidFill>
                <a:latin typeface="华文中宋" panose="02010600040101010101" charset="-122"/>
                <a:ea typeface="华文中宋" panose="02010600040101010101" charset="-122"/>
              </a:rPr>
              <a:t>化学竞赛开展</a:t>
            </a:r>
            <a:r>
              <a:rPr lang="zh-CN" altLang="en-US" sz="2400" b="1" dirty="0">
                <a:solidFill>
                  <a:schemeClr val="accent1"/>
                </a:solidFill>
                <a:latin typeface="华文中宋" panose="02010600040101010101" charset="-122"/>
                <a:ea typeface="华文中宋" panose="02010600040101010101" charset="-122"/>
              </a:rPr>
              <a:t>情况</a:t>
            </a:r>
            <a:endParaRPr lang="zh-CN" altLang="en-US" sz="2400" b="1" dirty="0">
              <a:solidFill>
                <a:schemeClr val="accent1"/>
              </a:solidFill>
              <a:latin typeface="华文中宋" panose="02010600040101010101" charset="-122"/>
              <a:ea typeface="华文中宋" panose="02010600040101010101" charset="-122"/>
            </a:endParaRPr>
          </a:p>
        </p:txBody>
      </p:sp>
      <p:pic>
        <p:nvPicPr>
          <p:cNvPr id="2" name="图片 1" descr="logo"/>
          <p:cNvPicPr>
            <a:picLocks noChangeAspect="1"/>
          </p:cNvPicPr>
          <p:nvPr/>
        </p:nvPicPr>
        <p:blipFill>
          <a:blip r:embed="rId1"/>
          <a:stretch>
            <a:fillRect/>
          </a:stretch>
        </p:blipFill>
        <p:spPr>
          <a:xfrm>
            <a:off x="107950" y="4732020"/>
            <a:ext cx="1725295" cy="3454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250"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250" fill="hold">
                                          <p:stCondLst>
                                            <p:cond delay="0"/>
                                          </p:stCondLst>
                                        </p:cTn>
                                        <p:tgtEl>
                                          <p:spTgt spid="17"/>
                                        </p:tgtEl>
                                        <p:attrNameLst>
                                          <p:attrName>style.visibility</p:attrName>
                                        </p:attrNameLst>
                                      </p:cBhvr>
                                      <p:to>
                                        <p:strVal val="visible"/>
                                      </p:to>
                                    </p:set>
                                    <p:anim calcmode="lin" valueType="num">
                                      <p:cBhvr additive="base">
                                        <p:cTn id="11" dur="250"/>
                                        <p:tgtEl>
                                          <p:spTgt spid="17"/>
                                        </p:tgtEl>
                                        <p:attrNameLst>
                                          <p:attrName>ppt_y</p:attrName>
                                        </p:attrNameLst>
                                      </p:cBhvr>
                                      <p:tavLst>
                                        <p:tav tm="0">
                                          <p:val>
                                            <p:strVal val="#ppt_y-#ppt_h*1.125000"/>
                                          </p:val>
                                        </p:tav>
                                        <p:tav tm="100000">
                                          <p:val>
                                            <p:strVal val="#ppt_y"/>
                                          </p:val>
                                        </p:tav>
                                      </p:tavLst>
                                    </p:anim>
                                    <p:animEffect transition="in" filter="wipe(down)">
                                      <p:cBhvr>
                                        <p:cTn id="12" dur="250"/>
                                        <p:tgtEl>
                                          <p:spTgt spid="17"/>
                                        </p:tgtEl>
                                      </p:cBhvr>
                                    </p:animEffect>
                                  </p:childTnLst>
                                </p:cTn>
                              </p:par>
                              <p:par>
                                <p:cTn id="13" presetID="12" presetClass="entr" presetSubtype="1" fill="hold" grpId="0" nodeType="withEffect">
                                  <p:stCondLst>
                                    <p:cond delay="500"/>
                                  </p:stCondLst>
                                  <p:childTnLst>
                                    <p:set>
                                      <p:cBhvr>
                                        <p:cTn id="14" dur="250" fill="hold">
                                          <p:stCondLst>
                                            <p:cond delay="0"/>
                                          </p:stCondLst>
                                        </p:cTn>
                                        <p:tgtEl>
                                          <p:spTgt spid="18"/>
                                        </p:tgtEl>
                                        <p:attrNameLst>
                                          <p:attrName>style.visibility</p:attrName>
                                        </p:attrNameLst>
                                      </p:cBhvr>
                                      <p:to>
                                        <p:strVal val="visible"/>
                                      </p:to>
                                    </p:set>
                                    <p:anim calcmode="lin" valueType="num">
                                      <p:cBhvr additive="base">
                                        <p:cTn id="15" dur="250"/>
                                        <p:tgtEl>
                                          <p:spTgt spid="18"/>
                                        </p:tgtEl>
                                        <p:attrNameLst>
                                          <p:attrName>ppt_y</p:attrName>
                                        </p:attrNameLst>
                                      </p:cBhvr>
                                      <p:tavLst>
                                        <p:tav tm="0">
                                          <p:val>
                                            <p:strVal val="#ppt_y-#ppt_h*1.125000"/>
                                          </p:val>
                                        </p:tav>
                                        <p:tav tm="100000">
                                          <p:val>
                                            <p:strVal val="#ppt_y"/>
                                          </p:val>
                                        </p:tav>
                                      </p:tavLst>
                                    </p:anim>
                                    <p:animEffect transition="in" filter="wipe(down)">
                                      <p:cBhvr>
                                        <p:cTn id="16" dur="25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250" fill="hold">
                                          <p:stCondLst>
                                            <p:cond delay="0"/>
                                          </p:stCondLst>
                                        </p:cTn>
                                        <p:tgtEl>
                                          <p:spTgt spid="3"/>
                                        </p:tgtEl>
                                        <p:attrNameLst>
                                          <p:attrName>style.visibility</p:attrName>
                                        </p:attrNameLst>
                                      </p:cBhvr>
                                      <p:to>
                                        <p:strVal val="visible"/>
                                      </p:to>
                                    </p:set>
                                    <p:anim calcmode="lin" valueType="num">
                                      <p:cBhvr additive="base">
                                        <p:cTn id="20" dur="250"/>
                                        <p:tgtEl>
                                          <p:spTgt spid="3"/>
                                        </p:tgtEl>
                                        <p:attrNameLst>
                                          <p:attrName>ppt_x</p:attrName>
                                        </p:attrNameLst>
                                      </p:cBhvr>
                                      <p:tavLst>
                                        <p:tav tm="0">
                                          <p:val>
                                            <p:strVal val="#ppt_x-#ppt_w*1.125000"/>
                                          </p:val>
                                        </p:tav>
                                        <p:tav tm="100000">
                                          <p:val>
                                            <p:strVal val="#ppt_x"/>
                                          </p:val>
                                        </p:tav>
                                      </p:tavLst>
                                    </p:anim>
                                    <p:animEffect transition="in" filter="wipe(right)">
                                      <p:cBhvr>
                                        <p:cTn id="21" dur="250"/>
                                        <p:tgtEl>
                                          <p:spTgt spid="3"/>
                                        </p:tgtEl>
                                      </p:cBhvr>
                                    </p:animEffect>
                                  </p:childTnLst>
                                </p:cTn>
                              </p:par>
                              <p:par>
                                <p:cTn id="22" presetID="12" presetClass="entr" presetSubtype="1" fill="hold" grpId="0" nodeType="withEffect">
                                  <p:stCondLst>
                                    <p:cond delay="500"/>
                                  </p:stCondLst>
                                  <p:childTnLst>
                                    <p:set>
                                      <p:cBhvr>
                                        <p:cTn id="23" dur="250" fill="hold">
                                          <p:stCondLst>
                                            <p:cond delay="0"/>
                                          </p:stCondLst>
                                        </p:cTn>
                                        <p:tgtEl>
                                          <p:spTgt spid="19"/>
                                        </p:tgtEl>
                                        <p:attrNameLst>
                                          <p:attrName>style.visibility</p:attrName>
                                        </p:attrNameLst>
                                      </p:cBhvr>
                                      <p:to>
                                        <p:strVal val="visible"/>
                                      </p:to>
                                    </p:set>
                                    <p:anim calcmode="lin" valueType="num">
                                      <p:cBhvr additive="base">
                                        <p:cTn id="24" dur="250"/>
                                        <p:tgtEl>
                                          <p:spTgt spid="19"/>
                                        </p:tgtEl>
                                        <p:attrNameLst>
                                          <p:attrName>ppt_y</p:attrName>
                                        </p:attrNameLst>
                                      </p:cBhvr>
                                      <p:tavLst>
                                        <p:tav tm="0">
                                          <p:val>
                                            <p:strVal val="#ppt_y-#ppt_h*1.125000"/>
                                          </p:val>
                                        </p:tav>
                                        <p:tav tm="100000">
                                          <p:val>
                                            <p:strVal val="#ppt_y"/>
                                          </p:val>
                                        </p:tav>
                                      </p:tavLst>
                                    </p:anim>
                                    <p:animEffect transition="in" filter="wipe(down)">
                                      <p:cBhvr>
                                        <p:cTn id="25" dur="250"/>
                                        <p:tgtEl>
                                          <p:spTgt spid="19"/>
                                        </p:tgtEl>
                                      </p:cBhvr>
                                    </p:animEffect>
                                  </p:childTnLst>
                                </p:cTn>
                              </p:par>
                              <p:par>
                                <p:cTn id="26" presetID="12" presetClass="entr" presetSubtype="1" fill="hold" grpId="0" nodeType="withEffect">
                                  <p:stCondLst>
                                    <p:cond delay="500"/>
                                  </p:stCondLst>
                                  <p:childTnLst>
                                    <p:set>
                                      <p:cBhvr>
                                        <p:cTn id="27" dur="250" fill="hold">
                                          <p:stCondLst>
                                            <p:cond delay="0"/>
                                          </p:stCondLst>
                                        </p:cTn>
                                        <p:tgtEl>
                                          <p:spTgt spid="20"/>
                                        </p:tgtEl>
                                        <p:attrNameLst>
                                          <p:attrName>style.visibility</p:attrName>
                                        </p:attrNameLst>
                                      </p:cBhvr>
                                      <p:to>
                                        <p:strVal val="visible"/>
                                      </p:to>
                                    </p:set>
                                    <p:anim calcmode="lin" valueType="num">
                                      <p:cBhvr additive="base">
                                        <p:cTn id="28" dur="250"/>
                                        <p:tgtEl>
                                          <p:spTgt spid="20"/>
                                        </p:tgtEl>
                                        <p:attrNameLst>
                                          <p:attrName>ppt_y</p:attrName>
                                        </p:attrNameLst>
                                      </p:cBhvr>
                                      <p:tavLst>
                                        <p:tav tm="0">
                                          <p:val>
                                            <p:strVal val="#ppt_y-#ppt_h*1.125000"/>
                                          </p:val>
                                        </p:tav>
                                        <p:tav tm="100000">
                                          <p:val>
                                            <p:strVal val="#ppt_y"/>
                                          </p:val>
                                        </p:tav>
                                      </p:tavLst>
                                    </p:anim>
                                    <p:animEffect transition="in" filter="wipe(down)">
                                      <p:cBhvr>
                                        <p:cTn id="29" dur="25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250" fill="hold">
                                          <p:stCondLst>
                                            <p:cond delay="0"/>
                                          </p:stCondLst>
                                        </p:cTn>
                                        <p:tgtEl>
                                          <p:spTgt spid="13"/>
                                        </p:tgtEl>
                                        <p:attrNameLst>
                                          <p:attrName>style.visibility</p:attrName>
                                        </p:attrNameLst>
                                      </p:cBhvr>
                                      <p:to>
                                        <p:strVal val="visible"/>
                                      </p:to>
                                    </p:set>
                                    <p:anim calcmode="lin" valueType="num">
                                      <p:cBhvr additive="base">
                                        <p:cTn id="33" dur="250"/>
                                        <p:tgtEl>
                                          <p:spTgt spid="13"/>
                                        </p:tgtEl>
                                        <p:attrNameLst>
                                          <p:attrName>ppt_x</p:attrName>
                                        </p:attrNameLst>
                                      </p:cBhvr>
                                      <p:tavLst>
                                        <p:tav tm="0">
                                          <p:val>
                                            <p:strVal val="#ppt_x-#ppt_w*1.125000"/>
                                          </p:val>
                                        </p:tav>
                                        <p:tav tm="100000">
                                          <p:val>
                                            <p:strVal val="#ppt_x"/>
                                          </p:val>
                                        </p:tav>
                                      </p:tavLst>
                                    </p:anim>
                                    <p:animEffect transition="in" filter="wipe(right)">
                                      <p:cBhvr>
                                        <p:cTn id="34" dur="250"/>
                                        <p:tgtEl>
                                          <p:spTgt spid="13"/>
                                        </p:tgtEl>
                                      </p:cBhvr>
                                    </p:animEffect>
                                  </p:childTnLst>
                                </p:cTn>
                              </p:par>
                              <p:par>
                                <p:cTn id="35" presetID="12" presetClass="entr" presetSubtype="1" fill="hold" grpId="0" nodeType="withEffect">
                                  <p:stCondLst>
                                    <p:cond delay="500"/>
                                  </p:stCondLst>
                                  <p:childTnLst>
                                    <p:set>
                                      <p:cBhvr>
                                        <p:cTn id="36" dur="250" fill="hold">
                                          <p:stCondLst>
                                            <p:cond delay="0"/>
                                          </p:stCondLst>
                                        </p:cTn>
                                        <p:tgtEl>
                                          <p:spTgt spid="21"/>
                                        </p:tgtEl>
                                        <p:attrNameLst>
                                          <p:attrName>style.visibility</p:attrName>
                                        </p:attrNameLst>
                                      </p:cBhvr>
                                      <p:to>
                                        <p:strVal val="visible"/>
                                      </p:to>
                                    </p:set>
                                    <p:anim calcmode="lin" valueType="num">
                                      <p:cBhvr additive="base">
                                        <p:cTn id="37" dur="250"/>
                                        <p:tgtEl>
                                          <p:spTgt spid="21"/>
                                        </p:tgtEl>
                                        <p:attrNameLst>
                                          <p:attrName>ppt_y</p:attrName>
                                        </p:attrNameLst>
                                      </p:cBhvr>
                                      <p:tavLst>
                                        <p:tav tm="0">
                                          <p:val>
                                            <p:strVal val="#ppt_y-#ppt_h*1.125000"/>
                                          </p:val>
                                        </p:tav>
                                        <p:tav tm="100000">
                                          <p:val>
                                            <p:strVal val="#ppt_y"/>
                                          </p:val>
                                        </p:tav>
                                      </p:tavLst>
                                    </p:anim>
                                    <p:animEffect transition="in" filter="wipe(down)">
                                      <p:cBhvr>
                                        <p:cTn id="38" dur="250"/>
                                        <p:tgtEl>
                                          <p:spTgt spid="21"/>
                                        </p:tgtEl>
                                      </p:cBhvr>
                                    </p:animEffect>
                                  </p:childTnLst>
                                </p:cTn>
                              </p:par>
                              <p:par>
                                <p:cTn id="39" presetID="12" presetClass="entr" presetSubtype="1" fill="hold" grpId="0" nodeType="withEffect">
                                  <p:stCondLst>
                                    <p:cond delay="500"/>
                                  </p:stCondLst>
                                  <p:childTnLst>
                                    <p:set>
                                      <p:cBhvr>
                                        <p:cTn id="40" dur="250" fill="hold">
                                          <p:stCondLst>
                                            <p:cond delay="0"/>
                                          </p:stCondLst>
                                        </p:cTn>
                                        <p:tgtEl>
                                          <p:spTgt spid="22"/>
                                        </p:tgtEl>
                                        <p:attrNameLst>
                                          <p:attrName>style.visibility</p:attrName>
                                        </p:attrNameLst>
                                      </p:cBhvr>
                                      <p:to>
                                        <p:strVal val="visible"/>
                                      </p:to>
                                    </p:set>
                                    <p:anim calcmode="lin" valueType="num">
                                      <p:cBhvr additive="base">
                                        <p:cTn id="41" dur="250"/>
                                        <p:tgtEl>
                                          <p:spTgt spid="22"/>
                                        </p:tgtEl>
                                        <p:attrNameLst>
                                          <p:attrName>ppt_y</p:attrName>
                                        </p:attrNameLst>
                                      </p:cBhvr>
                                      <p:tavLst>
                                        <p:tav tm="0">
                                          <p:val>
                                            <p:strVal val="#ppt_y-#ppt_h*1.125000"/>
                                          </p:val>
                                        </p:tav>
                                        <p:tav tm="100000">
                                          <p:val>
                                            <p:strVal val="#ppt_y"/>
                                          </p:val>
                                        </p:tav>
                                      </p:tavLst>
                                    </p:anim>
                                    <p:animEffect transition="in" filter="wipe(down)">
                                      <p:cBhvr>
                                        <p:cTn id="42" dur="25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250" fill="hold">
                                          <p:stCondLst>
                                            <p:cond delay="0"/>
                                          </p:stCondLst>
                                        </p:cTn>
                                        <p:tgtEl>
                                          <p:spTgt spid="10"/>
                                        </p:tgtEl>
                                        <p:attrNameLst>
                                          <p:attrName>style.visibility</p:attrName>
                                        </p:attrNameLst>
                                      </p:cBhvr>
                                      <p:to>
                                        <p:strVal val="visible"/>
                                      </p:to>
                                    </p:set>
                                    <p:anim calcmode="lin" valueType="num">
                                      <p:cBhvr additive="base">
                                        <p:cTn id="46" dur="250"/>
                                        <p:tgtEl>
                                          <p:spTgt spid="10"/>
                                        </p:tgtEl>
                                        <p:attrNameLst>
                                          <p:attrName>ppt_x</p:attrName>
                                        </p:attrNameLst>
                                      </p:cBhvr>
                                      <p:tavLst>
                                        <p:tav tm="0">
                                          <p:val>
                                            <p:strVal val="#ppt_x-#ppt_w*1.125000"/>
                                          </p:val>
                                        </p:tav>
                                        <p:tav tm="100000">
                                          <p:val>
                                            <p:strVal val="#ppt_x"/>
                                          </p:val>
                                        </p:tav>
                                      </p:tavLst>
                                    </p:anim>
                                    <p:animEffect transition="in" filter="wipe(right)">
                                      <p:cBhvr>
                                        <p:cTn id="47" dur="250"/>
                                        <p:tgtEl>
                                          <p:spTgt spid="10"/>
                                        </p:tgtEl>
                                      </p:cBhvr>
                                    </p:animEffect>
                                  </p:childTnLst>
                                </p:cTn>
                              </p:par>
                              <p:par>
                                <p:cTn id="48" presetID="12" presetClass="entr" presetSubtype="1" fill="hold" grpId="0" nodeType="withEffect">
                                  <p:stCondLst>
                                    <p:cond delay="500"/>
                                  </p:stCondLst>
                                  <p:childTnLst>
                                    <p:set>
                                      <p:cBhvr>
                                        <p:cTn id="49" dur="250" fill="hold">
                                          <p:stCondLst>
                                            <p:cond delay="0"/>
                                          </p:stCondLst>
                                        </p:cTn>
                                        <p:tgtEl>
                                          <p:spTgt spid="23"/>
                                        </p:tgtEl>
                                        <p:attrNameLst>
                                          <p:attrName>style.visibility</p:attrName>
                                        </p:attrNameLst>
                                      </p:cBhvr>
                                      <p:to>
                                        <p:strVal val="visible"/>
                                      </p:to>
                                    </p:set>
                                    <p:anim calcmode="lin" valueType="num">
                                      <p:cBhvr additive="base">
                                        <p:cTn id="50" dur="250"/>
                                        <p:tgtEl>
                                          <p:spTgt spid="23"/>
                                        </p:tgtEl>
                                        <p:attrNameLst>
                                          <p:attrName>ppt_y</p:attrName>
                                        </p:attrNameLst>
                                      </p:cBhvr>
                                      <p:tavLst>
                                        <p:tav tm="0">
                                          <p:val>
                                            <p:strVal val="#ppt_y-#ppt_h*1.125000"/>
                                          </p:val>
                                        </p:tav>
                                        <p:tav tm="100000">
                                          <p:val>
                                            <p:strVal val="#ppt_y"/>
                                          </p:val>
                                        </p:tav>
                                      </p:tavLst>
                                    </p:anim>
                                    <p:animEffect transition="in" filter="wipe(down)">
                                      <p:cBhvr>
                                        <p:cTn id="51" dur="250"/>
                                        <p:tgtEl>
                                          <p:spTgt spid="23"/>
                                        </p:tgtEl>
                                      </p:cBhvr>
                                    </p:animEffect>
                                  </p:childTnLst>
                                </p:cTn>
                              </p:par>
                              <p:par>
                                <p:cTn id="52" presetID="12" presetClass="entr" presetSubtype="1" fill="hold" grpId="0" nodeType="withEffect">
                                  <p:stCondLst>
                                    <p:cond delay="500"/>
                                  </p:stCondLst>
                                  <p:childTnLst>
                                    <p:set>
                                      <p:cBhvr>
                                        <p:cTn id="53" dur="250" fill="hold">
                                          <p:stCondLst>
                                            <p:cond delay="0"/>
                                          </p:stCondLst>
                                        </p:cTn>
                                        <p:tgtEl>
                                          <p:spTgt spid="24"/>
                                        </p:tgtEl>
                                        <p:attrNameLst>
                                          <p:attrName>style.visibility</p:attrName>
                                        </p:attrNameLst>
                                      </p:cBhvr>
                                      <p:to>
                                        <p:strVal val="visible"/>
                                      </p:to>
                                    </p:set>
                                    <p:anim calcmode="lin" valueType="num">
                                      <p:cBhvr additive="base">
                                        <p:cTn id="54" dur="250"/>
                                        <p:tgtEl>
                                          <p:spTgt spid="24"/>
                                        </p:tgtEl>
                                        <p:attrNameLst>
                                          <p:attrName>ppt_y</p:attrName>
                                        </p:attrNameLst>
                                      </p:cBhvr>
                                      <p:tavLst>
                                        <p:tav tm="0">
                                          <p:val>
                                            <p:strVal val="#ppt_y-#ppt_h*1.125000"/>
                                          </p:val>
                                        </p:tav>
                                        <p:tav tm="100000">
                                          <p:val>
                                            <p:strVal val="#ppt_y"/>
                                          </p:val>
                                        </p:tav>
                                      </p:tavLst>
                                    </p:anim>
                                    <p:animEffect transition="in" filter="wipe(down)">
                                      <p:cBhvr>
                                        <p:cTn id="55" dur="25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250" fill="hold">
                                          <p:stCondLst>
                                            <p:cond delay="0"/>
                                          </p:stCondLst>
                                        </p:cTn>
                                        <p:tgtEl>
                                          <p:spTgt spid="25"/>
                                        </p:tgtEl>
                                        <p:attrNameLst>
                                          <p:attrName>style.visibility</p:attrName>
                                        </p:attrNameLst>
                                      </p:cBhvr>
                                      <p:to>
                                        <p:strVal val="visible"/>
                                      </p:to>
                                    </p:set>
                                    <p:animEffect transition="in" filter="barn(outVertical)">
                                      <p:cBhvr>
                                        <p:cTn id="59" dur="25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250"/>
                                  </p:stCondLst>
                                  <p:childTnLst>
                                    <p:set>
                                      <p:cBhvr>
                                        <p:cTn id="63" dur="250" fill="hold">
                                          <p:stCondLst>
                                            <p:cond delay="0"/>
                                          </p:stCondLst>
                                        </p:cTn>
                                        <p:tgtEl>
                                          <p:spTgt spid="16"/>
                                        </p:tgtEl>
                                        <p:attrNameLst>
                                          <p:attrName>style.visibility</p:attrName>
                                        </p:attrNameLst>
                                      </p:cBhvr>
                                      <p:to>
                                        <p:strVal val="visible"/>
                                      </p:to>
                                    </p:set>
                                    <p:anim calcmode="lin" valueType="num">
                                      <p:cBhvr>
                                        <p:cTn id="64" dur="250" fill="hold"/>
                                        <p:tgtEl>
                                          <p:spTgt spid="16"/>
                                        </p:tgtEl>
                                        <p:attrNameLst>
                                          <p:attrName>ppt_w</p:attrName>
                                        </p:attrNameLst>
                                      </p:cBhvr>
                                      <p:tavLst>
                                        <p:tav tm="0">
                                          <p:val>
                                            <p:fltVal val="0"/>
                                          </p:val>
                                        </p:tav>
                                        <p:tav tm="100000">
                                          <p:val>
                                            <p:strVal val="#ppt_w"/>
                                          </p:val>
                                        </p:tav>
                                      </p:tavLst>
                                    </p:anim>
                                    <p:anim calcmode="lin" valueType="num">
                                      <p:cBhvr>
                                        <p:cTn id="65" dur="250" fill="hold"/>
                                        <p:tgtEl>
                                          <p:spTgt spid="16"/>
                                        </p:tgtEl>
                                        <p:attrNameLst>
                                          <p:attrName>ppt_h</p:attrName>
                                        </p:attrNameLst>
                                      </p:cBhvr>
                                      <p:tavLst>
                                        <p:tav tm="0">
                                          <p:val>
                                            <p:fltVal val="0"/>
                                          </p:val>
                                        </p:tav>
                                        <p:tav tm="100000">
                                          <p:val>
                                            <p:strVal val="#ppt_h"/>
                                          </p:val>
                                        </p:tav>
                                      </p:tavLst>
                                    </p:anim>
                                    <p:animEffect transition="in" filter="fade">
                                      <p:cBhvr>
                                        <p:cTn id="66"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ln>
        </p:spPr>
        <p:txBody>
          <a:bodyPr wrap="none" anchor="ctr"/>
          <a:lstStyle/>
          <a:p>
            <a:endParaRPr lang="zh-CN" altLang="en-US" sz="1600">
              <a:latin typeface="华文中宋" panose="02010600040101010101" charset="-122"/>
              <a:ea typeface="华文中宋" panose="02010600040101010101" charset="-122"/>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ts val="0"/>
              </a:spcBef>
              <a:spcAft>
                <a:spcPts val="0"/>
              </a:spcAft>
              <a:defRPr/>
            </a:pPr>
            <a:endParaRPr lang="zh-CN" altLang="en-US" sz="1600">
              <a:latin typeface="华文中宋" panose="02010600040101010101" charset="-122"/>
              <a:ea typeface="华文中宋" panose="02010600040101010101" charset="-122"/>
            </a:endParaRPr>
          </a:p>
        </p:txBody>
      </p:sp>
      <p:sp>
        <p:nvSpPr>
          <p:cNvPr id="24" name="Text Box 2"/>
          <p:cNvSpPr txBox="1">
            <a:spLocks noChangeArrowheads="1"/>
          </p:cNvSpPr>
          <p:nvPr/>
        </p:nvSpPr>
        <p:spPr bwMode="auto">
          <a:xfrm>
            <a:off x="2699792" y="1923678"/>
            <a:ext cx="4858820" cy="645160"/>
          </a:xfrm>
          <a:prstGeom prst="rect">
            <a:avLst/>
          </a:prstGeom>
          <a:noFill/>
          <a:ln w="9525">
            <a:noFill/>
            <a:miter lim="800000"/>
          </a:ln>
        </p:spPr>
        <p:txBody>
          <a:bodyPr wrap="square">
            <a:spAutoFit/>
          </a:bodyPr>
          <a:lstStyle/>
          <a:p>
            <a:pPr lvl="0">
              <a:defRPr/>
            </a:pPr>
            <a:r>
              <a:rPr lang="zh-CN" altLang="en-US" sz="3600" b="1" kern="0" dirty="0">
                <a:solidFill>
                  <a:schemeClr val="bg1"/>
                </a:solidFill>
                <a:latin typeface="华文中宋" panose="02010600040101010101" charset="-122"/>
                <a:ea typeface="华文中宋" panose="02010600040101010101" charset="-122"/>
              </a:rPr>
              <a:t>竞赛组织目的与</a:t>
            </a:r>
            <a:r>
              <a:rPr lang="zh-CN" altLang="en-US" sz="3600" b="1" kern="0" dirty="0">
                <a:solidFill>
                  <a:schemeClr val="bg1"/>
                </a:solidFill>
                <a:latin typeface="华文中宋" panose="02010600040101010101" charset="-122"/>
                <a:ea typeface="华文中宋" panose="02010600040101010101" charset="-122"/>
              </a:rPr>
              <a:t>意义</a:t>
            </a:r>
            <a:endParaRPr lang="zh-CN" altLang="en-US" sz="3600" b="1" kern="0" dirty="0">
              <a:solidFill>
                <a:schemeClr val="bg1"/>
              </a:solidFill>
              <a:latin typeface="华文中宋" panose="02010600040101010101" charset="-122"/>
              <a:ea typeface="华文中宋" panose="02010600040101010101" charset="-122"/>
            </a:endParaRPr>
          </a:p>
        </p:txBody>
      </p:sp>
      <p:sp>
        <p:nvSpPr>
          <p:cNvPr id="25" name="Text Box 2"/>
          <p:cNvSpPr txBox="1">
            <a:spLocks noChangeArrowheads="1"/>
          </p:cNvSpPr>
          <p:nvPr/>
        </p:nvSpPr>
        <p:spPr bwMode="auto">
          <a:xfrm>
            <a:off x="2749180" y="2643758"/>
            <a:ext cx="4809432" cy="306705"/>
          </a:xfrm>
          <a:prstGeom prst="rect">
            <a:avLst/>
          </a:prstGeom>
          <a:noFill/>
          <a:ln w="9525">
            <a:noFill/>
            <a:miter lim="800000"/>
          </a:ln>
        </p:spPr>
        <p:txBody>
          <a:bodyPr wrap="square">
            <a:spAutoFit/>
          </a:bodyPr>
          <a:lstStyle/>
          <a:p>
            <a:pPr lvl="0">
              <a:defRPr/>
            </a:pPr>
            <a:r>
              <a:rPr lang="zh-CN" altLang="en-US" sz="1400" kern="0" dirty="0">
                <a:solidFill>
                  <a:schemeClr val="bg1"/>
                </a:solidFill>
                <a:latin typeface="华文中宋" panose="02010600040101010101" charset="-122"/>
                <a:ea typeface="华文中宋" panose="02010600040101010101" charset="-122"/>
                <a:sym typeface="+mn-ea"/>
              </a:rPr>
              <a:t>开展系统化的化学竞赛培训意义与作用</a:t>
            </a:r>
            <a:endParaRPr lang="zh-CN" altLang="en-US" sz="1400" kern="0" dirty="0">
              <a:solidFill>
                <a:schemeClr val="bg1"/>
              </a:solidFill>
              <a:latin typeface="华文中宋" panose="02010600040101010101" charset="-122"/>
              <a:ea typeface="华文中宋" panose="02010600040101010101" charset="-122"/>
              <a:sym typeface="+mn-ea"/>
            </a:endParaRPr>
          </a:p>
        </p:txBody>
      </p:sp>
      <p:sp>
        <p:nvSpPr>
          <p:cNvPr id="7" name="TextBox 6"/>
          <p:cNvSpPr txBox="1"/>
          <p:nvPr/>
        </p:nvSpPr>
        <p:spPr>
          <a:xfrm>
            <a:off x="482695" y="1773272"/>
            <a:ext cx="1386918" cy="1446550"/>
          </a:xfrm>
          <a:prstGeom prst="rect">
            <a:avLst/>
          </a:prstGeom>
          <a:noFill/>
        </p:spPr>
        <p:txBody>
          <a:bodyPr wrap="none" rtlCol="0">
            <a:spAutoFit/>
          </a:bodyPr>
          <a:lstStyle/>
          <a:p>
            <a:pPr algn="ctr"/>
            <a:r>
              <a:rPr lang="en-US" altLang="zh-CN" sz="8800" dirty="0">
                <a:solidFill>
                  <a:schemeClr val="bg1"/>
                </a:solidFill>
                <a:latin typeface="华文中宋" panose="02010600040101010101" charset="-122"/>
                <a:ea typeface="华文中宋" panose="02010600040101010101" charset="-122"/>
              </a:rPr>
              <a:t>03</a:t>
            </a:r>
            <a:endParaRPr lang="en-US" altLang="zh-CN" sz="8800" dirty="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500"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500"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500"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500"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4"/>
                                        </p:tgtEl>
                                        <p:attrNameLst>
                                          <p:attrName>ppt_y</p:attrName>
                                        </p:attrNameLst>
                                      </p:cBhvr>
                                      <p:tavLst>
                                        <p:tav tm="0">
                                          <p:val>
                                            <p:strVal val="#ppt_y"/>
                                          </p:val>
                                        </p:tav>
                                        <p:tav tm="100000">
                                          <p:val>
                                            <p:strVal val="#ppt_y"/>
                                          </p:val>
                                        </p:tav>
                                      </p:tavLst>
                                    </p:anim>
                                    <p:anim calcmode="lin" valueType="num">
                                      <p:cBhvr>
                                        <p:cTn id="2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4"/>
                                        </p:tgtEl>
                                      </p:cBhvr>
                                    </p:animEffect>
                                  </p:childTnLst>
                                </p:cTn>
                              </p:par>
                            </p:childTnLst>
                          </p:cTn>
                        </p:par>
                        <p:par>
                          <p:cTn id="28" fill="hold">
                            <p:stCondLst>
                              <p:cond delay="1899"/>
                            </p:stCondLst>
                            <p:childTnLst>
                              <p:par>
                                <p:cTn id="29" presetID="22" presetClass="entr" presetSubtype="4" fill="hold" grpId="0" nodeType="afterEffect">
                                  <p:stCondLst>
                                    <p:cond delay="0"/>
                                  </p:stCondLst>
                                  <p:childTnLst>
                                    <p:set>
                                      <p:cBhvr>
                                        <p:cTn id="30" dur="500"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755576" y="1424023"/>
            <a:ext cx="2349218" cy="280391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p:spPr>
        <p:txBody>
          <a:bodyPr vert="horz" wrap="square" lIns="68562" tIns="34281" rIns="68562" bIns="34281" numCol="1" anchor="t" anchorCtr="0" compatLnSpc="1"/>
          <a:lstStyle/>
          <a:p>
            <a:endParaRPr lang="zh-CN" altLang="en-US">
              <a:latin typeface="华文中宋" panose="02010600040101010101" charset="-122"/>
              <a:ea typeface="华文中宋" panose="02010600040101010101" charset="-122"/>
            </a:endParaRPr>
          </a:p>
        </p:txBody>
      </p:sp>
      <p:sp>
        <p:nvSpPr>
          <p:cNvPr id="4" name="Freeform 6"/>
          <p:cNvSpPr/>
          <p:nvPr/>
        </p:nvSpPr>
        <p:spPr bwMode="auto">
          <a:xfrm>
            <a:off x="2831223" y="2474869"/>
            <a:ext cx="1494106" cy="178329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2"/>
          </a:solidFill>
          <a:ln>
            <a:noFill/>
          </a:ln>
        </p:spPr>
        <p:txBody>
          <a:bodyPr vert="horz" wrap="square" lIns="68562" tIns="34281" rIns="68562" bIns="34281" numCol="1" anchor="t" anchorCtr="0" compatLnSpc="1"/>
          <a:lstStyle/>
          <a:p>
            <a:endParaRPr lang="zh-CN" altLang="en-US">
              <a:latin typeface="华文中宋" panose="02010600040101010101" charset="-122"/>
              <a:ea typeface="华文中宋" panose="02010600040101010101" charset="-122"/>
            </a:endParaRPr>
          </a:p>
        </p:txBody>
      </p:sp>
      <p:sp>
        <p:nvSpPr>
          <p:cNvPr id="5" name="椭圆 4"/>
          <p:cNvSpPr/>
          <p:nvPr/>
        </p:nvSpPr>
        <p:spPr bwMode="auto">
          <a:xfrm>
            <a:off x="2435171" y="1419622"/>
            <a:ext cx="701804" cy="702078"/>
          </a:xfrm>
          <a:prstGeom prst="ellipse">
            <a:avLst/>
          </a:prstGeom>
          <a:solidFill>
            <a:schemeClr val="bg1">
              <a:lumMod val="50000"/>
            </a:schemeClr>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a:latin typeface="华文中宋" panose="02010600040101010101" charset="-122"/>
              <a:ea typeface="华文中宋" panose="02010600040101010101" charset="-122"/>
            </a:endParaRPr>
          </a:p>
        </p:txBody>
      </p:sp>
      <p:sp>
        <p:nvSpPr>
          <p:cNvPr id="6" name="椭圆 5"/>
          <p:cNvSpPr/>
          <p:nvPr/>
        </p:nvSpPr>
        <p:spPr bwMode="auto">
          <a:xfrm>
            <a:off x="4031927" y="2637864"/>
            <a:ext cx="586805" cy="587034"/>
          </a:xfrm>
          <a:prstGeom prst="ellipse">
            <a:avLst/>
          </a:prstGeom>
          <a:solidFill>
            <a:schemeClr val="bg1">
              <a:lumMod val="50000"/>
            </a:schemeClr>
          </a:solidFill>
          <a:ln w="9525" cap="flat" cmpd="sng" algn="ctr">
            <a:solidFill>
              <a:srgbClr val="F8F8F8"/>
            </a:solidFill>
            <a:prstDash val="solid"/>
            <a:round/>
            <a:headEnd type="none" w="med" len="med"/>
            <a:tailEnd type="none" w="med" len="med"/>
          </a:ln>
          <a:effectLst/>
        </p:spPr>
        <p:txBody>
          <a:bodyPr vert="horz" wrap="square" lIns="68562" tIns="34281" rIns="68562" bIns="34281" numCol="1" rtlCol="0" anchor="t" anchorCtr="0" compatLnSpc="1"/>
          <a:lstStyle/>
          <a:p>
            <a:pPr defTabSz="685165"/>
            <a:endParaRPr lang="zh-CN" altLang="en-US" sz="1300">
              <a:latin typeface="华文中宋" panose="02010600040101010101" charset="-122"/>
              <a:ea typeface="华文中宋" panose="02010600040101010101" charset="-122"/>
            </a:endParaRPr>
          </a:p>
        </p:txBody>
      </p:sp>
      <p:sp>
        <p:nvSpPr>
          <p:cNvPr id="7" name="TextBox 6"/>
          <p:cNvSpPr txBox="1"/>
          <p:nvPr/>
        </p:nvSpPr>
        <p:spPr>
          <a:xfrm>
            <a:off x="2539683" y="1522272"/>
            <a:ext cx="492125" cy="497840"/>
          </a:xfrm>
          <a:prstGeom prst="rect">
            <a:avLst/>
          </a:prstGeom>
          <a:noFill/>
        </p:spPr>
        <p:txBody>
          <a:bodyPr wrap="none" lIns="68562" tIns="34281" rIns="68562" bIns="34281" rtlCol="0">
            <a:spAutoFit/>
          </a:bodyPr>
          <a:lstStyle/>
          <a:p>
            <a:pPr algn="ctr"/>
            <a:r>
              <a:rPr lang="zh-CN" altLang="en-US" sz="2800" b="1" dirty="0">
                <a:solidFill>
                  <a:srgbClr val="F8F8F8"/>
                </a:solidFill>
                <a:latin typeface="华文中宋" panose="02010600040101010101" charset="-122"/>
                <a:ea typeface="华文中宋" panose="02010600040101010101" charset="-122"/>
              </a:rPr>
              <a:t>主</a:t>
            </a:r>
            <a:endParaRPr lang="zh-CN" altLang="en-US" sz="2800" b="1" dirty="0">
              <a:solidFill>
                <a:srgbClr val="F8F8F8"/>
              </a:solidFill>
              <a:latin typeface="华文中宋" panose="02010600040101010101" charset="-122"/>
              <a:ea typeface="华文中宋" panose="02010600040101010101" charset="-122"/>
            </a:endParaRPr>
          </a:p>
        </p:txBody>
      </p:sp>
      <p:sp>
        <p:nvSpPr>
          <p:cNvPr id="9" name="TextBox 8"/>
          <p:cNvSpPr txBox="1"/>
          <p:nvPr/>
        </p:nvSpPr>
        <p:spPr>
          <a:xfrm>
            <a:off x="4111701" y="2703656"/>
            <a:ext cx="441325" cy="436245"/>
          </a:xfrm>
          <a:prstGeom prst="rect">
            <a:avLst/>
          </a:prstGeom>
          <a:noFill/>
        </p:spPr>
        <p:txBody>
          <a:bodyPr wrap="none" lIns="68562" tIns="34281" rIns="68562" bIns="34281" rtlCol="0">
            <a:spAutoFit/>
          </a:bodyPr>
          <a:lstStyle/>
          <a:p>
            <a:r>
              <a:rPr lang="zh-CN" altLang="en-US" sz="2400" b="1" dirty="0">
                <a:solidFill>
                  <a:srgbClr val="F8F8F8"/>
                </a:solidFill>
                <a:latin typeface="华文中宋" panose="02010600040101010101" charset="-122"/>
                <a:ea typeface="华文中宋" panose="02010600040101010101" charset="-122"/>
              </a:rPr>
              <a:t>次</a:t>
            </a:r>
            <a:endParaRPr lang="zh-CN" altLang="en-US" sz="2400" b="1" dirty="0">
              <a:solidFill>
                <a:srgbClr val="F8F8F8"/>
              </a:solidFill>
              <a:latin typeface="华文中宋" panose="02010600040101010101" charset="-122"/>
              <a:ea typeface="华文中宋" panose="02010600040101010101" charset="-122"/>
            </a:endParaRPr>
          </a:p>
        </p:txBody>
      </p:sp>
      <p:sp>
        <p:nvSpPr>
          <p:cNvPr id="10" name="TextBox 9"/>
          <p:cNvSpPr txBox="1"/>
          <p:nvPr/>
        </p:nvSpPr>
        <p:spPr>
          <a:xfrm>
            <a:off x="1115596" y="1851670"/>
            <a:ext cx="1355090" cy="436245"/>
          </a:xfrm>
          <a:prstGeom prst="rect">
            <a:avLst/>
          </a:prstGeom>
          <a:noFill/>
        </p:spPr>
        <p:txBody>
          <a:bodyPr wrap="none" lIns="68562" tIns="34281" rIns="68562" bIns="34281" rtlCol="0">
            <a:spAutoFit/>
          </a:bodyPr>
          <a:lstStyle/>
          <a:p>
            <a:r>
              <a:rPr lang="zh-CN" altLang="en-US" sz="2400" dirty="0">
                <a:solidFill>
                  <a:srgbClr val="F8F8F8"/>
                </a:solidFill>
                <a:latin typeface="华文中宋" panose="02010600040101010101" charset="-122"/>
                <a:ea typeface="华文中宋" panose="02010600040101010101" charset="-122"/>
              </a:rPr>
              <a:t>自主招生</a:t>
            </a:r>
            <a:endParaRPr lang="zh-CN" altLang="en-US" sz="2400" dirty="0">
              <a:solidFill>
                <a:srgbClr val="F8F8F8"/>
              </a:solidFill>
              <a:latin typeface="华文中宋" panose="02010600040101010101" charset="-122"/>
              <a:ea typeface="华文中宋" panose="02010600040101010101" charset="-122"/>
            </a:endParaRPr>
          </a:p>
        </p:txBody>
      </p:sp>
      <p:sp>
        <p:nvSpPr>
          <p:cNvPr id="11" name="TextBox 10"/>
          <p:cNvSpPr txBox="1"/>
          <p:nvPr/>
        </p:nvSpPr>
        <p:spPr>
          <a:xfrm>
            <a:off x="940954" y="2419983"/>
            <a:ext cx="1957943" cy="805815"/>
          </a:xfrm>
          <a:prstGeom prst="rect">
            <a:avLst/>
          </a:prstGeom>
          <a:noFill/>
        </p:spPr>
        <p:txBody>
          <a:bodyPr wrap="square" lIns="68562" tIns="34281" rIns="68562" bIns="34281" rtlCol="0">
            <a:spAutoFit/>
          </a:bodyPr>
          <a:lstStyle/>
          <a:p>
            <a:pPr algn="ctr"/>
            <a:r>
              <a:rPr lang="zh-CN" altLang="en-US" sz="1600" dirty="0">
                <a:solidFill>
                  <a:srgbClr val="F8F8F8"/>
                </a:solidFill>
                <a:latin typeface="华文中宋" panose="02010600040101010101" charset="-122"/>
                <a:ea typeface="华文中宋" panose="02010600040101010101" charset="-122"/>
              </a:rPr>
              <a:t>新课程改革后，各大高校取消自主招生，进行强基计划</a:t>
            </a:r>
            <a:endParaRPr lang="zh-CN" altLang="en-US" sz="1600" dirty="0">
              <a:solidFill>
                <a:srgbClr val="F8F8F8"/>
              </a:solidFill>
              <a:latin typeface="华文中宋" panose="02010600040101010101" charset="-122"/>
              <a:ea typeface="华文中宋" panose="02010600040101010101" charset="-122"/>
            </a:endParaRPr>
          </a:p>
        </p:txBody>
      </p:sp>
      <p:sp>
        <p:nvSpPr>
          <p:cNvPr id="12" name="TextBox 11"/>
          <p:cNvSpPr txBox="1"/>
          <p:nvPr/>
        </p:nvSpPr>
        <p:spPr>
          <a:xfrm>
            <a:off x="3203924" y="2787443"/>
            <a:ext cx="643890" cy="374650"/>
          </a:xfrm>
          <a:prstGeom prst="rect">
            <a:avLst/>
          </a:prstGeom>
          <a:noFill/>
        </p:spPr>
        <p:txBody>
          <a:bodyPr wrap="none" lIns="68562" tIns="34281" rIns="68562" bIns="34281" rtlCol="0">
            <a:spAutoFit/>
          </a:bodyPr>
          <a:lstStyle/>
          <a:p>
            <a:r>
              <a:rPr lang="zh-CN" altLang="en-US" sz="2000" dirty="0">
                <a:solidFill>
                  <a:srgbClr val="F8F8F8"/>
                </a:solidFill>
                <a:latin typeface="华文中宋" panose="02010600040101010101" charset="-122"/>
                <a:ea typeface="华文中宋" panose="02010600040101010101" charset="-122"/>
              </a:rPr>
              <a:t>综评</a:t>
            </a:r>
            <a:endParaRPr lang="zh-CN" altLang="en-US" sz="2000" dirty="0">
              <a:solidFill>
                <a:srgbClr val="F8F8F8"/>
              </a:solidFill>
              <a:latin typeface="华文中宋" panose="02010600040101010101" charset="-122"/>
              <a:ea typeface="华文中宋" panose="02010600040101010101" charset="-122"/>
            </a:endParaRPr>
          </a:p>
        </p:txBody>
      </p:sp>
      <p:sp>
        <p:nvSpPr>
          <p:cNvPr id="13" name="TextBox 12"/>
          <p:cNvSpPr txBox="1"/>
          <p:nvPr/>
        </p:nvSpPr>
        <p:spPr>
          <a:xfrm>
            <a:off x="2879004" y="3363332"/>
            <a:ext cx="1399336" cy="251460"/>
          </a:xfrm>
          <a:prstGeom prst="rect">
            <a:avLst/>
          </a:prstGeom>
          <a:noFill/>
        </p:spPr>
        <p:txBody>
          <a:bodyPr wrap="square" lIns="68562" tIns="34281" rIns="68562" bIns="34281" rtlCol="0">
            <a:spAutoFit/>
          </a:bodyPr>
          <a:lstStyle/>
          <a:p>
            <a:pPr algn="ctr"/>
            <a:r>
              <a:rPr lang="zh-CN" altLang="en-US" sz="1200" dirty="0">
                <a:solidFill>
                  <a:srgbClr val="F8F8F8"/>
                </a:solidFill>
                <a:latin typeface="华文中宋" panose="02010600040101010101" charset="-122"/>
                <a:ea typeface="华文中宋" panose="02010600040101010101" charset="-122"/>
              </a:rPr>
              <a:t>综合测评</a:t>
            </a:r>
            <a:endParaRPr lang="zh-CN" altLang="en-US" sz="1200" dirty="0">
              <a:solidFill>
                <a:srgbClr val="F8F8F8"/>
              </a:solidFill>
              <a:latin typeface="华文中宋" panose="02010600040101010101" charset="-122"/>
              <a:ea typeface="华文中宋" panose="02010600040101010101" charset="-122"/>
            </a:endParaRPr>
          </a:p>
        </p:txBody>
      </p:sp>
      <p:sp>
        <p:nvSpPr>
          <p:cNvPr id="14" name="TextBox 13"/>
          <p:cNvSpPr txBox="1"/>
          <p:nvPr/>
        </p:nvSpPr>
        <p:spPr>
          <a:xfrm>
            <a:off x="3420110" y="1315720"/>
            <a:ext cx="5168900" cy="805815"/>
          </a:xfrm>
          <a:prstGeom prst="rect">
            <a:avLst/>
          </a:prstGeom>
          <a:noFill/>
        </p:spPr>
        <p:txBody>
          <a:bodyPr wrap="square" lIns="68562" tIns="34281" rIns="68562" bIns="34281" rtlCol="0">
            <a:spAutoFit/>
          </a:bodyPr>
          <a:lstStyle/>
          <a:p>
            <a:r>
              <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“自主招生”主要选拔培养有志于服务国家重大战略需求且综合素质优秀或基础学科拔尖的学生，需要在某一方面具备一定的</a:t>
            </a:r>
            <a:r>
              <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特长。</a:t>
            </a:r>
            <a:endPar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p:txBody>
      </p:sp>
      <p:sp>
        <p:nvSpPr>
          <p:cNvPr id="15" name="TextBox 14"/>
          <p:cNvSpPr txBox="1"/>
          <p:nvPr/>
        </p:nvSpPr>
        <p:spPr>
          <a:xfrm>
            <a:off x="4788535" y="2499360"/>
            <a:ext cx="3600450" cy="1932305"/>
          </a:xfrm>
          <a:prstGeom prst="rect">
            <a:avLst/>
          </a:prstGeom>
          <a:noFill/>
        </p:spPr>
        <p:txBody>
          <a:bodyPr wrap="square" lIns="68562" tIns="34281" rIns="68562" bIns="34281" rtlCol="0">
            <a:noAutofit/>
          </a:bodyPr>
          <a:lstStyle/>
          <a:p>
            <a:pPr fontAlgn="auto">
              <a:lnSpc>
                <a:spcPct val="120000"/>
              </a:lnSpc>
            </a:pPr>
            <a:r>
              <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考生参加统一高考和高校考核后，高校将考生高考成绩、</a:t>
            </a:r>
            <a:r>
              <a:rPr lang="zh-CN" altLang="en-US" sz="1600" dirty="0">
                <a:solidFill>
                  <a:schemeClr val="tx1">
                    <a:lumMod val="75000"/>
                    <a:lumOff val="25000"/>
                  </a:schemeClr>
                </a:solidFill>
                <a:highlight>
                  <a:srgbClr val="FFFF00"/>
                </a:highlight>
                <a:latin typeface="华文中宋" panose="02010600040101010101" charset="-122"/>
                <a:ea typeface="华文中宋" panose="02010600040101010101" charset="-122"/>
                <a:cs typeface="华文中宋" panose="02010600040101010101" charset="-122"/>
              </a:rPr>
              <a:t>高校综合考核</a:t>
            </a:r>
            <a:r>
              <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结果及</a:t>
            </a:r>
            <a:r>
              <a:rPr lang="zh-CN" altLang="en-US" sz="1600" u="sng"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综合素质评价</a:t>
            </a:r>
            <a:r>
              <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情况等按比例合成考生综合成绩，其中高考成绩所占比例不得低于85%。最后根据考生填报志愿，按综合成绩由高到低顺序进行录取。</a:t>
            </a:r>
            <a:endPar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p:txBody>
      </p:sp>
      <p:sp>
        <p:nvSpPr>
          <p:cNvPr id="16" name="TextBox 15"/>
          <p:cNvSpPr txBox="1"/>
          <p:nvPr/>
        </p:nvSpPr>
        <p:spPr>
          <a:xfrm>
            <a:off x="355782" y="205624"/>
            <a:ext cx="2729230" cy="398780"/>
          </a:xfrm>
          <a:prstGeom prst="rect">
            <a:avLst/>
          </a:prstGeom>
          <a:noFill/>
        </p:spPr>
        <p:txBody>
          <a:bodyPr wrap="none" rtlCol="0">
            <a:spAutoFit/>
          </a:bodyPr>
          <a:lstStyle/>
          <a:p>
            <a:r>
              <a:rPr lang="zh-CN" altLang="en-US" sz="2000" b="1" dirty="0">
                <a:solidFill>
                  <a:schemeClr val="accent1"/>
                </a:solidFill>
                <a:latin typeface="华文中宋" panose="02010600040101010101" charset="-122"/>
                <a:ea typeface="华文中宋" panose="02010600040101010101" charset="-122"/>
              </a:rPr>
              <a:t>旧高考化学竞赛的</a:t>
            </a:r>
            <a:r>
              <a:rPr lang="zh-CN" altLang="en-US" sz="2000" b="1" dirty="0">
                <a:solidFill>
                  <a:schemeClr val="accent1"/>
                </a:solidFill>
                <a:latin typeface="华文中宋" panose="02010600040101010101" charset="-122"/>
                <a:ea typeface="华文中宋" panose="02010600040101010101" charset="-122"/>
              </a:rPr>
              <a:t>作用</a:t>
            </a:r>
            <a:endParaRPr lang="zh-CN" altLang="en-US" sz="2000" b="1" dirty="0">
              <a:solidFill>
                <a:schemeClr val="accent1"/>
              </a:solidFill>
              <a:latin typeface="华文中宋" panose="02010600040101010101" charset="-122"/>
              <a:ea typeface="华文中宋" panose="02010600040101010101" charset="-122"/>
            </a:endParaRPr>
          </a:p>
        </p:txBody>
      </p:sp>
      <p:pic>
        <p:nvPicPr>
          <p:cNvPr id="2" name="图片 1" descr="logo"/>
          <p:cNvPicPr>
            <a:picLocks noChangeAspect="1"/>
          </p:cNvPicPr>
          <p:nvPr/>
        </p:nvPicPr>
        <p:blipFill>
          <a:blip r:embed="rId1"/>
          <a:stretch>
            <a:fillRect/>
          </a:stretch>
        </p:blipFill>
        <p:spPr>
          <a:xfrm>
            <a:off x="107950" y="4732020"/>
            <a:ext cx="1725295" cy="3454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9"/>
                                          </p:stCondLst>
                                        </p:cTn>
                                        <p:tgtEl>
                                          <p:spTgt spid="3"/>
                                        </p:tgtEl>
                                      </p:cBhvr>
                                      <p:to x="100000" y="100000"/>
                                    </p:animScale>
                                  </p:childTnLst>
                                </p:cTn>
                              </p:par>
                              <p:par>
                                <p:cTn id="21" presetID="26" presetClass="entr" presetSubtype="0" fill="hold" grpId="0" nodeType="withEffect">
                                  <p:stCondLst>
                                    <p:cond delay="50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145">
                                          <p:stCondLst>
                                            <p:cond delay="0"/>
                                          </p:stCondLst>
                                        </p:cTn>
                                        <p:tgtEl>
                                          <p:spTgt spid="4"/>
                                        </p:tgtEl>
                                      </p:cBhvr>
                                    </p:animEffect>
                                    <p:anim calcmode="lin" valueType="num">
                                      <p:cBhvr>
                                        <p:cTn id="24" dur="456"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4"/>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4"/>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4"/>
                                        </p:tgtEl>
                                        <p:attrNameLst>
                                          <p:attrName>ppt_y</p:attrName>
                                        </p:attrNameLst>
                                      </p:cBhvr>
                                      <p:tavLst>
                                        <p:tav tm="0" fmla="#ppt_y-sin(pi*$)/81">
                                          <p:val>
                                            <p:fltVal val="0"/>
                                          </p:val>
                                        </p:tav>
                                        <p:tav tm="100000">
                                          <p:val>
                                            <p:fltVal val="1"/>
                                          </p:val>
                                        </p:tav>
                                      </p:tavLst>
                                    </p:anim>
                                    <p:animScale>
                                      <p:cBhvr>
                                        <p:cTn id="29" dur="7">
                                          <p:stCondLst>
                                            <p:cond delay="162"/>
                                          </p:stCondLst>
                                        </p:cTn>
                                        <p:tgtEl>
                                          <p:spTgt spid="4"/>
                                        </p:tgtEl>
                                      </p:cBhvr>
                                      <p:to x="100000" y="60000"/>
                                    </p:animScale>
                                    <p:animScale>
                                      <p:cBhvr>
                                        <p:cTn id="30" dur="41" decel="50000">
                                          <p:stCondLst>
                                            <p:cond delay="169"/>
                                          </p:stCondLst>
                                        </p:cTn>
                                        <p:tgtEl>
                                          <p:spTgt spid="4"/>
                                        </p:tgtEl>
                                      </p:cBhvr>
                                      <p:to x="100000" y="100000"/>
                                    </p:animScale>
                                    <p:animScale>
                                      <p:cBhvr>
                                        <p:cTn id="31" dur="7">
                                          <p:stCondLst>
                                            <p:cond delay="328"/>
                                          </p:stCondLst>
                                        </p:cTn>
                                        <p:tgtEl>
                                          <p:spTgt spid="4"/>
                                        </p:tgtEl>
                                      </p:cBhvr>
                                      <p:to x="100000" y="80000"/>
                                    </p:animScale>
                                    <p:animScale>
                                      <p:cBhvr>
                                        <p:cTn id="32" dur="41" decel="50000">
                                          <p:stCondLst>
                                            <p:cond delay="335"/>
                                          </p:stCondLst>
                                        </p:cTn>
                                        <p:tgtEl>
                                          <p:spTgt spid="4"/>
                                        </p:tgtEl>
                                      </p:cBhvr>
                                      <p:to x="100000" y="100000"/>
                                    </p:animScale>
                                    <p:animScale>
                                      <p:cBhvr>
                                        <p:cTn id="33" dur="7">
                                          <p:stCondLst>
                                            <p:cond delay="410"/>
                                          </p:stCondLst>
                                        </p:cTn>
                                        <p:tgtEl>
                                          <p:spTgt spid="4"/>
                                        </p:tgtEl>
                                      </p:cBhvr>
                                      <p:to x="100000" y="90000"/>
                                    </p:animScale>
                                    <p:animScale>
                                      <p:cBhvr>
                                        <p:cTn id="34" dur="41" decel="50000">
                                          <p:stCondLst>
                                            <p:cond delay="417"/>
                                          </p:stCondLst>
                                        </p:cTn>
                                        <p:tgtEl>
                                          <p:spTgt spid="4"/>
                                        </p:tgtEl>
                                      </p:cBhvr>
                                      <p:to x="100000" y="100000"/>
                                    </p:animScale>
                                    <p:animScale>
                                      <p:cBhvr>
                                        <p:cTn id="35" dur="7">
                                          <p:stCondLst>
                                            <p:cond delay="452"/>
                                          </p:stCondLst>
                                        </p:cTn>
                                        <p:tgtEl>
                                          <p:spTgt spid="4"/>
                                        </p:tgtEl>
                                      </p:cBhvr>
                                      <p:to x="100000" y="95000"/>
                                    </p:animScale>
                                    <p:animScale>
                                      <p:cBhvr>
                                        <p:cTn id="36" dur="41" decel="50000">
                                          <p:stCondLst>
                                            <p:cond delay="459"/>
                                          </p:stCondLst>
                                        </p:cTn>
                                        <p:tgtEl>
                                          <p:spTgt spid="4"/>
                                        </p:tgtEl>
                                      </p:cBhvr>
                                      <p:to x="100000" y="100000"/>
                                    </p:animScale>
                                  </p:childTnLst>
                                </p:cTn>
                              </p:par>
                            </p:childTnLst>
                          </p:cTn>
                        </p:par>
                        <p:par>
                          <p:cTn id="37" fill="hold">
                            <p:stCondLst>
                              <p:cond delay="500"/>
                            </p:stCondLst>
                            <p:childTnLst>
                              <p:par>
                                <p:cTn id="38" presetID="31" presetClass="entr" presetSubtype="0" fill="hold" grpId="0" nodeType="afterEffect">
                                  <p:stCondLst>
                                    <p:cond delay="0"/>
                                  </p:stCondLst>
                                  <p:childTnLst>
                                    <p:set>
                                      <p:cBhvr>
                                        <p:cTn id="39" dur="500" fill="hold">
                                          <p:stCondLst>
                                            <p:cond delay="0"/>
                                          </p:stCondLst>
                                        </p:cTn>
                                        <p:tgtEl>
                                          <p:spTgt spid="10"/>
                                        </p:tgtEl>
                                        <p:attrNameLst>
                                          <p:attrName>style.visibility</p:attrName>
                                        </p:attrNameLst>
                                      </p:cBhvr>
                                      <p:to>
                                        <p:strVal val="visible"/>
                                      </p:to>
                                    </p:set>
                                    <p:anim calcmode="lin" valueType="num">
                                      <p:cBhvr>
                                        <p:cTn id="40" dur="500" fill="hold"/>
                                        <p:tgtEl>
                                          <p:spTgt spid="10"/>
                                        </p:tgtEl>
                                        <p:attrNameLst>
                                          <p:attrName>ppt_w</p:attrName>
                                        </p:attrNameLst>
                                      </p:cBhvr>
                                      <p:tavLst>
                                        <p:tav tm="0">
                                          <p:val>
                                            <p:fltVal val="0"/>
                                          </p:val>
                                        </p:tav>
                                        <p:tav tm="100000">
                                          <p:val>
                                            <p:strVal val="#ppt_w"/>
                                          </p:val>
                                        </p:tav>
                                      </p:tavLst>
                                    </p:anim>
                                    <p:anim calcmode="lin" valueType="num">
                                      <p:cBhvr>
                                        <p:cTn id="41" dur="500" fill="hold"/>
                                        <p:tgtEl>
                                          <p:spTgt spid="10"/>
                                        </p:tgtEl>
                                        <p:attrNameLst>
                                          <p:attrName>ppt_h</p:attrName>
                                        </p:attrNameLst>
                                      </p:cBhvr>
                                      <p:tavLst>
                                        <p:tav tm="0">
                                          <p:val>
                                            <p:fltVal val="0"/>
                                          </p:val>
                                        </p:tav>
                                        <p:tav tm="100000">
                                          <p:val>
                                            <p:strVal val="#ppt_h"/>
                                          </p:val>
                                        </p:tav>
                                      </p:tavLst>
                                    </p:anim>
                                    <p:anim calcmode="lin" valueType="num">
                                      <p:cBhvr>
                                        <p:cTn id="42" dur="500" fill="hold"/>
                                        <p:tgtEl>
                                          <p:spTgt spid="10"/>
                                        </p:tgtEl>
                                        <p:attrNameLst>
                                          <p:attrName>style.rotation</p:attrName>
                                        </p:attrNameLst>
                                      </p:cBhvr>
                                      <p:tavLst>
                                        <p:tav tm="0">
                                          <p:val>
                                            <p:fltVal val="90"/>
                                          </p:val>
                                        </p:tav>
                                        <p:tav tm="100000">
                                          <p:val>
                                            <p:fltVal val="0"/>
                                          </p:val>
                                        </p:tav>
                                      </p:tavLst>
                                    </p:anim>
                                    <p:animEffect transition="in" filter="fade">
                                      <p:cBhvr>
                                        <p:cTn id="43" dur="500"/>
                                        <p:tgtEl>
                                          <p:spTgt spid="10"/>
                                        </p:tgtEl>
                                      </p:cBhvr>
                                    </p:animEffect>
                                  </p:childTnLst>
                                </p:cTn>
                              </p:par>
                              <p:par>
                                <p:cTn id="44" presetID="31" presetClass="entr" presetSubtype="0" fill="hold" grpId="0" nodeType="withEffect">
                                  <p:stCondLst>
                                    <p:cond delay="0"/>
                                  </p:stCondLst>
                                  <p:childTnLst>
                                    <p:set>
                                      <p:cBhvr>
                                        <p:cTn id="45" dur="500" fill="hold">
                                          <p:stCondLst>
                                            <p:cond delay="0"/>
                                          </p:stCondLst>
                                        </p:cTn>
                                        <p:tgtEl>
                                          <p:spTgt spid="11"/>
                                        </p:tgtEl>
                                        <p:attrNameLst>
                                          <p:attrName>style.visibility</p:attrName>
                                        </p:attrNameLst>
                                      </p:cBhvr>
                                      <p:to>
                                        <p:strVal val="visible"/>
                                      </p:to>
                                    </p:set>
                                    <p:anim calcmode="lin" valueType="num">
                                      <p:cBhvr>
                                        <p:cTn id="46" dur="500" fill="hold"/>
                                        <p:tgtEl>
                                          <p:spTgt spid="11"/>
                                        </p:tgtEl>
                                        <p:attrNameLst>
                                          <p:attrName>ppt_w</p:attrName>
                                        </p:attrNameLst>
                                      </p:cBhvr>
                                      <p:tavLst>
                                        <p:tav tm="0">
                                          <p:val>
                                            <p:fltVal val="0"/>
                                          </p:val>
                                        </p:tav>
                                        <p:tav tm="100000">
                                          <p:val>
                                            <p:strVal val="#ppt_w"/>
                                          </p:val>
                                        </p:tav>
                                      </p:tavLst>
                                    </p:anim>
                                    <p:anim calcmode="lin" valueType="num">
                                      <p:cBhvr>
                                        <p:cTn id="47" dur="500" fill="hold"/>
                                        <p:tgtEl>
                                          <p:spTgt spid="11"/>
                                        </p:tgtEl>
                                        <p:attrNameLst>
                                          <p:attrName>ppt_h</p:attrName>
                                        </p:attrNameLst>
                                      </p:cBhvr>
                                      <p:tavLst>
                                        <p:tav tm="0">
                                          <p:val>
                                            <p:fltVal val="0"/>
                                          </p:val>
                                        </p:tav>
                                        <p:tav tm="100000">
                                          <p:val>
                                            <p:strVal val="#ppt_h"/>
                                          </p:val>
                                        </p:tav>
                                      </p:tavLst>
                                    </p:anim>
                                    <p:anim calcmode="lin" valueType="num">
                                      <p:cBhvr>
                                        <p:cTn id="48" dur="500" fill="hold"/>
                                        <p:tgtEl>
                                          <p:spTgt spid="11"/>
                                        </p:tgtEl>
                                        <p:attrNameLst>
                                          <p:attrName>style.rotation</p:attrName>
                                        </p:attrNameLst>
                                      </p:cBhvr>
                                      <p:tavLst>
                                        <p:tav tm="0">
                                          <p:val>
                                            <p:fltVal val="90"/>
                                          </p:val>
                                        </p:tav>
                                        <p:tav tm="100000">
                                          <p:val>
                                            <p:fltVal val="0"/>
                                          </p:val>
                                        </p:tav>
                                      </p:tavLst>
                                    </p:anim>
                                    <p:animEffect transition="in" filter="fade">
                                      <p:cBhvr>
                                        <p:cTn id="49" dur="500"/>
                                        <p:tgtEl>
                                          <p:spTgt spid="11"/>
                                        </p:tgtEl>
                                      </p:cBhvr>
                                    </p:animEffect>
                                  </p:childTnLst>
                                </p:cTn>
                              </p:par>
                            </p:childTnLst>
                          </p:cTn>
                        </p:par>
                        <p:par>
                          <p:cTn id="50" fill="hold">
                            <p:stCondLst>
                              <p:cond delay="1000"/>
                            </p:stCondLst>
                            <p:childTnLst>
                              <p:par>
                                <p:cTn id="51" presetID="52" presetClass="entr" presetSubtype="0" fill="hold" grpId="0" nodeType="afterEffect">
                                  <p:stCondLst>
                                    <p:cond delay="0"/>
                                  </p:stCondLst>
                                  <p:childTnLst>
                                    <p:set>
                                      <p:cBhvr>
                                        <p:cTn id="52" dur="500" fill="hold">
                                          <p:stCondLst>
                                            <p:cond delay="0"/>
                                          </p:stCondLst>
                                        </p:cTn>
                                        <p:tgtEl>
                                          <p:spTgt spid="5"/>
                                        </p:tgtEl>
                                        <p:attrNameLst>
                                          <p:attrName>style.visibility</p:attrName>
                                        </p:attrNameLst>
                                      </p:cBhvr>
                                      <p:to>
                                        <p:strVal val="visible"/>
                                      </p:to>
                                    </p:set>
                                    <p:animScale>
                                      <p:cBhvr>
                                        <p:cTn id="53" dur="500" decel="50000" fill="hold">
                                          <p:stCondLst>
                                            <p:cond delay="0"/>
                                          </p:stCondLst>
                                        </p:cTn>
                                        <p:tgtEl>
                                          <p:spTgt spid="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4" dur="500" decel="50000" fill="hold">
                                          <p:stCondLst>
                                            <p:cond delay="0"/>
                                          </p:stCondLst>
                                        </p:cTn>
                                        <p:tgtEl>
                                          <p:spTgt spid="5"/>
                                        </p:tgtEl>
                                        <p:attrNameLst>
                                          <p:attrName>ppt_x</p:attrName>
                                          <p:attrName>ppt_y</p:attrName>
                                        </p:attrNameLst>
                                      </p:cBhvr>
                                    </p:animMotion>
                                    <p:animEffect transition="in" filter="fade">
                                      <p:cBhvr>
                                        <p:cTn id="55" dur="500"/>
                                        <p:tgtEl>
                                          <p:spTgt spid="5"/>
                                        </p:tgtEl>
                                      </p:cBhvr>
                                    </p:animEffect>
                                  </p:childTnLst>
                                </p:cTn>
                              </p:par>
                              <p:par>
                                <p:cTn id="56" presetID="52" presetClass="entr" presetSubtype="0" fill="hold" grpId="0" nodeType="withEffect">
                                  <p:stCondLst>
                                    <p:cond delay="0"/>
                                  </p:stCondLst>
                                  <p:childTnLst>
                                    <p:set>
                                      <p:cBhvr>
                                        <p:cTn id="57" dur="500" fill="hold">
                                          <p:stCondLst>
                                            <p:cond delay="0"/>
                                          </p:stCondLst>
                                        </p:cTn>
                                        <p:tgtEl>
                                          <p:spTgt spid="7"/>
                                        </p:tgtEl>
                                        <p:attrNameLst>
                                          <p:attrName>style.visibility</p:attrName>
                                        </p:attrNameLst>
                                      </p:cBhvr>
                                      <p:to>
                                        <p:strVal val="visible"/>
                                      </p:to>
                                    </p:set>
                                    <p:animScale>
                                      <p:cBhvr>
                                        <p:cTn id="58"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9" dur="500" decel="50000" fill="hold">
                                          <p:stCondLst>
                                            <p:cond delay="0"/>
                                          </p:stCondLst>
                                        </p:cTn>
                                        <p:tgtEl>
                                          <p:spTgt spid="7"/>
                                        </p:tgtEl>
                                        <p:attrNameLst>
                                          <p:attrName>ppt_x</p:attrName>
                                          <p:attrName>ppt_y</p:attrName>
                                        </p:attrNameLst>
                                      </p:cBhvr>
                                    </p:animMotion>
                                    <p:animEffect transition="in" filter="fade">
                                      <p:cBhvr>
                                        <p:cTn id="60" dur="500"/>
                                        <p:tgtEl>
                                          <p:spTgt spid="7"/>
                                        </p:tgtEl>
                                      </p:cBhvr>
                                    </p:animEffect>
                                  </p:childTnLst>
                                </p:cTn>
                              </p:par>
                            </p:childTnLst>
                          </p:cTn>
                        </p:par>
                        <p:par>
                          <p:cTn id="61" fill="hold">
                            <p:stCondLst>
                              <p:cond delay="1500"/>
                            </p:stCondLst>
                            <p:childTnLst>
                              <p:par>
                                <p:cTn id="62" presetID="22" presetClass="entr" presetSubtype="2" fill="hold" grpId="0" nodeType="afterEffect">
                                  <p:stCondLst>
                                    <p:cond delay="0"/>
                                  </p:stCondLst>
                                  <p:childTnLst>
                                    <p:set>
                                      <p:cBhvr>
                                        <p:cTn id="63" dur="500" fill="hold">
                                          <p:stCondLst>
                                            <p:cond delay="0"/>
                                          </p:stCondLst>
                                        </p:cTn>
                                        <p:tgtEl>
                                          <p:spTgt spid="14"/>
                                        </p:tgtEl>
                                        <p:attrNameLst>
                                          <p:attrName>style.visibility</p:attrName>
                                        </p:attrNameLst>
                                      </p:cBhvr>
                                      <p:to>
                                        <p:strVal val="visible"/>
                                      </p:to>
                                    </p:set>
                                    <p:animEffect transition="in" filter="wipe(right)">
                                      <p:cBhvr>
                                        <p:cTn id="64" dur="500"/>
                                        <p:tgtEl>
                                          <p:spTgt spid="14"/>
                                        </p:tgtEl>
                                      </p:cBhvr>
                                    </p:animEffect>
                                  </p:childTnLst>
                                </p:cTn>
                              </p:par>
                            </p:childTnLst>
                          </p:cTn>
                        </p:par>
                        <p:par>
                          <p:cTn id="65" fill="hold">
                            <p:stCondLst>
                              <p:cond delay="2000"/>
                            </p:stCondLst>
                            <p:childTnLst>
                              <p:par>
                                <p:cTn id="66" presetID="31" presetClass="entr" presetSubtype="0" fill="hold" grpId="0" nodeType="afterEffect">
                                  <p:stCondLst>
                                    <p:cond delay="0"/>
                                  </p:stCondLst>
                                  <p:childTnLst>
                                    <p:set>
                                      <p:cBhvr>
                                        <p:cTn id="67" dur="500" fill="hold">
                                          <p:stCondLst>
                                            <p:cond delay="0"/>
                                          </p:stCondLst>
                                        </p:cTn>
                                        <p:tgtEl>
                                          <p:spTgt spid="12"/>
                                        </p:tgtEl>
                                        <p:attrNameLst>
                                          <p:attrName>style.visibility</p:attrName>
                                        </p:attrNameLst>
                                      </p:cBhvr>
                                      <p:to>
                                        <p:strVal val="visible"/>
                                      </p:to>
                                    </p:set>
                                    <p:anim calcmode="lin" valueType="num">
                                      <p:cBhvr>
                                        <p:cTn id="68" dur="500" fill="hold"/>
                                        <p:tgtEl>
                                          <p:spTgt spid="12"/>
                                        </p:tgtEl>
                                        <p:attrNameLst>
                                          <p:attrName>ppt_w</p:attrName>
                                        </p:attrNameLst>
                                      </p:cBhvr>
                                      <p:tavLst>
                                        <p:tav tm="0">
                                          <p:val>
                                            <p:fltVal val="0"/>
                                          </p:val>
                                        </p:tav>
                                        <p:tav tm="100000">
                                          <p:val>
                                            <p:strVal val="#ppt_w"/>
                                          </p:val>
                                        </p:tav>
                                      </p:tavLst>
                                    </p:anim>
                                    <p:anim calcmode="lin" valueType="num">
                                      <p:cBhvr>
                                        <p:cTn id="69" dur="500" fill="hold"/>
                                        <p:tgtEl>
                                          <p:spTgt spid="12"/>
                                        </p:tgtEl>
                                        <p:attrNameLst>
                                          <p:attrName>ppt_h</p:attrName>
                                        </p:attrNameLst>
                                      </p:cBhvr>
                                      <p:tavLst>
                                        <p:tav tm="0">
                                          <p:val>
                                            <p:fltVal val="0"/>
                                          </p:val>
                                        </p:tav>
                                        <p:tav tm="100000">
                                          <p:val>
                                            <p:strVal val="#ppt_h"/>
                                          </p:val>
                                        </p:tav>
                                      </p:tavLst>
                                    </p:anim>
                                    <p:anim calcmode="lin" valueType="num">
                                      <p:cBhvr>
                                        <p:cTn id="70" dur="500" fill="hold"/>
                                        <p:tgtEl>
                                          <p:spTgt spid="12"/>
                                        </p:tgtEl>
                                        <p:attrNameLst>
                                          <p:attrName>style.rotation</p:attrName>
                                        </p:attrNameLst>
                                      </p:cBhvr>
                                      <p:tavLst>
                                        <p:tav tm="0">
                                          <p:val>
                                            <p:fltVal val="90"/>
                                          </p:val>
                                        </p:tav>
                                        <p:tav tm="100000">
                                          <p:val>
                                            <p:fltVal val="0"/>
                                          </p:val>
                                        </p:tav>
                                      </p:tavLst>
                                    </p:anim>
                                    <p:animEffect transition="in" filter="fade">
                                      <p:cBhvr>
                                        <p:cTn id="71" dur="500"/>
                                        <p:tgtEl>
                                          <p:spTgt spid="12"/>
                                        </p:tgtEl>
                                      </p:cBhvr>
                                    </p:animEffect>
                                  </p:childTnLst>
                                </p:cTn>
                              </p:par>
                              <p:par>
                                <p:cTn id="72" presetID="31" presetClass="entr" presetSubtype="0" fill="hold" grpId="0" nodeType="withEffect">
                                  <p:stCondLst>
                                    <p:cond delay="0"/>
                                  </p:stCondLst>
                                  <p:childTnLst>
                                    <p:set>
                                      <p:cBhvr>
                                        <p:cTn id="73" dur="500"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 calcmode="lin" valueType="num">
                                      <p:cBhvr>
                                        <p:cTn id="76" dur="500" fill="hold"/>
                                        <p:tgtEl>
                                          <p:spTgt spid="13"/>
                                        </p:tgtEl>
                                        <p:attrNameLst>
                                          <p:attrName>style.rotation</p:attrName>
                                        </p:attrNameLst>
                                      </p:cBhvr>
                                      <p:tavLst>
                                        <p:tav tm="0">
                                          <p:val>
                                            <p:fltVal val="90"/>
                                          </p:val>
                                        </p:tav>
                                        <p:tav tm="100000">
                                          <p:val>
                                            <p:fltVal val="0"/>
                                          </p:val>
                                        </p:tav>
                                      </p:tavLst>
                                    </p:anim>
                                    <p:animEffect transition="in" filter="fade">
                                      <p:cBhvr>
                                        <p:cTn id="77" dur="500"/>
                                        <p:tgtEl>
                                          <p:spTgt spid="13"/>
                                        </p:tgtEl>
                                      </p:cBhvr>
                                    </p:animEffect>
                                  </p:childTnLst>
                                </p:cTn>
                              </p:par>
                            </p:childTnLst>
                          </p:cTn>
                        </p:par>
                        <p:par>
                          <p:cTn id="78" fill="hold">
                            <p:stCondLst>
                              <p:cond delay="2500"/>
                            </p:stCondLst>
                            <p:childTnLst>
                              <p:par>
                                <p:cTn id="79" presetID="52" presetClass="entr" presetSubtype="0" fill="hold" grpId="0" nodeType="afterEffect">
                                  <p:stCondLst>
                                    <p:cond delay="0"/>
                                  </p:stCondLst>
                                  <p:childTnLst>
                                    <p:set>
                                      <p:cBhvr>
                                        <p:cTn id="80" dur="500" fill="hold">
                                          <p:stCondLst>
                                            <p:cond delay="0"/>
                                          </p:stCondLst>
                                        </p:cTn>
                                        <p:tgtEl>
                                          <p:spTgt spid="6"/>
                                        </p:tgtEl>
                                        <p:attrNameLst>
                                          <p:attrName>style.visibility</p:attrName>
                                        </p:attrNameLst>
                                      </p:cBhvr>
                                      <p:to>
                                        <p:strVal val="visible"/>
                                      </p:to>
                                    </p:set>
                                    <p:animScale>
                                      <p:cBhvr>
                                        <p:cTn id="81" dur="5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2" dur="500" decel="50000" fill="hold">
                                          <p:stCondLst>
                                            <p:cond delay="0"/>
                                          </p:stCondLst>
                                        </p:cTn>
                                        <p:tgtEl>
                                          <p:spTgt spid="6"/>
                                        </p:tgtEl>
                                        <p:attrNameLst>
                                          <p:attrName>ppt_x</p:attrName>
                                          <p:attrName>ppt_y</p:attrName>
                                        </p:attrNameLst>
                                      </p:cBhvr>
                                    </p:animMotion>
                                    <p:animEffect transition="in" filter="fade">
                                      <p:cBhvr>
                                        <p:cTn id="83" dur="500"/>
                                        <p:tgtEl>
                                          <p:spTgt spid="6"/>
                                        </p:tgtEl>
                                      </p:cBhvr>
                                    </p:animEffect>
                                  </p:childTnLst>
                                </p:cTn>
                              </p:par>
                              <p:par>
                                <p:cTn id="84" presetID="52" presetClass="entr" presetSubtype="0" fill="hold" grpId="0" nodeType="withEffect">
                                  <p:stCondLst>
                                    <p:cond delay="0"/>
                                  </p:stCondLst>
                                  <p:childTnLst>
                                    <p:set>
                                      <p:cBhvr>
                                        <p:cTn id="85" dur="500" fill="hold">
                                          <p:stCondLst>
                                            <p:cond delay="0"/>
                                          </p:stCondLst>
                                        </p:cTn>
                                        <p:tgtEl>
                                          <p:spTgt spid="9"/>
                                        </p:tgtEl>
                                        <p:attrNameLst>
                                          <p:attrName>style.visibility</p:attrName>
                                        </p:attrNameLst>
                                      </p:cBhvr>
                                      <p:to>
                                        <p:strVal val="visible"/>
                                      </p:to>
                                    </p:set>
                                    <p:animScale>
                                      <p:cBhvr>
                                        <p:cTn id="86" dur="5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7" dur="500" decel="50000" fill="hold">
                                          <p:stCondLst>
                                            <p:cond delay="0"/>
                                          </p:stCondLst>
                                        </p:cTn>
                                        <p:tgtEl>
                                          <p:spTgt spid="9"/>
                                        </p:tgtEl>
                                        <p:attrNameLst>
                                          <p:attrName>ppt_x</p:attrName>
                                          <p:attrName>ppt_y</p:attrName>
                                        </p:attrNameLst>
                                      </p:cBhvr>
                                    </p:animMotion>
                                    <p:animEffect transition="in" filter="fade">
                                      <p:cBhvr>
                                        <p:cTn id="88" dur="500"/>
                                        <p:tgtEl>
                                          <p:spTgt spid="9"/>
                                        </p:tgtEl>
                                      </p:cBhvr>
                                    </p:animEffect>
                                  </p:childTnLst>
                                </p:cTn>
                              </p:par>
                            </p:childTnLst>
                          </p:cTn>
                        </p:par>
                        <p:par>
                          <p:cTn id="89" fill="hold">
                            <p:stCondLst>
                              <p:cond delay="3000"/>
                            </p:stCondLst>
                            <p:childTnLst>
                              <p:par>
                                <p:cTn id="90" presetID="22" presetClass="entr" presetSubtype="2" fill="hold" grpId="0" nodeType="afterEffect">
                                  <p:stCondLst>
                                    <p:cond delay="0"/>
                                  </p:stCondLst>
                                  <p:childTnLst>
                                    <p:set>
                                      <p:cBhvr>
                                        <p:cTn id="91" dur="500" fill="hold">
                                          <p:stCondLst>
                                            <p:cond delay="0"/>
                                          </p:stCondLst>
                                        </p:cTn>
                                        <p:tgtEl>
                                          <p:spTgt spid="15"/>
                                        </p:tgtEl>
                                        <p:attrNameLst>
                                          <p:attrName>style.visibility</p:attrName>
                                        </p:attrNameLst>
                                      </p:cBhvr>
                                      <p:to>
                                        <p:strVal val="visible"/>
                                      </p:to>
                                    </p:set>
                                    <p:animEffect transition="in" filter="wipe(right)">
                                      <p:cBhvr>
                                        <p:cTn id="9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p:bldP spid="9" grpId="0"/>
      <p:bldP spid="10" grpId="0"/>
      <p:bldP spid="11" grpId="0"/>
      <p:bldP spid="12" grpId="0"/>
      <p:bldP spid="13" grpId="0"/>
      <p:bldP spid="14" grpId="0"/>
      <p:bldP spid="1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6"/>
          <p:cNvSpPr/>
          <p:nvPr/>
        </p:nvSpPr>
        <p:spPr bwMode="auto">
          <a:xfrm>
            <a:off x="354891" y="1210663"/>
            <a:ext cx="2349218" cy="2803911"/>
          </a:xfrm>
          <a:custGeom>
            <a:avLst/>
            <a:gdLst>
              <a:gd name="T0" fmla="*/ 2932 w 5863"/>
              <a:gd name="T1" fmla="*/ 0 h 6999"/>
              <a:gd name="T2" fmla="*/ 5863 w 5863"/>
              <a:gd name="T3" fmla="*/ 2932 h 6999"/>
              <a:gd name="T4" fmla="*/ 5450 w 5863"/>
              <a:gd name="T5" fmla="*/ 4434 h 6999"/>
              <a:gd name="T6" fmla="*/ 2932 w 5863"/>
              <a:gd name="T7" fmla="*/ 6999 h 6999"/>
              <a:gd name="T8" fmla="*/ 414 w 5863"/>
              <a:gd name="T9" fmla="*/ 4434 h 6999"/>
              <a:gd name="T10" fmla="*/ 0 w 5863"/>
              <a:gd name="T11" fmla="*/ 2932 h 6999"/>
              <a:gd name="T12" fmla="*/ 2932 w 5863"/>
              <a:gd name="T13" fmla="*/ 0 h 6999"/>
            </a:gdLst>
            <a:ahLst/>
            <a:cxnLst>
              <a:cxn ang="0">
                <a:pos x="T0" y="T1"/>
              </a:cxn>
              <a:cxn ang="0">
                <a:pos x="T2" y="T3"/>
              </a:cxn>
              <a:cxn ang="0">
                <a:pos x="T4" y="T5"/>
              </a:cxn>
              <a:cxn ang="0">
                <a:pos x="T6" y="T7"/>
              </a:cxn>
              <a:cxn ang="0">
                <a:pos x="T8" y="T9"/>
              </a:cxn>
              <a:cxn ang="0">
                <a:pos x="T10" y="T11"/>
              </a:cxn>
              <a:cxn ang="0">
                <a:pos x="T12" y="T13"/>
              </a:cxn>
            </a:cxnLst>
            <a:rect l="0" t="0" r="r" b="b"/>
            <a:pathLst>
              <a:path w="5863" h="6999">
                <a:moveTo>
                  <a:pt x="2932" y="0"/>
                </a:moveTo>
                <a:cubicBezTo>
                  <a:pt x="4550" y="0"/>
                  <a:pt x="5863" y="1313"/>
                  <a:pt x="5863" y="2932"/>
                </a:cubicBezTo>
                <a:cubicBezTo>
                  <a:pt x="5863" y="3480"/>
                  <a:pt x="5712" y="3994"/>
                  <a:pt x="5450" y="4434"/>
                </a:cubicBezTo>
                <a:cubicBezTo>
                  <a:pt x="5201" y="4840"/>
                  <a:pt x="3807" y="6359"/>
                  <a:pt x="2932" y="6999"/>
                </a:cubicBezTo>
                <a:cubicBezTo>
                  <a:pt x="2056" y="6359"/>
                  <a:pt x="663" y="4840"/>
                  <a:pt x="414" y="4434"/>
                </a:cubicBezTo>
                <a:cubicBezTo>
                  <a:pt x="151" y="3994"/>
                  <a:pt x="0" y="3480"/>
                  <a:pt x="0" y="2932"/>
                </a:cubicBezTo>
                <a:cubicBezTo>
                  <a:pt x="0" y="1313"/>
                  <a:pt x="1313" y="0"/>
                  <a:pt x="2932" y="0"/>
                </a:cubicBezTo>
                <a:close/>
              </a:path>
            </a:pathLst>
          </a:custGeom>
          <a:solidFill>
            <a:schemeClr val="accent1"/>
          </a:solidFill>
          <a:ln>
            <a:noFill/>
          </a:ln>
        </p:spPr>
        <p:txBody>
          <a:bodyPr vert="horz" wrap="square" lIns="68562" tIns="34281" rIns="68562" bIns="34281" numCol="1" anchor="t" anchorCtr="0" compatLnSpc="1"/>
          <a:lstStyle/>
          <a:p>
            <a:endParaRPr lang="zh-CN" altLang="en-US">
              <a:latin typeface="华文中宋" panose="02010600040101010101" charset="-122"/>
              <a:ea typeface="华文中宋" panose="02010600040101010101" charset="-122"/>
            </a:endParaRPr>
          </a:p>
        </p:txBody>
      </p:sp>
      <p:sp>
        <p:nvSpPr>
          <p:cNvPr id="10" name="TextBox 9"/>
          <p:cNvSpPr txBox="1"/>
          <p:nvPr/>
        </p:nvSpPr>
        <p:spPr>
          <a:xfrm>
            <a:off x="786666" y="1643390"/>
            <a:ext cx="1355090" cy="436245"/>
          </a:xfrm>
          <a:prstGeom prst="rect">
            <a:avLst/>
          </a:prstGeom>
          <a:noFill/>
        </p:spPr>
        <p:txBody>
          <a:bodyPr wrap="none" lIns="68562" tIns="34281" rIns="68562" bIns="34281" rtlCol="0">
            <a:spAutoFit/>
          </a:bodyPr>
          <a:lstStyle/>
          <a:p>
            <a:r>
              <a:rPr lang="zh-CN" altLang="en-US" sz="2400" dirty="0">
                <a:solidFill>
                  <a:srgbClr val="F8F8F8"/>
                </a:solidFill>
                <a:latin typeface="华文中宋" panose="02010600040101010101" charset="-122"/>
                <a:ea typeface="华文中宋" panose="02010600040101010101" charset="-122"/>
              </a:rPr>
              <a:t>强基</a:t>
            </a:r>
            <a:r>
              <a:rPr lang="zh-CN" altLang="en-US" sz="2400" dirty="0">
                <a:solidFill>
                  <a:srgbClr val="F8F8F8"/>
                </a:solidFill>
                <a:latin typeface="华文中宋" panose="02010600040101010101" charset="-122"/>
                <a:ea typeface="华文中宋" panose="02010600040101010101" charset="-122"/>
              </a:rPr>
              <a:t>计划</a:t>
            </a:r>
            <a:endParaRPr lang="zh-CN" altLang="en-US" sz="2400" dirty="0">
              <a:solidFill>
                <a:srgbClr val="F8F8F8"/>
              </a:solidFill>
              <a:latin typeface="华文中宋" panose="02010600040101010101" charset="-122"/>
              <a:ea typeface="华文中宋" panose="02010600040101010101" charset="-122"/>
            </a:endParaRPr>
          </a:p>
        </p:txBody>
      </p:sp>
      <p:sp>
        <p:nvSpPr>
          <p:cNvPr id="11" name="TextBox 10"/>
          <p:cNvSpPr txBox="1"/>
          <p:nvPr/>
        </p:nvSpPr>
        <p:spPr>
          <a:xfrm>
            <a:off x="612024" y="2211703"/>
            <a:ext cx="1957943" cy="805815"/>
          </a:xfrm>
          <a:prstGeom prst="rect">
            <a:avLst/>
          </a:prstGeom>
          <a:noFill/>
        </p:spPr>
        <p:txBody>
          <a:bodyPr wrap="square" lIns="68562" tIns="34281" rIns="68562" bIns="34281" rtlCol="0">
            <a:spAutoFit/>
          </a:bodyPr>
          <a:lstStyle/>
          <a:p>
            <a:pPr algn="ctr">
              <a:lnSpc>
                <a:spcPct val="150000"/>
              </a:lnSpc>
            </a:pPr>
            <a:r>
              <a:rPr lang="zh-CN" altLang="en-US" sz="1600" b="1" dirty="0">
                <a:solidFill>
                  <a:srgbClr val="F8F8F8"/>
                </a:solidFill>
                <a:latin typeface="华文中宋" panose="02010600040101010101" charset="-122"/>
                <a:ea typeface="华文中宋" panose="02010600040101010101" charset="-122"/>
              </a:rPr>
              <a:t>第一类：综评</a:t>
            </a:r>
            <a:endParaRPr lang="zh-CN" altLang="en-US" sz="1600" b="1" dirty="0">
              <a:solidFill>
                <a:srgbClr val="F8F8F8"/>
              </a:solidFill>
              <a:latin typeface="华文中宋" panose="02010600040101010101" charset="-122"/>
              <a:ea typeface="华文中宋" panose="02010600040101010101" charset="-122"/>
            </a:endParaRPr>
          </a:p>
          <a:p>
            <a:pPr algn="ctr">
              <a:lnSpc>
                <a:spcPct val="150000"/>
              </a:lnSpc>
            </a:pPr>
            <a:r>
              <a:rPr lang="zh-CN" altLang="en-US" sz="1600" b="1" dirty="0">
                <a:solidFill>
                  <a:srgbClr val="F8F8F8"/>
                </a:solidFill>
                <a:latin typeface="华文中宋" panose="02010600040101010101" charset="-122"/>
                <a:ea typeface="华文中宋" panose="02010600040101010101" charset="-122"/>
              </a:rPr>
              <a:t>第二类：特殊招生</a:t>
            </a:r>
            <a:endParaRPr lang="zh-CN" altLang="en-US" sz="1600" b="1" dirty="0">
              <a:solidFill>
                <a:srgbClr val="F8F8F8"/>
              </a:solidFill>
              <a:latin typeface="华文中宋" panose="02010600040101010101" charset="-122"/>
              <a:ea typeface="华文中宋" panose="02010600040101010101" charset="-122"/>
            </a:endParaRPr>
          </a:p>
        </p:txBody>
      </p:sp>
      <p:sp>
        <p:nvSpPr>
          <p:cNvPr id="14" name="TextBox 13"/>
          <p:cNvSpPr txBox="1"/>
          <p:nvPr/>
        </p:nvSpPr>
        <p:spPr>
          <a:xfrm>
            <a:off x="3204210" y="699135"/>
            <a:ext cx="5168900" cy="4222115"/>
          </a:xfrm>
          <a:prstGeom prst="rect">
            <a:avLst/>
          </a:prstGeom>
          <a:noFill/>
        </p:spPr>
        <p:txBody>
          <a:bodyPr wrap="square" lIns="68562" tIns="34281" rIns="68562" bIns="34281" rtlCol="0">
            <a:spAutoFit/>
          </a:bodyPr>
          <a:lstStyle/>
          <a:p>
            <a:pPr indent="457200" algn="just" fontAlgn="auto">
              <a:lnSpc>
                <a:spcPct val="150000"/>
              </a:lnSpc>
            </a:pPr>
            <a:r>
              <a:rPr lang="zh-CN" altLang="en-US"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高中阶段全国中学生数学、物理、化学、生物学、信息学等5项学科奥林匹克竞赛中任一科目获得</a:t>
            </a:r>
            <a:r>
              <a:rPr lang="zh-CN" altLang="en-US" dirty="0">
                <a:solidFill>
                  <a:schemeClr val="tx1">
                    <a:lumMod val="75000"/>
                    <a:lumOff val="25000"/>
                  </a:schemeClr>
                </a:solidFill>
                <a:highlight>
                  <a:srgbClr val="FFFF00"/>
                </a:highlight>
                <a:latin typeface="华文中宋" panose="02010600040101010101" charset="-122"/>
                <a:ea typeface="华文中宋" panose="02010600040101010101" charset="-122"/>
                <a:cs typeface="华文中宋" panose="02010600040101010101" charset="-122"/>
              </a:rPr>
              <a:t>全国决赛二等奖</a:t>
            </a:r>
            <a:r>
              <a:rPr lang="zh-CN" altLang="en-US"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及以上奖项的考生。其参加统一高考后，由高校组织相关学科领域专家对考生进行严格考核，达到录取标准的，经高校招生工作领导小组审定，报生源所在地省级高校招生委员会核准后予以破格录取。</a:t>
            </a:r>
            <a:endParaRPr lang="zh-CN" altLang="en-US"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a:p>
            <a:pPr indent="457200" algn="just" fontAlgn="auto">
              <a:lnSpc>
                <a:spcPct val="150000"/>
              </a:lnSpc>
            </a:pPr>
            <a:r>
              <a:rPr lang="en-US" altLang="zh-CN"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2021</a:t>
            </a:r>
            <a:r>
              <a:rPr lang="zh-CN" altLang="en-US"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年的强基结果显示，中科大、上交大等院校录取学生当中，五大学科奥赛</a:t>
            </a:r>
            <a:r>
              <a:rPr lang="zh-CN" altLang="en-US" dirty="0">
                <a:solidFill>
                  <a:schemeClr val="tx1">
                    <a:lumMod val="75000"/>
                    <a:lumOff val="25000"/>
                  </a:schemeClr>
                </a:solidFill>
                <a:highlight>
                  <a:srgbClr val="FFFF00"/>
                </a:highlight>
                <a:latin typeface="华文中宋" panose="02010600040101010101" charset="-122"/>
                <a:ea typeface="华文中宋" panose="02010600040101010101" charset="-122"/>
                <a:cs typeface="华文中宋" panose="02010600040101010101" charset="-122"/>
              </a:rPr>
              <a:t>省赛一等奖</a:t>
            </a:r>
            <a:r>
              <a:rPr lang="zh-CN" altLang="en-US"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比例</a:t>
            </a:r>
            <a:r>
              <a:rPr lang="zh-CN" altLang="en-US"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很高。</a:t>
            </a:r>
            <a:endParaRPr lang="zh-CN" altLang="en-US"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p:txBody>
      </p:sp>
      <p:sp>
        <p:nvSpPr>
          <p:cNvPr id="16" name="TextBox 15"/>
          <p:cNvSpPr txBox="1"/>
          <p:nvPr/>
        </p:nvSpPr>
        <p:spPr>
          <a:xfrm>
            <a:off x="355782" y="205624"/>
            <a:ext cx="1201420" cy="398780"/>
          </a:xfrm>
          <a:prstGeom prst="rect">
            <a:avLst/>
          </a:prstGeom>
          <a:noFill/>
        </p:spPr>
        <p:txBody>
          <a:bodyPr wrap="none" rtlCol="0">
            <a:spAutoFit/>
          </a:bodyPr>
          <a:lstStyle/>
          <a:p>
            <a:r>
              <a:rPr lang="zh-CN" altLang="en-US" sz="2000" b="1" dirty="0">
                <a:solidFill>
                  <a:schemeClr val="accent1"/>
                </a:solidFill>
                <a:latin typeface="华文中宋" panose="02010600040101010101" charset="-122"/>
                <a:ea typeface="华文中宋" panose="02010600040101010101" charset="-122"/>
              </a:rPr>
              <a:t>强基计划</a:t>
            </a:r>
            <a:endParaRPr lang="zh-CN" altLang="en-US" sz="2000" b="1" dirty="0">
              <a:solidFill>
                <a:schemeClr val="accent1"/>
              </a:solidFill>
              <a:latin typeface="华文中宋" panose="02010600040101010101" charset="-122"/>
              <a:ea typeface="华文中宋" panose="02010600040101010101" charset="-122"/>
            </a:endParaRPr>
          </a:p>
        </p:txBody>
      </p:sp>
      <p:pic>
        <p:nvPicPr>
          <p:cNvPr id="2" name="图片 1" descr="logo"/>
          <p:cNvPicPr>
            <a:picLocks noChangeAspect="1"/>
          </p:cNvPicPr>
          <p:nvPr/>
        </p:nvPicPr>
        <p:blipFill>
          <a:blip r:embed="rId1"/>
          <a:stretch>
            <a:fillRect/>
          </a:stretch>
        </p:blipFill>
        <p:spPr>
          <a:xfrm>
            <a:off x="107950" y="4732020"/>
            <a:ext cx="1725295" cy="3454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145">
                                          <p:stCondLst>
                                            <p:cond delay="0"/>
                                          </p:stCondLst>
                                        </p:cTn>
                                        <p:tgtEl>
                                          <p:spTgt spid="3"/>
                                        </p:tgtEl>
                                      </p:cBhvr>
                                    </p:animEffect>
                                    <p:anim calcmode="lin" valueType="num">
                                      <p:cBhvr>
                                        <p:cTn id="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13" dur="7">
                                          <p:stCondLst>
                                            <p:cond delay="162"/>
                                          </p:stCondLst>
                                        </p:cTn>
                                        <p:tgtEl>
                                          <p:spTgt spid="3"/>
                                        </p:tgtEl>
                                      </p:cBhvr>
                                      <p:to x="100000" y="60000"/>
                                    </p:animScale>
                                    <p:animScale>
                                      <p:cBhvr>
                                        <p:cTn id="14" dur="41" decel="50000">
                                          <p:stCondLst>
                                            <p:cond delay="169"/>
                                          </p:stCondLst>
                                        </p:cTn>
                                        <p:tgtEl>
                                          <p:spTgt spid="3"/>
                                        </p:tgtEl>
                                      </p:cBhvr>
                                      <p:to x="100000" y="100000"/>
                                    </p:animScale>
                                    <p:animScale>
                                      <p:cBhvr>
                                        <p:cTn id="15" dur="7">
                                          <p:stCondLst>
                                            <p:cond delay="328"/>
                                          </p:stCondLst>
                                        </p:cTn>
                                        <p:tgtEl>
                                          <p:spTgt spid="3"/>
                                        </p:tgtEl>
                                      </p:cBhvr>
                                      <p:to x="100000" y="80000"/>
                                    </p:animScale>
                                    <p:animScale>
                                      <p:cBhvr>
                                        <p:cTn id="16" dur="41" decel="50000">
                                          <p:stCondLst>
                                            <p:cond delay="335"/>
                                          </p:stCondLst>
                                        </p:cTn>
                                        <p:tgtEl>
                                          <p:spTgt spid="3"/>
                                        </p:tgtEl>
                                      </p:cBhvr>
                                      <p:to x="100000" y="100000"/>
                                    </p:animScale>
                                    <p:animScale>
                                      <p:cBhvr>
                                        <p:cTn id="17" dur="7">
                                          <p:stCondLst>
                                            <p:cond delay="410"/>
                                          </p:stCondLst>
                                        </p:cTn>
                                        <p:tgtEl>
                                          <p:spTgt spid="3"/>
                                        </p:tgtEl>
                                      </p:cBhvr>
                                      <p:to x="100000" y="90000"/>
                                    </p:animScale>
                                    <p:animScale>
                                      <p:cBhvr>
                                        <p:cTn id="18" dur="41" decel="50000">
                                          <p:stCondLst>
                                            <p:cond delay="417"/>
                                          </p:stCondLst>
                                        </p:cTn>
                                        <p:tgtEl>
                                          <p:spTgt spid="3"/>
                                        </p:tgtEl>
                                      </p:cBhvr>
                                      <p:to x="100000" y="100000"/>
                                    </p:animScale>
                                    <p:animScale>
                                      <p:cBhvr>
                                        <p:cTn id="19" dur="7">
                                          <p:stCondLst>
                                            <p:cond delay="452"/>
                                          </p:stCondLst>
                                        </p:cTn>
                                        <p:tgtEl>
                                          <p:spTgt spid="3"/>
                                        </p:tgtEl>
                                      </p:cBhvr>
                                      <p:to x="100000" y="95000"/>
                                    </p:animScale>
                                    <p:animScale>
                                      <p:cBhvr>
                                        <p:cTn id="20" dur="41" decel="50000">
                                          <p:stCondLst>
                                            <p:cond delay="459"/>
                                          </p:stCondLst>
                                        </p:cTn>
                                        <p:tgtEl>
                                          <p:spTgt spid="3"/>
                                        </p:tgtEl>
                                      </p:cBhvr>
                                      <p:to x="100000" y="100000"/>
                                    </p:animScale>
                                  </p:childTnLst>
                                </p:cTn>
                              </p:par>
                            </p:childTnLst>
                          </p:cTn>
                        </p:par>
                        <p:par>
                          <p:cTn id="21" fill="hold">
                            <p:stCondLst>
                              <p:cond delay="500"/>
                            </p:stCondLst>
                            <p:childTnLst>
                              <p:par>
                                <p:cTn id="22" presetID="31" presetClass="entr" presetSubtype="0" fill="hold" grpId="0" nodeType="afterEffect">
                                  <p:stCondLst>
                                    <p:cond delay="0"/>
                                  </p:stCondLst>
                                  <p:childTnLst>
                                    <p:set>
                                      <p:cBhvr>
                                        <p:cTn id="23" dur="500"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anim calcmode="lin" valueType="num">
                                      <p:cBhvr>
                                        <p:cTn id="26" dur="500" fill="hold"/>
                                        <p:tgtEl>
                                          <p:spTgt spid="10"/>
                                        </p:tgtEl>
                                        <p:attrNameLst>
                                          <p:attrName>style.rotation</p:attrName>
                                        </p:attrNameLst>
                                      </p:cBhvr>
                                      <p:tavLst>
                                        <p:tav tm="0">
                                          <p:val>
                                            <p:fltVal val="90"/>
                                          </p:val>
                                        </p:tav>
                                        <p:tav tm="100000">
                                          <p:val>
                                            <p:fltVal val="0"/>
                                          </p:val>
                                        </p:tav>
                                      </p:tavLst>
                                    </p:anim>
                                    <p:animEffect transition="in" filter="fade">
                                      <p:cBhvr>
                                        <p:cTn id="27" dur="500"/>
                                        <p:tgtEl>
                                          <p:spTgt spid="10"/>
                                        </p:tgtEl>
                                      </p:cBhvr>
                                    </p:animEffect>
                                  </p:childTnLst>
                                </p:cTn>
                              </p:par>
                              <p:par>
                                <p:cTn id="28" presetID="31" presetClass="entr" presetSubtype="0" fill="hold" grpId="0" nodeType="withEffect">
                                  <p:stCondLst>
                                    <p:cond delay="0"/>
                                  </p:stCondLst>
                                  <p:childTnLst>
                                    <p:set>
                                      <p:cBhvr>
                                        <p:cTn id="29" dur="500"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 calcmode="lin" valueType="num">
                                      <p:cBhvr>
                                        <p:cTn id="32" dur="500" fill="hold"/>
                                        <p:tgtEl>
                                          <p:spTgt spid="11"/>
                                        </p:tgtEl>
                                        <p:attrNameLst>
                                          <p:attrName>style.rotation</p:attrName>
                                        </p:attrNameLst>
                                      </p:cBhvr>
                                      <p:tavLst>
                                        <p:tav tm="0">
                                          <p:val>
                                            <p:fltVal val="90"/>
                                          </p:val>
                                        </p:tav>
                                        <p:tav tm="100000">
                                          <p:val>
                                            <p:fltVal val="0"/>
                                          </p:val>
                                        </p:tav>
                                      </p:tavLst>
                                    </p:anim>
                                    <p:animEffect transition="in" filter="fade">
                                      <p:cBhvr>
                                        <p:cTn id="33" dur="500"/>
                                        <p:tgtEl>
                                          <p:spTgt spid="11"/>
                                        </p:tgtEl>
                                      </p:cBhvr>
                                    </p:animEffect>
                                  </p:childTnLst>
                                </p:cTn>
                              </p:par>
                            </p:childTnLst>
                          </p:cTn>
                        </p:par>
                        <p:par>
                          <p:cTn id="34" fill="hold">
                            <p:stCondLst>
                              <p:cond delay="1000"/>
                            </p:stCondLst>
                            <p:childTnLst>
                              <p:par>
                                <p:cTn id="35" presetID="22" presetClass="entr" presetSubtype="2" fill="hold" grpId="0" nodeType="afterEffect">
                                  <p:stCondLst>
                                    <p:cond delay="0"/>
                                  </p:stCondLst>
                                  <p:childTnLst>
                                    <p:set>
                                      <p:cBhvr>
                                        <p:cTn id="36" dur="500"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10" grpId="0"/>
      <p:bldP spid="11"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5820877" y="3305109"/>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807654" y="3317164"/>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592798" y="1341039"/>
            <a:ext cx="707403" cy="178728"/>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grpSp>
        <p:nvGrpSpPr>
          <p:cNvPr id="57" name="组合 56"/>
          <p:cNvGrpSpPr/>
          <p:nvPr/>
        </p:nvGrpSpPr>
        <p:grpSpPr>
          <a:xfrm>
            <a:off x="4119540" y="1510452"/>
            <a:ext cx="817690" cy="714917"/>
            <a:chOff x="5525852" y="1879080"/>
            <a:chExt cx="1203960" cy="1051560"/>
          </a:xfrm>
          <a:solidFill>
            <a:schemeClr val="accent2">
              <a:lumMod val="75000"/>
            </a:schemeClr>
          </a:solidFill>
        </p:grpSpPr>
        <p:sp>
          <p:nvSpPr>
            <p:cNvPr id="58" name="六边形 57"/>
            <p:cNvSpPr/>
            <p:nvPr/>
          </p:nvSpPr>
          <p:spPr>
            <a:xfrm>
              <a:off x="5525852" y="187908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华文中宋" panose="02010600040101010101" charset="-122"/>
                <a:ea typeface="华文中宋" panose="02010600040101010101" charset="-122"/>
                <a:cs typeface="Arial" panose="020B0604020202020204" pitchFamily="34" charset="0"/>
              </a:endParaRPr>
            </a:p>
          </p:txBody>
        </p:sp>
        <p:sp>
          <p:nvSpPr>
            <p:cNvPr id="59" name="文本框 64"/>
            <p:cNvSpPr txBox="1"/>
            <p:nvPr/>
          </p:nvSpPr>
          <p:spPr>
            <a:xfrm>
              <a:off x="5552031" y="1989293"/>
              <a:ext cx="1086434" cy="785504"/>
            </a:xfrm>
            <a:prstGeom prst="rect">
              <a:avLst/>
            </a:prstGeom>
            <a:noFill/>
          </p:spPr>
          <p:txBody>
            <a:bodyPr wrap="square" rtlCol="0">
              <a:spAutoFit/>
            </a:bodyPr>
            <a:lstStyle/>
            <a:p>
              <a:pPr algn="ctr">
                <a:lnSpc>
                  <a:spcPct val="120000"/>
                </a:lnSpc>
              </a:pPr>
              <a:r>
                <a:rPr lang="en-US" altLang="zh-CN" sz="2400" dirty="0">
                  <a:solidFill>
                    <a:schemeClr val="bg1">
                      <a:lumMod val="95000"/>
                    </a:schemeClr>
                  </a:solidFill>
                  <a:latin typeface="华文中宋" panose="02010600040101010101" charset="-122"/>
                  <a:ea typeface="华文中宋" panose="02010600040101010101" charset="-122"/>
                  <a:cs typeface="Arial" panose="020B0604020202020204" pitchFamily="34" charset="0"/>
                </a:rPr>
                <a:t>01</a:t>
              </a:r>
              <a:endParaRPr lang="en-US" altLang="zh-CN" sz="2400" baseline="-3000" dirty="0">
                <a:solidFill>
                  <a:schemeClr val="bg1">
                    <a:lumMod val="95000"/>
                  </a:schemeClr>
                </a:solidFill>
                <a:latin typeface="华文中宋" panose="02010600040101010101" charset="-122"/>
                <a:ea typeface="华文中宋" panose="02010600040101010101" charset="-122"/>
                <a:cs typeface="Arial" panose="020B0604020202020204" pitchFamily="34" charset="0"/>
              </a:endParaRPr>
            </a:p>
          </p:txBody>
        </p:sp>
      </p:grpSp>
      <p:grpSp>
        <p:nvGrpSpPr>
          <p:cNvPr id="60" name="组合 59"/>
          <p:cNvGrpSpPr/>
          <p:nvPr/>
        </p:nvGrpSpPr>
        <p:grpSpPr>
          <a:xfrm>
            <a:off x="5003188" y="2947652"/>
            <a:ext cx="817690" cy="714917"/>
            <a:chOff x="6842760" y="4008870"/>
            <a:chExt cx="1203960" cy="1051560"/>
          </a:xfrm>
          <a:solidFill>
            <a:schemeClr val="accent2">
              <a:lumMod val="75000"/>
            </a:schemeClr>
          </a:solidFill>
        </p:grpSpPr>
        <p:sp>
          <p:nvSpPr>
            <p:cNvPr id="61" name="六边形 60"/>
            <p:cNvSpPr/>
            <p:nvPr/>
          </p:nvSpPr>
          <p:spPr>
            <a:xfrm>
              <a:off x="684276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华文中宋" panose="02010600040101010101" charset="-122"/>
                <a:ea typeface="华文中宋" panose="02010600040101010101" charset="-122"/>
                <a:cs typeface="Arial" panose="020B0604020202020204" pitchFamily="34" charset="0"/>
              </a:endParaRPr>
            </a:p>
          </p:txBody>
        </p:sp>
        <p:sp>
          <p:nvSpPr>
            <p:cNvPr id="62" name="文本框 67"/>
            <p:cNvSpPr txBox="1"/>
            <p:nvPr/>
          </p:nvSpPr>
          <p:spPr>
            <a:xfrm>
              <a:off x="6931582" y="4119083"/>
              <a:ext cx="1034075" cy="785504"/>
            </a:xfrm>
            <a:prstGeom prst="rect">
              <a:avLst/>
            </a:prstGeom>
            <a:noFill/>
          </p:spPr>
          <p:txBody>
            <a:bodyPr wrap="square" rtlCol="0">
              <a:spAutoFit/>
            </a:bodyPr>
            <a:lstStyle/>
            <a:p>
              <a:pPr algn="ctr">
                <a:lnSpc>
                  <a:spcPct val="120000"/>
                </a:lnSpc>
              </a:pPr>
              <a:r>
                <a:rPr lang="en-US" altLang="zh-CN" sz="2400" dirty="0">
                  <a:solidFill>
                    <a:schemeClr val="bg1">
                      <a:lumMod val="95000"/>
                    </a:schemeClr>
                  </a:solidFill>
                  <a:latin typeface="华文中宋" panose="02010600040101010101" charset="-122"/>
                  <a:ea typeface="华文中宋" panose="02010600040101010101" charset="-122"/>
                  <a:cs typeface="Arial" panose="020B0604020202020204" pitchFamily="34" charset="0"/>
                </a:rPr>
                <a:t>02</a:t>
              </a:r>
              <a:endParaRPr lang="en-US" altLang="zh-CN" sz="2400" baseline="-3000" dirty="0">
                <a:solidFill>
                  <a:schemeClr val="bg1">
                    <a:lumMod val="95000"/>
                  </a:schemeClr>
                </a:solidFill>
                <a:latin typeface="华文中宋" panose="02010600040101010101" charset="-122"/>
                <a:ea typeface="华文中宋" panose="02010600040101010101" charset="-122"/>
                <a:cs typeface="Arial" panose="020B0604020202020204" pitchFamily="34" charset="0"/>
              </a:endParaRPr>
            </a:p>
          </p:txBody>
        </p:sp>
      </p:grpSp>
      <p:grpSp>
        <p:nvGrpSpPr>
          <p:cNvPr id="63" name="组合 62"/>
          <p:cNvGrpSpPr/>
          <p:nvPr/>
        </p:nvGrpSpPr>
        <p:grpSpPr>
          <a:xfrm>
            <a:off x="3223302" y="2958416"/>
            <a:ext cx="817690" cy="714917"/>
            <a:chOff x="4206240" y="4008870"/>
            <a:chExt cx="1203960" cy="1051560"/>
          </a:xfrm>
          <a:solidFill>
            <a:schemeClr val="accent2">
              <a:lumMod val="75000"/>
            </a:schemeClr>
          </a:solidFill>
        </p:grpSpPr>
        <p:sp>
          <p:nvSpPr>
            <p:cNvPr id="64" name="六边形 63"/>
            <p:cNvSpPr/>
            <p:nvPr/>
          </p:nvSpPr>
          <p:spPr>
            <a:xfrm>
              <a:off x="4206240" y="4008870"/>
              <a:ext cx="1203960" cy="105156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华文中宋" panose="02010600040101010101" charset="-122"/>
                <a:ea typeface="华文中宋" panose="02010600040101010101" charset="-122"/>
                <a:cs typeface="Arial" panose="020B0604020202020204" pitchFamily="34" charset="0"/>
              </a:endParaRPr>
            </a:p>
          </p:txBody>
        </p:sp>
        <p:sp>
          <p:nvSpPr>
            <p:cNvPr id="65" name="文本框 70"/>
            <p:cNvSpPr txBox="1"/>
            <p:nvPr/>
          </p:nvSpPr>
          <p:spPr>
            <a:xfrm>
              <a:off x="4285712" y="4119083"/>
              <a:ext cx="1016311" cy="785504"/>
            </a:xfrm>
            <a:prstGeom prst="rect">
              <a:avLst/>
            </a:prstGeom>
            <a:noFill/>
          </p:spPr>
          <p:txBody>
            <a:bodyPr wrap="square" rtlCol="0">
              <a:spAutoFit/>
            </a:bodyPr>
            <a:lstStyle/>
            <a:p>
              <a:pPr algn="ctr">
                <a:lnSpc>
                  <a:spcPct val="120000"/>
                </a:lnSpc>
              </a:pPr>
              <a:r>
                <a:rPr lang="en-US" altLang="zh-CN" sz="2400" dirty="0">
                  <a:solidFill>
                    <a:schemeClr val="bg1">
                      <a:lumMod val="95000"/>
                    </a:schemeClr>
                  </a:solidFill>
                  <a:latin typeface="华文中宋" panose="02010600040101010101" charset="-122"/>
                  <a:ea typeface="华文中宋" panose="02010600040101010101" charset="-122"/>
                  <a:cs typeface="Arial" panose="020B0604020202020204" pitchFamily="34" charset="0"/>
                </a:rPr>
                <a:t>03</a:t>
              </a:r>
              <a:endParaRPr lang="en-US" altLang="zh-CN" sz="2400" baseline="-3000" dirty="0">
                <a:solidFill>
                  <a:schemeClr val="bg1">
                    <a:lumMod val="95000"/>
                  </a:schemeClr>
                </a:solidFill>
                <a:latin typeface="华文中宋" panose="02010600040101010101" charset="-122"/>
                <a:ea typeface="华文中宋" panose="02010600040101010101" charset="-122"/>
                <a:cs typeface="Arial" panose="020B0604020202020204" pitchFamily="34" charset="0"/>
              </a:endParaRPr>
            </a:p>
          </p:txBody>
        </p:sp>
      </p:grpSp>
      <p:sp>
        <p:nvSpPr>
          <p:cNvPr id="72" name="矩形 71"/>
          <p:cNvSpPr/>
          <p:nvPr/>
        </p:nvSpPr>
        <p:spPr>
          <a:xfrm>
            <a:off x="1842724" y="1131492"/>
            <a:ext cx="1723390" cy="337820"/>
          </a:xfrm>
          <a:prstGeom prst="rect">
            <a:avLst/>
          </a:prstGeom>
        </p:spPr>
        <p:txBody>
          <a:bodyPr wrap="none" lIns="62112" tIns="31056" rIns="62112" bIns="31056">
            <a:spAutoFit/>
          </a:bodyPr>
          <a:lstStyle/>
          <a:p>
            <a:pPr algn="r"/>
            <a:r>
              <a:rPr lang="zh-CN" altLang="en-US" b="1" dirty="0">
                <a:solidFill>
                  <a:schemeClr val="tx1">
                    <a:lumMod val="75000"/>
                    <a:lumOff val="25000"/>
                  </a:schemeClr>
                </a:solidFill>
                <a:latin typeface="华文中宋" panose="02010600040101010101" charset="-122"/>
                <a:ea typeface="华文中宋" panose="02010600040101010101" charset="-122"/>
              </a:rPr>
              <a:t>参与者学科兴趣</a:t>
            </a:r>
            <a:endParaRPr lang="zh-CN" altLang="en-US" b="1" dirty="0">
              <a:solidFill>
                <a:schemeClr val="tx1">
                  <a:lumMod val="75000"/>
                  <a:lumOff val="25000"/>
                </a:schemeClr>
              </a:solidFill>
              <a:latin typeface="华文中宋" panose="02010600040101010101" charset="-122"/>
              <a:ea typeface="华文中宋" panose="02010600040101010101" charset="-122"/>
            </a:endParaRPr>
          </a:p>
        </p:txBody>
      </p:sp>
      <p:sp>
        <p:nvSpPr>
          <p:cNvPr id="73" name="矩形 47"/>
          <p:cNvSpPr>
            <a:spLocks noChangeArrowheads="1"/>
          </p:cNvSpPr>
          <p:nvPr/>
        </p:nvSpPr>
        <p:spPr bwMode="auto">
          <a:xfrm>
            <a:off x="1331640" y="1430406"/>
            <a:ext cx="2234476" cy="109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zh-CN" altLang="en-US" sz="1400" dirty="0">
                <a:solidFill>
                  <a:schemeClr val="tx1">
                    <a:lumMod val="75000"/>
                    <a:lumOff val="25000"/>
                  </a:schemeClr>
                </a:solidFill>
                <a:latin typeface="华文中宋" panose="02010600040101010101" charset="-122"/>
                <a:ea typeface="华文中宋" panose="02010600040101010101" charset="-122"/>
                <a:sym typeface="微软雅黑" panose="020B0503020204020204" pitchFamily="34" charset="-122"/>
              </a:rPr>
              <a:t>参与竞赛的学生学科兴趣会变强，由此渗透日常学习，帮助校上位学生取得高位突破。</a:t>
            </a:r>
            <a:endParaRPr lang="zh-CN" altLang="en-US" sz="1400" dirty="0">
              <a:solidFill>
                <a:schemeClr val="tx1">
                  <a:lumMod val="75000"/>
                  <a:lumOff val="25000"/>
                </a:schemeClr>
              </a:solidFill>
              <a:latin typeface="华文中宋" panose="02010600040101010101" charset="-122"/>
              <a:ea typeface="华文中宋" panose="02010600040101010101" charset="-122"/>
              <a:sym typeface="微软雅黑" panose="020B0503020204020204" pitchFamily="34" charset="-122"/>
            </a:endParaRPr>
          </a:p>
        </p:txBody>
      </p:sp>
      <p:sp>
        <p:nvSpPr>
          <p:cNvPr id="76" name="矩形 75"/>
          <p:cNvSpPr/>
          <p:nvPr/>
        </p:nvSpPr>
        <p:spPr>
          <a:xfrm>
            <a:off x="1716705" y="3018253"/>
            <a:ext cx="1037590" cy="337820"/>
          </a:xfrm>
          <a:prstGeom prst="rect">
            <a:avLst/>
          </a:prstGeom>
        </p:spPr>
        <p:txBody>
          <a:bodyPr wrap="none" lIns="62112" tIns="31056" rIns="62112" bIns="31056">
            <a:spAutoFit/>
          </a:bodyPr>
          <a:lstStyle/>
          <a:p>
            <a:pPr algn="r"/>
            <a:r>
              <a:rPr lang="zh-CN" altLang="en-US" b="1" dirty="0">
                <a:solidFill>
                  <a:schemeClr val="tx1">
                    <a:lumMod val="75000"/>
                    <a:lumOff val="25000"/>
                  </a:schemeClr>
                </a:solidFill>
                <a:latin typeface="华文中宋" panose="02010600040101010101" charset="-122"/>
                <a:ea typeface="华文中宋" panose="02010600040101010101" charset="-122"/>
              </a:rPr>
              <a:t>教师突破</a:t>
            </a:r>
            <a:endParaRPr lang="zh-CN" altLang="en-US" b="1" dirty="0">
              <a:solidFill>
                <a:schemeClr val="tx1">
                  <a:lumMod val="75000"/>
                  <a:lumOff val="25000"/>
                </a:schemeClr>
              </a:solidFill>
              <a:latin typeface="华文中宋" panose="02010600040101010101" charset="-122"/>
              <a:ea typeface="华文中宋" panose="02010600040101010101" charset="-122"/>
            </a:endParaRPr>
          </a:p>
        </p:txBody>
      </p:sp>
      <p:sp>
        <p:nvSpPr>
          <p:cNvPr id="77" name="矩形 47"/>
          <p:cNvSpPr>
            <a:spLocks noChangeArrowheads="1"/>
          </p:cNvSpPr>
          <p:nvPr/>
        </p:nvSpPr>
        <p:spPr bwMode="auto">
          <a:xfrm>
            <a:off x="720725" y="3317240"/>
            <a:ext cx="2030095" cy="109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zh-CN" altLang="en-US" sz="1400" dirty="0">
                <a:solidFill>
                  <a:schemeClr val="tx1">
                    <a:lumMod val="75000"/>
                    <a:lumOff val="25000"/>
                  </a:schemeClr>
                </a:solidFill>
                <a:latin typeface="华文中宋" panose="02010600040101010101" charset="-122"/>
                <a:ea typeface="华文中宋" panose="02010600040101010101" charset="-122"/>
                <a:sym typeface="微软雅黑" panose="020B0503020204020204" pitchFamily="34" charset="-122"/>
              </a:rPr>
              <a:t>教师专业技能得以加强，知识点跨年级教授，对</a:t>
            </a:r>
            <a:r>
              <a:rPr lang="zh-CN" altLang="en-US" sz="1400" dirty="0">
                <a:solidFill>
                  <a:srgbClr val="FF0000"/>
                </a:solidFill>
                <a:latin typeface="华文中宋" panose="02010600040101010101" charset="-122"/>
                <a:ea typeface="华文中宋" panose="02010600040101010101" charset="-122"/>
                <a:sym typeface="微软雅黑" panose="020B0503020204020204" pitchFamily="34" charset="-122"/>
              </a:rPr>
              <a:t>日常教学</a:t>
            </a:r>
            <a:r>
              <a:rPr lang="zh-CN" altLang="en-US" sz="1400" dirty="0">
                <a:solidFill>
                  <a:schemeClr val="tx1">
                    <a:lumMod val="75000"/>
                    <a:lumOff val="25000"/>
                  </a:schemeClr>
                </a:solidFill>
                <a:latin typeface="华文中宋" panose="02010600040101010101" charset="-122"/>
                <a:ea typeface="华文中宋" panose="02010600040101010101" charset="-122"/>
                <a:sym typeface="微软雅黑" panose="020B0503020204020204" pitchFamily="34" charset="-122"/>
              </a:rPr>
              <a:t>产生启发，是否可做知识点</a:t>
            </a:r>
            <a:r>
              <a:rPr lang="zh-CN" altLang="en-US" sz="1400" dirty="0">
                <a:solidFill>
                  <a:schemeClr val="tx1">
                    <a:lumMod val="75000"/>
                    <a:lumOff val="25000"/>
                  </a:schemeClr>
                </a:solidFill>
                <a:latin typeface="华文中宋" panose="02010600040101010101" charset="-122"/>
                <a:ea typeface="华文中宋" panose="02010600040101010101" charset="-122"/>
                <a:sym typeface="微软雅黑" panose="020B0503020204020204" pitchFamily="34" charset="-122"/>
              </a:rPr>
              <a:t>铺垫。</a:t>
            </a:r>
            <a:endParaRPr lang="zh-CN" altLang="en-US" sz="1400" dirty="0">
              <a:solidFill>
                <a:schemeClr val="tx1">
                  <a:lumMod val="75000"/>
                  <a:lumOff val="25000"/>
                </a:schemeClr>
              </a:solidFill>
              <a:latin typeface="华文中宋" panose="02010600040101010101" charset="-122"/>
              <a:ea typeface="华文中宋" panose="02010600040101010101" charset="-122"/>
              <a:sym typeface="微软雅黑" panose="020B0503020204020204" pitchFamily="34" charset="-122"/>
            </a:endParaRPr>
          </a:p>
        </p:txBody>
      </p:sp>
      <p:sp>
        <p:nvSpPr>
          <p:cNvPr id="80" name="矩形 79"/>
          <p:cNvSpPr/>
          <p:nvPr/>
        </p:nvSpPr>
        <p:spPr>
          <a:xfrm>
            <a:off x="6300253" y="2787873"/>
            <a:ext cx="1266190" cy="337820"/>
          </a:xfrm>
          <a:prstGeom prst="rect">
            <a:avLst/>
          </a:prstGeom>
        </p:spPr>
        <p:txBody>
          <a:bodyPr wrap="none" lIns="62112" tIns="31056" rIns="62112" bIns="31056">
            <a:spAutoFit/>
          </a:bodyPr>
          <a:lstStyle/>
          <a:p>
            <a:pPr algn="r"/>
            <a:r>
              <a:rPr lang="zh-CN" altLang="en-US" b="1" dirty="0">
                <a:solidFill>
                  <a:schemeClr val="tx1">
                    <a:lumMod val="75000"/>
                    <a:lumOff val="25000"/>
                  </a:schemeClr>
                </a:solidFill>
                <a:latin typeface="华文中宋" panose="02010600040101010101" charset="-122"/>
                <a:ea typeface="华文中宋" panose="02010600040101010101" charset="-122"/>
              </a:rPr>
              <a:t>校尖端突破</a:t>
            </a:r>
            <a:endParaRPr lang="zh-CN" altLang="en-US" b="1" dirty="0">
              <a:solidFill>
                <a:schemeClr val="tx1">
                  <a:lumMod val="75000"/>
                  <a:lumOff val="25000"/>
                </a:schemeClr>
              </a:solidFill>
              <a:latin typeface="华文中宋" panose="02010600040101010101" charset="-122"/>
              <a:ea typeface="华文中宋" panose="02010600040101010101" charset="-122"/>
            </a:endParaRPr>
          </a:p>
        </p:txBody>
      </p:sp>
      <p:sp>
        <p:nvSpPr>
          <p:cNvPr id="81" name="矩形 47"/>
          <p:cNvSpPr>
            <a:spLocks noChangeArrowheads="1"/>
          </p:cNvSpPr>
          <p:nvPr/>
        </p:nvSpPr>
        <p:spPr bwMode="auto">
          <a:xfrm>
            <a:off x="6291460" y="3105124"/>
            <a:ext cx="1820990" cy="83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75000"/>
                    <a:lumOff val="25000"/>
                  </a:schemeClr>
                </a:solidFill>
                <a:latin typeface="华文中宋" panose="02010600040101010101" charset="-122"/>
                <a:ea typeface="华文中宋" panose="02010600040101010101" charset="-122"/>
                <a:sym typeface="微软雅黑" panose="020B0503020204020204" pitchFamily="34" charset="-122"/>
              </a:rPr>
              <a:t>极个别获奖生对校尖端录取可能会产生帮助。</a:t>
            </a:r>
            <a:endParaRPr lang="zh-CN" altLang="en-US" sz="1400" dirty="0">
              <a:solidFill>
                <a:schemeClr val="tx1">
                  <a:lumMod val="75000"/>
                  <a:lumOff val="25000"/>
                </a:schemeClr>
              </a:solidFill>
              <a:latin typeface="华文中宋" panose="02010600040101010101" charset="-122"/>
              <a:ea typeface="华文中宋" panose="02010600040101010101" charset="-122"/>
              <a:sym typeface="微软雅黑" panose="020B0503020204020204" pitchFamily="34" charset="-122"/>
            </a:endParaRPr>
          </a:p>
        </p:txBody>
      </p:sp>
      <p:grpSp>
        <p:nvGrpSpPr>
          <p:cNvPr id="87" name="组合 86"/>
          <p:cNvGrpSpPr/>
          <p:nvPr/>
        </p:nvGrpSpPr>
        <p:grpSpPr>
          <a:xfrm>
            <a:off x="3887578" y="2289632"/>
            <a:ext cx="1281625" cy="1082733"/>
            <a:chOff x="5927099" y="3207123"/>
            <a:chExt cx="1887055" cy="1592580"/>
          </a:xfrm>
          <a:solidFill>
            <a:schemeClr val="accent3">
              <a:lumMod val="75000"/>
            </a:schemeClr>
          </a:solidFill>
        </p:grpSpPr>
        <p:sp>
          <p:nvSpPr>
            <p:cNvPr id="88" name="六边形 87"/>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华文中宋" panose="02010600040101010101" charset="-122"/>
                <a:ea typeface="华文中宋" panose="02010600040101010101" charset="-122"/>
                <a:cs typeface="Arial" panose="020B0604020202020204" pitchFamily="34" charset="0"/>
              </a:endParaRPr>
            </a:p>
          </p:txBody>
        </p:sp>
        <p:sp>
          <p:nvSpPr>
            <p:cNvPr id="89" name="文本框 1"/>
            <p:cNvSpPr txBox="1"/>
            <p:nvPr/>
          </p:nvSpPr>
          <p:spPr>
            <a:xfrm>
              <a:off x="6291627" y="3451750"/>
              <a:ext cx="1157998" cy="1130158"/>
            </a:xfrm>
            <a:prstGeom prst="rect">
              <a:avLst/>
            </a:prstGeom>
            <a:noFill/>
          </p:spPr>
          <p:txBody>
            <a:bodyPr wrap="square" rtlCol="0">
              <a:spAutoFit/>
            </a:bodyPr>
            <a:lstStyle/>
            <a:p>
              <a:pPr algn="ctr"/>
              <a:r>
                <a:rPr lang="zh-CN" altLang="en-US" sz="2200" b="1" dirty="0">
                  <a:solidFill>
                    <a:schemeClr val="bg1"/>
                  </a:solidFill>
                  <a:latin typeface="华文中宋" panose="02010600040101010101" charset="-122"/>
                  <a:ea typeface="华文中宋" panose="02010600040101010101" charset="-122"/>
                </a:rPr>
                <a:t>学科学习</a:t>
              </a:r>
              <a:endParaRPr lang="zh-CN" altLang="en-US" sz="2200" b="1" dirty="0">
                <a:solidFill>
                  <a:schemeClr val="bg1"/>
                </a:solidFill>
                <a:latin typeface="华文中宋" panose="02010600040101010101" charset="-122"/>
                <a:ea typeface="华文中宋" panose="02010600040101010101" charset="-122"/>
              </a:endParaRPr>
            </a:p>
          </p:txBody>
        </p:sp>
      </p:grpSp>
      <p:sp>
        <p:nvSpPr>
          <p:cNvPr id="45" name="TextBox 44"/>
          <p:cNvSpPr txBox="1"/>
          <p:nvPr/>
        </p:nvSpPr>
        <p:spPr>
          <a:xfrm>
            <a:off x="355782" y="205624"/>
            <a:ext cx="1198880" cy="398780"/>
          </a:xfrm>
          <a:prstGeom prst="rect">
            <a:avLst/>
          </a:prstGeom>
          <a:noFill/>
        </p:spPr>
        <p:txBody>
          <a:bodyPr wrap="none" rtlCol="0">
            <a:spAutoFit/>
          </a:bodyPr>
          <a:lstStyle/>
          <a:p>
            <a:r>
              <a:rPr lang="zh-CN" altLang="en-US" sz="2000" b="1" dirty="0">
                <a:solidFill>
                  <a:schemeClr val="accent1"/>
                </a:solidFill>
                <a:latin typeface="华文中宋" panose="02010600040101010101" charset="-122"/>
                <a:ea typeface="华文中宋" panose="02010600040101010101" charset="-122"/>
              </a:rPr>
              <a:t>间接作用</a:t>
            </a:r>
            <a:endParaRPr lang="zh-CN" altLang="en-US" sz="2000" b="1" dirty="0">
              <a:solidFill>
                <a:schemeClr val="accent1"/>
              </a:solidFill>
              <a:latin typeface="华文中宋" panose="02010600040101010101" charset="-122"/>
              <a:ea typeface="华文中宋" panose="02010600040101010101" charset="-122"/>
            </a:endParaRPr>
          </a:p>
        </p:txBody>
      </p:sp>
      <p:pic>
        <p:nvPicPr>
          <p:cNvPr id="4" name="图片 3" descr="logo"/>
          <p:cNvPicPr>
            <a:picLocks noChangeAspect="1"/>
          </p:cNvPicPr>
          <p:nvPr/>
        </p:nvPicPr>
        <p:blipFill>
          <a:blip r:embed="rId1"/>
          <a:stretch>
            <a:fillRect/>
          </a:stretch>
        </p:blipFill>
        <p:spPr>
          <a:xfrm>
            <a:off x="107950" y="4732020"/>
            <a:ext cx="1725295" cy="3454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500"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 calcmode="lin" valueType="num">
                                      <p:cBhvr>
                                        <p:cTn id="9" dur="500" fill="hold"/>
                                        <p:tgtEl>
                                          <p:spTgt spid="87"/>
                                        </p:tgtEl>
                                        <p:attrNameLst>
                                          <p:attrName>ppt_x</p:attrName>
                                        </p:attrNameLst>
                                      </p:cBhvr>
                                      <p:tavLst>
                                        <p:tav tm="0">
                                          <p:val>
                                            <p:fltVal val="0.5"/>
                                          </p:val>
                                        </p:tav>
                                        <p:tav tm="100000">
                                          <p:val>
                                            <p:strVal val="#ppt_x"/>
                                          </p:val>
                                        </p:tav>
                                      </p:tavLst>
                                    </p:anim>
                                    <p:anim calcmode="lin" valueType="num">
                                      <p:cBhvr>
                                        <p:cTn id="10" dur="500" fill="hold"/>
                                        <p:tgtEl>
                                          <p:spTgt spid="87"/>
                                        </p:tgtEl>
                                        <p:attrNameLst>
                                          <p:attrName>ppt_y</p:attrName>
                                        </p:attrNameLst>
                                      </p:cBhvr>
                                      <p:tavLst>
                                        <p:tav tm="0">
                                          <p:val>
                                            <p:fltVal val="0.5"/>
                                          </p:val>
                                        </p:tav>
                                        <p:tav tm="100000">
                                          <p:val>
                                            <p:strVal val="#ppt_y"/>
                                          </p:val>
                                        </p:tav>
                                      </p:tavLst>
                                    </p:anim>
                                  </p:childTnLst>
                                </p:cTn>
                              </p:par>
                              <p:par>
                                <p:cTn id="11" presetID="2" presetClass="entr" presetSubtype="1" fill="hold" nodeType="withEffect">
                                  <p:stCondLst>
                                    <p:cond delay="750"/>
                                  </p:stCondLst>
                                  <p:childTnLst>
                                    <p:set>
                                      <p:cBhvr>
                                        <p:cTn id="12" dur="500" fill="hold">
                                          <p:stCondLst>
                                            <p:cond delay="0"/>
                                          </p:stCondLst>
                                        </p:cTn>
                                        <p:tgtEl>
                                          <p:spTgt spid="57"/>
                                        </p:tgtEl>
                                        <p:attrNameLst>
                                          <p:attrName>style.visibility</p:attrName>
                                        </p:attrNameLst>
                                      </p:cBhvr>
                                      <p:to>
                                        <p:strVal val="visible"/>
                                      </p:to>
                                    </p:set>
                                    <p:anim calcmode="lin" valueType="num">
                                      <p:cBhvr additive="base">
                                        <p:cTn id="13" dur="500" fill="hold"/>
                                        <p:tgtEl>
                                          <p:spTgt spid="57"/>
                                        </p:tgtEl>
                                        <p:attrNameLst>
                                          <p:attrName>ppt_x</p:attrName>
                                        </p:attrNameLst>
                                      </p:cBhvr>
                                      <p:tavLst>
                                        <p:tav tm="0">
                                          <p:val>
                                            <p:strVal val="#ppt_x"/>
                                          </p:val>
                                        </p:tav>
                                        <p:tav tm="100000">
                                          <p:val>
                                            <p:strVal val="#ppt_x"/>
                                          </p:val>
                                        </p:tav>
                                      </p:tavLst>
                                    </p:anim>
                                    <p:anim calcmode="lin" valueType="num">
                                      <p:cBhvr additive="base">
                                        <p:cTn id="14" dur="500" fill="hold"/>
                                        <p:tgtEl>
                                          <p:spTgt spid="57"/>
                                        </p:tgtEl>
                                        <p:attrNameLst>
                                          <p:attrName>ppt_y</p:attrName>
                                        </p:attrNameLst>
                                      </p:cBhvr>
                                      <p:tavLst>
                                        <p:tav tm="0">
                                          <p:val>
                                            <p:strVal val="0-#ppt_h/2"/>
                                          </p:val>
                                        </p:tav>
                                        <p:tav tm="100000">
                                          <p:val>
                                            <p:strVal val="#ppt_y"/>
                                          </p:val>
                                        </p:tav>
                                      </p:tavLst>
                                    </p:anim>
                                  </p:childTnLst>
                                </p:cTn>
                              </p:par>
                            </p:childTnLst>
                          </p:cTn>
                        </p:par>
                        <p:par>
                          <p:cTn id="15" fill="hold">
                            <p:stCondLst>
                              <p:cond delay="500"/>
                            </p:stCondLst>
                            <p:childTnLst>
                              <p:par>
                                <p:cTn id="16" presetID="22" presetClass="entr" presetSubtype="2" fill="hold" nodeType="afterEffect">
                                  <p:stCondLst>
                                    <p:cond delay="250"/>
                                  </p:stCondLst>
                                  <p:childTnLst>
                                    <p:set>
                                      <p:cBhvr>
                                        <p:cTn id="17" dur="500" fill="hold">
                                          <p:stCondLst>
                                            <p:cond delay="0"/>
                                          </p:stCondLst>
                                        </p:cTn>
                                        <p:tgtEl>
                                          <p:spTgt spid="51"/>
                                        </p:tgtEl>
                                        <p:attrNameLst>
                                          <p:attrName>style.visibility</p:attrName>
                                        </p:attrNameLst>
                                      </p:cBhvr>
                                      <p:to>
                                        <p:strVal val="visible"/>
                                      </p:to>
                                    </p:set>
                                    <p:animEffect transition="in" filter="wipe(right)">
                                      <p:cBhvr>
                                        <p:cTn id="18" dur="500"/>
                                        <p:tgtEl>
                                          <p:spTgt spid="51"/>
                                        </p:tgtEl>
                                      </p:cBhvr>
                                    </p:animEffect>
                                  </p:childTnLst>
                                </p:cTn>
                              </p:par>
                            </p:childTnLst>
                          </p:cTn>
                        </p:par>
                        <p:par>
                          <p:cTn id="19" fill="hold">
                            <p:stCondLst>
                              <p:cond delay="1250"/>
                            </p:stCondLst>
                            <p:childTnLst>
                              <p:par>
                                <p:cTn id="20" presetID="22" presetClass="entr" presetSubtype="2" fill="hold" grpId="0" nodeType="afterEffect">
                                  <p:stCondLst>
                                    <p:cond delay="0"/>
                                  </p:stCondLst>
                                  <p:childTnLst>
                                    <p:set>
                                      <p:cBhvr>
                                        <p:cTn id="21" dur="500" fill="hold">
                                          <p:stCondLst>
                                            <p:cond delay="0"/>
                                          </p:stCondLst>
                                        </p:cTn>
                                        <p:tgtEl>
                                          <p:spTgt spid="72"/>
                                        </p:tgtEl>
                                        <p:attrNameLst>
                                          <p:attrName>style.visibility</p:attrName>
                                        </p:attrNameLst>
                                      </p:cBhvr>
                                      <p:to>
                                        <p:strVal val="visible"/>
                                      </p:to>
                                    </p:set>
                                    <p:animEffect transition="in" filter="wipe(right)">
                                      <p:cBhvr>
                                        <p:cTn id="22" dur="500"/>
                                        <p:tgtEl>
                                          <p:spTgt spid="72"/>
                                        </p:tgtEl>
                                      </p:cBhvr>
                                    </p:animEffect>
                                  </p:childTnLst>
                                </p:cTn>
                              </p:par>
                              <p:par>
                                <p:cTn id="23" presetID="22" presetClass="entr" presetSubtype="2" fill="hold" grpId="0" nodeType="withEffect">
                                  <p:stCondLst>
                                    <p:cond delay="0"/>
                                  </p:stCondLst>
                                  <p:childTnLst>
                                    <p:set>
                                      <p:cBhvr>
                                        <p:cTn id="24" dur="500" fill="hold">
                                          <p:stCondLst>
                                            <p:cond delay="0"/>
                                          </p:stCondLst>
                                        </p:cTn>
                                        <p:tgtEl>
                                          <p:spTgt spid="73"/>
                                        </p:tgtEl>
                                        <p:attrNameLst>
                                          <p:attrName>style.visibility</p:attrName>
                                        </p:attrNameLst>
                                      </p:cBhvr>
                                      <p:to>
                                        <p:strVal val="visible"/>
                                      </p:to>
                                    </p:set>
                                    <p:animEffect transition="in" filter="wipe(right)">
                                      <p:cBhvr>
                                        <p:cTn id="25" dur="500"/>
                                        <p:tgtEl>
                                          <p:spTgt spid="73"/>
                                        </p:tgtEl>
                                      </p:cBhvr>
                                    </p:animEffect>
                                  </p:childTnLst>
                                </p:cTn>
                              </p:par>
                            </p:childTnLst>
                          </p:cTn>
                        </p:par>
                        <p:par>
                          <p:cTn id="26" fill="hold">
                            <p:stCondLst>
                              <p:cond delay="1750"/>
                            </p:stCondLst>
                            <p:childTnLst>
                              <p:par>
                                <p:cTn id="27" presetID="2" presetClass="entr" presetSubtype="2" fill="hold" nodeType="afterEffect">
                                  <p:stCondLst>
                                    <p:cond delay="250"/>
                                  </p:stCondLst>
                                  <p:childTnLst>
                                    <p:set>
                                      <p:cBhvr>
                                        <p:cTn id="28" dur="500" fill="hold">
                                          <p:stCondLst>
                                            <p:cond delay="0"/>
                                          </p:stCondLst>
                                        </p:cTn>
                                        <p:tgtEl>
                                          <p:spTgt spid="60"/>
                                        </p:tgtEl>
                                        <p:attrNameLst>
                                          <p:attrName>style.visibility</p:attrName>
                                        </p:attrNameLst>
                                      </p:cBhvr>
                                      <p:to>
                                        <p:strVal val="visible"/>
                                      </p:to>
                                    </p:set>
                                    <p:anim calcmode="lin" valueType="num">
                                      <p:cBhvr additive="base">
                                        <p:cTn id="29" dur="500" fill="hold"/>
                                        <p:tgtEl>
                                          <p:spTgt spid="60"/>
                                        </p:tgtEl>
                                        <p:attrNameLst>
                                          <p:attrName>ppt_x</p:attrName>
                                        </p:attrNameLst>
                                      </p:cBhvr>
                                      <p:tavLst>
                                        <p:tav tm="0">
                                          <p:val>
                                            <p:strVal val="1+#ppt_w/2"/>
                                          </p:val>
                                        </p:tav>
                                        <p:tav tm="100000">
                                          <p:val>
                                            <p:strVal val="#ppt_x"/>
                                          </p:val>
                                        </p:tav>
                                      </p:tavLst>
                                    </p:anim>
                                    <p:anim calcmode="lin" valueType="num">
                                      <p:cBhvr additive="base">
                                        <p:cTn id="30" dur="500" fill="hold"/>
                                        <p:tgtEl>
                                          <p:spTgt spid="60"/>
                                        </p:tgtEl>
                                        <p:attrNameLst>
                                          <p:attrName>ppt_y</p:attrName>
                                        </p:attrNameLst>
                                      </p:cBhvr>
                                      <p:tavLst>
                                        <p:tav tm="0">
                                          <p:val>
                                            <p:strVal val="#ppt_y"/>
                                          </p:val>
                                        </p:tav>
                                        <p:tav tm="100000">
                                          <p:val>
                                            <p:strVal val="#ppt_y"/>
                                          </p:val>
                                        </p:tav>
                                      </p:tavLst>
                                    </p:anim>
                                  </p:childTnLst>
                                </p:cTn>
                              </p:par>
                            </p:childTnLst>
                          </p:cTn>
                        </p:par>
                        <p:par>
                          <p:cTn id="31" fill="hold">
                            <p:stCondLst>
                              <p:cond delay="2500"/>
                            </p:stCondLst>
                            <p:childTnLst>
                              <p:par>
                                <p:cTn id="32" presetID="22" presetClass="entr" presetSubtype="8" fill="hold" nodeType="afterEffect">
                                  <p:stCondLst>
                                    <p:cond delay="0"/>
                                  </p:stCondLst>
                                  <p:childTnLst>
                                    <p:set>
                                      <p:cBhvr>
                                        <p:cTn id="33" dur="500" fill="hold">
                                          <p:stCondLst>
                                            <p:cond delay="0"/>
                                          </p:stCondLst>
                                        </p:cTn>
                                        <p:tgtEl>
                                          <p:spTgt spid="47"/>
                                        </p:tgtEl>
                                        <p:attrNameLst>
                                          <p:attrName>style.visibility</p:attrName>
                                        </p:attrNameLst>
                                      </p:cBhvr>
                                      <p:to>
                                        <p:strVal val="visible"/>
                                      </p:to>
                                    </p:set>
                                    <p:animEffect transition="in" filter="wipe(left)">
                                      <p:cBhvr>
                                        <p:cTn id="34" dur="500"/>
                                        <p:tgtEl>
                                          <p:spTgt spid="47"/>
                                        </p:tgtEl>
                                      </p:cBhvr>
                                    </p:animEffect>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500" fill="hold">
                                          <p:stCondLst>
                                            <p:cond delay="0"/>
                                          </p:stCondLst>
                                        </p:cTn>
                                        <p:tgtEl>
                                          <p:spTgt spid="80"/>
                                        </p:tgtEl>
                                        <p:attrNameLst>
                                          <p:attrName>style.visibility</p:attrName>
                                        </p:attrNameLst>
                                      </p:cBhvr>
                                      <p:to>
                                        <p:strVal val="visible"/>
                                      </p:to>
                                    </p:set>
                                    <p:animEffect transition="in" filter="wipe(left)">
                                      <p:cBhvr>
                                        <p:cTn id="38" dur="500"/>
                                        <p:tgtEl>
                                          <p:spTgt spid="80"/>
                                        </p:tgtEl>
                                      </p:cBhvr>
                                    </p:animEffect>
                                  </p:childTnLst>
                                </p:cTn>
                              </p:par>
                              <p:par>
                                <p:cTn id="39" presetID="22" presetClass="entr" presetSubtype="8" fill="hold" grpId="0" nodeType="withEffect">
                                  <p:stCondLst>
                                    <p:cond delay="0"/>
                                  </p:stCondLst>
                                  <p:childTnLst>
                                    <p:set>
                                      <p:cBhvr>
                                        <p:cTn id="40" dur="500" fill="hold">
                                          <p:stCondLst>
                                            <p:cond delay="0"/>
                                          </p:stCondLst>
                                        </p:cTn>
                                        <p:tgtEl>
                                          <p:spTgt spid="81"/>
                                        </p:tgtEl>
                                        <p:attrNameLst>
                                          <p:attrName>style.visibility</p:attrName>
                                        </p:attrNameLst>
                                      </p:cBhvr>
                                      <p:to>
                                        <p:strVal val="visible"/>
                                      </p:to>
                                    </p:set>
                                    <p:animEffect transition="in" filter="wipe(left)">
                                      <p:cBhvr>
                                        <p:cTn id="41" dur="500"/>
                                        <p:tgtEl>
                                          <p:spTgt spid="81"/>
                                        </p:tgtEl>
                                      </p:cBhvr>
                                    </p:animEffect>
                                  </p:childTnLst>
                                </p:cTn>
                              </p:par>
                            </p:childTnLst>
                          </p:cTn>
                        </p:par>
                        <p:par>
                          <p:cTn id="42" fill="hold">
                            <p:stCondLst>
                              <p:cond delay="3500"/>
                            </p:stCondLst>
                            <p:childTnLst>
                              <p:par>
                                <p:cTn id="43" presetID="2" presetClass="entr" presetSubtype="8" fill="hold" nodeType="afterEffect">
                                  <p:stCondLst>
                                    <p:cond delay="250"/>
                                  </p:stCondLst>
                                  <p:childTnLst>
                                    <p:set>
                                      <p:cBhvr>
                                        <p:cTn id="44" dur="500" fill="hold">
                                          <p:stCondLst>
                                            <p:cond delay="0"/>
                                          </p:stCondLst>
                                        </p:cTn>
                                        <p:tgtEl>
                                          <p:spTgt spid="63"/>
                                        </p:tgtEl>
                                        <p:attrNameLst>
                                          <p:attrName>style.visibility</p:attrName>
                                        </p:attrNameLst>
                                      </p:cBhvr>
                                      <p:to>
                                        <p:strVal val="visible"/>
                                      </p:to>
                                    </p:set>
                                    <p:anim calcmode="lin" valueType="num">
                                      <p:cBhvr additive="base">
                                        <p:cTn id="45" dur="500" fill="hold"/>
                                        <p:tgtEl>
                                          <p:spTgt spid="63"/>
                                        </p:tgtEl>
                                        <p:attrNameLst>
                                          <p:attrName>ppt_x</p:attrName>
                                        </p:attrNameLst>
                                      </p:cBhvr>
                                      <p:tavLst>
                                        <p:tav tm="0">
                                          <p:val>
                                            <p:strVal val="0-#ppt_w/2"/>
                                          </p:val>
                                        </p:tav>
                                        <p:tav tm="100000">
                                          <p:val>
                                            <p:strVal val="#ppt_x"/>
                                          </p:val>
                                        </p:tav>
                                      </p:tavLst>
                                    </p:anim>
                                    <p:anim calcmode="lin" valueType="num">
                                      <p:cBhvr additive="base">
                                        <p:cTn id="46" dur="500" fill="hold"/>
                                        <p:tgtEl>
                                          <p:spTgt spid="63"/>
                                        </p:tgtEl>
                                        <p:attrNameLst>
                                          <p:attrName>ppt_y</p:attrName>
                                        </p:attrNameLst>
                                      </p:cBhvr>
                                      <p:tavLst>
                                        <p:tav tm="0">
                                          <p:val>
                                            <p:strVal val="#ppt_y"/>
                                          </p:val>
                                        </p:tav>
                                        <p:tav tm="100000">
                                          <p:val>
                                            <p:strVal val="#ppt_y"/>
                                          </p:val>
                                        </p:tav>
                                      </p:tavLst>
                                    </p:anim>
                                  </p:childTnLst>
                                </p:cTn>
                              </p:par>
                            </p:childTnLst>
                          </p:cTn>
                        </p:par>
                        <p:par>
                          <p:cTn id="47" fill="hold">
                            <p:stCondLst>
                              <p:cond delay="4250"/>
                            </p:stCondLst>
                            <p:childTnLst>
                              <p:par>
                                <p:cTn id="48" presetID="22" presetClass="entr" presetSubtype="2" fill="hold" nodeType="afterEffect">
                                  <p:stCondLst>
                                    <p:cond delay="0"/>
                                  </p:stCondLst>
                                  <p:childTnLst>
                                    <p:set>
                                      <p:cBhvr>
                                        <p:cTn id="49" dur="500" fill="hold">
                                          <p:stCondLst>
                                            <p:cond delay="0"/>
                                          </p:stCondLst>
                                        </p:cTn>
                                        <p:tgtEl>
                                          <p:spTgt spid="49"/>
                                        </p:tgtEl>
                                        <p:attrNameLst>
                                          <p:attrName>style.visibility</p:attrName>
                                        </p:attrNameLst>
                                      </p:cBhvr>
                                      <p:to>
                                        <p:strVal val="visible"/>
                                      </p:to>
                                    </p:set>
                                    <p:animEffect transition="in" filter="wipe(right)">
                                      <p:cBhvr>
                                        <p:cTn id="50" dur="500"/>
                                        <p:tgtEl>
                                          <p:spTgt spid="49"/>
                                        </p:tgtEl>
                                      </p:cBhvr>
                                    </p:animEffect>
                                  </p:childTnLst>
                                </p:cTn>
                              </p:par>
                            </p:childTnLst>
                          </p:cTn>
                        </p:par>
                        <p:par>
                          <p:cTn id="51" fill="hold">
                            <p:stCondLst>
                              <p:cond delay="4750"/>
                            </p:stCondLst>
                            <p:childTnLst>
                              <p:par>
                                <p:cTn id="52" presetID="22" presetClass="entr" presetSubtype="2" fill="hold" grpId="0" nodeType="afterEffect">
                                  <p:stCondLst>
                                    <p:cond delay="0"/>
                                  </p:stCondLst>
                                  <p:childTnLst>
                                    <p:set>
                                      <p:cBhvr>
                                        <p:cTn id="53" dur="500" fill="hold">
                                          <p:stCondLst>
                                            <p:cond delay="0"/>
                                          </p:stCondLst>
                                        </p:cTn>
                                        <p:tgtEl>
                                          <p:spTgt spid="76"/>
                                        </p:tgtEl>
                                        <p:attrNameLst>
                                          <p:attrName>style.visibility</p:attrName>
                                        </p:attrNameLst>
                                      </p:cBhvr>
                                      <p:to>
                                        <p:strVal val="visible"/>
                                      </p:to>
                                    </p:set>
                                    <p:animEffect transition="in" filter="wipe(right)">
                                      <p:cBhvr>
                                        <p:cTn id="54" dur="500"/>
                                        <p:tgtEl>
                                          <p:spTgt spid="76"/>
                                        </p:tgtEl>
                                      </p:cBhvr>
                                    </p:animEffect>
                                  </p:childTnLst>
                                </p:cTn>
                              </p:par>
                              <p:par>
                                <p:cTn id="55" presetID="22" presetClass="entr" presetSubtype="2" fill="hold" grpId="0" nodeType="withEffect">
                                  <p:stCondLst>
                                    <p:cond delay="0"/>
                                  </p:stCondLst>
                                  <p:childTnLst>
                                    <p:set>
                                      <p:cBhvr>
                                        <p:cTn id="56" dur="500" fill="hold">
                                          <p:stCondLst>
                                            <p:cond delay="0"/>
                                          </p:stCondLst>
                                        </p:cTn>
                                        <p:tgtEl>
                                          <p:spTgt spid="77"/>
                                        </p:tgtEl>
                                        <p:attrNameLst>
                                          <p:attrName>style.visibility</p:attrName>
                                        </p:attrNameLst>
                                      </p:cBhvr>
                                      <p:to>
                                        <p:strVal val="visible"/>
                                      </p:to>
                                    </p:set>
                                    <p:animEffect transition="in" filter="wipe(right)">
                                      <p:cBhvr>
                                        <p:cTn id="57"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6" grpId="0"/>
      <p:bldP spid="77" grpId="0"/>
      <p:bldP spid="80" grpId="0"/>
      <p:bldP spid="8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296571" y="1815475"/>
            <a:ext cx="847090" cy="497840"/>
          </a:xfrm>
          <a:prstGeom prst="rect">
            <a:avLst/>
          </a:prstGeom>
          <a:noFill/>
        </p:spPr>
        <p:txBody>
          <a:bodyPr wrap="none" lIns="68562" tIns="34281" rIns="68562" bIns="34281" rtlCol="0">
            <a:spAutoFit/>
          </a:bodyPr>
          <a:lstStyle/>
          <a:p>
            <a:r>
              <a:rPr lang="zh-CN" altLang="en-US" sz="2800" dirty="0">
                <a:solidFill>
                  <a:srgbClr val="F8F8F8"/>
                </a:solidFill>
                <a:latin typeface="华文中宋" panose="02010600040101010101" charset="-122"/>
                <a:ea typeface="华文中宋" panose="02010600040101010101" charset="-122"/>
              </a:rPr>
              <a:t>标题</a:t>
            </a:r>
            <a:endParaRPr lang="zh-CN" altLang="en-US" sz="2800" dirty="0">
              <a:solidFill>
                <a:srgbClr val="F8F8F8"/>
              </a:solidFill>
              <a:latin typeface="华文中宋" panose="02010600040101010101" charset="-122"/>
              <a:ea typeface="华文中宋" panose="02010600040101010101" charset="-122"/>
            </a:endParaRPr>
          </a:p>
        </p:txBody>
      </p:sp>
      <p:sp>
        <p:nvSpPr>
          <p:cNvPr id="16" name="TextBox 15"/>
          <p:cNvSpPr txBox="1"/>
          <p:nvPr/>
        </p:nvSpPr>
        <p:spPr>
          <a:xfrm>
            <a:off x="355782" y="205624"/>
            <a:ext cx="2626360" cy="460375"/>
          </a:xfrm>
          <a:prstGeom prst="rect">
            <a:avLst/>
          </a:prstGeom>
          <a:noFill/>
        </p:spPr>
        <p:txBody>
          <a:bodyPr wrap="none" rtlCol="0">
            <a:spAutoFit/>
          </a:bodyPr>
          <a:lstStyle/>
          <a:p>
            <a:r>
              <a:rPr lang="zh-CN" altLang="en-US" sz="2400" b="1" dirty="0">
                <a:solidFill>
                  <a:schemeClr val="accent1"/>
                </a:solidFill>
                <a:latin typeface="华文中宋" panose="02010600040101010101" charset="-122"/>
                <a:ea typeface="华文中宋" panose="02010600040101010101" charset="-122"/>
              </a:rPr>
              <a:t>对学生整体的作用</a:t>
            </a:r>
            <a:endParaRPr lang="zh-CN" altLang="en-US" sz="2400" b="1" dirty="0">
              <a:solidFill>
                <a:schemeClr val="accent1"/>
              </a:solidFill>
              <a:latin typeface="华文中宋" panose="02010600040101010101" charset="-122"/>
              <a:ea typeface="华文中宋" panose="02010600040101010101" charset="-122"/>
            </a:endParaRPr>
          </a:p>
        </p:txBody>
      </p:sp>
      <p:grpSp>
        <p:nvGrpSpPr>
          <p:cNvPr id="8" name="组合 2      (向天歌演示原创作品：www.TopPPT.cn)"/>
          <p:cNvGrpSpPr/>
          <p:nvPr/>
        </p:nvGrpSpPr>
        <p:grpSpPr>
          <a:xfrm>
            <a:off x="1332461" y="1131399"/>
            <a:ext cx="6424930" cy="3183731"/>
            <a:chOff x="581025" y="1789113"/>
            <a:chExt cx="8566573" cy="4244975"/>
          </a:xfrm>
        </p:grpSpPr>
        <p:sp>
          <p:nvSpPr>
            <p:cNvPr id="2" name="AutoShape 2      (向天歌演示原创作品：www.TopPPT.cn)"/>
            <p:cNvSpPr>
              <a:spLocks noChangeArrowheads="1"/>
            </p:cNvSpPr>
            <p:nvPr/>
          </p:nvSpPr>
          <p:spPr bwMode="gray">
            <a:xfrm>
              <a:off x="4840605" y="2239540"/>
              <a:ext cx="4306993" cy="3727027"/>
            </a:xfrm>
            <a:prstGeom prst="roundRect">
              <a:avLst>
                <a:gd name="adj" fmla="val 2259"/>
              </a:avLst>
            </a:prstGeom>
            <a:solidFill>
              <a:schemeClr val="tx1">
                <a:lumMod val="65000"/>
                <a:lumOff val="35000"/>
              </a:schemeClr>
            </a:solidFill>
            <a:ln w="3175" cap="flat" cmpd="sng" algn="ctr">
              <a:solidFill>
                <a:srgbClr val="D7D7D7"/>
              </a:solidFill>
              <a:prstDash val="solid"/>
            </a:ln>
            <a:effectLst/>
          </p:spPr>
          <p:txBody>
            <a:bodyPr lIns="135000" anchor="ctr"/>
            <a:lstStyle/>
            <a:p>
              <a:pPr marL="0" marR="0" lvl="0" indent="0" defTabSz="914400" eaLnBrk="1" fontAlgn="auto" latinLnBrk="0" hangingPunct="1">
                <a:lnSpc>
                  <a:spcPct val="150000"/>
                </a:lnSpc>
                <a:spcBef>
                  <a:spcPts val="0"/>
                </a:spcBef>
                <a:spcAft>
                  <a:spcPts val="0"/>
                </a:spcAft>
                <a:buClrTx/>
                <a:buSzTx/>
                <a:buFontTx/>
                <a:buNone/>
                <a:defRPr/>
              </a:pPr>
              <a:endParaRPr kumimoji="0" lang="zh-CN" altLang="en-US" sz="1000" b="0" i="0" u="none" strike="noStrike" kern="0" cap="none" spc="0" normalizeH="0" baseline="0" noProof="0" dirty="0">
                <a:ln>
                  <a:noFill/>
                </a:ln>
                <a:solidFill>
                  <a:schemeClr val="bg1"/>
                </a:solidFill>
                <a:effectLst/>
                <a:uLnTx/>
                <a:uFillTx/>
                <a:latin typeface="华文中宋" panose="02010600040101010101" charset="-122"/>
                <a:ea typeface="华文中宋" panose="02010600040101010101" charset="-122"/>
                <a:cs typeface="+mn-cs"/>
              </a:endParaRPr>
            </a:p>
          </p:txBody>
        </p:sp>
        <p:sp>
          <p:nvSpPr>
            <p:cNvPr id="17" name="Oval 4      (向天歌演示原创作品：www.TopPPT.cn)"/>
            <p:cNvSpPr>
              <a:spLocks noChangeArrowheads="1"/>
            </p:cNvSpPr>
            <p:nvPr/>
          </p:nvSpPr>
          <p:spPr bwMode="gray">
            <a:xfrm>
              <a:off x="893763" y="2130425"/>
              <a:ext cx="3355975" cy="3355975"/>
            </a:xfrm>
            <a:prstGeom prst="ellipse">
              <a:avLst/>
            </a:prstGeom>
            <a:noFill/>
            <a:ln w="12700" algn="ctr">
              <a:solidFill>
                <a:srgbClr val="2B2E30"/>
              </a:solidFill>
              <a:prstDash val="dash"/>
              <a:round/>
            </a:ln>
            <a:extLst>
              <a:ext uri="{909E8E84-426E-40DD-AFC4-6F175D3DCCD1}">
                <a14:hiddenFill xmlns:a14="http://schemas.microsoft.com/office/drawing/2010/main">
                  <a:solidFill>
                    <a:srgbClr val="FFFFFF"/>
                  </a:solidFill>
                </a14:hiddenFill>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dirty="0">
                <a:ln>
                  <a:noFill/>
                </a:ln>
                <a:solidFill>
                  <a:sysClr val="windowText" lastClr="000000"/>
                </a:solidFill>
                <a:effectLst/>
                <a:uLnTx/>
                <a:uFillTx/>
                <a:latin typeface="华文中宋" panose="02010600040101010101" charset="-122"/>
                <a:ea typeface="华文中宋" panose="02010600040101010101" charset="-122"/>
              </a:endParaRPr>
            </a:p>
          </p:txBody>
        </p:sp>
        <p:sp>
          <p:nvSpPr>
            <p:cNvPr id="18" name="Oval 5      (向天歌演示原创作品：www.TopPPT.cn)"/>
            <p:cNvSpPr>
              <a:spLocks noChangeArrowheads="1"/>
            </p:cNvSpPr>
            <p:nvPr/>
          </p:nvSpPr>
          <p:spPr bwMode="gray">
            <a:xfrm>
              <a:off x="581025" y="2378075"/>
              <a:ext cx="1143000" cy="1143000"/>
            </a:xfrm>
            <a:prstGeom prst="ellipse">
              <a:avLst/>
            </a:prstGeom>
            <a:solidFill>
              <a:schemeClr val="tx1">
                <a:lumMod val="65000"/>
                <a:lumOff val="35000"/>
              </a:schemeClr>
            </a:solidFill>
            <a:ln w="38100" algn="ctr">
              <a:solidFill>
                <a:srgbClr val="EBF5FF"/>
              </a:solidFill>
              <a:round/>
            </a:ln>
            <a:effectLst/>
          </p:spPr>
          <p:txBody>
            <a:bodyPr wrap="squar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400" b="0" i="0" u="none" strike="noStrike" kern="0" cap="none" spc="0" normalizeH="0" baseline="0" noProof="0" dirty="0">
                  <a:ln>
                    <a:noFill/>
                  </a:ln>
                  <a:solidFill>
                    <a:srgbClr val="FFFFFF"/>
                  </a:solidFill>
                  <a:effectLst/>
                  <a:uLnTx/>
                  <a:uFillTx/>
                  <a:latin typeface="华文中宋" panose="02010600040101010101" charset="-122"/>
                  <a:ea typeface="华文中宋" panose="02010600040101010101" charset="-122"/>
                </a:rPr>
                <a:t>竞赛学生</a:t>
              </a:r>
              <a:endParaRPr kumimoji="0" lang="zh-CN" altLang="en-US" sz="1400" b="0" i="0" u="none" strike="noStrike" kern="0" cap="none" spc="0" normalizeH="0" baseline="0" noProof="0" dirty="0">
                <a:ln>
                  <a:noFill/>
                </a:ln>
                <a:solidFill>
                  <a:srgbClr val="FFFFFF"/>
                </a:solidFill>
                <a:effectLst/>
                <a:uLnTx/>
                <a:uFillTx/>
                <a:latin typeface="华文中宋" panose="02010600040101010101" charset="-122"/>
                <a:ea typeface="华文中宋" panose="02010600040101010101" charset="-122"/>
              </a:endParaRPr>
            </a:p>
          </p:txBody>
        </p:sp>
        <p:sp>
          <p:nvSpPr>
            <p:cNvPr id="19" name="Oval 6      (向天歌演示原创作品：www.TopPPT.cn)"/>
            <p:cNvSpPr>
              <a:spLocks noChangeArrowheads="1"/>
            </p:cNvSpPr>
            <p:nvPr/>
          </p:nvSpPr>
          <p:spPr bwMode="gray">
            <a:xfrm>
              <a:off x="3376613" y="2378075"/>
              <a:ext cx="1143000" cy="1143000"/>
            </a:xfrm>
            <a:prstGeom prst="ellipse">
              <a:avLst/>
            </a:prstGeom>
            <a:solidFill>
              <a:schemeClr val="tx1">
                <a:lumMod val="65000"/>
                <a:lumOff val="35000"/>
              </a:schemeClr>
            </a:solidFill>
            <a:ln w="38100" algn="ctr">
              <a:solidFill>
                <a:srgbClr val="EBF5FF"/>
              </a:solidFill>
              <a:round/>
            </a:ln>
            <a:effectLst/>
          </p:spPr>
          <p:txBody>
            <a:bodyPr wrap="square" anchor="ctr"/>
            <a:lstStyle/>
            <a:p>
              <a:pPr algn="ctr"/>
              <a:r>
                <a:rPr lang="zh-CN" altLang="en-US" sz="1400" kern="0">
                  <a:solidFill>
                    <a:srgbClr val="FFFFFF"/>
                  </a:solidFill>
                  <a:latin typeface="华文中宋" panose="02010600040101010101" charset="-122"/>
                  <a:ea typeface="华文中宋" panose="02010600040101010101" charset="-122"/>
                </a:rPr>
                <a:t>校本学生</a:t>
              </a:r>
              <a:endParaRPr lang="zh-CN" altLang="en-US" sz="1400" kern="0">
                <a:solidFill>
                  <a:srgbClr val="FFFFFF"/>
                </a:solidFill>
                <a:latin typeface="华文中宋" panose="02010600040101010101" charset="-122"/>
                <a:ea typeface="华文中宋" panose="02010600040101010101" charset="-122"/>
              </a:endParaRPr>
            </a:p>
          </p:txBody>
        </p:sp>
        <p:sp>
          <p:nvSpPr>
            <p:cNvPr id="20" name="Oval 7      (向天歌演示原创作品：www.TopPPT.cn)"/>
            <p:cNvSpPr>
              <a:spLocks noChangeArrowheads="1"/>
            </p:cNvSpPr>
            <p:nvPr/>
          </p:nvSpPr>
          <p:spPr bwMode="gray">
            <a:xfrm>
              <a:off x="2030413" y="4891088"/>
              <a:ext cx="1143000" cy="1143000"/>
            </a:xfrm>
            <a:prstGeom prst="ellipse">
              <a:avLst/>
            </a:prstGeom>
            <a:solidFill>
              <a:schemeClr val="tx1">
                <a:lumMod val="65000"/>
                <a:lumOff val="35000"/>
              </a:schemeClr>
            </a:solidFill>
            <a:ln w="38100" algn="ctr">
              <a:solidFill>
                <a:srgbClr val="EBF5FF"/>
              </a:solidFill>
              <a:round/>
            </a:ln>
            <a:effectLst/>
          </p:spPr>
          <p:txBody>
            <a:bodyPr wrap="square" anchor="ctr"/>
            <a:lstStyle/>
            <a:p>
              <a:pPr algn="ctr"/>
              <a:r>
                <a:rPr lang="zh-CN" altLang="en-US" sz="1400" kern="0" dirty="0">
                  <a:solidFill>
                    <a:srgbClr val="FFFFFF"/>
                  </a:solidFill>
                  <a:latin typeface="华文中宋" panose="02010600040101010101" charset="-122"/>
                  <a:ea typeface="华文中宋" panose="02010600040101010101" charset="-122"/>
                </a:rPr>
                <a:t>上位学生</a:t>
              </a:r>
              <a:endParaRPr lang="zh-CN" altLang="en-US" sz="1400" kern="0" dirty="0">
                <a:solidFill>
                  <a:srgbClr val="FFFFFF"/>
                </a:solidFill>
                <a:latin typeface="华文中宋" panose="02010600040101010101" charset="-122"/>
                <a:ea typeface="华文中宋" panose="02010600040101010101" charset="-122"/>
              </a:endParaRPr>
            </a:p>
          </p:txBody>
        </p:sp>
        <p:sp>
          <p:nvSpPr>
            <p:cNvPr id="21" name="Oval 8      (向天歌演示原创作品：www.TopPPT.cn)"/>
            <p:cNvSpPr>
              <a:spLocks noChangeArrowheads="1"/>
            </p:cNvSpPr>
            <p:nvPr/>
          </p:nvSpPr>
          <p:spPr bwMode="gray">
            <a:xfrm>
              <a:off x="2163763" y="1789113"/>
              <a:ext cx="777875" cy="777875"/>
            </a:xfrm>
            <a:prstGeom prst="ellipse">
              <a:avLst/>
            </a:prstGeom>
            <a:solidFill>
              <a:schemeClr val="accent1"/>
            </a:solidFill>
            <a:ln w="38100" algn="ctr">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000" b="0" i="0" u="none" strike="noStrike" kern="0" cap="none" spc="0" normalizeH="0" baseline="0" noProof="0">
                  <a:ln>
                    <a:noFill/>
                  </a:ln>
                  <a:solidFill>
                    <a:srgbClr val="FFFFFF"/>
                  </a:solidFill>
                  <a:effectLst/>
                  <a:uLnTx/>
                  <a:uFillTx/>
                  <a:latin typeface="华文中宋" panose="02010600040101010101" charset="-122"/>
                  <a:ea typeface="华文中宋" panose="02010600040101010101" charset="-122"/>
                </a:rPr>
                <a:t>普通学生</a:t>
              </a:r>
              <a:endParaRPr kumimoji="0" lang="zh-CN" altLang="en-US" sz="1000" b="0" i="0" u="none" strike="noStrike" kern="0" cap="none" spc="0" normalizeH="0" baseline="0" noProof="0">
                <a:ln>
                  <a:noFill/>
                </a:ln>
                <a:solidFill>
                  <a:srgbClr val="FFFFFF"/>
                </a:solidFill>
                <a:effectLst/>
                <a:uLnTx/>
                <a:uFillTx/>
                <a:latin typeface="华文中宋" panose="02010600040101010101" charset="-122"/>
                <a:ea typeface="华文中宋" panose="02010600040101010101" charset="-122"/>
              </a:endParaRPr>
            </a:p>
          </p:txBody>
        </p:sp>
        <p:sp>
          <p:nvSpPr>
            <p:cNvPr id="22" name="Oval 9      (向天歌演示原创作品：www.TopPPT.cn)"/>
            <p:cNvSpPr>
              <a:spLocks noChangeArrowheads="1"/>
            </p:cNvSpPr>
            <p:nvPr/>
          </p:nvSpPr>
          <p:spPr bwMode="gray">
            <a:xfrm>
              <a:off x="3621088" y="4160838"/>
              <a:ext cx="777875" cy="777875"/>
            </a:xfrm>
            <a:prstGeom prst="ellipse">
              <a:avLst/>
            </a:prstGeom>
            <a:solidFill>
              <a:schemeClr val="accent1"/>
            </a:solidFill>
            <a:ln w="38100" algn="ctr">
              <a:noFill/>
              <a:round/>
            </a:ln>
            <a:effectLst/>
          </p:spPr>
          <p:txBody>
            <a:bodyPr wrap="none" anchor="ctr"/>
            <a:lstStyle/>
            <a:p>
              <a:pPr algn="ctr"/>
              <a:r>
                <a:rPr lang="zh-CN" altLang="en-US" sz="1000" kern="0">
                  <a:solidFill>
                    <a:srgbClr val="FFFFFF"/>
                  </a:solidFill>
                  <a:latin typeface="华文中宋" panose="02010600040101010101" charset="-122"/>
                  <a:ea typeface="华文中宋" panose="02010600040101010101" charset="-122"/>
                </a:rPr>
                <a:t>普通学生</a:t>
              </a:r>
              <a:endParaRPr lang="zh-CN" altLang="en-US" sz="1000" kern="0">
                <a:solidFill>
                  <a:srgbClr val="FFFFFF"/>
                </a:solidFill>
                <a:latin typeface="华文中宋" panose="02010600040101010101" charset="-122"/>
                <a:ea typeface="华文中宋" panose="02010600040101010101" charset="-122"/>
              </a:endParaRPr>
            </a:p>
          </p:txBody>
        </p:sp>
        <p:sp>
          <p:nvSpPr>
            <p:cNvPr id="23" name="Oval 10      (向天歌演示原创作品：www.TopPPT.cn)"/>
            <p:cNvSpPr>
              <a:spLocks noChangeArrowheads="1"/>
            </p:cNvSpPr>
            <p:nvPr/>
          </p:nvSpPr>
          <p:spPr bwMode="gray">
            <a:xfrm>
              <a:off x="698500" y="4198938"/>
              <a:ext cx="777875" cy="777875"/>
            </a:xfrm>
            <a:prstGeom prst="ellipse">
              <a:avLst/>
            </a:prstGeom>
            <a:solidFill>
              <a:schemeClr val="accent1"/>
            </a:solidFill>
            <a:ln w="38100" algn="ctr">
              <a:noFill/>
              <a:round/>
            </a:ln>
            <a:effectLst/>
          </p:spPr>
          <p:txBody>
            <a:bodyPr wrap="none" anchor="ctr"/>
            <a:lstStyle/>
            <a:p>
              <a:pPr algn="ctr"/>
              <a:r>
                <a:rPr lang="zh-CN" altLang="en-US" sz="1000" kern="0">
                  <a:solidFill>
                    <a:srgbClr val="FFFFFF"/>
                  </a:solidFill>
                  <a:latin typeface="华文中宋" panose="02010600040101010101" charset="-122"/>
                  <a:ea typeface="华文中宋" panose="02010600040101010101" charset="-122"/>
                </a:rPr>
                <a:t>普通学生</a:t>
              </a:r>
              <a:endParaRPr lang="zh-CN" altLang="en-US" sz="1000" kern="0">
                <a:solidFill>
                  <a:srgbClr val="FFFFFF"/>
                </a:solidFill>
                <a:latin typeface="华文中宋" panose="02010600040101010101" charset="-122"/>
                <a:ea typeface="华文中宋" panose="02010600040101010101" charset="-122"/>
              </a:endParaRPr>
            </a:p>
          </p:txBody>
        </p:sp>
        <p:cxnSp>
          <p:nvCxnSpPr>
            <p:cNvPr id="24" name="AutoShape 11      (向天歌演示原创作品：www.TopPPT.cn)"/>
            <p:cNvCxnSpPr>
              <a:cxnSpLocks noChangeShapeType="1"/>
              <a:stCxn id="20" idx="0"/>
            </p:cNvCxnSpPr>
            <p:nvPr/>
          </p:nvCxnSpPr>
          <p:spPr bwMode="gray">
            <a:xfrm flipH="1" flipV="1">
              <a:off x="2592388" y="4419600"/>
              <a:ext cx="9525" cy="452438"/>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cxnSp>
          <p:nvCxnSpPr>
            <p:cNvPr id="25" name="AutoShape 12      (向天歌演示原创作品：www.TopPPT.cn)"/>
            <p:cNvCxnSpPr>
              <a:cxnSpLocks noChangeShapeType="1"/>
              <a:stCxn id="19" idx="3"/>
            </p:cNvCxnSpPr>
            <p:nvPr/>
          </p:nvCxnSpPr>
          <p:spPr bwMode="gray">
            <a:xfrm flipH="1">
              <a:off x="3132138" y="3373438"/>
              <a:ext cx="411162" cy="109537"/>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cxnSp>
          <p:nvCxnSpPr>
            <p:cNvPr id="26" name="AutoShape 13      (向天歌演示原创作品：www.TopPPT.cn)"/>
            <p:cNvCxnSpPr>
              <a:cxnSpLocks noChangeShapeType="1"/>
              <a:stCxn id="18" idx="5"/>
            </p:cNvCxnSpPr>
            <p:nvPr/>
          </p:nvCxnSpPr>
          <p:spPr bwMode="gray">
            <a:xfrm>
              <a:off x="1557338" y="3373438"/>
              <a:ext cx="495300" cy="109537"/>
            </a:xfrm>
            <a:prstGeom prst="straightConnector1">
              <a:avLst/>
            </a:prstGeom>
            <a:noFill/>
            <a:ln w="9525">
              <a:solidFill>
                <a:srgbClr val="2B2E30"/>
              </a:solidFill>
              <a:round/>
            </a:ln>
            <a:extLst>
              <a:ext uri="{909E8E84-426E-40DD-AFC4-6F175D3DCCD1}">
                <a14:hiddenFill xmlns:a14="http://schemas.microsoft.com/office/drawing/2010/main">
                  <a:noFill/>
                </a14:hiddenFill>
              </a:ext>
            </a:extLst>
          </p:spPr>
        </p:cxnSp>
        <p:sp>
          <p:nvSpPr>
            <p:cNvPr id="27" name="AutoShape 22      (向天歌演示原创作品：www.TopPPT.cn)"/>
            <p:cNvSpPr>
              <a:spLocks noChangeArrowheads="1"/>
            </p:cNvSpPr>
            <p:nvPr/>
          </p:nvSpPr>
          <p:spPr bwMode="gray">
            <a:xfrm>
              <a:off x="5182235" y="1933363"/>
              <a:ext cx="3686175" cy="501650"/>
            </a:xfrm>
            <a:prstGeom prst="roundRect">
              <a:avLst>
                <a:gd name="adj" fmla="val 0"/>
              </a:avLst>
            </a:prstGeom>
            <a:solidFill>
              <a:schemeClr val="accent1"/>
            </a:solidFill>
            <a:ln w="3175" cap="flat" cmpd="sng" algn="ctr">
              <a:solidFill>
                <a:srgbClr val="D7D7D7"/>
              </a:solidFill>
              <a:prstDash val="solid"/>
            </a:ln>
            <a:effectLst/>
          </p:spPr>
          <p:txBody>
            <a:bodyPr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uLnTx/>
                  <a:uFillTx/>
                  <a:latin typeface="华文中宋" panose="02010600040101010101" charset="-122"/>
                  <a:ea typeface="华文中宋" panose="02010600040101010101" charset="-122"/>
                  <a:cs typeface="+mn-cs"/>
                </a:rPr>
                <a:t>以点破面</a:t>
              </a:r>
              <a:endParaRPr kumimoji="0" lang="zh-CN" altLang="en-US" sz="2000" b="1" i="0" u="none" strike="noStrike" kern="0" cap="none" spc="0" normalizeH="0" baseline="0" noProof="0" dirty="0">
                <a:ln>
                  <a:noFill/>
                </a:ln>
                <a:solidFill>
                  <a:srgbClr val="FFFFFF"/>
                </a:solidFill>
                <a:effectLst/>
                <a:uLnTx/>
                <a:uFillTx/>
                <a:latin typeface="华文中宋" panose="02010600040101010101" charset="-122"/>
                <a:ea typeface="华文中宋" panose="02010600040101010101" charset="-122"/>
                <a:cs typeface="+mn-cs"/>
              </a:endParaRPr>
            </a:p>
          </p:txBody>
        </p:sp>
        <p:sp>
          <p:nvSpPr>
            <p:cNvPr id="28" name="Oval 16      (向天歌演示原创作品：www.TopPPT.cn)"/>
            <p:cNvSpPr>
              <a:spLocks noChangeArrowheads="1"/>
            </p:cNvSpPr>
            <p:nvPr/>
          </p:nvSpPr>
          <p:spPr bwMode="gray">
            <a:xfrm>
              <a:off x="1835696" y="2996952"/>
              <a:ext cx="1472355" cy="1440160"/>
            </a:xfrm>
            <a:prstGeom prst="ellipse">
              <a:avLst/>
            </a:prstGeom>
            <a:solidFill>
              <a:schemeClr val="accent1"/>
            </a:solidFill>
            <a:ln w="38100" algn="ctr">
              <a:noFill/>
              <a:round/>
            </a:ln>
            <a:effectLst/>
          </p:spPr>
          <p:txBody>
            <a:bodyPr wrap="none"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FFFFFF"/>
                  </a:solidFill>
                  <a:effectLst/>
                  <a:uLnTx/>
                  <a:uFillTx/>
                  <a:latin typeface="华文中宋" panose="02010600040101010101" charset="-122"/>
                  <a:ea typeface="华文中宋" panose="02010600040101010101" charset="-122"/>
                </a:rPr>
                <a:t>竞赛</a:t>
              </a:r>
              <a:endParaRPr kumimoji="0" lang="zh-CN" altLang="en-US" sz="2000" b="1" i="0" u="none" strike="noStrike" kern="0" cap="none" spc="0" normalizeH="0" baseline="0" noProof="0" dirty="0">
                <a:ln>
                  <a:noFill/>
                </a:ln>
                <a:solidFill>
                  <a:srgbClr val="FFFFFF"/>
                </a:solidFill>
                <a:effectLst/>
                <a:uLnTx/>
                <a:uFillTx/>
                <a:latin typeface="华文中宋" panose="02010600040101010101" charset="-122"/>
                <a:ea typeface="华文中宋" panose="02010600040101010101" charset="-122"/>
              </a:endParaRPr>
            </a:p>
          </p:txBody>
        </p:sp>
      </p:grpSp>
      <p:sp>
        <p:nvSpPr>
          <p:cNvPr id="29" name="TextBox 25      (向天歌演示原创作品：www.TopPPT.cn)"/>
          <p:cNvSpPr txBox="1">
            <a:spLocks noChangeArrowheads="1"/>
          </p:cNvSpPr>
          <p:nvPr/>
        </p:nvSpPr>
        <p:spPr bwMode="auto">
          <a:xfrm>
            <a:off x="4639945" y="1815465"/>
            <a:ext cx="3052445" cy="2306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indent="457200" algn="just"/>
            <a:r>
              <a:rPr lang="zh-CN" altLang="en-US" dirty="0">
                <a:solidFill>
                  <a:schemeClr val="bg1"/>
                </a:solidFill>
                <a:latin typeface="华文中宋" panose="02010600040101010101" charset="-122"/>
                <a:ea typeface="华文中宋" panose="02010600040101010101" charset="-122"/>
                <a:cs typeface="华文中宋" panose="02010600040101010101" charset="-122"/>
                <a:sym typeface="+mn-ea"/>
              </a:rPr>
              <a:t>每个班级有竞赛生，外加校本学生，学习有关内容后，学生间讨论，带动上位学生思考学习，进而可能影响部分普通学生的整体学科兴趣。</a:t>
            </a:r>
            <a:endParaRPr lang="zh-CN" altLang="en-US" dirty="0">
              <a:solidFill>
                <a:schemeClr val="bg1"/>
              </a:solidFill>
              <a:latin typeface="华文中宋" panose="02010600040101010101" charset="-122"/>
              <a:ea typeface="华文中宋" panose="02010600040101010101" charset="-122"/>
              <a:cs typeface="华文中宋" panose="02010600040101010101" charset="-122"/>
              <a:sym typeface="+mn-ea"/>
            </a:endParaRPr>
          </a:p>
          <a:p>
            <a:pPr indent="457200" algn="just"/>
            <a:r>
              <a:rPr lang="zh-CN" altLang="en-US" dirty="0">
                <a:solidFill>
                  <a:schemeClr val="bg1"/>
                </a:solidFill>
                <a:latin typeface="华文中宋" panose="02010600040101010101" charset="-122"/>
                <a:ea typeface="华文中宋" panose="02010600040101010101" charset="-122"/>
                <a:cs typeface="华文中宋" panose="02010600040101010101" charset="-122"/>
                <a:sym typeface="+mn-ea"/>
              </a:rPr>
              <a:t>学科竞赛是风向标，建立可强化学科</a:t>
            </a:r>
            <a:r>
              <a:rPr lang="en-US" altLang="zh-CN" dirty="0">
                <a:solidFill>
                  <a:schemeClr val="bg1"/>
                </a:solidFill>
                <a:latin typeface="华文中宋" panose="02010600040101010101" charset="-122"/>
                <a:ea typeface="华文中宋" panose="02010600040101010101" charset="-122"/>
                <a:cs typeface="华文中宋" panose="02010600040101010101" charset="-122"/>
                <a:sym typeface="+mn-ea"/>
              </a:rPr>
              <a:t>“</a:t>
            </a:r>
            <a:r>
              <a:rPr lang="zh-CN" altLang="en-US" dirty="0">
                <a:solidFill>
                  <a:schemeClr val="bg1"/>
                </a:solidFill>
                <a:latin typeface="华文中宋" panose="02010600040101010101" charset="-122"/>
                <a:ea typeface="华文中宋" panose="02010600040101010101" charset="-122"/>
                <a:cs typeface="华文中宋" panose="02010600040101010101" charset="-122"/>
                <a:sym typeface="+mn-ea"/>
              </a:rPr>
              <a:t>分量感</a:t>
            </a:r>
            <a:r>
              <a:rPr lang="en-US" altLang="zh-CN" dirty="0">
                <a:solidFill>
                  <a:schemeClr val="bg1"/>
                </a:solidFill>
                <a:latin typeface="华文中宋" panose="02010600040101010101" charset="-122"/>
                <a:ea typeface="华文中宋" panose="02010600040101010101" charset="-122"/>
                <a:cs typeface="华文中宋" panose="02010600040101010101" charset="-122"/>
                <a:sym typeface="+mn-ea"/>
              </a:rPr>
              <a:t>”</a:t>
            </a:r>
            <a:r>
              <a:rPr lang="zh-CN" altLang="en-US" dirty="0">
                <a:solidFill>
                  <a:schemeClr val="bg1"/>
                </a:solidFill>
                <a:latin typeface="华文中宋" panose="02010600040101010101" charset="-122"/>
                <a:ea typeface="华文中宋" panose="02010600040101010101" charset="-122"/>
                <a:cs typeface="华文中宋" panose="02010600040101010101" charset="-122"/>
                <a:sym typeface="+mn-ea"/>
              </a:rPr>
              <a:t>。</a:t>
            </a:r>
            <a:endParaRPr lang="zh-CN" altLang="en-US" dirty="0">
              <a:solidFill>
                <a:schemeClr val="bg1"/>
              </a:solidFill>
              <a:latin typeface="华文中宋" panose="02010600040101010101" charset="-122"/>
              <a:ea typeface="华文中宋" panose="02010600040101010101" charset="-122"/>
              <a:cs typeface="华文中宋" panose="02010600040101010101" charset="-122"/>
              <a:sym typeface="+mn-ea"/>
            </a:endParaRPr>
          </a:p>
        </p:txBody>
      </p:sp>
      <p:pic>
        <p:nvPicPr>
          <p:cNvPr id="4" name="图片 3" descr="logo"/>
          <p:cNvPicPr>
            <a:picLocks noChangeAspect="1"/>
          </p:cNvPicPr>
          <p:nvPr/>
        </p:nvPicPr>
        <p:blipFill>
          <a:blip r:embed="rId1"/>
          <a:stretch>
            <a:fillRect/>
          </a:stretch>
        </p:blipFill>
        <p:spPr>
          <a:xfrm>
            <a:off x="107950" y="4732020"/>
            <a:ext cx="1725295" cy="3454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 calcmode="lin" valueType="num">
                                      <p:cBhvr>
                                        <p:cTn id="9" dur="500" fill="hold"/>
                                        <p:tgtEl>
                                          <p:spTgt spid="10"/>
                                        </p:tgtEl>
                                        <p:attrNameLst>
                                          <p:attrName>style.rotation</p:attrName>
                                        </p:attrNameLst>
                                      </p:cBhvr>
                                      <p:tavLst>
                                        <p:tav tm="0">
                                          <p:val>
                                            <p:fltVal val="90"/>
                                          </p:val>
                                        </p:tav>
                                        <p:tav tm="100000">
                                          <p:val>
                                            <p:fltVal val="0"/>
                                          </p:val>
                                        </p:tav>
                                      </p:tavLst>
                                    </p:anim>
                                    <p:animEffect transition="in" filter="fade">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1259840" y="1059180"/>
            <a:ext cx="6320790" cy="2529205"/>
          </a:xfrm>
          <a:prstGeom prst="rect">
            <a:avLst/>
          </a:prstGeom>
          <a:noFill/>
        </p:spPr>
        <p:txBody>
          <a:bodyPr wrap="square" lIns="68562" tIns="34281" rIns="68562" bIns="34281" rtlCol="0">
            <a:spAutoFit/>
          </a:bodyPr>
          <a:lstStyle/>
          <a:p>
            <a:pPr indent="0" algn="just" fontAlgn="auto">
              <a:lnSpc>
                <a:spcPct val="200000"/>
              </a:lnSpc>
            </a:pPr>
            <a:r>
              <a:rPr lang="zh-CN" altLang="en-US" sz="20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关键之问：</a:t>
            </a:r>
            <a:endParaRPr lang="zh-CN" altLang="en-US" sz="20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a:p>
            <a:pPr indent="457200" algn="just" fontAlgn="auto">
              <a:lnSpc>
                <a:spcPct val="200000"/>
              </a:lnSpc>
            </a:pPr>
            <a:r>
              <a:rPr lang="zh-CN" altLang="en-US" sz="20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我们的学生是不是真的就不能取得省一、国二？</a:t>
            </a:r>
            <a:endParaRPr lang="zh-CN" altLang="en-US" sz="20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a:p>
            <a:pPr indent="457200" algn="just" fontAlgn="auto">
              <a:lnSpc>
                <a:spcPct val="200000"/>
              </a:lnSpc>
            </a:pPr>
            <a:r>
              <a:rPr lang="zh-CN" altLang="en-US" sz="20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参与竞赛以后能否对化学学科学习产生帮助？</a:t>
            </a:r>
            <a:endParaRPr lang="zh-CN" altLang="en-US" sz="20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a:p>
            <a:pPr indent="457200" algn="just" fontAlgn="auto">
              <a:lnSpc>
                <a:spcPct val="200000"/>
              </a:lnSpc>
            </a:pPr>
            <a:r>
              <a:rPr lang="zh-CN" altLang="en-US" sz="20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系统培训后对学生的录取结果能否有帮助？</a:t>
            </a:r>
            <a:endParaRPr lang="zh-CN" altLang="en-US" sz="20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p:txBody>
      </p:sp>
      <p:sp>
        <p:nvSpPr>
          <p:cNvPr id="16" name="TextBox 15"/>
          <p:cNvSpPr txBox="1"/>
          <p:nvPr/>
        </p:nvSpPr>
        <p:spPr>
          <a:xfrm>
            <a:off x="355782" y="205624"/>
            <a:ext cx="2729230" cy="398780"/>
          </a:xfrm>
          <a:prstGeom prst="rect">
            <a:avLst/>
          </a:prstGeom>
          <a:noFill/>
        </p:spPr>
        <p:txBody>
          <a:bodyPr wrap="none" rtlCol="0">
            <a:spAutoFit/>
          </a:bodyPr>
          <a:lstStyle/>
          <a:p>
            <a:r>
              <a:rPr lang="zh-CN" altLang="en-US" sz="2000" b="1" dirty="0">
                <a:solidFill>
                  <a:schemeClr val="accent1"/>
                </a:solidFill>
                <a:latin typeface="华文中宋" panose="02010600040101010101" charset="-122"/>
                <a:ea typeface="华文中宋" panose="02010600040101010101" charset="-122"/>
              </a:rPr>
              <a:t>化学竞赛对升学的</a:t>
            </a:r>
            <a:r>
              <a:rPr lang="zh-CN" altLang="en-US" sz="2000" b="1" dirty="0">
                <a:solidFill>
                  <a:schemeClr val="accent1"/>
                </a:solidFill>
                <a:latin typeface="华文中宋" panose="02010600040101010101" charset="-122"/>
                <a:ea typeface="华文中宋" panose="02010600040101010101" charset="-122"/>
              </a:rPr>
              <a:t>作用</a:t>
            </a:r>
            <a:endParaRPr lang="zh-CN" altLang="en-US" sz="2000" b="1" dirty="0">
              <a:solidFill>
                <a:schemeClr val="accent1"/>
              </a:solidFill>
              <a:latin typeface="华文中宋" panose="02010600040101010101" charset="-122"/>
              <a:ea typeface="华文中宋" panose="02010600040101010101" charset="-122"/>
            </a:endParaRPr>
          </a:p>
        </p:txBody>
      </p:sp>
      <p:pic>
        <p:nvPicPr>
          <p:cNvPr id="2" name="图片 1" descr="logo"/>
          <p:cNvPicPr>
            <a:picLocks noChangeAspect="1"/>
          </p:cNvPicPr>
          <p:nvPr/>
        </p:nvPicPr>
        <p:blipFill>
          <a:blip r:embed="rId1"/>
          <a:stretch>
            <a:fillRect/>
          </a:stretch>
        </p:blipFill>
        <p:spPr>
          <a:xfrm>
            <a:off x="107950" y="4732020"/>
            <a:ext cx="1725295" cy="3454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ln>
        </p:spPr>
        <p:txBody>
          <a:bodyPr wrap="none" anchor="ctr"/>
          <a:lstStyle/>
          <a:p>
            <a:endParaRPr lang="zh-CN" altLang="en-US" sz="1600">
              <a:latin typeface="华文中宋" panose="02010600040101010101" charset="-122"/>
              <a:ea typeface="华文中宋" panose="02010600040101010101" charset="-122"/>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ts val="0"/>
              </a:spcBef>
              <a:spcAft>
                <a:spcPts val="0"/>
              </a:spcAft>
              <a:defRPr/>
            </a:pPr>
            <a:endParaRPr lang="zh-CN" altLang="en-US" sz="1600">
              <a:latin typeface="华文中宋" panose="02010600040101010101" charset="-122"/>
              <a:ea typeface="华文中宋" panose="02010600040101010101" charset="-122"/>
            </a:endParaRPr>
          </a:p>
        </p:txBody>
      </p:sp>
      <p:sp>
        <p:nvSpPr>
          <p:cNvPr id="24" name="Text Box 2"/>
          <p:cNvSpPr txBox="1">
            <a:spLocks noChangeArrowheads="1"/>
          </p:cNvSpPr>
          <p:nvPr/>
        </p:nvSpPr>
        <p:spPr bwMode="auto">
          <a:xfrm>
            <a:off x="2700020" y="1923415"/>
            <a:ext cx="6121400" cy="645160"/>
          </a:xfrm>
          <a:prstGeom prst="rect">
            <a:avLst/>
          </a:prstGeom>
          <a:noFill/>
          <a:ln w="9525">
            <a:noFill/>
            <a:miter lim="800000"/>
          </a:ln>
        </p:spPr>
        <p:txBody>
          <a:bodyPr wrap="square">
            <a:spAutoFit/>
          </a:bodyPr>
          <a:lstStyle/>
          <a:p>
            <a:pPr lvl="0">
              <a:defRPr/>
            </a:pPr>
            <a:r>
              <a:rPr lang="zh-CN" altLang="en-US" sz="3600" b="1" kern="0" noProof="0" dirty="0">
                <a:ln>
                  <a:noFill/>
                </a:ln>
                <a:solidFill>
                  <a:schemeClr val="bg1"/>
                </a:solidFill>
                <a:effectLst/>
                <a:uLnTx/>
                <a:uFillTx/>
                <a:latin typeface="华文中宋" panose="02010600040101010101" charset="-122"/>
                <a:ea typeface="华文中宋" panose="02010600040101010101" charset="-122"/>
                <a:sym typeface="+mn-ea"/>
              </a:rPr>
              <a:t>组织形式与内容的初步架构</a:t>
            </a:r>
            <a:endParaRPr lang="zh-CN" altLang="en-US" sz="3600" b="1" kern="0" noProof="0" dirty="0">
              <a:ln>
                <a:noFill/>
              </a:ln>
              <a:solidFill>
                <a:schemeClr val="bg1"/>
              </a:solidFill>
              <a:effectLst/>
              <a:uLnTx/>
              <a:uFillTx/>
              <a:latin typeface="华文中宋" panose="02010600040101010101" charset="-122"/>
              <a:ea typeface="华文中宋" panose="02010600040101010101" charset="-122"/>
              <a:sym typeface="+mn-ea"/>
            </a:endParaRPr>
          </a:p>
        </p:txBody>
      </p:sp>
      <p:sp>
        <p:nvSpPr>
          <p:cNvPr id="25" name="Text Box 2"/>
          <p:cNvSpPr txBox="1">
            <a:spLocks noChangeArrowheads="1"/>
          </p:cNvSpPr>
          <p:nvPr/>
        </p:nvSpPr>
        <p:spPr bwMode="auto">
          <a:xfrm>
            <a:off x="2749180" y="2643758"/>
            <a:ext cx="4809432" cy="306705"/>
          </a:xfrm>
          <a:prstGeom prst="rect">
            <a:avLst/>
          </a:prstGeom>
          <a:noFill/>
          <a:ln w="9525">
            <a:noFill/>
            <a:miter lim="800000"/>
          </a:ln>
        </p:spPr>
        <p:txBody>
          <a:bodyPr wrap="square">
            <a:spAutoFit/>
          </a:bodyPr>
          <a:lstStyle/>
          <a:p>
            <a:pPr lvl="0">
              <a:defRPr/>
            </a:pPr>
            <a:r>
              <a:rPr lang="zh-CN" altLang="en-US" sz="1400" kern="0" dirty="0">
                <a:solidFill>
                  <a:schemeClr val="bg1"/>
                </a:solidFill>
                <a:latin typeface="华文中宋" panose="02010600040101010101" charset="-122"/>
                <a:ea typeface="华文中宋" panose="02010600040101010101" charset="-122"/>
              </a:rPr>
              <a:t>探究化学学科竞赛的基本框架</a:t>
            </a:r>
            <a:endParaRPr lang="zh-CN" altLang="en-US" sz="1400" kern="0" dirty="0">
              <a:solidFill>
                <a:schemeClr val="bg1"/>
              </a:solidFill>
              <a:latin typeface="华文中宋" panose="02010600040101010101" charset="-122"/>
              <a:ea typeface="华文中宋" panose="02010600040101010101" charset="-122"/>
            </a:endParaRPr>
          </a:p>
        </p:txBody>
      </p:sp>
      <p:sp>
        <p:nvSpPr>
          <p:cNvPr id="7" name="TextBox 6"/>
          <p:cNvSpPr txBox="1"/>
          <p:nvPr/>
        </p:nvSpPr>
        <p:spPr>
          <a:xfrm>
            <a:off x="499526" y="1773272"/>
            <a:ext cx="1353256" cy="1446550"/>
          </a:xfrm>
          <a:prstGeom prst="rect">
            <a:avLst/>
          </a:prstGeom>
          <a:noFill/>
        </p:spPr>
        <p:txBody>
          <a:bodyPr wrap="none" rtlCol="0">
            <a:spAutoFit/>
          </a:bodyPr>
          <a:lstStyle/>
          <a:p>
            <a:pPr algn="ctr"/>
            <a:r>
              <a:rPr lang="en-US" altLang="zh-CN" sz="8800" dirty="0">
                <a:solidFill>
                  <a:schemeClr val="bg1"/>
                </a:solidFill>
                <a:latin typeface="华文中宋" panose="02010600040101010101" charset="-122"/>
                <a:ea typeface="华文中宋" panose="02010600040101010101" charset="-122"/>
              </a:rPr>
              <a:t>04</a:t>
            </a:r>
            <a:endParaRPr lang="en-US" altLang="zh-CN" sz="8800" dirty="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500"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500"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500"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500"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4"/>
                                        </p:tgtEl>
                                        <p:attrNameLst>
                                          <p:attrName>ppt_y</p:attrName>
                                        </p:attrNameLst>
                                      </p:cBhvr>
                                      <p:tavLst>
                                        <p:tav tm="0">
                                          <p:val>
                                            <p:strVal val="#ppt_y"/>
                                          </p:val>
                                        </p:tav>
                                        <p:tav tm="100000">
                                          <p:val>
                                            <p:strVal val="#ppt_y"/>
                                          </p:val>
                                        </p:tav>
                                      </p:tavLst>
                                    </p:anim>
                                    <p:anim calcmode="lin" valueType="num">
                                      <p:cBhvr>
                                        <p:cTn id="2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4"/>
                                        </p:tgtEl>
                                      </p:cBhvr>
                                    </p:animEffect>
                                  </p:childTnLst>
                                </p:cTn>
                              </p:par>
                            </p:childTnLst>
                          </p:cTn>
                        </p:par>
                        <p:par>
                          <p:cTn id="28" fill="hold">
                            <p:stCondLst>
                              <p:cond delay="2049"/>
                            </p:stCondLst>
                            <p:childTnLst>
                              <p:par>
                                <p:cTn id="29" presetID="22" presetClass="entr" presetSubtype="4" fill="hold" grpId="0" nodeType="afterEffect">
                                  <p:stCondLst>
                                    <p:cond delay="0"/>
                                  </p:stCondLst>
                                  <p:childTnLst>
                                    <p:set>
                                      <p:cBhvr>
                                        <p:cTn id="30" dur="500"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圆角矩形 56"/>
          <p:cNvSpPr/>
          <p:nvPr/>
        </p:nvSpPr>
        <p:spPr bwMode="auto">
          <a:xfrm>
            <a:off x="1946793" y="1349075"/>
            <a:ext cx="2065737" cy="485238"/>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华文中宋" panose="02010600040101010101" charset="-122"/>
              <a:ea typeface="华文中宋" panose="02010600040101010101" charset="-122"/>
            </a:endParaRPr>
          </a:p>
        </p:txBody>
      </p:sp>
      <p:sp>
        <p:nvSpPr>
          <p:cNvPr id="58" name="文本框 12"/>
          <p:cNvSpPr txBox="1"/>
          <p:nvPr/>
        </p:nvSpPr>
        <p:spPr bwMode="auto">
          <a:xfrm>
            <a:off x="2616999" y="1415479"/>
            <a:ext cx="1050290" cy="344170"/>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华文中宋" panose="02010600040101010101" charset="-122"/>
                <a:ea typeface="华文中宋" panose="02010600040101010101" charset="-122"/>
              </a:rPr>
              <a:t>组织</a:t>
            </a:r>
            <a:r>
              <a:rPr lang="zh-CN" altLang="en-US" b="1" kern="0" dirty="0">
                <a:solidFill>
                  <a:prstClr val="white"/>
                </a:solidFill>
                <a:latin typeface="华文中宋" panose="02010600040101010101" charset="-122"/>
                <a:ea typeface="华文中宋" panose="02010600040101010101" charset="-122"/>
              </a:rPr>
              <a:t>形式</a:t>
            </a:r>
            <a:endParaRPr lang="zh-CN" altLang="en-US" b="1" kern="0" dirty="0">
              <a:solidFill>
                <a:prstClr val="white"/>
              </a:solidFill>
              <a:latin typeface="华文中宋" panose="02010600040101010101" charset="-122"/>
              <a:ea typeface="华文中宋" panose="02010600040101010101" charset="-122"/>
            </a:endParaRPr>
          </a:p>
        </p:txBody>
      </p:sp>
      <p:sp>
        <p:nvSpPr>
          <p:cNvPr id="59" name="Freeform 12"/>
          <p:cNvSpPr>
            <a:spLocks noEditPoints="1"/>
          </p:cNvSpPr>
          <p:nvPr/>
        </p:nvSpPr>
        <p:spPr bwMode="auto">
          <a:xfrm>
            <a:off x="1357352" y="1349075"/>
            <a:ext cx="419960" cy="421796"/>
          </a:xfrm>
          <a:custGeom>
            <a:avLst/>
            <a:gdLst>
              <a:gd name="T0" fmla="*/ 2147483646 w 85"/>
              <a:gd name="T1" fmla="*/ 2147483646 h 85"/>
              <a:gd name="T2" fmla="*/ 2147483646 w 85"/>
              <a:gd name="T3" fmla="*/ 2147483646 h 85"/>
              <a:gd name="T4" fmla="*/ 2147483646 w 85"/>
              <a:gd name="T5" fmla="*/ 2147483646 h 85"/>
              <a:gd name="T6" fmla="*/ 2147483646 w 85"/>
              <a:gd name="T7" fmla="*/ 2147483646 h 85"/>
              <a:gd name="T8" fmla="*/ 2147483646 w 85"/>
              <a:gd name="T9" fmla="*/ 2147483646 h 85"/>
              <a:gd name="T10" fmla="*/ 2147483646 w 85"/>
              <a:gd name="T11" fmla="*/ 2147483646 h 85"/>
              <a:gd name="T12" fmla="*/ 2147483646 w 85"/>
              <a:gd name="T13" fmla="*/ 2147483646 h 85"/>
              <a:gd name="T14" fmla="*/ 2147483646 w 85"/>
              <a:gd name="T15" fmla="*/ 2147483646 h 85"/>
              <a:gd name="T16" fmla="*/ 2147483646 w 85"/>
              <a:gd name="T17" fmla="*/ 2147483646 h 85"/>
              <a:gd name="T18" fmla="*/ 2147483646 w 85"/>
              <a:gd name="T19" fmla="*/ 2147483646 h 85"/>
              <a:gd name="T20" fmla="*/ 2147483646 w 85"/>
              <a:gd name="T21" fmla="*/ 2147483646 h 85"/>
              <a:gd name="T22" fmla="*/ 2147483646 w 85"/>
              <a:gd name="T23" fmla="*/ 2147483646 h 85"/>
              <a:gd name="T24" fmla="*/ 2147483646 w 85"/>
              <a:gd name="T25" fmla="*/ 2147483646 h 85"/>
              <a:gd name="T26" fmla="*/ 2147483646 w 85"/>
              <a:gd name="T27" fmla="*/ 2147483646 h 85"/>
              <a:gd name="T28" fmla="*/ 2147483646 w 85"/>
              <a:gd name="T29" fmla="*/ 2147483646 h 85"/>
              <a:gd name="T30" fmla="*/ 2147483646 w 85"/>
              <a:gd name="T31" fmla="*/ 2147483646 h 85"/>
              <a:gd name="T32" fmla="*/ 2147483646 w 85"/>
              <a:gd name="T33" fmla="*/ 2147483646 h 85"/>
              <a:gd name="T34" fmla="*/ 2147483646 w 85"/>
              <a:gd name="T35" fmla="*/ 2147483646 h 85"/>
              <a:gd name="T36" fmla="*/ 2147483646 w 85"/>
              <a:gd name="T37" fmla="*/ 2147483646 h 85"/>
              <a:gd name="T38" fmla="*/ 2147483646 w 85"/>
              <a:gd name="T39" fmla="*/ 2147483646 h 85"/>
              <a:gd name="T40" fmla="*/ 2147483646 w 85"/>
              <a:gd name="T41" fmla="*/ 2147483646 h 85"/>
              <a:gd name="T42" fmla="*/ 2147483646 w 85"/>
              <a:gd name="T43" fmla="*/ 2147483646 h 85"/>
              <a:gd name="T44" fmla="*/ 2147483646 w 85"/>
              <a:gd name="T45" fmla="*/ 2147483646 h 85"/>
              <a:gd name="T46" fmla="*/ 2147483646 w 85"/>
              <a:gd name="T47" fmla="*/ 0 h 85"/>
              <a:gd name="T48" fmla="*/ 2147483646 w 85"/>
              <a:gd name="T49" fmla="*/ 0 h 85"/>
              <a:gd name="T50" fmla="*/ 2147483646 w 85"/>
              <a:gd name="T51" fmla="*/ 2147483646 h 85"/>
              <a:gd name="T52" fmla="*/ 2147483646 w 85"/>
              <a:gd name="T53" fmla="*/ 2147483646 h 85"/>
              <a:gd name="T54" fmla="*/ 2147483646 w 85"/>
              <a:gd name="T55" fmla="*/ 2147483646 h 85"/>
              <a:gd name="T56" fmla="*/ 2147483646 w 85"/>
              <a:gd name="T57" fmla="*/ 2147483646 h 85"/>
              <a:gd name="T58" fmla="*/ 2147483646 w 85"/>
              <a:gd name="T59" fmla="*/ 2147483646 h 85"/>
              <a:gd name="T60" fmla="*/ 2147483646 w 85"/>
              <a:gd name="T61" fmla="*/ 2147483646 h 85"/>
              <a:gd name="T62" fmla="*/ 2147483646 w 85"/>
              <a:gd name="T63" fmla="*/ 2147483646 h 85"/>
              <a:gd name="T64" fmla="*/ 2147483646 w 85"/>
              <a:gd name="T65" fmla="*/ 2147483646 h 85"/>
              <a:gd name="T66" fmla="*/ 2147483646 w 85"/>
              <a:gd name="T67" fmla="*/ 0 h 85"/>
              <a:gd name="T68" fmla="*/ 0 w 85"/>
              <a:gd name="T69" fmla="*/ 2147483646 h 85"/>
              <a:gd name="T70" fmla="*/ 0 w 85"/>
              <a:gd name="T71" fmla="*/ 2147483646 h 85"/>
              <a:gd name="T72" fmla="*/ 2147483646 w 85"/>
              <a:gd name="T73" fmla="*/ 2147483646 h 85"/>
              <a:gd name="T74" fmla="*/ 2147483646 w 85"/>
              <a:gd name="T75" fmla="*/ 2147483646 h 85"/>
              <a:gd name="T76" fmla="*/ 0 w 85"/>
              <a:gd name="T77" fmla="*/ 2147483646 h 85"/>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华文中宋" panose="02010600040101010101" charset="-122"/>
              <a:ea typeface="华文中宋" panose="02010600040101010101" charset="-122"/>
            </a:endParaRPr>
          </a:p>
        </p:txBody>
      </p:sp>
      <p:sp>
        <p:nvSpPr>
          <p:cNvPr id="60" name="圆角矩形 59"/>
          <p:cNvSpPr/>
          <p:nvPr/>
        </p:nvSpPr>
        <p:spPr bwMode="auto">
          <a:xfrm>
            <a:off x="1981360" y="2199189"/>
            <a:ext cx="2065452" cy="483861"/>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华文中宋" panose="02010600040101010101" charset="-122"/>
              <a:ea typeface="华文中宋" panose="02010600040101010101" charset="-122"/>
            </a:endParaRPr>
          </a:p>
        </p:txBody>
      </p:sp>
      <p:sp>
        <p:nvSpPr>
          <p:cNvPr id="61" name="Freeform 5"/>
          <p:cNvSpPr>
            <a:spLocks noEditPoints="1"/>
          </p:cNvSpPr>
          <p:nvPr/>
        </p:nvSpPr>
        <p:spPr bwMode="auto">
          <a:xfrm>
            <a:off x="1345353" y="2192669"/>
            <a:ext cx="443959" cy="445801"/>
          </a:xfrm>
          <a:custGeom>
            <a:avLst/>
            <a:gdLst>
              <a:gd name="T0" fmla="*/ 2147483646 w 104"/>
              <a:gd name="T1" fmla="*/ 2147483646 h 104"/>
              <a:gd name="T2" fmla="*/ 2147483646 w 104"/>
              <a:gd name="T3" fmla="*/ 2147483646 h 104"/>
              <a:gd name="T4" fmla="*/ 2147483646 w 104"/>
              <a:gd name="T5" fmla="*/ 2147483646 h 104"/>
              <a:gd name="T6" fmla="*/ 2147483646 w 104"/>
              <a:gd name="T7" fmla="*/ 0 h 104"/>
              <a:gd name="T8" fmla="*/ 0 w 104"/>
              <a:gd name="T9" fmla="*/ 2147483646 h 104"/>
              <a:gd name="T10" fmla="*/ 2147483646 w 104"/>
              <a:gd name="T11" fmla="*/ 2147483646 h 104"/>
              <a:gd name="T12" fmla="*/ 2147483646 w 104"/>
              <a:gd name="T13" fmla="*/ 2147483646 h 104"/>
              <a:gd name="T14" fmla="*/ 2147483646 w 104"/>
              <a:gd name="T15" fmla="*/ 0 h 104"/>
              <a:gd name="T16" fmla="*/ 2147483646 w 104"/>
              <a:gd name="T17" fmla="*/ 2147483646 h 104"/>
              <a:gd name="T18" fmla="*/ 2147483646 w 104"/>
              <a:gd name="T19" fmla="*/ 2147483646 h 104"/>
              <a:gd name="T20" fmla="*/ 2147483646 w 104"/>
              <a:gd name="T21" fmla="*/ 2147483646 h 104"/>
              <a:gd name="T22" fmla="*/ 2147483646 w 104"/>
              <a:gd name="T23" fmla="*/ 2147483646 h 104"/>
              <a:gd name="T24" fmla="*/ 2147483646 w 104"/>
              <a:gd name="T25" fmla="*/ 2147483646 h 104"/>
              <a:gd name="T26" fmla="*/ 2147483646 w 104"/>
              <a:gd name="T27" fmla="*/ 2147483646 h 104"/>
              <a:gd name="T28" fmla="*/ 2147483646 w 104"/>
              <a:gd name="T29" fmla="*/ 2147483646 h 104"/>
              <a:gd name="T30" fmla="*/ 2147483646 w 104"/>
              <a:gd name="T31" fmla="*/ 2147483646 h 104"/>
              <a:gd name="T32" fmla="*/ 2147483646 w 104"/>
              <a:gd name="T33" fmla="*/ 2147483646 h 104"/>
              <a:gd name="T34" fmla="*/ 2147483646 w 104"/>
              <a:gd name="T35" fmla="*/ 2147483646 h 104"/>
              <a:gd name="T36" fmla="*/ 2147483646 w 104"/>
              <a:gd name="T37" fmla="*/ 2147483646 h 104"/>
              <a:gd name="T38" fmla="*/ 2147483646 w 104"/>
              <a:gd name="T39" fmla="*/ 2147483646 h 104"/>
              <a:gd name="T40" fmla="*/ 2147483646 w 104"/>
              <a:gd name="T41" fmla="*/ 2147483646 h 104"/>
              <a:gd name="T42" fmla="*/ 2147483646 w 104"/>
              <a:gd name="T43" fmla="*/ 2147483646 h 104"/>
              <a:gd name="T44" fmla="*/ 2147483646 w 104"/>
              <a:gd name="T45" fmla="*/ 2147483646 h 104"/>
              <a:gd name="T46" fmla="*/ 2147483646 w 104"/>
              <a:gd name="T47" fmla="*/ 2147483646 h 104"/>
              <a:gd name="T48" fmla="*/ 2147483646 w 104"/>
              <a:gd name="T49" fmla="*/ 2147483646 h 104"/>
              <a:gd name="T50" fmla="*/ 2147483646 w 104"/>
              <a:gd name="T51" fmla="*/ 2147483646 h 104"/>
              <a:gd name="T52" fmla="*/ 2147483646 w 104"/>
              <a:gd name="T53" fmla="*/ 2147483646 h 104"/>
              <a:gd name="T54" fmla="*/ 2147483646 w 104"/>
              <a:gd name="T55" fmla="*/ 2147483646 h 104"/>
              <a:gd name="T56" fmla="*/ 2147483646 w 104"/>
              <a:gd name="T57" fmla="*/ 2147483646 h 104"/>
              <a:gd name="T58" fmla="*/ 2147483646 w 104"/>
              <a:gd name="T59" fmla="*/ 2147483646 h 104"/>
              <a:gd name="T60" fmla="*/ 2147483646 w 104"/>
              <a:gd name="T61" fmla="*/ 2147483646 h 104"/>
              <a:gd name="T62" fmla="*/ 2147483646 w 104"/>
              <a:gd name="T63" fmla="*/ 2147483646 h 104"/>
              <a:gd name="T64" fmla="*/ 2147483646 w 104"/>
              <a:gd name="T65" fmla="*/ 2147483646 h 104"/>
              <a:gd name="T66" fmla="*/ 2147483646 w 104"/>
              <a:gd name="T67" fmla="*/ 2147483646 h 104"/>
              <a:gd name="T68" fmla="*/ 2147483646 w 104"/>
              <a:gd name="T69" fmla="*/ 2147483646 h 104"/>
              <a:gd name="T70" fmla="*/ 2147483646 w 104"/>
              <a:gd name="T71" fmla="*/ 2147483646 h 104"/>
              <a:gd name="T72" fmla="*/ 2147483646 w 104"/>
              <a:gd name="T73" fmla="*/ 2147483646 h 104"/>
              <a:gd name="T74" fmla="*/ 2147483646 w 104"/>
              <a:gd name="T75" fmla="*/ 2147483646 h 104"/>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4" h="104">
                <a:moveTo>
                  <a:pt x="45" y="50"/>
                </a:moveTo>
                <a:cubicBezTo>
                  <a:pt x="43" y="27"/>
                  <a:pt x="43" y="27"/>
                  <a:pt x="43" y="27"/>
                </a:cubicBezTo>
                <a:cubicBezTo>
                  <a:pt x="55" y="46"/>
                  <a:pt x="55" y="46"/>
                  <a:pt x="55" y="46"/>
                </a:cubicBezTo>
                <a:cubicBezTo>
                  <a:pt x="60" y="47"/>
                  <a:pt x="63" y="51"/>
                  <a:pt x="63" y="56"/>
                </a:cubicBezTo>
                <a:cubicBezTo>
                  <a:pt x="63" y="62"/>
                  <a:pt x="59" y="67"/>
                  <a:pt x="53" y="67"/>
                </a:cubicBezTo>
                <a:cubicBezTo>
                  <a:pt x="48" y="67"/>
                  <a:pt x="43" y="62"/>
                  <a:pt x="43" y="56"/>
                </a:cubicBezTo>
                <a:cubicBezTo>
                  <a:pt x="43" y="54"/>
                  <a:pt x="44" y="52"/>
                  <a:pt x="45" y="50"/>
                </a:cubicBezTo>
                <a:close/>
                <a:moveTo>
                  <a:pt x="52" y="0"/>
                </a:moveTo>
                <a:cubicBezTo>
                  <a:pt x="38" y="0"/>
                  <a:pt x="25" y="6"/>
                  <a:pt x="15" y="15"/>
                </a:cubicBezTo>
                <a:cubicBezTo>
                  <a:pt x="6" y="25"/>
                  <a:pt x="0" y="38"/>
                  <a:pt x="0" y="52"/>
                </a:cubicBezTo>
                <a:cubicBezTo>
                  <a:pt x="0" y="66"/>
                  <a:pt x="6" y="79"/>
                  <a:pt x="15" y="89"/>
                </a:cubicBezTo>
                <a:cubicBezTo>
                  <a:pt x="25" y="98"/>
                  <a:pt x="38" y="104"/>
                  <a:pt x="52" y="104"/>
                </a:cubicBezTo>
                <a:cubicBezTo>
                  <a:pt x="67" y="104"/>
                  <a:pt x="80" y="98"/>
                  <a:pt x="89" y="89"/>
                </a:cubicBezTo>
                <a:cubicBezTo>
                  <a:pt x="98" y="79"/>
                  <a:pt x="104" y="66"/>
                  <a:pt x="104" y="52"/>
                </a:cubicBezTo>
                <a:cubicBezTo>
                  <a:pt x="104" y="38"/>
                  <a:pt x="98" y="25"/>
                  <a:pt x="89" y="15"/>
                </a:cubicBezTo>
                <a:cubicBezTo>
                  <a:pt x="80" y="6"/>
                  <a:pt x="67" y="0"/>
                  <a:pt x="52" y="0"/>
                </a:cubicBezTo>
                <a:close/>
                <a:moveTo>
                  <a:pt x="83" y="22"/>
                </a:moveTo>
                <a:cubicBezTo>
                  <a:pt x="75" y="14"/>
                  <a:pt x="64" y="9"/>
                  <a:pt x="52" y="9"/>
                </a:cubicBezTo>
                <a:cubicBezTo>
                  <a:pt x="40" y="9"/>
                  <a:pt x="30" y="14"/>
                  <a:pt x="22" y="22"/>
                </a:cubicBezTo>
                <a:cubicBezTo>
                  <a:pt x="14" y="30"/>
                  <a:pt x="9" y="40"/>
                  <a:pt x="9" y="52"/>
                </a:cubicBezTo>
                <a:cubicBezTo>
                  <a:pt x="9" y="64"/>
                  <a:pt x="14" y="75"/>
                  <a:pt x="22" y="82"/>
                </a:cubicBezTo>
                <a:cubicBezTo>
                  <a:pt x="30" y="90"/>
                  <a:pt x="40" y="95"/>
                  <a:pt x="52" y="95"/>
                </a:cubicBezTo>
                <a:cubicBezTo>
                  <a:pt x="64" y="95"/>
                  <a:pt x="75" y="90"/>
                  <a:pt x="83" y="82"/>
                </a:cubicBezTo>
                <a:cubicBezTo>
                  <a:pt x="90" y="75"/>
                  <a:pt x="95" y="64"/>
                  <a:pt x="95" y="52"/>
                </a:cubicBezTo>
                <a:cubicBezTo>
                  <a:pt x="95" y="40"/>
                  <a:pt x="90" y="30"/>
                  <a:pt x="83" y="22"/>
                </a:cubicBezTo>
                <a:close/>
                <a:moveTo>
                  <a:pt x="24" y="64"/>
                </a:moveTo>
                <a:cubicBezTo>
                  <a:pt x="23" y="62"/>
                  <a:pt x="22" y="58"/>
                  <a:pt x="22" y="55"/>
                </a:cubicBezTo>
                <a:cubicBezTo>
                  <a:pt x="28" y="55"/>
                  <a:pt x="28" y="55"/>
                  <a:pt x="28" y="55"/>
                </a:cubicBezTo>
                <a:cubicBezTo>
                  <a:pt x="28" y="49"/>
                  <a:pt x="28" y="49"/>
                  <a:pt x="28" y="49"/>
                </a:cubicBezTo>
                <a:cubicBezTo>
                  <a:pt x="22" y="49"/>
                  <a:pt x="22" y="49"/>
                  <a:pt x="22" y="49"/>
                </a:cubicBezTo>
                <a:cubicBezTo>
                  <a:pt x="22" y="46"/>
                  <a:pt x="23" y="43"/>
                  <a:pt x="24" y="40"/>
                </a:cubicBezTo>
                <a:cubicBezTo>
                  <a:pt x="28" y="43"/>
                  <a:pt x="28" y="43"/>
                  <a:pt x="28" y="43"/>
                </a:cubicBezTo>
                <a:cubicBezTo>
                  <a:pt x="32" y="37"/>
                  <a:pt x="32" y="37"/>
                  <a:pt x="32" y="37"/>
                </a:cubicBezTo>
                <a:cubicBezTo>
                  <a:pt x="27" y="34"/>
                  <a:pt x="27" y="34"/>
                  <a:pt x="27" y="34"/>
                </a:cubicBezTo>
                <a:cubicBezTo>
                  <a:pt x="28" y="33"/>
                  <a:pt x="29" y="32"/>
                  <a:pt x="31" y="30"/>
                </a:cubicBezTo>
                <a:cubicBezTo>
                  <a:pt x="31" y="30"/>
                  <a:pt x="32" y="29"/>
                  <a:pt x="33" y="28"/>
                </a:cubicBezTo>
                <a:cubicBezTo>
                  <a:pt x="35" y="32"/>
                  <a:pt x="35" y="32"/>
                  <a:pt x="35" y="32"/>
                </a:cubicBezTo>
                <a:cubicBezTo>
                  <a:pt x="41" y="29"/>
                  <a:pt x="41" y="29"/>
                  <a:pt x="41" y="29"/>
                </a:cubicBezTo>
                <a:cubicBezTo>
                  <a:pt x="39" y="24"/>
                  <a:pt x="39" y="24"/>
                  <a:pt x="39" y="24"/>
                </a:cubicBezTo>
                <a:cubicBezTo>
                  <a:pt x="42" y="23"/>
                  <a:pt x="44" y="22"/>
                  <a:pt x="47" y="22"/>
                </a:cubicBezTo>
                <a:cubicBezTo>
                  <a:pt x="47" y="26"/>
                  <a:pt x="47" y="26"/>
                  <a:pt x="47" y="26"/>
                </a:cubicBezTo>
                <a:cubicBezTo>
                  <a:pt x="54" y="26"/>
                  <a:pt x="54" y="26"/>
                  <a:pt x="54" y="26"/>
                </a:cubicBezTo>
                <a:cubicBezTo>
                  <a:pt x="54" y="21"/>
                  <a:pt x="54" y="21"/>
                  <a:pt x="54" y="21"/>
                </a:cubicBezTo>
                <a:cubicBezTo>
                  <a:pt x="57" y="22"/>
                  <a:pt x="59" y="22"/>
                  <a:pt x="62" y="23"/>
                </a:cubicBezTo>
                <a:cubicBezTo>
                  <a:pt x="60" y="27"/>
                  <a:pt x="60" y="27"/>
                  <a:pt x="60" y="27"/>
                </a:cubicBezTo>
                <a:cubicBezTo>
                  <a:pt x="66" y="30"/>
                  <a:pt x="66" y="30"/>
                  <a:pt x="66" y="30"/>
                </a:cubicBezTo>
                <a:cubicBezTo>
                  <a:pt x="68" y="26"/>
                  <a:pt x="68" y="26"/>
                  <a:pt x="68" y="26"/>
                </a:cubicBezTo>
                <a:cubicBezTo>
                  <a:pt x="70" y="27"/>
                  <a:pt x="72" y="29"/>
                  <a:pt x="74" y="30"/>
                </a:cubicBezTo>
                <a:cubicBezTo>
                  <a:pt x="74" y="31"/>
                  <a:pt x="75" y="31"/>
                  <a:pt x="75" y="32"/>
                </a:cubicBezTo>
                <a:cubicBezTo>
                  <a:pt x="70" y="34"/>
                  <a:pt x="70" y="34"/>
                  <a:pt x="70" y="34"/>
                </a:cubicBezTo>
                <a:cubicBezTo>
                  <a:pt x="74" y="40"/>
                  <a:pt x="74" y="40"/>
                  <a:pt x="74" y="40"/>
                </a:cubicBezTo>
                <a:cubicBezTo>
                  <a:pt x="79" y="37"/>
                  <a:pt x="79" y="37"/>
                  <a:pt x="79" y="37"/>
                </a:cubicBezTo>
                <a:cubicBezTo>
                  <a:pt x="80" y="40"/>
                  <a:pt x="82" y="43"/>
                  <a:pt x="82" y="46"/>
                </a:cubicBezTo>
                <a:cubicBezTo>
                  <a:pt x="76" y="46"/>
                  <a:pt x="76" y="46"/>
                  <a:pt x="76" y="46"/>
                </a:cubicBezTo>
                <a:cubicBezTo>
                  <a:pt x="76" y="52"/>
                  <a:pt x="76" y="52"/>
                  <a:pt x="76" y="52"/>
                </a:cubicBezTo>
                <a:cubicBezTo>
                  <a:pt x="83" y="52"/>
                  <a:pt x="83" y="52"/>
                  <a:pt x="83" y="52"/>
                </a:cubicBezTo>
                <a:cubicBezTo>
                  <a:pt x="83" y="55"/>
                  <a:pt x="82" y="59"/>
                  <a:pt x="81" y="62"/>
                </a:cubicBezTo>
                <a:cubicBezTo>
                  <a:pt x="75" y="58"/>
                  <a:pt x="75" y="58"/>
                  <a:pt x="75" y="58"/>
                </a:cubicBezTo>
                <a:cubicBezTo>
                  <a:pt x="72" y="64"/>
                  <a:pt x="72" y="64"/>
                  <a:pt x="72" y="64"/>
                </a:cubicBezTo>
                <a:cubicBezTo>
                  <a:pt x="78" y="68"/>
                  <a:pt x="78" y="68"/>
                  <a:pt x="78" y="68"/>
                </a:cubicBezTo>
                <a:cubicBezTo>
                  <a:pt x="84" y="71"/>
                  <a:pt x="84" y="71"/>
                  <a:pt x="84" y="71"/>
                </a:cubicBezTo>
                <a:cubicBezTo>
                  <a:pt x="87" y="66"/>
                  <a:pt x="90" y="58"/>
                  <a:pt x="90" y="52"/>
                </a:cubicBezTo>
                <a:cubicBezTo>
                  <a:pt x="90" y="42"/>
                  <a:pt x="85" y="32"/>
                  <a:pt x="79" y="26"/>
                </a:cubicBezTo>
                <a:cubicBezTo>
                  <a:pt x="72" y="19"/>
                  <a:pt x="63" y="15"/>
                  <a:pt x="52" y="15"/>
                </a:cubicBezTo>
                <a:cubicBezTo>
                  <a:pt x="42" y="15"/>
                  <a:pt x="33" y="19"/>
                  <a:pt x="26" y="26"/>
                </a:cubicBezTo>
                <a:cubicBezTo>
                  <a:pt x="19" y="32"/>
                  <a:pt x="15" y="42"/>
                  <a:pt x="15" y="52"/>
                </a:cubicBezTo>
                <a:cubicBezTo>
                  <a:pt x="15" y="60"/>
                  <a:pt x="18" y="68"/>
                  <a:pt x="22" y="74"/>
                </a:cubicBezTo>
                <a:cubicBezTo>
                  <a:pt x="27" y="70"/>
                  <a:pt x="27" y="70"/>
                  <a:pt x="27" y="70"/>
                </a:cubicBezTo>
                <a:cubicBezTo>
                  <a:pt x="27" y="70"/>
                  <a:pt x="27" y="70"/>
                  <a:pt x="27" y="70"/>
                </a:cubicBezTo>
                <a:cubicBezTo>
                  <a:pt x="33" y="67"/>
                  <a:pt x="33" y="67"/>
                  <a:pt x="33" y="67"/>
                </a:cubicBezTo>
                <a:cubicBezTo>
                  <a:pt x="30" y="61"/>
                  <a:pt x="30" y="61"/>
                  <a:pt x="30" y="61"/>
                </a:cubicBezTo>
                <a:cubicBezTo>
                  <a:pt x="24" y="64"/>
                  <a:pt x="24" y="64"/>
                  <a:pt x="24" y="64"/>
                </a:cubicBezTo>
                <a:close/>
                <a:moveTo>
                  <a:pt x="53" y="51"/>
                </a:moveTo>
                <a:cubicBezTo>
                  <a:pt x="50" y="51"/>
                  <a:pt x="48" y="53"/>
                  <a:pt x="48" y="56"/>
                </a:cubicBezTo>
                <a:cubicBezTo>
                  <a:pt x="48" y="59"/>
                  <a:pt x="50" y="61"/>
                  <a:pt x="53" y="61"/>
                </a:cubicBezTo>
                <a:cubicBezTo>
                  <a:pt x="56" y="61"/>
                  <a:pt x="58" y="59"/>
                  <a:pt x="58" y="56"/>
                </a:cubicBezTo>
                <a:cubicBezTo>
                  <a:pt x="58" y="53"/>
                  <a:pt x="56" y="51"/>
                  <a:pt x="53" y="51"/>
                </a:cubicBezTo>
                <a:close/>
              </a:path>
            </a:pathLst>
          </a:cu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华文中宋" panose="02010600040101010101" charset="-122"/>
              <a:ea typeface="华文中宋" panose="02010600040101010101" charset="-122"/>
            </a:endParaRPr>
          </a:p>
        </p:txBody>
      </p:sp>
      <p:sp>
        <p:nvSpPr>
          <p:cNvPr id="62" name="圆角矩形 61"/>
          <p:cNvSpPr/>
          <p:nvPr/>
        </p:nvSpPr>
        <p:spPr bwMode="auto">
          <a:xfrm>
            <a:off x="1990053" y="3041405"/>
            <a:ext cx="2064594" cy="483523"/>
          </a:xfrm>
          <a:prstGeom prst="roundRect">
            <a:avLst>
              <a:gd name="adj" fmla="val 50000"/>
            </a:avLst>
          </a:pr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华文中宋" panose="02010600040101010101" charset="-122"/>
              <a:ea typeface="华文中宋" panose="02010600040101010101" charset="-122"/>
            </a:endParaRPr>
          </a:p>
        </p:txBody>
      </p:sp>
      <p:sp>
        <p:nvSpPr>
          <p:cNvPr id="63" name="Freeform 22"/>
          <p:cNvSpPr>
            <a:spLocks noEditPoints="1"/>
          </p:cNvSpPr>
          <p:nvPr/>
        </p:nvSpPr>
        <p:spPr bwMode="auto">
          <a:xfrm>
            <a:off x="1336047" y="3082556"/>
            <a:ext cx="483383" cy="390933"/>
          </a:xfrm>
          <a:custGeom>
            <a:avLst/>
            <a:gdLst>
              <a:gd name="T0" fmla="*/ 2147483646 w 109"/>
              <a:gd name="T1" fmla="*/ 2147483646 h 88"/>
              <a:gd name="T2" fmla="*/ 2147483646 w 109"/>
              <a:gd name="T3" fmla="*/ 2147483646 h 88"/>
              <a:gd name="T4" fmla="*/ 2147483646 w 109"/>
              <a:gd name="T5" fmla="*/ 2147483646 h 88"/>
              <a:gd name="T6" fmla="*/ 2147483646 w 109"/>
              <a:gd name="T7" fmla="*/ 0 h 88"/>
              <a:gd name="T8" fmla="*/ 2147483646 w 109"/>
              <a:gd name="T9" fmla="*/ 2147483646 h 88"/>
              <a:gd name="T10" fmla="*/ 2147483646 w 109"/>
              <a:gd name="T11" fmla="*/ 2147483646 h 88"/>
              <a:gd name="T12" fmla="*/ 2147483646 w 109"/>
              <a:gd name="T13" fmla="*/ 2147483646 h 88"/>
              <a:gd name="T14" fmla="*/ 2147483646 w 109"/>
              <a:gd name="T15" fmla="*/ 2147483646 h 88"/>
              <a:gd name="T16" fmla="*/ 2147483646 w 109"/>
              <a:gd name="T17" fmla="*/ 2147483646 h 88"/>
              <a:gd name="T18" fmla="*/ 0 w 109"/>
              <a:gd name="T19" fmla="*/ 2147483646 h 88"/>
              <a:gd name="T20" fmla="*/ 2147483646 w 109"/>
              <a:gd name="T21" fmla="*/ 2147483646 h 88"/>
              <a:gd name="T22" fmla="*/ 2147483646 w 109"/>
              <a:gd name="T23" fmla="*/ 2147483646 h 88"/>
              <a:gd name="T24" fmla="*/ 2147483646 w 109"/>
              <a:gd name="T25" fmla="*/ 2147483646 h 88"/>
              <a:gd name="T26" fmla="*/ 2147483646 w 109"/>
              <a:gd name="T27" fmla="*/ 2147483646 h 88"/>
              <a:gd name="T28" fmla="*/ 2147483646 w 109"/>
              <a:gd name="T29" fmla="*/ 2147483646 h 88"/>
              <a:gd name="T30" fmla="*/ 2147483646 w 109"/>
              <a:gd name="T31" fmla="*/ 2147483646 h 88"/>
              <a:gd name="T32" fmla="*/ 2147483646 w 109"/>
              <a:gd name="T33" fmla="*/ 2147483646 h 88"/>
              <a:gd name="T34" fmla="*/ 2147483646 w 109"/>
              <a:gd name="T35" fmla="*/ 2147483646 h 88"/>
              <a:gd name="T36" fmla="*/ 2147483646 w 109"/>
              <a:gd name="T37" fmla="*/ 2147483646 h 88"/>
              <a:gd name="T38" fmla="*/ 2147483646 w 109"/>
              <a:gd name="T39" fmla="*/ 2147483646 h 88"/>
              <a:gd name="T40" fmla="*/ 2147483646 w 109"/>
              <a:gd name="T41" fmla="*/ 2147483646 h 88"/>
              <a:gd name="T42" fmla="*/ 2147483646 w 109"/>
              <a:gd name="T43" fmla="*/ 2147483646 h 88"/>
              <a:gd name="T44" fmla="*/ 2147483646 w 109"/>
              <a:gd name="T45" fmla="*/ 2147483646 h 88"/>
              <a:gd name="T46" fmla="*/ 2147483646 w 109"/>
              <a:gd name="T47" fmla="*/ 2147483646 h 88"/>
              <a:gd name="T48" fmla="*/ 2147483646 w 109"/>
              <a:gd name="T49" fmla="*/ 2147483646 h 88"/>
              <a:gd name="T50" fmla="*/ 2147483646 w 109"/>
              <a:gd name="T51" fmla="*/ 2147483646 h 88"/>
              <a:gd name="T52" fmla="*/ 2147483646 w 109"/>
              <a:gd name="T53" fmla="*/ 2147483646 h 88"/>
              <a:gd name="T54" fmla="*/ 2147483646 w 109"/>
              <a:gd name="T55" fmla="*/ 2147483646 h 88"/>
              <a:gd name="T56" fmla="*/ 2147483646 w 109"/>
              <a:gd name="T57" fmla="*/ 2147483646 h 88"/>
              <a:gd name="T58" fmla="*/ 2147483646 w 109"/>
              <a:gd name="T59" fmla="*/ 2147483646 h 88"/>
              <a:gd name="T60" fmla="*/ 2147483646 w 109"/>
              <a:gd name="T61" fmla="*/ 2147483646 h 88"/>
              <a:gd name="T62" fmla="*/ 2147483646 w 109"/>
              <a:gd name="T63" fmla="*/ 2147483646 h 88"/>
              <a:gd name="T64" fmla="*/ 2147483646 w 109"/>
              <a:gd name="T65" fmla="*/ 2147483646 h 88"/>
              <a:gd name="T66" fmla="*/ 2147483646 w 109"/>
              <a:gd name="T67" fmla="*/ 2147483646 h 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accent1"/>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华文中宋" panose="02010600040101010101" charset="-122"/>
              <a:ea typeface="华文中宋" panose="02010600040101010101" charset="-122"/>
            </a:endParaRPr>
          </a:p>
        </p:txBody>
      </p:sp>
      <p:sp>
        <p:nvSpPr>
          <p:cNvPr id="64" name="圆角矩形 63"/>
          <p:cNvSpPr/>
          <p:nvPr/>
        </p:nvSpPr>
        <p:spPr bwMode="auto">
          <a:xfrm>
            <a:off x="1964083" y="3883283"/>
            <a:ext cx="2065591" cy="485324"/>
          </a:xfrm>
          <a:prstGeom prst="roundRect">
            <a:avLst>
              <a:gd name="adj" fmla="val 50000"/>
            </a:avLst>
          </a:pr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华文中宋" panose="02010600040101010101" charset="-122"/>
              <a:ea typeface="华文中宋" panose="02010600040101010101" charset="-122"/>
            </a:endParaRPr>
          </a:p>
        </p:txBody>
      </p:sp>
      <p:sp>
        <p:nvSpPr>
          <p:cNvPr id="65" name="Freeform 24"/>
          <p:cNvSpPr>
            <a:spLocks noEditPoints="1"/>
          </p:cNvSpPr>
          <p:nvPr/>
        </p:nvSpPr>
        <p:spPr bwMode="auto">
          <a:xfrm>
            <a:off x="1331640" y="3884998"/>
            <a:ext cx="471385" cy="486952"/>
          </a:xfrm>
          <a:custGeom>
            <a:avLst/>
            <a:gdLst>
              <a:gd name="T0" fmla="*/ 2147483646 w 89"/>
              <a:gd name="T1" fmla="*/ 2147483646 h 92"/>
              <a:gd name="T2" fmla="*/ 2147483646 w 89"/>
              <a:gd name="T3" fmla="*/ 2147483646 h 92"/>
              <a:gd name="T4" fmla="*/ 2147483646 w 89"/>
              <a:gd name="T5" fmla="*/ 2147483646 h 92"/>
              <a:gd name="T6" fmla="*/ 2147483646 w 89"/>
              <a:gd name="T7" fmla="*/ 2147483646 h 92"/>
              <a:gd name="T8" fmla="*/ 2147483646 w 89"/>
              <a:gd name="T9" fmla="*/ 2147483646 h 92"/>
              <a:gd name="T10" fmla="*/ 2147483646 w 89"/>
              <a:gd name="T11" fmla="*/ 2147483646 h 92"/>
              <a:gd name="T12" fmla="*/ 2147483646 w 89"/>
              <a:gd name="T13" fmla="*/ 2147483646 h 92"/>
              <a:gd name="T14" fmla="*/ 2147483646 w 89"/>
              <a:gd name="T15" fmla="*/ 2147483646 h 92"/>
              <a:gd name="T16" fmla="*/ 2147483646 w 89"/>
              <a:gd name="T17" fmla="*/ 2147483646 h 92"/>
              <a:gd name="T18" fmla="*/ 2147483646 w 89"/>
              <a:gd name="T19" fmla="*/ 2147483646 h 92"/>
              <a:gd name="T20" fmla="*/ 2147483646 w 89"/>
              <a:gd name="T21" fmla="*/ 2147483646 h 92"/>
              <a:gd name="T22" fmla="*/ 2147483646 w 89"/>
              <a:gd name="T23" fmla="*/ 2147483646 h 92"/>
              <a:gd name="T24" fmla="*/ 2147483646 w 89"/>
              <a:gd name="T25" fmla="*/ 2147483646 h 92"/>
              <a:gd name="T26" fmla="*/ 2147483646 w 89"/>
              <a:gd name="T27" fmla="*/ 2147483646 h 92"/>
              <a:gd name="T28" fmla="*/ 2147483646 w 89"/>
              <a:gd name="T29" fmla="*/ 2147483646 h 92"/>
              <a:gd name="T30" fmla="*/ 2147483646 w 89"/>
              <a:gd name="T31" fmla="*/ 2147483646 h 92"/>
              <a:gd name="T32" fmla="*/ 2147483646 w 89"/>
              <a:gd name="T33" fmla="*/ 2147483646 h 92"/>
              <a:gd name="T34" fmla="*/ 2147483646 w 89"/>
              <a:gd name="T35" fmla="*/ 2147483646 h 92"/>
              <a:gd name="T36" fmla="*/ 2147483646 w 89"/>
              <a:gd name="T37" fmla="*/ 2147483646 h 92"/>
              <a:gd name="T38" fmla="*/ 2147483646 w 89"/>
              <a:gd name="T39" fmla="*/ 2147483646 h 92"/>
              <a:gd name="T40" fmla="*/ 2147483646 w 89"/>
              <a:gd name="T41" fmla="*/ 2147483646 h 92"/>
              <a:gd name="T42" fmla="*/ 2147483646 w 89"/>
              <a:gd name="T43" fmla="*/ 2147483646 h 92"/>
              <a:gd name="T44" fmla="*/ 2147483646 w 89"/>
              <a:gd name="T45" fmla="*/ 2147483646 h 92"/>
              <a:gd name="T46" fmla="*/ 2147483646 w 89"/>
              <a:gd name="T47" fmla="*/ 2147483646 h 92"/>
              <a:gd name="T48" fmla="*/ 2147483646 w 89"/>
              <a:gd name="T49" fmla="*/ 2147483646 h 92"/>
              <a:gd name="T50" fmla="*/ 2147483646 w 89"/>
              <a:gd name="T51" fmla="*/ 2147483646 h 92"/>
              <a:gd name="T52" fmla="*/ 2147483646 w 89"/>
              <a:gd name="T53" fmla="*/ 2147483646 h 92"/>
              <a:gd name="T54" fmla="*/ 2147483646 w 89"/>
              <a:gd name="T55" fmla="*/ 2147483646 h 92"/>
              <a:gd name="T56" fmla="*/ 2147483646 w 89"/>
              <a:gd name="T57" fmla="*/ 2147483646 h 92"/>
              <a:gd name="T58" fmla="*/ 2147483646 w 89"/>
              <a:gd name="T59" fmla="*/ 2147483646 h 92"/>
              <a:gd name="T60" fmla="*/ 2147483646 w 89"/>
              <a:gd name="T61" fmla="*/ 2147483646 h 92"/>
              <a:gd name="T62" fmla="*/ 2147483646 w 89"/>
              <a:gd name="T63" fmla="*/ 2147483646 h 92"/>
              <a:gd name="T64" fmla="*/ 2147483646 w 89"/>
              <a:gd name="T65" fmla="*/ 2147483646 h 92"/>
              <a:gd name="T66" fmla="*/ 2147483646 w 89"/>
              <a:gd name="T67" fmla="*/ 2147483646 h 92"/>
              <a:gd name="T68" fmla="*/ 2147483646 w 89"/>
              <a:gd name="T69" fmla="*/ 2147483646 h 92"/>
              <a:gd name="T70" fmla="*/ 2147483646 w 89"/>
              <a:gd name="T71" fmla="*/ 2147483646 h 92"/>
              <a:gd name="T72" fmla="*/ 2147483646 w 89"/>
              <a:gd name="T73" fmla="*/ 2147483646 h 9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89" h="92">
                <a:moveTo>
                  <a:pt x="45" y="0"/>
                </a:moveTo>
                <a:cubicBezTo>
                  <a:pt x="40" y="0"/>
                  <a:pt x="35" y="5"/>
                  <a:pt x="35" y="11"/>
                </a:cubicBezTo>
                <a:cubicBezTo>
                  <a:pt x="35" y="16"/>
                  <a:pt x="40" y="21"/>
                  <a:pt x="45" y="21"/>
                </a:cubicBezTo>
                <a:cubicBezTo>
                  <a:pt x="51" y="21"/>
                  <a:pt x="56" y="16"/>
                  <a:pt x="56" y="11"/>
                </a:cubicBezTo>
                <a:cubicBezTo>
                  <a:pt x="56" y="5"/>
                  <a:pt x="51" y="0"/>
                  <a:pt x="45" y="0"/>
                </a:cubicBezTo>
                <a:close/>
                <a:moveTo>
                  <a:pt x="70" y="10"/>
                </a:moveTo>
                <a:cubicBezTo>
                  <a:pt x="65" y="10"/>
                  <a:pt x="61" y="14"/>
                  <a:pt x="61" y="18"/>
                </a:cubicBezTo>
                <a:cubicBezTo>
                  <a:pt x="61" y="23"/>
                  <a:pt x="65" y="27"/>
                  <a:pt x="70" y="27"/>
                </a:cubicBezTo>
                <a:cubicBezTo>
                  <a:pt x="74" y="27"/>
                  <a:pt x="78" y="23"/>
                  <a:pt x="78" y="18"/>
                </a:cubicBezTo>
                <a:cubicBezTo>
                  <a:pt x="78" y="14"/>
                  <a:pt x="74" y="10"/>
                  <a:pt x="70" y="10"/>
                </a:cubicBezTo>
                <a:close/>
                <a:moveTo>
                  <a:pt x="30" y="52"/>
                </a:moveTo>
                <a:cubicBezTo>
                  <a:pt x="30" y="55"/>
                  <a:pt x="30" y="55"/>
                  <a:pt x="30" y="55"/>
                </a:cubicBezTo>
                <a:cubicBezTo>
                  <a:pt x="30" y="55"/>
                  <a:pt x="30" y="55"/>
                  <a:pt x="30" y="55"/>
                </a:cubicBezTo>
                <a:cubicBezTo>
                  <a:pt x="32" y="85"/>
                  <a:pt x="32" y="85"/>
                  <a:pt x="32" y="85"/>
                </a:cubicBezTo>
                <a:cubicBezTo>
                  <a:pt x="24" y="85"/>
                  <a:pt x="24" y="85"/>
                  <a:pt x="24" y="85"/>
                </a:cubicBezTo>
                <a:cubicBezTo>
                  <a:pt x="22" y="59"/>
                  <a:pt x="22" y="59"/>
                  <a:pt x="22" y="59"/>
                </a:cubicBezTo>
                <a:cubicBezTo>
                  <a:pt x="19" y="59"/>
                  <a:pt x="19" y="59"/>
                  <a:pt x="19" y="59"/>
                </a:cubicBezTo>
                <a:cubicBezTo>
                  <a:pt x="17" y="85"/>
                  <a:pt x="17" y="85"/>
                  <a:pt x="17" y="85"/>
                </a:cubicBezTo>
                <a:cubicBezTo>
                  <a:pt x="10" y="85"/>
                  <a:pt x="10" y="85"/>
                  <a:pt x="10" y="85"/>
                </a:cubicBezTo>
                <a:cubicBezTo>
                  <a:pt x="11" y="55"/>
                  <a:pt x="11" y="55"/>
                  <a:pt x="11" y="55"/>
                </a:cubicBezTo>
                <a:cubicBezTo>
                  <a:pt x="10" y="43"/>
                  <a:pt x="10" y="43"/>
                  <a:pt x="10" y="43"/>
                </a:cubicBezTo>
                <a:cubicBezTo>
                  <a:pt x="4" y="53"/>
                  <a:pt x="4" y="53"/>
                  <a:pt x="4" y="53"/>
                </a:cubicBezTo>
                <a:cubicBezTo>
                  <a:pt x="0" y="50"/>
                  <a:pt x="0" y="50"/>
                  <a:pt x="0" y="50"/>
                </a:cubicBezTo>
                <a:cubicBezTo>
                  <a:pt x="10" y="28"/>
                  <a:pt x="10" y="28"/>
                  <a:pt x="10" y="28"/>
                </a:cubicBezTo>
                <a:cubicBezTo>
                  <a:pt x="16" y="28"/>
                  <a:pt x="16" y="28"/>
                  <a:pt x="16" y="28"/>
                </a:cubicBezTo>
                <a:cubicBezTo>
                  <a:pt x="21" y="35"/>
                  <a:pt x="21" y="35"/>
                  <a:pt x="21" y="35"/>
                </a:cubicBezTo>
                <a:cubicBezTo>
                  <a:pt x="26" y="28"/>
                  <a:pt x="26" y="28"/>
                  <a:pt x="26" y="28"/>
                </a:cubicBezTo>
                <a:cubicBezTo>
                  <a:pt x="31" y="28"/>
                  <a:pt x="31" y="28"/>
                  <a:pt x="31" y="28"/>
                </a:cubicBezTo>
                <a:cubicBezTo>
                  <a:pt x="33" y="24"/>
                  <a:pt x="33" y="24"/>
                  <a:pt x="33" y="24"/>
                </a:cubicBezTo>
                <a:cubicBezTo>
                  <a:pt x="44" y="24"/>
                  <a:pt x="44" y="24"/>
                  <a:pt x="44" y="24"/>
                </a:cubicBezTo>
                <a:cubicBezTo>
                  <a:pt x="43" y="25"/>
                  <a:pt x="43" y="25"/>
                  <a:pt x="43" y="25"/>
                </a:cubicBezTo>
                <a:cubicBezTo>
                  <a:pt x="44" y="27"/>
                  <a:pt x="44" y="27"/>
                  <a:pt x="44" y="27"/>
                </a:cubicBezTo>
                <a:cubicBezTo>
                  <a:pt x="41" y="44"/>
                  <a:pt x="41" y="44"/>
                  <a:pt x="41" y="44"/>
                </a:cubicBezTo>
                <a:cubicBezTo>
                  <a:pt x="45" y="48"/>
                  <a:pt x="45" y="48"/>
                  <a:pt x="45" y="48"/>
                </a:cubicBezTo>
                <a:cubicBezTo>
                  <a:pt x="45" y="48"/>
                  <a:pt x="45" y="48"/>
                  <a:pt x="45" y="48"/>
                </a:cubicBezTo>
                <a:cubicBezTo>
                  <a:pt x="45" y="48"/>
                  <a:pt x="45" y="48"/>
                  <a:pt x="45" y="48"/>
                </a:cubicBezTo>
                <a:cubicBezTo>
                  <a:pt x="45" y="48"/>
                  <a:pt x="45" y="48"/>
                  <a:pt x="45" y="48"/>
                </a:cubicBezTo>
                <a:cubicBezTo>
                  <a:pt x="45" y="48"/>
                  <a:pt x="45" y="48"/>
                  <a:pt x="45" y="48"/>
                </a:cubicBezTo>
                <a:cubicBezTo>
                  <a:pt x="49" y="44"/>
                  <a:pt x="49" y="44"/>
                  <a:pt x="49" y="44"/>
                </a:cubicBezTo>
                <a:cubicBezTo>
                  <a:pt x="47" y="27"/>
                  <a:pt x="47" y="27"/>
                  <a:pt x="47" y="27"/>
                </a:cubicBezTo>
                <a:cubicBezTo>
                  <a:pt x="48" y="25"/>
                  <a:pt x="48" y="25"/>
                  <a:pt x="48" y="25"/>
                </a:cubicBezTo>
                <a:cubicBezTo>
                  <a:pt x="47" y="24"/>
                  <a:pt x="47" y="24"/>
                  <a:pt x="47" y="24"/>
                </a:cubicBezTo>
                <a:cubicBezTo>
                  <a:pt x="58" y="24"/>
                  <a:pt x="58" y="24"/>
                  <a:pt x="58" y="24"/>
                </a:cubicBezTo>
                <a:cubicBezTo>
                  <a:pt x="59" y="28"/>
                  <a:pt x="59" y="28"/>
                  <a:pt x="59" y="28"/>
                </a:cubicBezTo>
                <a:cubicBezTo>
                  <a:pt x="64" y="28"/>
                  <a:pt x="64" y="28"/>
                  <a:pt x="64" y="28"/>
                </a:cubicBezTo>
                <a:cubicBezTo>
                  <a:pt x="70" y="35"/>
                  <a:pt x="70" y="35"/>
                  <a:pt x="70" y="35"/>
                </a:cubicBezTo>
                <a:cubicBezTo>
                  <a:pt x="75" y="28"/>
                  <a:pt x="75" y="28"/>
                  <a:pt x="75" y="28"/>
                </a:cubicBezTo>
                <a:cubicBezTo>
                  <a:pt x="80" y="28"/>
                  <a:pt x="80" y="28"/>
                  <a:pt x="80" y="28"/>
                </a:cubicBezTo>
                <a:cubicBezTo>
                  <a:pt x="89" y="48"/>
                  <a:pt x="89" y="48"/>
                  <a:pt x="89" y="48"/>
                </a:cubicBezTo>
                <a:cubicBezTo>
                  <a:pt x="85" y="51"/>
                  <a:pt x="85" y="51"/>
                  <a:pt x="85" y="51"/>
                </a:cubicBezTo>
                <a:cubicBezTo>
                  <a:pt x="79" y="41"/>
                  <a:pt x="79" y="41"/>
                  <a:pt x="79" y="41"/>
                </a:cubicBezTo>
                <a:cubicBezTo>
                  <a:pt x="79" y="55"/>
                  <a:pt x="79" y="55"/>
                  <a:pt x="79" y="55"/>
                </a:cubicBezTo>
                <a:cubicBezTo>
                  <a:pt x="79" y="55"/>
                  <a:pt x="79" y="55"/>
                  <a:pt x="79" y="55"/>
                </a:cubicBezTo>
                <a:cubicBezTo>
                  <a:pt x="80" y="85"/>
                  <a:pt x="80" y="85"/>
                  <a:pt x="80" y="85"/>
                </a:cubicBezTo>
                <a:cubicBezTo>
                  <a:pt x="72" y="85"/>
                  <a:pt x="72" y="85"/>
                  <a:pt x="72" y="85"/>
                </a:cubicBezTo>
                <a:cubicBezTo>
                  <a:pt x="71" y="59"/>
                  <a:pt x="71" y="59"/>
                  <a:pt x="71" y="59"/>
                </a:cubicBezTo>
                <a:cubicBezTo>
                  <a:pt x="68" y="59"/>
                  <a:pt x="68" y="59"/>
                  <a:pt x="68" y="59"/>
                </a:cubicBezTo>
                <a:cubicBezTo>
                  <a:pt x="66" y="85"/>
                  <a:pt x="66" y="85"/>
                  <a:pt x="66" y="85"/>
                </a:cubicBezTo>
                <a:cubicBezTo>
                  <a:pt x="59" y="85"/>
                  <a:pt x="59" y="85"/>
                  <a:pt x="59" y="85"/>
                </a:cubicBezTo>
                <a:cubicBezTo>
                  <a:pt x="60" y="55"/>
                  <a:pt x="60" y="55"/>
                  <a:pt x="60" y="55"/>
                </a:cubicBezTo>
                <a:cubicBezTo>
                  <a:pt x="60" y="53"/>
                  <a:pt x="60" y="53"/>
                  <a:pt x="60" y="53"/>
                </a:cubicBezTo>
                <a:cubicBezTo>
                  <a:pt x="57" y="55"/>
                  <a:pt x="57" y="55"/>
                  <a:pt x="57" y="55"/>
                </a:cubicBezTo>
                <a:cubicBezTo>
                  <a:pt x="58" y="92"/>
                  <a:pt x="58" y="92"/>
                  <a:pt x="58" y="92"/>
                </a:cubicBezTo>
                <a:cubicBezTo>
                  <a:pt x="49" y="92"/>
                  <a:pt x="49" y="92"/>
                  <a:pt x="49" y="92"/>
                </a:cubicBezTo>
                <a:cubicBezTo>
                  <a:pt x="47" y="61"/>
                  <a:pt x="47" y="61"/>
                  <a:pt x="47" y="61"/>
                </a:cubicBezTo>
                <a:cubicBezTo>
                  <a:pt x="43" y="61"/>
                  <a:pt x="43" y="61"/>
                  <a:pt x="43" y="61"/>
                </a:cubicBezTo>
                <a:cubicBezTo>
                  <a:pt x="42" y="92"/>
                  <a:pt x="42" y="92"/>
                  <a:pt x="42" y="92"/>
                </a:cubicBezTo>
                <a:cubicBezTo>
                  <a:pt x="32" y="92"/>
                  <a:pt x="32" y="92"/>
                  <a:pt x="32" y="92"/>
                </a:cubicBezTo>
                <a:cubicBezTo>
                  <a:pt x="34" y="55"/>
                  <a:pt x="34" y="55"/>
                  <a:pt x="34" y="55"/>
                </a:cubicBezTo>
                <a:cubicBezTo>
                  <a:pt x="30" y="52"/>
                  <a:pt x="30" y="52"/>
                  <a:pt x="30" y="52"/>
                </a:cubicBezTo>
                <a:close/>
                <a:moveTo>
                  <a:pt x="21" y="10"/>
                </a:moveTo>
                <a:cubicBezTo>
                  <a:pt x="16" y="10"/>
                  <a:pt x="13" y="14"/>
                  <a:pt x="13" y="18"/>
                </a:cubicBezTo>
                <a:cubicBezTo>
                  <a:pt x="13" y="23"/>
                  <a:pt x="16" y="27"/>
                  <a:pt x="21" y="27"/>
                </a:cubicBezTo>
                <a:cubicBezTo>
                  <a:pt x="25" y="27"/>
                  <a:pt x="29" y="23"/>
                  <a:pt x="29" y="18"/>
                </a:cubicBezTo>
                <a:cubicBezTo>
                  <a:pt x="29" y="14"/>
                  <a:pt x="25" y="10"/>
                  <a:pt x="21" y="10"/>
                </a:cubicBezTo>
                <a:close/>
              </a:path>
            </a:pathLst>
          </a:custGeom>
          <a:solidFill>
            <a:schemeClr val="accent2"/>
          </a:solidFill>
          <a:ln w="28575" cap="flat" cmpd="sng" algn="ctr">
            <a:noFill/>
            <a:prstDash val="solid"/>
            <a:miter lim="800000"/>
          </a:ln>
          <a:effectLst/>
        </p:spPr>
        <p:txBody>
          <a:bodyPr lIns="68543" tIns="34272" rIns="68543" bIns="34272" anchor="ctr"/>
          <a:lstStyle/>
          <a:p>
            <a:pPr algn="ctr">
              <a:defRPr/>
            </a:pPr>
            <a:endParaRPr lang="zh-CN" altLang="en-US" kern="0">
              <a:solidFill>
                <a:prstClr val="white"/>
              </a:solidFill>
              <a:latin typeface="华文中宋" panose="02010600040101010101" charset="-122"/>
              <a:ea typeface="华文中宋" panose="02010600040101010101" charset="-122"/>
            </a:endParaRPr>
          </a:p>
        </p:txBody>
      </p:sp>
      <p:sp>
        <p:nvSpPr>
          <p:cNvPr id="66" name="TextBox 65"/>
          <p:cNvSpPr txBox="1"/>
          <p:nvPr/>
        </p:nvSpPr>
        <p:spPr>
          <a:xfrm>
            <a:off x="4192467" y="2202590"/>
            <a:ext cx="3547885" cy="497840"/>
          </a:xfrm>
          <a:prstGeom prst="rect">
            <a:avLst/>
          </a:prstGeom>
          <a:noFill/>
        </p:spPr>
        <p:txBody>
          <a:bodyPr wrap="square" lIns="68543" tIns="34272" rIns="68543" bIns="34272" rtlCol="0">
            <a:spAutoFit/>
          </a:bodyPr>
          <a:lstStyle/>
          <a:p>
            <a:pPr>
              <a:spcBef>
                <a:spcPct val="0"/>
              </a:spcBef>
            </a:pPr>
            <a:r>
              <a:rPr lang="zh-CN" altLang="en-US" sz="1400" dirty="0">
                <a:latin typeface="华文中宋" panose="02010600040101010101" charset="-122"/>
                <a:ea typeface="华文中宋" panose="02010600040101010101" charset="-122"/>
              </a:rPr>
              <a:t>高一年级上学期期中考试后组班，高二年级开学后组班。</a:t>
            </a:r>
            <a:endParaRPr lang="zh-CN" altLang="en-US" sz="1400" dirty="0">
              <a:latin typeface="华文中宋" panose="02010600040101010101" charset="-122"/>
              <a:ea typeface="华文中宋" panose="02010600040101010101" charset="-122"/>
            </a:endParaRPr>
          </a:p>
        </p:txBody>
      </p:sp>
      <p:sp>
        <p:nvSpPr>
          <p:cNvPr id="67" name="TextBox 66"/>
          <p:cNvSpPr txBox="1"/>
          <p:nvPr/>
        </p:nvSpPr>
        <p:spPr>
          <a:xfrm>
            <a:off x="4192467" y="3122276"/>
            <a:ext cx="3547885" cy="282575"/>
          </a:xfrm>
          <a:prstGeom prst="rect">
            <a:avLst/>
          </a:prstGeom>
          <a:noFill/>
        </p:spPr>
        <p:txBody>
          <a:bodyPr wrap="square" lIns="68543" tIns="34272" rIns="68543" bIns="34272" rtlCol="0">
            <a:spAutoFit/>
          </a:bodyPr>
          <a:lstStyle/>
          <a:p>
            <a:pPr>
              <a:spcBef>
                <a:spcPct val="0"/>
              </a:spcBef>
            </a:pPr>
            <a:r>
              <a:rPr lang="zh-CN" altLang="en-US" sz="1400" dirty="0">
                <a:latin typeface="华文中宋" panose="02010600040101010101" charset="-122"/>
                <a:ea typeface="华文中宋" panose="02010600040101010101" charset="-122"/>
              </a:rPr>
              <a:t>基于校本课程，两个年级分设竞赛校本课程。</a:t>
            </a:r>
            <a:endParaRPr lang="zh-CN" altLang="en-US" sz="1400" dirty="0">
              <a:latin typeface="华文中宋" panose="02010600040101010101" charset="-122"/>
              <a:ea typeface="华文中宋" panose="02010600040101010101" charset="-122"/>
            </a:endParaRPr>
          </a:p>
        </p:txBody>
      </p:sp>
      <p:sp>
        <p:nvSpPr>
          <p:cNvPr id="68" name="TextBox 67"/>
          <p:cNvSpPr txBox="1"/>
          <p:nvPr/>
        </p:nvSpPr>
        <p:spPr>
          <a:xfrm>
            <a:off x="4192467" y="3886685"/>
            <a:ext cx="3547885" cy="497840"/>
          </a:xfrm>
          <a:prstGeom prst="rect">
            <a:avLst/>
          </a:prstGeom>
          <a:noFill/>
        </p:spPr>
        <p:txBody>
          <a:bodyPr wrap="square" lIns="68543" tIns="34272" rIns="68543" bIns="34272" rtlCol="0">
            <a:spAutoFit/>
          </a:bodyPr>
          <a:lstStyle/>
          <a:p>
            <a:pPr>
              <a:spcBef>
                <a:spcPct val="0"/>
              </a:spcBef>
            </a:pPr>
            <a:r>
              <a:rPr lang="zh-CN" altLang="en-US" sz="1400" dirty="0">
                <a:latin typeface="华文中宋" panose="02010600040101010101" charset="-122"/>
                <a:ea typeface="华文中宋" panose="02010600040101010101" charset="-122"/>
                <a:cs typeface="华文中宋" panose="02010600040101010101" charset="-122"/>
              </a:rPr>
              <a:t>教师推荐</a:t>
            </a:r>
            <a:r>
              <a:rPr lang="en-US" altLang="zh-CN" sz="1400" dirty="0">
                <a:latin typeface="华文中宋" panose="02010600040101010101" charset="-122"/>
                <a:ea typeface="华文中宋" panose="02010600040101010101" charset="-122"/>
                <a:cs typeface="华文中宋" panose="02010600040101010101" charset="-122"/>
              </a:rPr>
              <a:t>+</a:t>
            </a:r>
            <a:r>
              <a:rPr lang="zh-CN" altLang="en-US" sz="1400" dirty="0">
                <a:latin typeface="华文中宋" panose="02010600040101010101" charset="-122"/>
                <a:ea typeface="华文中宋" panose="02010600040101010101" charset="-122"/>
                <a:cs typeface="华文中宋" panose="02010600040101010101" charset="-122"/>
              </a:rPr>
              <a:t>个人意愿，不足</a:t>
            </a:r>
            <a:r>
              <a:rPr lang="en-US" altLang="zh-CN" sz="1400" dirty="0">
                <a:latin typeface="华文中宋" panose="02010600040101010101" charset="-122"/>
                <a:ea typeface="华文中宋" panose="02010600040101010101" charset="-122"/>
                <a:cs typeface="华文中宋" panose="02010600040101010101" charset="-122"/>
              </a:rPr>
              <a:t>50</a:t>
            </a:r>
            <a:r>
              <a:rPr lang="zh-CN" altLang="en-US" sz="1400" dirty="0">
                <a:latin typeface="华文中宋" panose="02010600040101010101" charset="-122"/>
                <a:ea typeface="华文中宋" panose="02010600040101010101" charset="-122"/>
                <a:cs typeface="华文中宋" panose="02010600040101010101" charset="-122"/>
              </a:rPr>
              <a:t>人部分由学生自主选择补全。</a:t>
            </a:r>
            <a:endParaRPr lang="zh-CN" altLang="en-US" sz="1400" dirty="0">
              <a:latin typeface="华文中宋" panose="02010600040101010101" charset="-122"/>
              <a:ea typeface="华文中宋" panose="02010600040101010101" charset="-122"/>
              <a:cs typeface="华文中宋" panose="02010600040101010101" charset="-122"/>
            </a:endParaRPr>
          </a:p>
        </p:txBody>
      </p:sp>
      <p:sp>
        <p:nvSpPr>
          <p:cNvPr id="69" name="TextBox 68"/>
          <p:cNvSpPr txBox="1"/>
          <p:nvPr/>
        </p:nvSpPr>
        <p:spPr>
          <a:xfrm>
            <a:off x="4192467" y="1352476"/>
            <a:ext cx="3547885" cy="497840"/>
          </a:xfrm>
          <a:prstGeom prst="rect">
            <a:avLst/>
          </a:prstGeom>
          <a:noFill/>
        </p:spPr>
        <p:txBody>
          <a:bodyPr wrap="square" lIns="68543" tIns="34272" rIns="68543" bIns="34272" rtlCol="0">
            <a:spAutoFit/>
          </a:bodyPr>
          <a:lstStyle/>
          <a:p>
            <a:pPr>
              <a:spcBef>
                <a:spcPct val="0"/>
              </a:spcBef>
            </a:pPr>
            <a:r>
              <a:rPr lang="zh-CN" altLang="en-US" sz="1400" dirty="0">
                <a:latin typeface="华文中宋" panose="02010600040101010101" charset="-122"/>
                <a:ea typeface="华文中宋" panose="02010600040101010101" charset="-122"/>
                <a:cs typeface="华文中宋" panose="02010600040101010101" charset="-122"/>
              </a:rPr>
              <a:t>组班制，平行班每班出</a:t>
            </a:r>
            <a:r>
              <a:rPr lang="en-US" altLang="zh-CN" sz="1400" dirty="0">
                <a:latin typeface="华文中宋" panose="02010600040101010101" charset="-122"/>
                <a:ea typeface="华文中宋" panose="02010600040101010101" charset="-122"/>
                <a:cs typeface="华文中宋" panose="02010600040101010101" charset="-122"/>
              </a:rPr>
              <a:t>1</a:t>
            </a:r>
            <a:r>
              <a:rPr lang="zh-CN" altLang="en-US" sz="1400" dirty="0">
                <a:latin typeface="华文中宋" panose="02010600040101010101" charset="-122"/>
                <a:ea typeface="华文中宋" panose="02010600040101010101" charset="-122"/>
                <a:cs typeface="华文中宋" panose="02010600040101010101" charset="-122"/>
              </a:rPr>
              <a:t>人，教改班不限制，原则上总人数不超过</a:t>
            </a:r>
            <a:r>
              <a:rPr lang="en-US" altLang="zh-CN" sz="1400" dirty="0">
                <a:latin typeface="华文中宋" panose="02010600040101010101" charset="-122"/>
                <a:ea typeface="华文中宋" panose="02010600040101010101" charset="-122"/>
                <a:cs typeface="华文中宋" panose="02010600040101010101" charset="-122"/>
              </a:rPr>
              <a:t>30</a:t>
            </a:r>
            <a:r>
              <a:rPr lang="zh-CN" altLang="en-US" sz="1400" dirty="0">
                <a:latin typeface="华文中宋" panose="02010600040101010101" charset="-122"/>
                <a:ea typeface="华文中宋" panose="02010600040101010101" charset="-122"/>
                <a:cs typeface="华文中宋" panose="02010600040101010101" charset="-122"/>
              </a:rPr>
              <a:t>人。</a:t>
            </a:r>
            <a:endParaRPr lang="zh-CN" altLang="en-US" sz="1400" dirty="0">
              <a:latin typeface="华文中宋" panose="02010600040101010101" charset="-122"/>
              <a:ea typeface="华文中宋" panose="02010600040101010101" charset="-122"/>
              <a:cs typeface="华文中宋" panose="02010600040101010101" charset="-122"/>
            </a:endParaRPr>
          </a:p>
        </p:txBody>
      </p:sp>
      <p:sp>
        <p:nvSpPr>
          <p:cNvPr id="70" name="文本框 12"/>
          <p:cNvSpPr txBox="1"/>
          <p:nvPr/>
        </p:nvSpPr>
        <p:spPr bwMode="auto">
          <a:xfrm>
            <a:off x="2616999" y="2285344"/>
            <a:ext cx="1050290" cy="344170"/>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华文中宋" panose="02010600040101010101" charset="-122"/>
                <a:ea typeface="华文中宋" panose="02010600040101010101" charset="-122"/>
              </a:rPr>
              <a:t>组班时间</a:t>
            </a:r>
            <a:endParaRPr lang="zh-CN" altLang="en-US" b="1" kern="0" dirty="0">
              <a:solidFill>
                <a:prstClr val="white"/>
              </a:solidFill>
              <a:latin typeface="华文中宋" panose="02010600040101010101" charset="-122"/>
              <a:ea typeface="华文中宋" panose="02010600040101010101" charset="-122"/>
            </a:endParaRPr>
          </a:p>
        </p:txBody>
      </p:sp>
      <p:sp>
        <p:nvSpPr>
          <p:cNvPr id="71" name="文本框 12"/>
          <p:cNvSpPr txBox="1"/>
          <p:nvPr/>
        </p:nvSpPr>
        <p:spPr bwMode="auto">
          <a:xfrm>
            <a:off x="2590261" y="3122247"/>
            <a:ext cx="1050290" cy="344170"/>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华文中宋" panose="02010600040101010101" charset="-122"/>
                <a:ea typeface="华文中宋" panose="02010600040101010101" charset="-122"/>
              </a:rPr>
              <a:t>对外形式</a:t>
            </a:r>
            <a:endParaRPr lang="zh-CN" altLang="en-US" b="1" kern="0" dirty="0">
              <a:solidFill>
                <a:prstClr val="white"/>
              </a:solidFill>
              <a:latin typeface="华文中宋" panose="02010600040101010101" charset="-122"/>
              <a:ea typeface="华文中宋" panose="02010600040101010101" charset="-122"/>
            </a:endParaRPr>
          </a:p>
        </p:txBody>
      </p:sp>
      <p:sp>
        <p:nvSpPr>
          <p:cNvPr id="72" name="文本框 12"/>
          <p:cNvSpPr txBox="1"/>
          <p:nvPr/>
        </p:nvSpPr>
        <p:spPr bwMode="auto">
          <a:xfrm>
            <a:off x="2616999" y="3970170"/>
            <a:ext cx="1050290" cy="344170"/>
          </a:xfrm>
          <a:prstGeom prst="rect">
            <a:avLst/>
          </a:prstGeom>
          <a:noFill/>
          <a:ln>
            <a:noFill/>
          </a:ln>
        </p:spPr>
        <p:txBody>
          <a:bodyPr wrap="none" lIns="68543" tIns="34272" rIns="68543" bIns="34272">
            <a:spAutoFit/>
          </a:bodyPr>
          <a:lstStyle/>
          <a:p>
            <a:pPr>
              <a:defRPr/>
            </a:pPr>
            <a:r>
              <a:rPr lang="zh-CN" altLang="en-US" b="1" kern="0" dirty="0">
                <a:solidFill>
                  <a:prstClr val="white"/>
                </a:solidFill>
                <a:latin typeface="华文中宋" panose="02010600040101010101" charset="-122"/>
                <a:ea typeface="华文中宋" panose="02010600040101010101" charset="-122"/>
              </a:rPr>
              <a:t>选取模式</a:t>
            </a:r>
            <a:endParaRPr lang="zh-CN" altLang="en-US" b="1" kern="0" dirty="0">
              <a:solidFill>
                <a:prstClr val="white"/>
              </a:solidFill>
              <a:latin typeface="华文中宋" panose="02010600040101010101" charset="-122"/>
              <a:ea typeface="华文中宋" panose="02010600040101010101" charset="-122"/>
            </a:endParaRPr>
          </a:p>
        </p:txBody>
      </p:sp>
      <p:sp>
        <p:nvSpPr>
          <p:cNvPr id="18" name="TextBox 17"/>
          <p:cNvSpPr txBox="1"/>
          <p:nvPr/>
        </p:nvSpPr>
        <p:spPr>
          <a:xfrm>
            <a:off x="355782" y="205624"/>
            <a:ext cx="1960880" cy="398780"/>
          </a:xfrm>
          <a:prstGeom prst="rect">
            <a:avLst/>
          </a:prstGeom>
          <a:noFill/>
        </p:spPr>
        <p:txBody>
          <a:bodyPr wrap="none" rtlCol="0">
            <a:spAutoFit/>
          </a:bodyPr>
          <a:lstStyle/>
          <a:p>
            <a:r>
              <a:rPr lang="zh-CN" altLang="en-US" sz="2000" b="1" dirty="0">
                <a:solidFill>
                  <a:schemeClr val="accent1"/>
                </a:solidFill>
                <a:latin typeface="华文中宋" panose="02010600040101010101" charset="-122"/>
                <a:ea typeface="华文中宋" panose="02010600040101010101" charset="-122"/>
              </a:rPr>
              <a:t>组织形式与</a:t>
            </a:r>
            <a:r>
              <a:rPr lang="zh-CN" altLang="en-US" sz="2000" b="1" dirty="0">
                <a:solidFill>
                  <a:schemeClr val="accent1"/>
                </a:solidFill>
                <a:latin typeface="华文中宋" panose="02010600040101010101" charset="-122"/>
                <a:ea typeface="华文中宋" panose="02010600040101010101" charset="-122"/>
              </a:rPr>
              <a:t>选取</a:t>
            </a:r>
            <a:endParaRPr lang="zh-CN" altLang="en-US" sz="2000" b="1" dirty="0">
              <a:solidFill>
                <a:schemeClr val="accent1"/>
              </a:solidFill>
              <a:latin typeface="华文中宋" panose="02010600040101010101" charset="-122"/>
              <a:ea typeface="华文中宋" panose="02010600040101010101" charset="-122"/>
            </a:endParaRPr>
          </a:p>
        </p:txBody>
      </p:sp>
      <p:pic>
        <p:nvPicPr>
          <p:cNvPr id="4" name="图片 3" descr="logo"/>
          <p:cNvPicPr>
            <a:picLocks noChangeAspect="1"/>
          </p:cNvPicPr>
          <p:nvPr/>
        </p:nvPicPr>
        <p:blipFill>
          <a:blip r:embed="rId1"/>
          <a:stretch>
            <a:fillRect/>
          </a:stretch>
        </p:blipFill>
        <p:spPr>
          <a:xfrm>
            <a:off x="107950" y="4732020"/>
            <a:ext cx="1725295" cy="3454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500"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500" fill="hold">
                                          <p:stCondLst>
                                            <p:cond delay="0"/>
                                          </p:stCondLst>
                                        </p:cTn>
                                        <p:tgtEl>
                                          <p:spTgt spid="61"/>
                                        </p:tgtEl>
                                        <p:attrNameLst>
                                          <p:attrName>style.visibility</p:attrName>
                                        </p:attrNameLst>
                                      </p:cBhvr>
                                      <p:to>
                                        <p:strVal val="visible"/>
                                      </p:to>
                                    </p:set>
                                    <p:anim calcmode="lin" valueType="num">
                                      <p:cBhvr additive="base">
                                        <p:cTn id="11" dur="500" fill="hold"/>
                                        <p:tgtEl>
                                          <p:spTgt spid="61"/>
                                        </p:tgtEl>
                                        <p:attrNameLst>
                                          <p:attrName>ppt_x</p:attrName>
                                        </p:attrNameLst>
                                      </p:cBhvr>
                                      <p:tavLst>
                                        <p:tav tm="0">
                                          <p:val>
                                            <p:strVal val="0-#ppt_w/2"/>
                                          </p:val>
                                        </p:tav>
                                        <p:tav tm="100000">
                                          <p:val>
                                            <p:strVal val="#ppt_x"/>
                                          </p:val>
                                        </p:tav>
                                      </p:tavLst>
                                    </p:anim>
                                    <p:anim calcmode="lin" valueType="num">
                                      <p:cBhvr additive="base">
                                        <p:cTn id="12" dur="500" fill="hold"/>
                                        <p:tgtEl>
                                          <p:spTgt spid="6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500" fill="hold">
                                          <p:stCondLst>
                                            <p:cond delay="0"/>
                                          </p:stCondLst>
                                        </p:cTn>
                                        <p:tgtEl>
                                          <p:spTgt spid="63"/>
                                        </p:tgtEl>
                                        <p:attrNameLst>
                                          <p:attrName>style.visibility</p:attrName>
                                        </p:attrNameLst>
                                      </p:cBhvr>
                                      <p:to>
                                        <p:strVal val="visible"/>
                                      </p:to>
                                    </p:set>
                                    <p:anim calcmode="lin" valueType="num">
                                      <p:cBhvr additive="base">
                                        <p:cTn id="15" dur="500" fill="hold"/>
                                        <p:tgtEl>
                                          <p:spTgt spid="63"/>
                                        </p:tgtEl>
                                        <p:attrNameLst>
                                          <p:attrName>ppt_x</p:attrName>
                                        </p:attrNameLst>
                                      </p:cBhvr>
                                      <p:tavLst>
                                        <p:tav tm="0">
                                          <p:val>
                                            <p:strVal val="0-#ppt_w/2"/>
                                          </p:val>
                                        </p:tav>
                                        <p:tav tm="100000">
                                          <p:val>
                                            <p:strVal val="#ppt_x"/>
                                          </p:val>
                                        </p:tav>
                                      </p:tavLst>
                                    </p:anim>
                                    <p:anim calcmode="lin" valueType="num">
                                      <p:cBhvr additive="base">
                                        <p:cTn id="16" dur="500" fill="hold"/>
                                        <p:tgtEl>
                                          <p:spTgt spid="63"/>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500" fill="hold">
                                          <p:stCondLst>
                                            <p:cond delay="0"/>
                                          </p:stCondLst>
                                        </p:cTn>
                                        <p:tgtEl>
                                          <p:spTgt spid="65"/>
                                        </p:tgtEl>
                                        <p:attrNameLst>
                                          <p:attrName>style.visibility</p:attrName>
                                        </p:attrNameLst>
                                      </p:cBhvr>
                                      <p:to>
                                        <p:strVal val="visible"/>
                                      </p:to>
                                    </p:set>
                                    <p:anim calcmode="lin" valueType="num">
                                      <p:cBhvr additive="base">
                                        <p:cTn id="19" dur="500" fill="hold"/>
                                        <p:tgtEl>
                                          <p:spTgt spid="65"/>
                                        </p:tgtEl>
                                        <p:attrNameLst>
                                          <p:attrName>ppt_x</p:attrName>
                                        </p:attrNameLst>
                                      </p:cBhvr>
                                      <p:tavLst>
                                        <p:tav tm="0">
                                          <p:val>
                                            <p:strVal val="0-#ppt_w/2"/>
                                          </p:val>
                                        </p:tav>
                                        <p:tav tm="100000">
                                          <p:val>
                                            <p:strVal val="#ppt_x"/>
                                          </p:val>
                                        </p:tav>
                                      </p:tavLst>
                                    </p:anim>
                                    <p:anim calcmode="lin" valueType="num">
                                      <p:cBhvr additive="base">
                                        <p:cTn id="20" dur="500" fill="hold"/>
                                        <p:tgtEl>
                                          <p:spTgt spid="65"/>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500" fill="hold">
                                          <p:stCondLst>
                                            <p:cond delay="0"/>
                                          </p:stCondLst>
                                        </p:cTn>
                                        <p:tgtEl>
                                          <p:spTgt spid="57"/>
                                        </p:tgtEl>
                                        <p:attrNameLst>
                                          <p:attrName>style.visibility</p:attrName>
                                        </p:attrNameLst>
                                      </p:cBhvr>
                                      <p:to>
                                        <p:strVal val="visible"/>
                                      </p:to>
                                    </p:set>
                                    <p:anim calcmode="lin" valueType="num">
                                      <p:cBhvr additive="base">
                                        <p:cTn id="23" dur="500" fill="hold"/>
                                        <p:tgtEl>
                                          <p:spTgt spid="57"/>
                                        </p:tgtEl>
                                        <p:attrNameLst>
                                          <p:attrName>ppt_x</p:attrName>
                                        </p:attrNameLst>
                                      </p:cBhvr>
                                      <p:tavLst>
                                        <p:tav tm="0">
                                          <p:val>
                                            <p:strVal val="1+#ppt_w/2"/>
                                          </p:val>
                                        </p:tav>
                                        <p:tav tm="100000">
                                          <p:val>
                                            <p:strVal val="#ppt_x"/>
                                          </p:val>
                                        </p:tav>
                                      </p:tavLst>
                                    </p:anim>
                                    <p:anim calcmode="lin" valueType="num">
                                      <p:cBhvr additive="base">
                                        <p:cTn id="24" dur="500" fill="hold"/>
                                        <p:tgtEl>
                                          <p:spTgt spid="57"/>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500"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1+#ppt_w/2"/>
                                          </p:val>
                                        </p:tav>
                                        <p:tav tm="100000">
                                          <p:val>
                                            <p:strVal val="#ppt_x"/>
                                          </p:val>
                                        </p:tav>
                                      </p:tavLst>
                                    </p:anim>
                                    <p:anim calcmode="lin" valueType="num">
                                      <p:cBhvr additive="base">
                                        <p:cTn id="28" dur="500" fill="hold"/>
                                        <p:tgtEl>
                                          <p:spTgt spid="60"/>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500" fill="hold">
                                          <p:stCondLst>
                                            <p:cond delay="0"/>
                                          </p:stCondLst>
                                        </p:cTn>
                                        <p:tgtEl>
                                          <p:spTgt spid="62"/>
                                        </p:tgtEl>
                                        <p:attrNameLst>
                                          <p:attrName>style.visibility</p:attrName>
                                        </p:attrNameLst>
                                      </p:cBhvr>
                                      <p:to>
                                        <p:strVal val="visible"/>
                                      </p:to>
                                    </p:set>
                                    <p:anim calcmode="lin" valueType="num">
                                      <p:cBhvr additive="base">
                                        <p:cTn id="31" dur="500" fill="hold"/>
                                        <p:tgtEl>
                                          <p:spTgt spid="62"/>
                                        </p:tgtEl>
                                        <p:attrNameLst>
                                          <p:attrName>ppt_x</p:attrName>
                                        </p:attrNameLst>
                                      </p:cBhvr>
                                      <p:tavLst>
                                        <p:tav tm="0">
                                          <p:val>
                                            <p:strVal val="1+#ppt_w/2"/>
                                          </p:val>
                                        </p:tav>
                                        <p:tav tm="100000">
                                          <p:val>
                                            <p:strVal val="#ppt_x"/>
                                          </p:val>
                                        </p:tav>
                                      </p:tavLst>
                                    </p:anim>
                                    <p:anim calcmode="lin" valueType="num">
                                      <p:cBhvr additive="base">
                                        <p:cTn id="32" dur="500" fill="hold"/>
                                        <p:tgtEl>
                                          <p:spTgt spid="6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500" fill="hold">
                                          <p:stCondLst>
                                            <p:cond delay="0"/>
                                          </p:stCondLst>
                                        </p:cTn>
                                        <p:tgtEl>
                                          <p:spTgt spid="64"/>
                                        </p:tgtEl>
                                        <p:attrNameLst>
                                          <p:attrName>style.visibility</p:attrName>
                                        </p:attrNameLst>
                                      </p:cBhvr>
                                      <p:to>
                                        <p:strVal val="visible"/>
                                      </p:to>
                                    </p:set>
                                    <p:anim calcmode="lin" valueType="num">
                                      <p:cBhvr additive="base">
                                        <p:cTn id="35" dur="500" fill="hold"/>
                                        <p:tgtEl>
                                          <p:spTgt spid="64"/>
                                        </p:tgtEl>
                                        <p:attrNameLst>
                                          <p:attrName>ppt_x</p:attrName>
                                        </p:attrNameLst>
                                      </p:cBhvr>
                                      <p:tavLst>
                                        <p:tav tm="0">
                                          <p:val>
                                            <p:strVal val="1+#ppt_w/2"/>
                                          </p:val>
                                        </p:tav>
                                        <p:tav tm="100000">
                                          <p:val>
                                            <p:strVal val="#ppt_x"/>
                                          </p:val>
                                        </p:tav>
                                      </p:tavLst>
                                    </p:anim>
                                    <p:anim calcmode="lin" valueType="num">
                                      <p:cBhvr additive="base">
                                        <p:cTn id="36" dur="500" fill="hold"/>
                                        <p:tgtEl>
                                          <p:spTgt spid="64"/>
                                        </p:tgtEl>
                                        <p:attrNameLst>
                                          <p:attrName>ppt_y</p:attrName>
                                        </p:attrNameLst>
                                      </p:cBhvr>
                                      <p:tavLst>
                                        <p:tav tm="0">
                                          <p:val>
                                            <p:strVal val="#ppt_y"/>
                                          </p:val>
                                        </p:tav>
                                        <p:tav tm="100000">
                                          <p:val>
                                            <p:strVal val="#ppt_y"/>
                                          </p:val>
                                        </p:tav>
                                      </p:tavLst>
                                    </p:anim>
                                  </p:childTnLst>
                                </p:cTn>
                              </p:par>
                              <p:par>
                                <p:cTn id="37" presetID="41" presetClass="entr" presetSubtype="0" fill="hold" grpId="0" nodeType="withEffect">
                                  <p:stCondLst>
                                    <p:cond delay="0"/>
                                  </p:stCondLst>
                                  <p:iterate type="lt">
                                    <p:tmPct val="10000"/>
                                  </p:iterate>
                                  <p:childTnLst>
                                    <p:set>
                                      <p:cBhvr>
                                        <p:cTn id="38" dur="500" fill="hold">
                                          <p:stCondLst>
                                            <p:cond delay="0"/>
                                          </p:stCondLst>
                                        </p:cTn>
                                        <p:tgtEl>
                                          <p:spTgt spid="58"/>
                                        </p:tgtEl>
                                        <p:attrNameLst>
                                          <p:attrName>style.visibility</p:attrName>
                                        </p:attrNameLst>
                                      </p:cBhvr>
                                      <p:to>
                                        <p:strVal val="visible"/>
                                      </p:to>
                                    </p:set>
                                    <p:anim calcmode="lin" valueType="num">
                                      <p:cBhvr>
                                        <p:cTn id="39" dur="500" fill="hold"/>
                                        <p:tgtEl>
                                          <p:spTgt spid="58"/>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58"/>
                                        </p:tgtEl>
                                        <p:attrNameLst>
                                          <p:attrName>ppt_y</p:attrName>
                                        </p:attrNameLst>
                                      </p:cBhvr>
                                      <p:tavLst>
                                        <p:tav tm="0">
                                          <p:val>
                                            <p:strVal val="#ppt_y"/>
                                          </p:val>
                                        </p:tav>
                                        <p:tav tm="100000">
                                          <p:val>
                                            <p:strVal val="#ppt_y"/>
                                          </p:val>
                                        </p:tav>
                                      </p:tavLst>
                                    </p:anim>
                                    <p:anim calcmode="lin" valueType="num">
                                      <p:cBhvr>
                                        <p:cTn id="41" dur="500" fill="hold"/>
                                        <p:tgtEl>
                                          <p:spTgt spid="58"/>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58"/>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58"/>
                                        </p:tgtEl>
                                      </p:cBhvr>
                                    </p:animEffect>
                                  </p:childTnLst>
                                </p:cTn>
                              </p:par>
                            </p:childTnLst>
                          </p:cTn>
                        </p:par>
                        <p:par>
                          <p:cTn id="44" fill="hold">
                            <p:stCondLst>
                              <p:cond delay="649"/>
                            </p:stCondLst>
                            <p:childTnLst>
                              <p:par>
                                <p:cTn id="45" presetID="42" presetClass="entr" presetSubtype="0" fill="hold" grpId="0" nodeType="afterEffect">
                                  <p:stCondLst>
                                    <p:cond delay="0"/>
                                  </p:stCondLst>
                                  <p:childTnLst>
                                    <p:set>
                                      <p:cBhvr>
                                        <p:cTn id="46" dur="500" fill="hold">
                                          <p:stCondLst>
                                            <p:cond delay="0"/>
                                          </p:stCondLst>
                                        </p:cTn>
                                        <p:tgtEl>
                                          <p:spTgt spid="69"/>
                                        </p:tgtEl>
                                        <p:attrNameLst>
                                          <p:attrName>style.visibility</p:attrName>
                                        </p:attrNameLst>
                                      </p:cBhvr>
                                      <p:to>
                                        <p:strVal val="visible"/>
                                      </p:to>
                                    </p:set>
                                    <p:animEffect transition="in" filter="fade">
                                      <p:cBhvr>
                                        <p:cTn id="47" dur="500"/>
                                        <p:tgtEl>
                                          <p:spTgt spid="69"/>
                                        </p:tgtEl>
                                      </p:cBhvr>
                                    </p:animEffect>
                                    <p:anim calcmode="lin" valueType="num">
                                      <p:cBhvr>
                                        <p:cTn id="48" dur="500" fill="hold"/>
                                        <p:tgtEl>
                                          <p:spTgt spid="69"/>
                                        </p:tgtEl>
                                        <p:attrNameLst>
                                          <p:attrName>ppt_x</p:attrName>
                                        </p:attrNameLst>
                                      </p:cBhvr>
                                      <p:tavLst>
                                        <p:tav tm="0">
                                          <p:val>
                                            <p:strVal val="#ppt_x"/>
                                          </p:val>
                                        </p:tav>
                                        <p:tav tm="100000">
                                          <p:val>
                                            <p:strVal val="#ppt_x"/>
                                          </p:val>
                                        </p:tav>
                                      </p:tavLst>
                                    </p:anim>
                                    <p:anim calcmode="lin" valueType="num">
                                      <p:cBhvr>
                                        <p:cTn id="49" dur="500" fill="hold"/>
                                        <p:tgtEl>
                                          <p:spTgt spid="69"/>
                                        </p:tgtEl>
                                        <p:attrNameLst>
                                          <p:attrName>ppt_y</p:attrName>
                                        </p:attrNameLst>
                                      </p:cBhvr>
                                      <p:tavLst>
                                        <p:tav tm="0">
                                          <p:val>
                                            <p:strVal val="#ppt_y+.1"/>
                                          </p:val>
                                        </p:tav>
                                        <p:tav tm="100000">
                                          <p:val>
                                            <p:strVal val="#ppt_y"/>
                                          </p:val>
                                        </p:tav>
                                      </p:tavLst>
                                    </p:anim>
                                  </p:childTnLst>
                                </p:cTn>
                              </p:par>
                            </p:childTnLst>
                          </p:cTn>
                        </p:par>
                        <p:par>
                          <p:cTn id="50" fill="hold">
                            <p:stCondLst>
                              <p:cond delay="1149"/>
                            </p:stCondLst>
                            <p:childTnLst>
                              <p:par>
                                <p:cTn id="51" presetID="41" presetClass="entr" presetSubtype="0" fill="hold" grpId="0" nodeType="afterEffect">
                                  <p:stCondLst>
                                    <p:cond delay="0"/>
                                  </p:stCondLst>
                                  <p:iterate type="lt">
                                    <p:tmPct val="10000"/>
                                  </p:iterate>
                                  <p:childTnLst>
                                    <p:set>
                                      <p:cBhvr>
                                        <p:cTn id="52" dur="500" fill="hold">
                                          <p:stCondLst>
                                            <p:cond delay="0"/>
                                          </p:stCondLst>
                                        </p:cTn>
                                        <p:tgtEl>
                                          <p:spTgt spid="70"/>
                                        </p:tgtEl>
                                        <p:attrNameLst>
                                          <p:attrName>style.visibility</p:attrName>
                                        </p:attrNameLst>
                                      </p:cBhvr>
                                      <p:to>
                                        <p:strVal val="visible"/>
                                      </p:to>
                                    </p:set>
                                    <p:anim calcmode="lin" valueType="num">
                                      <p:cBhvr>
                                        <p:cTn id="53"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70"/>
                                        </p:tgtEl>
                                        <p:attrNameLst>
                                          <p:attrName>ppt_y</p:attrName>
                                        </p:attrNameLst>
                                      </p:cBhvr>
                                      <p:tavLst>
                                        <p:tav tm="0">
                                          <p:val>
                                            <p:strVal val="#ppt_y"/>
                                          </p:val>
                                        </p:tav>
                                        <p:tav tm="100000">
                                          <p:val>
                                            <p:strVal val="#ppt_y"/>
                                          </p:val>
                                        </p:tav>
                                      </p:tavLst>
                                    </p:anim>
                                    <p:anim calcmode="lin" valueType="num">
                                      <p:cBhvr>
                                        <p:cTn id="55"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70"/>
                                        </p:tgtEl>
                                      </p:cBhvr>
                                    </p:animEffect>
                                  </p:childTnLst>
                                </p:cTn>
                              </p:par>
                            </p:childTnLst>
                          </p:cTn>
                        </p:par>
                        <p:par>
                          <p:cTn id="58" fill="hold">
                            <p:stCondLst>
                              <p:cond delay="1799"/>
                            </p:stCondLst>
                            <p:childTnLst>
                              <p:par>
                                <p:cTn id="59" presetID="42" presetClass="entr" presetSubtype="0" fill="hold" grpId="0" nodeType="afterEffect">
                                  <p:stCondLst>
                                    <p:cond delay="0"/>
                                  </p:stCondLst>
                                  <p:childTnLst>
                                    <p:set>
                                      <p:cBhvr>
                                        <p:cTn id="60" dur="500" fill="hold">
                                          <p:stCondLst>
                                            <p:cond delay="0"/>
                                          </p:stCondLst>
                                        </p:cTn>
                                        <p:tgtEl>
                                          <p:spTgt spid="66"/>
                                        </p:tgtEl>
                                        <p:attrNameLst>
                                          <p:attrName>style.visibility</p:attrName>
                                        </p:attrNameLst>
                                      </p:cBhvr>
                                      <p:to>
                                        <p:strVal val="visible"/>
                                      </p:to>
                                    </p:set>
                                    <p:animEffect transition="in" filter="fade">
                                      <p:cBhvr>
                                        <p:cTn id="61" dur="500"/>
                                        <p:tgtEl>
                                          <p:spTgt spid="66"/>
                                        </p:tgtEl>
                                      </p:cBhvr>
                                    </p:animEffect>
                                    <p:anim calcmode="lin" valueType="num">
                                      <p:cBhvr>
                                        <p:cTn id="62" dur="500" fill="hold"/>
                                        <p:tgtEl>
                                          <p:spTgt spid="66"/>
                                        </p:tgtEl>
                                        <p:attrNameLst>
                                          <p:attrName>ppt_x</p:attrName>
                                        </p:attrNameLst>
                                      </p:cBhvr>
                                      <p:tavLst>
                                        <p:tav tm="0">
                                          <p:val>
                                            <p:strVal val="#ppt_x"/>
                                          </p:val>
                                        </p:tav>
                                        <p:tav tm="100000">
                                          <p:val>
                                            <p:strVal val="#ppt_x"/>
                                          </p:val>
                                        </p:tav>
                                      </p:tavLst>
                                    </p:anim>
                                    <p:anim calcmode="lin" valueType="num">
                                      <p:cBhvr>
                                        <p:cTn id="63" dur="500" fill="hold"/>
                                        <p:tgtEl>
                                          <p:spTgt spid="66"/>
                                        </p:tgtEl>
                                        <p:attrNameLst>
                                          <p:attrName>ppt_y</p:attrName>
                                        </p:attrNameLst>
                                      </p:cBhvr>
                                      <p:tavLst>
                                        <p:tav tm="0">
                                          <p:val>
                                            <p:strVal val="#ppt_y+.1"/>
                                          </p:val>
                                        </p:tav>
                                        <p:tav tm="100000">
                                          <p:val>
                                            <p:strVal val="#ppt_y"/>
                                          </p:val>
                                        </p:tav>
                                      </p:tavLst>
                                    </p:anim>
                                  </p:childTnLst>
                                </p:cTn>
                              </p:par>
                            </p:childTnLst>
                          </p:cTn>
                        </p:par>
                        <p:par>
                          <p:cTn id="64" fill="hold">
                            <p:stCondLst>
                              <p:cond delay="2299"/>
                            </p:stCondLst>
                            <p:childTnLst>
                              <p:par>
                                <p:cTn id="65" presetID="41" presetClass="entr" presetSubtype="0" fill="hold" grpId="0" nodeType="afterEffect">
                                  <p:stCondLst>
                                    <p:cond delay="0"/>
                                  </p:stCondLst>
                                  <p:iterate type="lt">
                                    <p:tmPct val="10000"/>
                                  </p:iterate>
                                  <p:childTnLst>
                                    <p:set>
                                      <p:cBhvr>
                                        <p:cTn id="66" dur="500" fill="hold">
                                          <p:stCondLst>
                                            <p:cond delay="0"/>
                                          </p:stCondLst>
                                        </p:cTn>
                                        <p:tgtEl>
                                          <p:spTgt spid="71"/>
                                        </p:tgtEl>
                                        <p:attrNameLst>
                                          <p:attrName>style.visibility</p:attrName>
                                        </p:attrNameLst>
                                      </p:cBhvr>
                                      <p:to>
                                        <p:strVal val="visible"/>
                                      </p:to>
                                    </p:set>
                                    <p:anim calcmode="lin" valueType="num">
                                      <p:cBhvr>
                                        <p:cTn id="67" dur="500" fill="hold"/>
                                        <p:tgtEl>
                                          <p:spTgt spid="7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71"/>
                                        </p:tgtEl>
                                        <p:attrNameLst>
                                          <p:attrName>ppt_y</p:attrName>
                                        </p:attrNameLst>
                                      </p:cBhvr>
                                      <p:tavLst>
                                        <p:tav tm="0">
                                          <p:val>
                                            <p:strVal val="#ppt_y"/>
                                          </p:val>
                                        </p:tav>
                                        <p:tav tm="100000">
                                          <p:val>
                                            <p:strVal val="#ppt_y"/>
                                          </p:val>
                                        </p:tav>
                                      </p:tavLst>
                                    </p:anim>
                                    <p:anim calcmode="lin" valueType="num">
                                      <p:cBhvr>
                                        <p:cTn id="69" dur="500" fill="hold"/>
                                        <p:tgtEl>
                                          <p:spTgt spid="7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7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71"/>
                                        </p:tgtEl>
                                      </p:cBhvr>
                                    </p:animEffect>
                                  </p:childTnLst>
                                </p:cTn>
                              </p:par>
                            </p:childTnLst>
                          </p:cTn>
                        </p:par>
                        <p:par>
                          <p:cTn id="72" fill="hold">
                            <p:stCondLst>
                              <p:cond delay="2949"/>
                            </p:stCondLst>
                            <p:childTnLst>
                              <p:par>
                                <p:cTn id="73" presetID="42" presetClass="entr" presetSubtype="0" fill="hold" grpId="0" nodeType="afterEffect">
                                  <p:stCondLst>
                                    <p:cond delay="0"/>
                                  </p:stCondLst>
                                  <p:childTnLst>
                                    <p:set>
                                      <p:cBhvr>
                                        <p:cTn id="74" dur="500" fill="hold">
                                          <p:stCondLst>
                                            <p:cond delay="0"/>
                                          </p:stCondLst>
                                        </p:cTn>
                                        <p:tgtEl>
                                          <p:spTgt spid="67"/>
                                        </p:tgtEl>
                                        <p:attrNameLst>
                                          <p:attrName>style.visibility</p:attrName>
                                        </p:attrNameLst>
                                      </p:cBhvr>
                                      <p:to>
                                        <p:strVal val="visible"/>
                                      </p:to>
                                    </p:set>
                                    <p:animEffect transition="in" filter="fade">
                                      <p:cBhvr>
                                        <p:cTn id="75" dur="500"/>
                                        <p:tgtEl>
                                          <p:spTgt spid="67"/>
                                        </p:tgtEl>
                                      </p:cBhvr>
                                    </p:animEffect>
                                    <p:anim calcmode="lin" valueType="num">
                                      <p:cBhvr>
                                        <p:cTn id="76" dur="500" fill="hold"/>
                                        <p:tgtEl>
                                          <p:spTgt spid="67"/>
                                        </p:tgtEl>
                                        <p:attrNameLst>
                                          <p:attrName>ppt_x</p:attrName>
                                        </p:attrNameLst>
                                      </p:cBhvr>
                                      <p:tavLst>
                                        <p:tav tm="0">
                                          <p:val>
                                            <p:strVal val="#ppt_x"/>
                                          </p:val>
                                        </p:tav>
                                        <p:tav tm="100000">
                                          <p:val>
                                            <p:strVal val="#ppt_x"/>
                                          </p:val>
                                        </p:tav>
                                      </p:tavLst>
                                    </p:anim>
                                    <p:anim calcmode="lin" valueType="num">
                                      <p:cBhvr>
                                        <p:cTn id="77" dur="500" fill="hold"/>
                                        <p:tgtEl>
                                          <p:spTgt spid="67"/>
                                        </p:tgtEl>
                                        <p:attrNameLst>
                                          <p:attrName>ppt_y</p:attrName>
                                        </p:attrNameLst>
                                      </p:cBhvr>
                                      <p:tavLst>
                                        <p:tav tm="0">
                                          <p:val>
                                            <p:strVal val="#ppt_y+.1"/>
                                          </p:val>
                                        </p:tav>
                                        <p:tav tm="100000">
                                          <p:val>
                                            <p:strVal val="#ppt_y"/>
                                          </p:val>
                                        </p:tav>
                                      </p:tavLst>
                                    </p:anim>
                                  </p:childTnLst>
                                </p:cTn>
                              </p:par>
                            </p:childTnLst>
                          </p:cTn>
                        </p:par>
                        <p:par>
                          <p:cTn id="78" fill="hold">
                            <p:stCondLst>
                              <p:cond delay="3449"/>
                            </p:stCondLst>
                            <p:childTnLst>
                              <p:par>
                                <p:cTn id="79" presetID="41" presetClass="entr" presetSubtype="0" fill="hold" grpId="0" nodeType="afterEffect">
                                  <p:stCondLst>
                                    <p:cond delay="0"/>
                                  </p:stCondLst>
                                  <p:iterate type="lt">
                                    <p:tmPct val="10000"/>
                                  </p:iterate>
                                  <p:childTnLst>
                                    <p:set>
                                      <p:cBhvr>
                                        <p:cTn id="80" dur="500" fill="hold">
                                          <p:stCondLst>
                                            <p:cond delay="0"/>
                                          </p:stCondLst>
                                        </p:cTn>
                                        <p:tgtEl>
                                          <p:spTgt spid="72"/>
                                        </p:tgtEl>
                                        <p:attrNameLst>
                                          <p:attrName>style.visibility</p:attrName>
                                        </p:attrNameLst>
                                      </p:cBhvr>
                                      <p:to>
                                        <p:strVal val="visible"/>
                                      </p:to>
                                    </p:set>
                                    <p:anim calcmode="lin" valueType="num">
                                      <p:cBhvr>
                                        <p:cTn id="81" dur="500" fill="hold"/>
                                        <p:tgtEl>
                                          <p:spTgt spid="72"/>
                                        </p:tgtEl>
                                        <p:attrNameLst>
                                          <p:attrName>ppt_x</p:attrName>
                                        </p:attrNameLst>
                                      </p:cBhvr>
                                      <p:tavLst>
                                        <p:tav tm="0">
                                          <p:val>
                                            <p:strVal val="#ppt_x"/>
                                          </p:val>
                                        </p:tav>
                                        <p:tav tm="50000">
                                          <p:val>
                                            <p:strVal val="#ppt_x+.1"/>
                                          </p:val>
                                        </p:tav>
                                        <p:tav tm="100000">
                                          <p:val>
                                            <p:strVal val="#ppt_x"/>
                                          </p:val>
                                        </p:tav>
                                      </p:tavLst>
                                    </p:anim>
                                    <p:anim calcmode="lin" valueType="num">
                                      <p:cBhvr>
                                        <p:cTn id="82" dur="500" fill="hold"/>
                                        <p:tgtEl>
                                          <p:spTgt spid="72"/>
                                        </p:tgtEl>
                                        <p:attrNameLst>
                                          <p:attrName>ppt_y</p:attrName>
                                        </p:attrNameLst>
                                      </p:cBhvr>
                                      <p:tavLst>
                                        <p:tav tm="0">
                                          <p:val>
                                            <p:strVal val="#ppt_y"/>
                                          </p:val>
                                        </p:tav>
                                        <p:tav tm="100000">
                                          <p:val>
                                            <p:strVal val="#ppt_y"/>
                                          </p:val>
                                        </p:tav>
                                      </p:tavLst>
                                    </p:anim>
                                    <p:anim calcmode="lin" valueType="num">
                                      <p:cBhvr>
                                        <p:cTn id="83" dur="500" fill="hold"/>
                                        <p:tgtEl>
                                          <p:spTgt spid="72"/>
                                        </p:tgtEl>
                                        <p:attrNameLst>
                                          <p:attrName>ppt_h</p:attrName>
                                        </p:attrNameLst>
                                      </p:cBhvr>
                                      <p:tavLst>
                                        <p:tav tm="0">
                                          <p:val>
                                            <p:strVal val="#ppt_h/10"/>
                                          </p:val>
                                        </p:tav>
                                        <p:tav tm="50000">
                                          <p:val>
                                            <p:strVal val="#ppt_h+.01"/>
                                          </p:val>
                                        </p:tav>
                                        <p:tav tm="100000">
                                          <p:val>
                                            <p:strVal val="#ppt_h"/>
                                          </p:val>
                                        </p:tav>
                                      </p:tavLst>
                                    </p:anim>
                                    <p:anim calcmode="lin" valueType="num">
                                      <p:cBhvr>
                                        <p:cTn id="84" dur="500" fill="hold"/>
                                        <p:tgtEl>
                                          <p:spTgt spid="72"/>
                                        </p:tgtEl>
                                        <p:attrNameLst>
                                          <p:attrName>ppt_w</p:attrName>
                                        </p:attrNameLst>
                                      </p:cBhvr>
                                      <p:tavLst>
                                        <p:tav tm="0">
                                          <p:val>
                                            <p:strVal val="#ppt_w/10"/>
                                          </p:val>
                                        </p:tav>
                                        <p:tav tm="50000">
                                          <p:val>
                                            <p:strVal val="#ppt_w+.01"/>
                                          </p:val>
                                        </p:tav>
                                        <p:tav tm="100000">
                                          <p:val>
                                            <p:strVal val="#ppt_w"/>
                                          </p:val>
                                        </p:tav>
                                      </p:tavLst>
                                    </p:anim>
                                    <p:animEffect transition="in" filter="fade">
                                      <p:cBhvr>
                                        <p:cTn id="85" dur="500" tmFilter="0,0; .5, 1; 1, 1"/>
                                        <p:tgtEl>
                                          <p:spTgt spid="72"/>
                                        </p:tgtEl>
                                      </p:cBhvr>
                                    </p:animEffect>
                                  </p:childTnLst>
                                </p:cTn>
                              </p:par>
                            </p:childTnLst>
                          </p:cTn>
                        </p:par>
                        <p:par>
                          <p:cTn id="86" fill="hold">
                            <p:stCondLst>
                              <p:cond delay="4099"/>
                            </p:stCondLst>
                            <p:childTnLst>
                              <p:par>
                                <p:cTn id="87" presetID="42" presetClass="entr" presetSubtype="0" fill="hold" grpId="0" nodeType="afterEffect">
                                  <p:stCondLst>
                                    <p:cond delay="0"/>
                                  </p:stCondLst>
                                  <p:childTnLst>
                                    <p:set>
                                      <p:cBhvr>
                                        <p:cTn id="88" dur="500" fill="hold">
                                          <p:stCondLst>
                                            <p:cond delay="0"/>
                                          </p:stCondLst>
                                        </p:cTn>
                                        <p:tgtEl>
                                          <p:spTgt spid="68"/>
                                        </p:tgtEl>
                                        <p:attrNameLst>
                                          <p:attrName>style.visibility</p:attrName>
                                        </p:attrNameLst>
                                      </p:cBhvr>
                                      <p:to>
                                        <p:strVal val="visible"/>
                                      </p:to>
                                    </p:set>
                                    <p:animEffect transition="in" filter="fade">
                                      <p:cBhvr>
                                        <p:cTn id="89" dur="500"/>
                                        <p:tgtEl>
                                          <p:spTgt spid="68"/>
                                        </p:tgtEl>
                                      </p:cBhvr>
                                    </p:animEffect>
                                    <p:anim calcmode="lin" valueType="num">
                                      <p:cBhvr>
                                        <p:cTn id="90" dur="500" fill="hold"/>
                                        <p:tgtEl>
                                          <p:spTgt spid="68"/>
                                        </p:tgtEl>
                                        <p:attrNameLst>
                                          <p:attrName>ppt_x</p:attrName>
                                        </p:attrNameLst>
                                      </p:cBhvr>
                                      <p:tavLst>
                                        <p:tav tm="0">
                                          <p:val>
                                            <p:strVal val="#ppt_x"/>
                                          </p:val>
                                        </p:tav>
                                        <p:tav tm="100000">
                                          <p:val>
                                            <p:strVal val="#ppt_x"/>
                                          </p:val>
                                        </p:tav>
                                      </p:tavLst>
                                    </p:anim>
                                    <p:anim calcmode="lin" valueType="num">
                                      <p:cBhvr>
                                        <p:cTn id="91" dur="5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58" grpId="0"/>
      <p:bldP spid="59" grpId="0" animBg="1"/>
      <p:bldP spid="60" grpId="0" animBg="1"/>
      <p:bldP spid="61" grpId="0" animBg="1"/>
      <p:bldP spid="62" grpId="0" animBg="1"/>
      <p:bldP spid="63" grpId="0" animBg="1"/>
      <p:bldP spid="64" grpId="0" animBg="1"/>
      <p:bldP spid="65" grpId="0" animBg="1"/>
      <p:bldP spid="66" grpId="0"/>
      <p:bldP spid="67" grpId="0"/>
      <p:bldP spid="68" grpId="0"/>
      <p:bldP spid="69" grpId="0"/>
      <p:bldP spid="70" grpId="0"/>
      <p:bldP spid="71" grpId="0"/>
      <p:bldP spid="7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16"/>
          <p:cNvSpPr/>
          <p:nvPr/>
        </p:nvSpPr>
        <p:spPr>
          <a:xfrm rot="16200000">
            <a:off x="3840301" y="2811506"/>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400">
              <a:latin typeface="华文中宋" panose="02010600040101010101" charset="-122"/>
              <a:ea typeface="华文中宋" panose="02010600040101010101" charset="-122"/>
            </a:endParaRPr>
          </a:p>
        </p:txBody>
      </p:sp>
      <p:grpSp>
        <p:nvGrpSpPr>
          <p:cNvPr id="47" name="Group 1"/>
          <p:cNvGrpSpPr/>
          <p:nvPr/>
        </p:nvGrpSpPr>
        <p:grpSpPr>
          <a:xfrm rot="16200000">
            <a:off x="3186642" y="2269744"/>
            <a:ext cx="40469" cy="1278632"/>
            <a:chOff x="6077893" y="2108487"/>
            <a:chExt cx="36214" cy="1552769"/>
          </a:xfrm>
          <a:solidFill>
            <a:schemeClr val="accent2">
              <a:lumMod val="75000"/>
            </a:schemeClr>
          </a:solidFill>
        </p:grpSpPr>
        <p:cxnSp>
          <p:nvCxnSpPr>
            <p:cNvPr id="48" name="Straight Connector 14"/>
            <p:cNvCxnSpPr/>
            <p:nvPr/>
          </p:nvCxnSpPr>
          <p:spPr>
            <a:xfrm>
              <a:off x="6114107" y="2108487"/>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9" name="Straight Connector 24"/>
            <p:cNvCxnSpPr/>
            <p:nvPr/>
          </p:nvCxnSpPr>
          <p:spPr>
            <a:xfrm>
              <a:off x="6077893" y="2108487"/>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0" name="Group 2"/>
          <p:cNvGrpSpPr/>
          <p:nvPr/>
        </p:nvGrpSpPr>
        <p:grpSpPr>
          <a:xfrm rot="16200000">
            <a:off x="4573515" y="2350291"/>
            <a:ext cx="40473" cy="1129452"/>
            <a:chOff x="6077893" y="3797444"/>
            <a:chExt cx="36214" cy="1371599"/>
          </a:xfrm>
          <a:solidFill>
            <a:schemeClr val="accent2">
              <a:lumMod val="75000"/>
            </a:schemeClr>
          </a:solidFill>
        </p:grpSpPr>
        <p:cxnSp>
          <p:nvCxnSpPr>
            <p:cNvPr id="51" name="Straight Connector 19"/>
            <p:cNvCxnSpPr/>
            <p:nvPr/>
          </p:nvCxnSpPr>
          <p:spPr>
            <a:xfrm>
              <a:off x="6114107" y="3797444"/>
              <a:ext cx="0" cy="137159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Straight Connector 25"/>
            <p:cNvCxnSpPr/>
            <p:nvPr/>
          </p:nvCxnSpPr>
          <p:spPr>
            <a:xfrm>
              <a:off x="6077893" y="3797444"/>
              <a:ext cx="0" cy="137159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53" name="Group 3"/>
          <p:cNvGrpSpPr/>
          <p:nvPr/>
        </p:nvGrpSpPr>
        <p:grpSpPr>
          <a:xfrm rot="16200000">
            <a:off x="5987203" y="2277133"/>
            <a:ext cx="40471" cy="1278634"/>
            <a:chOff x="6077893" y="5305231"/>
            <a:chExt cx="36214" cy="1552769"/>
          </a:xfrm>
          <a:solidFill>
            <a:schemeClr val="accent2">
              <a:lumMod val="75000"/>
            </a:schemeClr>
          </a:solidFill>
        </p:grpSpPr>
        <p:cxnSp>
          <p:nvCxnSpPr>
            <p:cNvPr id="54" name="Straight Connector 21"/>
            <p:cNvCxnSpPr/>
            <p:nvPr/>
          </p:nvCxnSpPr>
          <p:spPr>
            <a:xfrm>
              <a:off x="6114107" y="5305231"/>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Straight Connector 26"/>
            <p:cNvCxnSpPr/>
            <p:nvPr/>
          </p:nvCxnSpPr>
          <p:spPr>
            <a:xfrm>
              <a:off x="6077893" y="5305231"/>
              <a:ext cx="0" cy="1552769"/>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56" name="Oval 40"/>
          <p:cNvSpPr/>
          <p:nvPr/>
        </p:nvSpPr>
        <p:spPr>
          <a:xfrm rot="16200000">
            <a:off x="2369529" y="2798567"/>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400">
              <a:latin typeface="华文中宋" panose="02010600040101010101" charset="-122"/>
              <a:ea typeface="华文中宋" panose="02010600040101010101" charset="-122"/>
            </a:endParaRPr>
          </a:p>
        </p:txBody>
      </p:sp>
      <p:sp>
        <p:nvSpPr>
          <p:cNvPr id="57" name="Oval 41"/>
          <p:cNvSpPr/>
          <p:nvPr/>
        </p:nvSpPr>
        <p:spPr>
          <a:xfrm rot="16200000">
            <a:off x="5162181" y="2813768"/>
            <a:ext cx="185022" cy="192427"/>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400">
              <a:latin typeface="华文中宋" panose="02010600040101010101" charset="-122"/>
              <a:ea typeface="华文中宋" panose="02010600040101010101" charset="-122"/>
            </a:endParaRPr>
          </a:p>
        </p:txBody>
      </p:sp>
      <p:sp>
        <p:nvSpPr>
          <p:cNvPr id="58" name="Isosceles Triangle 45"/>
          <p:cNvSpPr/>
          <p:nvPr/>
        </p:nvSpPr>
        <p:spPr>
          <a:xfrm>
            <a:off x="2421598" y="2603540"/>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400">
              <a:latin typeface="华文中宋" panose="02010600040101010101" charset="-122"/>
              <a:ea typeface="华文中宋" panose="02010600040101010101" charset="-122"/>
            </a:endParaRPr>
          </a:p>
        </p:txBody>
      </p:sp>
      <p:sp>
        <p:nvSpPr>
          <p:cNvPr id="59" name="Isosceles Triangle 48"/>
          <p:cNvSpPr/>
          <p:nvPr/>
        </p:nvSpPr>
        <p:spPr>
          <a:xfrm rot="10800000" flipH="1">
            <a:off x="3892235" y="3040798"/>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400">
              <a:latin typeface="华文中宋" panose="02010600040101010101" charset="-122"/>
              <a:ea typeface="华文中宋" panose="02010600040101010101" charset="-122"/>
            </a:endParaRPr>
          </a:p>
        </p:txBody>
      </p:sp>
      <p:sp>
        <p:nvSpPr>
          <p:cNvPr id="60" name="Isosceles Triangle 69"/>
          <p:cNvSpPr/>
          <p:nvPr/>
        </p:nvSpPr>
        <p:spPr>
          <a:xfrm>
            <a:off x="5204973" y="2621957"/>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400">
              <a:latin typeface="华文中宋" panose="02010600040101010101" charset="-122"/>
              <a:ea typeface="华文中宋" panose="02010600040101010101" charset="-122"/>
            </a:endParaRPr>
          </a:p>
        </p:txBody>
      </p:sp>
      <p:sp>
        <p:nvSpPr>
          <p:cNvPr id="61" name="Rectangle 70"/>
          <p:cNvSpPr/>
          <p:nvPr/>
        </p:nvSpPr>
        <p:spPr>
          <a:xfrm>
            <a:off x="1331640" y="1387737"/>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400">
              <a:latin typeface="华文中宋" panose="02010600040101010101" charset="-122"/>
              <a:ea typeface="华文中宋" panose="02010600040101010101" charset="-122"/>
            </a:endParaRPr>
          </a:p>
        </p:txBody>
      </p:sp>
      <p:sp>
        <p:nvSpPr>
          <p:cNvPr id="62" name="TextBox 61"/>
          <p:cNvSpPr txBox="1"/>
          <p:nvPr/>
        </p:nvSpPr>
        <p:spPr>
          <a:xfrm>
            <a:off x="1331640" y="1710165"/>
            <a:ext cx="2295722" cy="714375"/>
          </a:xfrm>
          <a:prstGeom prst="rect">
            <a:avLst/>
          </a:prstGeom>
          <a:noFill/>
        </p:spPr>
        <p:txBody>
          <a:bodyPr wrap="square" lIns="68580" tIns="34290" rIns="68580" bIns="34290" rtlCol="0">
            <a:spAutoFit/>
          </a:bodyPr>
          <a:lstStyle/>
          <a:p>
            <a:pPr algn="ctr"/>
            <a:r>
              <a:rPr lang="zh-CN" altLang="en-US" sz="1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每周五晚自习第一段</a:t>
            </a:r>
            <a:endParaRPr lang="zh-CN" altLang="en-US" sz="1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a:p>
            <a:pPr algn="ctr"/>
            <a:r>
              <a:rPr lang="zh-CN" altLang="en-US" sz="1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每周六固定时间</a:t>
            </a:r>
            <a:endParaRPr lang="zh-CN" altLang="en-US" sz="1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a:p>
            <a:pPr algn="ctr"/>
            <a:r>
              <a:rPr lang="zh-CN" altLang="en-US" sz="1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（每周一单元</a:t>
            </a:r>
            <a:r>
              <a:rPr lang="zh-CN" altLang="en-US" sz="1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时长）</a:t>
            </a:r>
            <a:endParaRPr lang="zh-CN" altLang="en-US" sz="1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p:txBody>
      </p:sp>
      <p:sp>
        <p:nvSpPr>
          <p:cNvPr id="63" name="TextBox 62"/>
          <p:cNvSpPr txBox="1"/>
          <p:nvPr/>
        </p:nvSpPr>
        <p:spPr>
          <a:xfrm>
            <a:off x="1331640" y="1401233"/>
            <a:ext cx="2295722" cy="314325"/>
          </a:xfrm>
          <a:prstGeom prst="rect">
            <a:avLst/>
          </a:prstGeom>
          <a:solidFill>
            <a:schemeClr val="accent1"/>
          </a:solidFill>
          <a:ln>
            <a:noFill/>
          </a:ln>
        </p:spPr>
        <p:txBody>
          <a:bodyPr wrap="square" lIns="68580" tIns="34290" rIns="68580" bIns="34290" rtlCol="0">
            <a:spAutoFit/>
          </a:bodyPr>
          <a:lstStyle/>
          <a:p>
            <a:pPr algn="ctr"/>
            <a:r>
              <a:rPr lang="zh-CN" sz="1600" b="1" dirty="0">
                <a:solidFill>
                  <a:schemeClr val="bg1"/>
                </a:solidFill>
                <a:latin typeface="华文中宋" panose="02010600040101010101" charset="-122"/>
                <a:ea typeface="华文中宋" panose="02010600040101010101" charset="-122"/>
              </a:rPr>
              <a:t>授课时间</a:t>
            </a:r>
            <a:endParaRPr lang="zh-CN" sz="1600" b="1" dirty="0">
              <a:solidFill>
                <a:schemeClr val="bg1"/>
              </a:solidFill>
              <a:latin typeface="华文中宋" panose="02010600040101010101" charset="-122"/>
              <a:ea typeface="华文中宋" panose="02010600040101010101" charset="-122"/>
            </a:endParaRPr>
          </a:p>
        </p:txBody>
      </p:sp>
      <p:sp>
        <p:nvSpPr>
          <p:cNvPr id="64" name="Oval 40"/>
          <p:cNvSpPr/>
          <p:nvPr/>
        </p:nvSpPr>
        <p:spPr>
          <a:xfrm rot="16200000">
            <a:off x="6655263" y="2817019"/>
            <a:ext cx="185022" cy="192428"/>
          </a:xfrm>
          <a:prstGeom prst="ellipse">
            <a:avLst/>
          </a:prstGeom>
          <a:noFill/>
          <a:ln w="254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400">
              <a:latin typeface="华文中宋" panose="02010600040101010101" charset="-122"/>
              <a:ea typeface="华文中宋" panose="02010600040101010101" charset="-122"/>
            </a:endParaRPr>
          </a:p>
        </p:txBody>
      </p:sp>
      <p:sp>
        <p:nvSpPr>
          <p:cNvPr id="65" name="Isosceles Triangle 45"/>
          <p:cNvSpPr/>
          <p:nvPr/>
        </p:nvSpPr>
        <p:spPr>
          <a:xfrm rot="10800000">
            <a:off x="6707197" y="3056158"/>
            <a:ext cx="94094" cy="164200"/>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400">
              <a:latin typeface="华文中宋" panose="02010600040101010101" charset="-122"/>
              <a:ea typeface="华文中宋" panose="02010600040101010101" charset="-122"/>
            </a:endParaRPr>
          </a:p>
        </p:txBody>
      </p:sp>
      <p:grpSp>
        <p:nvGrpSpPr>
          <p:cNvPr id="66" name="Group 1"/>
          <p:cNvGrpSpPr/>
          <p:nvPr/>
        </p:nvGrpSpPr>
        <p:grpSpPr>
          <a:xfrm rot="16200000">
            <a:off x="7703961" y="2034884"/>
            <a:ext cx="40515" cy="1760461"/>
            <a:chOff x="6077892" y="2108486"/>
            <a:chExt cx="36254" cy="2137898"/>
          </a:xfrm>
          <a:solidFill>
            <a:schemeClr val="accent2">
              <a:lumMod val="75000"/>
            </a:schemeClr>
          </a:solidFill>
        </p:grpSpPr>
        <p:cxnSp>
          <p:nvCxnSpPr>
            <p:cNvPr id="67" name="Straight Connector 14"/>
            <p:cNvCxnSpPr/>
            <p:nvPr/>
          </p:nvCxnSpPr>
          <p:spPr>
            <a:xfrm rot="5400000" flipV="1">
              <a:off x="5045170" y="3177408"/>
              <a:ext cx="2137897" cy="54"/>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8" name="Straight Connector 24"/>
            <p:cNvCxnSpPr/>
            <p:nvPr/>
          </p:nvCxnSpPr>
          <p:spPr>
            <a:xfrm rot="5400000" flipV="1">
              <a:off x="5008945" y="3177435"/>
              <a:ext cx="2137896" cy="1"/>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69" name="Group 1"/>
          <p:cNvGrpSpPr/>
          <p:nvPr/>
        </p:nvGrpSpPr>
        <p:grpSpPr>
          <a:xfrm rot="16200000">
            <a:off x="1396086" y="1946032"/>
            <a:ext cx="41039" cy="1926701"/>
            <a:chOff x="6077893" y="1321466"/>
            <a:chExt cx="36727" cy="2339790"/>
          </a:xfrm>
          <a:solidFill>
            <a:schemeClr val="accent2">
              <a:lumMod val="75000"/>
            </a:schemeClr>
          </a:solidFill>
        </p:grpSpPr>
        <p:cxnSp>
          <p:nvCxnSpPr>
            <p:cNvPr id="70" name="Straight Connector 14"/>
            <p:cNvCxnSpPr/>
            <p:nvPr/>
          </p:nvCxnSpPr>
          <p:spPr>
            <a:xfrm rot="5400000">
              <a:off x="4944469" y="2491105"/>
              <a:ext cx="2339789" cy="513"/>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71" name="Straight Connector 24"/>
            <p:cNvCxnSpPr/>
            <p:nvPr/>
          </p:nvCxnSpPr>
          <p:spPr>
            <a:xfrm rot="5400000">
              <a:off x="4908253" y="2491106"/>
              <a:ext cx="2339789" cy="510"/>
            </a:xfrm>
            <a:prstGeom prst="line">
              <a:avLst/>
            </a:prstGeom>
            <a:grpFill/>
            <a:ln w="19050" cmpd="sng">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72" name="Oval 71"/>
          <p:cNvSpPr/>
          <p:nvPr/>
        </p:nvSpPr>
        <p:spPr>
          <a:xfrm>
            <a:off x="3346110" y="1131921"/>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800" b="1" dirty="0">
                <a:solidFill>
                  <a:schemeClr val="accent1"/>
                </a:solidFill>
                <a:latin typeface="华文中宋" panose="02010600040101010101" charset="-122"/>
                <a:ea typeface="华文中宋" panose="02010600040101010101" charset="-122"/>
              </a:rPr>
              <a:t>1</a:t>
            </a:r>
            <a:endParaRPr lang="en-US" sz="2800" b="1" dirty="0">
              <a:solidFill>
                <a:schemeClr val="accent1"/>
              </a:solidFill>
              <a:latin typeface="华文中宋" panose="02010600040101010101" charset="-122"/>
              <a:ea typeface="华文中宋" panose="02010600040101010101" charset="-122"/>
            </a:endParaRPr>
          </a:p>
        </p:txBody>
      </p:sp>
      <p:sp>
        <p:nvSpPr>
          <p:cNvPr id="74" name="Rectangle 70"/>
          <p:cNvSpPr/>
          <p:nvPr/>
        </p:nvSpPr>
        <p:spPr>
          <a:xfrm>
            <a:off x="4106831" y="1387405"/>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400">
              <a:latin typeface="华文中宋" panose="02010600040101010101" charset="-122"/>
              <a:ea typeface="华文中宋" panose="02010600040101010101" charset="-122"/>
            </a:endParaRPr>
          </a:p>
        </p:txBody>
      </p:sp>
      <p:sp>
        <p:nvSpPr>
          <p:cNvPr id="75" name="TextBox 74"/>
          <p:cNvSpPr txBox="1"/>
          <p:nvPr/>
        </p:nvSpPr>
        <p:spPr>
          <a:xfrm>
            <a:off x="4106831" y="1638079"/>
            <a:ext cx="2295722" cy="714375"/>
          </a:xfrm>
          <a:prstGeom prst="rect">
            <a:avLst/>
          </a:prstGeom>
          <a:noFill/>
        </p:spPr>
        <p:txBody>
          <a:bodyPr wrap="square" lIns="68580" tIns="34290" rIns="68580" bIns="34290" rtlCol="0">
            <a:spAutoFit/>
          </a:bodyPr>
          <a:lstStyle/>
          <a:p>
            <a:pPr algn="ctr">
              <a:lnSpc>
                <a:spcPct val="150000"/>
              </a:lnSpc>
            </a:pPr>
            <a:r>
              <a:rPr lang="zh-CN" altLang="en-US" sz="1400" dirty="0">
                <a:solidFill>
                  <a:schemeClr val="tx1">
                    <a:lumMod val="75000"/>
                    <a:lumOff val="25000"/>
                  </a:schemeClr>
                </a:solidFill>
                <a:latin typeface="华文中宋" panose="02010600040101010101" charset="-122"/>
                <a:ea typeface="华文中宋" panose="02010600040101010101" charset="-122"/>
              </a:rPr>
              <a:t>无机化学、</a:t>
            </a:r>
            <a:r>
              <a:rPr lang="zh-CN" altLang="en-US" sz="1400" dirty="0">
                <a:solidFill>
                  <a:srgbClr val="FF0000"/>
                </a:solidFill>
                <a:latin typeface="华文中宋" panose="02010600040101010101" charset="-122"/>
                <a:ea typeface="华文中宋" panose="02010600040101010101" charset="-122"/>
              </a:rPr>
              <a:t>有机化学</a:t>
            </a:r>
            <a:endParaRPr lang="zh-CN" altLang="en-US" sz="1400" dirty="0">
              <a:solidFill>
                <a:schemeClr val="tx1">
                  <a:lumMod val="75000"/>
                  <a:lumOff val="25000"/>
                </a:schemeClr>
              </a:solidFill>
              <a:latin typeface="华文中宋" panose="02010600040101010101" charset="-122"/>
              <a:ea typeface="华文中宋" panose="02010600040101010101" charset="-122"/>
            </a:endParaRPr>
          </a:p>
          <a:p>
            <a:pPr algn="ctr">
              <a:lnSpc>
                <a:spcPct val="150000"/>
              </a:lnSpc>
            </a:pPr>
            <a:r>
              <a:rPr lang="zh-CN" altLang="en-US" sz="1400" dirty="0">
                <a:solidFill>
                  <a:schemeClr val="tx1">
                    <a:lumMod val="75000"/>
                    <a:lumOff val="25000"/>
                  </a:schemeClr>
                </a:solidFill>
                <a:latin typeface="华文中宋" panose="02010600040101010101" charset="-122"/>
                <a:ea typeface="华文中宋" panose="02010600040101010101" charset="-122"/>
              </a:rPr>
              <a:t>物理化学、结构化学</a:t>
            </a:r>
            <a:endParaRPr lang="zh-CN" altLang="en-US" sz="1400" dirty="0">
              <a:solidFill>
                <a:schemeClr val="tx1">
                  <a:lumMod val="75000"/>
                  <a:lumOff val="25000"/>
                </a:schemeClr>
              </a:solidFill>
              <a:latin typeface="华文中宋" panose="02010600040101010101" charset="-122"/>
              <a:ea typeface="华文中宋" panose="02010600040101010101" charset="-122"/>
            </a:endParaRPr>
          </a:p>
        </p:txBody>
      </p:sp>
      <p:sp>
        <p:nvSpPr>
          <p:cNvPr id="76" name="TextBox 75"/>
          <p:cNvSpPr txBox="1"/>
          <p:nvPr/>
        </p:nvSpPr>
        <p:spPr>
          <a:xfrm>
            <a:off x="4106831" y="1400902"/>
            <a:ext cx="2295722" cy="314325"/>
          </a:xfrm>
          <a:prstGeom prst="rect">
            <a:avLst/>
          </a:prstGeom>
          <a:solidFill>
            <a:schemeClr val="accent1"/>
          </a:solidFill>
          <a:ln>
            <a:noFill/>
          </a:ln>
        </p:spPr>
        <p:txBody>
          <a:bodyPr wrap="square" lIns="68580" tIns="34290" rIns="68580" bIns="34290" rtlCol="0">
            <a:spAutoFit/>
          </a:bodyPr>
          <a:lstStyle/>
          <a:p>
            <a:pPr algn="ctr"/>
            <a:r>
              <a:rPr lang="zh-CN" sz="1600" b="1" dirty="0">
                <a:solidFill>
                  <a:schemeClr val="bg1"/>
                </a:solidFill>
                <a:latin typeface="华文中宋" panose="02010600040101010101" charset="-122"/>
                <a:ea typeface="华文中宋" panose="02010600040101010101" charset="-122"/>
              </a:rPr>
              <a:t>竞赛内容</a:t>
            </a:r>
            <a:endParaRPr lang="zh-CN" sz="1600" b="1" dirty="0">
              <a:solidFill>
                <a:schemeClr val="bg1"/>
              </a:solidFill>
              <a:latin typeface="华文中宋" panose="02010600040101010101" charset="-122"/>
              <a:ea typeface="华文中宋" panose="02010600040101010101" charset="-122"/>
            </a:endParaRPr>
          </a:p>
        </p:txBody>
      </p:sp>
      <p:sp>
        <p:nvSpPr>
          <p:cNvPr id="77" name="Oval 71"/>
          <p:cNvSpPr/>
          <p:nvPr/>
        </p:nvSpPr>
        <p:spPr>
          <a:xfrm>
            <a:off x="6121301" y="1131590"/>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800" b="1" dirty="0">
                <a:solidFill>
                  <a:schemeClr val="accent1"/>
                </a:solidFill>
                <a:latin typeface="华文中宋" panose="02010600040101010101" charset="-122"/>
                <a:ea typeface="华文中宋" panose="02010600040101010101" charset="-122"/>
              </a:rPr>
              <a:t>3</a:t>
            </a:r>
            <a:endParaRPr lang="en-US" sz="2800" b="1" dirty="0">
              <a:solidFill>
                <a:schemeClr val="accent1"/>
              </a:solidFill>
              <a:latin typeface="华文中宋" panose="02010600040101010101" charset="-122"/>
              <a:ea typeface="华文中宋" panose="02010600040101010101" charset="-122"/>
            </a:endParaRPr>
          </a:p>
        </p:txBody>
      </p:sp>
      <p:sp>
        <p:nvSpPr>
          <p:cNvPr id="78" name="Rectangle 70"/>
          <p:cNvSpPr/>
          <p:nvPr/>
        </p:nvSpPr>
        <p:spPr>
          <a:xfrm>
            <a:off x="2797167" y="3452400"/>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400">
              <a:latin typeface="华文中宋" panose="02010600040101010101" charset="-122"/>
              <a:ea typeface="华文中宋" panose="02010600040101010101" charset="-122"/>
            </a:endParaRPr>
          </a:p>
        </p:txBody>
      </p:sp>
      <p:sp>
        <p:nvSpPr>
          <p:cNvPr id="79" name="TextBox 78"/>
          <p:cNvSpPr txBox="1"/>
          <p:nvPr/>
        </p:nvSpPr>
        <p:spPr>
          <a:xfrm>
            <a:off x="2797167" y="3703073"/>
            <a:ext cx="2295722" cy="714375"/>
          </a:xfrm>
          <a:prstGeom prst="rect">
            <a:avLst/>
          </a:prstGeom>
          <a:noFill/>
        </p:spPr>
        <p:txBody>
          <a:bodyPr wrap="square" lIns="68580" tIns="34290" rIns="68580" bIns="34290" rtlCol="0">
            <a:spAutoFit/>
          </a:bodyPr>
          <a:lstStyle/>
          <a:p>
            <a:pPr algn="ctr">
              <a:lnSpc>
                <a:spcPct val="150000"/>
              </a:lnSpc>
            </a:pPr>
            <a:r>
              <a:rPr lang="zh-CN" altLang="en-US" sz="1400" dirty="0">
                <a:solidFill>
                  <a:schemeClr val="tx1">
                    <a:lumMod val="75000"/>
                    <a:lumOff val="25000"/>
                  </a:schemeClr>
                </a:solidFill>
                <a:latin typeface="华文中宋" panose="02010600040101010101" charset="-122"/>
                <a:ea typeface="华文中宋" panose="02010600040101010101" charset="-122"/>
              </a:rPr>
              <a:t>高一年级：挖深内容</a:t>
            </a:r>
            <a:endParaRPr lang="zh-CN" altLang="en-US" sz="1400" dirty="0">
              <a:solidFill>
                <a:schemeClr val="tx1">
                  <a:lumMod val="75000"/>
                  <a:lumOff val="25000"/>
                </a:schemeClr>
              </a:solidFill>
              <a:latin typeface="华文中宋" panose="02010600040101010101" charset="-122"/>
              <a:ea typeface="华文中宋" panose="02010600040101010101" charset="-122"/>
            </a:endParaRPr>
          </a:p>
          <a:p>
            <a:pPr algn="ctr">
              <a:lnSpc>
                <a:spcPct val="150000"/>
              </a:lnSpc>
            </a:pPr>
            <a:r>
              <a:rPr lang="zh-CN" altLang="en-US" sz="1400" dirty="0">
                <a:solidFill>
                  <a:schemeClr val="tx1">
                    <a:lumMod val="75000"/>
                    <a:lumOff val="25000"/>
                  </a:schemeClr>
                </a:solidFill>
                <a:latin typeface="华文中宋" panose="02010600040101010101" charset="-122"/>
                <a:ea typeface="华文中宋" panose="02010600040101010101" charset="-122"/>
              </a:rPr>
              <a:t>高二年级：竞赛内容</a:t>
            </a:r>
            <a:endParaRPr lang="zh-CN" altLang="en-US" sz="1400" dirty="0">
              <a:solidFill>
                <a:schemeClr val="tx1">
                  <a:lumMod val="75000"/>
                  <a:lumOff val="25000"/>
                </a:schemeClr>
              </a:solidFill>
              <a:latin typeface="华文中宋" panose="02010600040101010101" charset="-122"/>
              <a:ea typeface="华文中宋" panose="02010600040101010101" charset="-122"/>
            </a:endParaRPr>
          </a:p>
        </p:txBody>
      </p:sp>
      <p:sp>
        <p:nvSpPr>
          <p:cNvPr id="80" name="TextBox 79"/>
          <p:cNvSpPr txBox="1"/>
          <p:nvPr/>
        </p:nvSpPr>
        <p:spPr>
          <a:xfrm>
            <a:off x="2797167" y="3465896"/>
            <a:ext cx="2295722" cy="314325"/>
          </a:xfrm>
          <a:prstGeom prst="rect">
            <a:avLst/>
          </a:prstGeom>
          <a:solidFill>
            <a:schemeClr val="accent1"/>
          </a:solidFill>
          <a:ln>
            <a:noFill/>
          </a:ln>
        </p:spPr>
        <p:txBody>
          <a:bodyPr wrap="square" lIns="68580" tIns="34290" rIns="68580" bIns="34290" rtlCol="0">
            <a:spAutoFit/>
          </a:bodyPr>
          <a:lstStyle/>
          <a:p>
            <a:pPr algn="ctr"/>
            <a:r>
              <a:rPr lang="zh-CN" sz="1600" b="1" dirty="0">
                <a:solidFill>
                  <a:schemeClr val="bg1"/>
                </a:solidFill>
                <a:latin typeface="华文中宋" panose="02010600040101010101" charset="-122"/>
                <a:ea typeface="华文中宋" panose="02010600040101010101" charset="-122"/>
              </a:rPr>
              <a:t>授课内容</a:t>
            </a:r>
            <a:endParaRPr lang="zh-CN" sz="1600" b="1" dirty="0">
              <a:solidFill>
                <a:schemeClr val="bg1"/>
              </a:solidFill>
              <a:latin typeface="华文中宋" panose="02010600040101010101" charset="-122"/>
              <a:ea typeface="华文中宋" panose="02010600040101010101" charset="-122"/>
            </a:endParaRPr>
          </a:p>
        </p:txBody>
      </p:sp>
      <p:sp>
        <p:nvSpPr>
          <p:cNvPr id="81" name="Oval 71"/>
          <p:cNvSpPr/>
          <p:nvPr/>
        </p:nvSpPr>
        <p:spPr>
          <a:xfrm>
            <a:off x="4811638" y="3196584"/>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800" b="1" dirty="0">
                <a:solidFill>
                  <a:schemeClr val="accent1"/>
                </a:solidFill>
                <a:latin typeface="华文中宋" panose="02010600040101010101" charset="-122"/>
                <a:ea typeface="华文中宋" panose="02010600040101010101" charset="-122"/>
              </a:rPr>
              <a:t>2</a:t>
            </a:r>
            <a:endParaRPr lang="en-US" sz="2800" b="1" dirty="0">
              <a:solidFill>
                <a:schemeClr val="accent1"/>
              </a:solidFill>
              <a:latin typeface="华文中宋" panose="02010600040101010101" charset="-122"/>
              <a:ea typeface="华文中宋" panose="02010600040101010101" charset="-122"/>
            </a:endParaRPr>
          </a:p>
        </p:txBody>
      </p:sp>
      <p:sp>
        <p:nvSpPr>
          <p:cNvPr id="83" name="Rectangle 70"/>
          <p:cNvSpPr/>
          <p:nvPr/>
        </p:nvSpPr>
        <p:spPr>
          <a:xfrm>
            <a:off x="5613681" y="3451842"/>
            <a:ext cx="2295722" cy="1063566"/>
          </a:xfrm>
          <a:prstGeom prst="rect">
            <a:avLst/>
          </a:prstGeom>
          <a:noFill/>
          <a:ln w="38100">
            <a:solidFill>
              <a:schemeClr val="accent1"/>
            </a:solidFill>
          </a:ln>
          <a:effectLst>
            <a:outerShdw blurRad="177800" dist="63500" dir="2700000" algn="tl"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id-ID" sz="1400">
              <a:latin typeface="华文中宋" panose="02010600040101010101" charset="-122"/>
              <a:ea typeface="华文中宋" panose="02010600040101010101" charset="-122"/>
            </a:endParaRPr>
          </a:p>
        </p:txBody>
      </p:sp>
      <p:sp>
        <p:nvSpPr>
          <p:cNvPr id="84" name="TextBox 83"/>
          <p:cNvSpPr txBox="1"/>
          <p:nvPr/>
        </p:nvSpPr>
        <p:spPr>
          <a:xfrm>
            <a:off x="5614316" y="3976200"/>
            <a:ext cx="2295722" cy="283845"/>
          </a:xfrm>
          <a:prstGeom prst="rect">
            <a:avLst/>
          </a:prstGeom>
          <a:noFill/>
        </p:spPr>
        <p:txBody>
          <a:bodyPr wrap="square" lIns="68580" tIns="34290" rIns="68580" bIns="34290" rtlCol="0">
            <a:spAutoFit/>
          </a:bodyPr>
          <a:lstStyle/>
          <a:p>
            <a:pPr algn="ctr"/>
            <a:r>
              <a:rPr lang="zh-CN" altLang="en-US" sz="1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每学期组织</a:t>
            </a:r>
            <a:r>
              <a:rPr lang="en-US" altLang="zh-CN" sz="1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1-2</a:t>
            </a:r>
            <a:r>
              <a:rPr lang="zh-CN" altLang="en-US" sz="1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次</a:t>
            </a:r>
            <a:endParaRPr lang="zh-CN" altLang="en-US" sz="14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p:txBody>
      </p:sp>
      <p:sp>
        <p:nvSpPr>
          <p:cNvPr id="85" name="TextBox 84"/>
          <p:cNvSpPr txBox="1"/>
          <p:nvPr/>
        </p:nvSpPr>
        <p:spPr>
          <a:xfrm>
            <a:off x="5613681" y="3465338"/>
            <a:ext cx="2295722" cy="314325"/>
          </a:xfrm>
          <a:prstGeom prst="rect">
            <a:avLst/>
          </a:prstGeom>
          <a:solidFill>
            <a:schemeClr val="accent1"/>
          </a:solidFill>
          <a:ln>
            <a:noFill/>
          </a:ln>
        </p:spPr>
        <p:txBody>
          <a:bodyPr wrap="square" lIns="68580" tIns="34290" rIns="68580" bIns="34290" rtlCol="0">
            <a:spAutoFit/>
          </a:bodyPr>
          <a:lstStyle/>
          <a:p>
            <a:pPr algn="ctr"/>
            <a:r>
              <a:rPr lang="zh-CN" altLang="en-US" sz="1600" b="1" dirty="0">
                <a:solidFill>
                  <a:schemeClr val="bg1"/>
                </a:solidFill>
                <a:latin typeface="华文中宋" panose="02010600040101010101" charset="-122"/>
                <a:ea typeface="华文中宋" panose="02010600040101010101" charset="-122"/>
              </a:rPr>
              <a:t>竞赛考核</a:t>
            </a:r>
            <a:endParaRPr lang="zh-CN" altLang="en-US" sz="1600" b="1" dirty="0">
              <a:solidFill>
                <a:schemeClr val="bg1"/>
              </a:solidFill>
              <a:latin typeface="华文中宋" panose="02010600040101010101" charset="-122"/>
              <a:ea typeface="华文中宋" panose="02010600040101010101" charset="-122"/>
            </a:endParaRPr>
          </a:p>
        </p:txBody>
      </p:sp>
      <p:sp>
        <p:nvSpPr>
          <p:cNvPr id="86" name="Oval 71"/>
          <p:cNvSpPr/>
          <p:nvPr/>
        </p:nvSpPr>
        <p:spPr>
          <a:xfrm>
            <a:off x="7628152" y="3196027"/>
            <a:ext cx="479053" cy="479053"/>
          </a:xfrm>
          <a:prstGeom prst="ellipse">
            <a:avLst/>
          </a:prstGeom>
          <a:solidFill>
            <a:schemeClr val="bg1">
              <a:lumMod val="95000"/>
            </a:schemeClr>
          </a:solidFill>
          <a:ln w="730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r>
              <a:rPr lang="en-US" sz="2800" b="1" dirty="0">
                <a:solidFill>
                  <a:schemeClr val="accent1"/>
                </a:solidFill>
                <a:latin typeface="华文中宋" panose="02010600040101010101" charset="-122"/>
                <a:ea typeface="华文中宋" panose="02010600040101010101" charset="-122"/>
              </a:rPr>
              <a:t>4</a:t>
            </a:r>
            <a:endParaRPr lang="en-US" sz="2800" b="1" dirty="0">
              <a:solidFill>
                <a:schemeClr val="accent1"/>
              </a:solidFill>
              <a:latin typeface="华文中宋" panose="02010600040101010101" charset="-122"/>
              <a:ea typeface="华文中宋" panose="02010600040101010101" charset="-122"/>
            </a:endParaRPr>
          </a:p>
        </p:txBody>
      </p:sp>
      <p:sp>
        <p:nvSpPr>
          <p:cNvPr id="43" name="TextBox 42"/>
          <p:cNvSpPr txBox="1"/>
          <p:nvPr/>
        </p:nvSpPr>
        <p:spPr>
          <a:xfrm>
            <a:off x="355782" y="205624"/>
            <a:ext cx="1198880" cy="398780"/>
          </a:xfrm>
          <a:prstGeom prst="rect">
            <a:avLst/>
          </a:prstGeom>
          <a:noFill/>
        </p:spPr>
        <p:txBody>
          <a:bodyPr wrap="none" rtlCol="0">
            <a:spAutoFit/>
          </a:bodyPr>
          <a:lstStyle/>
          <a:p>
            <a:r>
              <a:rPr lang="zh-CN" altLang="en-US" sz="2000" b="1" dirty="0">
                <a:solidFill>
                  <a:schemeClr val="accent1"/>
                </a:solidFill>
                <a:latin typeface="华文中宋" panose="02010600040101010101" charset="-122"/>
                <a:ea typeface="华文中宋" panose="02010600040101010101" charset="-122"/>
              </a:rPr>
              <a:t>竞赛授课</a:t>
            </a:r>
            <a:endParaRPr lang="zh-CN" altLang="en-US" sz="2000" b="1" dirty="0">
              <a:solidFill>
                <a:schemeClr val="accent1"/>
              </a:solidFill>
              <a:latin typeface="华文中宋" panose="02010600040101010101" charset="-122"/>
              <a:ea typeface="华文中宋" panose="02010600040101010101" charset="-122"/>
            </a:endParaRPr>
          </a:p>
        </p:txBody>
      </p:sp>
      <p:pic>
        <p:nvPicPr>
          <p:cNvPr id="4" name="图片 3" descr="logo"/>
          <p:cNvPicPr>
            <a:picLocks noChangeAspect="1"/>
          </p:cNvPicPr>
          <p:nvPr/>
        </p:nvPicPr>
        <p:blipFill>
          <a:blip r:embed="rId1"/>
          <a:stretch>
            <a:fillRect/>
          </a:stretch>
        </p:blipFill>
        <p:spPr>
          <a:xfrm>
            <a:off x="107950" y="4732020"/>
            <a:ext cx="1725295" cy="3454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250" fill="hold">
                                          <p:stCondLst>
                                            <p:cond delay="0"/>
                                          </p:stCondLst>
                                        </p:cTn>
                                        <p:tgtEl>
                                          <p:spTgt spid="69"/>
                                        </p:tgtEl>
                                        <p:attrNameLst>
                                          <p:attrName>style.visibility</p:attrName>
                                        </p:attrNameLst>
                                      </p:cBhvr>
                                      <p:to>
                                        <p:strVal val="visible"/>
                                      </p:to>
                                    </p:set>
                                    <p:animEffect transition="in" filter="wipe(left)">
                                      <p:cBhvr>
                                        <p:cTn id="7" dur="250"/>
                                        <p:tgtEl>
                                          <p:spTgt spid="6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250" fill="hold">
                                          <p:stCondLst>
                                            <p:cond delay="0"/>
                                          </p:stCondLst>
                                        </p:cTn>
                                        <p:tgtEl>
                                          <p:spTgt spid="56"/>
                                        </p:tgtEl>
                                        <p:attrNameLst>
                                          <p:attrName>style.visibility</p:attrName>
                                        </p:attrNameLst>
                                      </p:cBhvr>
                                      <p:to>
                                        <p:strVal val="visible"/>
                                      </p:to>
                                    </p:set>
                                    <p:anim calcmode="lin" valueType="num">
                                      <p:cBhvr>
                                        <p:cTn id="11" dur="250" fill="hold"/>
                                        <p:tgtEl>
                                          <p:spTgt spid="56"/>
                                        </p:tgtEl>
                                        <p:attrNameLst>
                                          <p:attrName>ppt_w</p:attrName>
                                        </p:attrNameLst>
                                      </p:cBhvr>
                                      <p:tavLst>
                                        <p:tav tm="0">
                                          <p:val>
                                            <p:fltVal val="0"/>
                                          </p:val>
                                        </p:tav>
                                        <p:tav tm="100000">
                                          <p:val>
                                            <p:strVal val="#ppt_w"/>
                                          </p:val>
                                        </p:tav>
                                      </p:tavLst>
                                    </p:anim>
                                    <p:anim calcmode="lin" valueType="num">
                                      <p:cBhvr>
                                        <p:cTn id="12" dur="250" fill="hold"/>
                                        <p:tgtEl>
                                          <p:spTgt spid="56"/>
                                        </p:tgtEl>
                                        <p:attrNameLst>
                                          <p:attrName>ppt_h</p:attrName>
                                        </p:attrNameLst>
                                      </p:cBhvr>
                                      <p:tavLst>
                                        <p:tav tm="0">
                                          <p:val>
                                            <p:fltVal val="0"/>
                                          </p:val>
                                        </p:tav>
                                        <p:tav tm="100000">
                                          <p:val>
                                            <p:strVal val="#ppt_h"/>
                                          </p:val>
                                        </p:tav>
                                      </p:tavLst>
                                    </p:anim>
                                    <p:animEffect transition="in" filter="fade">
                                      <p:cBhvr>
                                        <p:cTn id="13" dur="250"/>
                                        <p:tgtEl>
                                          <p:spTgt spid="5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250" fill="hold">
                                          <p:stCondLst>
                                            <p:cond delay="0"/>
                                          </p:stCondLst>
                                        </p:cTn>
                                        <p:tgtEl>
                                          <p:spTgt spid="58"/>
                                        </p:tgtEl>
                                        <p:attrNameLst>
                                          <p:attrName>style.visibility</p:attrName>
                                        </p:attrNameLst>
                                      </p:cBhvr>
                                      <p:to>
                                        <p:strVal val="visible"/>
                                      </p:to>
                                    </p:set>
                                    <p:animEffect transition="in" filter="fade">
                                      <p:cBhvr>
                                        <p:cTn id="17" dur="250"/>
                                        <p:tgtEl>
                                          <p:spTgt spid="5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250" fill="hold">
                                          <p:stCondLst>
                                            <p:cond delay="0"/>
                                          </p:stCondLst>
                                        </p:cTn>
                                        <p:tgtEl>
                                          <p:spTgt spid="72"/>
                                        </p:tgtEl>
                                        <p:attrNameLst>
                                          <p:attrName>style.visibility</p:attrName>
                                        </p:attrNameLst>
                                      </p:cBhvr>
                                      <p:to>
                                        <p:strVal val="visible"/>
                                      </p:to>
                                    </p:set>
                                    <p:anim calcmode="lin" valueType="num">
                                      <p:cBhvr>
                                        <p:cTn id="21" dur="250" fill="hold"/>
                                        <p:tgtEl>
                                          <p:spTgt spid="72"/>
                                        </p:tgtEl>
                                        <p:attrNameLst>
                                          <p:attrName>ppt_w</p:attrName>
                                        </p:attrNameLst>
                                      </p:cBhvr>
                                      <p:tavLst>
                                        <p:tav tm="0">
                                          <p:val>
                                            <p:fltVal val="0"/>
                                          </p:val>
                                        </p:tav>
                                        <p:tav tm="100000">
                                          <p:val>
                                            <p:strVal val="#ppt_w"/>
                                          </p:val>
                                        </p:tav>
                                      </p:tavLst>
                                    </p:anim>
                                    <p:anim calcmode="lin" valueType="num">
                                      <p:cBhvr>
                                        <p:cTn id="22" dur="250" fill="hold"/>
                                        <p:tgtEl>
                                          <p:spTgt spid="72"/>
                                        </p:tgtEl>
                                        <p:attrNameLst>
                                          <p:attrName>ppt_h</p:attrName>
                                        </p:attrNameLst>
                                      </p:cBhvr>
                                      <p:tavLst>
                                        <p:tav tm="0">
                                          <p:val>
                                            <p:fltVal val="0"/>
                                          </p:val>
                                        </p:tav>
                                        <p:tav tm="100000">
                                          <p:val>
                                            <p:strVal val="#ppt_h"/>
                                          </p:val>
                                        </p:tav>
                                      </p:tavLst>
                                    </p:anim>
                                    <p:animEffect transition="in" filter="fade">
                                      <p:cBhvr>
                                        <p:cTn id="23" dur="250"/>
                                        <p:tgtEl>
                                          <p:spTgt spid="72"/>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250" fill="hold">
                                          <p:stCondLst>
                                            <p:cond delay="0"/>
                                          </p:stCondLst>
                                        </p:cTn>
                                        <p:tgtEl>
                                          <p:spTgt spid="61"/>
                                        </p:tgtEl>
                                        <p:attrNameLst>
                                          <p:attrName>style.visibility</p:attrName>
                                        </p:attrNameLst>
                                      </p:cBhvr>
                                      <p:to>
                                        <p:strVal val="visible"/>
                                      </p:to>
                                    </p:set>
                                    <p:animEffect transition="in" filter="wipe(up)">
                                      <p:cBhvr>
                                        <p:cTn id="27" dur="250"/>
                                        <p:tgtEl>
                                          <p:spTgt spid="61"/>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250" fill="hold">
                                          <p:stCondLst>
                                            <p:cond delay="0"/>
                                          </p:stCondLst>
                                        </p:cTn>
                                        <p:tgtEl>
                                          <p:spTgt spid="63"/>
                                        </p:tgtEl>
                                        <p:attrNameLst>
                                          <p:attrName>style.visibility</p:attrName>
                                        </p:attrNameLst>
                                      </p:cBhvr>
                                      <p:to>
                                        <p:strVal val="visible"/>
                                      </p:to>
                                    </p:set>
                                    <p:animEffect transition="in" filter="fade">
                                      <p:cBhvr>
                                        <p:cTn id="31" dur="250"/>
                                        <p:tgtEl>
                                          <p:spTgt spid="63"/>
                                        </p:tgtEl>
                                      </p:cBhvr>
                                    </p:animEffect>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250" fill="hold">
                                          <p:stCondLst>
                                            <p:cond delay="0"/>
                                          </p:stCondLst>
                                        </p:cTn>
                                        <p:tgtEl>
                                          <p:spTgt spid="62"/>
                                        </p:tgtEl>
                                        <p:attrNameLst>
                                          <p:attrName>style.visibility</p:attrName>
                                        </p:attrNameLst>
                                      </p:cBhvr>
                                      <p:to>
                                        <p:strVal val="visible"/>
                                      </p:to>
                                    </p:set>
                                    <p:animEffect transition="in" filter="fade">
                                      <p:cBhvr>
                                        <p:cTn id="35" dur="250"/>
                                        <p:tgtEl>
                                          <p:spTgt spid="62"/>
                                        </p:tgtEl>
                                      </p:cBhvr>
                                    </p:animEffect>
                                    <p:anim calcmode="lin" valueType="num">
                                      <p:cBhvr>
                                        <p:cTn id="36" dur="250" fill="hold"/>
                                        <p:tgtEl>
                                          <p:spTgt spid="62"/>
                                        </p:tgtEl>
                                        <p:attrNameLst>
                                          <p:attrName>ppt_x</p:attrName>
                                        </p:attrNameLst>
                                      </p:cBhvr>
                                      <p:tavLst>
                                        <p:tav tm="0">
                                          <p:val>
                                            <p:strVal val="#ppt_x"/>
                                          </p:val>
                                        </p:tav>
                                        <p:tav tm="100000">
                                          <p:val>
                                            <p:strVal val="#ppt_x"/>
                                          </p:val>
                                        </p:tav>
                                      </p:tavLst>
                                    </p:anim>
                                    <p:anim calcmode="lin" valueType="num">
                                      <p:cBhvr>
                                        <p:cTn id="37" dur="25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nodeType="afterEffect">
                                  <p:stCondLst>
                                    <p:cond delay="0"/>
                                  </p:stCondLst>
                                  <p:childTnLst>
                                    <p:set>
                                      <p:cBhvr>
                                        <p:cTn id="40" dur="250" fill="hold">
                                          <p:stCondLst>
                                            <p:cond delay="0"/>
                                          </p:stCondLst>
                                        </p:cTn>
                                        <p:tgtEl>
                                          <p:spTgt spid="47"/>
                                        </p:tgtEl>
                                        <p:attrNameLst>
                                          <p:attrName>style.visibility</p:attrName>
                                        </p:attrNameLst>
                                      </p:cBhvr>
                                      <p:to>
                                        <p:strVal val="visible"/>
                                      </p:to>
                                    </p:set>
                                    <p:animEffect transition="in" filter="wipe(left)">
                                      <p:cBhvr>
                                        <p:cTn id="41" dur="250"/>
                                        <p:tgtEl>
                                          <p:spTgt spid="47"/>
                                        </p:tgtEl>
                                      </p:cBhvr>
                                    </p:animEffect>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250" fill="hold">
                                          <p:stCondLst>
                                            <p:cond delay="0"/>
                                          </p:stCondLst>
                                        </p:cTn>
                                        <p:tgtEl>
                                          <p:spTgt spid="46"/>
                                        </p:tgtEl>
                                        <p:attrNameLst>
                                          <p:attrName>style.visibility</p:attrName>
                                        </p:attrNameLst>
                                      </p:cBhvr>
                                      <p:to>
                                        <p:strVal val="visible"/>
                                      </p:to>
                                    </p:set>
                                    <p:anim calcmode="lin" valueType="num">
                                      <p:cBhvr>
                                        <p:cTn id="45" dur="250" fill="hold"/>
                                        <p:tgtEl>
                                          <p:spTgt spid="46"/>
                                        </p:tgtEl>
                                        <p:attrNameLst>
                                          <p:attrName>ppt_w</p:attrName>
                                        </p:attrNameLst>
                                      </p:cBhvr>
                                      <p:tavLst>
                                        <p:tav tm="0">
                                          <p:val>
                                            <p:fltVal val="0"/>
                                          </p:val>
                                        </p:tav>
                                        <p:tav tm="100000">
                                          <p:val>
                                            <p:strVal val="#ppt_w"/>
                                          </p:val>
                                        </p:tav>
                                      </p:tavLst>
                                    </p:anim>
                                    <p:anim calcmode="lin" valueType="num">
                                      <p:cBhvr>
                                        <p:cTn id="46" dur="250" fill="hold"/>
                                        <p:tgtEl>
                                          <p:spTgt spid="46"/>
                                        </p:tgtEl>
                                        <p:attrNameLst>
                                          <p:attrName>ppt_h</p:attrName>
                                        </p:attrNameLst>
                                      </p:cBhvr>
                                      <p:tavLst>
                                        <p:tav tm="0">
                                          <p:val>
                                            <p:fltVal val="0"/>
                                          </p:val>
                                        </p:tav>
                                        <p:tav tm="100000">
                                          <p:val>
                                            <p:strVal val="#ppt_h"/>
                                          </p:val>
                                        </p:tav>
                                      </p:tavLst>
                                    </p:anim>
                                    <p:animEffect transition="in" filter="fade">
                                      <p:cBhvr>
                                        <p:cTn id="47" dur="250"/>
                                        <p:tgtEl>
                                          <p:spTgt spid="46"/>
                                        </p:tgtEl>
                                      </p:cBhvr>
                                    </p:animEffect>
                                  </p:childTnLst>
                                </p:cTn>
                              </p:par>
                            </p:childTnLst>
                          </p:cTn>
                        </p:par>
                        <p:par>
                          <p:cTn id="48" fill="hold">
                            <p:stCondLst>
                              <p:cond delay="4500"/>
                            </p:stCondLst>
                            <p:childTnLst>
                              <p:par>
                                <p:cTn id="49" presetID="10" presetClass="entr" presetSubtype="0" fill="hold" grpId="0" nodeType="afterEffect">
                                  <p:stCondLst>
                                    <p:cond delay="0"/>
                                  </p:stCondLst>
                                  <p:childTnLst>
                                    <p:set>
                                      <p:cBhvr>
                                        <p:cTn id="50" dur="250" fill="hold">
                                          <p:stCondLst>
                                            <p:cond delay="0"/>
                                          </p:stCondLst>
                                        </p:cTn>
                                        <p:tgtEl>
                                          <p:spTgt spid="59"/>
                                        </p:tgtEl>
                                        <p:attrNameLst>
                                          <p:attrName>style.visibility</p:attrName>
                                        </p:attrNameLst>
                                      </p:cBhvr>
                                      <p:to>
                                        <p:strVal val="visible"/>
                                      </p:to>
                                    </p:set>
                                    <p:animEffect transition="in" filter="fade">
                                      <p:cBhvr>
                                        <p:cTn id="51" dur="250"/>
                                        <p:tgtEl>
                                          <p:spTgt spid="59"/>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250" fill="hold">
                                          <p:stCondLst>
                                            <p:cond delay="0"/>
                                          </p:stCondLst>
                                        </p:cTn>
                                        <p:tgtEl>
                                          <p:spTgt spid="81"/>
                                        </p:tgtEl>
                                        <p:attrNameLst>
                                          <p:attrName>style.visibility</p:attrName>
                                        </p:attrNameLst>
                                      </p:cBhvr>
                                      <p:to>
                                        <p:strVal val="visible"/>
                                      </p:to>
                                    </p:set>
                                    <p:anim calcmode="lin" valueType="num">
                                      <p:cBhvr>
                                        <p:cTn id="55" dur="250" fill="hold"/>
                                        <p:tgtEl>
                                          <p:spTgt spid="81"/>
                                        </p:tgtEl>
                                        <p:attrNameLst>
                                          <p:attrName>ppt_w</p:attrName>
                                        </p:attrNameLst>
                                      </p:cBhvr>
                                      <p:tavLst>
                                        <p:tav tm="0">
                                          <p:val>
                                            <p:fltVal val="0"/>
                                          </p:val>
                                        </p:tav>
                                        <p:tav tm="100000">
                                          <p:val>
                                            <p:strVal val="#ppt_w"/>
                                          </p:val>
                                        </p:tav>
                                      </p:tavLst>
                                    </p:anim>
                                    <p:anim calcmode="lin" valueType="num">
                                      <p:cBhvr>
                                        <p:cTn id="56" dur="250" fill="hold"/>
                                        <p:tgtEl>
                                          <p:spTgt spid="81"/>
                                        </p:tgtEl>
                                        <p:attrNameLst>
                                          <p:attrName>ppt_h</p:attrName>
                                        </p:attrNameLst>
                                      </p:cBhvr>
                                      <p:tavLst>
                                        <p:tav tm="0">
                                          <p:val>
                                            <p:fltVal val="0"/>
                                          </p:val>
                                        </p:tav>
                                        <p:tav tm="100000">
                                          <p:val>
                                            <p:strVal val="#ppt_h"/>
                                          </p:val>
                                        </p:tav>
                                      </p:tavLst>
                                    </p:anim>
                                    <p:animEffect transition="in" filter="fade">
                                      <p:cBhvr>
                                        <p:cTn id="57" dur="250"/>
                                        <p:tgtEl>
                                          <p:spTgt spid="81"/>
                                        </p:tgtEl>
                                      </p:cBhvr>
                                    </p:animEffect>
                                  </p:childTnLst>
                                </p:cTn>
                              </p:par>
                            </p:childTnLst>
                          </p:cTn>
                        </p:par>
                        <p:par>
                          <p:cTn id="58" fill="hold">
                            <p:stCondLst>
                              <p:cond delay="5500"/>
                            </p:stCondLst>
                            <p:childTnLst>
                              <p:par>
                                <p:cTn id="59" presetID="22" presetClass="entr" presetSubtype="1" fill="hold" grpId="0" nodeType="afterEffect">
                                  <p:stCondLst>
                                    <p:cond delay="0"/>
                                  </p:stCondLst>
                                  <p:childTnLst>
                                    <p:set>
                                      <p:cBhvr>
                                        <p:cTn id="60" dur="250" fill="hold">
                                          <p:stCondLst>
                                            <p:cond delay="0"/>
                                          </p:stCondLst>
                                        </p:cTn>
                                        <p:tgtEl>
                                          <p:spTgt spid="78"/>
                                        </p:tgtEl>
                                        <p:attrNameLst>
                                          <p:attrName>style.visibility</p:attrName>
                                        </p:attrNameLst>
                                      </p:cBhvr>
                                      <p:to>
                                        <p:strVal val="visible"/>
                                      </p:to>
                                    </p:set>
                                    <p:animEffect transition="in" filter="wipe(up)">
                                      <p:cBhvr>
                                        <p:cTn id="61" dur="250"/>
                                        <p:tgtEl>
                                          <p:spTgt spid="78"/>
                                        </p:tgtEl>
                                      </p:cBhvr>
                                    </p:animEffect>
                                  </p:childTnLst>
                                </p:cTn>
                              </p:par>
                            </p:childTnLst>
                          </p:cTn>
                        </p:par>
                        <p:par>
                          <p:cTn id="62" fill="hold">
                            <p:stCondLst>
                              <p:cond delay="6000"/>
                            </p:stCondLst>
                            <p:childTnLst>
                              <p:par>
                                <p:cTn id="63" presetID="10" presetClass="entr" presetSubtype="0" fill="hold" grpId="0" nodeType="afterEffect">
                                  <p:stCondLst>
                                    <p:cond delay="0"/>
                                  </p:stCondLst>
                                  <p:childTnLst>
                                    <p:set>
                                      <p:cBhvr>
                                        <p:cTn id="64" dur="250" fill="hold">
                                          <p:stCondLst>
                                            <p:cond delay="0"/>
                                          </p:stCondLst>
                                        </p:cTn>
                                        <p:tgtEl>
                                          <p:spTgt spid="80"/>
                                        </p:tgtEl>
                                        <p:attrNameLst>
                                          <p:attrName>style.visibility</p:attrName>
                                        </p:attrNameLst>
                                      </p:cBhvr>
                                      <p:to>
                                        <p:strVal val="visible"/>
                                      </p:to>
                                    </p:set>
                                    <p:animEffect transition="in" filter="fade">
                                      <p:cBhvr>
                                        <p:cTn id="65" dur="250"/>
                                        <p:tgtEl>
                                          <p:spTgt spid="80"/>
                                        </p:tgtEl>
                                      </p:cBhvr>
                                    </p:animEffect>
                                  </p:childTnLst>
                                </p:cTn>
                              </p:par>
                            </p:childTnLst>
                          </p:cTn>
                        </p:par>
                        <p:par>
                          <p:cTn id="66" fill="hold">
                            <p:stCondLst>
                              <p:cond delay="6500"/>
                            </p:stCondLst>
                            <p:childTnLst>
                              <p:par>
                                <p:cTn id="67" presetID="42" presetClass="entr" presetSubtype="0" fill="hold" grpId="0" nodeType="afterEffect">
                                  <p:stCondLst>
                                    <p:cond delay="0"/>
                                  </p:stCondLst>
                                  <p:childTnLst>
                                    <p:set>
                                      <p:cBhvr>
                                        <p:cTn id="68" dur="250" fill="hold">
                                          <p:stCondLst>
                                            <p:cond delay="0"/>
                                          </p:stCondLst>
                                        </p:cTn>
                                        <p:tgtEl>
                                          <p:spTgt spid="79"/>
                                        </p:tgtEl>
                                        <p:attrNameLst>
                                          <p:attrName>style.visibility</p:attrName>
                                        </p:attrNameLst>
                                      </p:cBhvr>
                                      <p:to>
                                        <p:strVal val="visible"/>
                                      </p:to>
                                    </p:set>
                                    <p:animEffect transition="in" filter="fade">
                                      <p:cBhvr>
                                        <p:cTn id="69" dur="250"/>
                                        <p:tgtEl>
                                          <p:spTgt spid="79"/>
                                        </p:tgtEl>
                                      </p:cBhvr>
                                    </p:animEffect>
                                    <p:anim calcmode="lin" valueType="num">
                                      <p:cBhvr>
                                        <p:cTn id="70" dur="250" fill="hold"/>
                                        <p:tgtEl>
                                          <p:spTgt spid="79"/>
                                        </p:tgtEl>
                                        <p:attrNameLst>
                                          <p:attrName>ppt_x</p:attrName>
                                        </p:attrNameLst>
                                      </p:cBhvr>
                                      <p:tavLst>
                                        <p:tav tm="0">
                                          <p:val>
                                            <p:strVal val="#ppt_x"/>
                                          </p:val>
                                        </p:tav>
                                        <p:tav tm="100000">
                                          <p:val>
                                            <p:strVal val="#ppt_x"/>
                                          </p:val>
                                        </p:tav>
                                      </p:tavLst>
                                    </p:anim>
                                    <p:anim calcmode="lin" valueType="num">
                                      <p:cBhvr>
                                        <p:cTn id="71" dur="250" fill="hold"/>
                                        <p:tgtEl>
                                          <p:spTgt spid="79"/>
                                        </p:tgtEl>
                                        <p:attrNameLst>
                                          <p:attrName>ppt_y</p:attrName>
                                        </p:attrNameLst>
                                      </p:cBhvr>
                                      <p:tavLst>
                                        <p:tav tm="0">
                                          <p:val>
                                            <p:strVal val="#ppt_y+.1"/>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250" fill="hold">
                                          <p:stCondLst>
                                            <p:cond delay="0"/>
                                          </p:stCondLst>
                                        </p:cTn>
                                        <p:tgtEl>
                                          <p:spTgt spid="50"/>
                                        </p:tgtEl>
                                        <p:attrNameLst>
                                          <p:attrName>style.visibility</p:attrName>
                                        </p:attrNameLst>
                                      </p:cBhvr>
                                      <p:to>
                                        <p:strVal val="visible"/>
                                      </p:to>
                                    </p:set>
                                    <p:animEffect transition="in" filter="wipe(left)">
                                      <p:cBhvr>
                                        <p:cTn id="75" dur="250"/>
                                        <p:tgtEl>
                                          <p:spTgt spid="50"/>
                                        </p:tgtEl>
                                      </p:cBhvr>
                                    </p:animEffect>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250" fill="hold">
                                          <p:stCondLst>
                                            <p:cond delay="0"/>
                                          </p:stCondLst>
                                        </p:cTn>
                                        <p:tgtEl>
                                          <p:spTgt spid="57"/>
                                        </p:tgtEl>
                                        <p:attrNameLst>
                                          <p:attrName>style.visibility</p:attrName>
                                        </p:attrNameLst>
                                      </p:cBhvr>
                                      <p:to>
                                        <p:strVal val="visible"/>
                                      </p:to>
                                    </p:set>
                                    <p:anim calcmode="lin" valueType="num">
                                      <p:cBhvr>
                                        <p:cTn id="79" dur="250" fill="hold"/>
                                        <p:tgtEl>
                                          <p:spTgt spid="57"/>
                                        </p:tgtEl>
                                        <p:attrNameLst>
                                          <p:attrName>ppt_w</p:attrName>
                                        </p:attrNameLst>
                                      </p:cBhvr>
                                      <p:tavLst>
                                        <p:tav tm="0">
                                          <p:val>
                                            <p:fltVal val="0"/>
                                          </p:val>
                                        </p:tav>
                                        <p:tav tm="100000">
                                          <p:val>
                                            <p:strVal val="#ppt_w"/>
                                          </p:val>
                                        </p:tav>
                                      </p:tavLst>
                                    </p:anim>
                                    <p:anim calcmode="lin" valueType="num">
                                      <p:cBhvr>
                                        <p:cTn id="80" dur="250" fill="hold"/>
                                        <p:tgtEl>
                                          <p:spTgt spid="57"/>
                                        </p:tgtEl>
                                        <p:attrNameLst>
                                          <p:attrName>ppt_h</p:attrName>
                                        </p:attrNameLst>
                                      </p:cBhvr>
                                      <p:tavLst>
                                        <p:tav tm="0">
                                          <p:val>
                                            <p:fltVal val="0"/>
                                          </p:val>
                                        </p:tav>
                                        <p:tav tm="100000">
                                          <p:val>
                                            <p:strVal val="#ppt_h"/>
                                          </p:val>
                                        </p:tav>
                                      </p:tavLst>
                                    </p:anim>
                                    <p:animEffect transition="in" filter="fade">
                                      <p:cBhvr>
                                        <p:cTn id="81" dur="250"/>
                                        <p:tgtEl>
                                          <p:spTgt spid="57"/>
                                        </p:tgtEl>
                                      </p:cBhvr>
                                    </p:animEffect>
                                  </p:childTnLst>
                                </p:cTn>
                              </p:par>
                            </p:childTnLst>
                          </p:cTn>
                        </p:par>
                        <p:par>
                          <p:cTn id="82" fill="hold">
                            <p:stCondLst>
                              <p:cond delay="8000"/>
                            </p:stCondLst>
                            <p:childTnLst>
                              <p:par>
                                <p:cTn id="83" presetID="10" presetClass="entr" presetSubtype="0" fill="hold" grpId="0" nodeType="afterEffect">
                                  <p:stCondLst>
                                    <p:cond delay="0"/>
                                  </p:stCondLst>
                                  <p:childTnLst>
                                    <p:set>
                                      <p:cBhvr>
                                        <p:cTn id="84" dur="250" fill="hold">
                                          <p:stCondLst>
                                            <p:cond delay="0"/>
                                          </p:stCondLst>
                                        </p:cTn>
                                        <p:tgtEl>
                                          <p:spTgt spid="60"/>
                                        </p:tgtEl>
                                        <p:attrNameLst>
                                          <p:attrName>style.visibility</p:attrName>
                                        </p:attrNameLst>
                                      </p:cBhvr>
                                      <p:to>
                                        <p:strVal val="visible"/>
                                      </p:to>
                                    </p:set>
                                    <p:animEffect transition="in" filter="fade">
                                      <p:cBhvr>
                                        <p:cTn id="85" dur="250"/>
                                        <p:tgtEl>
                                          <p:spTgt spid="60"/>
                                        </p:tgtEl>
                                      </p:cBhvr>
                                    </p:animEffect>
                                  </p:childTnLst>
                                </p:cTn>
                              </p:par>
                            </p:childTnLst>
                          </p:cTn>
                        </p:par>
                        <p:par>
                          <p:cTn id="86" fill="hold">
                            <p:stCondLst>
                              <p:cond delay="8500"/>
                            </p:stCondLst>
                            <p:childTnLst>
                              <p:par>
                                <p:cTn id="87" presetID="53" presetClass="entr" presetSubtype="16" fill="hold" grpId="0" nodeType="afterEffect">
                                  <p:stCondLst>
                                    <p:cond delay="0"/>
                                  </p:stCondLst>
                                  <p:childTnLst>
                                    <p:set>
                                      <p:cBhvr>
                                        <p:cTn id="88" dur="250" fill="hold">
                                          <p:stCondLst>
                                            <p:cond delay="0"/>
                                          </p:stCondLst>
                                        </p:cTn>
                                        <p:tgtEl>
                                          <p:spTgt spid="77"/>
                                        </p:tgtEl>
                                        <p:attrNameLst>
                                          <p:attrName>style.visibility</p:attrName>
                                        </p:attrNameLst>
                                      </p:cBhvr>
                                      <p:to>
                                        <p:strVal val="visible"/>
                                      </p:to>
                                    </p:set>
                                    <p:anim calcmode="lin" valueType="num">
                                      <p:cBhvr>
                                        <p:cTn id="89" dur="250" fill="hold"/>
                                        <p:tgtEl>
                                          <p:spTgt spid="77"/>
                                        </p:tgtEl>
                                        <p:attrNameLst>
                                          <p:attrName>ppt_w</p:attrName>
                                        </p:attrNameLst>
                                      </p:cBhvr>
                                      <p:tavLst>
                                        <p:tav tm="0">
                                          <p:val>
                                            <p:fltVal val="0"/>
                                          </p:val>
                                        </p:tav>
                                        <p:tav tm="100000">
                                          <p:val>
                                            <p:strVal val="#ppt_w"/>
                                          </p:val>
                                        </p:tav>
                                      </p:tavLst>
                                    </p:anim>
                                    <p:anim calcmode="lin" valueType="num">
                                      <p:cBhvr>
                                        <p:cTn id="90" dur="250" fill="hold"/>
                                        <p:tgtEl>
                                          <p:spTgt spid="77"/>
                                        </p:tgtEl>
                                        <p:attrNameLst>
                                          <p:attrName>ppt_h</p:attrName>
                                        </p:attrNameLst>
                                      </p:cBhvr>
                                      <p:tavLst>
                                        <p:tav tm="0">
                                          <p:val>
                                            <p:fltVal val="0"/>
                                          </p:val>
                                        </p:tav>
                                        <p:tav tm="100000">
                                          <p:val>
                                            <p:strVal val="#ppt_h"/>
                                          </p:val>
                                        </p:tav>
                                      </p:tavLst>
                                    </p:anim>
                                    <p:animEffect transition="in" filter="fade">
                                      <p:cBhvr>
                                        <p:cTn id="91" dur="250"/>
                                        <p:tgtEl>
                                          <p:spTgt spid="77"/>
                                        </p:tgtEl>
                                      </p:cBhvr>
                                    </p:animEffect>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250" fill="hold">
                                          <p:stCondLst>
                                            <p:cond delay="0"/>
                                          </p:stCondLst>
                                        </p:cTn>
                                        <p:tgtEl>
                                          <p:spTgt spid="74"/>
                                        </p:tgtEl>
                                        <p:attrNameLst>
                                          <p:attrName>style.visibility</p:attrName>
                                        </p:attrNameLst>
                                      </p:cBhvr>
                                      <p:to>
                                        <p:strVal val="visible"/>
                                      </p:to>
                                    </p:set>
                                    <p:animEffect transition="in" filter="wipe(up)">
                                      <p:cBhvr>
                                        <p:cTn id="95" dur="250"/>
                                        <p:tgtEl>
                                          <p:spTgt spid="74"/>
                                        </p:tgtEl>
                                      </p:cBhvr>
                                    </p:animEffect>
                                  </p:childTnLst>
                                </p:cTn>
                              </p:par>
                            </p:childTnLst>
                          </p:cTn>
                        </p:par>
                        <p:par>
                          <p:cTn id="96" fill="hold">
                            <p:stCondLst>
                              <p:cond delay="9500"/>
                            </p:stCondLst>
                            <p:childTnLst>
                              <p:par>
                                <p:cTn id="97" presetID="10" presetClass="entr" presetSubtype="0" fill="hold" grpId="0" nodeType="afterEffect">
                                  <p:stCondLst>
                                    <p:cond delay="0"/>
                                  </p:stCondLst>
                                  <p:childTnLst>
                                    <p:set>
                                      <p:cBhvr>
                                        <p:cTn id="98" dur="250" fill="hold">
                                          <p:stCondLst>
                                            <p:cond delay="0"/>
                                          </p:stCondLst>
                                        </p:cTn>
                                        <p:tgtEl>
                                          <p:spTgt spid="76"/>
                                        </p:tgtEl>
                                        <p:attrNameLst>
                                          <p:attrName>style.visibility</p:attrName>
                                        </p:attrNameLst>
                                      </p:cBhvr>
                                      <p:to>
                                        <p:strVal val="visible"/>
                                      </p:to>
                                    </p:set>
                                    <p:animEffect transition="in" filter="fade">
                                      <p:cBhvr>
                                        <p:cTn id="99" dur="250"/>
                                        <p:tgtEl>
                                          <p:spTgt spid="76"/>
                                        </p:tgtEl>
                                      </p:cBhvr>
                                    </p:animEffect>
                                  </p:childTnLst>
                                </p:cTn>
                              </p:par>
                            </p:childTnLst>
                          </p:cTn>
                        </p:par>
                        <p:par>
                          <p:cTn id="100" fill="hold">
                            <p:stCondLst>
                              <p:cond delay="10000"/>
                            </p:stCondLst>
                            <p:childTnLst>
                              <p:par>
                                <p:cTn id="101" presetID="42" presetClass="entr" presetSubtype="0" fill="hold" grpId="0" nodeType="afterEffect">
                                  <p:stCondLst>
                                    <p:cond delay="0"/>
                                  </p:stCondLst>
                                  <p:childTnLst>
                                    <p:set>
                                      <p:cBhvr>
                                        <p:cTn id="102" dur="250" fill="hold">
                                          <p:stCondLst>
                                            <p:cond delay="0"/>
                                          </p:stCondLst>
                                        </p:cTn>
                                        <p:tgtEl>
                                          <p:spTgt spid="75"/>
                                        </p:tgtEl>
                                        <p:attrNameLst>
                                          <p:attrName>style.visibility</p:attrName>
                                        </p:attrNameLst>
                                      </p:cBhvr>
                                      <p:to>
                                        <p:strVal val="visible"/>
                                      </p:to>
                                    </p:set>
                                    <p:animEffect transition="in" filter="fade">
                                      <p:cBhvr>
                                        <p:cTn id="103" dur="250"/>
                                        <p:tgtEl>
                                          <p:spTgt spid="75"/>
                                        </p:tgtEl>
                                      </p:cBhvr>
                                    </p:animEffect>
                                    <p:anim calcmode="lin" valueType="num">
                                      <p:cBhvr>
                                        <p:cTn id="104" dur="250" fill="hold"/>
                                        <p:tgtEl>
                                          <p:spTgt spid="75"/>
                                        </p:tgtEl>
                                        <p:attrNameLst>
                                          <p:attrName>ppt_x</p:attrName>
                                        </p:attrNameLst>
                                      </p:cBhvr>
                                      <p:tavLst>
                                        <p:tav tm="0">
                                          <p:val>
                                            <p:strVal val="#ppt_x"/>
                                          </p:val>
                                        </p:tav>
                                        <p:tav tm="100000">
                                          <p:val>
                                            <p:strVal val="#ppt_x"/>
                                          </p:val>
                                        </p:tav>
                                      </p:tavLst>
                                    </p:anim>
                                    <p:anim calcmode="lin" valueType="num">
                                      <p:cBhvr>
                                        <p:cTn id="105" dur="250" fill="hold"/>
                                        <p:tgtEl>
                                          <p:spTgt spid="75"/>
                                        </p:tgtEl>
                                        <p:attrNameLst>
                                          <p:attrName>ppt_y</p:attrName>
                                        </p:attrNameLst>
                                      </p:cBhvr>
                                      <p:tavLst>
                                        <p:tav tm="0">
                                          <p:val>
                                            <p:strVal val="#ppt_y+.1"/>
                                          </p:val>
                                        </p:tav>
                                        <p:tav tm="100000">
                                          <p:val>
                                            <p:strVal val="#ppt_y"/>
                                          </p:val>
                                        </p:tav>
                                      </p:tavLst>
                                    </p:anim>
                                  </p:childTnLst>
                                </p:cTn>
                              </p:par>
                            </p:childTnLst>
                          </p:cTn>
                        </p:par>
                        <p:par>
                          <p:cTn id="106" fill="hold">
                            <p:stCondLst>
                              <p:cond delay="10500"/>
                            </p:stCondLst>
                            <p:childTnLst>
                              <p:par>
                                <p:cTn id="107" presetID="22" presetClass="entr" presetSubtype="8" fill="hold" nodeType="afterEffect">
                                  <p:stCondLst>
                                    <p:cond delay="0"/>
                                  </p:stCondLst>
                                  <p:childTnLst>
                                    <p:set>
                                      <p:cBhvr>
                                        <p:cTn id="108" dur="250" fill="hold">
                                          <p:stCondLst>
                                            <p:cond delay="0"/>
                                          </p:stCondLst>
                                        </p:cTn>
                                        <p:tgtEl>
                                          <p:spTgt spid="53"/>
                                        </p:tgtEl>
                                        <p:attrNameLst>
                                          <p:attrName>style.visibility</p:attrName>
                                        </p:attrNameLst>
                                      </p:cBhvr>
                                      <p:to>
                                        <p:strVal val="visible"/>
                                      </p:to>
                                    </p:set>
                                    <p:animEffect transition="in" filter="wipe(left)">
                                      <p:cBhvr>
                                        <p:cTn id="109" dur="250"/>
                                        <p:tgtEl>
                                          <p:spTgt spid="53"/>
                                        </p:tgtEl>
                                      </p:cBhvr>
                                    </p:animEffect>
                                  </p:childTnLst>
                                </p:cTn>
                              </p:par>
                            </p:childTnLst>
                          </p:cTn>
                        </p:par>
                        <p:par>
                          <p:cTn id="110" fill="hold">
                            <p:stCondLst>
                              <p:cond delay="11000"/>
                            </p:stCondLst>
                            <p:childTnLst>
                              <p:par>
                                <p:cTn id="111" presetID="53" presetClass="entr" presetSubtype="16" fill="hold" grpId="0" nodeType="afterEffect">
                                  <p:stCondLst>
                                    <p:cond delay="0"/>
                                  </p:stCondLst>
                                  <p:childTnLst>
                                    <p:set>
                                      <p:cBhvr>
                                        <p:cTn id="112" dur="250" fill="hold">
                                          <p:stCondLst>
                                            <p:cond delay="0"/>
                                          </p:stCondLst>
                                        </p:cTn>
                                        <p:tgtEl>
                                          <p:spTgt spid="64"/>
                                        </p:tgtEl>
                                        <p:attrNameLst>
                                          <p:attrName>style.visibility</p:attrName>
                                        </p:attrNameLst>
                                      </p:cBhvr>
                                      <p:to>
                                        <p:strVal val="visible"/>
                                      </p:to>
                                    </p:set>
                                    <p:anim calcmode="lin" valueType="num">
                                      <p:cBhvr>
                                        <p:cTn id="113" dur="250" fill="hold"/>
                                        <p:tgtEl>
                                          <p:spTgt spid="64"/>
                                        </p:tgtEl>
                                        <p:attrNameLst>
                                          <p:attrName>ppt_w</p:attrName>
                                        </p:attrNameLst>
                                      </p:cBhvr>
                                      <p:tavLst>
                                        <p:tav tm="0">
                                          <p:val>
                                            <p:fltVal val="0"/>
                                          </p:val>
                                        </p:tav>
                                        <p:tav tm="100000">
                                          <p:val>
                                            <p:strVal val="#ppt_w"/>
                                          </p:val>
                                        </p:tav>
                                      </p:tavLst>
                                    </p:anim>
                                    <p:anim calcmode="lin" valueType="num">
                                      <p:cBhvr>
                                        <p:cTn id="114" dur="250" fill="hold"/>
                                        <p:tgtEl>
                                          <p:spTgt spid="64"/>
                                        </p:tgtEl>
                                        <p:attrNameLst>
                                          <p:attrName>ppt_h</p:attrName>
                                        </p:attrNameLst>
                                      </p:cBhvr>
                                      <p:tavLst>
                                        <p:tav tm="0">
                                          <p:val>
                                            <p:fltVal val="0"/>
                                          </p:val>
                                        </p:tav>
                                        <p:tav tm="100000">
                                          <p:val>
                                            <p:strVal val="#ppt_h"/>
                                          </p:val>
                                        </p:tav>
                                      </p:tavLst>
                                    </p:anim>
                                    <p:animEffect transition="in" filter="fade">
                                      <p:cBhvr>
                                        <p:cTn id="115" dur="250"/>
                                        <p:tgtEl>
                                          <p:spTgt spid="64"/>
                                        </p:tgtEl>
                                      </p:cBhvr>
                                    </p:animEffect>
                                  </p:childTnLst>
                                </p:cTn>
                              </p:par>
                            </p:childTnLst>
                          </p:cTn>
                        </p:par>
                        <p:par>
                          <p:cTn id="116" fill="hold">
                            <p:stCondLst>
                              <p:cond delay="11500"/>
                            </p:stCondLst>
                            <p:childTnLst>
                              <p:par>
                                <p:cTn id="117" presetID="10" presetClass="entr" presetSubtype="0" fill="hold" grpId="0" nodeType="afterEffect">
                                  <p:stCondLst>
                                    <p:cond delay="0"/>
                                  </p:stCondLst>
                                  <p:childTnLst>
                                    <p:set>
                                      <p:cBhvr>
                                        <p:cTn id="118" dur="250" fill="hold">
                                          <p:stCondLst>
                                            <p:cond delay="0"/>
                                          </p:stCondLst>
                                        </p:cTn>
                                        <p:tgtEl>
                                          <p:spTgt spid="65"/>
                                        </p:tgtEl>
                                        <p:attrNameLst>
                                          <p:attrName>style.visibility</p:attrName>
                                        </p:attrNameLst>
                                      </p:cBhvr>
                                      <p:to>
                                        <p:strVal val="visible"/>
                                      </p:to>
                                    </p:set>
                                    <p:animEffect transition="in" filter="fade">
                                      <p:cBhvr>
                                        <p:cTn id="119" dur="250"/>
                                        <p:tgtEl>
                                          <p:spTgt spid="65"/>
                                        </p:tgtEl>
                                      </p:cBhvr>
                                    </p:animEffect>
                                  </p:childTnLst>
                                </p:cTn>
                              </p:par>
                            </p:childTnLst>
                          </p:cTn>
                        </p:par>
                        <p:par>
                          <p:cTn id="120" fill="hold">
                            <p:stCondLst>
                              <p:cond delay="12000"/>
                            </p:stCondLst>
                            <p:childTnLst>
                              <p:par>
                                <p:cTn id="121" presetID="53" presetClass="entr" presetSubtype="16" fill="hold" grpId="0" nodeType="afterEffect">
                                  <p:stCondLst>
                                    <p:cond delay="0"/>
                                  </p:stCondLst>
                                  <p:childTnLst>
                                    <p:set>
                                      <p:cBhvr>
                                        <p:cTn id="122" dur="250" fill="hold">
                                          <p:stCondLst>
                                            <p:cond delay="0"/>
                                          </p:stCondLst>
                                        </p:cTn>
                                        <p:tgtEl>
                                          <p:spTgt spid="86"/>
                                        </p:tgtEl>
                                        <p:attrNameLst>
                                          <p:attrName>style.visibility</p:attrName>
                                        </p:attrNameLst>
                                      </p:cBhvr>
                                      <p:to>
                                        <p:strVal val="visible"/>
                                      </p:to>
                                    </p:set>
                                    <p:anim calcmode="lin" valueType="num">
                                      <p:cBhvr>
                                        <p:cTn id="123" dur="250" fill="hold"/>
                                        <p:tgtEl>
                                          <p:spTgt spid="86"/>
                                        </p:tgtEl>
                                        <p:attrNameLst>
                                          <p:attrName>ppt_w</p:attrName>
                                        </p:attrNameLst>
                                      </p:cBhvr>
                                      <p:tavLst>
                                        <p:tav tm="0">
                                          <p:val>
                                            <p:fltVal val="0"/>
                                          </p:val>
                                        </p:tav>
                                        <p:tav tm="100000">
                                          <p:val>
                                            <p:strVal val="#ppt_w"/>
                                          </p:val>
                                        </p:tav>
                                      </p:tavLst>
                                    </p:anim>
                                    <p:anim calcmode="lin" valueType="num">
                                      <p:cBhvr>
                                        <p:cTn id="124" dur="250" fill="hold"/>
                                        <p:tgtEl>
                                          <p:spTgt spid="86"/>
                                        </p:tgtEl>
                                        <p:attrNameLst>
                                          <p:attrName>ppt_h</p:attrName>
                                        </p:attrNameLst>
                                      </p:cBhvr>
                                      <p:tavLst>
                                        <p:tav tm="0">
                                          <p:val>
                                            <p:fltVal val="0"/>
                                          </p:val>
                                        </p:tav>
                                        <p:tav tm="100000">
                                          <p:val>
                                            <p:strVal val="#ppt_h"/>
                                          </p:val>
                                        </p:tav>
                                      </p:tavLst>
                                    </p:anim>
                                    <p:animEffect transition="in" filter="fade">
                                      <p:cBhvr>
                                        <p:cTn id="125" dur="250"/>
                                        <p:tgtEl>
                                          <p:spTgt spid="86"/>
                                        </p:tgtEl>
                                      </p:cBhvr>
                                    </p:animEffect>
                                  </p:childTnLst>
                                </p:cTn>
                              </p:par>
                            </p:childTnLst>
                          </p:cTn>
                        </p:par>
                        <p:par>
                          <p:cTn id="126" fill="hold">
                            <p:stCondLst>
                              <p:cond delay="12500"/>
                            </p:stCondLst>
                            <p:childTnLst>
                              <p:par>
                                <p:cTn id="127" presetID="22" presetClass="entr" presetSubtype="1" fill="hold" grpId="0" nodeType="afterEffect">
                                  <p:stCondLst>
                                    <p:cond delay="0"/>
                                  </p:stCondLst>
                                  <p:childTnLst>
                                    <p:set>
                                      <p:cBhvr>
                                        <p:cTn id="128" dur="250" fill="hold">
                                          <p:stCondLst>
                                            <p:cond delay="0"/>
                                          </p:stCondLst>
                                        </p:cTn>
                                        <p:tgtEl>
                                          <p:spTgt spid="83"/>
                                        </p:tgtEl>
                                        <p:attrNameLst>
                                          <p:attrName>style.visibility</p:attrName>
                                        </p:attrNameLst>
                                      </p:cBhvr>
                                      <p:to>
                                        <p:strVal val="visible"/>
                                      </p:to>
                                    </p:set>
                                    <p:animEffect transition="in" filter="wipe(up)">
                                      <p:cBhvr>
                                        <p:cTn id="129" dur="250"/>
                                        <p:tgtEl>
                                          <p:spTgt spid="83"/>
                                        </p:tgtEl>
                                      </p:cBhvr>
                                    </p:animEffect>
                                  </p:childTnLst>
                                </p:cTn>
                              </p:par>
                            </p:childTnLst>
                          </p:cTn>
                        </p:par>
                        <p:par>
                          <p:cTn id="130" fill="hold">
                            <p:stCondLst>
                              <p:cond delay="13000"/>
                            </p:stCondLst>
                            <p:childTnLst>
                              <p:par>
                                <p:cTn id="131" presetID="10" presetClass="entr" presetSubtype="0" fill="hold" grpId="0" nodeType="afterEffect">
                                  <p:stCondLst>
                                    <p:cond delay="0"/>
                                  </p:stCondLst>
                                  <p:childTnLst>
                                    <p:set>
                                      <p:cBhvr>
                                        <p:cTn id="132" dur="250" fill="hold">
                                          <p:stCondLst>
                                            <p:cond delay="0"/>
                                          </p:stCondLst>
                                        </p:cTn>
                                        <p:tgtEl>
                                          <p:spTgt spid="85"/>
                                        </p:tgtEl>
                                        <p:attrNameLst>
                                          <p:attrName>style.visibility</p:attrName>
                                        </p:attrNameLst>
                                      </p:cBhvr>
                                      <p:to>
                                        <p:strVal val="visible"/>
                                      </p:to>
                                    </p:set>
                                    <p:animEffect transition="in" filter="fade">
                                      <p:cBhvr>
                                        <p:cTn id="133" dur="250"/>
                                        <p:tgtEl>
                                          <p:spTgt spid="85"/>
                                        </p:tgtEl>
                                      </p:cBhvr>
                                    </p:animEffect>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250" fill="hold">
                                          <p:stCondLst>
                                            <p:cond delay="0"/>
                                          </p:stCondLst>
                                        </p:cTn>
                                        <p:tgtEl>
                                          <p:spTgt spid="84"/>
                                        </p:tgtEl>
                                        <p:attrNameLst>
                                          <p:attrName>style.visibility</p:attrName>
                                        </p:attrNameLst>
                                      </p:cBhvr>
                                      <p:to>
                                        <p:strVal val="visible"/>
                                      </p:to>
                                    </p:set>
                                    <p:animEffect transition="in" filter="fade">
                                      <p:cBhvr>
                                        <p:cTn id="137" dur="250"/>
                                        <p:tgtEl>
                                          <p:spTgt spid="84"/>
                                        </p:tgtEl>
                                      </p:cBhvr>
                                    </p:animEffect>
                                    <p:anim calcmode="lin" valueType="num">
                                      <p:cBhvr>
                                        <p:cTn id="138" dur="250" fill="hold"/>
                                        <p:tgtEl>
                                          <p:spTgt spid="84"/>
                                        </p:tgtEl>
                                        <p:attrNameLst>
                                          <p:attrName>ppt_x</p:attrName>
                                        </p:attrNameLst>
                                      </p:cBhvr>
                                      <p:tavLst>
                                        <p:tav tm="0">
                                          <p:val>
                                            <p:strVal val="#ppt_x"/>
                                          </p:val>
                                        </p:tav>
                                        <p:tav tm="100000">
                                          <p:val>
                                            <p:strVal val="#ppt_x"/>
                                          </p:val>
                                        </p:tav>
                                      </p:tavLst>
                                    </p:anim>
                                    <p:anim calcmode="lin" valueType="num">
                                      <p:cBhvr>
                                        <p:cTn id="139" dur="250" fill="hold"/>
                                        <p:tgtEl>
                                          <p:spTgt spid="84"/>
                                        </p:tgtEl>
                                        <p:attrNameLst>
                                          <p:attrName>ppt_y</p:attrName>
                                        </p:attrNameLst>
                                      </p:cBhvr>
                                      <p:tavLst>
                                        <p:tav tm="0">
                                          <p:val>
                                            <p:strVal val="#ppt_y+.1"/>
                                          </p:val>
                                        </p:tav>
                                        <p:tav tm="100000">
                                          <p:val>
                                            <p:strVal val="#ppt_y"/>
                                          </p:val>
                                        </p:tav>
                                      </p:tavLst>
                                    </p:anim>
                                  </p:childTnLst>
                                </p:cTn>
                              </p:par>
                            </p:childTnLst>
                          </p:cTn>
                        </p:par>
                        <p:par>
                          <p:cTn id="140" fill="hold">
                            <p:stCondLst>
                              <p:cond delay="14000"/>
                            </p:stCondLst>
                            <p:childTnLst>
                              <p:par>
                                <p:cTn id="141" presetID="22" presetClass="entr" presetSubtype="8" fill="hold" nodeType="afterEffect">
                                  <p:stCondLst>
                                    <p:cond delay="0"/>
                                  </p:stCondLst>
                                  <p:childTnLst>
                                    <p:set>
                                      <p:cBhvr>
                                        <p:cTn id="142" dur="250" fill="hold">
                                          <p:stCondLst>
                                            <p:cond delay="0"/>
                                          </p:stCondLst>
                                        </p:cTn>
                                        <p:tgtEl>
                                          <p:spTgt spid="66"/>
                                        </p:tgtEl>
                                        <p:attrNameLst>
                                          <p:attrName>style.visibility</p:attrName>
                                        </p:attrNameLst>
                                      </p:cBhvr>
                                      <p:to>
                                        <p:strVal val="visible"/>
                                      </p:to>
                                    </p:set>
                                    <p:animEffect transition="in" filter="wipe(left)">
                                      <p:cBhvr>
                                        <p:cTn id="143" dur="25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ldLvl="0" animBg="1"/>
      <p:bldP spid="56" grpId="0" bldLvl="0" animBg="1"/>
      <p:bldP spid="57" grpId="0" bldLvl="0" animBg="1"/>
      <p:bldP spid="58" grpId="0" bldLvl="0" animBg="1"/>
      <p:bldP spid="59" grpId="0" bldLvl="0" animBg="1"/>
      <p:bldP spid="60" grpId="0" bldLvl="0" animBg="1"/>
      <p:bldP spid="61" grpId="0" bldLvl="0" animBg="1"/>
      <p:bldP spid="62" grpId="0"/>
      <p:bldP spid="63" grpId="0" bldLvl="0" animBg="1"/>
      <p:bldP spid="64" grpId="0" bldLvl="0" animBg="1"/>
      <p:bldP spid="65" grpId="0" bldLvl="0" animBg="1"/>
      <p:bldP spid="72" grpId="0" bldLvl="0" animBg="1"/>
      <p:bldP spid="74" grpId="0" bldLvl="0" animBg="1"/>
      <p:bldP spid="75" grpId="0"/>
      <p:bldP spid="76" grpId="0" bldLvl="0" animBg="1"/>
      <p:bldP spid="77" grpId="0" bldLvl="0" animBg="1"/>
      <p:bldP spid="78" grpId="0" bldLvl="0" animBg="1"/>
      <p:bldP spid="79" grpId="0"/>
      <p:bldP spid="80" grpId="0" bldLvl="0" animBg="1"/>
      <p:bldP spid="81" grpId="0" bldLvl="0" animBg="1"/>
      <p:bldP spid="83" grpId="0" bldLvl="0" animBg="1"/>
      <p:bldP spid="84" grpId="0"/>
      <p:bldP spid="85" grpId="0" bldLvl="0" animBg="1"/>
      <p:bldP spid="86"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28"/>
          <p:cNvSpPr/>
          <p:nvPr/>
        </p:nvSpPr>
        <p:spPr bwMode="auto">
          <a:xfrm>
            <a:off x="-2" y="1958506"/>
            <a:ext cx="3628551" cy="1283968"/>
          </a:xfrm>
          <a:custGeom>
            <a:avLst/>
            <a:gdLst/>
            <a:ahLst/>
            <a:cxnLst/>
            <a:rect l="l" t="t" r="r" b="b"/>
            <a:pathLst>
              <a:path w="4310745" h="1283968">
                <a:moveTo>
                  <a:pt x="1089668" y="0"/>
                </a:moveTo>
                <a:lnTo>
                  <a:pt x="3526973" y="0"/>
                </a:lnTo>
                <a:lnTo>
                  <a:pt x="4310745" y="1269454"/>
                </a:lnTo>
                <a:lnTo>
                  <a:pt x="1089668" y="1283968"/>
                </a:lnTo>
                <a:close/>
                <a:moveTo>
                  <a:pt x="0" y="0"/>
                </a:moveTo>
                <a:lnTo>
                  <a:pt x="1089667" y="0"/>
                </a:lnTo>
                <a:lnTo>
                  <a:pt x="1089667" y="1283968"/>
                </a:lnTo>
                <a:lnTo>
                  <a:pt x="0" y="1283968"/>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5" name="TextBox 4"/>
          <p:cNvSpPr txBox="1"/>
          <p:nvPr/>
        </p:nvSpPr>
        <p:spPr bwMode="auto">
          <a:xfrm>
            <a:off x="615950" y="2110740"/>
            <a:ext cx="2177415" cy="922020"/>
          </a:xfrm>
          <a:prstGeom prst="rect">
            <a:avLst/>
          </a:prstGeom>
          <a:noFill/>
        </p:spPr>
        <p:txBody>
          <a:bodyPr wrap="square">
            <a:spAutoFit/>
          </a:bodyPr>
          <a:lstStyle/>
          <a:p>
            <a:pPr algn="ctr" fontAlgn="auto">
              <a:spcBef>
                <a:spcPts val="0"/>
              </a:spcBef>
              <a:spcAft>
                <a:spcPts val="0"/>
              </a:spcAft>
              <a:defRPr/>
            </a:pPr>
            <a:r>
              <a:rPr lang="zh-CN" altLang="en-US" sz="5400" b="1" kern="0" spc="-150" dirty="0">
                <a:ln w="1905">
                  <a:noFill/>
                </a:ln>
                <a:solidFill>
                  <a:schemeClr val="bg1"/>
                </a:solidFill>
                <a:latin typeface="华文中宋" panose="02010600040101010101" charset="-122"/>
                <a:ea typeface="华文中宋" panose="02010600040101010101" charset="-122"/>
              </a:rPr>
              <a:t>议程</a:t>
            </a:r>
            <a:endParaRPr lang="zh-CN" altLang="en-US" sz="5400" b="1" kern="0" spc="-150" dirty="0">
              <a:ln w="1905">
                <a:noFill/>
              </a:ln>
              <a:solidFill>
                <a:schemeClr val="bg1"/>
              </a:solidFill>
              <a:latin typeface="华文中宋" panose="02010600040101010101" charset="-122"/>
              <a:ea typeface="华文中宋" panose="02010600040101010101" charset="-122"/>
            </a:endParaRPr>
          </a:p>
        </p:txBody>
      </p:sp>
      <p:sp>
        <p:nvSpPr>
          <p:cNvPr id="8" name="TextBox 7"/>
          <p:cNvSpPr txBox="1"/>
          <p:nvPr/>
        </p:nvSpPr>
        <p:spPr bwMode="auto">
          <a:xfrm>
            <a:off x="3678466" y="947564"/>
            <a:ext cx="2219960" cy="39878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华文中宋" panose="02010600040101010101" charset="-122"/>
                <a:ea typeface="华文中宋" panose="02010600040101010101" charset="-122"/>
              </a:rPr>
              <a:t>高中化学竞赛简介</a:t>
            </a:r>
            <a:endParaRPr kumimoji="0" lang="zh-CN" altLang="en-US" sz="2000" b="1" i="0" u="none" strike="noStrike" kern="0" cap="none" spc="0" normalizeH="0" baseline="0" noProof="0" dirty="0">
              <a:ln>
                <a:noFill/>
              </a:ln>
              <a:solidFill>
                <a:schemeClr val="tx1">
                  <a:lumMod val="75000"/>
                  <a:lumOff val="25000"/>
                </a:schemeClr>
              </a:solidFill>
              <a:effectLst/>
              <a:uLnTx/>
              <a:uFillTx/>
              <a:latin typeface="华文中宋" panose="02010600040101010101" charset="-122"/>
              <a:ea typeface="华文中宋" panose="02010600040101010101" charset="-122"/>
            </a:endParaRPr>
          </a:p>
        </p:txBody>
      </p:sp>
      <p:sp>
        <p:nvSpPr>
          <p:cNvPr id="9" name="TextBox 8"/>
          <p:cNvSpPr txBox="1"/>
          <p:nvPr/>
        </p:nvSpPr>
        <p:spPr bwMode="auto">
          <a:xfrm>
            <a:off x="3687991" y="1347614"/>
            <a:ext cx="3133725" cy="27559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华文中宋" panose="02010600040101010101" charset="-122"/>
                <a:ea typeface="华文中宋" panose="02010600040101010101" charset="-122"/>
                <a:cs typeface="华文中宋" panose="02010600040101010101" charset="-122"/>
              </a:rPr>
              <a:t>高中组赛事</a:t>
            </a:r>
            <a:r>
              <a:rPr kumimoji="0" lang="en-US" altLang="zh-CN" sz="1200" b="0" i="0" u="none" strike="noStrike" kern="0" cap="none" spc="0" normalizeH="0" baseline="0" noProof="0" dirty="0">
                <a:ln>
                  <a:noFill/>
                </a:ln>
                <a:solidFill>
                  <a:schemeClr val="tx1">
                    <a:lumMod val="75000"/>
                    <a:lumOff val="25000"/>
                  </a:schemeClr>
                </a:solidFill>
                <a:effectLst/>
                <a:uLnTx/>
                <a:uFillTx/>
                <a:latin typeface="华文中宋" panose="02010600040101010101" charset="-122"/>
                <a:ea typeface="华文中宋" panose="02010600040101010101" charset="-122"/>
                <a:cs typeface="华文中宋" panose="02010600040101010101" charset="-122"/>
              </a:rPr>
              <a:t> -  </a:t>
            </a:r>
            <a:r>
              <a:rPr kumimoji="0" lang="zh-CN" altLang="en-US" sz="1200" b="0" i="0" u="none" strike="noStrike" kern="0" cap="none" spc="0" normalizeH="0" baseline="0" noProof="0" dirty="0">
                <a:ln>
                  <a:noFill/>
                </a:ln>
                <a:solidFill>
                  <a:schemeClr val="tx1">
                    <a:lumMod val="75000"/>
                    <a:lumOff val="25000"/>
                  </a:schemeClr>
                </a:solidFill>
                <a:effectLst/>
                <a:uLnTx/>
                <a:uFillTx/>
                <a:latin typeface="华文中宋" panose="02010600040101010101" charset="-122"/>
                <a:ea typeface="华文中宋" panose="02010600040101010101" charset="-122"/>
                <a:cs typeface="华文中宋" panose="02010600040101010101" charset="-122"/>
              </a:rPr>
              <a:t>全国中学生化学奥林匹克竞赛</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华文中宋" panose="02010600040101010101" charset="-122"/>
              <a:ea typeface="华文中宋" panose="02010600040101010101" charset="-122"/>
              <a:cs typeface="华文中宋" panose="02010600040101010101" charset="-122"/>
            </a:endParaRPr>
          </a:p>
        </p:txBody>
      </p:sp>
      <p:sp>
        <p:nvSpPr>
          <p:cNvPr id="10" name="TextBox 9"/>
          <p:cNvSpPr txBox="1"/>
          <p:nvPr/>
        </p:nvSpPr>
        <p:spPr bwMode="auto">
          <a:xfrm>
            <a:off x="4811247" y="2788082"/>
            <a:ext cx="1706880" cy="398780"/>
          </a:xfrm>
          <a:prstGeom prst="rect">
            <a:avLst/>
          </a:prstGeom>
          <a:noFill/>
        </p:spPr>
        <p:txBody>
          <a:bodyPr wrap="none">
            <a:spAutoFit/>
          </a:bodyPr>
          <a:lstStyle/>
          <a:p>
            <a:pPr lvl="0">
              <a:defRPr/>
            </a:pPr>
            <a:r>
              <a:rPr lang="zh-CN" altLang="en-US" sz="2000" b="1" kern="0" dirty="0">
                <a:solidFill>
                  <a:schemeClr val="tx1">
                    <a:lumMod val="75000"/>
                    <a:lumOff val="25000"/>
                  </a:schemeClr>
                </a:solidFill>
                <a:latin typeface="华文中宋" panose="02010600040101010101" charset="-122"/>
                <a:ea typeface="华文中宋" panose="02010600040101010101" charset="-122"/>
              </a:rPr>
              <a:t>竞赛组织目的</a:t>
            </a:r>
            <a:endParaRPr lang="zh-CN" altLang="en-US" sz="2000" b="1" kern="0" dirty="0">
              <a:solidFill>
                <a:schemeClr val="tx1">
                  <a:lumMod val="75000"/>
                  <a:lumOff val="25000"/>
                </a:schemeClr>
              </a:solidFill>
              <a:latin typeface="华文中宋" panose="02010600040101010101" charset="-122"/>
              <a:ea typeface="华文中宋" panose="02010600040101010101" charset="-122"/>
            </a:endParaRPr>
          </a:p>
        </p:txBody>
      </p:sp>
      <p:sp>
        <p:nvSpPr>
          <p:cNvPr id="11" name="TextBox 10"/>
          <p:cNvSpPr txBox="1"/>
          <p:nvPr/>
        </p:nvSpPr>
        <p:spPr bwMode="auto">
          <a:xfrm>
            <a:off x="4820772" y="3151223"/>
            <a:ext cx="2773680" cy="27559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华文中宋" panose="02010600040101010101" charset="-122"/>
                <a:ea typeface="华文中宋" panose="02010600040101010101" charset="-122"/>
              </a:rPr>
              <a:t>开展系统化的化学竞赛培训意义与作用</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华文中宋" panose="02010600040101010101" charset="-122"/>
              <a:ea typeface="华文中宋" panose="02010600040101010101" charset="-122"/>
            </a:endParaRPr>
          </a:p>
        </p:txBody>
      </p:sp>
      <p:sp>
        <p:nvSpPr>
          <p:cNvPr id="12" name="TextBox 11"/>
          <p:cNvSpPr txBox="1"/>
          <p:nvPr/>
        </p:nvSpPr>
        <p:spPr bwMode="auto">
          <a:xfrm>
            <a:off x="4264835" y="1891909"/>
            <a:ext cx="1710690" cy="398780"/>
          </a:xfrm>
          <a:prstGeom prst="rect">
            <a:avLst/>
          </a:prstGeom>
          <a:noFill/>
        </p:spPr>
        <p:txBody>
          <a:bodyPr wrap="none">
            <a:spAutoFit/>
          </a:bodyPr>
          <a:lstStyle/>
          <a:p>
            <a:pPr lvl="0">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华文中宋" panose="02010600040101010101" charset="-122"/>
                <a:ea typeface="华文中宋" panose="02010600040101010101" charset="-122"/>
              </a:rPr>
              <a:t>学校竞赛氛围</a:t>
            </a:r>
            <a:endParaRPr kumimoji="0" lang="zh-CN" altLang="en-US" sz="2000" b="1" i="0" u="none" strike="noStrike" kern="0" cap="none" spc="0" normalizeH="0" baseline="0" noProof="0" dirty="0">
              <a:ln>
                <a:noFill/>
              </a:ln>
              <a:solidFill>
                <a:schemeClr val="tx1">
                  <a:lumMod val="75000"/>
                  <a:lumOff val="25000"/>
                </a:schemeClr>
              </a:solidFill>
              <a:effectLst/>
              <a:uLnTx/>
              <a:uFillTx/>
              <a:latin typeface="华文中宋" panose="02010600040101010101" charset="-122"/>
              <a:ea typeface="华文中宋" panose="02010600040101010101" charset="-122"/>
            </a:endParaRPr>
          </a:p>
        </p:txBody>
      </p:sp>
      <p:sp>
        <p:nvSpPr>
          <p:cNvPr id="13" name="TextBox 12"/>
          <p:cNvSpPr txBox="1"/>
          <p:nvPr/>
        </p:nvSpPr>
        <p:spPr bwMode="auto">
          <a:xfrm>
            <a:off x="4274360" y="2255051"/>
            <a:ext cx="1859280" cy="27559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华文中宋" panose="02010600040101010101" charset="-122"/>
                <a:ea typeface="华文中宋" panose="02010600040101010101" charset="-122"/>
              </a:rPr>
              <a:t>三中</a:t>
            </a:r>
            <a:r>
              <a:rPr kumimoji="0" lang="zh-CN" altLang="en-US" sz="1200" b="0" i="0" u="none" strike="noStrike" kern="0" cap="none" spc="0" normalizeH="0" baseline="0" noProof="0" dirty="0">
                <a:ln>
                  <a:noFill/>
                </a:ln>
                <a:solidFill>
                  <a:schemeClr val="tx1">
                    <a:lumMod val="75000"/>
                    <a:lumOff val="25000"/>
                  </a:schemeClr>
                </a:solidFill>
                <a:effectLst/>
                <a:uLnTx/>
                <a:uFillTx/>
                <a:latin typeface="华文中宋" panose="02010600040101010101" charset="-122"/>
                <a:ea typeface="华文中宋" panose="02010600040101010101" charset="-122"/>
              </a:rPr>
              <a:t>学科竞赛环境与规模</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华文中宋" panose="02010600040101010101" charset="-122"/>
              <a:ea typeface="华文中宋" panose="02010600040101010101" charset="-122"/>
            </a:endParaRPr>
          </a:p>
        </p:txBody>
      </p:sp>
      <p:sp>
        <p:nvSpPr>
          <p:cNvPr id="14" name="TextBox 13"/>
          <p:cNvSpPr txBox="1"/>
          <p:nvPr/>
        </p:nvSpPr>
        <p:spPr bwMode="auto">
          <a:xfrm>
            <a:off x="5207526" y="3678182"/>
            <a:ext cx="3230880" cy="398780"/>
          </a:xfrm>
          <a:prstGeom prst="rect">
            <a:avLst/>
          </a:prstGeom>
          <a:noFill/>
        </p:spPr>
        <p:txBody>
          <a:bodyPr wrap="none">
            <a:spAutoFit/>
          </a:bodyPr>
          <a:lstStyle/>
          <a:p>
            <a:pPr lvl="0">
              <a:defRPr/>
            </a:pPr>
            <a:r>
              <a:rPr kumimoji="0" lang="zh-CN" altLang="en-US" sz="2000" b="1" i="0" u="none" strike="noStrike" kern="0" cap="none" spc="0" normalizeH="0" baseline="0" noProof="0" dirty="0">
                <a:ln>
                  <a:noFill/>
                </a:ln>
                <a:solidFill>
                  <a:schemeClr val="tx1">
                    <a:lumMod val="75000"/>
                    <a:lumOff val="25000"/>
                  </a:schemeClr>
                </a:solidFill>
                <a:effectLst/>
                <a:uLnTx/>
                <a:uFillTx/>
                <a:latin typeface="华文中宋" panose="02010600040101010101" charset="-122"/>
                <a:ea typeface="华文中宋" panose="02010600040101010101" charset="-122"/>
              </a:rPr>
              <a:t>组织形式与内容的初步架构</a:t>
            </a:r>
            <a:endParaRPr kumimoji="0" lang="zh-CN" altLang="en-US" sz="2000" b="1" i="0" u="none" strike="noStrike" kern="0" cap="none" spc="0" normalizeH="0" baseline="0" noProof="0" dirty="0">
              <a:ln>
                <a:noFill/>
              </a:ln>
              <a:solidFill>
                <a:schemeClr val="tx1">
                  <a:lumMod val="75000"/>
                  <a:lumOff val="25000"/>
                </a:schemeClr>
              </a:solidFill>
              <a:effectLst/>
              <a:uLnTx/>
              <a:uFillTx/>
              <a:latin typeface="华文中宋" panose="02010600040101010101" charset="-122"/>
              <a:ea typeface="华文中宋" panose="02010600040101010101" charset="-122"/>
            </a:endParaRPr>
          </a:p>
        </p:txBody>
      </p:sp>
      <p:sp>
        <p:nvSpPr>
          <p:cNvPr id="15" name="TextBox 14"/>
          <p:cNvSpPr txBox="1"/>
          <p:nvPr/>
        </p:nvSpPr>
        <p:spPr bwMode="auto">
          <a:xfrm>
            <a:off x="5217051" y="4039736"/>
            <a:ext cx="2164080" cy="275590"/>
          </a:xfrm>
          <a:prstGeom prst="rect">
            <a:avLst/>
          </a:prstGeom>
          <a:noFill/>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zh-CN" altLang="en-US" sz="1200" b="0" i="0" u="none" strike="noStrike" kern="0" cap="none" spc="0" normalizeH="0" baseline="0" noProof="0" dirty="0">
                <a:ln>
                  <a:noFill/>
                </a:ln>
                <a:solidFill>
                  <a:schemeClr val="tx1">
                    <a:lumMod val="75000"/>
                    <a:lumOff val="25000"/>
                  </a:schemeClr>
                </a:solidFill>
                <a:effectLst/>
                <a:uLnTx/>
                <a:uFillTx/>
                <a:latin typeface="华文中宋" panose="02010600040101010101" charset="-122"/>
                <a:ea typeface="华文中宋" panose="02010600040101010101" charset="-122"/>
              </a:rPr>
              <a:t>探求</a:t>
            </a:r>
            <a:r>
              <a:rPr kumimoji="0" lang="zh-CN" altLang="en-US" sz="1200" b="0" i="0" u="none" strike="noStrike" kern="0" cap="none" spc="0" normalizeH="0" baseline="0" noProof="0" dirty="0">
                <a:ln>
                  <a:noFill/>
                </a:ln>
                <a:solidFill>
                  <a:schemeClr val="tx1">
                    <a:lumMod val="75000"/>
                    <a:lumOff val="25000"/>
                  </a:schemeClr>
                </a:solidFill>
                <a:effectLst/>
                <a:uLnTx/>
                <a:uFillTx/>
                <a:latin typeface="华文中宋" panose="02010600040101010101" charset="-122"/>
                <a:ea typeface="华文中宋" panose="02010600040101010101" charset="-122"/>
              </a:rPr>
              <a:t>化学竞赛辅导的基本架构</a:t>
            </a:r>
            <a:endParaRPr kumimoji="0" lang="zh-CN" altLang="en-US" sz="1200" b="0" i="0" u="none" strike="noStrike" kern="0" cap="none" spc="0" normalizeH="0" baseline="0" noProof="0" dirty="0">
              <a:ln>
                <a:noFill/>
              </a:ln>
              <a:solidFill>
                <a:schemeClr val="tx1">
                  <a:lumMod val="75000"/>
                  <a:lumOff val="25000"/>
                </a:schemeClr>
              </a:solidFill>
              <a:effectLst/>
              <a:uLnTx/>
              <a:uFillTx/>
              <a:latin typeface="华文中宋" panose="02010600040101010101" charset="-122"/>
              <a:ea typeface="华文中宋" panose="02010600040101010101" charset="-122"/>
            </a:endParaRPr>
          </a:p>
        </p:txBody>
      </p:sp>
      <p:sp>
        <p:nvSpPr>
          <p:cNvPr id="16" name="TextBox 15"/>
          <p:cNvSpPr txBox="1"/>
          <p:nvPr/>
        </p:nvSpPr>
        <p:spPr>
          <a:xfrm>
            <a:off x="2793223" y="915566"/>
            <a:ext cx="655949" cy="707886"/>
          </a:xfrm>
          <a:prstGeom prst="rect">
            <a:avLst/>
          </a:prstGeom>
          <a:noFill/>
        </p:spPr>
        <p:txBody>
          <a:bodyPr wrap="none" rtlCol="0">
            <a:spAutoFit/>
          </a:bodyPr>
          <a:lstStyle/>
          <a:p>
            <a:r>
              <a:rPr lang="en-US" altLang="zh-CN" sz="4000" dirty="0">
                <a:solidFill>
                  <a:schemeClr val="accent1"/>
                </a:solidFill>
                <a:latin typeface="Impact" panose="020B0806030902050204" pitchFamily="34" charset="0"/>
              </a:rPr>
              <a:t>01</a:t>
            </a:r>
            <a:endParaRPr lang="zh-CN" altLang="en-US" sz="4000" dirty="0">
              <a:solidFill>
                <a:schemeClr val="accent1"/>
              </a:solidFill>
              <a:latin typeface="Impact" panose="020B0806030902050204" pitchFamily="34" charset="0"/>
            </a:endParaRPr>
          </a:p>
        </p:txBody>
      </p:sp>
      <p:sp>
        <p:nvSpPr>
          <p:cNvPr id="17" name="TextBox 16"/>
          <p:cNvSpPr txBox="1"/>
          <p:nvPr/>
        </p:nvSpPr>
        <p:spPr>
          <a:xfrm>
            <a:off x="3311842" y="1854949"/>
            <a:ext cx="718466" cy="707886"/>
          </a:xfrm>
          <a:prstGeom prst="rect">
            <a:avLst/>
          </a:prstGeom>
          <a:noFill/>
        </p:spPr>
        <p:txBody>
          <a:bodyPr wrap="none" rtlCol="0">
            <a:spAutoFit/>
          </a:bodyPr>
          <a:lstStyle/>
          <a:p>
            <a:r>
              <a:rPr lang="en-US" altLang="zh-CN" sz="4000" dirty="0">
                <a:solidFill>
                  <a:schemeClr val="accent1"/>
                </a:solidFill>
                <a:latin typeface="Impact" panose="020B0806030902050204" pitchFamily="34" charset="0"/>
              </a:rPr>
              <a:t>02</a:t>
            </a:r>
            <a:endParaRPr lang="zh-CN" altLang="en-US" sz="4000" dirty="0">
              <a:solidFill>
                <a:schemeClr val="accent1"/>
              </a:solidFill>
              <a:latin typeface="Impact" panose="020B0806030902050204" pitchFamily="34" charset="0"/>
            </a:endParaRPr>
          </a:p>
        </p:txBody>
      </p:sp>
      <p:sp>
        <p:nvSpPr>
          <p:cNvPr id="18" name="TextBox 17"/>
          <p:cNvSpPr txBox="1"/>
          <p:nvPr/>
        </p:nvSpPr>
        <p:spPr>
          <a:xfrm>
            <a:off x="3847091" y="2715766"/>
            <a:ext cx="732893" cy="707886"/>
          </a:xfrm>
          <a:prstGeom prst="rect">
            <a:avLst/>
          </a:prstGeom>
          <a:noFill/>
        </p:spPr>
        <p:txBody>
          <a:bodyPr wrap="none" rtlCol="0">
            <a:spAutoFit/>
          </a:bodyPr>
          <a:lstStyle/>
          <a:p>
            <a:r>
              <a:rPr lang="en-US" altLang="zh-CN" sz="4000" dirty="0">
                <a:solidFill>
                  <a:schemeClr val="accent1"/>
                </a:solidFill>
                <a:latin typeface="Impact" panose="020B0806030902050204" pitchFamily="34" charset="0"/>
              </a:rPr>
              <a:t>03</a:t>
            </a:r>
            <a:endParaRPr lang="zh-CN" altLang="en-US" sz="4000" dirty="0">
              <a:solidFill>
                <a:schemeClr val="accent1"/>
              </a:solidFill>
              <a:latin typeface="Impact" panose="020B0806030902050204" pitchFamily="34" charset="0"/>
            </a:endParaRPr>
          </a:p>
        </p:txBody>
      </p:sp>
      <p:sp>
        <p:nvSpPr>
          <p:cNvPr id="19" name="TextBox 18"/>
          <p:cNvSpPr txBox="1"/>
          <p:nvPr/>
        </p:nvSpPr>
        <p:spPr>
          <a:xfrm>
            <a:off x="4260933" y="3602072"/>
            <a:ext cx="716863" cy="707886"/>
          </a:xfrm>
          <a:prstGeom prst="rect">
            <a:avLst/>
          </a:prstGeom>
          <a:noFill/>
        </p:spPr>
        <p:txBody>
          <a:bodyPr wrap="none" rtlCol="0">
            <a:spAutoFit/>
          </a:bodyPr>
          <a:lstStyle/>
          <a:p>
            <a:r>
              <a:rPr lang="en-US" altLang="zh-CN" sz="4000" dirty="0">
                <a:solidFill>
                  <a:schemeClr val="accent1"/>
                </a:solidFill>
                <a:latin typeface="Impact" panose="020B0806030902050204" pitchFamily="34" charset="0"/>
              </a:rPr>
              <a:t>04</a:t>
            </a:r>
            <a:endParaRPr lang="zh-CN" altLang="en-US" sz="4000" dirty="0">
              <a:solidFill>
                <a:schemeClr val="accent1"/>
              </a:solidFill>
              <a:latin typeface="Impact" panose="020B0806030902050204" pitchFamily="34" charset="0"/>
            </a:endParaRPr>
          </a:p>
        </p:txBody>
      </p:sp>
      <p:sp>
        <p:nvSpPr>
          <p:cNvPr id="20" name="矩形 34"/>
          <p:cNvSpPr/>
          <p:nvPr/>
        </p:nvSpPr>
        <p:spPr bwMode="auto">
          <a:xfrm>
            <a:off x="6987340" y="1954918"/>
            <a:ext cx="2170177" cy="1287555"/>
          </a:xfrm>
          <a:custGeom>
            <a:avLst/>
            <a:gdLst>
              <a:gd name="connsiteX0" fmla="*/ 0 w 1055077"/>
              <a:gd name="connsiteY0" fmla="*/ 0 h 1283968"/>
              <a:gd name="connsiteX1" fmla="*/ 1055077 w 1055077"/>
              <a:gd name="connsiteY1" fmla="*/ 0 h 1283968"/>
              <a:gd name="connsiteX2" fmla="*/ 1055077 w 1055077"/>
              <a:gd name="connsiteY2" fmla="*/ 1283968 h 1283968"/>
              <a:gd name="connsiteX3" fmla="*/ 0 w 1055077"/>
              <a:gd name="connsiteY3" fmla="*/ 1283968 h 1283968"/>
              <a:gd name="connsiteX4" fmla="*/ 0 w 1055077"/>
              <a:gd name="connsiteY4" fmla="*/ 0 h 1283968"/>
              <a:gd name="connsiteX0-1" fmla="*/ 0 w 1606620"/>
              <a:gd name="connsiteY0-2" fmla="*/ 0 h 1283968"/>
              <a:gd name="connsiteX1-3" fmla="*/ 1606620 w 1606620"/>
              <a:gd name="connsiteY1-4" fmla="*/ 0 h 1283968"/>
              <a:gd name="connsiteX2-5" fmla="*/ 1606620 w 1606620"/>
              <a:gd name="connsiteY2-6" fmla="*/ 1283968 h 1283968"/>
              <a:gd name="connsiteX3-7" fmla="*/ 551543 w 1606620"/>
              <a:gd name="connsiteY3-8" fmla="*/ 1283968 h 1283968"/>
              <a:gd name="connsiteX4-9" fmla="*/ 0 w 1606620"/>
              <a:gd name="connsiteY4-10" fmla="*/ 0 h 1283968"/>
              <a:gd name="connsiteX0-11" fmla="*/ 0 w 1833140"/>
              <a:gd name="connsiteY0-12" fmla="*/ 9525 h 1293493"/>
              <a:gd name="connsiteX1-13" fmla="*/ 1833140 w 1833140"/>
              <a:gd name="connsiteY1-14" fmla="*/ 0 h 1293493"/>
              <a:gd name="connsiteX2-15" fmla="*/ 1606620 w 1833140"/>
              <a:gd name="connsiteY2-16" fmla="*/ 1293493 h 1293493"/>
              <a:gd name="connsiteX3-17" fmla="*/ 551543 w 1833140"/>
              <a:gd name="connsiteY3-18" fmla="*/ 1293493 h 1293493"/>
              <a:gd name="connsiteX4-19" fmla="*/ 0 w 1833140"/>
              <a:gd name="connsiteY4-20" fmla="*/ 9525 h 1293493"/>
              <a:gd name="connsiteX0-21" fmla="*/ 0 w 1833140"/>
              <a:gd name="connsiteY0-22" fmla="*/ 9525 h 1293493"/>
              <a:gd name="connsiteX1-23" fmla="*/ 1833140 w 1833140"/>
              <a:gd name="connsiteY1-24" fmla="*/ 0 h 1293493"/>
              <a:gd name="connsiteX2-25" fmla="*/ 1833140 w 1833140"/>
              <a:gd name="connsiteY2-26" fmla="*/ 1293493 h 1293493"/>
              <a:gd name="connsiteX3-27" fmla="*/ 551543 w 1833140"/>
              <a:gd name="connsiteY3-28" fmla="*/ 1293493 h 1293493"/>
              <a:gd name="connsiteX4-29" fmla="*/ 0 w 1833140"/>
              <a:gd name="connsiteY4-30" fmla="*/ 9525 h 1293493"/>
              <a:gd name="connsiteX0-31" fmla="*/ 0 w 1833140"/>
              <a:gd name="connsiteY0-32" fmla="*/ 0 h 1283968"/>
              <a:gd name="connsiteX1-33" fmla="*/ 1833140 w 1833140"/>
              <a:gd name="connsiteY1-34" fmla="*/ 8288 h 1283968"/>
              <a:gd name="connsiteX2-35" fmla="*/ 1833140 w 1833140"/>
              <a:gd name="connsiteY2-36" fmla="*/ 1283968 h 1283968"/>
              <a:gd name="connsiteX3-37" fmla="*/ 551543 w 1833140"/>
              <a:gd name="connsiteY3-38" fmla="*/ 1283968 h 1283968"/>
              <a:gd name="connsiteX4-39" fmla="*/ 0 w 1833140"/>
              <a:gd name="connsiteY4-40" fmla="*/ 0 h 1283968"/>
              <a:gd name="connsiteX0-41" fmla="*/ 0 w 1843227"/>
              <a:gd name="connsiteY0-42" fmla="*/ 3587 h 1287555"/>
              <a:gd name="connsiteX1-43" fmla="*/ 1843227 w 1843227"/>
              <a:gd name="connsiteY1-44" fmla="*/ 0 h 1287555"/>
              <a:gd name="connsiteX2-45" fmla="*/ 1833140 w 1843227"/>
              <a:gd name="connsiteY2-46" fmla="*/ 1287555 h 1287555"/>
              <a:gd name="connsiteX3-47" fmla="*/ 551543 w 1843227"/>
              <a:gd name="connsiteY3-48" fmla="*/ 1287555 h 1287555"/>
              <a:gd name="connsiteX4-49" fmla="*/ 0 w 1843227"/>
              <a:gd name="connsiteY4-50" fmla="*/ 3587 h 128755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43227" h="1287555">
                <a:moveTo>
                  <a:pt x="0" y="3587"/>
                </a:moveTo>
                <a:lnTo>
                  <a:pt x="1843227" y="0"/>
                </a:lnTo>
                <a:cubicBezTo>
                  <a:pt x="1839865" y="429185"/>
                  <a:pt x="1836502" y="858370"/>
                  <a:pt x="1833140" y="1287555"/>
                </a:cubicBezTo>
                <a:lnTo>
                  <a:pt x="551543" y="1287555"/>
                </a:lnTo>
                <a:lnTo>
                  <a:pt x="0" y="3587"/>
                </a:lnTo>
                <a:close/>
              </a:path>
            </a:pathLst>
          </a:cu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Tx/>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250" fill="hold">
                                          <p:stCondLst>
                                            <p:cond delay="0"/>
                                          </p:stCondLst>
                                        </p:cTn>
                                        <p:tgtEl>
                                          <p:spTgt spid="4"/>
                                        </p:tgtEl>
                                        <p:attrNameLst>
                                          <p:attrName>style.visibility</p:attrName>
                                        </p:attrNameLst>
                                      </p:cBhvr>
                                      <p:to>
                                        <p:strVal val="visible"/>
                                      </p:to>
                                    </p:set>
                                    <p:animEffect transition="in" filter="wipe(left)">
                                      <p:cBhvr>
                                        <p:cTn id="7" dur="250"/>
                                        <p:tgtEl>
                                          <p:spTgt spid="4"/>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right)">
                                      <p:cBhvr>
                                        <p:cTn id="10" dur="500"/>
                                        <p:tgtEl>
                                          <p:spTgt spid="20"/>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anim calcmode="lin" valueType="num">
                                      <p:cBhvr>
                                        <p:cTn id="15" dur="500" fill="hold"/>
                                        <p:tgtEl>
                                          <p:spTgt spid="5"/>
                                        </p:tgtEl>
                                        <p:attrNameLst>
                                          <p:attrName>ppt_x</p:attrName>
                                        </p:attrNameLst>
                                      </p:cBhvr>
                                      <p:tavLst>
                                        <p:tav tm="0">
                                          <p:val>
                                            <p:strVal val="#ppt_x"/>
                                          </p:val>
                                        </p:tav>
                                        <p:tav tm="100000">
                                          <p:val>
                                            <p:strVal val="#ppt_x"/>
                                          </p:val>
                                        </p:tav>
                                      </p:tavLst>
                                    </p:anim>
                                    <p:anim calcmode="lin" valueType="num">
                                      <p:cBhvr>
                                        <p:cTn id="16" dur="500" fill="hold"/>
                                        <p:tgtEl>
                                          <p:spTgt spid="5"/>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9" presetClass="entr" presetSubtype="0" decel="100000" fill="hold" grpId="0" nodeType="after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p:cTn id="20" dur="500" fill="hold"/>
                                        <p:tgtEl>
                                          <p:spTgt spid="16"/>
                                        </p:tgtEl>
                                        <p:attrNameLst>
                                          <p:attrName>ppt_w</p:attrName>
                                        </p:attrNameLst>
                                      </p:cBhvr>
                                      <p:tavLst>
                                        <p:tav tm="0">
                                          <p:val>
                                            <p:fltVal val="0"/>
                                          </p:val>
                                        </p:tav>
                                        <p:tav tm="100000">
                                          <p:val>
                                            <p:strVal val="#ppt_w"/>
                                          </p:val>
                                        </p:tav>
                                      </p:tavLst>
                                    </p:anim>
                                    <p:anim calcmode="lin" valueType="num">
                                      <p:cBhvr>
                                        <p:cTn id="21" dur="500" fill="hold"/>
                                        <p:tgtEl>
                                          <p:spTgt spid="16"/>
                                        </p:tgtEl>
                                        <p:attrNameLst>
                                          <p:attrName>ppt_h</p:attrName>
                                        </p:attrNameLst>
                                      </p:cBhvr>
                                      <p:tavLst>
                                        <p:tav tm="0">
                                          <p:val>
                                            <p:fltVal val="0"/>
                                          </p:val>
                                        </p:tav>
                                        <p:tav tm="100000">
                                          <p:val>
                                            <p:strVal val="#ppt_h"/>
                                          </p:val>
                                        </p:tav>
                                      </p:tavLst>
                                    </p:anim>
                                    <p:anim calcmode="lin" valueType="num">
                                      <p:cBhvr>
                                        <p:cTn id="22" dur="500" fill="hold"/>
                                        <p:tgtEl>
                                          <p:spTgt spid="16"/>
                                        </p:tgtEl>
                                        <p:attrNameLst>
                                          <p:attrName>style.rotation</p:attrName>
                                        </p:attrNameLst>
                                      </p:cBhvr>
                                      <p:tavLst>
                                        <p:tav tm="0">
                                          <p:val>
                                            <p:fltVal val="360"/>
                                          </p:val>
                                        </p:tav>
                                        <p:tav tm="100000">
                                          <p:val>
                                            <p:fltVal val="0"/>
                                          </p:val>
                                        </p:tav>
                                      </p:tavLst>
                                    </p:anim>
                                    <p:animEffect transition="in" filter="fade">
                                      <p:cBhvr>
                                        <p:cTn id="23" dur="500"/>
                                        <p:tgtEl>
                                          <p:spTgt spid="16"/>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anim calcmode="lin" valueType="num">
                                      <p:cBhvr>
                                        <p:cTn id="28" dur="500" fill="hold"/>
                                        <p:tgtEl>
                                          <p:spTgt spid="8"/>
                                        </p:tgtEl>
                                        <p:attrNameLst>
                                          <p:attrName>ppt_x</p:attrName>
                                        </p:attrNameLst>
                                      </p:cBhvr>
                                      <p:tavLst>
                                        <p:tav tm="0">
                                          <p:val>
                                            <p:strVal val="#ppt_x"/>
                                          </p:val>
                                        </p:tav>
                                        <p:tav tm="100000">
                                          <p:val>
                                            <p:strVal val="#ppt_x"/>
                                          </p:val>
                                        </p:tav>
                                      </p:tavLst>
                                    </p:anim>
                                    <p:anim calcmode="lin" valueType="num">
                                      <p:cBhvr>
                                        <p:cTn id="29" dur="500" fill="hold"/>
                                        <p:tgtEl>
                                          <p:spTgt spid="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0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anim calcmode="lin" valueType="num">
                                      <p:cBhvr>
                                        <p:cTn id="33" dur="500" fill="hold"/>
                                        <p:tgtEl>
                                          <p:spTgt spid="9"/>
                                        </p:tgtEl>
                                        <p:attrNameLst>
                                          <p:attrName>ppt_x</p:attrName>
                                        </p:attrNameLst>
                                      </p:cBhvr>
                                      <p:tavLst>
                                        <p:tav tm="0">
                                          <p:val>
                                            <p:strVal val="#ppt_x"/>
                                          </p:val>
                                        </p:tav>
                                        <p:tav tm="100000">
                                          <p:val>
                                            <p:strVal val="#ppt_x"/>
                                          </p:val>
                                        </p:tav>
                                      </p:tavLst>
                                    </p:anim>
                                    <p:anim calcmode="lin" valueType="num">
                                      <p:cBhvr>
                                        <p:cTn id="34" dur="500" fill="hold"/>
                                        <p:tgtEl>
                                          <p:spTgt spid="9"/>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9" presetClass="entr" presetSubtype="0" decel="10000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 calcmode="lin" valueType="num">
                                      <p:cBhvr>
                                        <p:cTn id="40" dur="500" fill="hold"/>
                                        <p:tgtEl>
                                          <p:spTgt spid="17"/>
                                        </p:tgtEl>
                                        <p:attrNameLst>
                                          <p:attrName>style.rotation</p:attrName>
                                        </p:attrNameLst>
                                      </p:cBhvr>
                                      <p:tavLst>
                                        <p:tav tm="0">
                                          <p:val>
                                            <p:fltVal val="360"/>
                                          </p:val>
                                        </p:tav>
                                        <p:tav tm="100000">
                                          <p:val>
                                            <p:fltVal val="0"/>
                                          </p:val>
                                        </p:tav>
                                      </p:tavLst>
                                    </p:anim>
                                    <p:animEffect transition="in" filter="fade">
                                      <p:cBhvr>
                                        <p:cTn id="41" dur="500"/>
                                        <p:tgtEl>
                                          <p:spTgt spid="17"/>
                                        </p:tgtEl>
                                      </p:cBhvr>
                                    </p:animEffect>
                                  </p:childTnLst>
                                </p:cTn>
                              </p:par>
                              <p:par>
                                <p:cTn id="42" presetID="42" presetClass="entr" presetSubtype="0" fill="hold" grpId="0" nodeType="withEffect">
                                  <p:stCondLst>
                                    <p:cond delay="200"/>
                                  </p:stCondLst>
                                  <p:childTnLst>
                                    <p:set>
                                      <p:cBhvr>
                                        <p:cTn id="43" dur="1" fill="hold">
                                          <p:stCondLst>
                                            <p:cond delay="0"/>
                                          </p:stCondLst>
                                        </p:cTn>
                                        <p:tgtEl>
                                          <p:spTgt spid="12"/>
                                        </p:tgtEl>
                                        <p:attrNameLst>
                                          <p:attrName>style.visibility</p:attrName>
                                        </p:attrNameLst>
                                      </p:cBhvr>
                                      <p:to>
                                        <p:strVal val="visible"/>
                                      </p:to>
                                    </p:set>
                                    <p:animEffect transition="in" filter="fade">
                                      <p:cBhvr>
                                        <p:cTn id="44" dur="500"/>
                                        <p:tgtEl>
                                          <p:spTgt spid="12"/>
                                        </p:tgtEl>
                                      </p:cBhvr>
                                    </p:animEffect>
                                    <p:anim calcmode="lin" valueType="num">
                                      <p:cBhvr>
                                        <p:cTn id="45" dur="500" fill="hold"/>
                                        <p:tgtEl>
                                          <p:spTgt spid="12"/>
                                        </p:tgtEl>
                                        <p:attrNameLst>
                                          <p:attrName>ppt_x</p:attrName>
                                        </p:attrNameLst>
                                      </p:cBhvr>
                                      <p:tavLst>
                                        <p:tav tm="0">
                                          <p:val>
                                            <p:strVal val="#ppt_x"/>
                                          </p:val>
                                        </p:tav>
                                        <p:tav tm="100000">
                                          <p:val>
                                            <p:strVal val="#ppt_x"/>
                                          </p:val>
                                        </p:tav>
                                      </p:tavLst>
                                    </p:anim>
                                    <p:anim calcmode="lin" valueType="num">
                                      <p:cBhvr>
                                        <p:cTn id="46" dur="500" fill="hold"/>
                                        <p:tgtEl>
                                          <p:spTgt spid="12"/>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30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anim calcmode="lin" valueType="num">
                                      <p:cBhvr>
                                        <p:cTn id="50" dur="500" fill="hold"/>
                                        <p:tgtEl>
                                          <p:spTgt spid="13"/>
                                        </p:tgtEl>
                                        <p:attrNameLst>
                                          <p:attrName>ppt_x</p:attrName>
                                        </p:attrNameLst>
                                      </p:cBhvr>
                                      <p:tavLst>
                                        <p:tav tm="0">
                                          <p:val>
                                            <p:strVal val="#ppt_x"/>
                                          </p:val>
                                        </p:tav>
                                        <p:tav tm="100000">
                                          <p:val>
                                            <p:strVal val="#ppt_x"/>
                                          </p:val>
                                        </p:tav>
                                      </p:tavLst>
                                    </p:anim>
                                    <p:anim calcmode="lin" valueType="num">
                                      <p:cBhvr>
                                        <p:cTn id="51" dur="50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2500"/>
                            </p:stCondLst>
                            <p:childTnLst>
                              <p:par>
                                <p:cTn id="53" presetID="49" presetClass="entr" presetSubtype="0" decel="100000"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 calcmode="lin" valueType="num">
                                      <p:cBhvr>
                                        <p:cTn id="55" dur="500" fill="hold"/>
                                        <p:tgtEl>
                                          <p:spTgt spid="18"/>
                                        </p:tgtEl>
                                        <p:attrNameLst>
                                          <p:attrName>ppt_w</p:attrName>
                                        </p:attrNameLst>
                                      </p:cBhvr>
                                      <p:tavLst>
                                        <p:tav tm="0">
                                          <p:val>
                                            <p:fltVal val="0"/>
                                          </p:val>
                                        </p:tav>
                                        <p:tav tm="100000">
                                          <p:val>
                                            <p:strVal val="#ppt_w"/>
                                          </p:val>
                                        </p:tav>
                                      </p:tavLst>
                                    </p:anim>
                                    <p:anim calcmode="lin" valueType="num">
                                      <p:cBhvr>
                                        <p:cTn id="56" dur="500" fill="hold"/>
                                        <p:tgtEl>
                                          <p:spTgt spid="18"/>
                                        </p:tgtEl>
                                        <p:attrNameLst>
                                          <p:attrName>ppt_h</p:attrName>
                                        </p:attrNameLst>
                                      </p:cBhvr>
                                      <p:tavLst>
                                        <p:tav tm="0">
                                          <p:val>
                                            <p:fltVal val="0"/>
                                          </p:val>
                                        </p:tav>
                                        <p:tav tm="100000">
                                          <p:val>
                                            <p:strVal val="#ppt_h"/>
                                          </p:val>
                                        </p:tav>
                                      </p:tavLst>
                                    </p:anim>
                                    <p:anim calcmode="lin" valueType="num">
                                      <p:cBhvr>
                                        <p:cTn id="57" dur="500" fill="hold"/>
                                        <p:tgtEl>
                                          <p:spTgt spid="18"/>
                                        </p:tgtEl>
                                        <p:attrNameLst>
                                          <p:attrName>style.rotation</p:attrName>
                                        </p:attrNameLst>
                                      </p:cBhvr>
                                      <p:tavLst>
                                        <p:tav tm="0">
                                          <p:val>
                                            <p:fltVal val="360"/>
                                          </p:val>
                                        </p:tav>
                                        <p:tav tm="100000">
                                          <p:val>
                                            <p:fltVal val="0"/>
                                          </p:val>
                                        </p:tav>
                                      </p:tavLst>
                                    </p:anim>
                                    <p:animEffect transition="in" filter="fade">
                                      <p:cBhvr>
                                        <p:cTn id="58" dur="500"/>
                                        <p:tgtEl>
                                          <p:spTgt spid="18"/>
                                        </p:tgtEl>
                                      </p:cBhvr>
                                    </p:animEffect>
                                  </p:childTnLst>
                                </p:cTn>
                              </p:par>
                              <p:par>
                                <p:cTn id="59" presetID="42" presetClass="entr" presetSubtype="0" fill="hold" grpId="0" nodeType="withEffect">
                                  <p:stCondLst>
                                    <p:cond delay="40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anim calcmode="lin" valueType="num">
                                      <p:cBhvr>
                                        <p:cTn id="62" dur="500" fill="hold"/>
                                        <p:tgtEl>
                                          <p:spTgt spid="10"/>
                                        </p:tgtEl>
                                        <p:attrNameLst>
                                          <p:attrName>ppt_x</p:attrName>
                                        </p:attrNameLst>
                                      </p:cBhvr>
                                      <p:tavLst>
                                        <p:tav tm="0">
                                          <p:val>
                                            <p:strVal val="#ppt_x"/>
                                          </p:val>
                                        </p:tav>
                                        <p:tav tm="100000">
                                          <p:val>
                                            <p:strVal val="#ppt_x"/>
                                          </p:val>
                                        </p:tav>
                                      </p:tavLst>
                                    </p:anim>
                                    <p:anim calcmode="lin" valueType="num">
                                      <p:cBhvr>
                                        <p:cTn id="63" dur="500" fill="hold"/>
                                        <p:tgtEl>
                                          <p:spTgt spid="10"/>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50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500"/>
                                        <p:tgtEl>
                                          <p:spTgt spid="11"/>
                                        </p:tgtEl>
                                      </p:cBhvr>
                                    </p:animEffect>
                                    <p:anim calcmode="lin" valueType="num">
                                      <p:cBhvr>
                                        <p:cTn id="67" dur="500" fill="hold"/>
                                        <p:tgtEl>
                                          <p:spTgt spid="11"/>
                                        </p:tgtEl>
                                        <p:attrNameLst>
                                          <p:attrName>ppt_x</p:attrName>
                                        </p:attrNameLst>
                                      </p:cBhvr>
                                      <p:tavLst>
                                        <p:tav tm="0">
                                          <p:val>
                                            <p:strVal val="#ppt_x"/>
                                          </p:val>
                                        </p:tav>
                                        <p:tav tm="100000">
                                          <p:val>
                                            <p:strVal val="#ppt_x"/>
                                          </p:val>
                                        </p:tav>
                                      </p:tavLst>
                                    </p:anim>
                                    <p:anim calcmode="lin" valueType="num">
                                      <p:cBhvr>
                                        <p:cTn id="68" dur="500" fill="hold"/>
                                        <p:tgtEl>
                                          <p:spTgt spid="11"/>
                                        </p:tgtEl>
                                        <p:attrNameLst>
                                          <p:attrName>ppt_y</p:attrName>
                                        </p:attrNameLst>
                                      </p:cBhvr>
                                      <p:tavLst>
                                        <p:tav tm="0">
                                          <p:val>
                                            <p:strVal val="#ppt_y+.1"/>
                                          </p:val>
                                        </p:tav>
                                        <p:tav tm="100000">
                                          <p:val>
                                            <p:strVal val="#ppt_y"/>
                                          </p:val>
                                        </p:tav>
                                      </p:tavLst>
                                    </p:anim>
                                  </p:childTnLst>
                                </p:cTn>
                              </p:par>
                            </p:childTnLst>
                          </p:cTn>
                        </p:par>
                        <p:par>
                          <p:cTn id="69" fill="hold">
                            <p:stCondLst>
                              <p:cond delay="3000"/>
                            </p:stCondLst>
                            <p:childTnLst>
                              <p:par>
                                <p:cTn id="70" presetID="49" presetClass="entr" presetSubtype="0" decel="10000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p:cTn id="72" dur="500" fill="hold"/>
                                        <p:tgtEl>
                                          <p:spTgt spid="19"/>
                                        </p:tgtEl>
                                        <p:attrNameLst>
                                          <p:attrName>ppt_w</p:attrName>
                                        </p:attrNameLst>
                                      </p:cBhvr>
                                      <p:tavLst>
                                        <p:tav tm="0">
                                          <p:val>
                                            <p:fltVal val="0"/>
                                          </p:val>
                                        </p:tav>
                                        <p:tav tm="100000">
                                          <p:val>
                                            <p:strVal val="#ppt_w"/>
                                          </p:val>
                                        </p:tav>
                                      </p:tavLst>
                                    </p:anim>
                                    <p:anim calcmode="lin" valueType="num">
                                      <p:cBhvr>
                                        <p:cTn id="73" dur="500" fill="hold"/>
                                        <p:tgtEl>
                                          <p:spTgt spid="19"/>
                                        </p:tgtEl>
                                        <p:attrNameLst>
                                          <p:attrName>ppt_h</p:attrName>
                                        </p:attrNameLst>
                                      </p:cBhvr>
                                      <p:tavLst>
                                        <p:tav tm="0">
                                          <p:val>
                                            <p:fltVal val="0"/>
                                          </p:val>
                                        </p:tav>
                                        <p:tav tm="100000">
                                          <p:val>
                                            <p:strVal val="#ppt_h"/>
                                          </p:val>
                                        </p:tav>
                                      </p:tavLst>
                                    </p:anim>
                                    <p:anim calcmode="lin" valueType="num">
                                      <p:cBhvr>
                                        <p:cTn id="74" dur="500" fill="hold"/>
                                        <p:tgtEl>
                                          <p:spTgt spid="19"/>
                                        </p:tgtEl>
                                        <p:attrNameLst>
                                          <p:attrName>style.rotation</p:attrName>
                                        </p:attrNameLst>
                                      </p:cBhvr>
                                      <p:tavLst>
                                        <p:tav tm="0">
                                          <p:val>
                                            <p:fltVal val="360"/>
                                          </p:val>
                                        </p:tav>
                                        <p:tav tm="100000">
                                          <p:val>
                                            <p:fltVal val="0"/>
                                          </p:val>
                                        </p:tav>
                                      </p:tavLst>
                                    </p:anim>
                                    <p:animEffect transition="in" filter="fade">
                                      <p:cBhvr>
                                        <p:cTn id="75" dur="500"/>
                                        <p:tgtEl>
                                          <p:spTgt spid="19"/>
                                        </p:tgtEl>
                                      </p:cBhvr>
                                    </p:animEffect>
                                  </p:childTnLst>
                                </p:cTn>
                              </p:par>
                              <p:par>
                                <p:cTn id="76" presetID="42" presetClass="entr" presetSubtype="0" fill="hold" grpId="0" nodeType="withEffect">
                                  <p:stCondLst>
                                    <p:cond delay="60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500"/>
                                        <p:tgtEl>
                                          <p:spTgt spid="14"/>
                                        </p:tgtEl>
                                      </p:cBhvr>
                                    </p:animEffect>
                                    <p:anim calcmode="lin" valueType="num">
                                      <p:cBhvr>
                                        <p:cTn id="79" dur="500" fill="hold"/>
                                        <p:tgtEl>
                                          <p:spTgt spid="14"/>
                                        </p:tgtEl>
                                        <p:attrNameLst>
                                          <p:attrName>ppt_x</p:attrName>
                                        </p:attrNameLst>
                                      </p:cBhvr>
                                      <p:tavLst>
                                        <p:tav tm="0">
                                          <p:val>
                                            <p:strVal val="#ppt_x"/>
                                          </p:val>
                                        </p:tav>
                                        <p:tav tm="100000">
                                          <p:val>
                                            <p:strVal val="#ppt_x"/>
                                          </p:val>
                                        </p:tav>
                                      </p:tavLst>
                                    </p:anim>
                                    <p:anim calcmode="lin" valueType="num">
                                      <p:cBhvr>
                                        <p:cTn id="80" dur="500" fill="hold"/>
                                        <p:tgtEl>
                                          <p:spTgt spid="14"/>
                                        </p:tgtEl>
                                        <p:attrNameLst>
                                          <p:attrName>ppt_y</p:attrName>
                                        </p:attrNameLst>
                                      </p:cBhvr>
                                      <p:tavLst>
                                        <p:tav tm="0">
                                          <p:val>
                                            <p:strVal val="#ppt_y+.1"/>
                                          </p:val>
                                        </p:tav>
                                        <p:tav tm="100000">
                                          <p:val>
                                            <p:strVal val="#ppt_y"/>
                                          </p:val>
                                        </p:tav>
                                      </p:tavLst>
                                    </p:anim>
                                  </p:childTnLst>
                                </p:cTn>
                              </p:par>
                              <p:par>
                                <p:cTn id="81" presetID="42" presetClass="entr" presetSubtype="0" fill="hold" grpId="0" nodeType="withEffect">
                                  <p:stCondLst>
                                    <p:cond delay="700"/>
                                  </p:stCondLst>
                                  <p:childTnLst>
                                    <p:set>
                                      <p:cBhvr>
                                        <p:cTn id="82" dur="250" fill="hold">
                                          <p:stCondLst>
                                            <p:cond delay="0"/>
                                          </p:stCondLst>
                                        </p:cTn>
                                        <p:tgtEl>
                                          <p:spTgt spid="15"/>
                                        </p:tgtEl>
                                        <p:attrNameLst>
                                          <p:attrName>style.visibility</p:attrName>
                                        </p:attrNameLst>
                                      </p:cBhvr>
                                      <p:to>
                                        <p:strVal val="visible"/>
                                      </p:to>
                                    </p:set>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strVal val="#ppt_x"/>
                                          </p:val>
                                        </p:tav>
                                        <p:tav tm="100000">
                                          <p:val>
                                            <p:strVal val="#ppt_x"/>
                                          </p:val>
                                        </p:tav>
                                      </p:tavLst>
                                    </p:anim>
                                    <p:anim calcmode="lin" valueType="num">
                                      <p:cBhvr>
                                        <p:cTn id="85" dur="25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8" grpId="0"/>
      <p:bldP spid="9" grpId="0"/>
      <p:bldP spid="10" grpId="0"/>
      <p:bldP spid="11" grpId="0"/>
      <p:bldP spid="12" grpId="0"/>
      <p:bldP spid="13" grpId="0"/>
      <p:bldP spid="14" grpId="0"/>
      <p:bldP spid="15" grpId="0"/>
      <p:bldP spid="16" grpId="0"/>
      <p:bldP spid="17" grpId="0"/>
      <p:bldP spid="18" grpId="0"/>
      <p:bldP spid="19" grpId="0"/>
      <p:bldP spid="2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bwMode="auto">
          <a:xfrm>
            <a:off x="1588874" y="1622548"/>
            <a:ext cx="1689706" cy="1949000"/>
          </a:xfrm>
          <a:prstGeom prst="roundRect">
            <a:avLst>
              <a:gd name="adj" fmla="val 568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lstStyle/>
          <a:p>
            <a:pPr lvl="2"/>
            <a:endParaRPr lang="zh-CN" altLang="en-US" sz="3200">
              <a:solidFill>
                <a:schemeClr val="accent2">
                  <a:lumMod val="75000"/>
                </a:schemeClr>
              </a:solidFill>
              <a:latin typeface="华文中宋" panose="02010600040101010101" charset="-122"/>
              <a:ea typeface="华文中宋" panose="02010600040101010101" charset="-122"/>
            </a:endParaRPr>
          </a:p>
        </p:txBody>
      </p:sp>
      <p:sp>
        <p:nvSpPr>
          <p:cNvPr id="22" name="圆角矩形 21"/>
          <p:cNvSpPr/>
          <p:nvPr/>
        </p:nvSpPr>
        <p:spPr bwMode="auto">
          <a:xfrm>
            <a:off x="5898234" y="1622548"/>
            <a:ext cx="1689706" cy="1949000"/>
          </a:xfrm>
          <a:prstGeom prst="roundRect">
            <a:avLst>
              <a:gd name="adj" fmla="val 507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lstStyle/>
          <a:p>
            <a:pPr lvl="2"/>
            <a:endParaRPr lang="zh-CN" altLang="en-US" sz="3200">
              <a:solidFill>
                <a:schemeClr val="accent2">
                  <a:lumMod val="75000"/>
                </a:schemeClr>
              </a:solidFill>
              <a:latin typeface="华文中宋" panose="02010600040101010101" charset="-122"/>
              <a:ea typeface="华文中宋" panose="02010600040101010101" charset="-122"/>
            </a:endParaRPr>
          </a:p>
        </p:txBody>
      </p:sp>
      <p:sp>
        <p:nvSpPr>
          <p:cNvPr id="23" name="矩形 26"/>
          <p:cNvSpPr>
            <a:spLocks noChangeArrowheads="1"/>
          </p:cNvSpPr>
          <p:nvPr/>
        </p:nvSpPr>
        <p:spPr bwMode="auto">
          <a:xfrm>
            <a:off x="6012323" y="1821552"/>
            <a:ext cx="1467161" cy="1499235"/>
          </a:xfrm>
          <a:prstGeom prst="rect">
            <a:avLst/>
          </a:prstGeom>
          <a:noFill/>
          <a:ln w="9525">
            <a:noFill/>
            <a:miter lim="800000"/>
          </a:ln>
        </p:spPr>
        <p:txBody>
          <a:bodyPr wrap="square" lIns="62118" tIns="31058" rIns="62118" bIns="31058">
            <a:spAutoFit/>
          </a:bodyPr>
          <a:lstStyle/>
          <a:p>
            <a:pPr algn="just">
              <a:lnSpc>
                <a:spcPct val="130000"/>
              </a:lnSpc>
            </a:pPr>
            <a:r>
              <a:rPr lang="zh-CN" altLang="en-US" dirty="0">
                <a:solidFill>
                  <a:schemeClr val="tx1">
                    <a:lumMod val="75000"/>
                    <a:lumOff val="25000"/>
                  </a:schemeClr>
                </a:solidFill>
                <a:latin typeface="华文中宋" panose="02010600040101010101" charset="-122"/>
                <a:ea typeface="华文中宋" panose="02010600040101010101" charset="-122"/>
              </a:rPr>
              <a:t>极个别知识点引入竞赛内容，如反应熵。</a:t>
            </a:r>
            <a:endParaRPr lang="zh-CN" altLang="en-US" dirty="0">
              <a:solidFill>
                <a:schemeClr val="tx1">
                  <a:lumMod val="75000"/>
                  <a:lumOff val="25000"/>
                </a:schemeClr>
              </a:solidFill>
              <a:latin typeface="华文中宋" panose="02010600040101010101" charset="-122"/>
              <a:ea typeface="华文中宋" panose="02010600040101010101" charset="-122"/>
            </a:endParaRPr>
          </a:p>
        </p:txBody>
      </p:sp>
      <p:sp>
        <p:nvSpPr>
          <p:cNvPr id="24" name="圆角矩形 23"/>
          <p:cNvSpPr/>
          <p:nvPr/>
        </p:nvSpPr>
        <p:spPr bwMode="auto">
          <a:xfrm>
            <a:off x="3724505" y="1622548"/>
            <a:ext cx="1689706" cy="1949000"/>
          </a:xfrm>
          <a:prstGeom prst="roundRect">
            <a:avLst>
              <a:gd name="adj" fmla="val 5070"/>
            </a:avLst>
          </a:prstGeom>
          <a:noFill/>
          <a:ln w="19050" cap="flat" cmpd="sng" algn="ctr">
            <a:solidFill>
              <a:schemeClr val="accent1"/>
            </a:solidFill>
            <a:prstDash val="solid"/>
            <a:round/>
            <a:headEnd type="none" w="med" len="med"/>
            <a:tailEnd type="none" w="med" len="med"/>
          </a:ln>
          <a:effectLst/>
        </p:spPr>
        <p:txBody>
          <a:bodyPr vert="horz" wrap="square" lIns="62118" tIns="31058" rIns="62118" bIns="31058" numCol="1" rtlCol="0" anchor="t" anchorCtr="0" compatLnSpc="1"/>
          <a:lstStyle/>
          <a:p>
            <a:pPr lvl="2"/>
            <a:endParaRPr lang="zh-CN" altLang="en-US" sz="3200">
              <a:solidFill>
                <a:schemeClr val="accent2">
                  <a:lumMod val="75000"/>
                </a:schemeClr>
              </a:solidFill>
              <a:latin typeface="华文中宋" panose="02010600040101010101" charset="-122"/>
              <a:ea typeface="华文中宋" panose="02010600040101010101" charset="-122"/>
            </a:endParaRPr>
          </a:p>
        </p:txBody>
      </p:sp>
      <p:sp>
        <p:nvSpPr>
          <p:cNvPr id="25" name="矩形 24"/>
          <p:cNvSpPr>
            <a:spLocks noChangeArrowheads="1"/>
          </p:cNvSpPr>
          <p:nvPr/>
        </p:nvSpPr>
        <p:spPr bwMode="auto">
          <a:xfrm>
            <a:off x="3849661" y="1821552"/>
            <a:ext cx="1472214" cy="1499235"/>
          </a:xfrm>
          <a:prstGeom prst="rect">
            <a:avLst/>
          </a:prstGeom>
          <a:noFill/>
          <a:ln w="9525">
            <a:noFill/>
            <a:miter lim="800000"/>
          </a:ln>
        </p:spPr>
        <p:txBody>
          <a:bodyPr wrap="square" lIns="62118" tIns="31058" rIns="62118" bIns="31058">
            <a:spAutoFit/>
          </a:bodyPr>
          <a:lstStyle/>
          <a:p>
            <a:pPr>
              <a:lnSpc>
                <a:spcPct val="130000"/>
              </a:lnSpc>
            </a:pPr>
            <a:r>
              <a:rPr lang="zh-CN" altLang="en-US" dirty="0">
                <a:solidFill>
                  <a:schemeClr val="tx1">
                    <a:lumMod val="75000"/>
                    <a:lumOff val="25000"/>
                  </a:schemeClr>
                </a:solidFill>
                <a:latin typeface="华文中宋" panose="02010600040101010101" charset="-122"/>
                <a:ea typeface="华文中宋" panose="02010600040101010101" charset="-122"/>
              </a:rPr>
              <a:t>同内容下选修阶段的内容，如：双液原电池。</a:t>
            </a:r>
            <a:endParaRPr lang="zh-CN" altLang="en-US" dirty="0">
              <a:solidFill>
                <a:schemeClr val="tx1">
                  <a:lumMod val="75000"/>
                  <a:lumOff val="25000"/>
                </a:schemeClr>
              </a:solidFill>
              <a:latin typeface="华文中宋" panose="02010600040101010101" charset="-122"/>
              <a:ea typeface="华文中宋" panose="02010600040101010101" charset="-122"/>
            </a:endParaRPr>
          </a:p>
        </p:txBody>
      </p:sp>
      <p:sp>
        <p:nvSpPr>
          <p:cNvPr id="26" name="TextBox 32"/>
          <p:cNvSpPr txBox="1">
            <a:spLocks noChangeArrowheads="1"/>
          </p:cNvSpPr>
          <p:nvPr/>
        </p:nvSpPr>
        <p:spPr bwMode="auto">
          <a:xfrm>
            <a:off x="1700708" y="1821552"/>
            <a:ext cx="1458126" cy="1499235"/>
          </a:xfrm>
          <a:prstGeom prst="rect">
            <a:avLst/>
          </a:prstGeom>
          <a:noFill/>
          <a:ln w="9525">
            <a:noFill/>
            <a:miter lim="800000"/>
          </a:ln>
        </p:spPr>
        <p:txBody>
          <a:bodyPr wrap="square" lIns="62118" tIns="31058" rIns="62118" bIns="31058">
            <a:spAutoFit/>
          </a:bodyPr>
          <a:lstStyle/>
          <a:p>
            <a:pPr algn="just">
              <a:lnSpc>
                <a:spcPct val="130000"/>
              </a:lnSpc>
            </a:pPr>
            <a:r>
              <a:rPr lang="zh-CN" altLang="en-US" dirty="0">
                <a:solidFill>
                  <a:schemeClr val="tx1">
                    <a:lumMod val="75000"/>
                    <a:lumOff val="25000"/>
                  </a:schemeClr>
                </a:solidFill>
                <a:latin typeface="华文中宋" panose="02010600040101010101" charset="-122"/>
                <a:ea typeface="华文中宋" panose="02010600040101010101" charset="-122"/>
              </a:rPr>
              <a:t>同时间段授课内容挖深，如氧化还原性的比较等。</a:t>
            </a:r>
            <a:endParaRPr lang="zh-CN" altLang="en-US" dirty="0">
              <a:solidFill>
                <a:schemeClr val="tx1">
                  <a:lumMod val="75000"/>
                  <a:lumOff val="25000"/>
                </a:schemeClr>
              </a:solidFill>
              <a:latin typeface="华文中宋" panose="02010600040101010101" charset="-122"/>
              <a:ea typeface="华文中宋" panose="02010600040101010101" charset="-122"/>
            </a:endParaRPr>
          </a:p>
        </p:txBody>
      </p:sp>
      <p:sp>
        <p:nvSpPr>
          <p:cNvPr id="27" name="Rectangle 20"/>
          <p:cNvSpPr>
            <a:spLocks noChangeArrowheads="1"/>
          </p:cNvSpPr>
          <p:nvPr/>
        </p:nvSpPr>
        <p:spPr bwMode="auto">
          <a:xfrm>
            <a:off x="1928356" y="4069860"/>
            <a:ext cx="5328877" cy="446106"/>
          </a:xfrm>
          <a:prstGeom prst="roundRect">
            <a:avLst/>
          </a:prstGeom>
          <a:no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a:solidFill>
                <a:schemeClr val="accent2">
                  <a:lumMod val="75000"/>
                </a:schemeClr>
              </a:solidFill>
              <a:latin typeface="华文中宋" panose="02010600040101010101" charset="-122"/>
              <a:ea typeface="华文中宋" panose="02010600040101010101" charset="-122"/>
            </a:endParaRPr>
          </a:p>
        </p:txBody>
      </p:sp>
      <p:sp>
        <p:nvSpPr>
          <p:cNvPr id="28" name="矩形 27"/>
          <p:cNvSpPr/>
          <p:nvPr/>
        </p:nvSpPr>
        <p:spPr bwMode="auto">
          <a:xfrm>
            <a:off x="1356995" y="4147820"/>
            <a:ext cx="6455410" cy="458470"/>
          </a:xfrm>
          <a:prstGeom prst="rect">
            <a:avLst/>
          </a:prstGeom>
          <a:solidFill>
            <a:schemeClr val="accent1"/>
          </a:solidFill>
          <a:ln w="28575">
            <a:noFill/>
          </a:ln>
          <a:scene3d>
            <a:camera prst="orthographicFront"/>
            <a:lightRig rig="threePt" dir="t"/>
          </a:scene3d>
          <a:sp3d/>
        </p:spPr>
        <p:txBody>
          <a:bodyPr wrap="square" lIns="62118" tIns="31058" rIns="62118" bIns="31058">
            <a:noAutofit/>
          </a:bodyPr>
          <a:lstStyle/>
          <a:p>
            <a:pPr algn="ctr">
              <a:tabLst>
                <a:tab pos="5788660" algn="r"/>
              </a:tabLst>
              <a:defRPr/>
            </a:pPr>
            <a:r>
              <a:rPr lang="zh-CN" altLang="en-US" sz="2400" dirty="0">
                <a:solidFill>
                  <a:schemeClr val="bg1"/>
                </a:solidFill>
                <a:latin typeface="华文中宋" panose="02010600040101010101" charset="-122"/>
                <a:ea typeface="华文中宋" panose="02010600040101010101" charset="-122"/>
              </a:rPr>
              <a:t>原则：学生接受范围内全面挖深</a:t>
            </a:r>
            <a:endParaRPr lang="zh-CN" altLang="en-US" sz="2400" dirty="0">
              <a:solidFill>
                <a:schemeClr val="bg1"/>
              </a:solidFill>
              <a:latin typeface="华文中宋" panose="02010600040101010101" charset="-122"/>
              <a:ea typeface="华文中宋" panose="02010600040101010101" charset="-122"/>
            </a:endParaRPr>
          </a:p>
        </p:txBody>
      </p:sp>
      <p:sp>
        <p:nvSpPr>
          <p:cNvPr id="29" name="燕尾形 28"/>
          <p:cNvSpPr/>
          <p:nvPr/>
        </p:nvSpPr>
        <p:spPr>
          <a:xfrm rot="16200000" flipH="1" flipV="1">
            <a:off x="6608954"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sz="3200">
              <a:solidFill>
                <a:schemeClr val="accent2">
                  <a:lumMod val="75000"/>
                </a:schemeClr>
              </a:solidFill>
              <a:latin typeface="华文中宋" panose="02010600040101010101" charset="-122"/>
              <a:ea typeface="华文中宋" panose="02010600040101010101" charset="-122"/>
            </a:endParaRPr>
          </a:p>
        </p:txBody>
      </p:sp>
      <p:sp>
        <p:nvSpPr>
          <p:cNvPr id="30" name="圆角矩形 29"/>
          <p:cNvSpPr/>
          <p:nvPr/>
        </p:nvSpPr>
        <p:spPr>
          <a:xfrm>
            <a:off x="3724505" y="1203598"/>
            <a:ext cx="1689706" cy="29061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sz="3200">
              <a:solidFill>
                <a:schemeClr val="accent2">
                  <a:lumMod val="75000"/>
                </a:schemeClr>
              </a:solidFill>
              <a:latin typeface="华文中宋" panose="02010600040101010101" charset="-122"/>
              <a:ea typeface="华文中宋" panose="02010600040101010101" charset="-122"/>
            </a:endParaRPr>
          </a:p>
        </p:txBody>
      </p:sp>
      <p:sp>
        <p:nvSpPr>
          <p:cNvPr id="31" name="圆角矩形 30"/>
          <p:cNvSpPr/>
          <p:nvPr/>
        </p:nvSpPr>
        <p:spPr>
          <a:xfrm>
            <a:off x="5898234" y="1203598"/>
            <a:ext cx="1689706" cy="290618"/>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sz="3200">
              <a:solidFill>
                <a:schemeClr val="accent2">
                  <a:lumMod val="75000"/>
                </a:schemeClr>
              </a:solidFill>
              <a:latin typeface="华文中宋" panose="02010600040101010101" charset="-122"/>
              <a:ea typeface="华文中宋" panose="02010600040101010101" charset="-122"/>
            </a:endParaRPr>
          </a:p>
        </p:txBody>
      </p:sp>
      <p:sp>
        <p:nvSpPr>
          <p:cNvPr id="32" name="圆角矩形 31"/>
          <p:cNvSpPr/>
          <p:nvPr/>
        </p:nvSpPr>
        <p:spPr>
          <a:xfrm>
            <a:off x="1588874" y="1203598"/>
            <a:ext cx="1689706" cy="290618"/>
          </a:xfrm>
          <a:prstGeom prst="roundRect">
            <a:avLst/>
          </a:prstGeom>
          <a:solidFill>
            <a:schemeClr val="accent1"/>
          </a:solidFill>
          <a:ln w="38100"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sz="3200">
              <a:solidFill>
                <a:schemeClr val="accent2">
                  <a:lumMod val="75000"/>
                </a:schemeClr>
              </a:solidFill>
              <a:latin typeface="华文中宋" panose="02010600040101010101" charset="-122"/>
              <a:ea typeface="华文中宋" panose="02010600040101010101" charset="-122"/>
            </a:endParaRPr>
          </a:p>
        </p:txBody>
      </p:sp>
      <p:sp>
        <p:nvSpPr>
          <p:cNvPr id="33" name="矩形 32"/>
          <p:cNvSpPr>
            <a:spLocks noChangeArrowheads="1"/>
          </p:cNvSpPr>
          <p:nvPr/>
        </p:nvSpPr>
        <p:spPr bwMode="auto">
          <a:xfrm>
            <a:off x="1623656" y="1154166"/>
            <a:ext cx="1517422" cy="337820"/>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b="1" dirty="0">
                <a:solidFill>
                  <a:schemeClr val="bg1"/>
                </a:solidFill>
                <a:latin typeface="华文中宋" panose="02010600040101010101" charset="-122"/>
                <a:ea typeface="华文中宋" panose="02010600040101010101" charset="-122"/>
              </a:rPr>
              <a:t>平行知识</a:t>
            </a:r>
            <a:endParaRPr lang="zh-CN" altLang="en-US" b="1" dirty="0">
              <a:solidFill>
                <a:schemeClr val="bg1"/>
              </a:solidFill>
              <a:latin typeface="华文中宋" panose="02010600040101010101" charset="-122"/>
              <a:ea typeface="华文中宋" panose="02010600040101010101" charset="-122"/>
            </a:endParaRPr>
          </a:p>
        </p:txBody>
      </p:sp>
      <p:sp>
        <p:nvSpPr>
          <p:cNvPr id="34" name="矩形 33"/>
          <p:cNvSpPr>
            <a:spLocks noChangeArrowheads="1"/>
          </p:cNvSpPr>
          <p:nvPr/>
        </p:nvSpPr>
        <p:spPr bwMode="auto">
          <a:xfrm>
            <a:off x="5994179" y="1154166"/>
            <a:ext cx="1517422" cy="337820"/>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b="1" dirty="0">
                <a:solidFill>
                  <a:schemeClr val="bg1"/>
                </a:solidFill>
                <a:latin typeface="华文中宋" panose="02010600040101010101" charset="-122"/>
                <a:ea typeface="华文中宋" panose="02010600040101010101" charset="-122"/>
              </a:rPr>
              <a:t>竞赛知识</a:t>
            </a:r>
            <a:endParaRPr lang="zh-CN" altLang="en-US" b="1" dirty="0">
              <a:solidFill>
                <a:schemeClr val="bg1"/>
              </a:solidFill>
              <a:latin typeface="华文中宋" panose="02010600040101010101" charset="-122"/>
              <a:ea typeface="华文中宋" panose="02010600040101010101" charset="-122"/>
            </a:endParaRPr>
          </a:p>
        </p:txBody>
      </p:sp>
      <p:sp>
        <p:nvSpPr>
          <p:cNvPr id="35" name="矩形 34"/>
          <p:cNvSpPr>
            <a:spLocks noChangeArrowheads="1"/>
          </p:cNvSpPr>
          <p:nvPr/>
        </p:nvSpPr>
        <p:spPr bwMode="auto">
          <a:xfrm>
            <a:off x="3820451" y="1154166"/>
            <a:ext cx="1517422" cy="337820"/>
          </a:xfrm>
          <a:prstGeom prst="rect">
            <a:avLst/>
          </a:prstGeom>
          <a:noFill/>
          <a:ln>
            <a:noFill/>
          </a:ln>
          <a:scene3d>
            <a:camera prst="orthographicFront"/>
            <a:lightRig rig="threePt" dir="t"/>
          </a:scene3d>
          <a:sp3d/>
        </p:spPr>
        <p:txBody>
          <a:bodyPr wrap="square" lIns="62118" tIns="31058" rIns="62118" bIns="31058">
            <a:spAutoFit/>
          </a:bodyPr>
          <a:lstStyle/>
          <a:p>
            <a:pPr algn="ctr">
              <a:defRPr/>
            </a:pPr>
            <a:r>
              <a:rPr lang="zh-CN" altLang="en-US" b="1" dirty="0">
                <a:solidFill>
                  <a:schemeClr val="bg1"/>
                </a:solidFill>
                <a:latin typeface="华文中宋" panose="02010600040101010101" charset="-122"/>
                <a:ea typeface="华文中宋" panose="02010600040101010101" charset="-122"/>
              </a:rPr>
              <a:t>挖深知识</a:t>
            </a:r>
            <a:endParaRPr lang="zh-CN" altLang="en-US" b="1" dirty="0">
              <a:solidFill>
                <a:schemeClr val="bg1"/>
              </a:solidFill>
              <a:latin typeface="华文中宋" panose="02010600040101010101" charset="-122"/>
              <a:ea typeface="华文中宋" panose="02010600040101010101" charset="-122"/>
            </a:endParaRPr>
          </a:p>
        </p:txBody>
      </p:sp>
      <p:sp>
        <p:nvSpPr>
          <p:cNvPr id="36" name="燕尾形 35"/>
          <p:cNvSpPr/>
          <p:nvPr/>
        </p:nvSpPr>
        <p:spPr>
          <a:xfrm rot="16200000" flipH="1" flipV="1">
            <a:off x="4471691"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sz="3200">
              <a:solidFill>
                <a:schemeClr val="accent2">
                  <a:lumMod val="75000"/>
                </a:schemeClr>
              </a:solidFill>
              <a:latin typeface="华文中宋" panose="02010600040101010101" charset="-122"/>
              <a:ea typeface="华文中宋" panose="02010600040101010101" charset="-122"/>
            </a:endParaRPr>
          </a:p>
        </p:txBody>
      </p:sp>
      <p:sp>
        <p:nvSpPr>
          <p:cNvPr id="37" name="燕尾形 36"/>
          <p:cNvSpPr/>
          <p:nvPr/>
        </p:nvSpPr>
        <p:spPr>
          <a:xfrm rot="16200000" flipH="1" flipV="1">
            <a:off x="2320389" y="3628094"/>
            <a:ext cx="268262" cy="448905"/>
          </a:xfrm>
          <a:prstGeom prst="chevron">
            <a:avLst>
              <a:gd name="adj" fmla="val 39402"/>
            </a:avLst>
          </a:prstGeom>
          <a:solidFill>
            <a:schemeClr val="accent2"/>
          </a:solidFill>
          <a:ln w="9525" cap="flat" cmpd="sng" algn="ctr">
            <a:noFill/>
            <a:prstDash val="solid"/>
            <a:round/>
            <a:headEnd type="none" w="med" len="med"/>
            <a:tailEnd type="none" w="med" len="med"/>
          </a:ln>
          <a:effectLst/>
        </p:spPr>
        <p:txBody>
          <a:bodyPr vert="horz" wrap="square" lIns="62118" tIns="31058" rIns="62118" bIns="31058" numCol="1" rtlCol="0" anchor="t" anchorCtr="0" compatLnSpc="1"/>
          <a:lstStyle/>
          <a:p>
            <a:endParaRPr lang="zh-CN" altLang="en-US" sz="3200">
              <a:solidFill>
                <a:schemeClr val="accent2">
                  <a:lumMod val="75000"/>
                </a:schemeClr>
              </a:solidFill>
              <a:latin typeface="华文中宋" panose="02010600040101010101" charset="-122"/>
              <a:ea typeface="华文中宋" panose="02010600040101010101" charset="-122"/>
            </a:endParaRPr>
          </a:p>
        </p:txBody>
      </p:sp>
      <p:sp>
        <p:nvSpPr>
          <p:cNvPr id="19" name="TextBox 18"/>
          <p:cNvSpPr txBox="1"/>
          <p:nvPr/>
        </p:nvSpPr>
        <p:spPr>
          <a:xfrm>
            <a:off x="355782" y="205624"/>
            <a:ext cx="2468880" cy="398780"/>
          </a:xfrm>
          <a:prstGeom prst="rect">
            <a:avLst/>
          </a:prstGeom>
          <a:noFill/>
        </p:spPr>
        <p:txBody>
          <a:bodyPr wrap="none" rtlCol="0">
            <a:spAutoFit/>
          </a:bodyPr>
          <a:lstStyle/>
          <a:p>
            <a:r>
              <a:rPr lang="zh-CN" altLang="en-US" sz="2000" b="1" dirty="0">
                <a:solidFill>
                  <a:schemeClr val="accent1"/>
                </a:solidFill>
                <a:latin typeface="华文中宋" panose="02010600040101010101" charset="-122"/>
                <a:ea typeface="华文中宋" panose="02010600040101010101" charset="-122"/>
              </a:rPr>
              <a:t>高一年级知识点选取</a:t>
            </a:r>
            <a:endParaRPr lang="zh-CN" altLang="en-US" sz="2000" b="1" dirty="0">
              <a:solidFill>
                <a:schemeClr val="accent1"/>
              </a:solidFill>
              <a:latin typeface="华文中宋" panose="02010600040101010101" charset="-122"/>
              <a:ea typeface="华文中宋" panose="02010600040101010101" charset="-122"/>
            </a:endParaRPr>
          </a:p>
        </p:txBody>
      </p:sp>
      <p:pic>
        <p:nvPicPr>
          <p:cNvPr id="4" name="图片 3" descr="logo"/>
          <p:cNvPicPr>
            <a:picLocks noChangeAspect="1"/>
          </p:cNvPicPr>
          <p:nvPr/>
        </p:nvPicPr>
        <p:blipFill>
          <a:blip r:embed="rId1"/>
          <a:stretch>
            <a:fillRect/>
          </a:stretch>
        </p:blipFill>
        <p:spPr>
          <a:xfrm>
            <a:off x="107950" y="4732020"/>
            <a:ext cx="1725295" cy="3454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anim calcmode="lin" valueType="num">
                                      <p:cBhvr>
                                        <p:cTn id="8" dur="500" fill="hold"/>
                                        <p:tgtEl>
                                          <p:spTgt spid="32"/>
                                        </p:tgtEl>
                                        <p:attrNameLst>
                                          <p:attrName>ppt_x</p:attrName>
                                        </p:attrNameLst>
                                      </p:cBhvr>
                                      <p:tavLst>
                                        <p:tav tm="0">
                                          <p:val>
                                            <p:strVal val="#ppt_x"/>
                                          </p:val>
                                        </p:tav>
                                        <p:tav tm="100000">
                                          <p:val>
                                            <p:strVal val="#ppt_x"/>
                                          </p:val>
                                        </p:tav>
                                      </p:tavLst>
                                    </p:anim>
                                    <p:anim calcmode="lin" valueType="num">
                                      <p:cBhvr>
                                        <p:cTn id="9" dur="450" decel="100000" fill="hold"/>
                                        <p:tgtEl>
                                          <p:spTgt spid="32"/>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3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anim calcmode="lin" valueType="num">
                                      <p:cBhvr>
                                        <p:cTn id="14" dur="500" fill="hold"/>
                                        <p:tgtEl>
                                          <p:spTgt spid="30"/>
                                        </p:tgtEl>
                                        <p:attrNameLst>
                                          <p:attrName>ppt_x</p:attrName>
                                        </p:attrNameLst>
                                      </p:cBhvr>
                                      <p:tavLst>
                                        <p:tav tm="0">
                                          <p:val>
                                            <p:strVal val="#ppt_x"/>
                                          </p:val>
                                        </p:tav>
                                        <p:tav tm="100000">
                                          <p:val>
                                            <p:strVal val="#ppt_x"/>
                                          </p:val>
                                        </p:tav>
                                      </p:tavLst>
                                    </p:anim>
                                    <p:anim calcmode="lin" valueType="num">
                                      <p:cBhvr>
                                        <p:cTn id="15" dur="450" decel="100000" fill="hold"/>
                                        <p:tgtEl>
                                          <p:spTgt spid="30"/>
                                        </p:tgtEl>
                                        <p:attrNameLst>
                                          <p:attrName>ppt_y</p:attrName>
                                        </p:attrNameLst>
                                      </p:cBhvr>
                                      <p:tavLst>
                                        <p:tav tm="0">
                                          <p:val>
                                            <p:strVal val="#ppt_y+1"/>
                                          </p:val>
                                        </p:tav>
                                        <p:tav tm="100000">
                                          <p:val>
                                            <p:strVal val="#ppt_y-.03"/>
                                          </p:val>
                                        </p:tav>
                                      </p:tavLst>
                                    </p:anim>
                                    <p:anim calcmode="lin" valueType="num">
                                      <p:cBhvr>
                                        <p:cTn id="16" dur="50" accel="100000" fill="hold">
                                          <p:stCondLst>
                                            <p:cond delay="450"/>
                                          </p:stCondLst>
                                        </p:cTn>
                                        <p:tgtEl>
                                          <p:spTgt spid="30"/>
                                        </p:tgtEl>
                                        <p:attrNameLst>
                                          <p:attrName>ppt_y</p:attrName>
                                        </p:attrNameLst>
                                      </p:cBhvr>
                                      <p:tavLst>
                                        <p:tav tm="0">
                                          <p:val>
                                            <p:strVal val="#ppt_y-.03"/>
                                          </p:val>
                                        </p:tav>
                                        <p:tav tm="100000">
                                          <p:val>
                                            <p:strVal val="#ppt_y"/>
                                          </p:val>
                                        </p:tav>
                                      </p:tavLst>
                                    </p:anim>
                                  </p:childTnLst>
                                </p:cTn>
                              </p:par>
                              <p:par>
                                <p:cTn id="17" presetID="37" presetClass="entr" presetSubtype="0"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450" decel="100000" fill="hold"/>
                                        <p:tgtEl>
                                          <p:spTgt spid="31"/>
                                        </p:tgtEl>
                                        <p:attrNameLst>
                                          <p:attrName>ppt_y</p:attrName>
                                        </p:attrNameLst>
                                      </p:cBhvr>
                                      <p:tavLst>
                                        <p:tav tm="0">
                                          <p:val>
                                            <p:strVal val="#ppt_y+1"/>
                                          </p:val>
                                        </p:tav>
                                        <p:tav tm="100000">
                                          <p:val>
                                            <p:strVal val="#ppt_y-.03"/>
                                          </p:val>
                                        </p:tav>
                                      </p:tavLst>
                                    </p:anim>
                                    <p:anim calcmode="lin" valueType="num">
                                      <p:cBhvr>
                                        <p:cTn id="22" dur="50" accel="100000" fill="hold">
                                          <p:stCondLst>
                                            <p:cond delay="450"/>
                                          </p:stCondLst>
                                        </p:cTn>
                                        <p:tgtEl>
                                          <p:spTgt spid="31"/>
                                        </p:tgtEl>
                                        <p:attrNameLst>
                                          <p:attrName>ppt_y</p:attrName>
                                        </p:attrNameLst>
                                      </p:cBhvr>
                                      <p:tavLst>
                                        <p:tav tm="0">
                                          <p:val>
                                            <p:strVal val="#ppt_y-.03"/>
                                          </p:val>
                                        </p:tav>
                                        <p:tav tm="100000">
                                          <p:val>
                                            <p:strVal val="#ppt_y"/>
                                          </p:val>
                                        </p:tav>
                                      </p:tavLst>
                                    </p:anim>
                                  </p:childTnLst>
                                </p:cTn>
                              </p:par>
                            </p:childTnLst>
                          </p:cTn>
                        </p:par>
                        <p:par>
                          <p:cTn id="23" fill="hold">
                            <p:stCondLst>
                              <p:cond delay="500"/>
                            </p:stCondLst>
                            <p:childTnLst>
                              <p:par>
                                <p:cTn id="24" presetID="12" presetClass="entr" presetSubtype="4"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slide(fromBottom)">
                                      <p:cBhvr>
                                        <p:cTn id="26" dur="500"/>
                                        <p:tgtEl>
                                          <p:spTgt spid="33"/>
                                        </p:tgtEl>
                                      </p:cBhvr>
                                    </p:animEffect>
                                  </p:childTnLst>
                                </p:cTn>
                              </p:par>
                            </p:childTnLst>
                          </p:cTn>
                        </p:par>
                        <p:par>
                          <p:cTn id="27" fill="hold">
                            <p:stCondLst>
                              <p:cond delay="1000"/>
                            </p:stCondLst>
                            <p:childTnLst>
                              <p:par>
                                <p:cTn id="28" presetID="12" presetClass="entr" presetSubtype="4" fill="hold" grpId="0" nodeType="after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slide(fromBottom)">
                                      <p:cBhvr>
                                        <p:cTn id="30" dur="500"/>
                                        <p:tgtEl>
                                          <p:spTgt spid="35"/>
                                        </p:tgtEl>
                                      </p:cBhvr>
                                    </p:animEffect>
                                  </p:childTnLst>
                                </p:cTn>
                              </p:par>
                            </p:childTnLst>
                          </p:cTn>
                        </p:par>
                        <p:par>
                          <p:cTn id="31" fill="hold">
                            <p:stCondLst>
                              <p:cond delay="1500"/>
                            </p:stCondLst>
                            <p:childTnLst>
                              <p:par>
                                <p:cTn id="32" presetID="12" presetClass="entr" presetSubtype="4" fill="hold" grpId="0" nodeType="after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slide(fromBottom)">
                                      <p:cBhvr>
                                        <p:cTn id="34" dur="500"/>
                                        <p:tgtEl>
                                          <p:spTgt spid="34"/>
                                        </p:tgtEl>
                                      </p:cBhvr>
                                    </p:animEffect>
                                  </p:childTnLst>
                                </p:cTn>
                              </p:par>
                            </p:childTnLst>
                          </p:cTn>
                        </p:par>
                        <p:par>
                          <p:cTn id="35" fill="hold">
                            <p:stCondLst>
                              <p:cond delay="2000"/>
                            </p:stCondLst>
                            <p:childTnLst>
                              <p:par>
                                <p:cTn id="36" presetID="12" presetClass="entr" presetSubtype="1"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lide(fromTop)">
                                      <p:cBhvr>
                                        <p:cTn id="38" dur="500"/>
                                        <p:tgtEl>
                                          <p:spTgt spid="21"/>
                                        </p:tgtEl>
                                      </p:cBhvr>
                                    </p:animEffect>
                                  </p:childTnLst>
                                </p:cTn>
                              </p:par>
                            </p:childTnLst>
                          </p:cTn>
                        </p:par>
                        <p:par>
                          <p:cTn id="39" fill="hold">
                            <p:stCondLst>
                              <p:cond delay="2500"/>
                            </p:stCondLst>
                            <p:childTnLst>
                              <p:par>
                                <p:cTn id="40" presetID="12" presetClass="entr" presetSubtype="1"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slide(fromTop)">
                                      <p:cBhvr>
                                        <p:cTn id="42" dur="500"/>
                                        <p:tgtEl>
                                          <p:spTgt spid="24"/>
                                        </p:tgtEl>
                                      </p:cBhvr>
                                    </p:animEffect>
                                  </p:childTnLst>
                                </p:cTn>
                              </p:par>
                            </p:childTnLst>
                          </p:cTn>
                        </p:par>
                        <p:par>
                          <p:cTn id="43" fill="hold">
                            <p:stCondLst>
                              <p:cond delay="3000"/>
                            </p:stCondLst>
                            <p:childTnLst>
                              <p:par>
                                <p:cTn id="44" presetID="12" presetClass="entr" presetSubtype="1"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slide(fromTop)">
                                      <p:cBhvr>
                                        <p:cTn id="46" dur="500"/>
                                        <p:tgtEl>
                                          <p:spTgt spid="22"/>
                                        </p:tgtEl>
                                      </p:cBhvr>
                                    </p:animEffect>
                                  </p:childTnLst>
                                </p:cTn>
                              </p:par>
                            </p:childTnLst>
                          </p:cTn>
                        </p:par>
                        <p:par>
                          <p:cTn id="47" fill="hold">
                            <p:stCondLst>
                              <p:cond delay="3500"/>
                            </p:stCondLst>
                            <p:childTnLst>
                              <p:par>
                                <p:cTn id="48" presetID="49" presetClass="entr" presetSubtype="0" decel="100000" fill="hold" grpId="0" nodeType="afterEffect">
                                  <p:stCondLst>
                                    <p:cond delay="0"/>
                                  </p:stCondLst>
                                  <p:childTnLst>
                                    <p:set>
                                      <p:cBhvr>
                                        <p:cTn id="49" dur="1" fill="hold">
                                          <p:stCondLst>
                                            <p:cond delay="0"/>
                                          </p:stCondLst>
                                        </p:cTn>
                                        <p:tgtEl>
                                          <p:spTgt spid="26"/>
                                        </p:tgtEl>
                                        <p:attrNameLst>
                                          <p:attrName>style.visibility</p:attrName>
                                        </p:attrNameLst>
                                      </p:cBhvr>
                                      <p:to>
                                        <p:strVal val="visible"/>
                                      </p:to>
                                    </p:set>
                                    <p:anim calcmode="lin" valueType="num">
                                      <p:cBhvr>
                                        <p:cTn id="50" dur="500" fill="hold"/>
                                        <p:tgtEl>
                                          <p:spTgt spid="26"/>
                                        </p:tgtEl>
                                        <p:attrNameLst>
                                          <p:attrName>ppt_w</p:attrName>
                                        </p:attrNameLst>
                                      </p:cBhvr>
                                      <p:tavLst>
                                        <p:tav tm="0">
                                          <p:val>
                                            <p:fltVal val="0"/>
                                          </p:val>
                                        </p:tav>
                                        <p:tav tm="100000">
                                          <p:val>
                                            <p:strVal val="#ppt_w"/>
                                          </p:val>
                                        </p:tav>
                                      </p:tavLst>
                                    </p:anim>
                                    <p:anim calcmode="lin" valueType="num">
                                      <p:cBhvr>
                                        <p:cTn id="51" dur="500" fill="hold"/>
                                        <p:tgtEl>
                                          <p:spTgt spid="26"/>
                                        </p:tgtEl>
                                        <p:attrNameLst>
                                          <p:attrName>ppt_h</p:attrName>
                                        </p:attrNameLst>
                                      </p:cBhvr>
                                      <p:tavLst>
                                        <p:tav tm="0">
                                          <p:val>
                                            <p:fltVal val="0"/>
                                          </p:val>
                                        </p:tav>
                                        <p:tav tm="100000">
                                          <p:val>
                                            <p:strVal val="#ppt_h"/>
                                          </p:val>
                                        </p:tav>
                                      </p:tavLst>
                                    </p:anim>
                                    <p:anim calcmode="lin" valueType="num">
                                      <p:cBhvr>
                                        <p:cTn id="52" dur="500" fill="hold"/>
                                        <p:tgtEl>
                                          <p:spTgt spid="26"/>
                                        </p:tgtEl>
                                        <p:attrNameLst>
                                          <p:attrName>style.rotation</p:attrName>
                                        </p:attrNameLst>
                                      </p:cBhvr>
                                      <p:tavLst>
                                        <p:tav tm="0">
                                          <p:val>
                                            <p:fltVal val="360"/>
                                          </p:val>
                                        </p:tav>
                                        <p:tav tm="100000">
                                          <p:val>
                                            <p:fltVal val="0"/>
                                          </p:val>
                                        </p:tav>
                                      </p:tavLst>
                                    </p:anim>
                                    <p:animEffect transition="in" filter="fade">
                                      <p:cBhvr>
                                        <p:cTn id="53" dur="500"/>
                                        <p:tgtEl>
                                          <p:spTgt spid="26"/>
                                        </p:tgtEl>
                                      </p:cBhvr>
                                    </p:animEffect>
                                  </p:childTnLst>
                                </p:cTn>
                              </p:par>
                            </p:childTnLst>
                          </p:cTn>
                        </p:par>
                        <p:par>
                          <p:cTn id="54" fill="hold">
                            <p:stCondLst>
                              <p:cond delay="4000"/>
                            </p:stCondLst>
                            <p:childTnLst>
                              <p:par>
                                <p:cTn id="55" presetID="49" presetClass="entr" presetSubtype="0" decel="10000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 calcmode="lin" valueType="num">
                                      <p:cBhvr>
                                        <p:cTn id="57" dur="500" fill="hold"/>
                                        <p:tgtEl>
                                          <p:spTgt spid="25"/>
                                        </p:tgtEl>
                                        <p:attrNameLst>
                                          <p:attrName>ppt_w</p:attrName>
                                        </p:attrNameLst>
                                      </p:cBhvr>
                                      <p:tavLst>
                                        <p:tav tm="0">
                                          <p:val>
                                            <p:fltVal val="0"/>
                                          </p:val>
                                        </p:tav>
                                        <p:tav tm="100000">
                                          <p:val>
                                            <p:strVal val="#ppt_w"/>
                                          </p:val>
                                        </p:tav>
                                      </p:tavLst>
                                    </p:anim>
                                    <p:anim calcmode="lin" valueType="num">
                                      <p:cBhvr>
                                        <p:cTn id="58" dur="500" fill="hold"/>
                                        <p:tgtEl>
                                          <p:spTgt spid="25"/>
                                        </p:tgtEl>
                                        <p:attrNameLst>
                                          <p:attrName>ppt_h</p:attrName>
                                        </p:attrNameLst>
                                      </p:cBhvr>
                                      <p:tavLst>
                                        <p:tav tm="0">
                                          <p:val>
                                            <p:fltVal val="0"/>
                                          </p:val>
                                        </p:tav>
                                        <p:tav tm="100000">
                                          <p:val>
                                            <p:strVal val="#ppt_h"/>
                                          </p:val>
                                        </p:tav>
                                      </p:tavLst>
                                    </p:anim>
                                    <p:anim calcmode="lin" valueType="num">
                                      <p:cBhvr>
                                        <p:cTn id="59" dur="500" fill="hold"/>
                                        <p:tgtEl>
                                          <p:spTgt spid="25"/>
                                        </p:tgtEl>
                                        <p:attrNameLst>
                                          <p:attrName>style.rotation</p:attrName>
                                        </p:attrNameLst>
                                      </p:cBhvr>
                                      <p:tavLst>
                                        <p:tav tm="0">
                                          <p:val>
                                            <p:fltVal val="360"/>
                                          </p:val>
                                        </p:tav>
                                        <p:tav tm="100000">
                                          <p:val>
                                            <p:fltVal val="0"/>
                                          </p:val>
                                        </p:tav>
                                      </p:tavLst>
                                    </p:anim>
                                    <p:animEffect transition="in" filter="fade">
                                      <p:cBhvr>
                                        <p:cTn id="60" dur="500"/>
                                        <p:tgtEl>
                                          <p:spTgt spid="25"/>
                                        </p:tgtEl>
                                      </p:cBhvr>
                                    </p:animEffect>
                                  </p:childTnLst>
                                </p:cTn>
                              </p:par>
                            </p:childTnLst>
                          </p:cTn>
                        </p:par>
                        <p:par>
                          <p:cTn id="61" fill="hold">
                            <p:stCondLst>
                              <p:cond delay="4500"/>
                            </p:stCondLst>
                            <p:childTnLst>
                              <p:par>
                                <p:cTn id="62" presetID="49" presetClass="entr" presetSubtype="0" decel="100000"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 calcmode="lin" valueType="num">
                                      <p:cBhvr>
                                        <p:cTn id="66" dur="500" fill="hold"/>
                                        <p:tgtEl>
                                          <p:spTgt spid="23"/>
                                        </p:tgtEl>
                                        <p:attrNameLst>
                                          <p:attrName>style.rotation</p:attrName>
                                        </p:attrNameLst>
                                      </p:cBhvr>
                                      <p:tavLst>
                                        <p:tav tm="0">
                                          <p:val>
                                            <p:fltVal val="360"/>
                                          </p:val>
                                        </p:tav>
                                        <p:tav tm="100000">
                                          <p:val>
                                            <p:fltVal val="0"/>
                                          </p:val>
                                        </p:tav>
                                      </p:tavLst>
                                    </p:anim>
                                    <p:animEffect transition="in" filter="fade">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1" fill="hold" grpId="0" nodeType="click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slide(fromTop)">
                                      <p:cBhvr>
                                        <p:cTn id="72" dur="500"/>
                                        <p:tgtEl>
                                          <p:spTgt spid="37"/>
                                        </p:tgtEl>
                                      </p:cBhvr>
                                    </p:animEffect>
                                  </p:childTnLst>
                                </p:cTn>
                              </p:par>
                              <p:par>
                                <p:cTn id="73" presetID="12" presetClass="entr" presetSubtype="1"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Top)">
                                      <p:cBhvr>
                                        <p:cTn id="75" dur="500"/>
                                        <p:tgtEl>
                                          <p:spTgt spid="36"/>
                                        </p:tgtEl>
                                      </p:cBhvr>
                                    </p:animEffect>
                                  </p:childTnLst>
                                </p:cTn>
                              </p:par>
                              <p:par>
                                <p:cTn id="76" presetID="12" presetClass="entr" presetSubtype="1" fill="hold" grpId="0" nodeType="with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slide(fromTop)">
                                      <p:cBhvr>
                                        <p:cTn id="78" dur="5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53" presetClass="entr" presetSubtype="16" fill="hold" grpId="0" nodeType="clickEffect" nodePh="1">
                                  <p:stCondLst>
                                    <p:cond delay="0"/>
                                  </p:stCondLst>
                                  <p:endCondLst>
                                    <p:cond evt="begin" delay="0">
                                      <p:tn val="81"/>
                                    </p:cond>
                                  </p:end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ldLvl="0" animBg="1"/>
      <p:bldP spid="22" grpId="0" bldLvl="0" animBg="1"/>
      <p:bldP spid="23" grpId="0"/>
      <p:bldP spid="24" grpId="0" bldLvl="0" animBg="1"/>
      <p:bldP spid="25" grpId="0"/>
      <p:bldP spid="26" grpId="0"/>
      <p:bldP spid="27" grpId="0" bldLvl="0" animBg="1"/>
      <p:bldP spid="28" grpId="0" bldLvl="0" animBg="1"/>
      <p:bldP spid="29" grpId="0" bldLvl="0" animBg="1"/>
      <p:bldP spid="30" grpId="0" bldLvl="0" animBg="1"/>
      <p:bldP spid="31" grpId="0" bldLvl="0" animBg="1"/>
      <p:bldP spid="32" grpId="0" bldLvl="0" animBg="1"/>
      <p:bldP spid="33" grpId="0"/>
      <p:bldP spid="34" grpId="0"/>
      <p:bldP spid="35" grpId="0"/>
      <p:bldP spid="36" grpId="0" bldLvl="0" animBg="1"/>
      <p:bldP spid="37"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五边形 25"/>
          <p:cNvSpPr/>
          <p:nvPr/>
        </p:nvSpPr>
        <p:spPr bwMode="auto">
          <a:xfrm>
            <a:off x="2212172" y="1447848"/>
            <a:ext cx="1258035" cy="386488"/>
          </a:xfrm>
          <a:prstGeom prst="homePlate">
            <a:avLst/>
          </a:prstGeom>
          <a:solidFill>
            <a:schemeClr val="accent1"/>
          </a:solidFill>
          <a:ln w="3175" cap="flat" cmpd="sng">
            <a:noFill/>
            <a:bevel/>
          </a:ln>
        </p:spPr>
        <p:txBody>
          <a:bodyPr lIns="62118" tIns="31058" rIns="62118" bIns="31058" anchor="ctr"/>
          <a:lstStyle/>
          <a:p>
            <a:pPr algn="ctr"/>
            <a:endParaRPr lang="zh-CN" altLang="en-US" sz="2000" b="1" dirty="0">
              <a:solidFill>
                <a:srgbClr val="F8F8F8"/>
              </a:solidFill>
              <a:latin typeface="华文中宋" panose="02010600040101010101" charset="-122"/>
              <a:ea typeface="华文中宋" panose="02010600040101010101" charset="-122"/>
            </a:endParaRPr>
          </a:p>
        </p:txBody>
      </p:sp>
      <p:sp>
        <p:nvSpPr>
          <p:cNvPr id="27" name="TextBox 22"/>
          <p:cNvSpPr txBox="1">
            <a:spLocks noChangeArrowheads="1"/>
          </p:cNvSpPr>
          <p:nvPr/>
        </p:nvSpPr>
        <p:spPr bwMode="auto">
          <a:xfrm>
            <a:off x="2348493" y="1509526"/>
            <a:ext cx="1056462"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a:r>
              <a:rPr lang="zh-CN" altLang="en-US" dirty="0">
                <a:latin typeface="华文中宋" panose="02010600040101010101" charset="-122"/>
                <a:ea typeface="华文中宋" panose="02010600040101010101" charset="-122"/>
              </a:rPr>
              <a:t>无机</a:t>
            </a:r>
            <a:endParaRPr lang="zh-CN" altLang="en-US" dirty="0">
              <a:latin typeface="华文中宋" panose="02010600040101010101" charset="-122"/>
              <a:ea typeface="华文中宋" panose="02010600040101010101" charset="-122"/>
            </a:endParaRPr>
          </a:p>
        </p:txBody>
      </p:sp>
      <p:sp>
        <p:nvSpPr>
          <p:cNvPr id="28" name="五边形 27"/>
          <p:cNvSpPr/>
          <p:nvPr/>
        </p:nvSpPr>
        <p:spPr bwMode="auto">
          <a:xfrm>
            <a:off x="2212171" y="2638075"/>
            <a:ext cx="1258036" cy="386488"/>
          </a:xfrm>
          <a:prstGeom prst="homePlate">
            <a:avLst/>
          </a:prstGeom>
          <a:solidFill>
            <a:schemeClr val="accent1"/>
          </a:solidFill>
          <a:ln w="3175" cap="flat" cmpd="sng">
            <a:noFill/>
            <a:bevel/>
          </a:ln>
        </p:spPr>
        <p:txBody>
          <a:bodyPr lIns="62118" tIns="31058" rIns="62118" bIns="31058" anchor="ctr"/>
          <a:lstStyle/>
          <a:p>
            <a:pPr algn="ctr"/>
            <a:endParaRPr lang="zh-CN" altLang="en-US" sz="2000" b="1" dirty="0">
              <a:solidFill>
                <a:srgbClr val="F8F8F8"/>
              </a:solidFill>
              <a:latin typeface="华文中宋" panose="02010600040101010101" charset="-122"/>
              <a:ea typeface="华文中宋" panose="02010600040101010101" charset="-122"/>
            </a:endParaRPr>
          </a:p>
        </p:txBody>
      </p:sp>
      <p:sp>
        <p:nvSpPr>
          <p:cNvPr id="29" name="TextBox 22"/>
          <p:cNvSpPr txBox="1">
            <a:spLocks noChangeArrowheads="1"/>
          </p:cNvSpPr>
          <p:nvPr/>
        </p:nvSpPr>
        <p:spPr bwMode="auto">
          <a:xfrm>
            <a:off x="2354164" y="2714277"/>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a:r>
              <a:rPr lang="zh-CN" altLang="en-US" dirty="0">
                <a:latin typeface="华文中宋" panose="02010600040101010101" charset="-122"/>
                <a:ea typeface="华文中宋" panose="02010600040101010101" charset="-122"/>
              </a:rPr>
              <a:t>有机</a:t>
            </a:r>
            <a:endParaRPr lang="zh-CN" altLang="en-US" dirty="0">
              <a:latin typeface="华文中宋" panose="02010600040101010101" charset="-122"/>
              <a:ea typeface="华文中宋" panose="02010600040101010101" charset="-122"/>
            </a:endParaRPr>
          </a:p>
        </p:txBody>
      </p:sp>
      <p:sp>
        <p:nvSpPr>
          <p:cNvPr id="30" name="五边形 29"/>
          <p:cNvSpPr/>
          <p:nvPr/>
        </p:nvSpPr>
        <p:spPr bwMode="auto">
          <a:xfrm>
            <a:off x="2212171" y="3885006"/>
            <a:ext cx="1258036" cy="386488"/>
          </a:xfrm>
          <a:prstGeom prst="homePlate">
            <a:avLst/>
          </a:prstGeom>
          <a:solidFill>
            <a:schemeClr val="accent1"/>
          </a:solidFill>
          <a:ln w="3175" cap="flat" cmpd="sng">
            <a:noFill/>
            <a:bevel/>
          </a:ln>
        </p:spPr>
        <p:txBody>
          <a:bodyPr lIns="62118" tIns="31058" rIns="62118" bIns="31058" anchor="ctr"/>
          <a:lstStyle/>
          <a:p>
            <a:pPr algn="ctr"/>
            <a:endParaRPr lang="zh-CN" altLang="en-US" sz="2000" b="1" dirty="0">
              <a:solidFill>
                <a:srgbClr val="F8F8F8"/>
              </a:solidFill>
              <a:latin typeface="华文中宋" panose="02010600040101010101" charset="-122"/>
              <a:ea typeface="华文中宋" panose="02010600040101010101" charset="-122"/>
            </a:endParaRPr>
          </a:p>
        </p:txBody>
      </p:sp>
      <p:sp>
        <p:nvSpPr>
          <p:cNvPr id="31" name="TextBox 22"/>
          <p:cNvSpPr txBox="1">
            <a:spLocks noChangeArrowheads="1"/>
          </p:cNvSpPr>
          <p:nvPr/>
        </p:nvSpPr>
        <p:spPr bwMode="auto">
          <a:xfrm>
            <a:off x="2354164" y="3947512"/>
            <a:ext cx="1050789" cy="251094"/>
          </a:xfrm>
          <a:prstGeom prst="rect">
            <a:avLst/>
          </a:prstGeom>
          <a:noFill/>
          <a:ln w="3175" cap="flat" cmpd="sng">
            <a:noFill/>
            <a:bevel/>
          </a:ln>
        </p:spPr>
        <p:txBody>
          <a:bodyPr lIns="62118" tIns="31058" rIns="62118" bIns="31058" anchor="ctr"/>
          <a:lstStyle>
            <a:defPPr>
              <a:defRPr lang="zh-CN"/>
            </a:defPPr>
            <a:lvl1pPr algn="ctr">
              <a:defRPr sz="2000" b="1">
                <a:solidFill>
                  <a:srgbClr val="F8F8F8"/>
                </a:solidFill>
                <a:ea typeface="微软雅黑" panose="020B0503020204020204" pitchFamily="34" charset="-122"/>
              </a:defRPr>
            </a:lvl1pPr>
          </a:lstStyle>
          <a:p>
            <a:pPr algn="l"/>
            <a:r>
              <a:rPr lang="zh-CN" altLang="en-US" dirty="0">
                <a:latin typeface="华文中宋" panose="02010600040101010101" charset="-122"/>
                <a:ea typeface="华文中宋" panose="02010600040101010101" charset="-122"/>
              </a:rPr>
              <a:t>结构</a:t>
            </a:r>
            <a:endParaRPr lang="zh-CN" altLang="en-US" dirty="0">
              <a:latin typeface="华文中宋" panose="02010600040101010101" charset="-122"/>
              <a:ea typeface="华文中宋" panose="02010600040101010101" charset="-122"/>
            </a:endParaRPr>
          </a:p>
        </p:txBody>
      </p:sp>
      <p:sp>
        <p:nvSpPr>
          <p:cNvPr id="32" name="任意多边形 31"/>
          <p:cNvSpPr/>
          <p:nvPr/>
        </p:nvSpPr>
        <p:spPr bwMode="auto">
          <a:xfrm>
            <a:off x="1496934" y="1629211"/>
            <a:ext cx="855695" cy="1204749"/>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eaLnBrk="0" fontAlgn="ctr" hangingPunct="0">
              <a:buClr>
                <a:srgbClr val="FF0000"/>
              </a:buClr>
              <a:buSzPct val="70000"/>
              <a:defRPr/>
            </a:pPr>
            <a:endParaRPr lang="zh-CN" altLang="en-US" sz="1600" b="1" dirty="0">
              <a:solidFill>
                <a:schemeClr val="bg1"/>
              </a:solidFill>
              <a:latin typeface="华文中宋" panose="02010600040101010101" charset="-122"/>
              <a:ea typeface="华文中宋" panose="02010600040101010101" charset="-122"/>
            </a:endParaRPr>
          </a:p>
        </p:txBody>
      </p:sp>
      <p:sp>
        <p:nvSpPr>
          <p:cNvPr id="33" name="任意多边形 32"/>
          <p:cNvSpPr/>
          <p:nvPr/>
        </p:nvSpPr>
        <p:spPr bwMode="auto">
          <a:xfrm flipV="1">
            <a:off x="1496936" y="2850912"/>
            <a:ext cx="855695" cy="1227338"/>
          </a:xfrm>
          <a:custGeom>
            <a:avLst/>
            <a:gdLst>
              <a:gd name="connsiteX0" fmla="*/ 0 w 1092530"/>
              <a:gd name="connsiteY0" fmla="*/ 1068780 h 1068780"/>
              <a:gd name="connsiteX1" fmla="*/ 1092530 w 1092530"/>
              <a:gd name="connsiteY1" fmla="*/ 0 h 1068780"/>
            </a:gdLst>
            <a:ahLst/>
            <a:cxnLst>
              <a:cxn ang="0">
                <a:pos x="connsiteX0" y="connsiteY0"/>
              </a:cxn>
              <a:cxn ang="0">
                <a:pos x="connsiteX1" y="connsiteY1"/>
              </a:cxn>
            </a:cxnLst>
            <a:rect l="l" t="t" r="r" b="b"/>
            <a:pathLst>
              <a:path w="1092530" h="1068780">
                <a:moveTo>
                  <a:pt x="0" y="1068780"/>
                </a:moveTo>
                <a:lnTo>
                  <a:pt x="1092530" y="0"/>
                </a:lnTo>
              </a:path>
            </a:pathLst>
          </a:cu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txBody>
          <a:bodyPr lIns="62118" tIns="31058" rIns="62118" bIns="31058" anchor="ctr"/>
          <a:lstStyle/>
          <a:p>
            <a:pPr algn="ctr" eaLnBrk="0" fontAlgn="ctr" hangingPunct="0">
              <a:buClr>
                <a:srgbClr val="FF0000"/>
              </a:buClr>
              <a:buSzPct val="70000"/>
              <a:defRPr/>
            </a:pPr>
            <a:endParaRPr lang="zh-CN" altLang="en-US" sz="1600" b="1" dirty="0">
              <a:solidFill>
                <a:schemeClr val="bg1"/>
              </a:solidFill>
              <a:latin typeface="华文中宋" panose="02010600040101010101" charset="-122"/>
              <a:ea typeface="华文中宋" panose="02010600040101010101" charset="-122"/>
            </a:endParaRPr>
          </a:p>
        </p:txBody>
      </p:sp>
      <p:cxnSp>
        <p:nvCxnSpPr>
          <p:cNvPr id="34" name="直接连接符 33"/>
          <p:cNvCxnSpPr/>
          <p:nvPr/>
        </p:nvCxnSpPr>
        <p:spPr bwMode="auto">
          <a:xfrm>
            <a:off x="1496934" y="2850908"/>
            <a:ext cx="855695" cy="2"/>
          </a:xfrm>
          <a:prstGeom prst="line">
            <a:avLst/>
          </a:prstGeom>
          <a:ln>
            <a:solidFill>
              <a:schemeClr val="tx1">
                <a:lumMod val="65000"/>
                <a:lumOff val="35000"/>
              </a:schemeClr>
            </a:solidFill>
            <a:headEnd type="oval"/>
            <a:tailEnd type="oval"/>
          </a:ln>
        </p:spPr>
        <p:style>
          <a:lnRef idx="1">
            <a:schemeClr val="dk1"/>
          </a:lnRef>
          <a:fillRef idx="0">
            <a:schemeClr val="dk1"/>
          </a:fillRef>
          <a:effectRef idx="0">
            <a:schemeClr val="dk1"/>
          </a:effectRef>
          <a:fontRef idx="minor">
            <a:schemeClr val="tx1"/>
          </a:fontRef>
        </p:style>
      </p:cxnSp>
      <p:sp>
        <p:nvSpPr>
          <p:cNvPr id="35" name="椭圆 34"/>
          <p:cNvSpPr>
            <a:spLocks noChangeArrowheads="1"/>
          </p:cNvSpPr>
          <p:nvPr/>
        </p:nvSpPr>
        <p:spPr bwMode="auto">
          <a:xfrm>
            <a:off x="964699" y="2379807"/>
            <a:ext cx="943005" cy="942204"/>
          </a:xfrm>
          <a:prstGeom prst="ellipse">
            <a:avLst/>
          </a:prstGeom>
          <a:solidFill>
            <a:schemeClr val="accent1"/>
          </a:solidFill>
          <a:ln w="3175" cap="flat" cmpd="sng">
            <a:noFill/>
            <a:bevel/>
          </a:ln>
        </p:spPr>
        <p:txBody>
          <a:bodyPr lIns="62118" tIns="31058" rIns="62118" bIns="31058" anchor="ctr"/>
          <a:lstStyle/>
          <a:p>
            <a:pPr algn="ctr"/>
            <a:r>
              <a:rPr lang="zh-CN" altLang="en-US" sz="2000" b="1" dirty="0">
                <a:solidFill>
                  <a:srgbClr val="F8F8F8"/>
                </a:solidFill>
                <a:latin typeface="华文中宋" panose="02010600040101010101" charset="-122"/>
                <a:ea typeface="华文中宋" panose="02010600040101010101" charset="-122"/>
              </a:rPr>
              <a:t>大学</a:t>
            </a:r>
            <a:endParaRPr lang="zh-CN" altLang="en-US" sz="2000" b="1" dirty="0">
              <a:solidFill>
                <a:srgbClr val="F8F8F8"/>
              </a:solidFill>
              <a:latin typeface="华文中宋" panose="02010600040101010101" charset="-122"/>
              <a:ea typeface="华文中宋" panose="02010600040101010101" charset="-122"/>
            </a:endParaRPr>
          </a:p>
          <a:p>
            <a:pPr algn="ctr"/>
            <a:r>
              <a:rPr lang="zh-CN" altLang="en-US" sz="2000" b="1" dirty="0">
                <a:solidFill>
                  <a:srgbClr val="F8F8F8"/>
                </a:solidFill>
                <a:latin typeface="华文中宋" panose="02010600040101010101" charset="-122"/>
                <a:ea typeface="华文中宋" panose="02010600040101010101" charset="-122"/>
              </a:rPr>
              <a:t>内容</a:t>
            </a:r>
            <a:endParaRPr lang="zh-CN" altLang="en-US" sz="2000" b="1" dirty="0">
              <a:solidFill>
                <a:srgbClr val="F8F8F8"/>
              </a:solidFill>
              <a:latin typeface="华文中宋" panose="02010600040101010101" charset="-122"/>
              <a:ea typeface="华文中宋" panose="02010600040101010101" charset="-122"/>
            </a:endParaRPr>
          </a:p>
        </p:txBody>
      </p:sp>
      <p:sp>
        <p:nvSpPr>
          <p:cNvPr id="36" name="右弧形箭头 35"/>
          <p:cNvSpPr/>
          <p:nvPr/>
        </p:nvSpPr>
        <p:spPr>
          <a:xfrm>
            <a:off x="6435667" y="1389622"/>
            <a:ext cx="673760" cy="1408981"/>
          </a:xfrm>
          <a:prstGeom prst="curvedLeftArrow">
            <a:avLst/>
          </a:prstGeom>
          <a:solidFill>
            <a:schemeClr val="accent2"/>
          </a:solidFill>
          <a:ln w="19050">
            <a:noFill/>
          </a:ln>
        </p:spPr>
        <p:txBody>
          <a:bodyPr vert="horz" wrap="square" lIns="55905" tIns="27953" rIns="55905" bIns="27953" numCol="1" anchor="t" anchorCtr="0" compatLnSpc="1"/>
          <a:lstStyle/>
          <a:p>
            <a:endParaRPr lang="zh-CN" altLang="en-US" sz="1600" kern="0">
              <a:solidFill>
                <a:schemeClr val="bg2">
                  <a:lumMod val="10000"/>
                </a:schemeClr>
              </a:solidFill>
              <a:latin typeface="华文中宋" panose="02010600040101010101" charset="-122"/>
              <a:ea typeface="华文中宋" panose="02010600040101010101" charset="-122"/>
            </a:endParaRPr>
          </a:p>
        </p:txBody>
      </p:sp>
      <p:sp>
        <p:nvSpPr>
          <p:cNvPr id="37" name="右弧形箭头 36"/>
          <p:cNvSpPr/>
          <p:nvPr/>
        </p:nvSpPr>
        <p:spPr>
          <a:xfrm>
            <a:off x="6442502" y="2801444"/>
            <a:ext cx="666924" cy="1557403"/>
          </a:xfrm>
          <a:prstGeom prst="curvedLeftArrow">
            <a:avLst/>
          </a:prstGeom>
          <a:solidFill>
            <a:schemeClr val="accent2"/>
          </a:solidFill>
          <a:ln w="19050">
            <a:noFill/>
          </a:ln>
        </p:spPr>
        <p:txBody>
          <a:bodyPr vert="horz" wrap="square" lIns="55905" tIns="27953" rIns="55905" bIns="27953" numCol="1" anchor="t" anchorCtr="0" compatLnSpc="1"/>
          <a:lstStyle/>
          <a:p>
            <a:endParaRPr lang="zh-CN" altLang="en-US" sz="1600" kern="0">
              <a:solidFill>
                <a:schemeClr val="bg2">
                  <a:lumMod val="10000"/>
                </a:schemeClr>
              </a:solidFill>
              <a:latin typeface="华文中宋" panose="02010600040101010101" charset="-122"/>
              <a:ea typeface="华文中宋" panose="02010600040101010101" charset="-122"/>
            </a:endParaRPr>
          </a:p>
        </p:txBody>
      </p:sp>
      <p:sp>
        <p:nvSpPr>
          <p:cNvPr id="38" name="右弧形箭头 37"/>
          <p:cNvSpPr/>
          <p:nvPr/>
        </p:nvSpPr>
        <p:spPr>
          <a:xfrm rot="10800000" flipH="1">
            <a:off x="6243302" y="1696865"/>
            <a:ext cx="770430" cy="2285921"/>
          </a:xfrm>
          <a:prstGeom prst="curvedLeftArrow">
            <a:avLst/>
          </a:prstGeom>
          <a:solidFill>
            <a:schemeClr val="accent1"/>
          </a:solidFill>
          <a:ln w="19050">
            <a:noFill/>
          </a:ln>
        </p:spPr>
        <p:txBody>
          <a:bodyPr vert="horz" wrap="square" lIns="55905" tIns="27953" rIns="55905" bIns="27953" numCol="1" anchor="t" anchorCtr="0" compatLnSpc="1"/>
          <a:lstStyle/>
          <a:p>
            <a:endParaRPr lang="zh-CN" altLang="en-US" sz="1600" kern="0">
              <a:solidFill>
                <a:schemeClr val="bg2">
                  <a:lumMod val="10000"/>
                </a:schemeClr>
              </a:solidFill>
              <a:latin typeface="华文中宋" panose="02010600040101010101" charset="-122"/>
              <a:ea typeface="华文中宋" panose="02010600040101010101" charset="-122"/>
            </a:endParaRPr>
          </a:p>
        </p:txBody>
      </p:sp>
      <p:sp>
        <p:nvSpPr>
          <p:cNvPr id="39" name="TextBox 31"/>
          <p:cNvSpPr txBox="1"/>
          <p:nvPr/>
        </p:nvSpPr>
        <p:spPr>
          <a:xfrm>
            <a:off x="7200265" y="2724785"/>
            <a:ext cx="1281430" cy="306705"/>
          </a:xfrm>
          <a:prstGeom prst="rect">
            <a:avLst/>
          </a:prstGeom>
          <a:noFill/>
        </p:spPr>
        <p:txBody>
          <a:bodyPr wrap="square" lIns="62118" tIns="31058" rIns="62118" bIns="31058" rtlCol="0">
            <a:spAutoFit/>
          </a:bodyPr>
          <a:lstStyle/>
          <a:p>
            <a:pPr algn="ctr"/>
            <a:r>
              <a:rPr lang="zh-CN" altLang="en-US" sz="1600" b="1" dirty="0">
                <a:solidFill>
                  <a:schemeClr val="accent1"/>
                </a:solidFill>
                <a:latin typeface="华文中宋" panose="02010600040101010101" charset="-122"/>
                <a:ea typeface="华文中宋" panose="02010600040101010101" charset="-122"/>
              </a:rPr>
              <a:t>晶胞</a:t>
            </a:r>
            <a:r>
              <a:rPr lang="zh-CN" altLang="en-US" sz="1600" b="1" dirty="0">
                <a:solidFill>
                  <a:schemeClr val="accent1"/>
                </a:solidFill>
                <a:latin typeface="华文中宋" panose="02010600040101010101" charset="-122"/>
                <a:ea typeface="华文中宋" panose="02010600040101010101" charset="-122"/>
              </a:rPr>
              <a:t>部分</a:t>
            </a:r>
            <a:endParaRPr lang="zh-CN" altLang="en-US" sz="1600" b="1" dirty="0">
              <a:solidFill>
                <a:schemeClr val="accent1"/>
              </a:solidFill>
              <a:latin typeface="华文中宋" panose="02010600040101010101" charset="-122"/>
              <a:ea typeface="华文中宋" panose="02010600040101010101" charset="-122"/>
            </a:endParaRPr>
          </a:p>
        </p:txBody>
      </p:sp>
      <p:sp>
        <p:nvSpPr>
          <p:cNvPr id="40" name="TextBox 31"/>
          <p:cNvSpPr txBox="1"/>
          <p:nvPr/>
        </p:nvSpPr>
        <p:spPr>
          <a:xfrm>
            <a:off x="7200265" y="3472180"/>
            <a:ext cx="1261110" cy="306705"/>
          </a:xfrm>
          <a:prstGeom prst="rect">
            <a:avLst/>
          </a:prstGeom>
          <a:noFill/>
        </p:spPr>
        <p:txBody>
          <a:bodyPr wrap="square" lIns="62118" tIns="31058" rIns="62118" bIns="31058" rtlCol="0">
            <a:spAutoFit/>
          </a:bodyPr>
          <a:lstStyle/>
          <a:p>
            <a:pPr algn="ctr"/>
            <a:r>
              <a:rPr lang="zh-CN" altLang="en-US" sz="1600" b="1" dirty="0">
                <a:solidFill>
                  <a:schemeClr val="accent1"/>
                </a:solidFill>
                <a:latin typeface="华文中宋" panose="02010600040101010101" charset="-122"/>
                <a:ea typeface="华文中宋" panose="02010600040101010101" charset="-122"/>
              </a:rPr>
              <a:t>有机</a:t>
            </a:r>
            <a:r>
              <a:rPr lang="zh-CN" altLang="en-US" sz="1600" b="1" dirty="0">
                <a:solidFill>
                  <a:schemeClr val="accent1"/>
                </a:solidFill>
                <a:latin typeface="华文中宋" panose="02010600040101010101" charset="-122"/>
                <a:ea typeface="华文中宋" panose="02010600040101010101" charset="-122"/>
              </a:rPr>
              <a:t>结构</a:t>
            </a:r>
            <a:endParaRPr lang="zh-CN" altLang="en-US" sz="1600" b="1" dirty="0">
              <a:solidFill>
                <a:schemeClr val="accent1"/>
              </a:solidFill>
              <a:latin typeface="华文中宋" panose="02010600040101010101" charset="-122"/>
              <a:ea typeface="华文中宋" panose="02010600040101010101" charset="-122"/>
            </a:endParaRPr>
          </a:p>
        </p:txBody>
      </p:sp>
      <p:sp>
        <p:nvSpPr>
          <p:cNvPr id="41" name="TextBox 31"/>
          <p:cNvSpPr txBox="1"/>
          <p:nvPr/>
        </p:nvSpPr>
        <p:spPr>
          <a:xfrm>
            <a:off x="7200265" y="1958340"/>
            <a:ext cx="1199515" cy="306705"/>
          </a:xfrm>
          <a:prstGeom prst="rect">
            <a:avLst/>
          </a:prstGeom>
          <a:noFill/>
        </p:spPr>
        <p:txBody>
          <a:bodyPr wrap="square" lIns="62118" tIns="31058" rIns="62118" bIns="31058" rtlCol="0">
            <a:spAutoFit/>
          </a:bodyPr>
          <a:lstStyle/>
          <a:p>
            <a:pPr algn="ctr"/>
            <a:r>
              <a:rPr lang="zh-CN" altLang="en-US" sz="1600" b="1" dirty="0">
                <a:solidFill>
                  <a:schemeClr val="accent1"/>
                </a:solidFill>
                <a:latin typeface="华文中宋" panose="02010600040101010101" charset="-122"/>
                <a:ea typeface="华文中宋" panose="02010600040101010101" charset="-122"/>
              </a:rPr>
              <a:t>轨道理论</a:t>
            </a:r>
            <a:endParaRPr lang="zh-CN" altLang="en-US" sz="1600" b="1" dirty="0">
              <a:solidFill>
                <a:schemeClr val="accent1"/>
              </a:solidFill>
              <a:latin typeface="华文中宋" panose="02010600040101010101" charset="-122"/>
              <a:ea typeface="华文中宋" panose="02010600040101010101" charset="-122"/>
            </a:endParaRPr>
          </a:p>
        </p:txBody>
      </p:sp>
      <p:sp>
        <p:nvSpPr>
          <p:cNvPr id="42" name="圆角矩形 41"/>
          <p:cNvSpPr/>
          <p:nvPr/>
        </p:nvSpPr>
        <p:spPr bwMode="auto">
          <a:xfrm>
            <a:off x="3102216" y="2413043"/>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600" dirty="0">
              <a:solidFill>
                <a:schemeClr val="accent2">
                  <a:lumMod val="75000"/>
                </a:schemeClr>
              </a:solidFill>
              <a:latin typeface="华文中宋" panose="02010600040101010101" charset="-122"/>
              <a:ea typeface="华文中宋" panose="02010600040101010101" charset="-122"/>
            </a:endParaRPr>
          </a:p>
        </p:txBody>
      </p:sp>
      <p:sp>
        <p:nvSpPr>
          <p:cNvPr id="43" name="圆角矩形 42"/>
          <p:cNvSpPr/>
          <p:nvPr/>
        </p:nvSpPr>
        <p:spPr bwMode="auto">
          <a:xfrm>
            <a:off x="3102216" y="3640228"/>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600" dirty="0">
              <a:solidFill>
                <a:schemeClr val="accent2">
                  <a:lumMod val="75000"/>
                </a:schemeClr>
              </a:solidFill>
              <a:latin typeface="华文中宋" panose="02010600040101010101" charset="-122"/>
              <a:ea typeface="华文中宋" panose="02010600040101010101" charset="-122"/>
            </a:endParaRPr>
          </a:p>
        </p:txBody>
      </p:sp>
      <p:sp>
        <p:nvSpPr>
          <p:cNvPr id="44" name="圆角矩形 43"/>
          <p:cNvSpPr/>
          <p:nvPr/>
        </p:nvSpPr>
        <p:spPr bwMode="auto">
          <a:xfrm>
            <a:off x="3102216" y="1197914"/>
            <a:ext cx="3049152" cy="875738"/>
          </a:xfrm>
          <a:prstGeom prst="roundRect">
            <a:avLst>
              <a:gd name="adj" fmla="val 9992"/>
            </a:avLst>
          </a:prstGeom>
          <a:solidFill>
            <a:schemeClr val="bg1">
              <a:lumMod val="95000"/>
            </a:schemeClr>
          </a:solidFill>
          <a:ln w="3175" cap="flat" cmpd="sng">
            <a:solidFill>
              <a:schemeClr val="bg1">
                <a:lumMod val="50000"/>
              </a:schemeClr>
            </a:solidFill>
            <a:bevel/>
          </a:ln>
        </p:spPr>
        <p:txBody>
          <a:bodyPr lIns="62118" tIns="31058" rIns="62118" bIns="31058" anchor="ctr"/>
          <a:lstStyle/>
          <a:p>
            <a:pPr lvl="2"/>
            <a:endParaRPr lang="zh-CN" altLang="en-US" sz="1600" dirty="0">
              <a:solidFill>
                <a:schemeClr val="accent2">
                  <a:lumMod val="75000"/>
                </a:schemeClr>
              </a:solidFill>
              <a:latin typeface="华文中宋" panose="02010600040101010101" charset="-122"/>
              <a:ea typeface="华文中宋" panose="02010600040101010101" charset="-122"/>
            </a:endParaRPr>
          </a:p>
        </p:txBody>
      </p:sp>
      <p:sp>
        <p:nvSpPr>
          <p:cNvPr id="45" name="TextBox 32"/>
          <p:cNvSpPr txBox="1">
            <a:spLocks noChangeArrowheads="1"/>
          </p:cNvSpPr>
          <p:nvPr/>
        </p:nvSpPr>
        <p:spPr bwMode="auto">
          <a:xfrm>
            <a:off x="3293873" y="3859782"/>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a:r>
              <a:rPr lang="zh-CN" altLang="en-US" dirty="0">
                <a:solidFill>
                  <a:schemeClr val="tx1">
                    <a:lumMod val="75000"/>
                    <a:lumOff val="25000"/>
                  </a:schemeClr>
                </a:solidFill>
                <a:latin typeface="华文中宋" panose="02010600040101010101" charset="-122"/>
                <a:ea typeface="华文中宋" panose="02010600040101010101" charset="-122"/>
              </a:rPr>
              <a:t>普化难度</a:t>
            </a:r>
            <a:endParaRPr lang="zh-CN" altLang="en-US" dirty="0">
              <a:solidFill>
                <a:schemeClr val="tx1">
                  <a:lumMod val="75000"/>
                  <a:lumOff val="25000"/>
                </a:schemeClr>
              </a:solidFill>
              <a:latin typeface="华文中宋" panose="02010600040101010101" charset="-122"/>
              <a:ea typeface="华文中宋" panose="02010600040101010101" charset="-122"/>
            </a:endParaRPr>
          </a:p>
        </p:txBody>
      </p:sp>
      <p:sp>
        <p:nvSpPr>
          <p:cNvPr id="46" name="TextBox 32"/>
          <p:cNvSpPr txBox="1">
            <a:spLocks noChangeArrowheads="1"/>
          </p:cNvSpPr>
          <p:nvPr/>
        </p:nvSpPr>
        <p:spPr bwMode="auto">
          <a:xfrm>
            <a:off x="3282250" y="2567155"/>
            <a:ext cx="2657989" cy="471122"/>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a:r>
              <a:rPr lang="zh-CN" altLang="en-US"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必修阶段有机</a:t>
            </a:r>
            <a:r>
              <a:rPr lang="en-US" altLang="zh-CN"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a:t>
            </a:r>
            <a:r>
              <a:rPr lang="zh-CN" altLang="en-US"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机理为主</a:t>
            </a:r>
            <a:endParaRPr lang="zh-CN" altLang="en-US"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p:txBody>
      </p:sp>
      <p:sp>
        <p:nvSpPr>
          <p:cNvPr id="47" name="TextBox 32"/>
          <p:cNvSpPr txBox="1">
            <a:spLocks noChangeArrowheads="1"/>
          </p:cNvSpPr>
          <p:nvPr/>
        </p:nvSpPr>
        <p:spPr bwMode="auto">
          <a:xfrm>
            <a:off x="3153410" y="1393825"/>
            <a:ext cx="2912110" cy="471170"/>
          </a:xfrm>
          <a:prstGeom prst="rect">
            <a:avLst/>
          </a:prstGeom>
          <a:noFill/>
          <a:ln w="3175" cap="flat" cmpd="sng">
            <a:noFill/>
            <a:bevel/>
          </a:ln>
        </p:spPr>
        <p:txBody>
          <a:bodyPr lIns="62118" tIns="31058" rIns="62118" bIns="31058" anchor="ctr"/>
          <a:lstStyle>
            <a:defPPr>
              <a:defRPr lang="zh-CN"/>
            </a:defPPr>
            <a:lvl1pPr algn="ctr">
              <a:defRPr>
                <a:solidFill>
                  <a:srgbClr val="FFFFFF"/>
                </a:solidFill>
                <a:ea typeface="微软雅黑" panose="020B0503020204020204" pitchFamily="34" charset="-122"/>
              </a:defRPr>
            </a:lvl1pPr>
          </a:lstStyle>
          <a:p>
            <a:pPr algn="l"/>
            <a:r>
              <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大学必修阶段无机</a:t>
            </a:r>
            <a:r>
              <a:rPr lang="en-US" altLang="zh-CN"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a:t>
            </a:r>
            <a:r>
              <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普化难度</a:t>
            </a:r>
            <a:endPar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p:txBody>
      </p:sp>
      <p:sp>
        <p:nvSpPr>
          <p:cNvPr id="24" name="TextBox 23"/>
          <p:cNvSpPr txBox="1"/>
          <p:nvPr/>
        </p:nvSpPr>
        <p:spPr>
          <a:xfrm>
            <a:off x="355782" y="205624"/>
            <a:ext cx="1201420" cy="398780"/>
          </a:xfrm>
          <a:prstGeom prst="rect">
            <a:avLst/>
          </a:prstGeom>
          <a:noFill/>
        </p:spPr>
        <p:txBody>
          <a:bodyPr wrap="none" rtlCol="0">
            <a:spAutoFit/>
          </a:bodyPr>
          <a:lstStyle/>
          <a:p>
            <a:r>
              <a:rPr lang="zh-CN" altLang="en-US" sz="2000" b="1" dirty="0">
                <a:solidFill>
                  <a:schemeClr val="accent1"/>
                </a:solidFill>
                <a:latin typeface="华文中宋" panose="02010600040101010101" charset="-122"/>
                <a:ea typeface="华文中宋" panose="02010600040101010101" charset="-122"/>
              </a:rPr>
              <a:t>高二年级</a:t>
            </a:r>
            <a:endParaRPr lang="zh-CN" altLang="en-US" sz="2000" b="1" dirty="0">
              <a:solidFill>
                <a:schemeClr val="accent1"/>
              </a:solidFill>
              <a:latin typeface="华文中宋" panose="02010600040101010101" charset="-122"/>
              <a:ea typeface="华文中宋" panose="02010600040101010101" charset="-122"/>
            </a:endParaRPr>
          </a:p>
        </p:txBody>
      </p:sp>
      <p:pic>
        <p:nvPicPr>
          <p:cNvPr id="4" name="图片 3" descr="logo"/>
          <p:cNvPicPr>
            <a:picLocks noChangeAspect="1"/>
          </p:cNvPicPr>
          <p:nvPr/>
        </p:nvPicPr>
        <p:blipFill>
          <a:blip r:embed="rId1"/>
          <a:stretch>
            <a:fillRect/>
          </a:stretch>
        </p:blipFill>
        <p:spPr>
          <a:xfrm>
            <a:off x="107950" y="4732020"/>
            <a:ext cx="1725295" cy="3454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500" fill="hold">
                                          <p:stCondLst>
                                            <p:cond delay="0"/>
                                          </p:stCondLst>
                                        </p:cTn>
                                        <p:tgtEl>
                                          <p:spTgt spid="35"/>
                                        </p:tgtEl>
                                        <p:attrNameLst>
                                          <p:attrName>style.visibility</p:attrName>
                                        </p:attrNameLst>
                                      </p:cBhvr>
                                      <p:to>
                                        <p:strVal val="visible"/>
                                      </p:to>
                                    </p:set>
                                    <p:animEffect transition="in" filter="wheel(1)">
                                      <p:cBhvr>
                                        <p:cTn id="7" dur="500"/>
                                        <p:tgtEl>
                                          <p:spTgt spid="3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500" fill="hold">
                                          <p:stCondLst>
                                            <p:cond delay="0"/>
                                          </p:stCondLst>
                                        </p:cTn>
                                        <p:tgtEl>
                                          <p:spTgt spid="32"/>
                                        </p:tgtEl>
                                        <p:attrNameLst>
                                          <p:attrName>style.visibility</p:attrName>
                                        </p:attrNameLst>
                                      </p:cBhvr>
                                      <p:to>
                                        <p:strVal val="visible"/>
                                      </p:to>
                                    </p:set>
                                    <p:animEffect transition="in" filter="wipe(down)">
                                      <p:cBhvr>
                                        <p:cTn id="11" dur="500"/>
                                        <p:tgtEl>
                                          <p:spTgt spid="32"/>
                                        </p:tgtEl>
                                      </p:cBhvr>
                                    </p:animEffect>
                                  </p:childTnLst>
                                </p:cTn>
                              </p:par>
                            </p:childTnLst>
                          </p:cTn>
                        </p:par>
                        <p:par>
                          <p:cTn id="12" fill="hold">
                            <p:stCondLst>
                              <p:cond delay="1000"/>
                            </p:stCondLst>
                            <p:childTnLst>
                              <p:par>
                                <p:cTn id="13" presetID="31" presetClass="entr" presetSubtype="0" fill="hold" grpId="0" nodeType="afterEffect">
                                  <p:stCondLst>
                                    <p:cond delay="0"/>
                                  </p:stCondLst>
                                  <p:childTnLst>
                                    <p:set>
                                      <p:cBhvr>
                                        <p:cTn id="14" dur="500" fill="hold">
                                          <p:stCondLst>
                                            <p:cond delay="0"/>
                                          </p:stCondLst>
                                        </p:cTn>
                                        <p:tgtEl>
                                          <p:spTgt spid="26"/>
                                        </p:tgtEl>
                                        <p:attrNameLst>
                                          <p:attrName>style.visibility</p:attrName>
                                        </p:attrNameLst>
                                      </p:cBhvr>
                                      <p:to>
                                        <p:strVal val="visible"/>
                                      </p:to>
                                    </p:set>
                                    <p:anim calcmode="lin" valueType="num">
                                      <p:cBhvr>
                                        <p:cTn id="15" dur="500" fill="hold"/>
                                        <p:tgtEl>
                                          <p:spTgt spid="26"/>
                                        </p:tgtEl>
                                        <p:attrNameLst>
                                          <p:attrName>ppt_w</p:attrName>
                                        </p:attrNameLst>
                                      </p:cBhvr>
                                      <p:tavLst>
                                        <p:tav tm="0">
                                          <p:val>
                                            <p:fltVal val="0"/>
                                          </p:val>
                                        </p:tav>
                                        <p:tav tm="100000">
                                          <p:val>
                                            <p:strVal val="#ppt_w"/>
                                          </p:val>
                                        </p:tav>
                                      </p:tavLst>
                                    </p:anim>
                                    <p:anim calcmode="lin" valueType="num">
                                      <p:cBhvr>
                                        <p:cTn id="16" dur="500" fill="hold"/>
                                        <p:tgtEl>
                                          <p:spTgt spid="26"/>
                                        </p:tgtEl>
                                        <p:attrNameLst>
                                          <p:attrName>ppt_h</p:attrName>
                                        </p:attrNameLst>
                                      </p:cBhvr>
                                      <p:tavLst>
                                        <p:tav tm="0">
                                          <p:val>
                                            <p:fltVal val="0"/>
                                          </p:val>
                                        </p:tav>
                                        <p:tav tm="100000">
                                          <p:val>
                                            <p:strVal val="#ppt_h"/>
                                          </p:val>
                                        </p:tav>
                                      </p:tavLst>
                                    </p:anim>
                                    <p:anim calcmode="lin" valueType="num">
                                      <p:cBhvr>
                                        <p:cTn id="17" dur="500" fill="hold"/>
                                        <p:tgtEl>
                                          <p:spTgt spid="26"/>
                                        </p:tgtEl>
                                        <p:attrNameLst>
                                          <p:attrName>style.rotation</p:attrName>
                                        </p:attrNameLst>
                                      </p:cBhvr>
                                      <p:tavLst>
                                        <p:tav tm="0">
                                          <p:val>
                                            <p:fltVal val="90"/>
                                          </p:val>
                                        </p:tav>
                                        <p:tav tm="100000">
                                          <p:val>
                                            <p:fltVal val="0"/>
                                          </p:val>
                                        </p:tav>
                                      </p:tavLst>
                                    </p:anim>
                                    <p:animEffect transition="in" filter="fade">
                                      <p:cBhvr>
                                        <p:cTn id="18" dur="500"/>
                                        <p:tgtEl>
                                          <p:spTgt spid="26"/>
                                        </p:tgtEl>
                                      </p:cBhvr>
                                    </p:animEffect>
                                  </p:childTnLst>
                                </p:cTn>
                              </p:par>
                              <p:par>
                                <p:cTn id="19" presetID="31" presetClass="entr" presetSubtype="0" fill="hold" grpId="0" nodeType="withEffect">
                                  <p:stCondLst>
                                    <p:cond delay="0"/>
                                  </p:stCondLst>
                                  <p:childTnLst>
                                    <p:set>
                                      <p:cBhvr>
                                        <p:cTn id="20" dur="500" fill="hold">
                                          <p:stCondLst>
                                            <p:cond delay="0"/>
                                          </p:stCondLst>
                                        </p:cTn>
                                        <p:tgtEl>
                                          <p:spTgt spid="27"/>
                                        </p:tgtEl>
                                        <p:attrNameLst>
                                          <p:attrName>style.visibility</p:attrName>
                                        </p:attrNameLst>
                                      </p:cBhvr>
                                      <p:to>
                                        <p:strVal val="visible"/>
                                      </p:to>
                                    </p:set>
                                    <p:anim calcmode="lin" valueType="num">
                                      <p:cBhvr>
                                        <p:cTn id="21" dur="500" fill="hold"/>
                                        <p:tgtEl>
                                          <p:spTgt spid="27"/>
                                        </p:tgtEl>
                                        <p:attrNameLst>
                                          <p:attrName>ppt_w</p:attrName>
                                        </p:attrNameLst>
                                      </p:cBhvr>
                                      <p:tavLst>
                                        <p:tav tm="0">
                                          <p:val>
                                            <p:fltVal val="0"/>
                                          </p:val>
                                        </p:tav>
                                        <p:tav tm="100000">
                                          <p:val>
                                            <p:strVal val="#ppt_w"/>
                                          </p:val>
                                        </p:tav>
                                      </p:tavLst>
                                    </p:anim>
                                    <p:anim calcmode="lin" valueType="num">
                                      <p:cBhvr>
                                        <p:cTn id="22" dur="500" fill="hold"/>
                                        <p:tgtEl>
                                          <p:spTgt spid="27"/>
                                        </p:tgtEl>
                                        <p:attrNameLst>
                                          <p:attrName>ppt_h</p:attrName>
                                        </p:attrNameLst>
                                      </p:cBhvr>
                                      <p:tavLst>
                                        <p:tav tm="0">
                                          <p:val>
                                            <p:fltVal val="0"/>
                                          </p:val>
                                        </p:tav>
                                        <p:tav tm="100000">
                                          <p:val>
                                            <p:strVal val="#ppt_h"/>
                                          </p:val>
                                        </p:tav>
                                      </p:tavLst>
                                    </p:anim>
                                    <p:anim calcmode="lin" valueType="num">
                                      <p:cBhvr>
                                        <p:cTn id="23" dur="500" fill="hold"/>
                                        <p:tgtEl>
                                          <p:spTgt spid="27"/>
                                        </p:tgtEl>
                                        <p:attrNameLst>
                                          <p:attrName>style.rotation</p:attrName>
                                        </p:attrNameLst>
                                      </p:cBhvr>
                                      <p:tavLst>
                                        <p:tav tm="0">
                                          <p:val>
                                            <p:fltVal val="90"/>
                                          </p:val>
                                        </p:tav>
                                        <p:tav tm="100000">
                                          <p:val>
                                            <p:fltVal val="0"/>
                                          </p:val>
                                        </p:tav>
                                      </p:tavLst>
                                    </p:anim>
                                    <p:animEffect transition="in" filter="fade">
                                      <p:cBhvr>
                                        <p:cTn id="24" dur="500"/>
                                        <p:tgtEl>
                                          <p:spTgt spid="27"/>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500" fill="hold">
                                          <p:stCondLst>
                                            <p:cond delay="0"/>
                                          </p:stCondLst>
                                        </p:cTn>
                                        <p:tgtEl>
                                          <p:spTgt spid="47"/>
                                        </p:tgtEl>
                                        <p:attrNameLst>
                                          <p:attrName>style.visibility</p:attrName>
                                        </p:attrNameLst>
                                      </p:cBhvr>
                                      <p:to>
                                        <p:strVal val="visible"/>
                                      </p:to>
                                    </p:set>
                                    <p:animEffect transition="in" filter="wipe(left)">
                                      <p:cBhvr>
                                        <p:cTn id="28" dur="500"/>
                                        <p:tgtEl>
                                          <p:spTgt spid="47"/>
                                        </p:tgtEl>
                                      </p:cBhvr>
                                    </p:animEffect>
                                  </p:childTnLst>
                                </p:cTn>
                              </p:par>
                              <p:par>
                                <p:cTn id="29" presetID="22" presetClass="entr" presetSubtype="8" fill="hold" grpId="0" nodeType="withEffect">
                                  <p:stCondLst>
                                    <p:cond delay="0"/>
                                  </p:stCondLst>
                                  <p:childTnLst>
                                    <p:set>
                                      <p:cBhvr>
                                        <p:cTn id="30" dur="500" fill="hold">
                                          <p:stCondLst>
                                            <p:cond delay="0"/>
                                          </p:stCondLst>
                                        </p:cTn>
                                        <p:tgtEl>
                                          <p:spTgt spid="44"/>
                                        </p:tgtEl>
                                        <p:attrNameLst>
                                          <p:attrName>style.visibility</p:attrName>
                                        </p:attrNameLst>
                                      </p:cBhvr>
                                      <p:to>
                                        <p:strVal val="visible"/>
                                      </p:to>
                                    </p:set>
                                    <p:animEffect transition="in" filter="wipe(left)">
                                      <p:cBhvr>
                                        <p:cTn id="31" dur="500"/>
                                        <p:tgtEl>
                                          <p:spTgt spid="44"/>
                                        </p:tgtEl>
                                      </p:cBhvr>
                                    </p:animEffect>
                                  </p:childTnLst>
                                </p:cTn>
                              </p:par>
                            </p:childTnLst>
                          </p:cTn>
                        </p:par>
                        <p:par>
                          <p:cTn id="32" fill="hold">
                            <p:stCondLst>
                              <p:cond delay="2000"/>
                            </p:stCondLst>
                            <p:childTnLst>
                              <p:par>
                                <p:cTn id="33" presetID="22" presetClass="entr" presetSubtype="8" fill="hold" nodeType="afterEffect">
                                  <p:stCondLst>
                                    <p:cond delay="0"/>
                                  </p:stCondLst>
                                  <p:childTnLst>
                                    <p:set>
                                      <p:cBhvr>
                                        <p:cTn id="34" dur="500"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2500"/>
                            </p:stCondLst>
                            <p:childTnLst>
                              <p:par>
                                <p:cTn id="37" presetID="31" presetClass="entr" presetSubtype="0" fill="hold" grpId="0" nodeType="afterEffect">
                                  <p:stCondLst>
                                    <p:cond delay="0"/>
                                  </p:stCondLst>
                                  <p:childTnLst>
                                    <p:set>
                                      <p:cBhvr>
                                        <p:cTn id="38" dur="500" fill="hold">
                                          <p:stCondLst>
                                            <p:cond delay="0"/>
                                          </p:stCondLst>
                                        </p:cTn>
                                        <p:tgtEl>
                                          <p:spTgt spid="28"/>
                                        </p:tgtEl>
                                        <p:attrNameLst>
                                          <p:attrName>style.visibility</p:attrName>
                                        </p:attrNameLst>
                                      </p:cBhvr>
                                      <p:to>
                                        <p:strVal val="visible"/>
                                      </p:to>
                                    </p:set>
                                    <p:anim calcmode="lin" valueType="num">
                                      <p:cBhvr>
                                        <p:cTn id="39" dur="500" fill="hold"/>
                                        <p:tgtEl>
                                          <p:spTgt spid="28"/>
                                        </p:tgtEl>
                                        <p:attrNameLst>
                                          <p:attrName>ppt_w</p:attrName>
                                        </p:attrNameLst>
                                      </p:cBhvr>
                                      <p:tavLst>
                                        <p:tav tm="0">
                                          <p:val>
                                            <p:fltVal val="0"/>
                                          </p:val>
                                        </p:tav>
                                        <p:tav tm="100000">
                                          <p:val>
                                            <p:strVal val="#ppt_w"/>
                                          </p:val>
                                        </p:tav>
                                      </p:tavLst>
                                    </p:anim>
                                    <p:anim calcmode="lin" valueType="num">
                                      <p:cBhvr>
                                        <p:cTn id="40" dur="500" fill="hold"/>
                                        <p:tgtEl>
                                          <p:spTgt spid="28"/>
                                        </p:tgtEl>
                                        <p:attrNameLst>
                                          <p:attrName>ppt_h</p:attrName>
                                        </p:attrNameLst>
                                      </p:cBhvr>
                                      <p:tavLst>
                                        <p:tav tm="0">
                                          <p:val>
                                            <p:fltVal val="0"/>
                                          </p:val>
                                        </p:tav>
                                        <p:tav tm="100000">
                                          <p:val>
                                            <p:strVal val="#ppt_h"/>
                                          </p:val>
                                        </p:tav>
                                      </p:tavLst>
                                    </p:anim>
                                    <p:anim calcmode="lin" valueType="num">
                                      <p:cBhvr>
                                        <p:cTn id="41" dur="500" fill="hold"/>
                                        <p:tgtEl>
                                          <p:spTgt spid="28"/>
                                        </p:tgtEl>
                                        <p:attrNameLst>
                                          <p:attrName>style.rotation</p:attrName>
                                        </p:attrNameLst>
                                      </p:cBhvr>
                                      <p:tavLst>
                                        <p:tav tm="0">
                                          <p:val>
                                            <p:fltVal val="90"/>
                                          </p:val>
                                        </p:tav>
                                        <p:tav tm="100000">
                                          <p:val>
                                            <p:fltVal val="0"/>
                                          </p:val>
                                        </p:tav>
                                      </p:tavLst>
                                    </p:anim>
                                    <p:animEffect transition="in" filter="fade">
                                      <p:cBhvr>
                                        <p:cTn id="42" dur="500"/>
                                        <p:tgtEl>
                                          <p:spTgt spid="28"/>
                                        </p:tgtEl>
                                      </p:cBhvr>
                                    </p:animEffect>
                                  </p:childTnLst>
                                </p:cTn>
                              </p:par>
                              <p:par>
                                <p:cTn id="43" presetID="31" presetClass="entr" presetSubtype="0" fill="hold" grpId="0" nodeType="withEffect">
                                  <p:stCondLst>
                                    <p:cond delay="0"/>
                                  </p:stCondLst>
                                  <p:childTnLst>
                                    <p:set>
                                      <p:cBhvr>
                                        <p:cTn id="44" dur="500" fill="hold">
                                          <p:stCondLst>
                                            <p:cond delay="0"/>
                                          </p:stCondLst>
                                        </p:cTn>
                                        <p:tgtEl>
                                          <p:spTgt spid="29"/>
                                        </p:tgtEl>
                                        <p:attrNameLst>
                                          <p:attrName>style.visibility</p:attrName>
                                        </p:attrNameLst>
                                      </p:cBhvr>
                                      <p:to>
                                        <p:strVal val="visible"/>
                                      </p:to>
                                    </p:set>
                                    <p:anim calcmode="lin" valueType="num">
                                      <p:cBhvr>
                                        <p:cTn id="45" dur="500" fill="hold"/>
                                        <p:tgtEl>
                                          <p:spTgt spid="29"/>
                                        </p:tgtEl>
                                        <p:attrNameLst>
                                          <p:attrName>ppt_w</p:attrName>
                                        </p:attrNameLst>
                                      </p:cBhvr>
                                      <p:tavLst>
                                        <p:tav tm="0">
                                          <p:val>
                                            <p:fltVal val="0"/>
                                          </p:val>
                                        </p:tav>
                                        <p:tav tm="100000">
                                          <p:val>
                                            <p:strVal val="#ppt_w"/>
                                          </p:val>
                                        </p:tav>
                                      </p:tavLst>
                                    </p:anim>
                                    <p:anim calcmode="lin" valueType="num">
                                      <p:cBhvr>
                                        <p:cTn id="46" dur="500" fill="hold"/>
                                        <p:tgtEl>
                                          <p:spTgt spid="29"/>
                                        </p:tgtEl>
                                        <p:attrNameLst>
                                          <p:attrName>ppt_h</p:attrName>
                                        </p:attrNameLst>
                                      </p:cBhvr>
                                      <p:tavLst>
                                        <p:tav tm="0">
                                          <p:val>
                                            <p:fltVal val="0"/>
                                          </p:val>
                                        </p:tav>
                                        <p:tav tm="100000">
                                          <p:val>
                                            <p:strVal val="#ppt_h"/>
                                          </p:val>
                                        </p:tav>
                                      </p:tavLst>
                                    </p:anim>
                                    <p:anim calcmode="lin" valueType="num">
                                      <p:cBhvr>
                                        <p:cTn id="47" dur="500" fill="hold"/>
                                        <p:tgtEl>
                                          <p:spTgt spid="29"/>
                                        </p:tgtEl>
                                        <p:attrNameLst>
                                          <p:attrName>style.rotation</p:attrName>
                                        </p:attrNameLst>
                                      </p:cBhvr>
                                      <p:tavLst>
                                        <p:tav tm="0">
                                          <p:val>
                                            <p:fltVal val="90"/>
                                          </p:val>
                                        </p:tav>
                                        <p:tav tm="100000">
                                          <p:val>
                                            <p:fltVal val="0"/>
                                          </p:val>
                                        </p:tav>
                                      </p:tavLst>
                                    </p:anim>
                                    <p:animEffect transition="in" filter="fade">
                                      <p:cBhvr>
                                        <p:cTn id="48" dur="500"/>
                                        <p:tgtEl>
                                          <p:spTgt spid="29"/>
                                        </p:tgtEl>
                                      </p:cBhvr>
                                    </p:animEffect>
                                  </p:childTnLst>
                                </p:cTn>
                              </p:par>
                            </p:childTnLst>
                          </p:cTn>
                        </p:par>
                        <p:par>
                          <p:cTn id="49" fill="hold">
                            <p:stCondLst>
                              <p:cond delay="3000"/>
                            </p:stCondLst>
                            <p:childTnLst>
                              <p:par>
                                <p:cTn id="50" presetID="22" presetClass="entr" presetSubtype="8" fill="hold" grpId="0" nodeType="afterEffect">
                                  <p:stCondLst>
                                    <p:cond delay="0"/>
                                  </p:stCondLst>
                                  <p:childTnLst>
                                    <p:set>
                                      <p:cBhvr>
                                        <p:cTn id="51" dur="500" fill="hold">
                                          <p:stCondLst>
                                            <p:cond delay="0"/>
                                          </p:stCondLst>
                                        </p:cTn>
                                        <p:tgtEl>
                                          <p:spTgt spid="42"/>
                                        </p:tgtEl>
                                        <p:attrNameLst>
                                          <p:attrName>style.visibility</p:attrName>
                                        </p:attrNameLst>
                                      </p:cBhvr>
                                      <p:to>
                                        <p:strVal val="visible"/>
                                      </p:to>
                                    </p:set>
                                    <p:animEffect transition="in" filter="wipe(left)">
                                      <p:cBhvr>
                                        <p:cTn id="52" dur="500"/>
                                        <p:tgtEl>
                                          <p:spTgt spid="42"/>
                                        </p:tgtEl>
                                      </p:cBhvr>
                                    </p:animEffect>
                                  </p:childTnLst>
                                </p:cTn>
                              </p:par>
                              <p:par>
                                <p:cTn id="53" presetID="22" presetClass="entr" presetSubtype="8" fill="hold" grpId="0" nodeType="withEffect">
                                  <p:stCondLst>
                                    <p:cond delay="0"/>
                                  </p:stCondLst>
                                  <p:childTnLst>
                                    <p:set>
                                      <p:cBhvr>
                                        <p:cTn id="54" dur="500" fill="hold">
                                          <p:stCondLst>
                                            <p:cond delay="0"/>
                                          </p:stCondLst>
                                        </p:cTn>
                                        <p:tgtEl>
                                          <p:spTgt spid="46"/>
                                        </p:tgtEl>
                                        <p:attrNameLst>
                                          <p:attrName>style.visibility</p:attrName>
                                        </p:attrNameLst>
                                      </p:cBhvr>
                                      <p:to>
                                        <p:strVal val="visible"/>
                                      </p:to>
                                    </p:set>
                                    <p:animEffect transition="in" filter="wipe(left)">
                                      <p:cBhvr>
                                        <p:cTn id="55" dur="500"/>
                                        <p:tgtEl>
                                          <p:spTgt spid="46"/>
                                        </p:tgtEl>
                                      </p:cBhvr>
                                    </p:animEffect>
                                  </p:childTnLst>
                                </p:cTn>
                              </p:par>
                            </p:childTnLst>
                          </p:cTn>
                        </p:par>
                        <p:par>
                          <p:cTn id="56" fill="hold">
                            <p:stCondLst>
                              <p:cond delay="3500"/>
                            </p:stCondLst>
                            <p:childTnLst>
                              <p:par>
                                <p:cTn id="57" presetID="22" presetClass="entr" presetSubtype="8" fill="hold" grpId="0" nodeType="afterEffect">
                                  <p:stCondLst>
                                    <p:cond delay="0"/>
                                  </p:stCondLst>
                                  <p:childTnLst>
                                    <p:set>
                                      <p:cBhvr>
                                        <p:cTn id="58" dur="500" fill="hold">
                                          <p:stCondLst>
                                            <p:cond delay="0"/>
                                          </p:stCondLst>
                                        </p:cTn>
                                        <p:tgtEl>
                                          <p:spTgt spid="33"/>
                                        </p:tgtEl>
                                        <p:attrNameLst>
                                          <p:attrName>style.visibility</p:attrName>
                                        </p:attrNameLst>
                                      </p:cBhvr>
                                      <p:to>
                                        <p:strVal val="visible"/>
                                      </p:to>
                                    </p:set>
                                    <p:animEffect transition="in" filter="wipe(left)">
                                      <p:cBhvr>
                                        <p:cTn id="59" dur="500"/>
                                        <p:tgtEl>
                                          <p:spTgt spid="33"/>
                                        </p:tgtEl>
                                      </p:cBhvr>
                                    </p:animEffect>
                                  </p:childTnLst>
                                </p:cTn>
                              </p:par>
                            </p:childTnLst>
                          </p:cTn>
                        </p:par>
                        <p:par>
                          <p:cTn id="60" fill="hold">
                            <p:stCondLst>
                              <p:cond delay="4000"/>
                            </p:stCondLst>
                            <p:childTnLst>
                              <p:par>
                                <p:cTn id="61" presetID="31" presetClass="entr" presetSubtype="0" fill="hold" grpId="0" nodeType="afterEffect">
                                  <p:stCondLst>
                                    <p:cond delay="0"/>
                                  </p:stCondLst>
                                  <p:childTnLst>
                                    <p:set>
                                      <p:cBhvr>
                                        <p:cTn id="62" dur="500" fill="hold">
                                          <p:stCondLst>
                                            <p:cond delay="0"/>
                                          </p:stCondLst>
                                        </p:cTn>
                                        <p:tgtEl>
                                          <p:spTgt spid="30"/>
                                        </p:tgtEl>
                                        <p:attrNameLst>
                                          <p:attrName>style.visibility</p:attrName>
                                        </p:attrNameLst>
                                      </p:cBhvr>
                                      <p:to>
                                        <p:strVal val="visible"/>
                                      </p:to>
                                    </p:set>
                                    <p:anim calcmode="lin" valueType="num">
                                      <p:cBhvr>
                                        <p:cTn id="63" dur="500" fill="hold"/>
                                        <p:tgtEl>
                                          <p:spTgt spid="30"/>
                                        </p:tgtEl>
                                        <p:attrNameLst>
                                          <p:attrName>ppt_w</p:attrName>
                                        </p:attrNameLst>
                                      </p:cBhvr>
                                      <p:tavLst>
                                        <p:tav tm="0">
                                          <p:val>
                                            <p:fltVal val="0"/>
                                          </p:val>
                                        </p:tav>
                                        <p:tav tm="100000">
                                          <p:val>
                                            <p:strVal val="#ppt_w"/>
                                          </p:val>
                                        </p:tav>
                                      </p:tavLst>
                                    </p:anim>
                                    <p:anim calcmode="lin" valueType="num">
                                      <p:cBhvr>
                                        <p:cTn id="64" dur="500" fill="hold"/>
                                        <p:tgtEl>
                                          <p:spTgt spid="30"/>
                                        </p:tgtEl>
                                        <p:attrNameLst>
                                          <p:attrName>ppt_h</p:attrName>
                                        </p:attrNameLst>
                                      </p:cBhvr>
                                      <p:tavLst>
                                        <p:tav tm="0">
                                          <p:val>
                                            <p:fltVal val="0"/>
                                          </p:val>
                                        </p:tav>
                                        <p:tav tm="100000">
                                          <p:val>
                                            <p:strVal val="#ppt_h"/>
                                          </p:val>
                                        </p:tav>
                                      </p:tavLst>
                                    </p:anim>
                                    <p:anim calcmode="lin" valueType="num">
                                      <p:cBhvr>
                                        <p:cTn id="65" dur="500" fill="hold"/>
                                        <p:tgtEl>
                                          <p:spTgt spid="30"/>
                                        </p:tgtEl>
                                        <p:attrNameLst>
                                          <p:attrName>style.rotation</p:attrName>
                                        </p:attrNameLst>
                                      </p:cBhvr>
                                      <p:tavLst>
                                        <p:tav tm="0">
                                          <p:val>
                                            <p:fltVal val="90"/>
                                          </p:val>
                                        </p:tav>
                                        <p:tav tm="100000">
                                          <p:val>
                                            <p:fltVal val="0"/>
                                          </p:val>
                                        </p:tav>
                                      </p:tavLst>
                                    </p:anim>
                                    <p:animEffect transition="in" filter="fade">
                                      <p:cBhvr>
                                        <p:cTn id="66" dur="500"/>
                                        <p:tgtEl>
                                          <p:spTgt spid="30"/>
                                        </p:tgtEl>
                                      </p:cBhvr>
                                    </p:animEffect>
                                  </p:childTnLst>
                                </p:cTn>
                              </p:par>
                              <p:par>
                                <p:cTn id="67" presetID="31" presetClass="entr" presetSubtype="0" fill="hold" grpId="0" nodeType="withEffect">
                                  <p:stCondLst>
                                    <p:cond delay="0"/>
                                  </p:stCondLst>
                                  <p:childTnLst>
                                    <p:set>
                                      <p:cBhvr>
                                        <p:cTn id="68" dur="500"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 calcmode="lin" valueType="num">
                                      <p:cBhvr>
                                        <p:cTn id="71" dur="500" fill="hold"/>
                                        <p:tgtEl>
                                          <p:spTgt spid="31"/>
                                        </p:tgtEl>
                                        <p:attrNameLst>
                                          <p:attrName>style.rotation</p:attrName>
                                        </p:attrNameLst>
                                      </p:cBhvr>
                                      <p:tavLst>
                                        <p:tav tm="0">
                                          <p:val>
                                            <p:fltVal val="90"/>
                                          </p:val>
                                        </p:tav>
                                        <p:tav tm="100000">
                                          <p:val>
                                            <p:fltVal val="0"/>
                                          </p:val>
                                        </p:tav>
                                      </p:tavLst>
                                    </p:anim>
                                    <p:animEffect transition="in" filter="fade">
                                      <p:cBhvr>
                                        <p:cTn id="72" dur="500"/>
                                        <p:tgtEl>
                                          <p:spTgt spid="31"/>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500" fill="hold">
                                          <p:stCondLst>
                                            <p:cond delay="0"/>
                                          </p:stCondLst>
                                        </p:cTn>
                                        <p:tgtEl>
                                          <p:spTgt spid="43"/>
                                        </p:tgtEl>
                                        <p:attrNameLst>
                                          <p:attrName>style.visibility</p:attrName>
                                        </p:attrNameLst>
                                      </p:cBhvr>
                                      <p:to>
                                        <p:strVal val="visible"/>
                                      </p:to>
                                    </p:set>
                                    <p:animEffect transition="in" filter="wipe(left)">
                                      <p:cBhvr>
                                        <p:cTn id="76" dur="500"/>
                                        <p:tgtEl>
                                          <p:spTgt spid="43"/>
                                        </p:tgtEl>
                                      </p:cBhvr>
                                    </p:animEffect>
                                  </p:childTnLst>
                                </p:cTn>
                              </p:par>
                              <p:par>
                                <p:cTn id="77" presetID="22" presetClass="entr" presetSubtype="8" fill="hold" grpId="0" nodeType="withEffect">
                                  <p:stCondLst>
                                    <p:cond delay="0"/>
                                  </p:stCondLst>
                                  <p:childTnLst>
                                    <p:set>
                                      <p:cBhvr>
                                        <p:cTn id="78" dur="500" fill="hold">
                                          <p:stCondLst>
                                            <p:cond delay="0"/>
                                          </p:stCondLst>
                                        </p:cTn>
                                        <p:tgtEl>
                                          <p:spTgt spid="45"/>
                                        </p:tgtEl>
                                        <p:attrNameLst>
                                          <p:attrName>style.visibility</p:attrName>
                                        </p:attrNameLst>
                                      </p:cBhvr>
                                      <p:to>
                                        <p:strVal val="visible"/>
                                      </p:to>
                                    </p:set>
                                    <p:animEffect transition="in" filter="wipe(left)">
                                      <p:cBhvr>
                                        <p:cTn id="79" dur="500"/>
                                        <p:tgtEl>
                                          <p:spTgt spid="45"/>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1" fill="hold" grpId="0" nodeType="clickEffect">
                                  <p:stCondLst>
                                    <p:cond delay="0"/>
                                  </p:stCondLst>
                                  <p:childTnLst>
                                    <p:set>
                                      <p:cBhvr>
                                        <p:cTn id="83" dur="500" fill="hold">
                                          <p:stCondLst>
                                            <p:cond delay="0"/>
                                          </p:stCondLst>
                                        </p:cTn>
                                        <p:tgtEl>
                                          <p:spTgt spid="36"/>
                                        </p:tgtEl>
                                        <p:attrNameLst>
                                          <p:attrName>style.visibility</p:attrName>
                                        </p:attrNameLst>
                                      </p:cBhvr>
                                      <p:to>
                                        <p:strVal val="visible"/>
                                      </p:to>
                                    </p:set>
                                    <p:animEffect transition="in" filter="wipe(up)">
                                      <p:cBhvr>
                                        <p:cTn id="84" dur="500"/>
                                        <p:tgtEl>
                                          <p:spTgt spid="36"/>
                                        </p:tgtEl>
                                      </p:cBhvr>
                                    </p:animEffect>
                                  </p:childTnLst>
                                </p:cTn>
                              </p:par>
                            </p:childTnLst>
                          </p:cTn>
                        </p:par>
                        <p:par>
                          <p:cTn id="85" fill="hold">
                            <p:stCondLst>
                              <p:cond delay="500"/>
                            </p:stCondLst>
                            <p:childTnLst>
                              <p:par>
                                <p:cTn id="86" presetID="16" presetClass="entr" presetSubtype="37" fill="hold" grpId="0" nodeType="afterEffect">
                                  <p:stCondLst>
                                    <p:cond delay="0"/>
                                  </p:stCondLst>
                                  <p:childTnLst>
                                    <p:set>
                                      <p:cBhvr>
                                        <p:cTn id="87" dur="500" fill="hold">
                                          <p:stCondLst>
                                            <p:cond delay="0"/>
                                          </p:stCondLst>
                                        </p:cTn>
                                        <p:tgtEl>
                                          <p:spTgt spid="41"/>
                                        </p:tgtEl>
                                        <p:attrNameLst>
                                          <p:attrName>style.visibility</p:attrName>
                                        </p:attrNameLst>
                                      </p:cBhvr>
                                      <p:to>
                                        <p:strVal val="visible"/>
                                      </p:to>
                                    </p:set>
                                    <p:animEffect transition="in" filter="barn(outVertical)">
                                      <p:cBhvr>
                                        <p:cTn id="88" dur="500"/>
                                        <p:tgtEl>
                                          <p:spTgt spid="41"/>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1" fill="hold" grpId="0" nodeType="clickEffect">
                                  <p:stCondLst>
                                    <p:cond delay="0"/>
                                  </p:stCondLst>
                                  <p:childTnLst>
                                    <p:set>
                                      <p:cBhvr>
                                        <p:cTn id="92" dur="500"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500"/>
                            </p:stCondLst>
                            <p:childTnLst>
                              <p:par>
                                <p:cTn id="95" presetID="16" presetClass="entr" presetSubtype="37" fill="hold" grpId="0" nodeType="afterEffect">
                                  <p:stCondLst>
                                    <p:cond delay="0"/>
                                  </p:stCondLst>
                                  <p:childTnLst>
                                    <p:set>
                                      <p:cBhvr>
                                        <p:cTn id="96" dur="500" fill="hold">
                                          <p:stCondLst>
                                            <p:cond delay="0"/>
                                          </p:stCondLst>
                                        </p:cTn>
                                        <p:tgtEl>
                                          <p:spTgt spid="40"/>
                                        </p:tgtEl>
                                        <p:attrNameLst>
                                          <p:attrName>style.visibility</p:attrName>
                                        </p:attrNameLst>
                                      </p:cBhvr>
                                      <p:to>
                                        <p:strVal val="visible"/>
                                      </p:to>
                                    </p:set>
                                    <p:animEffect transition="in" filter="barn(outVertical)">
                                      <p:cBhvr>
                                        <p:cTn id="97" dur="500"/>
                                        <p:tgtEl>
                                          <p:spTgt spid="40"/>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500" fill="hold">
                                          <p:stCondLst>
                                            <p:cond delay="0"/>
                                          </p:stCondLst>
                                        </p:cTn>
                                        <p:tgtEl>
                                          <p:spTgt spid="38"/>
                                        </p:tgtEl>
                                        <p:attrNameLst>
                                          <p:attrName>style.visibility</p:attrName>
                                        </p:attrNameLst>
                                      </p:cBhvr>
                                      <p:to>
                                        <p:strVal val="visible"/>
                                      </p:to>
                                    </p:set>
                                    <p:animEffect transition="in" filter="wipe(down)">
                                      <p:cBhvr>
                                        <p:cTn id="102" dur="500"/>
                                        <p:tgtEl>
                                          <p:spTgt spid="38"/>
                                        </p:tgtEl>
                                      </p:cBhvr>
                                    </p:animEffect>
                                  </p:childTnLst>
                                </p:cTn>
                              </p:par>
                            </p:childTnLst>
                          </p:cTn>
                        </p:par>
                        <p:par>
                          <p:cTn id="103" fill="hold">
                            <p:stCondLst>
                              <p:cond delay="500"/>
                            </p:stCondLst>
                            <p:childTnLst>
                              <p:par>
                                <p:cTn id="104" presetID="16" presetClass="entr" presetSubtype="37" fill="hold" grpId="0" nodeType="afterEffect">
                                  <p:stCondLst>
                                    <p:cond delay="0"/>
                                  </p:stCondLst>
                                  <p:childTnLst>
                                    <p:set>
                                      <p:cBhvr>
                                        <p:cTn id="105" dur="500" fill="hold">
                                          <p:stCondLst>
                                            <p:cond delay="0"/>
                                          </p:stCondLst>
                                        </p:cTn>
                                        <p:tgtEl>
                                          <p:spTgt spid="39"/>
                                        </p:tgtEl>
                                        <p:attrNameLst>
                                          <p:attrName>style.visibility</p:attrName>
                                        </p:attrNameLst>
                                      </p:cBhvr>
                                      <p:to>
                                        <p:strVal val="visible"/>
                                      </p:to>
                                    </p:set>
                                    <p:animEffect transition="in" filter="barn(outVertical)">
                                      <p:cBhvr>
                                        <p:cTn id="106"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p:bldP spid="28" grpId="0" animBg="1"/>
      <p:bldP spid="29" grpId="0"/>
      <p:bldP spid="30" grpId="0" animBg="1"/>
      <p:bldP spid="31" grpId="0"/>
      <p:bldP spid="32" grpId="0" animBg="1"/>
      <p:bldP spid="33" grpId="0" animBg="1"/>
      <p:bldP spid="35" grpId="0" animBg="1"/>
      <p:bldP spid="36" grpId="0" animBg="1"/>
      <p:bldP spid="37" grpId="0" animBg="1"/>
      <p:bldP spid="38" grpId="0" animBg="1"/>
      <p:bldP spid="39" grpId="0"/>
      <p:bldP spid="40" grpId="0"/>
      <p:bldP spid="41" grpId="0"/>
      <p:bldP spid="42" grpId="0" animBg="1"/>
      <p:bldP spid="43" grpId="0" animBg="1"/>
      <p:bldP spid="44" grpId="0" animBg="1"/>
      <p:bldP spid="45" grpId="0"/>
      <p:bldP spid="46" grpId="0"/>
      <p:bldP spid="4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直接连接符 46"/>
          <p:cNvCxnSpPr/>
          <p:nvPr/>
        </p:nvCxnSpPr>
        <p:spPr>
          <a:xfrm flipH="1">
            <a:off x="5820877" y="3305109"/>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2807654" y="3317164"/>
            <a:ext cx="41565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组合 50"/>
          <p:cNvGrpSpPr/>
          <p:nvPr/>
        </p:nvGrpSpPr>
        <p:grpSpPr>
          <a:xfrm>
            <a:off x="3592798" y="1341039"/>
            <a:ext cx="707403" cy="178728"/>
            <a:chOff x="4470269" y="1661160"/>
            <a:chExt cx="1290451" cy="262890"/>
          </a:xfrm>
        </p:grpSpPr>
        <p:cxnSp>
          <p:nvCxnSpPr>
            <p:cNvPr id="52" name="直接连接符 51"/>
            <p:cNvCxnSpPr/>
            <p:nvPr/>
          </p:nvCxnSpPr>
          <p:spPr>
            <a:xfrm flipH="1" flipV="1">
              <a:off x="5410200" y="1661160"/>
              <a:ext cx="350520" cy="26289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直接连接符 52"/>
            <p:cNvCxnSpPr/>
            <p:nvPr/>
          </p:nvCxnSpPr>
          <p:spPr>
            <a:xfrm flipH="1">
              <a:off x="4470269" y="1663541"/>
              <a:ext cx="94231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8" name="六边形 57"/>
          <p:cNvSpPr/>
          <p:nvPr/>
        </p:nvSpPr>
        <p:spPr>
          <a:xfrm>
            <a:off x="4119245" y="1510665"/>
            <a:ext cx="817880" cy="71501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华文中宋" panose="02010600040101010101" charset="-122"/>
              <a:ea typeface="华文中宋" panose="02010600040101010101" charset="-122"/>
              <a:cs typeface="Arial" panose="020B0604020202020204" pitchFamily="34" charset="0"/>
            </a:endParaRPr>
          </a:p>
        </p:txBody>
      </p:sp>
      <p:sp>
        <p:nvSpPr>
          <p:cNvPr id="61" name="六边形 60"/>
          <p:cNvSpPr/>
          <p:nvPr/>
        </p:nvSpPr>
        <p:spPr>
          <a:xfrm>
            <a:off x="5003165" y="2947670"/>
            <a:ext cx="817880" cy="71501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华文中宋" panose="02010600040101010101" charset="-122"/>
              <a:ea typeface="华文中宋" panose="02010600040101010101" charset="-122"/>
              <a:cs typeface="Arial" panose="020B0604020202020204" pitchFamily="34" charset="0"/>
            </a:endParaRPr>
          </a:p>
        </p:txBody>
      </p:sp>
      <p:sp>
        <p:nvSpPr>
          <p:cNvPr id="64" name="六边形 63"/>
          <p:cNvSpPr/>
          <p:nvPr/>
        </p:nvSpPr>
        <p:spPr>
          <a:xfrm>
            <a:off x="3223260" y="2958465"/>
            <a:ext cx="817880" cy="715010"/>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华文中宋" panose="02010600040101010101" charset="-122"/>
              <a:ea typeface="华文中宋" panose="02010600040101010101" charset="-122"/>
              <a:cs typeface="Arial" panose="020B0604020202020204" pitchFamily="34" charset="0"/>
            </a:endParaRPr>
          </a:p>
        </p:txBody>
      </p:sp>
      <p:sp>
        <p:nvSpPr>
          <p:cNvPr id="72" name="矩形 71"/>
          <p:cNvSpPr/>
          <p:nvPr/>
        </p:nvSpPr>
        <p:spPr>
          <a:xfrm>
            <a:off x="1838279" y="1131492"/>
            <a:ext cx="1727835" cy="337820"/>
          </a:xfrm>
          <a:prstGeom prst="rect">
            <a:avLst/>
          </a:prstGeom>
        </p:spPr>
        <p:txBody>
          <a:bodyPr wrap="none" lIns="62112" tIns="31056" rIns="62112" bIns="31056">
            <a:spAutoFit/>
          </a:bodyPr>
          <a:lstStyle/>
          <a:p>
            <a:pPr algn="r"/>
            <a:r>
              <a:rPr lang="zh-CN" altLang="en-US" b="1" dirty="0">
                <a:solidFill>
                  <a:schemeClr val="tx1">
                    <a:lumMod val="75000"/>
                    <a:lumOff val="25000"/>
                  </a:schemeClr>
                </a:solidFill>
                <a:latin typeface="华文中宋" panose="02010600040101010101" charset="-122"/>
                <a:ea typeface="华文中宋" panose="02010600040101010101" charset="-122"/>
              </a:rPr>
              <a:t>校本</a:t>
            </a:r>
            <a:r>
              <a:rPr lang="zh-CN" altLang="en-US" b="1" dirty="0">
                <a:solidFill>
                  <a:schemeClr val="tx1">
                    <a:lumMod val="75000"/>
                    <a:lumOff val="25000"/>
                  </a:schemeClr>
                </a:solidFill>
                <a:latin typeface="华文中宋" panose="02010600040101010101" charset="-122"/>
                <a:ea typeface="华文中宋" panose="02010600040101010101" charset="-122"/>
              </a:rPr>
              <a:t>教材的</a:t>
            </a:r>
            <a:r>
              <a:rPr lang="zh-CN" altLang="en-US" b="1" dirty="0">
                <a:solidFill>
                  <a:schemeClr val="tx1">
                    <a:lumMod val="75000"/>
                    <a:lumOff val="25000"/>
                  </a:schemeClr>
                </a:solidFill>
                <a:latin typeface="华文中宋" panose="02010600040101010101" charset="-122"/>
                <a:ea typeface="华文中宋" panose="02010600040101010101" charset="-122"/>
              </a:rPr>
              <a:t>编写</a:t>
            </a:r>
            <a:endParaRPr lang="zh-CN" altLang="en-US" b="1" dirty="0">
              <a:solidFill>
                <a:schemeClr val="tx1">
                  <a:lumMod val="75000"/>
                  <a:lumOff val="25000"/>
                </a:schemeClr>
              </a:solidFill>
              <a:latin typeface="华文中宋" panose="02010600040101010101" charset="-122"/>
              <a:ea typeface="华文中宋" panose="02010600040101010101" charset="-122"/>
            </a:endParaRPr>
          </a:p>
        </p:txBody>
      </p:sp>
      <p:sp>
        <p:nvSpPr>
          <p:cNvPr id="73" name="矩形 47"/>
          <p:cNvSpPr>
            <a:spLocks noChangeArrowheads="1"/>
          </p:cNvSpPr>
          <p:nvPr/>
        </p:nvSpPr>
        <p:spPr bwMode="auto">
          <a:xfrm>
            <a:off x="1331640" y="1430406"/>
            <a:ext cx="2234476" cy="83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zh-CN" altLang="en-US" sz="1400" dirty="0">
                <a:solidFill>
                  <a:schemeClr val="tx1">
                    <a:lumMod val="75000"/>
                    <a:lumOff val="25000"/>
                  </a:schemeClr>
                </a:solidFill>
                <a:latin typeface="华文中宋" panose="02010600040101010101" charset="-122"/>
                <a:ea typeface="华文中宋" panose="02010600040101010101" charset="-122"/>
                <a:sym typeface="微软雅黑" panose="020B0503020204020204" pitchFamily="34" charset="-122"/>
              </a:rPr>
              <a:t>需要选取合适的知识点，内容删改后形成校本课程，做到持续</a:t>
            </a:r>
            <a:r>
              <a:rPr lang="zh-CN" altLang="en-US" sz="1400" dirty="0">
                <a:solidFill>
                  <a:schemeClr val="tx1">
                    <a:lumMod val="75000"/>
                    <a:lumOff val="25000"/>
                  </a:schemeClr>
                </a:solidFill>
                <a:latin typeface="华文中宋" panose="02010600040101010101" charset="-122"/>
                <a:ea typeface="华文中宋" panose="02010600040101010101" charset="-122"/>
                <a:sym typeface="微软雅黑" panose="020B0503020204020204" pitchFamily="34" charset="-122"/>
              </a:rPr>
              <a:t>发展。</a:t>
            </a:r>
            <a:endParaRPr lang="zh-CN" altLang="en-US" sz="1400" dirty="0">
              <a:solidFill>
                <a:schemeClr val="tx1">
                  <a:lumMod val="75000"/>
                  <a:lumOff val="25000"/>
                </a:schemeClr>
              </a:solidFill>
              <a:latin typeface="华文中宋" panose="02010600040101010101" charset="-122"/>
              <a:ea typeface="华文中宋" panose="02010600040101010101" charset="-122"/>
              <a:sym typeface="微软雅黑" panose="020B0503020204020204" pitchFamily="34" charset="-122"/>
            </a:endParaRPr>
          </a:p>
        </p:txBody>
      </p:sp>
      <p:sp>
        <p:nvSpPr>
          <p:cNvPr id="76" name="矩形 75"/>
          <p:cNvSpPr/>
          <p:nvPr/>
        </p:nvSpPr>
        <p:spPr>
          <a:xfrm>
            <a:off x="1026460" y="3018253"/>
            <a:ext cx="1727835" cy="337820"/>
          </a:xfrm>
          <a:prstGeom prst="rect">
            <a:avLst/>
          </a:prstGeom>
        </p:spPr>
        <p:txBody>
          <a:bodyPr wrap="none" lIns="62112" tIns="31056" rIns="62112" bIns="31056">
            <a:spAutoFit/>
          </a:bodyPr>
          <a:lstStyle/>
          <a:p>
            <a:pPr algn="r"/>
            <a:r>
              <a:rPr lang="zh-CN" altLang="en-US" b="1" dirty="0">
                <a:solidFill>
                  <a:schemeClr val="tx1">
                    <a:lumMod val="75000"/>
                    <a:lumOff val="25000"/>
                  </a:schemeClr>
                </a:solidFill>
                <a:latin typeface="华文中宋" panose="02010600040101010101" charset="-122"/>
                <a:ea typeface="华文中宋" panose="02010600040101010101" charset="-122"/>
              </a:rPr>
              <a:t>时间地点的</a:t>
            </a:r>
            <a:r>
              <a:rPr lang="zh-CN" altLang="en-US" b="1" dirty="0">
                <a:solidFill>
                  <a:schemeClr val="tx1">
                    <a:lumMod val="75000"/>
                    <a:lumOff val="25000"/>
                  </a:schemeClr>
                </a:solidFill>
                <a:latin typeface="华文中宋" panose="02010600040101010101" charset="-122"/>
                <a:ea typeface="华文中宋" panose="02010600040101010101" charset="-122"/>
              </a:rPr>
              <a:t>选取</a:t>
            </a:r>
            <a:endParaRPr lang="zh-CN" altLang="en-US" b="1" dirty="0">
              <a:solidFill>
                <a:schemeClr val="tx1">
                  <a:lumMod val="75000"/>
                  <a:lumOff val="25000"/>
                </a:schemeClr>
              </a:solidFill>
              <a:latin typeface="华文中宋" panose="02010600040101010101" charset="-122"/>
              <a:ea typeface="华文中宋" panose="02010600040101010101" charset="-122"/>
            </a:endParaRPr>
          </a:p>
        </p:txBody>
      </p:sp>
      <p:sp>
        <p:nvSpPr>
          <p:cNvPr id="77" name="矩形 47"/>
          <p:cNvSpPr>
            <a:spLocks noChangeArrowheads="1"/>
          </p:cNvSpPr>
          <p:nvPr/>
        </p:nvSpPr>
        <p:spPr bwMode="auto">
          <a:xfrm>
            <a:off x="720725" y="3317240"/>
            <a:ext cx="2030095" cy="1094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just">
              <a:lnSpc>
                <a:spcPct val="120000"/>
              </a:lnSpc>
              <a:spcBef>
                <a:spcPct val="0"/>
              </a:spcBef>
              <a:buNone/>
            </a:pPr>
            <a:r>
              <a:rPr lang="zh-CN" altLang="en-US" sz="1400" dirty="0">
                <a:solidFill>
                  <a:schemeClr val="tx1">
                    <a:lumMod val="75000"/>
                    <a:lumOff val="25000"/>
                  </a:schemeClr>
                </a:solidFill>
                <a:latin typeface="华文中宋" panose="02010600040101010101" charset="-122"/>
                <a:ea typeface="华文中宋" panose="02010600040101010101" charset="-122"/>
                <a:sym typeface="微软雅黑" panose="020B0503020204020204" pitchFamily="34" charset="-122"/>
              </a:rPr>
              <a:t>固定且统一的授课时间不好选取，专业的授课教室没有，在空教室轮换</a:t>
            </a:r>
            <a:r>
              <a:rPr lang="zh-CN" altLang="en-US" sz="1400" dirty="0">
                <a:solidFill>
                  <a:schemeClr val="tx1">
                    <a:lumMod val="75000"/>
                    <a:lumOff val="25000"/>
                  </a:schemeClr>
                </a:solidFill>
                <a:latin typeface="华文中宋" panose="02010600040101010101" charset="-122"/>
                <a:ea typeface="华文中宋" panose="02010600040101010101" charset="-122"/>
                <a:sym typeface="微软雅黑" panose="020B0503020204020204" pitchFamily="34" charset="-122"/>
              </a:rPr>
              <a:t>授课。</a:t>
            </a:r>
            <a:endParaRPr lang="zh-CN" altLang="en-US" sz="1400" dirty="0">
              <a:solidFill>
                <a:schemeClr val="tx1">
                  <a:lumMod val="75000"/>
                  <a:lumOff val="25000"/>
                </a:schemeClr>
              </a:solidFill>
              <a:latin typeface="华文中宋" panose="02010600040101010101" charset="-122"/>
              <a:ea typeface="华文中宋" panose="02010600040101010101" charset="-122"/>
              <a:sym typeface="微软雅黑" panose="020B0503020204020204" pitchFamily="34" charset="-122"/>
            </a:endParaRPr>
          </a:p>
        </p:txBody>
      </p:sp>
      <p:sp>
        <p:nvSpPr>
          <p:cNvPr id="80" name="矩形 79"/>
          <p:cNvSpPr/>
          <p:nvPr/>
        </p:nvSpPr>
        <p:spPr>
          <a:xfrm>
            <a:off x="6297078" y="2787873"/>
            <a:ext cx="1269365" cy="337820"/>
          </a:xfrm>
          <a:prstGeom prst="rect">
            <a:avLst/>
          </a:prstGeom>
        </p:spPr>
        <p:txBody>
          <a:bodyPr wrap="none" lIns="62112" tIns="31056" rIns="62112" bIns="31056">
            <a:spAutoFit/>
          </a:bodyPr>
          <a:lstStyle/>
          <a:p>
            <a:pPr algn="r"/>
            <a:r>
              <a:rPr lang="zh-CN" altLang="en-US" b="1" dirty="0">
                <a:solidFill>
                  <a:schemeClr val="tx1">
                    <a:lumMod val="75000"/>
                    <a:lumOff val="25000"/>
                  </a:schemeClr>
                </a:solidFill>
                <a:latin typeface="华文中宋" panose="02010600040101010101" charset="-122"/>
                <a:ea typeface="华文中宋" panose="02010600040101010101" charset="-122"/>
              </a:rPr>
              <a:t>大纲的</a:t>
            </a:r>
            <a:r>
              <a:rPr lang="zh-CN" altLang="en-US" b="1" dirty="0">
                <a:solidFill>
                  <a:schemeClr val="tx1">
                    <a:lumMod val="75000"/>
                    <a:lumOff val="25000"/>
                  </a:schemeClr>
                </a:solidFill>
                <a:latin typeface="华文中宋" panose="02010600040101010101" charset="-122"/>
                <a:ea typeface="华文中宋" panose="02010600040101010101" charset="-122"/>
              </a:rPr>
              <a:t>制定</a:t>
            </a:r>
            <a:endParaRPr lang="zh-CN" altLang="en-US" b="1" dirty="0">
              <a:solidFill>
                <a:schemeClr val="tx1">
                  <a:lumMod val="75000"/>
                  <a:lumOff val="25000"/>
                </a:schemeClr>
              </a:solidFill>
              <a:latin typeface="华文中宋" panose="02010600040101010101" charset="-122"/>
              <a:ea typeface="华文中宋" panose="02010600040101010101" charset="-122"/>
            </a:endParaRPr>
          </a:p>
        </p:txBody>
      </p:sp>
      <p:sp>
        <p:nvSpPr>
          <p:cNvPr id="81" name="矩形 47"/>
          <p:cNvSpPr>
            <a:spLocks noChangeArrowheads="1"/>
          </p:cNvSpPr>
          <p:nvPr/>
        </p:nvSpPr>
        <p:spPr bwMode="auto">
          <a:xfrm>
            <a:off x="6291580" y="3105150"/>
            <a:ext cx="2007870" cy="835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2112" tIns="31056" rIns="62112" bIns="3105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75000"/>
                    <a:lumOff val="25000"/>
                  </a:schemeClr>
                </a:solidFill>
                <a:latin typeface="华文中宋" panose="02010600040101010101" charset="-122"/>
                <a:ea typeface="华文中宋" panose="02010600040101010101" charset="-122"/>
                <a:sym typeface="微软雅黑" panose="020B0503020204020204" pitchFamily="34" charset="-122"/>
              </a:rPr>
              <a:t>知识点编排顺序；上到什么难度？挖到什么深度？时间如何</a:t>
            </a:r>
            <a:r>
              <a:rPr lang="zh-CN" altLang="en-US" sz="1400" dirty="0">
                <a:solidFill>
                  <a:schemeClr val="tx1">
                    <a:lumMod val="75000"/>
                    <a:lumOff val="25000"/>
                  </a:schemeClr>
                </a:solidFill>
                <a:latin typeface="华文中宋" panose="02010600040101010101" charset="-122"/>
                <a:ea typeface="华文中宋" panose="02010600040101010101" charset="-122"/>
                <a:sym typeface="微软雅黑" panose="020B0503020204020204" pitchFamily="34" charset="-122"/>
              </a:rPr>
              <a:t>安排？</a:t>
            </a:r>
            <a:endParaRPr lang="zh-CN" altLang="en-US" sz="1400" dirty="0">
              <a:solidFill>
                <a:schemeClr val="tx1">
                  <a:lumMod val="75000"/>
                  <a:lumOff val="25000"/>
                </a:schemeClr>
              </a:solidFill>
              <a:latin typeface="华文中宋" panose="02010600040101010101" charset="-122"/>
              <a:ea typeface="华文中宋" panose="02010600040101010101" charset="-122"/>
              <a:sym typeface="微软雅黑" panose="020B0503020204020204" pitchFamily="34" charset="-122"/>
            </a:endParaRPr>
          </a:p>
        </p:txBody>
      </p:sp>
      <p:grpSp>
        <p:nvGrpSpPr>
          <p:cNvPr id="87" name="组合 86"/>
          <p:cNvGrpSpPr/>
          <p:nvPr/>
        </p:nvGrpSpPr>
        <p:grpSpPr>
          <a:xfrm>
            <a:off x="3887578" y="2289632"/>
            <a:ext cx="1281625" cy="1082733"/>
            <a:chOff x="5927099" y="3207123"/>
            <a:chExt cx="1887055" cy="1592580"/>
          </a:xfrm>
          <a:solidFill>
            <a:schemeClr val="accent3">
              <a:lumMod val="75000"/>
            </a:schemeClr>
          </a:solidFill>
        </p:grpSpPr>
        <p:sp>
          <p:nvSpPr>
            <p:cNvPr id="88" name="六边形 87"/>
            <p:cNvSpPr/>
            <p:nvPr/>
          </p:nvSpPr>
          <p:spPr>
            <a:xfrm>
              <a:off x="5927099" y="3207123"/>
              <a:ext cx="1887055" cy="1592580"/>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00">
                <a:latin typeface="华文中宋" panose="02010600040101010101" charset="-122"/>
                <a:ea typeface="华文中宋" panose="02010600040101010101" charset="-122"/>
                <a:cs typeface="Arial" panose="020B0604020202020204" pitchFamily="34" charset="0"/>
              </a:endParaRPr>
            </a:p>
          </p:txBody>
        </p:sp>
        <p:sp>
          <p:nvSpPr>
            <p:cNvPr id="89" name="文本框 1"/>
            <p:cNvSpPr txBox="1"/>
            <p:nvPr/>
          </p:nvSpPr>
          <p:spPr>
            <a:xfrm>
              <a:off x="6299107" y="3687122"/>
              <a:ext cx="1157998" cy="632328"/>
            </a:xfrm>
            <a:prstGeom prst="rect">
              <a:avLst/>
            </a:prstGeom>
            <a:noFill/>
          </p:spPr>
          <p:txBody>
            <a:bodyPr wrap="square" rtlCol="0">
              <a:spAutoFit/>
            </a:bodyPr>
            <a:lstStyle/>
            <a:p>
              <a:pPr algn="ctr"/>
              <a:r>
                <a:rPr lang="zh-CN" altLang="en-US" sz="2200" b="1" dirty="0">
                  <a:solidFill>
                    <a:schemeClr val="bg1"/>
                  </a:solidFill>
                  <a:latin typeface="华文中宋" panose="02010600040101010101" charset="-122"/>
                  <a:ea typeface="华文中宋" panose="02010600040101010101" charset="-122"/>
                </a:rPr>
                <a:t>困难</a:t>
              </a:r>
              <a:endParaRPr lang="zh-CN" altLang="en-US" sz="2200" b="1" dirty="0">
                <a:solidFill>
                  <a:schemeClr val="bg1"/>
                </a:solidFill>
                <a:latin typeface="华文中宋" panose="02010600040101010101" charset="-122"/>
                <a:ea typeface="华文中宋" panose="02010600040101010101" charset="-122"/>
              </a:endParaRPr>
            </a:p>
          </p:txBody>
        </p:sp>
      </p:grpSp>
      <p:sp>
        <p:nvSpPr>
          <p:cNvPr id="45" name="TextBox 44"/>
          <p:cNvSpPr txBox="1"/>
          <p:nvPr/>
        </p:nvSpPr>
        <p:spPr>
          <a:xfrm>
            <a:off x="355782" y="205624"/>
            <a:ext cx="2729230" cy="398780"/>
          </a:xfrm>
          <a:prstGeom prst="rect">
            <a:avLst/>
          </a:prstGeom>
          <a:noFill/>
        </p:spPr>
        <p:txBody>
          <a:bodyPr wrap="none" rtlCol="0">
            <a:spAutoFit/>
          </a:bodyPr>
          <a:lstStyle/>
          <a:p>
            <a:r>
              <a:rPr lang="zh-CN" altLang="en-US" sz="2000" b="1" dirty="0">
                <a:solidFill>
                  <a:schemeClr val="accent1"/>
                </a:solidFill>
                <a:latin typeface="华文中宋" panose="02010600040101010101" charset="-122"/>
                <a:ea typeface="华文中宋" panose="02010600040101010101" charset="-122"/>
              </a:rPr>
              <a:t>实施阶段最困难的</a:t>
            </a:r>
            <a:r>
              <a:rPr lang="zh-CN" altLang="en-US" sz="2000" b="1" dirty="0">
                <a:solidFill>
                  <a:schemeClr val="accent1"/>
                </a:solidFill>
                <a:latin typeface="华文中宋" panose="02010600040101010101" charset="-122"/>
                <a:ea typeface="华文中宋" panose="02010600040101010101" charset="-122"/>
              </a:rPr>
              <a:t>部分</a:t>
            </a:r>
            <a:endParaRPr lang="zh-CN" altLang="en-US" sz="2000" b="1" dirty="0">
              <a:solidFill>
                <a:schemeClr val="accent1"/>
              </a:solidFill>
              <a:latin typeface="华文中宋" panose="02010600040101010101" charset="-122"/>
              <a:ea typeface="华文中宋" panose="02010600040101010101" charset="-122"/>
            </a:endParaRPr>
          </a:p>
        </p:txBody>
      </p:sp>
      <p:pic>
        <p:nvPicPr>
          <p:cNvPr id="4" name="图片 3" descr="logo"/>
          <p:cNvPicPr>
            <a:picLocks noChangeAspect="1"/>
          </p:cNvPicPr>
          <p:nvPr/>
        </p:nvPicPr>
        <p:blipFill>
          <a:blip r:embed="rId1"/>
          <a:stretch>
            <a:fillRect/>
          </a:stretch>
        </p:blipFill>
        <p:spPr>
          <a:xfrm>
            <a:off x="107950" y="4732020"/>
            <a:ext cx="1725295" cy="3454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afterEffect">
                                  <p:stCondLst>
                                    <p:cond delay="0"/>
                                  </p:stCondLst>
                                  <p:childTnLst>
                                    <p:set>
                                      <p:cBhvr>
                                        <p:cTn id="6" dur="500" fill="hold">
                                          <p:stCondLst>
                                            <p:cond delay="0"/>
                                          </p:stCondLst>
                                        </p:cTn>
                                        <p:tgtEl>
                                          <p:spTgt spid="87"/>
                                        </p:tgtEl>
                                        <p:attrNameLst>
                                          <p:attrName>style.visibility</p:attrName>
                                        </p:attrNameLst>
                                      </p:cBhvr>
                                      <p:to>
                                        <p:strVal val="visible"/>
                                      </p:to>
                                    </p:set>
                                    <p:anim calcmode="lin" valueType="num">
                                      <p:cBhvr>
                                        <p:cTn id="7" dur="500" fill="hold"/>
                                        <p:tgtEl>
                                          <p:spTgt spid="87"/>
                                        </p:tgtEl>
                                        <p:attrNameLst>
                                          <p:attrName>ppt_w</p:attrName>
                                        </p:attrNameLst>
                                      </p:cBhvr>
                                      <p:tavLst>
                                        <p:tav tm="0">
                                          <p:val>
                                            <p:fltVal val="0"/>
                                          </p:val>
                                        </p:tav>
                                        <p:tav tm="100000">
                                          <p:val>
                                            <p:strVal val="#ppt_w"/>
                                          </p:val>
                                        </p:tav>
                                      </p:tavLst>
                                    </p:anim>
                                    <p:anim calcmode="lin" valueType="num">
                                      <p:cBhvr>
                                        <p:cTn id="8" dur="500" fill="hold"/>
                                        <p:tgtEl>
                                          <p:spTgt spid="87"/>
                                        </p:tgtEl>
                                        <p:attrNameLst>
                                          <p:attrName>ppt_h</p:attrName>
                                        </p:attrNameLst>
                                      </p:cBhvr>
                                      <p:tavLst>
                                        <p:tav tm="0">
                                          <p:val>
                                            <p:fltVal val="0"/>
                                          </p:val>
                                        </p:tav>
                                        <p:tav tm="100000">
                                          <p:val>
                                            <p:strVal val="#ppt_h"/>
                                          </p:val>
                                        </p:tav>
                                      </p:tavLst>
                                    </p:anim>
                                    <p:anim calcmode="lin" valueType="num">
                                      <p:cBhvr>
                                        <p:cTn id="9" dur="500" fill="hold"/>
                                        <p:tgtEl>
                                          <p:spTgt spid="87"/>
                                        </p:tgtEl>
                                        <p:attrNameLst>
                                          <p:attrName>ppt_x</p:attrName>
                                        </p:attrNameLst>
                                      </p:cBhvr>
                                      <p:tavLst>
                                        <p:tav tm="0">
                                          <p:val>
                                            <p:fltVal val="0.5"/>
                                          </p:val>
                                        </p:tav>
                                        <p:tav tm="100000">
                                          <p:val>
                                            <p:strVal val="#ppt_x"/>
                                          </p:val>
                                        </p:tav>
                                      </p:tavLst>
                                    </p:anim>
                                    <p:anim calcmode="lin" valueType="num">
                                      <p:cBhvr>
                                        <p:cTn id="10" dur="500" fill="hold"/>
                                        <p:tgtEl>
                                          <p:spTgt spid="87"/>
                                        </p:tgtEl>
                                        <p:attrNameLst>
                                          <p:attrName>ppt_y</p:attrName>
                                        </p:attrNameLst>
                                      </p:cBhvr>
                                      <p:tavLst>
                                        <p:tav tm="0">
                                          <p:val>
                                            <p:fltVal val="0.5"/>
                                          </p:val>
                                        </p:tav>
                                        <p:tav tm="100000">
                                          <p:val>
                                            <p:strVal val="#ppt_y"/>
                                          </p:val>
                                        </p:tav>
                                      </p:tavLst>
                                    </p:anim>
                                  </p:childTnLst>
                                </p:cTn>
                              </p:par>
                            </p:childTnLst>
                          </p:cTn>
                        </p:par>
                        <p:par>
                          <p:cTn id="11" fill="hold">
                            <p:stCondLst>
                              <p:cond delay="500"/>
                            </p:stCondLst>
                            <p:childTnLst>
                              <p:par>
                                <p:cTn id="12" presetID="22" presetClass="entr" presetSubtype="2" fill="hold" nodeType="afterEffect">
                                  <p:stCondLst>
                                    <p:cond delay="250"/>
                                  </p:stCondLst>
                                  <p:childTnLst>
                                    <p:set>
                                      <p:cBhvr>
                                        <p:cTn id="13" dur="500" fill="hold">
                                          <p:stCondLst>
                                            <p:cond delay="0"/>
                                          </p:stCondLst>
                                        </p:cTn>
                                        <p:tgtEl>
                                          <p:spTgt spid="51"/>
                                        </p:tgtEl>
                                        <p:attrNameLst>
                                          <p:attrName>style.visibility</p:attrName>
                                        </p:attrNameLst>
                                      </p:cBhvr>
                                      <p:to>
                                        <p:strVal val="visible"/>
                                      </p:to>
                                    </p:set>
                                    <p:animEffect transition="in" filter="wipe(right)">
                                      <p:cBhvr>
                                        <p:cTn id="14" dur="500"/>
                                        <p:tgtEl>
                                          <p:spTgt spid="51"/>
                                        </p:tgtEl>
                                      </p:cBhvr>
                                    </p:animEffect>
                                  </p:childTnLst>
                                </p:cTn>
                              </p:par>
                            </p:childTnLst>
                          </p:cTn>
                        </p:par>
                        <p:par>
                          <p:cTn id="15" fill="hold">
                            <p:stCondLst>
                              <p:cond delay="1250"/>
                            </p:stCondLst>
                            <p:childTnLst>
                              <p:par>
                                <p:cTn id="16" presetID="22" presetClass="entr" presetSubtype="2" fill="hold" grpId="0" nodeType="afterEffect">
                                  <p:stCondLst>
                                    <p:cond delay="0"/>
                                  </p:stCondLst>
                                  <p:childTnLst>
                                    <p:set>
                                      <p:cBhvr>
                                        <p:cTn id="17" dur="500" fill="hold">
                                          <p:stCondLst>
                                            <p:cond delay="0"/>
                                          </p:stCondLst>
                                        </p:cTn>
                                        <p:tgtEl>
                                          <p:spTgt spid="72"/>
                                        </p:tgtEl>
                                        <p:attrNameLst>
                                          <p:attrName>style.visibility</p:attrName>
                                        </p:attrNameLst>
                                      </p:cBhvr>
                                      <p:to>
                                        <p:strVal val="visible"/>
                                      </p:to>
                                    </p:set>
                                    <p:animEffect transition="in" filter="wipe(right)">
                                      <p:cBhvr>
                                        <p:cTn id="18" dur="500"/>
                                        <p:tgtEl>
                                          <p:spTgt spid="72"/>
                                        </p:tgtEl>
                                      </p:cBhvr>
                                    </p:animEffect>
                                  </p:childTnLst>
                                </p:cTn>
                              </p:par>
                              <p:par>
                                <p:cTn id="19" presetID="22" presetClass="entr" presetSubtype="2" fill="hold" grpId="0" nodeType="withEffect">
                                  <p:stCondLst>
                                    <p:cond delay="0"/>
                                  </p:stCondLst>
                                  <p:childTnLst>
                                    <p:set>
                                      <p:cBhvr>
                                        <p:cTn id="20" dur="500" fill="hold">
                                          <p:stCondLst>
                                            <p:cond delay="0"/>
                                          </p:stCondLst>
                                        </p:cTn>
                                        <p:tgtEl>
                                          <p:spTgt spid="73"/>
                                        </p:tgtEl>
                                        <p:attrNameLst>
                                          <p:attrName>style.visibility</p:attrName>
                                        </p:attrNameLst>
                                      </p:cBhvr>
                                      <p:to>
                                        <p:strVal val="visible"/>
                                      </p:to>
                                    </p:set>
                                    <p:animEffect transition="in" filter="wipe(right)">
                                      <p:cBhvr>
                                        <p:cTn id="21" dur="500"/>
                                        <p:tgtEl>
                                          <p:spTgt spid="73"/>
                                        </p:tgtEl>
                                      </p:cBhvr>
                                    </p:animEffect>
                                  </p:childTnLst>
                                </p:cTn>
                              </p:par>
                            </p:childTnLst>
                          </p:cTn>
                        </p:par>
                        <p:par>
                          <p:cTn id="22" fill="hold">
                            <p:stCondLst>
                              <p:cond delay="1750"/>
                            </p:stCondLst>
                            <p:childTnLst>
                              <p:par>
                                <p:cTn id="23" presetID="22" presetClass="entr" presetSubtype="8" fill="hold" nodeType="afterEffect">
                                  <p:stCondLst>
                                    <p:cond delay="0"/>
                                  </p:stCondLst>
                                  <p:childTnLst>
                                    <p:set>
                                      <p:cBhvr>
                                        <p:cTn id="24" dur="500"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250"/>
                            </p:stCondLst>
                            <p:childTnLst>
                              <p:par>
                                <p:cTn id="27" presetID="22" presetClass="entr" presetSubtype="8" fill="hold" grpId="0" nodeType="afterEffect">
                                  <p:stCondLst>
                                    <p:cond delay="0"/>
                                  </p:stCondLst>
                                  <p:childTnLst>
                                    <p:set>
                                      <p:cBhvr>
                                        <p:cTn id="28" dur="500" fill="hold">
                                          <p:stCondLst>
                                            <p:cond delay="0"/>
                                          </p:stCondLst>
                                        </p:cTn>
                                        <p:tgtEl>
                                          <p:spTgt spid="80"/>
                                        </p:tgtEl>
                                        <p:attrNameLst>
                                          <p:attrName>style.visibility</p:attrName>
                                        </p:attrNameLst>
                                      </p:cBhvr>
                                      <p:to>
                                        <p:strVal val="visible"/>
                                      </p:to>
                                    </p:set>
                                    <p:animEffect transition="in" filter="wipe(left)">
                                      <p:cBhvr>
                                        <p:cTn id="29" dur="500"/>
                                        <p:tgtEl>
                                          <p:spTgt spid="80"/>
                                        </p:tgtEl>
                                      </p:cBhvr>
                                    </p:animEffect>
                                  </p:childTnLst>
                                </p:cTn>
                              </p:par>
                              <p:par>
                                <p:cTn id="30" presetID="22" presetClass="entr" presetSubtype="8" fill="hold" grpId="0" nodeType="withEffect">
                                  <p:stCondLst>
                                    <p:cond delay="0"/>
                                  </p:stCondLst>
                                  <p:childTnLst>
                                    <p:set>
                                      <p:cBhvr>
                                        <p:cTn id="31" dur="500" fill="hold">
                                          <p:stCondLst>
                                            <p:cond delay="0"/>
                                          </p:stCondLst>
                                        </p:cTn>
                                        <p:tgtEl>
                                          <p:spTgt spid="81"/>
                                        </p:tgtEl>
                                        <p:attrNameLst>
                                          <p:attrName>style.visibility</p:attrName>
                                        </p:attrNameLst>
                                      </p:cBhvr>
                                      <p:to>
                                        <p:strVal val="visible"/>
                                      </p:to>
                                    </p:set>
                                    <p:animEffect transition="in" filter="wipe(left)">
                                      <p:cBhvr>
                                        <p:cTn id="32" dur="500"/>
                                        <p:tgtEl>
                                          <p:spTgt spid="81"/>
                                        </p:tgtEl>
                                      </p:cBhvr>
                                    </p:animEffect>
                                  </p:childTnLst>
                                </p:cTn>
                              </p:par>
                            </p:childTnLst>
                          </p:cTn>
                        </p:par>
                        <p:par>
                          <p:cTn id="33" fill="hold">
                            <p:stCondLst>
                              <p:cond delay="2750"/>
                            </p:stCondLst>
                            <p:childTnLst>
                              <p:par>
                                <p:cTn id="34" presetID="22" presetClass="entr" presetSubtype="2" fill="hold" nodeType="afterEffect">
                                  <p:stCondLst>
                                    <p:cond delay="0"/>
                                  </p:stCondLst>
                                  <p:childTnLst>
                                    <p:set>
                                      <p:cBhvr>
                                        <p:cTn id="35" dur="500" fill="hold">
                                          <p:stCondLst>
                                            <p:cond delay="0"/>
                                          </p:stCondLst>
                                        </p:cTn>
                                        <p:tgtEl>
                                          <p:spTgt spid="49"/>
                                        </p:tgtEl>
                                        <p:attrNameLst>
                                          <p:attrName>style.visibility</p:attrName>
                                        </p:attrNameLst>
                                      </p:cBhvr>
                                      <p:to>
                                        <p:strVal val="visible"/>
                                      </p:to>
                                    </p:set>
                                    <p:animEffect transition="in" filter="wipe(right)">
                                      <p:cBhvr>
                                        <p:cTn id="36" dur="500"/>
                                        <p:tgtEl>
                                          <p:spTgt spid="49"/>
                                        </p:tgtEl>
                                      </p:cBhvr>
                                    </p:animEffect>
                                  </p:childTnLst>
                                </p:cTn>
                              </p:par>
                            </p:childTnLst>
                          </p:cTn>
                        </p:par>
                        <p:par>
                          <p:cTn id="37" fill="hold">
                            <p:stCondLst>
                              <p:cond delay="3250"/>
                            </p:stCondLst>
                            <p:childTnLst>
                              <p:par>
                                <p:cTn id="38" presetID="22" presetClass="entr" presetSubtype="2" fill="hold" grpId="0" nodeType="afterEffect">
                                  <p:stCondLst>
                                    <p:cond delay="0"/>
                                  </p:stCondLst>
                                  <p:childTnLst>
                                    <p:set>
                                      <p:cBhvr>
                                        <p:cTn id="39" dur="500" fill="hold">
                                          <p:stCondLst>
                                            <p:cond delay="0"/>
                                          </p:stCondLst>
                                        </p:cTn>
                                        <p:tgtEl>
                                          <p:spTgt spid="76"/>
                                        </p:tgtEl>
                                        <p:attrNameLst>
                                          <p:attrName>style.visibility</p:attrName>
                                        </p:attrNameLst>
                                      </p:cBhvr>
                                      <p:to>
                                        <p:strVal val="visible"/>
                                      </p:to>
                                    </p:set>
                                    <p:animEffect transition="in" filter="wipe(right)">
                                      <p:cBhvr>
                                        <p:cTn id="40" dur="500"/>
                                        <p:tgtEl>
                                          <p:spTgt spid="76"/>
                                        </p:tgtEl>
                                      </p:cBhvr>
                                    </p:animEffect>
                                  </p:childTnLst>
                                </p:cTn>
                              </p:par>
                              <p:par>
                                <p:cTn id="41" presetID="22" presetClass="entr" presetSubtype="2" fill="hold" grpId="0" nodeType="withEffect">
                                  <p:stCondLst>
                                    <p:cond delay="0"/>
                                  </p:stCondLst>
                                  <p:childTnLst>
                                    <p:set>
                                      <p:cBhvr>
                                        <p:cTn id="42" dur="500" fill="hold">
                                          <p:stCondLst>
                                            <p:cond delay="0"/>
                                          </p:stCondLst>
                                        </p:cTn>
                                        <p:tgtEl>
                                          <p:spTgt spid="77"/>
                                        </p:tgtEl>
                                        <p:attrNameLst>
                                          <p:attrName>style.visibility</p:attrName>
                                        </p:attrNameLst>
                                      </p:cBhvr>
                                      <p:to>
                                        <p:strVal val="visible"/>
                                      </p:to>
                                    </p:set>
                                    <p:animEffect transition="in" filter="wipe(right)">
                                      <p:cBhvr>
                                        <p:cTn id="43"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73" grpId="0"/>
      <p:bldP spid="76" grpId="0"/>
      <p:bldP spid="77" grpId="0"/>
      <p:bldP spid="80" grpId="0"/>
      <p:bldP spid="8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图片 4" descr="图片1_副本"/>
          <p:cNvPicPr>
            <a:picLocks noChangeAspect="1"/>
          </p:cNvPicPr>
          <p:nvPr/>
        </p:nvPicPr>
        <p:blipFill>
          <a:blip r:embed="rId1"/>
          <a:stretch>
            <a:fillRect/>
          </a:stretch>
        </p:blipFill>
        <p:spPr>
          <a:xfrm>
            <a:off x="-601345" y="-11430"/>
            <a:ext cx="9778365" cy="5187950"/>
          </a:xfrm>
          <a:prstGeom prst="rect">
            <a:avLst/>
          </a:prstGeom>
        </p:spPr>
      </p:pic>
      <p:sp>
        <p:nvSpPr>
          <p:cNvPr id="17" name="Text Box 2"/>
          <p:cNvSpPr txBox="1">
            <a:spLocks noChangeArrowheads="1"/>
          </p:cNvSpPr>
          <p:nvPr/>
        </p:nvSpPr>
        <p:spPr bwMode="auto">
          <a:xfrm>
            <a:off x="107950" y="1275715"/>
            <a:ext cx="5517515" cy="1322070"/>
          </a:xfrm>
          <a:prstGeom prst="rect">
            <a:avLst/>
          </a:prstGeom>
          <a:noFill/>
          <a:ln w="9525">
            <a:noFill/>
            <a:miter lim="800000"/>
          </a:ln>
        </p:spPr>
        <p:txBody>
          <a:bodyPr wrap="square">
            <a:spAutoFit/>
          </a:bodyPr>
          <a:lstStyle/>
          <a:p>
            <a:pPr algn="ctr"/>
            <a:r>
              <a:rPr lang="zh-CN" altLang="en-US" sz="8000" b="1" dirty="0">
                <a:solidFill>
                  <a:schemeClr val="tx1">
                    <a:lumMod val="85000"/>
                    <a:lumOff val="15000"/>
                  </a:schemeClr>
                </a:solidFill>
                <a:latin typeface="华文中宋" panose="02010600040101010101" charset="-122"/>
                <a:ea typeface="华文中宋" panose="02010600040101010101" charset="-122"/>
              </a:rPr>
              <a:t>感谢聆听！</a:t>
            </a:r>
            <a:endParaRPr lang="zh-CN" altLang="en-US" sz="8000" b="1" dirty="0">
              <a:solidFill>
                <a:schemeClr val="tx1">
                  <a:lumMod val="85000"/>
                  <a:lumOff val="15000"/>
                </a:schemeClr>
              </a:solidFill>
              <a:latin typeface="华文中宋" panose="02010600040101010101" charset="-122"/>
              <a:ea typeface="华文中宋" panose="02010600040101010101" charset="-122"/>
            </a:endParaRPr>
          </a:p>
        </p:txBody>
      </p:sp>
      <p:sp>
        <p:nvSpPr>
          <p:cNvPr id="2" name="矩形 1"/>
          <p:cNvSpPr>
            <a:spLocks noChangeAspect="1"/>
          </p:cNvSpPr>
          <p:nvPr/>
        </p:nvSpPr>
        <p:spPr>
          <a:xfrm rot="1080000">
            <a:off x="5137150" y="-224155"/>
            <a:ext cx="5761990" cy="6433820"/>
          </a:xfrm>
          <a:prstGeom prst="rect">
            <a:avLst/>
          </a:prstGeom>
          <a:blipFill rotWithShape="1">
            <a:blip r:embed="rId2"/>
            <a:stretch>
              <a:fillRect/>
            </a:stretch>
          </a:blipFill>
          <a:ln w="25400" cap="flat" cmpd="sng" algn="ctr">
            <a:noFill/>
            <a:prstDash val="solid"/>
          </a:ln>
          <a:extLst>
            <a:ext uri="{91240B29-F687-4F45-9708-019B960494DF}">
              <a14:hiddenLine xmlns:a14="http://schemas.microsoft.com/office/drawing/2010/main" w="25400">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7"/>
                                        </p:tgtEl>
                                        <p:attrNameLst>
                                          <p:attrName>style.visibility</p:attrName>
                                        </p:attrNameLst>
                                      </p:cBhvr>
                                      <p:to>
                                        <p:strVal val="visible"/>
                                      </p:to>
                                    </p:set>
                                    <p:anim calcmode="lin" valueType="num">
                                      <p:cBhvr>
                                        <p:cTn id="7" dur="8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8" dur="800" fill="hold"/>
                                        <p:tgtEl>
                                          <p:spTgt spid="17"/>
                                        </p:tgtEl>
                                        <p:attrNameLst>
                                          <p:attrName>ppt_y</p:attrName>
                                        </p:attrNameLst>
                                      </p:cBhvr>
                                      <p:tavLst>
                                        <p:tav tm="0">
                                          <p:val>
                                            <p:strVal val="#ppt_y"/>
                                          </p:val>
                                        </p:tav>
                                        <p:tav tm="100000">
                                          <p:val>
                                            <p:strVal val="#ppt_y"/>
                                          </p:val>
                                        </p:tav>
                                      </p:tavLst>
                                    </p:anim>
                                    <p:anim calcmode="lin" valueType="num">
                                      <p:cBhvr>
                                        <p:cTn id="9" dur="8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0" dur="8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1" dur="800" tmFilter="0,0; .5, 1; 1, 1"/>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ln>
        </p:spPr>
        <p:txBody>
          <a:bodyPr wrap="none" anchor="ctr"/>
          <a:lstStyle/>
          <a:p>
            <a:endParaRPr lang="zh-CN" altLang="en-US" sz="1600">
              <a:latin typeface="华文中宋" panose="02010600040101010101" charset="-122"/>
              <a:ea typeface="华文中宋" panose="02010600040101010101" charset="-122"/>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ts val="0"/>
              </a:spcBef>
              <a:spcAft>
                <a:spcPts val="0"/>
              </a:spcAft>
              <a:defRPr/>
            </a:pPr>
            <a:endParaRPr lang="zh-CN" altLang="en-US" sz="1600">
              <a:latin typeface="华文中宋" panose="02010600040101010101" charset="-122"/>
              <a:ea typeface="华文中宋" panose="02010600040101010101" charset="-122"/>
            </a:endParaRPr>
          </a:p>
        </p:txBody>
      </p:sp>
      <p:sp>
        <p:nvSpPr>
          <p:cNvPr id="24" name="Text Box 2"/>
          <p:cNvSpPr txBox="1">
            <a:spLocks noChangeArrowheads="1"/>
          </p:cNvSpPr>
          <p:nvPr/>
        </p:nvSpPr>
        <p:spPr bwMode="auto">
          <a:xfrm>
            <a:off x="2699792" y="1923678"/>
            <a:ext cx="4858820" cy="645160"/>
          </a:xfrm>
          <a:prstGeom prst="rect">
            <a:avLst/>
          </a:prstGeom>
          <a:noFill/>
          <a:ln w="9525">
            <a:noFill/>
            <a:miter lim="800000"/>
          </a:ln>
        </p:spPr>
        <p:txBody>
          <a:bodyPr wrap="square">
            <a:spAutoFit/>
          </a:bodyPr>
          <a:lstStyle/>
          <a:p>
            <a:pPr lvl="0">
              <a:defRPr/>
            </a:pPr>
            <a:r>
              <a:rPr lang="zh-CN" altLang="en-US" sz="3600" b="1" kern="0" dirty="0">
                <a:solidFill>
                  <a:schemeClr val="bg1"/>
                </a:solidFill>
                <a:latin typeface="华文中宋" panose="02010600040101010101" charset="-122"/>
                <a:ea typeface="华文中宋" panose="02010600040101010101" charset="-122"/>
              </a:rPr>
              <a:t>高中化学学科竞赛简介</a:t>
            </a:r>
            <a:endParaRPr lang="zh-CN" altLang="en-US" sz="3600" b="1" kern="0" dirty="0">
              <a:solidFill>
                <a:schemeClr val="bg1"/>
              </a:solidFill>
              <a:latin typeface="华文中宋" panose="02010600040101010101" charset="-122"/>
              <a:ea typeface="华文中宋" panose="02010600040101010101" charset="-122"/>
            </a:endParaRPr>
          </a:p>
        </p:txBody>
      </p:sp>
      <p:sp>
        <p:nvSpPr>
          <p:cNvPr id="25" name="Text Box 2"/>
          <p:cNvSpPr txBox="1">
            <a:spLocks noChangeArrowheads="1"/>
          </p:cNvSpPr>
          <p:nvPr/>
        </p:nvSpPr>
        <p:spPr bwMode="auto">
          <a:xfrm>
            <a:off x="2972065" y="2643758"/>
            <a:ext cx="4809432" cy="306705"/>
          </a:xfrm>
          <a:prstGeom prst="rect">
            <a:avLst/>
          </a:prstGeom>
          <a:noFill/>
          <a:ln w="9525">
            <a:noFill/>
            <a:miter lim="800000"/>
          </a:ln>
        </p:spPr>
        <p:txBody>
          <a:bodyPr wrap="square">
            <a:spAutoFit/>
          </a:bodyPr>
          <a:lstStyle/>
          <a:p>
            <a:pPr lvl="0">
              <a:defRPr/>
            </a:pPr>
            <a:r>
              <a:rPr lang="zh-CN" altLang="en-US" sz="1400" kern="0" dirty="0">
                <a:solidFill>
                  <a:schemeClr val="bg1"/>
                </a:solidFill>
                <a:latin typeface="华文中宋" panose="02010600040101010101" charset="-122"/>
                <a:ea typeface="华文中宋" panose="02010600040101010101" charset="-122"/>
                <a:cs typeface="华文中宋" panose="02010600040101010101" charset="-122"/>
              </a:rPr>
              <a:t>高中组</a:t>
            </a:r>
            <a:r>
              <a:rPr lang="en-US" altLang="zh-CN" sz="1400" kern="0" dirty="0">
                <a:solidFill>
                  <a:schemeClr val="bg1"/>
                </a:solidFill>
                <a:latin typeface="华文中宋" panose="02010600040101010101" charset="-122"/>
                <a:ea typeface="华文中宋" panose="02010600040101010101" charset="-122"/>
                <a:cs typeface="华文中宋" panose="02010600040101010101" charset="-122"/>
              </a:rPr>
              <a:t> - </a:t>
            </a:r>
            <a:r>
              <a:rPr lang="zh-CN" altLang="en-US" sz="1400" kern="0" dirty="0">
                <a:solidFill>
                  <a:schemeClr val="bg1"/>
                </a:solidFill>
                <a:latin typeface="华文中宋" panose="02010600040101010101" charset="-122"/>
                <a:ea typeface="华文中宋" panose="02010600040101010101" charset="-122"/>
                <a:cs typeface="华文中宋" panose="02010600040101010101" charset="-122"/>
              </a:rPr>
              <a:t>全国中学生化学奥林匹克竞赛</a:t>
            </a:r>
            <a:endParaRPr lang="zh-CN" altLang="en-US" sz="1400" kern="0" dirty="0">
              <a:solidFill>
                <a:schemeClr val="bg1"/>
              </a:solidFill>
              <a:latin typeface="华文中宋" panose="02010600040101010101" charset="-122"/>
              <a:ea typeface="华文中宋" panose="02010600040101010101" charset="-122"/>
              <a:cs typeface="华文中宋" panose="02010600040101010101" charset="-122"/>
            </a:endParaRPr>
          </a:p>
        </p:txBody>
      </p:sp>
      <p:sp>
        <p:nvSpPr>
          <p:cNvPr id="6" name="TextBox 5"/>
          <p:cNvSpPr txBox="1"/>
          <p:nvPr/>
        </p:nvSpPr>
        <p:spPr>
          <a:xfrm>
            <a:off x="566852" y="1773272"/>
            <a:ext cx="1218603" cy="1446550"/>
          </a:xfrm>
          <a:prstGeom prst="rect">
            <a:avLst/>
          </a:prstGeom>
          <a:noFill/>
        </p:spPr>
        <p:txBody>
          <a:bodyPr wrap="none" rtlCol="0">
            <a:spAutoFit/>
          </a:bodyPr>
          <a:lstStyle/>
          <a:p>
            <a:pPr algn="ctr"/>
            <a:r>
              <a:rPr lang="en-US" altLang="zh-CN" sz="8800" dirty="0">
                <a:solidFill>
                  <a:schemeClr val="bg1"/>
                </a:solidFill>
                <a:latin typeface="华文中宋" panose="02010600040101010101" charset="-122"/>
                <a:ea typeface="华文中宋" panose="02010600040101010101" charset="-122"/>
              </a:rPr>
              <a:t>01</a:t>
            </a:r>
            <a:endParaRPr lang="en-US" altLang="zh-CN" sz="8800" dirty="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500"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500"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500"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 calcmode="lin" valueType="num">
                                      <p:cBhvr>
                                        <p:cTn id="18" dur="500" fill="hold"/>
                                        <p:tgtEl>
                                          <p:spTgt spid="6"/>
                                        </p:tgtEl>
                                        <p:attrNameLst>
                                          <p:attrName>style.rotation</p:attrName>
                                        </p:attrNameLst>
                                      </p:cBhvr>
                                      <p:tavLst>
                                        <p:tav tm="0">
                                          <p:val>
                                            <p:fltVal val="360"/>
                                          </p:val>
                                        </p:tav>
                                        <p:tav tm="100000">
                                          <p:val>
                                            <p:fltVal val="0"/>
                                          </p:val>
                                        </p:tav>
                                      </p:tavLst>
                                    </p:anim>
                                    <p:animEffect transition="in" filter="fade">
                                      <p:cBhvr>
                                        <p:cTn id="19" dur="500"/>
                                        <p:tgtEl>
                                          <p:spTgt spid="6"/>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500"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4"/>
                                        </p:tgtEl>
                                        <p:attrNameLst>
                                          <p:attrName>ppt_y</p:attrName>
                                        </p:attrNameLst>
                                      </p:cBhvr>
                                      <p:tavLst>
                                        <p:tav tm="0">
                                          <p:val>
                                            <p:strVal val="#ppt_y"/>
                                          </p:val>
                                        </p:tav>
                                        <p:tav tm="100000">
                                          <p:val>
                                            <p:strVal val="#ppt_y"/>
                                          </p:val>
                                        </p:tav>
                                      </p:tavLst>
                                    </p:anim>
                                    <p:anim calcmode="lin" valueType="num">
                                      <p:cBhvr>
                                        <p:cTn id="2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4"/>
                                        </p:tgtEl>
                                      </p:cBhvr>
                                    </p:animEffect>
                                  </p:childTnLst>
                                </p:cTn>
                              </p:par>
                            </p:childTnLst>
                          </p:cTn>
                        </p:par>
                        <p:par>
                          <p:cTn id="28" fill="hold">
                            <p:stCondLst>
                              <p:cond delay="1950"/>
                            </p:stCondLst>
                            <p:childTnLst>
                              <p:par>
                                <p:cTn id="29" presetID="22" presetClass="entr" presetSubtype="4" fill="hold" grpId="0" nodeType="afterEffect">
                                  <p:stCondLst>
                                    <p:cond delay="0"/>
                                  </p:stCondLst>
                                  <p:childTnLst>
                                    <p:set>
                                      <p:cBhvr>
                                        <p:cTn id="30" dur="500"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logo"/>
          <p:cNvPicPr>
            <a:picLocks noChangeAspect="1"/>
          </p:cNvPicPr>
          <p:nvPr/>
        </p:nvPicPr>
        <p:blipFill>
          <a:blip r:embed="rId1"/>
          <a:stretch>
            <a:fillRect/>
          </a:stretch>
        </p:blipFill>
        <p:spPr>
          <a:xfrm>
            <a:off x="107950" y="4732020"/>
            <a:ext cx="1725295" cy="345440"/>
          </a:xfrm>
          <a:prstGeom prst="rect">
            <a:avLst/>
          </a:prstGeom>
        </p:spPr>
      </p:pic>
      <p:sp>
        <p:nvSpPr>
          <p:cNvPr id="14" name="TextBox 13"/>
          <p:cNvSpPr txBox="1"/>
          <p:nvPr/>
        </p:nvSpPr>
        <p:spPr>
          <a:xfrm>
            <a:off x="355782" y="205624"/>
            <a:ext cx="2626360" cy="460375"/>
          </a:xfrm>
          <a:prstGeom prst="rect">
            <a:avLst/>
          </a:prstGeom>
          <a:noFill/>
        </p:spPr>
        <p:txBody>
          <a:bodyPr wrap="none" rtlCol="0">
            <a:spAutoFit/>
          </a:bodyPr>
          <a:lstStyle/>
          <a:p>
            <a:r>
              <a:rPr lang="zh-CN" altLang="en-US" sz="2400" b="1" dirty="0">
                <a:solidFill>
                  <a:schemeClr val="accent1"/>
                </a:solidFill>
                <a:latin typeface="华文中宋" panose="02010600040101010101" charset="-122"/>
                <a:ea typeface="华文中宋" panose="02010600040101010101" charset="-122"/>
              </a:rPr>
              <a:t>高中化学学科竞赛</a:t>
            </a:r>
            <a:endParaRPr lang="zh-CN" altLang="en-US" sz="2400" b="1" dirty="0">
              <a:solidFill>
                <a:schemeClr val="accent1"/>
              </a:solidFill>
              <a:latin typeface="华文中宋" panose="02010600040101010101" charset="-122"/>
              <a:ea typeface="华文中宋" panose="02010600040101010101" charset="-122"/>
            </a:endParaRPr>
          </a:p>
        </p:txBody>
      </p:sp>
      <p:sp>
        <p:nvSpPr>
          <p:cNvPr id="27" name="箭头3"/>
          <p:cNvSpPr/>
          <p:nvPr/>
        </p:nvSpPr>
        <p:spPr bwMode="gray">
          <a:xfrm flipV="1">
            <a:off x="1531850" y="2889667"/>
            <a:ext cx="819764" cy="114053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华文中宋" panose="02010600040101010101" charset="-122"/>
              <a:ea typeface="华文中宋" panose="02010600040101010101" charset="-122"/>
            </a:endParaRPr>
          </a:p>
        </p:txBody>
      </p:sp>
      <p:sp>
        <p:nvSpPr>
          <p:cNvPr id="28" name="箭头2"/>
          <p:cNvSpPr/>
          <p:nvPr/>
        </p:nvSpPr>
        <p:spPr bwMode="gray">
          <a:xfrm rot="16200000">
            <a:off x="1747861" y="2415012"/>
            <a:ext cx="243647" cy="974403"/>
          </a:xfrm>
          <a:custGeom>
            <a:avLst/>
            <a:gdLst>
              <a:gd name="T0" fmla="*/ 37 w 142"/>
              <a:gd name="T1" fmla="*/ 1 h 604"/>
              <a:gd name="T2" fmla="*/ 45 w 142"/>
              <a:gd name="T3" fmla="*/ 472 h 604"/>
              <a:gd name="T4" fmla="*/ 0 w 142"/>
              <a:gd name="T5" fmla="*/ 474 h 604"/>
              <a:gd name="T6" fmla="*/ 72 w 142"/>
              <a:gd name="T7" fmla="*/ 604 h 604"/>
              <a:gd name="T8" fmla="*/ 142 w 142"/>
              <a:gd name="T9" fmla="*/ 474 h 604"/>
              <a:gd name="T10" fmla="*/ 100 w 142"/>
              <a:gd name="T11" fmla="*/ 474 h 604"/>
              <a:gd name="T12" fmla="*/ 99 w 142"/>
              <a:gd name="T13" fmla="*/ 0 h 604"/>
              <a:gd name="T14" fmla="*/ 37 w 142"/>
              <a:gd name="T15" fmla="*/ 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604">
                <a:moveTo>
                  <a:pt x="37" y="1"/>
                </a:moveTo>
                <a:lnTo>
                  <a:pt x="45" y="472"/>
                </a:lnTo>
                <a:lnTo>
                  <a:pt x="0" y="474"/>
                </a:lnTo>
                <a:lnTo>
                  <a:pt x="72" y="604"/>
                </a:lnTo>
                <a:lnTo>
                  <a:pt x="142" y="474"/>
                </a:lnTo>
                <a:lnTo>
                  <a:pt x="100" y="474"/>
                </a:lnTo>
                <a:lnTo>
                  <a:pt x="99" y="0"/>
                </a:lnTo>
                <a:lnTo>
                  <a:pt x="37" y="1"/>
                </a:ln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华文中宋" panose="02010600040101010101" charset="-122"/>
              <a:ea typeface="华文中宋" panose="02010600040101010101" charset="-122"/>
            </a:endParaRPr>
          </a:p>
        </p:txBody>
      </p:sp>
      <p:sp>
        <p:nvSpPr>
          <p:cNvPr id="29" name="箭头1"/>
          <p:cNvSpPr/>
          <p:nvPr/>
        </p:nvSpPr>
        <p:spPr bwMode="gray">
          <a:xfrm>
            <a:off x="1526579" y="1643759"/>
            <a:ext cx="819764" cy="1321191"/>
          </a:xfrm>
          <a:custGeom>
            <a:avLst/>
            <a:gdLst>
              <a:gd name="T0" fmla="*/ 118 w 933"/>
              <a:gd name="T1" fmla="*/ 1044 h 1182"/>
              <a:gd name="T2" fmla="*/ 128 w 933"/>
              <a:gd name="T3" fmla="*/ 340 h 1182"/>
              <a:gd name="T4" fmla="*/ 264 w 933"/>
              <a:gd name="T5" fmla="*/ 210 h 1182"/>
              <a:gd name="T6" fmla="*/ 720 w 933"/>
              <a:gd name="T7" fmla="*/ 202 h 1182"/>
              <a:gd name="T8" fmla="*/ 720 w 933"/>
              <a:gd name="T9" fmla="*/ 320 h 1182"/>
              <a:gd name="T10" fmla="*/ 933 w 933"/>
              <a:gd name="T11" fmla="*/ 153 h 1182"/>
              <a:gd name="T12" fmla="*/ 712 w 933"/>
              <a:gd name="T13" fmla="*/ 0 h 1182"/>
              <a:gd name="T14" fmla="*/ 714 w 933"/>
              <a:gd name="T15" fmla="*/ 92 h 1182"/>
              <a:gd name="T16" fmla="*/ 234 w 933"/>
              <a:gd name="T17" fmla="*/ 94 h 1182"/>
              <a:gd name="T18" fmla="*/ 0 w 933"/>
              <a:gd name="T19" fmla="*/ 298 h 1182"/>
              <a:gd name="T20" fmla="*/ 0 w 933"/>
              <a:gd name="T21" fmla="*/ 1058 h 1182"/>
              <a:gd name="T22" fmla="*/ 118 w 933"/>
              <a:gd name="T23" fmla="*/ 1044 h 1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33" h="1182">
                <a:moveTo>
                  <a:pt x="118" y="1044"/>
                </a:moveTo>
                <a:lnTo>
                  <a:pt x="128" y="340"/>
                </a:lnTo>
                <a:cubicBezTo>
                  <a:pt x="134" y="214"/>
                  <a:pt x="182" y="212"/>
                  <a:pt x="264" y="210"/>
                </a:cubicBezTo>
                <a:lnTo>
                  <a:pt x="720" y="202"/>
                </a:lnTo>
                <a:lnTo>
                  <a:pt x="720" y="320"/>
                </a:lnTo>
                <a:lnTo>
                  <a:pt x="933" y="153"/>
                </a:lnTo>
                <a:lnTo>
                  <a:pt x="712" y="0"/>
                </a:lnTo>
                <a:lnTo>
                  <a:pt x="714" y="92"/>
                </a:lnTo>
                <a:cubicBezTo>
                  <a:pt x="714" y="92"/>
                  <a:pt x="406" y="94"/>
                  <a:pt x="234" y="94"/>
                </a:cubicBezTo>
                <a:cubicBezTo>
                  <a:pt x="60" y="96"/>
                  <a:pt x="2" y="156"/>
                  <a:pt x="0" y="298"/>
                </a:cubicBezTo>
                <a:lnTo>
                  <a:pt x="0" y="1058"/>
                </a:lnTo>
                <a:cubicBezTo>
                  <a:pt x="20" y="1182"/>
                  <a:pt x="93" y="1170"/>
                  <a:pt x="118" y="1044"/>
                </a:cubicBezTo>
                <a:close/>
              </a:path>
            </a:pathLst>
          </a:custGeom>
          <a:solidFill>
            <a:schemeClr val="bg1">
              <a:lumMod val="65000"/>
            </a:schemeClr>
          </a:solidFill>
          <a:ln>
            <a:noFill/>
          </a:ln>
          <a:effectLst/>
        </p:spPr>
        <p:txBody>
          <a:bodyPr wrap="none" lIns="62118" tIns="31058" rIns="62118" bIns="31058"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sz="900">
              <a:solidFill>
                <a:sysClr val="windowText" lastClr="000000"/>
              </a:solidFill>
              <a:latin typeface="华文中宋" panose="02010600040101010101" charset="-122"/>
              <a:ea typeface="华文中宋" panose="02010600040101010101" charset="-122"/>
            </a:endParaRPr>
          </a:p>
        </p:txBody>
      </p:sp>
      <p:sp>
        <p:nvSpPr>
          <p:cNvPr id="30" name="文本1"/>
          <p:cNvSpPr>
            <a:spLocks noChangeArrowheads="1"/>
          </p:cNvSpPr>
          <p:nvPr/>
        </p:nvSpPr>
        <p:spPr bwMode="gray">
          <a:xfrm>
            <a:off x="3378267" y="1352205"/>
            <a:ext cx="4434093" cy="896993"/>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zh-CN" sz="2000" dirty="0">
                <a:solidFill>
                  <a:schemeClr val="tx1">
                    <a:lumMod val="75000"/>
                    <a:lumOff val="25000"/>
                  </a:schemeClr>
                </a:solidFill>
                <a:latin typeface="华文中宋" panose="02010600040101010101" charset="-122"/>
                <a:ea typeface="华文中宋" panose="02010600040101010101" charset="-122"/>
              </a:rPr>
              <a:t>中国化学奥林匹克（初赛）（决赛）</a:t>
            </a:r>
            <a:endParaRPr lang="zh-CN" altLang="zh-CN" sz="2000" dirty="0">
              <a:solidFill>
                <a:schemeClr val="tx1">
                  <a:lumMod val="75000"/>
                  <a:lumOff val="25000"/>
                </a:schemeClr>
              </a:solidFill>
              <a:latin typeface="华文中宋" panose="02010600040101010101" charset="-122"/>
              <a:ea typeface="华文中宋" panose="02010600040101010101" charset="-122"/>
            </a:endParaRPr>
          </a:p>
        </p:txBody>
      </p:sp>
      <p:sp>
        <p:nvSpPr>
          <p:cNvPr id="31" name="标题1"/>
          <p:cNvSpPr>
            <a:spLocks noChangeArrowheads="1"/>
          </p:cNvSpPr>
          <p:nvPr/>
        </p:nvSpPr>
        <p:spPr bwMode="gray">
          <a:xfrm>
            <a:off x="2446313" y="1347614"/>
            <a:ext cx="931954" cy="901585"/>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000" b="1" dirty="0">
                <a:solidFill>
                  <a:sysClr val="window" lastClr="FFFFFF">
                    <a:lumMod val="95000"/>
                  </a:sysClr>
                </a:solidFill>
                <a:latin typeface="华文中宋" panose="02010600040101010101" charset="-122"/>
                <a:ea typeface="华文中宋" panose="02010600040101010101" charset="-122"/>
              </a:rPr>
              <a:t>全称</a:t>
            </a:r>
            <a:endParaRPr lang="zh-CN" altLang="en-US" sz="2000" b="1" dirty="0">
              <a:solidFill>
                <a:sysClr val="window" lastClr="FFFFFF">
                  <a:lumMod val="95000"/>
                </a:sysClr>
              </a:solidFill>
              <a:latin typeface="华文中宋" panose="02010600040101010101" charset="-122"/>
              <a:ea typeface="华文中宋" panose="02010600040101010101" charset="-122"/>
            </a:endParaRPr>
          </a:p>
        </p:txBody>
      </p:sp>
      <p:sp>
        <p:nvSpPr>
          <p:cNvPr id="32" name="文本2"/>
          <p:cNvSpPr>
            <a:spLocks noChangeArrowheads="1"/>
          </p:cNvSpPr>
          <p:nvPr/>
        </p:nvSpPr>
        <p:spPr bwMode="gray">
          <a:xfrm>
            <a:off x="3378267" y="2442238"/>
            <a:ext cx="4434093" cy="894027"/>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zh-CN" sz="2000" dirty="0">
                <a:solidFill>
                  <a:schemeClr val="tx1">
                    <a:lumMod val="75000"/>
                    <a:lumOff val="25000"/>
                  </a:schemeClr>
                </a:solidFill>
                <a:latin typeface="华文中宋" panose="02010600040101010101" charset="-122"/>
                <a:ea typeface="华文中宋" panose="02010600040101010101" charset="-122"/>
              </a:rPr>
              <a:t>初赛（省级赛区）、全国决赛</a:t>
            </a:r>
            <a:endParaRPr lang="zh-CN" altLang="zh-CN" sz="2000" dirty="0">
              <a:solidFill>
                <a:schemeClr val="tx1">
                  <a:lumMod val="75000"/>
                  <a:lumOff val="25000"/>
                </a:schemeClr>
              </a:solidFill>
              <a:latin typeface="华文中宋" panose="02010600040101010101" charset="-122"/>
              <a:ea typeface="华文中宋" panose="02010600040101010101" charset="-122"/>
            </a:endParaRPr>
          </a:p>
        </p:txBody>
      </p:sp>
      <p:sp>
        <p:nvSpPr>
          <p:cNvPr id="33" name="标题2"/>
          <p:cNvSpPr>
            <a:spLocks noChangeArrowheads="1"/>
          </p:cNvSpPr>
          <p:nvPr/>
        </p:nvSpPr>
        <p:spPr bwMode="gray">
          <a:xfrm>
            <a:off x="2446313" y="2442238"/>
            <a:ext cx="931955" cy="894027"/>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000" b="1" dirty="0">
                <a:solidFill>
                  <a:sysClr val="window" lastClr="FFFFFF">
                    <a:lumMod val="95000"/>
                  </a:sysClr>
                </a:solidFill>
                <a:latin typeface="华文中宋" panose="02010600040101010101" charset="-122"/>
                <a:ea typeface="华文中宋" panose="02010600040101010101" charset="-122"/>
              </a:rPr>
              <a:t>赛程</a:t>
            </a:r>
            <a:endParaRPr lang="zh-CN" altLang="en-US" sz="2000" b="1" dirty="0">
              <a:solidFill>
                <a:sysClr val="window" lastClr="FFFFFF">
                  <a:lumMod val="95000"/>
                </a:sysClr>
              </a:solidFill>
              <a:latin typeface="华文中宋" panose="02010600040101010101" charset="-122"/>
              <a:ea typeface="华文中宋" panose="02010600040101010101" charset="-122"/>
            </a:endParaRPr>
          </a:p>
        </p:txBody>
      </p:sp>
      <p:sp>
        <p:nvSpPr>
          <p:cNvPr id="34" name="文本3"/>
          <p:cNvSpPr>
            <a:spLocks noChangeArrowheads="1"/>
          </p:cNvSpPr>
          <p:nvPr/>
        </p:nvSpPr>
        <p:spPr bwMode="ltGray">
          <a:xfrm>
            <a:off x="3378267" y="3523042"/>
            <a:ext cx="4434093" cy="886051"/>
          </a:xfrm>
          <a:prstGeom prst="roundRect">
            <a:avLst>
              <a:gd name="adj" fmla="val 11505"/>
            </a:avLst>
          </a:prstGeom>
          <a:noFill/>
          <a:ln w="15875" cap="flat" cmpd="sng" algn="ctr">
            <a:solidFill>
              <a:schemeClr val="accent1"/>
            </a:solid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lnSpc>
                <a:spcPct val="120000"/>
              </a:lnSpc>
              <a:spcBef>
                <a:spcPct val="0"/>
              </a:spcBef>
              <a:spcAft>
                <a:spcPct val="0"/>
              </a:spcAft>
              <a:defRPr/>
            </a:pPr>
            <a:r>
              <a:rPr lang="zh-CN" altLang="zh-CN" sz="2000" dirty="0">
                <a:solidFill>
                  <a:schemeClr val="tx1">
                    <a:lumMod val="75000"/>
                    <a:lumOff val="25000"/>
                  </a:schemeClr>
                </a:solidFill>
                <a:latin typeface="华文中宋" panose="02010600040101010101" charset="-122"/>
                <a:ea typeface="华文中宋" panose="02010600040101010101" charset="-122"/>
              </a:rPr>
              <a:t>高中一年级、高中二年级</a:t>
            </a:r>
            <a:endParaRPr lang="zh-CN" altLang="zh-CN" sz="2000" dirty="0">
              <a:solidFill>
                <a:schemeClr val="tx1">
                  <a:lumMod val="75000"/>
                  <a:lumOff val="25000"/>
                </a:schemeClr>
              </a:solidFill>
              <a:latin typeface="华文中宋" panose="02010600040101010101" charset="-122"/>
              <a:ea typeface="华文中宋" panose="02010600040101010101" charset="-122"/>
            </a:endParaRPr>
          </a:p>
        </p:txBody>
      </p:sp>
      <p:sp>
        <p:nvSpPr>
          <p:cNvPr id="35" name="标题3"/>
          <p:cNvSpPr>
            <a:spLocks noChangeArrowheads="1"/>
          </p:cNvSpPr>
          <p:nvPr/>
        </p:nvSpPr>
        <p:spPr bwMode="gray">
          <a:xfrm>
            <a:off x="2446313" y="3523042"/>
            <a:ext cx="931954" cy="886051"/>
          </a:xfrm>
          <a:prstGeom prst="roundRect">
            <a:avLst>
              <a:gd name="adj" fmla="val 11921"/>
            </a:avLst>
          </a:prstGeom>
          <a:solidFill>
            <a:schemeClr val="accent1"/>
          </a:solidFill>
          <a:ln w="25400" cap="flat" cmpd="sng" algn="ctr">
            <a:noFill/>
            <a:prstDash val="solid"/>
          </a:ln>
          <a:effectLst/>
        </p:spPr>
        <p:txBody>
          <a:bodyPr lIns="62118" tIns="31058" rIns="62118" bIns="31058"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fontAlgn="base">
              <a:lnSpc>
                <a:spcPct val="120000"/>
              </a:lnSpc>
              <a:spcBef>
                <a:spcPct val="0"/>
              </a:spcBef>
              <a:spcAft>
                <a:spcPct val="0"/>
              </a:spcAft>
              <a:defRPr/>
            </a:pPr>
            <a:r>
              <a:rPr lang="zh-CN" altLang="en-US" sz="2000" b="1" dirty="0">
                <a:solidFill>
                  <a:sysClr val="window" lastClr="FFFFFF">
                    <a:lumMod val="95000"/>
                  </a:sysClr>
                </a:solidFill>
                <a:latin typeface="华文中宋" panose="02010600040101010101" charset="-122"/>
                <a:ea typeface="华文中宋" panose="02010600040101010101" charset="-122"/>
              </a:rPr>
              <a:t>对象</a:t>
            </a:r>
            <a:endParaRPr lang="zh-CN" altLang="en-US" sz="2000" b="1" dirty="0">
              <a:solidFill>
                <a:sysClr val="window" lastClr="FFFFFF">
                  <a:lumMod val="95000"/>
                </a:sysClr>
              </a:solidFill>
              <a:latin typeface="华文中宋" panose="02010600040101010101" charset="-122"/>
              <a:ea typeface="华文中宋" panose="02010600040101010101" charset="-122"/>
            </a:endParaRPr>
          </a:p>
        </p:txBody>
      </p:sp>
      <p:sp>
        <p:nvSpPr>
          <p:cNvPr id="36" name="Oval 19"/>
          <p:cNvSpPr>
            <a:spLocks noChangeArrowheads="1"/>
          </p:cNvSpPr>
          <p:nvPr/>
        </p:nvSpPr>
        <p:spPr bwMode="auto">
          <a:xfrm>
            <a:off x="1111928" y="2442238"/>
            <a:ext cx="892911" cy="894027"/>
          </a:xfrm>
          <a:prstGeom prst="ellipse">
            <a:avLst/>
          </a:prstGeom>
          <a:solidFill>
            <a:schemeClr val="accent1"/>
          </a:solidFill>
          <a:ln w="9525">
            <a:noFill/>
            <a:round/>
          </a:ln>
          <a:effectLst/>
        </p:spPr>
        <p:txBody>
          <a:bodyPr lIns="62118" tIns="31058" rIns="62118" bIns="31058" anchor="ctr"/>
          <a:lstStyle/>
          <a:p>
            <a:pPr algn="ctr">
              <a:lnSpc>
                <a:spcPct val="120000"/>
              </a:lnSpc>
              <a:defRPr/>
            </a:pPr>
            <a:r>
              <a:rPr lang="zh-CN" altLang="en-US" sz="1900" b="1" kern="0" dirty="0">
                <a:solidFill>
                  <a:schemeClr val="bg1"/>
                </a:solidFill>
                <a:latin typeface="华文中宋" panose="02010600040101010101" charset="-122"/>
                <a:ea typeface="华文中宋" panose="02010600040101010101" charset="-122"/>
              </a:rPr>
              <a:t>化学</a:t>
            </a:r>
            <a:endParaRPr lang="zh-CN" altLang="en-US" sz="1900" b="1" kern="0" dirty="0">
              <a:solidFill>
                <a:schemeClr val="bg1"/>
              </a:solidFill>
              <a:latin typeface="华文中宋" panose="02010600040101010101" charset="-122"/>
              <a:ea typeface="华文中宋" panose="02010600040101010101" charset="-122"/>
            </a:endParaRPr>
          </a:p>
          <a:p>
            <a:pPr algn="ctr">
              <a:lnSpc>
                <a:spcPct val="120000"/>
              </a:lnSpc>
              <a:defRPr/>
            </a:pPr>
            <a:r>
              <a:rPr lang="zh-CN" altLang="en-US" sz="1900" b="1" kern="0" dirty="0">
                <a:solidFill>
                  <a:schemeClr val="bg1"/>
                </a:solidFill>
                <a:latin typeface="华文中宋" panose="02010600040101010101" charset="-122"/>
                <a:ea typeface="华文中宋" panose="02010600040101010101" charset="-122"/>
              </a:rPr>
              <a:t>竞赛</a:t>
            </a:r>
            <a:endParaRPr lang="zh-CN" altLang="en-US" sz="1900" b="1" kern="0" dirty="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250" fill="hold">
                                          <p:stCondLst>
                                            <p:cond delay="0"/>
                                          </p:stCondLst>
                                        </p:cTn>
                                        <p:tgtEl>
                                          <p:spTgt spid="36"/>
                                        </p:tgtEl>
                                        <p:attrNameLst>
                                          <p:attrName>style.visibility</p:attrName>
                                        </p:attrNameLst>
                                      </p:cBhvr>
                                      <p:to>
                                        <p:strVal val="visible"/>
                                      </p:to>
                                    </p:set>
                                    <p:anim calcmode="lin" valueType="num">
                                      <p:cBhvr>
                                        <p:cTn id="7" dur="250" fill="hold"/>
                                        <p:tgtEl>
                                          <p:spTgt spid="36"/>
                                        </p:tgtEl>
                                        <p:attrNameLst>
                                          <p:attrName>ppt_w</p:attrName>
                                        </p:attrNameLst>
                                      </p:cBhvr>
                                      <p:tavLst>
                                        <p:tav tm="0">
                                          <p:val>
                                            <p:fltVal val="0"/>
                                          </p:val>
                                        </p:tav>
                                        <p:tav tm="100000">
                                          <p:val>
                                            <p:strVal val="#ppt_w"/>
                                          </p:val>
                                        </p:tav>
                                      </p:tavLst>
                                    </p:anim>
                                    <p:anim calcmode="lin" valueType="num">
                                      <p:cBhvr>
                                        <p:cTn id="8" dur="250" fill="hold"/>
                                        <p:tgtEl>
                                          <p:spTgt spid="36"/>
                                        </p:tgtEl>
                                        <p:attrNameLst>
                                          <p:attrName>ppt_h</p:attrName>
                                        </p:attrNameLst>
                                      </p:cBhvr>
                                      <p:tavLst>
                                        <p:tav tm="0">
                                          <p:val>
                                            <p:fltVal val="0"/>
                                          </p:val>
                                        </p:tav>
                                        <p:tav tm="100000">
                                          <p:val>
                                            <p:strVal val="#ppt_h"/>
                                          </p:val>
                                        </p:tav>
                                      </p:tavLst>
                                    </p:anim>
                                    <p:animEffect transition="in" filter="fade">
                                      <p:cBhvr>
                                        <p:cTn id="9" dur="250"/>
                                        <p:tgtEl>
                                          <p:spTgt spid="3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250" fill="hold">
                                          <p:stCondLst>
                                            <p:cond delay="0"/>
                                          </p:stCondLst>
                                        </p:cTn>
                                        <p:tgtEl>
                                          <p:spTgt spid="29"/>
                                        </p:tgtEl>
                                        <p:attrNameLst>
                                          <p:attrName>style.visibility</p:attrName>
                                        </p:attrNameLst>
                                      </p:cBhvr>
                                      <p:to>
                                        <p:strVal val="visible"/>
                                      </p:to>
                                    </p:set>
                                    <p:animEffect transition="in" filter="wipe(left)">
                                      <p:cBhvr>
                                        <p:cTn id="13" dur="250"/>
                                        <p:tgtEl>
                                          <p:spTgt spid="2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250" fill="hold">
                                          <p:stCondLst>
                                            <p:cond delay="0"/>
                                          </p:stCondLst>
                                        </p:cTn>
                                        <p:tgtEl>
                                          <p:spTgt spid="31"/>
                                        </p:tgtEl>
                                        <p:attrNameLst>
                                          <p:attrName>style.visibility</p:attrName>
                                        </p:attrNameLst>
                                      </p:cBhvr>
                                      <p:to>
                                        <p:strVal val="visible"/>
                                      </p:to>
                                    </p:set>
                                    <p:animEffect transition="in" filter="wipe(left)">
                                      <p:cBhvr>
                                        <p:cTn id="17" dur="250"/>
                                        <p:tgtEl>
                                          <p:spTgt spid="3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250" fill="hold">
                                          <p:stCondLst>
                                            <p:cond delay="0"/>
                                          </p:stCondLst>
                                        </p:cTn>
                                        <p:tgtEl>
                                          <p:spTgt spid="30"/>
                                        </p:tgtEl>
                                        <p:attrNameLst>
                                          <p:attrName>style.visibility</p:attrName>
                                        </p:attrNameLst>
                                      </p:cBhvr>
                                      <p:to>
                                        <p:strVal val="visible"/>
                                      </p:to>
                                    </p:set>
                                    <p:animEffect transition="in" filter="wipe(left)">
                                      <p:cBhvr>
                                        <p:cTn id="21" dur="250"/>
                                        <p:tgtEl>
                                          <p:spTgt spid="30"/>
                                        </p:tgtEl>
                                      </p:cBhvr>
                                    </p:animEffect>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250" fill="hold">
                                          <p:stCondLst>
                                            <p:cond delay="0"/>
                                          </p:stCondLst>
                                        </p:cTn>
                                        <p:tgtEl>
                                          <p:spTgt spid="28"/>
                                        </p:tgtEl>
                                        <p:attrNameLst>
                                          <p:attrName>style.visibility</p:attrName>
                                        </p:attrNameLst>
                                      </p:cBhvr>
                                      <p:to>
                                        <p:strVal val="visible"/>
                                      </p:to>
                                    </p:set>
                                    <p:animEffect transition="in" filter="wipe(left)">
                                      <p:cBhvr>
                                        <p:cTn id="25" dur="250"/>
                                        <p:tgtEl>
                                          <p:spTgt spid="28"/>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250" fill="hold">
                                          <p:stCondLst>
                                            <p:cond delay="0"/>
                                          </p:stCondLst>
                                        </p:cTn>
                                        <p:tgtEl>
                                          <p:spTgt spid="33"/>
                                        </p:tgtEl>
                                        <p:attrNameLst>
                                          <p:attrName>style.visibility</p:attrName>
                                        </p:attrNameLst>
                                      </p:cBhvr>
                                      <p:to>
                                        <p:strVal val="visible"/>
                                      </p:to>
                                    </p:set>
                                    <p:animEffect transition="in" filter="wipe(left)">
                                      <p:cBhvr>
                                        <p:cTn id="29" dur="250"/>
                                        <p:tgtEl>
                                          <p:spTgt spid="33"/>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250" fill="hold">
                                          <p:stCondLst>
                                            <p:cond delay="0"/>
                                          </p:stCondLst>
                                        </p:cTn>
                                        <p:tgtEl>
                                          <p:spTgt spid="32"/>
                                        </p:tgtEl>
                                        <p:attrNameLst>
                                          <p:attrName>style.visibility</p:attrName>
                                        </p:attrNameLst>
                                      </p:cBhvr>
                                      <p:to>
                                        <p:strVal val="visible"/>
                                      </p:to>
                                    </p:set>
                                    <p:animEffect transition="in" filter="wipe(left)">
                                      <p:cBhvr>
                                        <p:cTn id="33" dur="250"/>
                                        <p:tgtEl>
                                          <p:spTgt spid="32"/>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250" fill="hold">
                                          <p:stCondLst>
                                            <p:cond delay="0"/>
                                          </p:stCondLst>
                                        </p:cTn>
                                        <p:tgtEl>
                                          <p:spTgt spid="27"/>
                                        </p:tgtEl>
                                        <p:attrNameLst>
                                          <p:attrName>style.visibility</p:attrName>
                                        </p:attrNameLst>
                                      </p:cBhvr>
                                      <p:to>
                                        <p:strVal val="visible"/>
                                      </p:to>
                                    </p:set>
                                    <p:animEffect transition="in" filter="wipe(left)">
                                      <p:cBhvr>
                                        <p:cTn id="37" dur="250"/>
                                        <p:tgtEl>
                                          <p:spTgt spid="27"/>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250" fill="hold">
                                          <p:stCondLst>
                                            <p:cond delay="0"/>
                                          </p:stCondLst>
                                        </p:cTn>
                                        <p:tgtEl>
                                          <p:spTgt spid="35"/>
                                        </p:tgtEl>
                                        <p:attrNameLst>
                                          <p:attrName>style.visibility</p:attrName>
                                        </p:attrNameLst>
                                      </p:cBhvr>
                                      <p:to>
                                        <p:strVal val="visible"/>
                                      </p:to>
                                    </p:set>
                                    <p:animEffect transition="in" filter="wipe(left)">
                                      <p:cBhvr>
                                        <p:cTn id="41" dur="250"/>
                                        <p:tgtEl>
                                          <p:spTgt spid="35"/>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250" fill="hold">
                                          <p:stCondLst>
                                            <p:cond delay="0"/>
                                          </p:stCondLst>
                                        </p:cTn>
                                        <p:tgtEl>
                                          <p:spTgt spid="34"/>
                                        </p:tgtEl>
                                        <p:attrNameLst>
                                          <p:attrName>style.visibility</p:attrName>
                                        </p:attrNameLst>
                                      </p:cBhvr>
                                      <p:to>
                                        <p:strVal val="visible"/>
                                      </p:to>
                                    </p:set>
                                    <p:animEffect transition="in" filter="wipe(left)">
                                      <p:cBhvr>
                                        <p:cTn id="45" dur="25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4"/>
          <p:cNvSpPr/>
          <p:nvPr/>
        </p:nvSpPr>
        <p:spPr>
          <a:xfrm>
            <a:off x="4670526" y="772815"/>
            <a:ext cx="838590" cy="79095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zh-CN" altLang="en-US" sz="1600" b="1" dirty="0">
                <a:solidFill>
                  <a:schemeClr val="bg1"/>
                </a:solidFill>
                <a:latin typeface="华文中宋" panose="02010600040101010101" charset="-122"/>
                <a:ea typeface="华文中宋" panose="02010600040101010101" charset="-122"/>
              </a:rPr>
              <a:t>内容</a:t>
            </a:r>
            <a:endParaRPr lang="zh-CN" altLang="en-US" sz="1600" b="1" dirty="0">
              <a:solidFill>
                <a:schemeClr val="bg1"/>
              </a:solidFill>
              <a:latin typeface="华文中宋" panose="02010600040101010101" charset="-122"/>
              <a:ea typeface="华文中宋" panose="02010600040101010101" charset="-122"/>
            </a:endParaRPr>
          </a:p>
        </p:txBody>
      </p:sp>
      <p:sp>
        <p:nvSpPr>
          <p:cNvPr id="25" name="Oval 5"/>
          <p:cNvSpPr/>
          <p:nvPr/>
        </p:nvSpPr>
        <p:spPr>
          <a:xfrm>
            <a:off x="3339362" y="772815"/>
            <a:ext cx="838590" cy="790950"/>
          </a:xfrm>
          <a:prstGeom prst="ellipse">
            <a:avLst/>
          </a:prstGeom>
          <a:solidFill>
            <a:schemeClr val="accent1"/>
          </a:solidFill>
          <a:ln>
            <a:noFill/>
          </a:ln>
        </p:spPr>
        <p:style>
          <a:lnRef idx="2">
            <a:schemeClr val="accent5">
              <a:shade val="50000"/>
            </a:schemeClr>
          </a:lnRef>
          <a:fillRef idx="1">
            <a:schemeClr val="accent5"/>
          </a:fillRef>
          <a:effectRef idx="0">
            <a:schemeClr val="accent5"/>
          </a:effectRef>
          <a:fontRef idx="minor">
            <a:schemeClr val="lt1"/>
          </a:fontRef>
        </p:style>
        <p:txBody>
          <a:bodyPr lIns="68580" tIns="34290" rIns="68580" bIns="34290" rtlCol="0" anchor="ctr"/>
          <a:lstStyle/>
          <a:p>
            <a:pPr algn="ctr"/>
            <a:r>
              <a:rPr lang="zh-CN" altLang="en-US" sz="1600" b="1" dirty="0">
                <a:solidFill>
                  <a:schemeClr val="bg1"/>
                </a:solidFill>
                <a:latin typeface="华文中宋" panose="02010600040101010101" charset="-122"/>
                <a:ea typeface="华文中宋" panose="02010600040101010101" charset="-122"/>
              </a:rPr>
              <a:t>课时</a:t>
            </a:r>
            <a:endParaRPr lang="zh-CN" altLang="en-US" sz="1600" b="1" dirty="0">
              <a:solidFill>
                <a:schemeClr val="bg1"/>
              </a:solidFill>
              <a:latin typeface="华文中宋" panose="02010600040101010101" charset="-122"/>
              <a:ea typeface="华文中宋" panose="02010600040101010101" charset="-122"/>
            </a:endParaRPr>
          </a:p>
        </p:txBody>
      </p:sp>
      <p:sp>
        <p:nvSpPr>
          <p:cNvPr id="26" name="Text Box 10"/>
          <p:cNvSpPr txBox="1">
            <a:spLocks noChangeArrowheads="1"/>
          </p:cNvSpPr>
          <p:nvPr/>
        </p:nvSpPr>
        <p:spPr bwMode="auto">
          <a:xfrm>
            <a:off x="4672330" y="1661160"/>
            <a:ext cx="3925570" cy="2914015"/>
          </a:xfrm>
          <a:prstGeom prst="rect">
            <a:avLst/>
          </a:prstGeom>
          <a:noFill/>
          <a:ln w="9525">
            <a:noFill/>
            <a:miter lim="800000"/>
          </a:ln>
        </p:spPr>
        <p:txBody>
          <a:bodyPr wrap="square" lIns="34290" tIns="17145" rIns="34290" bIns="17145">
            <a:spAutoFit/>
          </a:bodyPr>
          <a:lstStyle/>
          <a:p>
            <a:pPr indent="457200" algn="just" defTabSz="815975" fontAlgn="auto">
              <a:lnSpc>
                <a:spcPct val="130000"/>
              </a:lnSpc>
            </a:pPr>
            <a:r>
              <a:rPr lang="zh-CN" altLang="en-US" sz="1600" b="1" dirty="0">
                <a:solidFill>
                  <a:schemeClr val="tx1">
                    <a:lumMod val="75000"/>
                    <a:lumOff val="25000"/>
                  </a:schemeClr>
                </a:solidFill>
                <a:latin typeface="华文中宋" panose="02010600040101010101" charset="-122"/>
                <a:ea typeface="华文中宋" panose="02010600040101010101" charset="-122"/>
                <a:cs typeface="Open Sans" pitchFamily="34" charset="0"/>
              </a:rPr>
              <a:t>最近三年同一级别竞赛试题涉及符合本基本要求的知识自动成为下届竞赛的要求。</a:t>
            </a:r>
            <a:endParaRPr lang="zh-CN" altLang="en-US" sz="1600" b="1" dirty="0">
              <a:solidFill>
                <a:schemeClr val="tx1">
                  <a:lumMod val="75000"/>
                  <a:lumOff val="25000"/>
                </a:schemeClr>
              </a:solidFill>
              <a:latin typeface="华文中宋" panose="02010600040101010101" charset="-122"/>
              <a:ea typeface="华文中宋" panose="02010600040101010101" charset="-122"/>
              <a:cs typeface="Open Sans" pitchFamily="34" charset="0"/>
            </a:endParaRPr>
          </a:p>
          <a:p>
            <a:pPr indent="457200" algn="just" defTabSz="815975" fontAlgn="auto">
              <a:lnSpc>
                <a:spcPct val="130000"/>
              </a:lnSpc>
            </a:pPr>
            <a:r>
              <a:rPr lang="zh-CN" altLang="en-US" sz="1600" b="1" dirty="0">
                <a:solidFill>
                  <a:schemeClr val="tx1">
                    <a:lumMod val="75000"/>
                    <a:lumOff val="25000"/>
                  </a:schemeClr>
                </a:solidFill>
                <a:latin typeface="华文中宋" panose="02010600040101010101" charset="-122"/>
                <a:ea typeface="华文中宋" panose="02010600040101010101" charset="-122"/>
                <a:cs typeface="Open Sans" pitchFamily="34" charset="0"/>
                <a:sym typeface="+mn-ea"/>
              </a:rPr>
              <a:t>现行中学化学教学大纲、普通高中化学课程标准及高考说明规定的内容均属初赛要求。高中数学、物理、生物、地理与环境科学等学科的基本内容（包括与化学相关的我国基本国情、宇宙、地球的基本知识等）也是化学竞赛的内容。</a:t>
            </a:r>
            <a:endParaRPr lang="zh-CN" altLang="en-US" sz="1600" b="1" dirty="0">
              <a:solidFill>
                <a:schemeClr val="tx1">
                  <a:lumMod val="75000"/>
                  <a:lumOff val="25000"/>
                </a:schemeClr>
              </a:solidFill>
              <a:latin typeface="华文中宋" panose="02010600040101010101" charset="-122"/>
              <a:ea typeface="华文中宋" panose="02010600040101010101" charset="-122"/>
              <a:cs typeface="Open Sans" pitchFamily="34" charset="0"/>
            </a:endParaRPr>
          </a:p>
        </p:txBody>
      </p:sp>
      <p:sp>
        <p:nvSpPr>
          <p:cNvPr id="27" name="Text Box 10"/>
          <p:cNvSpPr txBox="1">
            <a:spLocks noChangeArrowheads="1"/>
          </p:cNvSpPr>
          <p:nvPr/>
        </p:nvSpPr>
        <p:spPr bwMode="auto">
          <a:xfrm>
            <a:off x="539805" y="1661046"/>
            <a:ext cx="3631847" cy="2914015"/>
          </a:xfrm>
          <a:prstGeom prst="rect">
            <a:avLst/>
          </a:prstGeom>
          <a:noFill/>
          <a:ln w="9525">
            <a:noFill/>
            <a:miter lim="800000"/>
          </a:ln>
        </p:spPr>
        <p:txBody>
          <a:bodyPr wrap="square" lIns="34290" tIns="17145" rIns="34290" bIns="17145">
            <a:spAutoFit/>
          </a:bodyPr>
          <a:lstStyle/>
          <a:p>
            <a:pPr indent="457200" algn="just" defTabSz="815975" fontAlgn="auto">
              <a:lnSpc>
                <a:spcPct val="130000"/>
              </a:lnSpc>
            </a:pPr>
            <a:r>
              <a:rPr lang="zh-CN" altLang="en-US" sz="1600" b="1"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针对竞赛的课外活动的总时数是制定竞赛基本要求的重要制约因素。估计初赛基本要求需40单元（每单元3小时）的课外活动（注：40单元是按高一、高二两年约40周，每周一单元计算的）；决赛基本要求需追加30单元课外活动（其中实验至少10单元）（注：30单元是按10、11和12月共三个月约14周，每周2～3个单元计算的）</a:t>
            </a:r>
            <a:endParaRPr lang="zh-CN" altLang="en-US" sz="1600" b="1"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p:txBody>
      </p:sp>
      <p:sp>
        <p:nvSpPr>
          <p:cNvPr id="28" name="TextBox 27"/>
          <p:cNvSpPr txBox="1"/>
          <p:nvPr/>
        </p:nvSpPr>
        <p:spPr>
          <a:xfrm>
            <a:off x="355782" y="205624"/>
            <a:ext cx="2931795" cy="460375"/>
          </a:xfrm>
          <a:prstGeom prst="rect">
            <a:avLst/>
          </a:prstGeom>
          <a:noFill/>
        </p:spPr>
        <p:txBody>
          <a:bodyPr wrap="none" rtlCol="0">
            <a:spAutoFit/>
          </a:bodyPr>
          <a:lstStyle/>
          <a:p>
            <a:r>
              <a:rPr lang="zh-CN" altLang="en-US" sz="2400" b="1" dirty="0">
                <a:solidFill>
                  <a:schemeClr val="accent1"/>
                </a:solidFill>
                <a:latin typeface="华文中宋" panose="02010600040101010101" charset="-122"/>
                <a:ea typeface="华文中宋" panose="02010600040101010101" charset="-122"/>
              </a:rPr>
              <a:t>化学竞赛学时与内容</a:t>
            </a:r>
            <a:endParaRPr lang="zh-CN" altLang="en-US" sz="2400" b="1" dirty="0">
              <a:solidFill>
                <a:schemeClr val="accent1"/>
              </a:solidFill>
              <a:latin typeface="华文中宋" panose="02010600040101010101" charset="-122"/>
              <a:ea typeface="华文中宋" panose="02010600040101010101" charset="-122"/>
            </a:endParaRPr>
          </a:p>
        </p:txBody>
      </p:sp>
      <p:pic>
        <p:nvPicPr>
          <p:cNvPr id="4" name="图片 3" descr="logo"/>
          <p:cNvPicPr>
            <a:picLocks noChangeAspect="1"/>
          </p:cNvPicPr>
          <p:nvPr/>
        </p:nvPicPr>
        <p:blipFill>
          <a:blip r:embed="rId1"/>
          <a:stretch>
            <a:fillRect/>
          </a:stretch>
        </p:blipFill>
        <p:spPr>
          <a:xfrm>
            <a:off x="107950" y="4732020"/>
            <a:ext cx="1725295" cy="3454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250" fill="hold">
                                          <p:stCondLst>
                                            <p:cond delay="0"/>
                                          </p:stCondLst>
                                        </p:cTn>
                                        <p:tgtEl>
                                          <p:spTgt spid="25"/>
                                        </p:tgtEl>
                                        <p:attrNameLst>
                                          <p:attrName>style.visibility</p:attrName>
                                        </p:attrNameLst>
                                      </p:cBhvr>
                                      <p:to>
                                        <p:strVal val="visible"/>
                                      </p:to>
                                    </p:set>
                                    <p:anim calcmode="lin" valueType="num">
                                      <p:cBhvr additive="base">
                                        <p:cTn id="7" dur="250" fill="hold"/>
                                        <p:tgtEl>
                                          <p:spTgt spid="25"/>
                                        </p:tgtEl>
                                        <p:attrNameLst>
                                          <p:attrName>ppt_x</p:attrName>
                                        </p:attrNameLst>
                                      </p:cBhvr>
                                      <p:tavLst>
                                        <p:tav tm="0">
                                          <p:val>
                                            <p:strVal val="0-#ppt_w/2"/>
                                          </p:val>
                                        </p:tav>
                                        <p:tav tm="100000">
                                          <p:val>
                                            <p:strVal val="#ppt_x"/>
                                          </p:val>
                                        </p:tav>
                                      </p:tavLst>
                                    </p:anim>
                                    <p:anim calcmode="lin" valueType="num">
                                      <p:cBhvr additive="base">
                                        <p:cTn id="8" dur="250" fill="hold"/>
                                        <p:tgtEl>
                                          <p:spTgt spid="2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250" fill="hold">
                                          <p:stCondLst>
                                            <p:cond delay="0"/>
                                          </p:stCondLst>
                                        </p:cTn>
                                        <p:tgtEl>
                                          <p:spTgt spid="24"/>
                                        </p:tgtEl>
                                        <p:attrNameLst>
                                          <p:attrName>style.visibility</p:attrName>
                                        </p:attrNameLst>
                                      </p:cBhvr>
                                      <p:to>
                                        <p:strVal val="visible"/>
                                      </p:to>
                                    </p:set>
                                    <p:anim calcmode="lin" valueType="num">
                                      <p:cBhvr additive="base">
                                        <p:cTn id="12" dur="250" fill="hold"/>
                                        <p:tgtEl>
                                          <p:spTgt spid="24"/>
                                        </p:tgtEl>
                                        <p:attrNameLst>
                                          <p:attrName>ppt_x</p:attrName>
                                        </p:attrNameLst>
                                      </p:cBhvr>
                                      <p:tavLst>
                                        <p:tav tm="0">
                                          <p:val>
                                            <p:strVal val="1+#ppt_w/2"/>
                                          </p:val>
                                        </p:tav>
                                        <p:tav tm="100000">
                                          <p:val>
                                            <p:strVal val="#ppt_x"/>
                                          </p:val>
                                        </p:tav>
                                      </p:tavLst>
                                    </p:anim>
                                    <p:anim calcmode="lin" valueType="num">
                                      <p:cBhvr additive="base">
                                        <p:cTn id="13" dur="250" fill="hold"/>
                                        <p:tgtEl>
                                          <p:spTgt spid="2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250" fill="hold">
                                          <p:stCondLst>
                                            <p:cond delay="0"/>
                                          </p:stCondLst>
                                        </p:cTn>
                                        <p:tgtEl>
                                          <p:spTgt spid="27"/>
                                        </p:tgtEl>
                                        <p:attrNameLst>
                                          <p:attrName>style.visibility</p:attrName>
                                        </p:attrNameLst>
                                      </p:cBhvr>
                                      <p:to>
                                        <p:strVal val="visible"/>
                                      </p:to>
                                    </p:set>
                                    <p:animEffect transition="in" filter="fade">
                                      <p:cBhvr>
                                        <p:cTn id="17" dur="250"/>
                                        <p:tgtEl>
                                          <p:spTgt spid="27"/>
                                        </p:tgtEl>
                                      </p:cBhvr>
                                    </p:animEffect>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250" fill="hold">
                                          <p:stCondLst>
                                            <p:cond delay="0"/>
                                          </p:stCondLst>
                                        </p:cTn>
                                        <p:tgtEl>
                                          <p:spTgt spid="26"/>
                                        </p:tgtEl>
                                        <p:attrNameLst>
                                          <p:attrName>style.visibility</p:attrName>
                                        </p:attrNameLst>
                                      </p:cBhvr>
                                      <p:to>
                                        <p:strVal val="visible"/>
                                      </p:to>
                                    </p:set>
                                    <p:animEffect transition="in" filter="fade">
                                      <p:cBhvr>
                                        <p:cTn id="21" dur="2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25" grpId="0" bldLvl="0" animBg="1"/>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30854" y="1283610"/>
            <a:ext cx="5153514" cy="376163"/>
            <a:chOff x="3002037" y="1465798"/>
            <a:chExt cx="7067433" cy="398261"/>
          </a:xfrm>
          <a:solidFill>
            <a:schemeClr val="accent2">
              <a:lumMod val="75000"/>
            </a:schemeClr>
          </a:solidFill>
        </p:grpSpPr>
        <p:sp>
          <p:nvSpPr>
            <p:cNvPr id="4" name="矩形 3"/>
            <p:cNvSpPr/>
            <p:nvPr/>
          </p:nvSpPr>
          <p:spPr bwMode="auto">
            <a:xfrm>
              <a:off x="3002037" y="1465798"/>
              <a:ext cx="7067433" cy="36933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1600">
                <a:latin typeface="华文中宋" panose="02010600040101010101" charset="-122"/>
                <a:ea typeface="华文中宋" panose="02010600040101010101" charset="-122"/>
              </a:endParaRPr>
            </a:p>
          </p:txBody>
        </p:sp>
        <p:sp>
          <p:nvSpPr>
            <p:cNvPr id="5" name="TextBox 4"/>
            <p:cNvSpPr txBox="1"/>
            <p:nvPr/>
          </p:nvSpPr>
          <p:spPr>
            <a:xfrm>
              <a:off x="3033222" y="1474123"/>
              <a:ext cx="5688632" cy="389936"/>
            </a:xfrm>
            <a:prstGeom prst="rect">
              <a:avLst/>
            </a:prstGeom>
            <a:noFill/>
          </p:spPr>
          <p:txBody>
            <a:bodyPr wrap="square" rtlCol="0">
              <a:spAutoFit/>
            </a:bodyPr>
            <a:lstStyle/>
            <a:p>
              <a:r>
                <a:rPr lang="zh-CN" altLang="en-US" dirty="0">
                  <a:solidFill>
                    <a:srgbClr val="F8F8F8"/>
                  </a:solidFill>
                  <a:latin typeface="华文中宋" panose="02010600040101010101" charset="-122"/>
                  <a:ea typeface="华文中宋" panose="02010600040101010101" charset="-122"/>
                </a:rPr>
                <a:t>基本要求</a:t>
              </a:r>
              <a:endParaRPr lang="zh-CN" altLang="en-US" dirty="0">
                <a:solidFill>
                  <a:srgbClr val="F8F8F8"/>
                </a:solidFill>
                <a:latin typeface="华文中宋" panose="02010600040101010101" charset="-122"/>
                <a:ea typeface="华文中宋" panose="02010600040101010101" charset="-122"/>
              </a:endParaRPr>
            </a:p>
          </p:txBody>
        </p:sp>
      </p:grpSp>
      <p:grpSp>
        <p:nvGrpSpPr>
          <p:cNvPr id="6" name="组合 5"/>
          <p:cNvGrpSpPr/>
          <p:nvPr/>
        </p:nvGrpSpPr>
        <p:grpSpPr>
          <a:xfrm>
            <a:off x="2737204" y="3101307"/>
            <a:ext cx="5153514" cy="384595"/>
            <a:chOff x="3002037" y="3922395"/>
            <a:chExt cx="7067433" cy="407188"/>
          </a:xfrm>
          <a:solidFill>
            <a:schemeClr val="accent2">
              <a:lumMod val="75000"/>
            </a:schemeClr>
          </a:solidFill>
        </p:grpSpPr>
        <p:sp>
          <p:nvSpPr>
            <p:cNvPr id="7" name="矩形 6"/>
            <p:cNvSpPr/>
            <p:nvPr/>
          </p:nvSpPr>
          <p:spPr bwMode="auto">
            <a:xfrm>
              <a:off x="3002037" y="3922395"/>
              <a:ext cx="7067433" cy="369332"/>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fontAlgn="base">
                <a:spcBef>
                  <a:spcPct val="0"/>
                </a:spcBef>
                <a:spcAft>
                  <a:spcPct val="0"/>
                </a:spcAft>
              </a:pPr>
              <a:endParaRPr lang="zh-CN" altLang="en-US" sz="1600">
                <a:latin typeface="华文中宋" panose="02010600040101010101" charset="-122"/>
                <a:ea typeface="华文中宋" panose="02010600040101010101" charset="-122"/>
              </a:endParaRPr>
            </a:p>
          </p:txBody>
        </p:sp>
        <p:sp>
          <p:nvSpPr>
            <p:cNvPr id="9" name="TextBox 8"/>
            <p:cNvSpPr txBox="1"/>
            <p:nvPr/>
          </p:nvSpPr>
          <p:spPr>
            <a:xfrm>
              <a:off x="3023808" y="3939647"/>
              <a:ext cx="4085844" cy="389936"/>
            </a:xfrm>
            <a:prstGeom prst="rect">
              <a:avLst/>
            </a:prstGeom>
            <a:noFill/>
          </p:spPr>
          <p:txBody>
            <a:bodyPr wrap="square" rtlCol="0">
              <a:spAutoFit/>
            </a:bodyPr>
            <a:lstStyle/>
            <a:p>
              <a:r>
                <a:rPr lang="zh-CN" altLang="en-US" dirty="0">
                  <a:solidFill>
                    <a:srgbClr val="F8F8F8"/>
                  </a:solidFill>
                  <a:latin typeface="华文中宋" panose="02010600040101010101" charset="-122"/>
                  <a:ea typeface="华文中宋" panose="02010600040101010101" charset="-122"/>
                </a:rPr>
                <a:t>基本要求</a:t>
              </a:r>
              <a:endParaRPr lang="zh-CN" altLang="en-US" dirty="0">
                <a:solidFill>
                  <a:srgbClr val="F8F8F8"/>
                </a:solidFill>
                <a:latin typeface="华文中宋" panose="02010600040101010101" charset="-122"/>
                <a:ea typeface="华文中宋" panose="02010600040101010101" charset="-122"/>
              </a:endParaRPr>
            </a:p>
          </p:txBody>
        </p:sp>
      </p:grpSp>
      <p:sp>
        <p:nvSpPr>
          <p:cNvPr id="10" name="TextBox 9"/>
          <p:cNvSpPr txBox="1"/>
          <p:nvPr/>
        </p:nvSpPr>
        <p:spPr>
          <a:xfrm>
            <a:off x="2753079" y="1678840"/>
            <a:ext cx="5153514" cy="1147445"/>
          </a:xfrm>
          <a:prstGeom prst="rect">
            <a:avLst/>
          </a:prstGeom>
          <a:noFill/>
        </p:spPr>
        <p:txBody>
          <a:bodyPr wrap="square" lIns="68580" tIns="34290" rIns="68580" bIns="34290" rtlCol="0">
            <a:spAutoFit/>
          </a:bodyPr>
          <a:lstStyle/>
          <a:p>
            <a:pPr>
              <a:lnSpc>
                <a:spcPct val="130000"/>
              </a:lnSpc>
            </a:pPr>
            <a:r>
              <a:rPr lang="zh-CN" altLang="en-US">
                <a:latin typeface="华文中宋" panose="02010600040101010101" charset="-122"/>
                <a:ea typeface="华文中宋" panose="02010600040101010101" charset="-122"/>
                <a:sym typeface="+mn-ea"/>
              </a:rPr>
              <a:t>初赛基本要求对某些化学原理的定量关系、物质结构、立体化学和有机化学作适当补充，一般说来，补充的内容是中学化学内容的自然生长点。</a:t>
            </a:r>
            <a:endParaRPr lang="zh-CN" altLang="en-US" dirty="0">
              <a:latin typeface="华文中宋" panose="02010600040101010101" charset="-122"/>
              <a:ea typeface="华文中宋" panose="02010600040101010101" charset="-122"/>
              <a:sym typeface="+mn-ea"/>
            </a:endParaRPr>
          </a:p>
        </p:txBody>
      </p:sp>
      <p:sp>
        <p:nvSpPr>
          <p:cNvPr id="11" name="TextBox 10"/>
          <p:cNvSpPr txBox="1"/>
          <p:nvPr/>
        </p:nvSpPr>
        <p:spPr>
          <a:xfrm>
            <a:off x="2730219" y="3520743"/>
            <a:ext cx="5153514" cy="787400"/>
          </a:xfrm>
          <a:prstGeom prst="rect">
            <a:avLst/>
          </a:prstGeom>
          <a:noFill/>
        </p:spPr>
        <p:txBody>
          <a:bodyPr wrap="square" lIns="68580" tIns="34290" rIns="68580" bIns="34290" rtlCol="0">
            <a:spAutoFit/>
          </a:bodyPr>
          <a:lstStyle/>
          <a:p>
            <a:pPr>
              <a:lnSpc>
                <a:spcPct val="130000"/>
              </a:lnSpc>
            </a:pPr>
            <a:r>
              <a:rPr lang="zh-CN" altLang="en-US" dirty="0">
                <a:latin typeface="华文中宋" panose="02010600040101010101" charset="-122"/>
                <a:ea typeface="华文中宋" panose="02010600040101010101" charset="-122"/>
              </a:rPr>
              <a:t>决赛基本要求是在初赛基本要求的基础上作适当补充和提高。</a:t>
            </a:r>
            <a:endParaRPr lang="zh-CN" altLang="en-US" dirty="0">
              <a:latin typeface="华文中宋" panose="02010600040101010101" charset="-122"/>
              <a:ea typeface="华文中宋" panose="02010600040101010101" charset="-122"/>
            </a:endParaRPr>
          </a:p>
        </p:txBody>
      </p:sp>
      <p:sp>
        <p:nvSpPr>
          <p:cNvPr id="12" name="等腰三角形 2"/>
          <p:cNvSpPr/>
          <p:nvPr/>
        </p:nvSpPr>
        <p:spPr bwMode="auto">
          <a:xfrm rot="2747878">
            <a:off x="1522002" y="1241247"/>
            <a:ext cx="992271" cy="1148109"/>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p:spPr>
        <p:txBody>
          <a:bodyPr wrap="none" lIns="68580" tIns="34290" rIns="68580" bIns="34290" anchor="ctr"/>
          <a:lstStyle/>
          <a:p>
            <a:pPr algn="ctr"/>
            <a:endParaRPr lang="zh-CN" altLang="en-US" sz="1100" kern="0" dirty="0">
              <a:solidFill>
                <a:srgbClr val="FFFFFF"/>
              </a:solidFill>
              <a:latin typeface="华文中宋" panose="02010600040101010101" charset="-122"/>
              <a:ea typeface="华文中宋" panose="02010600040101010101" charset="-122"/>
            </a:endParaRPr>
          </a:p>
        </p:txBody>
      </p:sp>
      <p:sp>
        <p:nvSpPr>
          <p:cNvPr id="13" name="TextBox 12"/>
          <p:cNvSpPr txBox="1"/>
          <p:nvPr/>
        </p:nvSpPr>
        <p:spPr>
          <a:xfrm>
            <a:off x="1628140" y="1566545"/>
            <a:ext cx="643890" cy="655320"/>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b="1" dirty="0">
                <a:latin typeface="华文中宋" panose="02010600040101010101" charset="-122"/>
                <a:ea typeface="华文中宋" panose="02010600040101010101" charset="-122"/>
              </a:rPr>
              <a:t>初赛</a:t>
            </a:r>
            <a:endParaRPr lang="zh-CN" b="1" dirty="0">
              <a:latin typeface="华文中宋" panose="02010600040101010101" charset="-122"/>
              <a:ea typeface="华文中宋" panose="02010600040101010101" charset="-122"/>
            </a:endParaRPr>
          </a:p>
        </p:txBody>
      </p:sp>
      <p:sp>
        <p:nvSpPr>
          <p:cNvPr id="14" name="等腰三角形 2"/>
          <p:cNvSpPr/>
          <p:nvPr/>
        </p:nvSpPr>
        <p:spPr bwMode="auto">
          <a:xfrm rot="3036074">
            <a:off x="1522001" y="2986140"/>
            <a:ext cx="992273" cy="1148112"/>
          </a:xfrm>
          <a:custGeom>
            <a:avLst/>
            <a:gdLst/>
            <a:ahLst/>
            <a:cxnLst/>
            <a:rect l="l" t="t"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close/>
              </a:path>
            </a:pathLst>
          </a:custGeom>
          <a:solidFill>
            <a:schemeClr val="accent1"/>
          </a:solidFill>
          <a:ln>
            <a:noFill/>
          </a:ln>
        </p:spPr>
        <p:txBody>
          <a:bodyPr wrap="none" lIns="68580" tIns="34290" rIns="68580" bIns="34290" anchor="ctr"/>
          <a:lstStyle/>
          <a:p>
            <a:pPr algn="ctr"/>
            <a:endParaRPr lang="zh-CN" altLang="en-US" sz="1100" kern="0">
              <a:solidFill>
                <a:srgbClr val="FFFFFF"/>
              </a:solidFill>
              <a:latin typeface="华文中宋" panose="02010600040101010101" charset="-122"/>
              <a:ea typeface="华文中宋" panose="02010600040101010101" charset="-122"/>
            </a:endParaRPr>
          </a:p>
        </p:txBody>
      </p:sp>
      <p:sp>
        <p:nvSpPr>
          <p:cNvPr id="15" name="TextBox 14"/>
          <p:cNvSpPr txBox="1"/>
          <p:nvPr/>
        </p:nvSpPr>
        <p:spPr>
          <a:xfrm>
            <a:off x="1628228" y="3421201"/>
            <a:ext cx="643835" cy="369258"/>
          </a:xfrm>
          <a:prstGeom prst="rect">
            <a:avLst/>
          </a:prstGeom>
          <a:noFill/>
          <a:ln>
            <a:noFill/>
          </a:ln>
        </p:spPr>
        <p:txBody>
          <a:bodyPr wrap="none" lIns="68580" tIns="34290" rIns="68580" bIns="34290" anchor="ctr"/>
          <a:lstStyle>
            <a:defPPr>
              <a:defRPr lang="zh-CN"/>
            </a:defPPr>
            <a:lvl1pPr algn="ctr">
              <a:defRPr sz="2000" kern="0">
                <a:solidFill>
                  <a:srgbClr val="FFFFFF"/>
                </a:solidFill>
                <a:latin typeface="微软雅黑" panose="020B0503020204020204" pitchFamily="34" charset="-122"/>
                <a:ea typeface="微软雅黑" panose="020B0503020204020204" pitchFamily="34" charset="-122"/>
              </a:defRPr>
            </a:lvl1pPr>
          </a:lstStyle>
          <a:p>
            <a:r>
              <a:rPr lang="zh-CN" b="1" dirty="0">
                <a:latin typeface="华文中宋" panose="02010600040101010101" charset="-122"/>
                <a:ea typeface="华文中宋" panose="02010600040101010101" charset="-122"/>
              </a:rPr>
              <a:t>决赛</a:t>
            </a:r>
            <a:endParaRPr lang="zh-CN" b="1" dirty="0">
              <a:latin typeface="华文中宋" panose="02010600040101010101" charset="-122"/>
              <a:ea typeface="华文中宋" panose="02010600040101010101" charset="-122"/>
            </a:endParaRPr>
          </a:p>
        </p:txBody>
      </p:sp>
      <p:sp>
        <p:nvSpPr>
          <p:cNvPr id="16" name="TextBox 15"/>
          <p:cNvSpPr txBox="1"/>
          <p:nvPr/>
        </p:nvSpPr>
        <p:spPr>
          <a:xfrm>
            <a:off x="355782" y="205624"/>
            <a:ext cx="2015490" cy="460375"/>
          </a:xfrm>
          <a:prstGeom prst="rect">
            <a:avLst/>
          </a:prstGeom>
          <a:noFill/>
        </p:spPr>
        <p:txBody>
          <a:bodyPr wrap="none" rtlCol="0">
            <a:spAutoFit/>
          </a:bodyPr>
          <a:lstStyle/>
          <a:p>
            <a:r>
              <a:rPr lang="zh-CN" altLang="en-US" sz="2400" b="1" dirty="0">
                <a:solidFill>
                  <a:schemeClr val="accent1"/>
                </a:solidFill>
                <a:latin typeface="华文中宋" panose="02010600040101010101" charset="-122"/>
                <a:ea typeface="华文中宋" panose="02010600040101010101" charset="-122"/>
              </a:rPr>
              <a:t>竞赛基本要求</a:t>
            </a:r>
            <a:endParaRPr lang="zh-CN" altLang="en-US" sz="2400" b="1" dirty="0">
              <a:solidFill>
                <a:schemeClr val="accent1"/>
              </a:solidFill>
              <a:latin typeface="华文中宋" panose="02010600040101010101" charset="-122"/>
              <a:ea typeface="华文中宋" panose="02010600040101010101" charset="-122"/>
            </a:endParaRPr>
          </a:p>
        </p:txBody>
      </p:sp>
      <p:pic>
        <p:nvPicPr>
          <p:cNvPr id="2" name="图片 1" descr="logo"/>
          <p:cNvPicPr>
            <a:picLocks noChangeAspect="1"/>
          </p:cNvPicPr>
          <p:nvPr/>
        </p:nvPicPr>
        <p:blipFill>
          <a:blip r:embed="rId1"/>
          <a:stretch>
            <a:fillRect/>
          </a:stretch>
        </p:blipFill>
        <p:spPr>
          <a:xfrm>
            <a:off x="107950" y="4732020"/>
            <a:ext cx="1725295" cy="3454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145">
                                          <p:stCondLst>
                                            <p:cond delay="0"/>
                                          </p:stCondLst>
                                        </p:cTn>
                                        <p:tgtEl>
                                          <p:spTgt spid="13"/>
                                        </p:tgtEl>
                                      </p:cBhvr>
                                    </p:animEffect>
                                    <p:anim calcmode="lin" valueType="num">
                                      <p:cBhvr>
                                        <p:cTn id="8" dur="456"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166"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166" tmFilter="0, 0; 0.125,0.2665; 0.25,0.4; 0.375,0.465; 0.5,0.5;  0.625,0.535; 0.75,0.6; 0.875,0.7335; 1,1">
                                          <p:stCondLst>
                                            <p:cond delay="166"/>
                                          </p:stCondLst>
                                        </p:cTn>
                                        <p:tgtEl>
                                          <p:spTgt spid="13"/>
                                        </p:tgtEl>
                                        <p:attrNameLst>
                                          <p:attrName>ppt_y</p:attrName>
                                        </p:attrNameLst>
                                      </p:cBhvr>
                                      <p:tavLst>
                                        <p:tav tm="0" fmla="#ppt_y-sin(pi*$)/9">
                                          <p:val>
                                            <p:fltVal val="0"/>
                                          </p:val>
                                        </p:tav>
                                        <p:tav tm="100000">
                                          <p:val>
                                            <p:fltVal val="1"/>
                                          </p:val>
                                        </p:tav>
                                      </p:tavLst>
                                    </p:anim>
                                    <p:anim calcmode="lin" valueType="num">
                                      <p:cBhvr>
                                        <p:cTn id="11" dur="83" tmFilter="0, 0; 0.125,0.2665; 0.25,0.4; 0.375,0.465; 0.5,0.5;  0.625,0.535; 0.75,0.6; 0.875,0.7335; 1,1">
                                          <p:stCondLst>
                                            <p:cond delay="331"/>
                                          </p:stCondLst>
                                        </p:cTn>
                                        <p:tgtEl>
                                          <p:spTgt spid="13"/>
                                        </p:tgtEl>
                                        <p:attrNameLst>
                                          <p:attrName>ppt_y</p:attrName>
                                        </p:attrNameLst>
                                      </p:cBhvr>
                                      <p:tavLst>
                                        <p:tav tm="0" fmla="#ppt_y-sin(pi*$)/27">
                                          <p:val>
                                            <p:fltVal val="0"/>
                                          </p:val>
                                        </p:tav>
                                        <p:tav tm="100000">
                                          <p:val>
                                            <p:fltVal val="1"/>
                                          </p:val>
                                        </p:tav>
                                      </p:tavLst>
                                    </p:anim>
                                    <p:anim calcmode="lin" valueType="num">
                                      <p:cBhvr>
                                        <p:cTn id="12" dur="41" tmFilter="0, 0; 0.125,0.2665; 0.25,0.4; 0.375,0.465; 0.5,0.5;  0.625,0.535; 0.75,0.6; 0.875,0.7335; 1,1">
                                          <p:stCondLst>
                                            <p:cond delay="414"/>
                                          </p:stCondLst>
                                        </p:cTn>
                                        <p:tgtEl>
                                          <p:spTgt spid="13"/>
                                        </p:tgtEl>
                                        <p:attrNameLst>
                                          <p:attrName>ppt_y</p:attrName>
                                        </p:attrNameLst>
                                      </p:cBhvr>
                                      <p:tavLst>
                                        <p:tav tm="0" fmla="#ppt_y-sin(pi*$)/81">
                                          <p:val>
                                            <p:fltVal val="0"/>
                                          </p:val>
                                        </p:tav>
                                        <p:tav tm="100000">
                                          <p:val>
                                            <p:fltVal val="1"/>
                                          </p:val>
                                        </p:tav>
                                      </p:tavLst>
                                    </p:anim>
                                    <p:animScale>
                                      <p:cBhvr>
                                        <p:cTn id="13" dur="7">
                                          <p:stCondLst>
                                            <p:cond delay="162"/>
                                          </p:stCondLst>
                                        </p:cTn>
                                        <p:tgtEl>
                                          <p:spTgt spid="13"/>
                                        </p:tgtEl>
                                      </p:cBhvr>
                                      <p:to x="100000" y="60000"/>
                                    </p:animScale>
                                    <p:animScale>
                                      <p:cBhvr>
                                        <p:cTn id="14" dur="41" decel="50000">
                                          <p:stCondLst>
                                            <p:cond delay="169"/>
                                          </p:stCondLst>
                                        </p:cTn>
                                        <p:tgtEl>
                                          <p:spTgt spid="13"/>
                                        </p:tgtEl>
                                      </p:cBhvr>
                                      <p:to x="100000" y="100000"/>
                                    </p:animScale>
                                    <p:animScale>
                                      <p:cBhvr>
                                        <p:cTn id="15" dur="7">
                                          <p:stCondLst>
                                            <p:cond delay="328"/>
                                          </p:stCondLst>
                                        </p:cTn>
                                        <p:tgtEl>
                                          <p:spTgt spid="13"/>
                                        </p:tgtEl>
                                      </p:cBhvr>
                                      <p:to x="100000" y="80000"/>
                                    </p:animScale>
                                    <p:animScale>
                                      <p:cBhvr>
                                        <p:cTn id="16" dur="41" decel="50000">
                                          <p:stCondLst>
                                            <p:cond delay="335"/>
                                          </p:stCondLst>
                                        </p:cTn>
                                        <p:tgtEl>
                                          <p:spTgt spid="13"/>
                                        </p:tgtEl>
                                      </p:cBhvr>
                                      <p:to x="100000" y="100000"/>
                                    </p:animScale>
                                    <p:animScale>
                                      <p:cBhvr>
                                        <p:cTn id="17" dur="7">
                                          <p:stCondLst>
                                            <p:cond delay="410"/>
                                          </p:stCondLst>
                                        </p:cTn>
                                        <p:tgtEl>
                                          <p:spTgt spid="13"/>
                                        </p:tgtEl>
                                      </p:cBhvr>
                                      <p:to x="100000" y="90000"/>
                                    </p:animScale>
                                    <p:animScale>
                                      <p:cBhvr>
                                        <p:cTn id="18" dur="41" decel="50000">
                                          <p:stCondLst>
                                            <p:cond delay="417"/>
                                          </p:stCondLst>
                                        </p:cTn>
                                        <p:tgtEl>
                                          <p:spTgt spid="13"/>
                                        </p:tgtEl>
                                      </p:cBhvr>
                                      <p:to x="100000" y="100000"/>
                                    </p:animScale>
                                    <p:animScale>
                                      <p:cBhvr>
                                        <p:cTn id="19" dur="7">
                                          <p:stCondLst>
                                            <p:cond delay="452"/>
                                          </p:stCondLst>
                                        </p:cTn>
                                        <p:tgtEl>
                                          <p:spTgt spid="13"/>
                                        </p:tgtEl>
                                      </p:cBhvr>
                                      <p:to x="100000" y="95000"/>
                                    </p:animScale>
                                    <p:animScale>
                                      <p:cBhvr>
                                        <p:cTn id="20" dur="41" decel="50000">
                                          <p:stCondLst>
                                            <p:cond delay="458"/>
                                          </p:stCondLst>
                                        </p:cTn>
                                        <p:tgtEl>
                                          <p:spTgt spid="13"/>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145">
                                          <p:stCondLst>
                                            <p:cond delay="0"/>
                                          </p:stCondLst>
                                        </p:cTn>
                                        <p:tgtEl>
                                          <p:spTgt spid="12"/>
                                        </p:tgtEl>
                                      </p:cBhvr>
                                    </p:animEffect>
                                    <p:anim calcmode="lin" valueType="num">
                                      <p:cBhvr>
                                        <p:cTn id="24" dur="456"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25" dur="166"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26" dur="166" tmFilter="0, 0; 0.125,0.2665; 0.25,0.4; 0.375,0.465; 0.5,0.5;  0.625,0.535; 0.75,0.6; 0.875,0.7335; 1,1">
                                          <p:stCondLst>
                                            <p:cond delay="166"/>
                                          </p:stCondLst>
                                        </p:cTn>
                                        <p:tgtEl>
                                          <p:spTgt spid="12"/>
                                        </p:tgtEl>
                                        <p:attrNameLst>
                                          <p:attrName>ppt_y</p:attrName>
                                        </p:attrNameLst>
                                      </p:cBhvr>
                                      <p:tavLst>
                                        <p:tav tm="0" fmla="#ppt_y-sin(pi*$)/9">
                                          <p:val>
                                            <p:fltVal val="0"/>
                                          </p:val>
                                        </p:tav>
                                        <p:tav tm="100000">
                                          <p:val>
                                            <p:fltVal val="1"/>
                                          </p:val>
                                        </p:tav>
                                      </p:tavLst>
                                    </p:anim>
                                    <p:anim calcmode="lin" valueType="num">
                                      <p:cBhvr>
                                        <p:cTn id="27" dur="83" tmFilter="0, 0; 0.125,0.2665; 0.25,0.4; 0.375,0.465; 0.5,0.5;  0.625,0.535; 0.75,0.6; 0.875,0.7335; 1,1">
                                          <p:stCondLst>
                                            <p:cond delay="331"/>
                                          </p:stCondLst>
                                        </p:cTn>
                                        <p:tgtEl>
                                          <p:spTgt spid="12"/>
                                        </p:tgtEl>
                                        <p:attrNameLst>
                                          <p:attrName>ppt_y</p:attrName>
                                        </p:attrNameLst>
                                      </p:cBhvr>
                                      <p:tavLst>
                                        <p:tav tm="0" fmla="#ppt_y-sin(pi*$)/27">
                                          <p:val>
                                            <p:fltVal val="0"/>
                                          </p:val>
                                        </p:tav>
                                        <p:tav tm="100000">
                                          <p:val>
                                            <p:fltVal val="1"/>
                                          </p:val>
                                        </p:tav>
                                      </p:tavLst>
                                    </p:anim>
                                    <p:anim calcmode="lin" valueType="num">
                                      <p:cBhvr>
                                        <p:cTn id="28" dur="41" tmFilter="0, 0; 0.125,0.2665; 0.25,0.4; 0.375,0.465; 0.5,0.5;  0.625,0.535; 0.75,0.6; 0.875,0.7335; 1,1">
                                          <p:stCondLst>
                                            <p:cond delay="414"/>
                                          </p:stCondLst>
                                        </p:cTn>
                                        <p:tgtEl>
                                          <p:spTgt spid="12"/>
                                        </p:tgtEl>
                                        <p:attrNameLst>
                                          <p:attrName>ppt_y</p:attrName>
                                        </p:attrNameLst>
                                      </p:cBhvr>
                                      <p:tavLst>
                                        <p:tav tm="0" fmla="#ppt_y-sin(pi*$)/81">
                                          <p:val>
                                            <p:fltVal val="0"/>
                                          </p:val>
                                        </p:tav>
                                        <p:tav tm="100000">
                                          <p:val>
                                            <p:fltVal val="1"/>
                                          </p:val>
                                        </p:tav>
                                      </p:tavLst>
                                    </p:anim>
                                    <p:animScale>
                                      <p:cBhvr>
                                        <p:cTn id="29" dur="7">
                                          <p:stCondLst>
                                            <p:cond delay="162"/>
                                          </p:stCondLst>
                                        </p:cTn>
                                        <p:tgtEl>
                                          <p:spTgt spid="12"/>
                                        </p:tgtEl>
                                      </p:cBhvr>
                                      <p:to x="100000" y="60000"/>
                                    </p:animScale>
                                    <p:animScale>
                                      <p:cBhvr>
                                        <p:cTn id="30" dur="41" decel="50000">
                                          <p:stCondLst>
                                            <p:cond delay="169"/>
                                          </p:stCondLst>
                                        </p:cTn>
                                        <p:tgtEl>
                                          <p:spTgt spid="12"/>
                                        </p:tgtEl>
                                      </p:cBhvr>
                                      <p:to x="100000" y="100000"/>
                                    </p:animScale>
                                    <p:animScale>
                                      <p:cBhvr>
                                        <p:cTn id="31" dur="7">
                                          <p:stCondLst>
                                            <p:cond delay="328"/>
                                          </p:stCondLst>
                                        </p:cTn>
                                        <p:tgtEl>
                                          <p:spTgt spid="12"/>
                                        </p:tgtEl>
                                      </p:cBhvr>
                                      <p:to x="100000" y="80000"/>
                                    </p:animScale>
                                    <p:animScale>
                                      <p:cBhvr>
                                        <p:cTn id="32" dur="41" decel="50000">
                                          <p:stCondLst>
                                            <p:cond delay="335"/>
                                          </p:stCondLst>
                                        </p:cTn>
                                        <p:tgtEl>
                                          <p:spTgt spid="12"/>
                                        </p:tgtEl>
                                      </p:cBhvr>
                                      <p:to x="100000" y="100000"/>
                                    </p:animScale>
                                    <p:animScale>
                                      <p:cBhvr>
                                        <p:cTn id="33" dur="7">
                                          <p:stCondLst>
                                            <p:cond delay="410"/>
                                          </p:stCondLst>
                                        </p:cTn>
                                        <p:tgtEl>
                                          <p:spTgt spid="12"/>
                                        </p:tgtEl>
                                      </p:cBhvr>
                                      <p:to x="100000" y="90000"/>
                                    </p:animScale>
                                    <p:animScale>
                                      <p:cBhvr>
                                        <p:cTn id="34" dur="41" decel="50000">
                                          <p:stCondLst>
                                            <p:cond delay="417"/>
                                          </p:stCondLst>
                                        </p:cTn>
                                        <p:tgtEl>
                                          <p:spTgt spid="12"/>
                                        </p:tgtEl>
                                      </p:cBhvr>
                                      <p:to x="100000" y="100000"/>
                                    </p:animScale>
                                    <p:animScale>
                                      <p:cBhvr>
                                        <p:cTn id="35" dur="7">
                                          <p:stCondLst>
                                            <p:cond delay="452"/>
                                          </p:stCondLst>
                                        </p:cTn>
                                        <p:tgtEl>
                                          <p:spTgt spid="12"/>
                                        </p:tgtEl>
                                      </p:cBhvr>
                                      <p:to x="100000" y="95000"/>
                                    </p:animScale>
                                    <p:animScale>
                                      <p:cBhvr>
                                        <p:cTn id="36" dur="41" decel="50000">
                                          <p:stCondLst>
                                            <p:cond delay="458"/>
                                          </p:stCondLst>
                                        </p:cTn>
                                        <p:tgtEl>
                                          <p:spTgt spid="12"/>
                                        </p:tgtEl>
                                      </p:cBhvr>
                                      <p:to x="100000" y="100000"/>
                                    </p:animScale>
                                  </p:childTnLst>
                                </p:cTn>
                              </p:par>
                              <p:par>
                                <p:cTn id="37" presetID="26"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down)">
                                      <p:cBhvr>
                                        <p:cTn id="39" dur="145">
                                          <p:stCondLst>
                                            <p:cond delay="0"/>
                                          </p:stCondLst>
                                        </p:cTn>
                                        <p:tgtEl>
                                          <p:spTgt spid="14"/>
                                        </p:tgtEl>
                                      </p:cBhvr>
                                    </p:animEffect>
                                    <p:anim calcmode="lin" valueType="num">
                                      <p:cBhvr>
                                        <p:cTn id="40" dur="456"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14"/>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14"/>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14"/>
                                        </p:tgtEl>
                                        <p:attrNameLst>
                                          <p:attrName>ppt_y</p:attrName>
                                        </p:attrNameLst>
                                      </p:cBhvr>
                                      <p:tavLst>
                                        <p:tav tm="0" fmla="#ppt_y-sin(pi*$)/81">
                                          <p:val>
                                            <p:fltVal val="0"/>
                                          </p:val>
                                        </p:tav>
                                        <p:tav tm="100000">
                                          <p:val>
                                            <p:fltVal val="1"/>
                                          </p:val>
                                        </p:tav>
                                      </p:tavLst>
                                    </p:anim>
                                    <p:animScale>
                                      <p:cBhvr>
                                        <p:cTn id="45" dur="7">
                                          <p:stCondLst>
                                            <p:cond delay="162"/>
                                          </p:stCondLst>
                                        </p:cTn>
                                        <p:tgtEl>
                                          <p:spTgt spid="14"/>
                                        </p:tgtEl>
                                      </p:cBhvr>
                                      <p:to x="100000" y="60000"/>
                                    </p:animScale>
                                    <p:animScale>
                                      <p:cBhvr>
                                        <p:cTn id="46" dur="41" decel="50000">
                                          <p:stCondLst>
                                            <p:cond delay="169"/>
                                          </p:stCondLst>
                                        </p:cTn>
                                        <p:tgtEl>
                                          <p:spTgt spid="14"/>
                                        </p:tgtEl>
                                      </p:cBhvr>
                                      <p:to x="100000" y="100000"/>
                                    </p:animScale>
                                    <p:animScale>
                                      <p:cBhvr>
                                        <p:cTn id="47" dur="7">
                                          <p:stCondLst>
                                            <p:cond delay="328"/>
                                          </p:stCondLst>
                                        </p:cTn>
                                        <p:tgtEl>
                                          <p:spTgt spid="14"/>
                                        </p:tgtEl>
                                      </p:cBhvr>
                                      <p:to x="100000" y="80000"/>
                                    </p:animScale>
                                    <p:animScale>
                                      <p:cBhvr>
                                        <p:cTn id="48" dur="41" decel="50000">
                                          <p:stCondLst>
                                            <p:cond delay="335"/>
                                          </p:stCondLst>
                                        </p:cTn>
                                        <p:tgtEl>
                                          <p:spTgt spid="14"/>
                                        </p:tgtEl>
                                      </p:cBhvr>
                                      <p:to x="100000" y="100000"/>
                                    </p:animScale>
                                    <p:animScale>
                                      <p:cBhvr>
                                        <p:cTn id="49" dur="7">
                                          <p:stCondLst>
                                            <p:cond delay="410"/>
                                          </p:stCondLst>
                                        </p:cTn>
                                        <p:tgtEl>
                                          <p:spTgt spid="14"/>
                                        </p:tgtEl>
                                      </p:cBhvr>
                                      <p:to x="100000" y="90000"/>
                                    </p:animScale>
                                    <p:animScale>
                                      <p:cBhvr>
                                        <p:cTn id="50" dur="41" decel="50000">
                                          <p:stCondLst>
                                            <p:cond delay="417"/>
                                          </p:stCondLst>
                                        </p:cTn>
                                        <p:tgtEl>
                                          <p:spTgt spid="14"/>
                                        </p:tgtEl>
                                      </p:cBhvr>
                                      <p:to x="100000" y="100000"/>
                                    </p:animScale>
                                    <p:animScale>
                                      <p:cBhvr>
                                        <p:cTn id="51" dur="7">
                                          <p:stCondLst>
                                            <p:cond delay="452"/>
                                          </p:stCondLst>
                                        </p:cTn>
                                        <p:tgtEl>
                                          <p:spTgt spid="14"/>
                                        </p:tgtEl>
                                      </p:cBhvr>
                                      <p:to x="100000" y="95000"/>
                                    </p:animScale>
                                    <p:animScale>
                                      <p:cBhvr>
                                        <p:cTn id="52" dur="41" decel="50000">
                                          <p:stCondLst>
                                            <p:cond delay="458"/>
                                          </p:stCondLst>
                                        </p:cTn>
                                        <p:tgtEl>
                                          <p:spTgt spid="14"/>
                                        </p:tgtEl>
                                      </p:cBhvr>
                                      <p:to x="100000" y="100000"/>
                                    </p:animScale>
                                  </p:childTnLst>
                                </p:cTn>
                              </p:par>
                              <p:par>
                                <p:cTn id="53" presetID="26"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wipe(down)">
                                      <p:cBhvr>
                                        <p:cTn id="55" dur="145">
                                          <p:stCondLst>
                                            <p:cond delay="0"/>
                                          </p:stCondLst>
                                        </p:cTn>
                                        <p:tgtEl>
                                          <p:spTgt spid="15"/>
                                        </p:tgtEl>
                                      </p:cBhvr>
                                    </p:animEffect>
                                    <p:anim calcmode="lin" valueType="num">
                                      <p:cBhvr>
                                        <p:cTn id="56" dur="456"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57" dur="166"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58" dur="166" tmFilter="0, 0; 0.125,0.2665; 0.25,0.4; 0.375,0.465; 0.5,0.5;  0.625,0.535; 0.75,0.6; 0.875,0.7335; 1,1">
                                          <p:stCondLst>
                                            <p:cond delay="166"/>
                                          </p:stCondLst>
                                        </p:cTn>
                                        <p:tgtEl>
                                          <p:spTgt spid="15"/>
                                        </p:tgtEl>
                                        <p:attrNameLst>
                                          <p:attrName>ppt_y</p:attrName>
                                        </p:attrNameLst>
                                      </p:cBhvr>
                                      <p:tavLst>
                                        <p:tav tm="0" fmla="#ppt_y-sin(pi*$)/9">
                                          <p:val>
                                            <p:fltVal val="0"/>
                                          </p:val>
                                        </p:tav>
                                        <p:tav tm="100000">
                                          <p:val>
                                            <p:fltVal val="1"/>
                                          </p:val>
                                        </p:tav>
                                      </p:tavLst>
                                    </p:anim>
                                    <p:anim calcmode="lin" valueType="num">
                                      <p:cBhvr>
                                        <p:cTn id="59" dur="83" tmFilter="0, 0; 0.125,0.2665; 0.25,0.4; 0.375,0.465; 0.5,0.5;  0.625,0.535; 0.75,0.6; 0.875,0.7335; 1,1">
                                          <p:stCondLst>
                                            <p:cond delay="331"/>
                                          </p:stCondLst>
                                        </p:cTn>
                                        <p:tgtEl>
                                          <p:spTgt spid="15"/>
                                        </p:tgtEl>
                                        <p:attrNameLst>
                                          <p:attrName>ppt_y</p:attrName>
                                        </p:attrNameLst>
                                      </p:cBhvr>
                                      <p:tavLst>
                                        <p:tav tm="0" fmla="#ppt_y-sin(pi*$)/27">
                                          <p:val>
                                            <p:fltVal val="0"/>
                                          </p:val>
                                        </p:tav>
                                        <p:tav tm="100000">
                                          <p:val>
                                            <p:fltVal val="1"/>
                                          </p:val>
                                        </p:tav>
                                      </p:tavLst>
                                    </p:anim>
                                    <p:anim calcmode="lin" valueType="num">
                                      <p:cBhvr>
                                        <p:cTn id="60" dur="41" tmFilter="0, 0; 0.125,0.2665; 0.25,0.4; 0.375,0.465; 0.5,0.5;  0.625,0.535; 0.75,0.6; 0.875,0.7335; 1,1">
                                          <p:stCondLst>
                                            <p:cond delay="414"/>
                                          </p:stCondLst>
                                        </p:cTn>
                                        <p:tgtEl>
                                          <p:spTgt spid="15"/>
                                        </p:tgtEl>
                                        <p:attrNameLst>
                                          <p:attrName>ppt_y</p:attrName>
                                        </p:attrNameLst>
                                      </p:cBhvr>
                                      <p:tavLst>
                                        <p:tav tm="0" fmla="#ppt_y-sin(pi*$)/81">
                                          <p:val>
                                            <p:fltVal val="0"/>
                                          </p:val>
                                        </p:tav>
                                        <p:tav tm="100000">
                                          <p:val>
                                            <p:fltVal val="1"/>
                                          </p:val>
                                        </p:tav>
                                      </p:tavLst>
                                    </p:anim>
                                    <p:animScale>
                                      <p:cBhvr>
                                        <p:cTn id="61" dur="7">
                                          <p:stCondLst>
                                            <p:cond delay="162"/>
                                          </p:stCondLst>
                                        </p:cTn>
                                        <p:tgtEl>
                                          <p:spTgt spid="15"/>
                                        </p:tgtEl>
                                      </p:cBhvr>
                                      <p:to x="100000" y="60000"/>
                                    </p:animScale>
                                    <p:animScale>
                                      <p:cBhvr>
                                        <p:cTn id="62" dur="41" decel="50000">
                                          <p:stCondLst>
                                            <p:cond delay="169"/>
                                          </p:stCondLst>
                                        </p:cTn>
                                        <p:tgtEl>
                                          <p:spTgt spid="15"/>
                                        </p:tgtEl>
                                      </p:cBhvr>
                                      <p:to x="100000" y="100000"/>
                                    </p:animScale>
                                    <p:animScale>
                                      <p:cBhvr>
                                        <p:cTn id="63" dur="7">
                                          <p:stCondLst>
                                            <p:cond delay="328"/>
                                          </p:stCondLst>
                                        </p:cTn>
                                        <p:tgtEl>
                                          <p:spTgt spid="15"/>
                                        </p:tgtEl>
                                      </p:cBhvr>
                                      <p:to x="100000" y="80000"/>
                                    </p:animScale>
                                    <p:animScale>
                                      <p:cBhvr>
                                        <p:cTn id="64" dur="41" decel="50000">
                                          <p:stCondLst>
                                            <p:cond delay="335"/>
                                          </p:stCondLst>
                                        </p:cTn>
                                        <p:tgtEl>
                                          <p:spTgt spid="15"/>
                                        </p:tgtEl>
                                      </p:cBhvr>
                                      <p:to x="100000" y="100000"/>
                                    </p:animScale>
                                    <p:animScale>
                                      <p:cBhvr>
                                        <p:cTn id="65" dur="7">
                                          <p:stCondLst>
                                            <p:cond delay="410"/>
                                          </p:stCondLst>
                                        </p:cTn>
                                        <p:tgtEl>
                                          <p:spTgt spid="15"/>
                                        </p:tgtEl>
                                      </p:cBhvr>
                                      <p:to x="100000" y="90000"/>
                                    </p:animScale>
                                    <p:animScale>
                                      <p:cBhvr>
                                        <p:cTn id="66" dur="41" decel="50000">
                                          <p:stCondLst>
                                            <p:cond delay="417"/>
                                          </p:stCondLst>
                                        </p:cTn>
                                        <p:tgtEl>
                                          <p:spTgt spid="15"/>
                                        </p:tgtEl>
                                      </p:cBhvr>
                                      <p:to x="100000" y="100000"/>
                                    </p:animScale>
                                    <p:animScale>
                                      <p:cBhvr>
                                        <p:cTn id="67" dur="7">
                                          <p:stCondLst>
                                            <p:cond delay="452"/>
                                          </p:stCondLst>
                                        </p:cTn>
                                        <p:tgtEl>
                                          <p:spTgt spid="15"/>
                                        </p:tgtEl>
                                      </p:cBhvr>
                                      <p:to x="100000" y="95000"/>
                                    </p:animScale>
                                    <p:animScale>
                                      <p:cBhvr>
                                        <p:cTn id="68" dur="41" decel="50000">
                                          <p:stCondLst>
                                            <p:cond delay="458"/>
                                          </p:stCondLst>
                                        </p:cTn>
                                        <p:tgtEl>
                                          <p:spTgt spid="15"/>
                                        </p:tgtEl>
                                      </p:cBhvr>
                                      <p:to x="100000" y="100000"/>
                                    </p:animScale>
                                  </p:childTnLst>
                                </p:cTn>
                              </p:par>
                            </p:childTnLst>
                          </p:cTn>
                        </p:par>
                        <p:par>
                          <p:cTn id="69" fill="hold">
                            <p:stCondLst>
                              <p:cond delay="500"/>
                            </p:stCondLst>
                            <p:childTnLst>
                              <p:par>
                                <p:cTn id="70" presetID="22" presetClass="entr" presetSubtype="8" fill="hold" nodeType="afterEffect">
                                  <p:stCondLst>
                                    <p:cond delay="0"/>
                                  </p:stCondLst>
                                  <p:childTnLst>
                                    <p:set>
                                      <p:cBhvr>
                                        <p:cTn id="71" dur="500" fill="hold">
                                          <p:stCondLst>
                                            <p:cond delay="0"/>
                                          </p:stCondLst>
                                        </p:cTn>
                                        <p:tgtEl>
                                          <p:spTgt spid="3"/>
                                        </p:tgtEl>
                                        <p:attrNameLst>
                                          <p:attrName>style.visibility</p:attrName>
                                        </p:attrNameLst>
                                      </p:cBhvr>
                                      <p:to>
                                        <p:strVal val="visible"/>
                                      </p:to>
                                    </p:set>
                                    <p:animEffect transition="in" filter="wipe(left)">
                                      <p:cBhvr>
                                        <p:cTn id="72" dur="500"/>
                                        <p:tgtEl>
                                          <p:spTgt spid="3"/>
                                        </p:tgtEl>
                                      </p:cBhvr>
                                    </p:animEffect>
                                  </p:childTnLst>
                                </p:cTn>
                              </p:par>
                              <p:par>
                                <p:cTn id="73" presetID="12" presetClass="entr" presetSubtype="4" fill="hold" grpId="0" nodeType="withEffect">
                                  <p:stCondLst>
                                    <p:cond delay="0"/>
                                  </p:stCondLst>
                                  <p:iterate type="lt">
                                    <p:tmPct val="5983"/>
                                  </p:iterate>
                                  <p:childTnLst>
                                    <p:set>
                                      <p:cBhvr>
                                        <p:cTn id="74" dur="500"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up)">
                                      <p:cBhvr>
                                        <p:cTn id="76" dur="500"/>
                                        <p:tgtEl>
                                          <p:spTgt spid="10"/>
                                        </p:tgtEl>
                                      </p:cBhvr>
                                    </p:animEffect>
                                  </p:childTnLst>
                                </p:cTn>
                              </p:par>
                              <p:par>
                                <p:cTn id="77" presetID="22" presetClass="entr" presetSubtype="8" fill="hold" nodeType="withEffect">
                                  <p:stCondLst>
                                    <p:cond delay="1000"/>
                                  </p:stCondLst>
                                  <p:childTnLst>
                                    <p:set>
                                      <p:cBhvr>
                                        <p:cTn id="78" dur="500" fill="hold">
                                          <p:stCondLst>
                                            <p:cond delay="0"/>
                                          </p:stCondLst>
                                        </p:cTn>
                                        <p:tgtEl>
                                          <p:spTgt spid="6"/>
                                        </p:tgtEl>
                                        <p:attrNameLst>
                                          <p:attrName>style.visibility</p:attrName>
                                        </p:attrNameLst>
                                      </p:cBhvr>
                                      <p:to>
                                        <p:strVal val="visible"/>
                                      </p:to>
                                    </p:set>
                                    <p:animEffect transition="in" filter="wipe(left)">
                                      <p:cBhvr>
                                        <p:cTn id="79" dur="500"/>
                                        <p:tgtEl>
                                          <p:spTgt spid="6"/>
                                        </p:tgtEl>
                                      </p:cBhvr>
                                    </p:animEffect>
                                  </p:childTnLst>
                                </p:cTn>
                              </p:par>
                              <p:par>
                                <p:cTn id="80" presetID="12" presetClass="entr" presetSubtype="4" fill="hold" grpId="0" nodeType="withEffect">
                                  <p:stCondLst>
                                    <p:cond delay="1000"/>
                                  </p:stCondLst>
                                  <p:iterate type="lt">
                                    <p:tmPct val="5983"/>
                                  </p:iterate>
                                  <p:childTnLst>
                                    <p:set>
                                      <p:cBhvr>
                                        <p:cTn id="81" dur="500" fill="hold">
                                          <p:stCondLst>
                                            <p:cond delay="0"/>
                                          </p:stCondLst>
                                        </p:cTn>
                                        <p:tgtEl>
                                          <p:spTgt spid="11"/>
                                        </p:tgtEl>
                                        <p:attrNameLst>
                                          <p:attrName>style.visibility</p:attrName>
                                        </p:attrNameLst>
                                      </p:cBhvr>
                                      <p:to>
                                        <p:strVal val="visible"/>
                                      </p:to>
                                    </p:set>
                                    <p:anim calcmode="lin" valueType="num">
                                      <p:cBhvr additive="base">
                                        <p:cTn id="82" dur="500"/>
                                        <p:tgtEl>
                                          <p:spTgt spid="11"/>
                                        </p:tgtEl>
                                        <p:attrNameLst>
                                          <p:attrName>ppt_y</p:attrName>
                                        </p:attrNameLst>
                                      </p:cBhvr>
                                      <p:tavLst>
                                        <p:tav tm="0">
                                          <p:val>
                                            <p:strVal val="#ppt_y+#ppt_h*1.125000"/>
                                          </p:val>
                                        </p:tav>
                                        <p:tav tm="100000">
                                          <p:val>
                                            <p:strVal val="#ppt_y"/>
                                          </p:val>
                                        </p:tav>
                                      </p:tavLst>
                                    </p:anim>
                                    <p:animEffect transition="in" filter="wipe(up)">
                                      <p:cBhvr>
                                        <p:cTn id="8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p:bldP spid="14" grpId="0" bldLvl="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2"/>
          <p:cNvSpPr/>
          <p:nvPr/>
        </p:nvSpPr>
        <p:spPr bwMode="auto">
          <a:xfrm>
            <a:off x="1842358" y="1131590"/>
            <a:ext cx="4385826" cy="3697563"/>
          </a:xfrm>
          <a:custGeom>
            <a:avLst/>
            <a:gdLst>
              <a:gd name="T0" fmla="*/ 0 w 3668"/>
              <a:gd name="T1" fmla="*/ 2147483647 h 3785"/>
              <a:gd name="T2" fmla="*/ 2147483647 w 3668"/>
              <a:gd name="T3" fmla="*/ 2147483647 h 3785"/>
              <a:gd name="T4" fmla="*/ 2147483647 w 3668"/>
              <a:gd name="T5" fmla="*/ 2147483647 h 3785"/>
              <a:gd name="T6" fmla="*/ 2147483647 w 3668"/>
              <a:gd name="T7" fmla="*/ 2147483647 h 3785"/>
              <a:gd name="T8" fmla="*/ 2147483647 w 3668"/>
              <a:gd name="T9" fmla="*/ 2147483647 h 3785"/>
              <a:gd name="T10" fmla="*/ 2147483647 w 3668"/>
              <a:gd name="T11" fmla="*/ 2147483647 h 3785"/>
              <a:gd name="T12" fmla="*/ 2147483647 w 3668"/>
              <a:gd name="T13" fmla="*/ 2147483647 h 3785"/>
              <a:gd name="T14" fmla="*/ 2147483647 w 3668"/>
              <a:gd name="T15" fmla="*/ 2147483647 h 3785"/>
              <a:gd name="T16" fmla="*/ 2147483647 w 3668"/>
              <a:gd name="T17" fmla="*/ 2147483647 h 3785"/>
              <a:gd name="T18" fmla="*/ 2147483647 w 3668"/>
              <a:gd name="T19" fmla="*/ 2147483647 h 3785"/>
              <a:gd name="T20" fmla="*/ 2147483647 w 3668"/>
              <a:gd name="T21" fmla="*/ 2147483647 h 3785"/>
              <a:gd name="T22" fmla="*/ 2147483647 w 3668"/>
              <a:gd name="T23" fmla="*/ 2147483647 h 3785"/>
              <a:gd name="T24" fmla="*/ 2147483647 w 3668"/>
              <a:gd name="T25" fmla="*/ 2147483647 h 3785"/>
              <a:gd name="T26" fmla="*/ 2147483647 w 3668"/>
              <a:gd name="T27" fmla="*/ 2147483647 h 3785"/>
              <a:gd name="T28" fmla="*/ 2147483647 w 3668"/>
              <a:gd name="T29" fmla="*/ 0 h 3785"/>
              <a:gd name="T30" fmla="*/ 2147483647 w 3668"/>
              <a:gd name="T31" fmla="*/ 2147483647 h 3785"/>
              <a:gd name="T32" fmla="*/ 2147483647 w 3668"/>
              <a:gd name="T33" fmla="*/ 2147483647 h 3785"/>
              <a:gd name="T34" fmla="*/ 2147483647 w 3668"/>
              <a:gd name="T35" fmla="*/ 2147483647 h 3785"/>
              <a:gd name="T36" fmla="*/ 2147483647 w 3668"/>
              <a:gd name="T37" fmla="*/ 2147483647 h 3785"/>
              <a:gd name="T38" fmla="*/ 2147483647 w 3668"/>
              <a:gd name="T39" fmla="*/ 2147483647 h 3785"/>
              <a:gd name="T40" fmla="*/ 2147483647 w 3668"/>
              <a:gd name="T41" fmla="*/ 2147483647 h 3785"/>
              <a:gd name="T42" fmla="*/ 2147483647 w 3668"/>
              <a:gd name="T43" fmla="*/ 2147483647 h 3785"/>
              <a:gd name="T44" fmla="*/ 2147483647 w 3668"/>
              <a:gd name="T45" fmla="*/ 2147483647 h 3785"/>
              <a:gd name="T46" fmla="*/ 2147483647 w 3668"/>
              <a:gd name="T47" fmla="*/ 2147483647 h 3785"/>
              <a:gd name="T48" fmla="*/ 2147483647 w 3668"/>
              <a:gd name="T49" fmla="*/ 2147483647 h 3785"/>
              <a:gd name="T50" fmla="*/ 2147483647 w 3668"/>
              <a:gd name="T51" fmla="*/ 2147483647 h 3785"/>
              <a:gd name="T52" fmla="*/ 2147483647 w 3668"/>
              <a:gd name="T53" fmla="*/ 2147483647 h 3785"/>
              <a:gd name="T54" fmla="*/ 2147483647 w 3668"/>
              <a:gd name="T55" fmla="*/ 2147483647 h 3785"/>
              <a:gd name="T56" fmla="*/ 0 w 3668"/>
              <a:gd name="T57" fmla="*/ 2147483647 h 3785"/>
              <a:gd name="T58" fmla="*/ 0 w 3668"/>
              <a:gd name="T59" fmla="*/ 2147483647 h 3785"/>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668"/>
              <a:gd name="T91" fmla="*/ 0 h 3785"/>
              <a:gd name="T92" fmla="*/ 3668 w 3668"/>
              <a:gd name="T93" fmla="*/ 3785 h 3785"/>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668" h="3785">
                <a:moveTo>
                  <a:pt x="0" y="2742"/>
                </a:moveTo>
                <a:lnTo>
                  <a:pt x="253" y="2556"/>
                </a:lnTo>
                <a:lnTo>
                  <a:pt x="515" y="2395"/>
                </a:lnTo>
                <a:lnTo>
                  <a:pt x="798" y="2223"/>
                </a:lnTo>
                <a:lnTo>
                  <a:pt x="1152" y="2000"/>
                </a:lnTo>
                <a:lnTo>
                  <a:pt x="1587" y="1728"/>
                </a:lnTo>
                <a:lnTo>
                  <a:pt x="1869" y="1525"/>
                </a:lnTo>
                <a:lnTo>
                  <a:pt x="2061" y="1394"/>
                </a:lnTo>
                <a:lnTo>
                  <a:pt x="2324" y="1182"/>
                </a:lnTo>
                <a:lnTo>
                  <a:pt x="2557" y="980"/>
                </a:lnTo>
                <a:lnTo>
                  <a:pt x="2769" y="768"/>
                </a:lnTo>
                <a:lnTo>
                  <a:pt x="2941" y="606"/>
                </a:lnTo>
                <a:lnTo>
                  <a:pt x="3193" y="353"/>
                </a:lnTo>
                <a:lnTo>
                  <a:pt x="3011" y="252"/>
                </a:lnTo>
                <a:lnTo>
                  <a:pt x="3648" y="0"/>
                </a:lnTo>
                <a:lnTo>
                  <a:pt x="3668" y="687"/>
                </a:lnTo>
                <a:lnTo>
                  <a:pt x="3466" y="525"/>
                </a:lnTo>
                <a:lnTo>
                  <a:pt x="3213" y="828"/>
                </a:lnTo>
                <a:lnTo>
                  <a:pt x="2910" y="1202"/>
                </a:lnTo>
                <a:lnTo>
                  <a:pt x="2698" y="1515"/>
                </a:lnTo>
                <a:lnTo>
                  <a:pt x="2597" y="1738"/>
                </a:lnTo>
                <a:lnTo>
                  <a:pt x="2496" y="1970"/>
                </a:lnTo>
                <a:lnTo>
                  <a:pt x="2435" y="2182"/>
                </a:lnTo>
                <a:lnTo>
                  <a:pt x="2375" y="2384"/>
                </a:lnTo>
                <a:lnTo>
                  <a:pt x="2264" y="2779"/>
                </a:lnTo>
                <a:lnTo>
                  <a:pt x="2183" y="3152"/>
                </a:lnTo>
                <a:lnTo>
                  <a:pt x="2122" y="3445"/>
                </a:lnTo>
                <a:lnTo>
                  <a:pt x="2042" y="3785"/>
                </a:lnTo>
                <a:lnTo>
                  <a:pt x="0" y="3785"/>
                </a:lnTo>
                <a:lnTo>
                  <a:pt x="0" y="2742"/>
                </a:lnTo>
                <a:close/>
              </a:path>
            </a:pathLst>
          </a:custGeom>
          <a:solidFill>
            <a:schemeClr val="accent1">
              <a:lumMod val="20000"/>
              <a:lumOff val="80000"/>
            </a:schemeClr>
          </a:solidFill>
          <a:ln w="9525">
            <a:noFill/>
            <a:round/>
          </a:ln>
        </p:spPr>
        <p:txBody>
          <a:bodyPr wrap="none" lIns="62873" tIns="31437" rIns="62873" bIns="31437" anchor="ctr"/>
          <a:lstStyle/>
          <a:p>
            <a:pPr algn="ctr" fontAlgn="base">
              <a:spcBef>
                <a:spcPct val="0"/>
              </a:spcBef>
              <a:spcAft>
                <a:spcPct val="0"/>
              </a:spcAft>
              <a:defRPr/>
            </a:pPr>
            <a:endParaRPr lang="zh-CN" altLang="en-US" sz="1600" b="1" kern="0">
              <a:solidFill>
                <a:srgbClr val="000000"/>
              </a:solidFill>
              <a:latin typeface="华文中宋" panose="02010600040101010101" charset="-122"/>
              <a:ea typeface="华文中宋" panose="02010600040101010101" charset="-122"/>
            </a:endParaRPr>
          </a:p>
        </p:txBody>
      </p:sp>
      <p:sp>
        <p:nvSpPr>
          <p:cNvPr id="4" name="圆角矩形 3"/>
          <p:cNvSpPr/>
          <p:nvPr/>
        </p:nvSpPr>
        <p:spPr>
          <a:xfrm>
            <a:off x="2990111" y="3477885"/>
            <a:ext cx="1591779" cy="294716"/>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sz="1600" dirty="0">
                <a:latin typeface="华文中宋" panose="02010600040101010101" charset="-122"/>
                <a:ea typeface="华文中宋" panose="02010600040101010101" charset="-122"/>
              </a:rPr>
              <a:t>气体</a:t>
            </a:r>
            <a:r>
              <a:rPr lang="zh-CN" sz="1600" dirty="0">
                <a:latin typeface="华文中宋" panose="02010600040101010101" charset="-122"/>
                <a:ea typeface="华文中宋" panose="02010600040101010101" charset="-122"/>
              </a:rPr>
              <a:t>、溶液</a:t>
            </a:r>
            <a:endParaRPr lang="zh-CN" sz="1600" dirty="0">
              <a:latin typeface="华文中宋" panose="02010600040101010101" charset="-122"/>
              <a:ea typeface="华文中宋" panose="02010600040101010101" charset="-122"/>
            </a:endParaRPr>
          </a:p>
        </p:txBody>
      </p:sp>
      <p:sp>
        <p:nvSpPr>
          <p:cNvPr id="5" name="圆角矩形 4"/>
          <p:cNvSpPr/>
          <p:nvPr/>
        </p:nvSpPr>
        <p:spPr>
          <a:xfrm>
            <a:off x="3657629" y="2842932"/>
            <a:ext cx="1591779" cy="29471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sz="1600" dirty="0">
                <a:latin typeface="华文中宋" panose="02010600040101010101" charset="-122"/>
                <a:ea typeface="华文中宋" panose="02010600040101010101" charset="-122"/>
              </a:rPr>
              <a:t>配合物</a:t>
            </a:r>
            <a:endParaRPr sz="1600" dirty="0">
              <a:latin typeface="华文中宋" panose="02010600040101010101" charset="-122"/>
              <a:ea typeface="华文中宋" panose="02010600040101010101" charset="-122"/>
            </a:endParaRPr>
          </a:p>
        </p:txBody>
      </p:sp>
      <p:sp>
        <p:nvSpPr>
          <p:cNvPr id="6" name="圆角矩形 5"/>
          <p:cNvSpPr/>
          <p:nvPr/>
        </p:nvSpPr>
        <p:spPr>
          <a:xfrm>
            <a:off x="4155060" y="2230346"/>
            <a:ext cx="1591779" cy="294716"/>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lang="zh-CN" sz="1600" dirty="0">
                <a:latin typeface="华文中宋" panose="02010600040101010101" charset="-122"/>
                <a:ea typeface="华文中宋" panose="02010600040101010101" charset="-122"/>
              </a:rPr>
              <a:t>电化学</a:t>
            </a:r>
            <a:endParaRPr lang="zh-CN" sz="1600" dirty="0">
              <a:latin typeface="华文中宋" panose="02010600040101010101" charset="-122"/>
              <a:ea typeface="华文中宋" panose="02010600040101010101" charset="-122"/>
            </a:endParaRPr>
          </a:p>
        </p:txBody>
      </p:sp>
      <p:sp>
        <p:nvSpPr>
          <p:cNvPr id="7" name="圆角矩形 6"/>
          <p:cNvSpPr/>
          <p:nvPr/>
        </p:nvSpPr>
        <p:spPr>
          <a:xfrm>
            <a:off x="4712678" y="1652099"/>
            <a:ext cx="1591779" cy="29471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sz="1600" dirty="0">
                <a:latin typeface="华文中宋" panose="02010600040101010101" charset="-122"/>
                <a:ea typeface="华文中宋" panose="02010600040101010101" charset="-122"/>
              </a:rPr>
              <a:t>原子结构</a:t>
            </a:r>
            <a:endParaRPr lang="zh-CN" altLang="en-US" sz="1600" dirty="0">
              <a:latin typeface="华文中宋" panose="02010600040101010101" charset="-122"/>
              <a:ea typeface="华文中宋" panose="02010600040101010101" charset="-122"/>
            </a:endParaRPr>
          </a:p>
        </p:txBody>
      </p:sp>
      <p:sp>
        <p:nvSpPr>
          <p:cNvPr id="9" name="圆角矩形 8"/>
          <p:cNvSpPr/>
          <p:nvPr/>
        </p:nvSpPr>
        <p:spPr>
          <a:xfrm>
            <a:off x="2358503" y="4059217"/>
            <a:ext cx="1591779" cy="294716"/>
          </a:xfrm>
          <a:prstGeom prst="round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lstStyle/>
          <a:p>
            <a:pPr algn="ctr"/>
            <a:r>
              <a:rPr sz="1600" dirty="0">
                <a:latin typeface="华文中宋" panose="02010600040101010101" charset="-122"/>
                <a:ea typeface="华文中宋" panose="02010600040101010101" charset="-122"/>
              </a:rPr>
              <a:t>有效数字</a:t>
            </a:r>
            <a:endParaRPr lang="zh-CN" altLang="en-US" sz="1600" dirty="0">
              <a:latin typeface="华文中宋" panose="02010600040101010101" charset="-122"/>
              <a:ea typeface="华文中宋" panose="02010600040101010101" charset="-122"/>
            </a:endParaRPr>
          </a:p>
        </p:txBody>
      </p:sp>
      <p:sp>
        <p:nvSpPr>
          <p:cNvPr id="10" name="矩形 9"/>
          <p:cNvSpPr/>
          <p:nvPr/>
        </p:nvSpPr>
        <p:spPr>
          <a:xfrm>
            <a:off x="4499953" y="4011645"/>
            <a:ext cx="1579168" cy="554355"/>
          </a:xfrm>
          <a:prstGeom prst="rect">
            <a:avLst/>
          </a:prstGeom>
          <a:ln>
            <a:solidFill>
              <a:srgbClr val="01458E"/>
            </a:solidFill>
            <a:prstDash val="dash"/>
          </a:ln>
        </p:spPr>
        <p:txBody>
          <a:bodyPr wrap="square" lIns="62873" tIns="31437" rIns="62873" bIns="31437">
            <a:spAutoFit/>
          </a:bodyPr>
          <a:lstStyle/>
          <a:p>
            <a:pPr algn="ctr"/>
            <a:r>
              <a:rPr lang="zh-CN" altLang="en-US" sz="1600" dirty="0">
                <a:solidFill>
                  <a:schemeClr val="tx1">
                    <a:lumMod val="75000"/>
                    <a:lumOff val="25000"/>
                  </a:schemeClr>
                </a:solidFill>
                <a:latin typeface="华文中宋" panose="02010600040101010101" charset="-122"/>
                <a:ea typeface="华文中宋" panose="02010600040101010101" charset="-122"/>
              </a:rPr>
              <a:t>定量实验</a:t>
            </a:r>
            <a:endParaRPr lang="zh-CN" altLang="en-US" sz="1600" dirty="0">
              <a:solidFill>
                <a:schemeClr val="tx1">
                  <a:lumMod val="75000"/>
                  <a:lumOff val="25000"/>
                </a:schemeClr>
              </a:solidFill>
              <a:latin typeface="华文中宋" panose="02010600040101010101" charset="-122"/>
              <a:ea typeface="华文中宋" panose="02010600040101010101" charset="-122"/>
            </a:endParaRPr>
          </a:p>
          <a:p>
            <a:pPr algn="ctr"/>
            <a:r>
              <a:rPr lang="zh-CN" altLang="en-US" sz="1600" dirty="0">
                <a:solidFill>
                  <a:schemeClr val="tx1">
                    <a:lumMod val="75000"/>
                    <a:lumOff val="25000"/>
                  </a:schemeClr>
                </a:solidFill>
                <a:latin typeface="华文中宋" panose="02010600040101010101" charset="-122"/>
                <a:ea typeface="华文中宋" panose="02010600040101010101" charset="-122"/>
              </a:rPr>
              <a:t>实验仪器</a:t>
            </a:r>
            <a:endParaRPr lang="zh-CN" altLang="en-US" sz="1600" dirty="0">
              <a:solidFill>
                <a:schemeClr val="tx1">
                  <a:lumMod val="75000"/>
                  <a:lumOff val="25000"/>
                </a:schemeClr>
              </a:solidFill>
              <a:latin typeface="华文中宋" panose="02010600040101010101" charset="-122"/>
              <a:ea typeface="华文中宋" panose="02010600040101010101" charset="-122"/>
            </a:endParaRPr>
          </a:p>
        </p:txBody>
      </p:sp>
      <p:sp>
        <p:nvSpPr>
          <p:cNvPr id="11" name="矩形 10"/>
          <p:cNvSpPr/>
          <p:nvPr/>
        </p:nvSpPr>
        <p:spPr>
          <a:xfrm>
            <a:off x="4860303" y="3363746"/>
            <a:ext cx="1579168" cy="554355"/>
          </a:xfrm>
          <a:prstGeom prst="rect">
            <a:avLst/>
          </a:prstGeom>
          <a:ln>
            <a:solidFill>
              <a:srgbClr val="01458E"/>
            </a:solidFill>
            <a:prstDash val="dash"/>
          </a:ln>
        </p:spPr>
        <p:txBody>
          <a:bodyPr wrap="square" lIns="62873" tIns="31437" rIns="62873" bIns="31437">
            <a:spAutoFit/>
          </a:bodyPr>
          <a:lstStyle/>
          <a:p>
            <a:pPr algn="ctr"/>
            <a:r>
              <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Henry定律</a:t>
            </a:r>
            <a:endPar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a:p>
            <a:pPr algn="ctr"/>
            <a:r>
              <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化学平衡</a:t>
            </a:r>
            <a:endPar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p:txBody>
      </p:sp>
      <p:sp>
        <p:nvSpPr>
          <p:cNvPr id="12" name="矩形 11"/>
          <p:cNvSpPr/>
          <p:nvPr/>
        </p:nvSpPr>
        <p:spPr>
          <a:xfrm>
            <a:off x="5483777" y="2752041"/>
            <a:ext cx="1579168" cy="554355"/>
          </a:xfrm>
          <a:prstGeom prst="rect">
            <a:avLst/>
          </a:prstGeom>
          <a:ln>
            <a:solidFill>
              <a:srgbClr val="01458E"/>
            </a:solidFill>
            <a:prstDash val="dash"/>
          </a:ln>
        </p:spPr>
        <p:txBody>
          <a:bodyPr wrap="square" lIns="62873" tIns="31437" rIns="62873" bIns="31437">
            <a:spAutoFit/>
          </a:bodyPr>
          <a:lstStyle/>
          <a:p>
            <a:pPr algn="ctr"/>
            <a:r>
              <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配位平衡</a:t>
            </a:r>
            <a:endPar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a:p>
            <a:pPr algn="ctr"/>
            <a:r>
              <a:rPr lang="en-US" altLang="zh-CN"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Lewis</a:t>
            </a:r>
            <a:r>
              <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酸碱理论</a:t>
            </a:r>
            <a:endPar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p:txBody>
      </p:sp>
      <p:sp>
        <p:nvSpPr>
          <p:cNvPr id="13" name="矩形 12"/>
          <p:cNvSpPr/>
          <p:nvPr/>
        </p:nvSpPr>
        <p:spPr>
          <a:xfrm>
            <a:off x="5940717" y="2139702"/>
            <a:ext cx="1579168" cy="554355"/>
          </a:xfrm>
          <a:prstGeom prst="rect">
            <a:avLst/>
          </a:prstGeom>
          <a:ln>
            <a:solidFill>
              <a:srgbClr val="01458E"/>
            </a:solidFill>
            <a:prstDash val="dash"/>
          </a:ln>
        </p:spPr>
        <p:txBody>
          <a:bodyPr wrap="square" lIns="62873" tIns="31437" rIns="62873" bIns="31437">
            <a:spAutoFit/>
          </a:bodyPr>
          <a:lstStyle/>
          <a:p>
            <a:pPr algn="ctr"/>
            <a:r>
              <a:rPr lang="en-US" altLang="zh-CN"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Nernst</a:t>
            </a:r>
            <a:r>
              <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方程</a:t>
            </a:r>
            <a:endPar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a:p>
            <a:pPr algn="ctr"/>
            <a:r>
              <a:rPr lang="en-US" altLang="zh-CN"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Gibbs</a:t>
            </a:r>
            <a:r>
              <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rPr>
              <a:t>自由能变</a:t>
            </a:r>
            <a:endParaRPr lang="zh-CN" altLang="en-US" sz="1600" dirty="0">
              <a:solidFill>
                <a:schemeClr val="tx1">
                  <a:lumMod val="75000"/>
                  <a:lumOff val="25000"/>
                </a:schemeClr>
              </a:solidFill>
              <a:latin typeface="华文中宋" panose="02010600040101010101" charset="-122"/>
              <a:ea typeface="华文中宋" panose="02010600040101010101" charset="-122"/>
              <a:cs typeface="华文中宋" panose="02010600040101010101" charset="-122"/>
            </a:endParaRPr>
          </a:p>
        </p:txBody>
      </p:sp>
      <p:sp>
        <p:nvSpPr>
          <p:cNvPr id="14" name="矩形 13"/>
          <p:cNvSpPr/>
          <p:nvPr/>
        </p:nvSpPr>
        <p:spPr>
          <a:xfrm>
            <a:off x="6443754" y="1502154"/>
            <a:ext cx="1579168" cy="554355"/>
          </a:xfrm>
          <a:prstGeom prst="rect">
            <a:avLst/>
          </a:prstGeom>
          <a:ln>
            <a:solidFill>
              <a:srgbClr val="01458E"/>
            </a:solidFill>
            <a:prstDash val="dash"/>
          </a:ln>
        </p:spPr>
        <p:txBody>
          <a:bodyPr wrap="square" lIns="62873" tIns="31437" rIns="62873" bIns="31437">
            <a:spAutoFit/>
          </a:bodyPr>
          <a:lstStyle/>
          <a:p>
            <a:pPr algn="ctr"/>
            <a:r>
              <a:rPr lang="zh-CN" altLang="en-US" sz="1600" dirty="0">
                <a:solidFill>
                  <a:schemeClr val="tx1">
                    <a:lumMod val="75000"/>
                    <a:lumOff val="25000"/>
                  </a:schemeClr>
                </a:solidFill>
                <a:latin typeface="华文中宋" panose="02010600040101010101" charset="-122"/>
                <a:ea typeface="华文中宋" panose="02010600040101010101" charset="-122"/>
              </a:rPr>
              <a:t>晶胞结构</a:t>
            </a:r>
            <a:endParaRPr lang="zh-CN" altLang="en-US" sz="1600" dirty="0">
              <a:solidFill>
                <a:schemeClr val="tx1">
                  <a:lumMod val="75000"/>
                  <a:lumOff val="25000"/>
                </a:schemeClr>
              </a:solidFill>
              <a:latin typeface="华文中宋" panose="02010600040101010101" charset="-122"/>
              <a:ea typeface="华文中宋" panose="02010600040101010101" charset="-122"/>
            </a:endParaRPr>
          </a:p>
          <a:p>
            <a:pPr algn="ctr"/>
            <a:r>
              <a:rPr lang="zh-CN" altLang="en-US" sz="1600" dirty="0">
                <a:solidFill>
                  <a:schemeClr val="tx1">
                    <a:lumMod val="75000"/>
                    <a:lumOff val="25000"/>
                  </a:schemeClr>
                </a:solidFill>
                <a:latin typeface="华文中宋" panose="02010600040101010101" charset="-122"/>
                <a:ea typeface="华文中宋" panose="02010600040101010101" charset="-122"/>
              </a:rPr>
              <a:t>轨道理论</a:t>
            </a:r>
            <a:endParaRPr lang="zh-CN" altLang="en-US" sz="1600" dirty="0">
              <a:solidFill>
                <a:schemeClr val="tx1">
                  <a:lumMod val="75000"/>
                  <a:lumOff val="25000"/>
                </a:schemeClr>
              </a:solidFill>
              <a:latin typeface="华文中宋" panose="02010600040101010101" charset="-122"/>
              <a:ea typeface="华文中宋" panose="02010600040101010101" charset="-122"/>
            </a:endParaRPr>
          </a:p>
        </p:txBody>
      </p:sp>
      <p:sp>
        <p:nvSpPr>
          <p:cNvPr id="15" name="Content Placeholder 2"/>
          <p:cNvSpPr txBox="1"/>
          <p:nvPr/>
        </p:nvSpPr>
        <p:spPr>
          <a:xfrm>
            <a:off x="877570" y="1541145"/>
            <a:ext cx="2545715" cy="1521460"/>
          </a:xfrm>
          <a:prstGeom prst="rect">
            <a:avLst/>
          </a:prstGeom>
        </p:spPr>
        <p:txBody>
          <a:bodyPr lIns="68580" tIns="34290" rIns="68580" bIns="3429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30000"/>
              </a:lnSpc>
              <a:buNone/>
            </a:pPr>
            <a:r>
              <a:rPr lang="zh-CN" altLang="en-US" sz="1800" dirty="0">
                <a:solidFill>
                  <a:schemeClr val="tx1">
                    <a:lumMod val="75000"/>
                    <a:lumOff val="25000"/>
                  </a:schemeClr>
                </a:solidFill>
                <a:latin typeface="华文中宋" panose="02010600040101010101" charset="-122"/>
                <a:ea typeface="华文中宋" panose="02010600040101010101" charset="-122"/>
              </a:rPr>
              <a:t>以选修阶段内容为主，但是也包含必修阶段的内容，因此在基础年级以夯基为主。</a:t>
            </a:r>
            <a:endParaRPr lang="zh-CN" altLang="en-US" sz="1800" dirty="0">
              <a:solidFill>
                <a:schemeClr val="tx1">
                  <a:lumMod val="75000"/>
                  <a:lumOff val="25000"/>
                </a:schemeClr>
              </a:solidFill>
              <a:latin typeface="华文中宋" panose="02010600040101010101" charset="-122"/>
              <a:ea typeface="华文中宋" panose="02010600040101010101" charset="-122"/>
            </a:endParaRPr>
          </a:p>
        </p:txBody>
      </p:sp>
      <p:sp>
        <p:nvSpPr>
          <p:cNvPr id="16" name="Title 13"/>
          <p:cNvSpPr txBox="1"/>
          <p:nvPr/>
        </p:nvSpPr>
        <p:spPr>
          <a:xfrm>
            <a:off x="899559" y="1161936"/>
            <a:ext cx="2163319" cy="439136"/>
          </a:xfrm>
          <a:prstGeom prst="rect">
            <a:avLst/>
          </a:prstGeom>
        </p:spPr>
        <p:txBody>
          <a:bodyPr vert="horz" lIns="68580" tIns="34290" rIns="68580" bIns="34290"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r>
              <a:rPr lang="zh-CN" altLang="en-US" sz="1800" b="1" dirty="0">
                <a:solidFill>
                  <a:schemeClr val="accent1"/>
                </a:solidFill>
                <a:latin typeface="华文中宋" panose="02010600040101010101" charset="-122"/>
                <a:ea typeface="华文中宋" panose="02010600040101010101" charset="-122"/>
              </a:rPr>
              <a:t>知识点分布</a:t>
            </a:r>
            <a:endParaRPr lang="zh-CN" altLang="en-US" sz="1800" b="1" dirty="0">
              <a:solidFill>
                <a:schemeClr val="accent1"/>
              </a:solidFill>
              <a:latin typeface="华文中宋" panose="02010600040101010101" charset="-122"/>
              <a:ea typeface="华文中宋" panose="02010600040101010101" charset="-122"/>
            </a:endParaRPr>
          </a:p>
        </p:txBody>
      </p:sp>
      <p:sp>
        <p:nvSpPr>
          <p:cNvPr id="17" name="TextBox 16"/>
          <p:cNvSpPr txBox="1"/>
          <p:nvPr/>
        </p:nvSpPr>
        <p:spPr>
          <a:xfrm>
            <a:off x="355782" y="205624"/>
            <a:ext cx="2015490" cy="460375"/>
          </a:xfrm>
          <a:prstGeom prst="rect">
            <a:avLst/>
          </a:prstGeom>
          <a:noFill/>
        </p:spPr>
        <p:txBody>
          <a:bodyPr wrap="none" rtlCol="0">
            <a:spAutoFit/>
          </a:bodyPr>
          <a:lstStyle/>
          <a:p>
            <a:r>
              <a:rPr lang="zh-CN" altLang="en-US" sz="2400" b="1" dirty="0">
                <a:solidFill>
                  <a:schemeClr val="accent1"/>
                </a:solidFill>
                <a:latin typeface="华文中宋" panose="02010600040101010101" charset="-122"/>
                <a:ea typeface="华文中宋" panose="02010600040101010101" charset="-122"/>
              </a:rPr>
              <a:t>竞赛基本内容</a:t>
            </a:r>
            <a:endParaRPr lang="zh-CN" altLang="en-US" sz="2400" b="1" dirty="0">
              <a:solidFill>
                <a:schemeClr val="accent1"/>
              </a:solidFill>
              <a:latin typeface="华文中宋" panose="02010600040101010101" charset="-122"/>
              <a:ea typeface="华文中宋" panose="02010600040101010101" charset="-122"/>
            </a:endParaRPr>
          </a:p>
        </p:txBody>
      </p:sp>
      <p:sp>
        <p:nvSpPr>
          <p:cNvPr id="2" name="圆角矩形 1"/>
          <p:cNvSpPr/>
          <p:nvPr/>
        </p:nvSpPr>
        <p:spPr>
          <a:xfrm>
            <a:off x="5796280" y="771525"/>
            <a:ext cx="1038225" cy="294640"/>
          </a:xfrm>
          <a:prstGeom prst="roundRect">
            <a:avLst/>
          </a:prstGeom>
          <a:solidFill>
            <a:schemeClr val="accent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2873" tIns="31437" rIns="62873" bIns="31437" rtlCol="0" anchor="ctr"/>
          <a:p>
            <a:pPr algn="ctr"/>
            <a:r>
              <a:rPr lang="en-US" altLang="zh-CN" sz="1600" dirty="0">
                <a:latin typeface="华文中宋" panose="02010600040101010101" charset="-122"/>
                <a:ea typeface="华文中宋" panose="02010600040101010101" charset="-122"/>
              </a:rPr>
              <a:t>... ...</a:t>
            </a:r>
            <a:endParaRPr lang="en-US" altLang="zh-CN" sz="1600" dirty="0">
              <a:latin typeface="华文中宋" panose="02010600040101010101" charset="-122"/>
              <a:ea typeface="华文中宋" panose="02010600040101010101" charset="-122"/>
            </a:endParaRPr>
          </a:p>
        </p:txBody>
      </p:sp>
      <p:pic>
        <p:nvPicPr>
          <p:cNvPr id="8" name="图片 7" descr="logo"/>
          <p:cNvPicPr>
            <a:picLocks noChangeAspect="1"/>
          </p:cNvPicPr>
          <p:nvPr/>
        </p:nvPicPr>
        <p:blipFill>
          <a:blip r:embed="rId1"/>
          <a:stretch>
            <a:fillRect/>
          </a:stretch>
        </p:blipFill>
        <p:spPr>
          <a:xfrm>
            <a:off x="107950" y="4732020"/>
            <a:ext cx="1725295" cy="345440"/>
          </a:xfrm>
          <a:prstGeom prst="rect">
            <a:avLst/>
          </a:prstGeom>
        </p:spPr>
      </p:pic>
    </p:spTree>
    <p:custDataLst>
      <p:tags r:id="rId2"/>
    </p:custData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 presetClass="entr" presetSubtype="8" fill="hold" grpId="0" nodeType="withEffect">
                                  <p:stCondLst>
                                    <p:cond delay="300"/>
                                  </p:stCondLst>
                                  <p:childTnLst>
                                    <p:set>
                                      <p:cBhvr>
                                        <p:cTn id="9" dur="1" fill="hold">
                                          <p:stCondLst>
                                            <p:cond delay="0"/>
                                          </p:stCondLst>
                                        </p:cTn>
                                        <p:tgtEl>
                                          <p:spTgt spid="9"/>
                                        </p:tgtEl>
                                        <p:attrNameLst>
                                          <p:attrName>style.visibility</p:attrName>
                                        </p:attrNameLst>
                                      </p:cBhvr>
                                      <p:to>
                                        <p:strVal val="visible"/>
                                      </p:to>
                                    </p:set>
                                    <p:anim calcmode="lin" valueType="num">
                                      <p:cBhvr additive="base">
                                        <p:cTn id="10" dur="500" fill="hold"/>
                                        <p:tgtEl>
                                          <p:spTgt spid="9"/>
                                        </p:tgtEl>
                                        <p:attrNameLst>
                                          <p:attrName>ppt_x</p:attrName>
                                        </p:attrNameLst>
                                      </p:cBhvr>
                                      <p:tavLst>
                                        <p:tav tm="0">
                                          <p:val>
                                            <p:strVal val="0-#ppt_w/2"/>
                                          </p:val>
                                        </p:tav>
                                        <p:tav tm="100000">
                                          <p:val>
                                            <p:strVal val="#ppt_x"/>
                                          </p:val>
                                        </p:tav>
                                      </p:tavLst>
                                    </p:anim>
                                    <p:anim calcmode="lin" valueType="num">
                                      <p:cBhvr additive="base">
                                        <p:cTn id="11" dur="500" fill="hold"/>
                                        <p:tgtEl>
                                          <p:spTgt spid="9"/>
                                        </p:tgtEl>
                                        <p:attrNameLst>
                                          <p:attrName>ppt_y</p:attrName>
                                        </p:attrNameLst>
                                      </p:cBhvr>
                                      <p:tavLst>
                                        <p:tav tm="0">
                                          <p:val>
                                            <p:strVal val="#ppt_y"/>
                                          </p:val>
                                        </p:tav>
                                        <p:tav tm="100000">
                                          <p:val>
                                            <p:strVal val="#ppt_y"/>
                                          </p:val>
                                        </p:tav>
                                      </p:tavLst>
                                    </p:anim>
                                  </p:childTnLst>
                                </p:cTn>
                              </p:par>
                              <p:par>
                                <p:cTn id="12" presetID="2" presetClass="entr" presetSubtype="2" fill="hold" grpId="0" nodeType="withEffect">
                                  <p:stCondLst>
                                    <p:cond delay="30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1+#ppt_w/2"/>
                                          </p:val>
                                        </p:tav>
                                        <p:tav tm="100000">
                                          <p:val>
                                            <p:strVal val="#ppt_x"/>
                                          </p:val>
                                        </p:tav>
                                      </p:tavLst>
                                    </p:anim>
                                    <p:anim calcmode="lin" valueType="num">
                                      <p:cBhvr additive="base">
                                        <p:cTn id="15" dur="500" fill="hold"/>
                                        <p:tgtEl>
                                          <p:spTgt spid="10"/>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5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0-#ppt_w/2"/>
                                          </p:val>
                                        </p:tav>
                                        <p:tav tm="100000">
                                          <p:val>
                                            <p:strVal val="#ppt_x"/>
                                          </p:val>
                                        </p:tav>
                                      </p:tavLst>
                                    </p:anim>
                                    <p:anim calcmode="lin" valueType="num">
                                      <p:cBhvr additive="base">
                                        <p:cTn id="19" dur="5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500"/>
                                  </p:stCondLst>
                                  <p:childTnLst>
                                    <p:set>
                                      <p:cBhvr>
                                        <p:cTn id="21" dur="1" fill="hold">
                                          <p:stCondLst>
                                            <p:cond delay="0"/>
                                          </p:stCondLst>
                                        </p:cTn>
                                        <p:tgtEl>
                                          <p:spTgt spid="11"/>
                                        </p:tgtEl>
                                        <p:attrNameLst>
                                          <p:attrName>style.visibility</p:attrName>
                                        </p:attrNameLst>
                                      </p:cBhvr>
                                      <p:to>
                                        <p:strVal val="visible"/>
                                      </p:to>
                                    </p:set>
                                    <p:anim calcmode="lin" valueType="num">
                                      <p:cBhvr additive="base">
                                        <p:cTn id="22" dur="500" fill="hold"/>
                                        <p:tgtEl>
                                          <p:spTgt spid="11"/>
                                        </p:tgtEl>
                                        <p:attrNameLst>
                                          <p:attrName>ppt_x</p:attrName>
                                        </p:attrNameLst>
                                      </p:cBhvr>
                                      <p:tavLst>
                                        <p:tav tm="0">
                                          <p:val>
                                            <p:strVal val="1+#ppt_w/2"/>
                                          </p:val>
                                        </p:tav>
                                        <p:tav tm="100000">
                                          <p:val>
                                            <p:strVal val="#ppt_x"/>
                                          </p:val>
                                        </p:tav>
                                      </p:tavLst>
                                    </p:anim>
                                    <p:anim calcmode="lin" valueType="num">
                                      <p:cBhvr additive="base">
                                        <p:cTn id="23" dur="500" fill="hold"/>
                                        <p:tgtEl>
                                          <p:spTgt spid="11"/>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70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500" fill="hold"/>
                                        <p:tgtEl>
                                          <p:spTgt spid="5"/>
                                        </p:tgtEl>
                                        <p:attrNameLst>
                                          <p:attrName>ppt_x</p:attrName>
                                        </p:attrNameLst>
                                      </p:cBhvr>
                                      <p:tavLst>
                                        <p:tav tm="0">
                                          <p:val>
                                            <p:strVal val="0-#ppt_w/2"/>
                                          </p:val>
                                        </p:tav>
                                        <p:tav tm="100000">
                                          <p:val>
                                            <p:strVal val="#ppt_x"/>
                                          </p:val>
                                        </p:tav>
                                      </p:tavLst>
                                    </p:anim>
                                    <p:anim calcmode="lin" valueType="num">
                                      <p:cBhvr additive="base">
                                        <p:cTn id="27" dur="500" fill="hold"/>
                                        <p:tgtEl>
                                          <p:spTgt spid="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70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90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900"/>
                                  </p:stCondLst>
                                  <p:childTnLst>
                                    <p:set>
                                      <p:cBhvr>
                                        <p:cTn id="37" dur="1" fill="hold">
                                          <p:stCondLst>
                                            <p:cond delay="0"/>
                                          </p:stCondLst>
                                        </p:cTn>
                                        <p:tgtEl>
                                          <p:spTgt spid="13"/>
                                        </p:tgtEl>
                                        <p:attrNameLst>
                                          <p:attrName>style.visibility</p:attrName>
                                        </p:attrNameLst>
                                      </p:cBhvr>
                                      <p:to>
                                        <p:strVal val="visible"/>
                                      </p:to>
                                    </p:set>
                                    <p:anim calcmode="lin" valueType="num">
                                      <p:cBhvr additive="base">
                                        <p:cTn id="38" dur="500" fill="hold"/>
                                        <p:tgtEl>
                                          <p:spTgt spid="13"/>
                                        </p:tgtEl>
                                        <p:attrNameLst>
                                          <p:attrName>ppt_x</p:attrName>
                                        </p:attrNameLst>
                                      </p:cBhvr>
                                      <p:tavLst>
                                        <p:tav tm="0">
                                          <p:val>
                                            <p:strVal val="1+#ppt_w/2"/>
                                          </p:val>
                                        </p:tav>
                                        <p:tav tm="100000">
                                          <p:val>
                                            <p:strVal val="#ppt_x"/>
                                          </p:val>
                                        </p:tav>
                                      </p:tavLst>
                                    </p:anim>
                                    <p:anim calcmode="lin" valueType="num">
                                      <p:cBhvr additive="base">
                                        <p:cTn id="39" dur="500" fill="hold"/>
                                        <p:tgtEl>
                                          <p:spTgt spid="13"/>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120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0-#ppt_w/2"/>
                                          </p:val>
                                        </p:tav>
                                        <p:tav tm="100000">
                                          <p:val>
                                            <p:strVal val="#ppt_x"/>
                                          </p:val>
                                        </p:tav>
                                      </p:tavLst>
                                    </p:anim>
                                    <p:anim calcmode="lin" valueType="num">
                                      <p:cBhvr additive="base">
                                        <p:cTn id="43" dur="500" fill="hold"/>
                                        <p:tgtEl>
                                          <p:spTgt spid="7"/>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1200"/>
                                  </p:stCondLst>
                                  <p:childTnLst>
                                    <p:set>
                                      <p:cBhvr>
                                        <p:cTn id="45" dur="1" fill="hold">
                                          <p:stCondLst>
                                            <p:cond delay="0"/>
                                          </p:stCondLst>
                                        </p:cTn>
                                        <p:tgtEl>
                                          <p:spTgt spid="14"/>
                                        </p:tgtEl>
                                        <p:attrNameLst>
                                          <p:attrName>style.visibility</p:attrName>
                                        </p:attrNameLst>
                                      </p:cBhvr>
                                      <p:to>
                                        <p:strVal val="visible"/>
                                      </p:to>
                                    </p:set>
                                    <p:anim calcmode="lin" valueType="num">
                                      <p:cBhvr additive="base">
                                        <p:cTn id="46" dur="500" fill="hold"/>
                                        <p:tgtEl>
                                          <p:spTgt spid="14"/>
                                        </p:tgtEl>
                                        <p:attrNameLst>
                                          <p:attrName>ppt_x</p:attrName>
                                        </p:attrNameLst>
                                      </p:cBhvr>
                                      <p:tavLst>
                                        <p:tav tm="0">
                                          <p:val>
                                            <p:strVal val="1+#ppt_w/2"/>
                                          </p:val>
                                        </p:tav>
                                        <p:tav tm="100000">
                                          <p:val>
                                            <p:strVal val="#ppt_x"/>
                                          </p:val>
                                        </p:tav>
                                      </p:tavLst>
                                    </p:anim>
                                    <p:anim calcmode="lin" valueType="num">
                                      <p:cBhvr additive="base">
                                        <p:cTn id="47" dur="500" fill="hold"/>
                                        <p:tgtEl>
                                          <p:spTgt spid="14"/>
                                        </p:tgtEl>
                                        <p:attrNameLst>
                                          <p:attrName>ppt_y</p:attrName>
                                        </p:attrNameLst>
                                      </p:cBhvr>
                                      <p:tavLst>
                                        <p:tav tm="0">
                                          <p:val>
                                            <p:strVal val="#ppt_y"/>
                                          </p:val>
                                        </p:tav>
                                        <p:tav tm="100000">
                                          <p:val>
                                            <p:strVal val="#ppt_y"/>
                                          </p:val>
                                        </p:tav>
                                      </p:tavLst>
                                    </p:anim>
                                  </p:childTnLst>
                                </p:cTn>
                              </p:par>
                              <p:par>
                                <p:cTn id="48" presetID="2" presetClass="entr" presetSubtype="8" fill="hold" grpId="0" nodeType="withEffect">
                                  <p:stCondLst>
                                    <p:cond delay="150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500" fill="hold"/>
                                        <p:tgtEl>
                                          <p:spTgt spid="2"/>
                                        </p:tgtEl>
                                        <p:attrNameLst>
                                          <p:attrName>ppt_x</p:attrName>
                                        </p:attrNameLst>
                                      </p:cBhvr>
                                      <p:tavLst>
                                        <p:tav tm="0">
                                          <p:val>
                                            <p:strVal val="0-#ppt_w/2"/>
                                          </p:val>
                                        </p:tav>
                                        <p:tav tm="100000">
                                          <p:val>
                                            <p:strVal val="#ppt_x"/>
                                          </p:val>
                                        </p:tav>
                                      </p:tavLst>
                                    </p:anim>
                                    <p:anim calcmode="lin" valueType="num">
                                      <p:cBhvr additive="base">
                                        <p:cTn id="51" dur="50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500"/>
                            </p:stCondLst>
                            <p:childTnLst>
                              <p:par>
                                <p:cTn id="53" presetID="16" presetClass="entr" presetSubtype="21"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barn(inVertical)">
                                      <p:cBhvr>
                                        <p:cTn id="55" dur="500"/>
                                        <p:tgtEl>
                                          <p:spTgt spid="16"/>
                                        </p:tgtEl>
                                      </p:cBhvr>
                                    </p:animEffect>
                                  </p:childTnLst>
                                </p:cTn>
                              </p:par>
                            </p:childTnLst>
                          </p:cTn>
                        </p:par>
                        <p:par>
                          <p:cTn id="56" fill="hold">
                            <p:stCondLst>
                              <p:cond delay="1000"/>
                            </p:stCondLst>
                            <p:childTnLst>
                              <p:par>
                                <p:cTn id="57" presetID="10"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animBg="1"/>
      <p:bldP spid="5" grpId="0" animBg="1"/>
      <p:bldP spid="6" grpId="0" animBg="1"/>
      <p:bldP spid="7" grpId="0" animBg="1"/>
      <p:bldP spid="9" grpId="0" animBg="1"/>
      <p:bldP spid="10" grpId="0" bldLvl="0" animBg="1"/>
      <p:bldP spid="11" grpId="0" bldLvl="0" animBg="1"/>
      <p:bldP spid="12" grpId="0" bldLvl="0" animBg="1"/>
      <p:bldP spid="13" grpId="0" bldLvl="0" animBg="1"/>
      <p:bldP spid="14" grpId="0" bldLvl="0" animBg="1"/>
      <p:bldP spid="15" grpId="0"/>
      <p:bldP spid="16" grpId="0"/>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
          <p:cNvSpPr>
            <a:spLocks noChangeArrowheads="1"/>
          </p:cNvSpPr>
          <p:nvPr/>
        </p:nvSpPr>
        <p:spPr bwMode="auto">
          <a:xfrm>
            <a:off x="2339753" y="1643229"/>
            <a:ext cx="6804248" cy="1648601"/>
          </a:xfrm>
          <a:prstGeom prst="rect">
            <a:avLst/>
          </a:prstGeom>
          <a:solidFill>
            <a:schemeClr val="accent1"/>
          </a:solidFill>
          <a:ln w="9525">
            <a:noFill/>
            <a:miter lim="800000"/>
          </a:ln>
        </p:spPr>
        <p:txBody>
          <a:bodyPr wrap="none" anchor="ctr"/>
          <a:lstStyle/>
          <a:p>
            <a:endParaRPr lang="zh-CN" altLang="en-US" sz="1600">
              <a:latin typeface="华文中宋" panose="02010600040101010101" charset="-122"/>
              <a:ea typeface="华文中宋" panose="02010600040101010101" charset="-122"/>
            </a:endParaRPr>
          </a:p>
        </p:txBody>
      </p:sp>
      <p:sp>
        <p:nvSpPr>
          <p:cNvPr id="23" name="矩形 22"/>
          <p:cNvSpPr/>
          <p:nvPr/>
        </p:nvSpPr>
        <p:spPr>
          <a:xfrm>
            <a:off x="1" y="1643229"/>
            <a:ext cx="2339751" cy="16486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104900" fontAlgn="auto">
              <a:spcBef>
                <a:spcPts val="0"/>
              </a:spcBef>
              <a:spcAft>
                <a:spcPts val="0"/>
              </a:spcAft>
              <a:defRPr/>
            </a:pPr>
            <a:endParaRPr lang="zh-CN" altLang="en-US" sz="1600">
              <a:latin typeface="华文中宋" panose="02010600040101010101" charset="-122"/>
              <a:ea typeface="华文中宋" panose="02010600040101010101" charset="-122"/>
            </a:endParaRPr>
          </a:p>
        </p:txBody>
      </p:sp>
      <p:sp>
        <p:nvSpPr>
          <p:cNvPr id="24" name="Text Box 2"/>
          <p:cNvSpPr txBox="1">
            <a:spLocks noChangeArrowheads="1"/>
          </p:cNvSpPr>
          <p:nvPr/>
        </p:nvSpPr>
        <p:spPr bwMode="auto">
          <a:xfrm>
            <a:off x="2699792" y="1923678"/>
            <a:ext cx="4858820" cy="645160"/>
          </a:xfrm>
          <a:prstGeom prst="rect">
            <a:avLst/>
          </a:prstGeom>
          <a:noFill/>
          <a:ln w="9525">
            <a:noFill/>
            <a:miter lim="800000"/>
          </a:ln>
        </p:spPr>
        <p:txBody>
          <a:bodyPr wrap="square">
            <a:spAutoFit/>
          </a:bodyPr>
          <a:lstStyle/>
          <a:p>
            <a:pPr lvl="0">
              <a:defRPr/>
            </a:pPr>
            <a:r>
              <a:rPr lang="zh-CN" altLang="en-US" sz="3600" b="1" kern="0" dirty="0">
                <a:solidFill>
                  <a:schemeClr val="bg1"/>
                </a:solidFill>
                <a:latin typeface="华文中宋" panose="02010600040101010101" charset="-122"/>
                <a:ea typeface="华文中宋" panose="02010600040101010101" charset="-122"/>
              </a:rPr>
              <a:t>学校竞赛</a:t>
            </a:r>
            <a:r>
              <a:rPr lang="zh-CN" altLang="en-US" sz="3600" b="1" kern="0" dirty="0">
                <a:solidFill>
                  <a:schemeClr val="bg1"/>
                </a:solidFill>
                <a:latin typeface="华文中宋" panose="02010600040101010101" charset="-122"/>
                <a:ea typeface="华文中宋" panose="02010600040101010101" charset="-122"/>
              </a:rPr>
              <a:t>氛围</a:t>
            </a:r>
            <a:endParaRPr lang="zh-CN" altLang="en-US" sz="3600" b="1" kern="0" dirty="0">
              <a:solidFill>
                <a:schemeClr val="bg1"/>
              </a:solidFill>
              <a:latin typeface="华文中宋" panose="02010600040101010101" charset="-122"/>
              <a:ea typeface="华文中宋" panose="02010600040101010101" charset="-122"/>
            </a:endParaRPr>
          </a:p>
        </p:txBody>
      </p:sp>
      <p:sp>
        <p:nvSpPr>
          <p:cNvPr id="25" name="Text Box 2"/>
          <p:cNvSpPr txBox="1">
            <a:spLocks noChangeArrowheads="1"/>
          </p:cNvSpPr>
          <p:nvPr/>
        </p:nvSpPr>
        <p:spPr bwMode="auto">
          <a:xfrm>
            <a:off x="2749180" y="2643758"/>
            <a:ext cx="4809432" cy="306705"/>
          </a:xfrm>
          <a:prstGeom prst="rect">
            <a:avLst/>
          </a:prstGeom>
          <a:noFill/>
          <a:ln w="9525">
            <a:noFill/>
            <a:miter lim="800000"/>
          </a:ln>
        </p:spPr>
        <p:txBody>
          <a:bodyPr wrap="square">
            <a:spAutoFit/>
          </a:bodyPr>
          <a:lstStyle/>
          <a:p>
            <a:pPr lvl="0">
              <a:defRPr/>
            </a:pPr>
            <a:r>
              <a:rPr lang="zh-CN" altLang="en-US" sz="1400" kern="0" dirty="0">
                <a:solidFill>
                  <a:schemeClr val="bg1"/>
                </a:solidFill>
                <a:latin typeface="华文中宋" panose="02010600040101010101" charset="-122"/>
                <a:ea typeface="华文中宋" panose="02010600040101010101" charset="-122"/>
              </a:rPr>
              <a:t>三中学科竞赛环境与</a:t>
            </a:r>
            <a:r>
              <a:rPr lang="zh-CN" altLang="en-US" sz="1400" kern="0" dirty="0">
                <a:solidFill>
                  <a:schemeClr val="bg1"/>
                </a:solidFill>
                <a:latin typeface="华文中宋" panose="02010600040101010101" charset="-122"/>
                <a:ea typeface="华文中宋" panose="02010600040101010101" charset="-122"/>
              </a:rPr>
              <a:t>规模</a:t>
            </a:r>
            <a:endParaRPr lang="zh-CN" altLang="en-US" sz="1400" kern="0" dirty="0">
              <a:solidFill>
                <a:schemeClr val="bg1"/>
              </a:solidFill>
              <a:latin typeface="华文中宋" panose="02010600040101010101" charset="-122"/>
              <a:ea typeface="华文中宋" panose="02010600040101010101" charset="-122"/>
            </a:endParaRPr>
          </a:p>
        </p:txBody>
      </p:sp>
      <p:sp>
        <p:nvSpPr>
          <p:cNvPr id="7" name="TextBox 6"/>
          <p:cNvSpPr txBox="1"/>
          <p:nvPr/>
        </p:nvSpPr>
        <p:spPr>
          <a:xfrm>
            <a:off x="498725" y="1773272"/>
            <a:ext cx="1354858" cy="1446550"/>
          </a:xfrm>
          <a:prstGeom prst="rect">
            <a:avLst/>
          </a:prstGeom>
          <a:noFill/>
        </p:spPr>
        <p:txBody>
          <a:bodyPr wrap="none" rtlCol="0">
            <a:spAutoFit/>
          </a:bodyPr>
          <a:lstStyle/>
          <a:p>
            <a:pPr algn="ctr"/>
            <a:r>
              <a:rPr lang="en-US" altLang="zh-CN" sz="8800" dirty="0">
                <a:solidFill>
                  <a:schemeClr val="bg1"/>
                </a:solidFill>
                <a:latin typeface="华文中宋" panose="02010600040101010101" charset="-122"/>
                <a:ea typeface="华文中宋" panose="02010600040101010101" charset="-122"/>
              </a:rPr>
              <a:t>02</a:t>
            </a:r>
            <a:endParaRPr lang="en-US" altLang="zh-CN" sz="8800" dirty="0">
              <a:solidFill>
                <a:schemeClr val="bg1"/>
              </a:solidFill>
              <a:latin typeface="华文中宋" panose="02010600040101010101" charset="-122"/>
              <a:ea typeface="华文中宋" panose="02010600040101010101" charset="-122"/>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500"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500"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9" presetClass="entr" presetSubtype="0" decel="100000" fill="hold" grpId="0" nodeType="afterEffect">
                                  <p:stCondLst>
                                    <p:cond delay="0"/>
                                  </p:stCondLst>
                                  <p:childTnLst>
                                    <p:set>
                                      <p:cBhvr>
                                        <p:cTn id="15" dur="500"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 calcmode="lin" valueType="num">
                                      <p:cBhvr>
                                        <p:cTn id="18" dur="500" fill="hold"/>
                                        <p:tgtEl>
                                          <p:spTgt spid="7"/>
                                        </p:tgtEl>
                                        <p:attrNameLst>
                                          <p:attrName>style.rotation</p:attrName>
                                        </p:attrNameLst>
                                      </p:cBhvr>
                                      <p:tavLst>
                                        <p:tav tm="0">
                                          <p:val>
                                            <p:fltVal val="360"/>
                                          </p:val>
                                        </p:tav>
                                        <p:tav tm="100000">
                                          <p:val>
                                            <p:fltVal val="0"/>
                                          </p:val>
                                        </p:tav>
                                      </p:tavLst>
                                    </p:anim>
                                    <p:animEffect transition="in" filter="fade">
                                      <p:cBhvr>
                                        <p:cTn id="19" dur="500"/>
                                        <p:tgtEl>
                                          <p:spTgt spid="7"/>
                                        </p:tgtEl>
                                      </p:cBhvr>
                                    </p:animEffect>
                                  </p:childTnLst>
                                </p:cTn>
                              </p:par>
                            </p:childTnLst>
                          </p:cTn>
                        </p:par>
                        <p:par>
                          <p:cTn id="20" fill="hold">
                            <p:stCondLst>
                              <p:cond delay="1000"/>
                            </p:stCondLst>
                            <p:childTnLst>
                              <p:par>
                                <p:cTn id="21" presetID="41" presetClass="entr" presetSubtype="0" fill="hold" grpId="0" nodeType="afterEffect">
                                  <p:stCondLst>
                                    <p:cond delay="0"/>
                                  </p:stCondLst>
                                  <p:iterate type="lt">
                                    <p:tmPct val="10000"/>
                                  </p:iterate>
                                  <p:childTnLst>
                                    <p:set>
                                      <p:cBhvr>
                                        <p:cTn id="22" dur="500"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ppt_x</p:attrName>
                                        </p:attrNameLst>
                                      </p:cBhvr>
                                      <p:tavLst>
                                        <p:tav tm="0">
                                          <p:val>
                                            <p:strVal val="#ppt_x"/>
                                          </p:val>
                                        </p:tav>
                                        <p:tav tm="50000">
                                          <p:val>
                                            <p:strVal val="#ppt_x+.1"/>
                                          </p:val>
                                        </p:tav>
                                        <p:tav tm="100000">
                                          <p:val>
                                            <p:strVal val="#ppt_x"/>
                                          </p:val>
                                        </p:tav>
                                      </p:tavLst>
                                    </p:anim>
                                    <p:anim calcmode="lin" valueType="num">
                                      <p:cBhvr>
                                        <p:cTn id="24" dur="500" fill="hold"/>
                                        <p:tgtEl>
                                          <p:spTgt spid="24"/>
                                        </p:tgtEl>
                                        <p:attrNameLst>
                                          <p:attrName>ppt_y</p:attrName>
                                        </p:attrNameLst>
                                      </p:cBhvr>
                                      <p:tavLst>
                                        <p:tav tm="0">
                                          <p:val>
                                            <p:strVal val="#ppt_y"/>
                                          </p:val>
                                        </p:tav>
                                        <p:tav tm="100000">
                                          <p:val>
                                            <p:strVal val="#ppt_y"/>
                                          </p:val>
                                        </p:tav>
                                      </p:tavLst>
                                    </p:anim>
                                    <p:anim calcmode="lin" valueType="num">
                                      <p:cBhvr>
                                        <p:cTn id="25" dur="500" fill="hold"/>
                                        <p:tgtEl>
                                          <p:spTgt spid="24"/>
                                        </p:tgtEl>
                                        <p:attrNameLst>
                                          <p:attrName>ppt_h</p:attrName>
                                        </p:attrNameLst>
                                      </p:cBhvr>
                                      <p:tavLst>
                                        <p:tav tm="0">
                                          <p:val>
                                            <p:strVal val="#ppt_h/10"/>
                                          </p:val>
                                        </p:tav>
                                        <p:tav tm="50000">
                                          <p:val>
                                            <p:strVal val="#ppt_h+.01"/>
                                          </p:val>
                                        </p:tav>
                                        <p:tav tm="100000">
                                          <p:val>
                                            <p:strVal val="#ppt_h"/>
                                          </p:val>
                                        </p:tav>
                                      </p:tavLst>
                                    </p:anim>
                                    <p:anim calcmode="lin" valueType="num">
                                      <p:cBhvr>
                                        <p:cTn id="26" dur="500" fill="hold"/>
                                        <p:tgtEl>
                                          <p:spTgt spid="24"/>
                                        </p:tgtEl>
                                        <p:attrNameLst>
                                          <p:attrName>ppt_w</p:attrName>
                                        </p:attrNameLst>
                                      </p:cBhvr>
                                      <p:tavLst>
                                        <p:tav tm="0">
                                          <p:val>
                                            <p:strVal val="#ppt_w/10"/>
                                          </p:val>
                                        </p:tav>
                                        <p:tav tm="50000">
                                          <p:val>
                                            <p:strVal val="#ppt_w+.01"/>
                                          </p:val>
                                        </p:tav>
                                        <p:tav tm="100000">
                                          <p:val>
                                            <p:strVal val="#ppt_w"/>
                                          </p:val>
                                        </p:tav>
                                      </p:tavLst>
                                    </p:anim>
                                    <p:animEffect transition="in" filter="fade">
                                      <p:cBhvr>
                                        <p:cTn id="27" dur="500" tmFilter="0,0; .5, 1; 1, 1"/>
                                        <p:tgtEl>
                                          <p:spTgt spid="24"/>
                                        </p:tgtEl>
                                      </p:cBhvr>
                                    </p:animEffect>
                                  </p:childTnLst>
                                </p:cTn>
                              </p:par>
                            </p:childTnLst>
                          </p:cTn>
                        </p:par>
                        <p:par>
                          <p:cTn id="28" fill="hold">
                            <p:stCondLst>
                              <p:cond delay="1750"/>
                            </p:stCondLst>
                            <p:childTnLst>
                              <p:par>
                                <p:cTn id="29" presetID="22" presetClass="entr" presetSubtype="4" fill="hold" grpId="0" nodeType="afterEffect">
                                  <p:stCondLst>
                                    <p:cond delay="0"/>
                                  </p:stCondLst>
                                  <p:childTnLst>
                                    <p:set>
                                      <p:cBhvr>
                                        <p:cTn id="30" dur="500" fill="hold">
                                          <p:stCondLst>
                                            <p:cond delay="0"/>
                                          </p:stCondLst>
                                        </p:cTn>
                                        <p:tgtEl>
                                          <p:spTgt spid="25"/>
                                        </p:tgtEl>
                                        <p:attrNameLst>
                                          <p:attrName>style.visibility</p:attrName>
                                        </p:attrNameLst>
                                      </p:cBhvr>
                                      <p:to>
                                        <p:strVal val="visible"/>
                                      </p:to>
                                    </p:set>
                                    <p:animEffect transition="in" filter="wipe(down)">
                                      <p:cBhvr>
                                        <p:cTn id="31"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p:bldP spid="25"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864500" y="1120890"/>
            <a:ext cx="1918068" cy="680813"/>
            <a:chOff x="3666731" y="1984470"/>
            <a:chExt cx="2636520" cy="1447800"/>
          </a:xfrm>
        </p:grpSpPr>
        <p:sp>
          <p:nvSpPr>
            <p:cNvPr id="4" name="任意多边形 3"/>
            <p:cNvSpPr/>
            <p:nvPr/>
          </p:nvSpPr>
          <p:spPr>
            <a:xfrm>
              <a:off x="3666731"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tx2">
                    <a:lumMod val="75000"/>
                  </a:schemeClr>
                </a:solidFill>
                <a:latin typeface="华文中宋" panose="02010600040101010101" charset="-122"/>
                <a:ea typeface="华文中宋" panose="02010600040101010101" charset="-122"/>
                <a:cs typeface="Arial" panose="020B0604020202020204" pitchFamily="34" charset="0"/>
              </a:endParaRPr>
            </a:p>
          </p:txBody>
        </p:sp>
        <p:sp>
          <p:nvSpPr>
            <p:cNvPr id="5" name="文本框 35"/>
            <p:cNvSpPr txBox="1"/>
            <p:nvPr/>
          </p:nvSpPr>
          <p:spPr>
            <a:xfrm>
              <a:off x="3971726" y="2284354"/>
              <a:ext cx="2230360" cy="848036"/>
            </a:xfrm>
            <a:prstGeom prst="rect">
              <a:avLst/>
            </a:prstGeom>
            <a:noFill/>
          </p:spPr>
          <p:txBody>
            <a:bodyPr wrap="square" rtlCol="0" anchor="ctr">
              <a:spAutoFit/>
            </a:bodyPr>
            <a:lstStyle/>
            <a:p>
              <a:pPr algn="ctr"/>
              <a:r>
                <a:rPr lang="zh-CN" altLang="en-US" sz="2000" b="1" dirty="0">
                  <a:solidFill>
                    <a:schemeClr val="bg1">
                      <a:lumMod val="95000"/>
                    </a:schemeClr>
                  </a:solidFill>
                  <a:latin typeface="华文中宋" panose="02010600040101010101" charset="-122"/>
                  <a:ea typeface="华文中宋" panose="02010600040101010101" charset="-122"/>
                  <a:cs typeface="Arial" panose="020B0604020202020204" pitchFamily="34" charset="0"/>
                  <a:sym typeface="+mn-ea"/>
                </a:rPr>
                <a:t>物理</a:t>
              </a:r>
              <a:endParaRPr lang="zh-CN" altLang="en-US" sz="2000" b="1" dirty="0">
                <a:solidFill>
                  <a:schemeClr val="bg1">
                    <a:lumMod val="95000"/>
                  </a:schemeClr>
                </a:solidFill>
                <a:latin typeface="华文中宋" panose="02010600040101010101" charset="-122"/>
                <a:ea typeface="华文中宋" panose="02010600040101010101" charset="-122"/>
                <a:cs typeface="Arial" panose="020B0604020202020204" pitchFamily="34" charset="0"/>
                <a:sym typeface="+mn-ea"/>
              </a:endParaRPr>
            </a:p>
          </p:txBody>
        </p:sp>
      </p:grpSp>
      <p:grpSp>
        <p:nvGrpSpPr>
          <p:cNvPr id="6" name="组合 5"/>
          <p:cNvGrpSpPr/>
          <p:nvPr/>
        </p:nvGrpSpPr>
        <p:grpSpPr>
          <a:xfrm>
            <a:off x="1261360" y="1120890"/>
            <a:ext cx="1918068" cy="680813"/>
            <a:chOff x="1436370" y="1984470"/>
            <a:chExt cx="2636520" cy="1447800"/>
          </a:xfrm>
        </p:grpSpPr>
        <p:sp>
          <p:nvSpPr>
            <p:cNvPr id="7" name="任意多边形 6"/>
            <p:cNvSpPr/>
            <p:nvPr/>
          </p:nvSpPr>
          <p:spPr>
            <a:xfrm>
              <a:off x="1436370"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tx2">
                    <a:lumMod val="75000"/>
                  </a:schemeClr>
                </a:solidFill>
                <a:latin typeface="华文中宋" panose="02010600040101010101" charset="-122"/>
                <a:ea typeface="华文中宋" panose="02010600040101010101" charset="-122"/>
                <a:cs typeface="Arial" panose="020B0604020202020204" pitchFamily="34" charset="0"/>
              </a:endParaRPr>
            </a:p>
          </p:txBody>
        </p:sp>
        <p:sp>
          <p:nvSpPr>
            <p:cNvPr id="9" name="文本框 43"/>
            <p:cNvSpPr txBox="1"/>
            <p:nvPr/>
          </p:nvSpPr>
          <p:spPr>
            <a:xfrm>
              <a:off x="1709209" y="2203331"/>
              <a:ext cx="2293960" cy="1010081"/>
            </a:xfrm>
            <a:prstGeom prst="rect">
              <a:avLst/>
            </a:prstGeom>
            <a:noFill/>
          </p:spPr>
          <p:txBody>
            <a:bodyPr wrap="square" rtlCol="0" anchor="ctr">
              <a:spAutoFit/>
            </a:bodyPr>
            <a:lstStyle/>
            <a:p>
              <a:pPr algn="ctr">
                <a:lnSpc>
                  <a:spcPct val="120000"/>
                </a:lnSpc>
              </a:pPr>
              <a:r>
                <a:rPr lang="zh-CN" altLang="en-US" sz="3200" b="1" baseline="-3000" dirty="0">
                  <a:solidFill>
                    <a:schemeClr val="bg1">
                      <a:lumMod val="95000"/>
                    </a:schemeClr>
                  </a:solidFill>
                  <a:latin typeface="华文中宋" panose="02010600040101010101" charset="-122"/>
                  <a:ea typeface="华文中宋" panose="02010600040101010101" charset="-122"/>
                  <a:cs typeface="Arial" panose="020B0604020202020204" pitchFamily="34" charset="0"/>
                </a:rPr>
                <a:t>英语</a:t>
              </a:r>
              <a:endParaRPr lang="zh-CN" altLang="en-US" sz="3200" b="1" baseline="-3000" dirty="0">
                <a:solidFill>
                  <a:schemeClr val="bg1">
                    <a:lumMod val="95000"/>
                  </a:schemeClr>
                </a:solidFill>
                <a:latin typeface="华文中宋" panose="02010600040101010101" charset="-122"/>
                <a:ea typeface="华文中宋" panose="02010600040101010101" charset="-122"/>
                <a:cs typeface="Arial" panose="020B0604020202020204" pitchFamily="34" charset="0"/>
              </a:endParaRPr>
            </a:p>
          </p:txBody>
        </p:sp>
      </p:grpSp>
      <p:grpSp>
        <p:nvGrpSpPr>
          <p:cNvPr id="10" name="组合 9"/>
          <p:cNvGrpSpPr/>
          <p:nvPr/>
        </p:nvGrpSpPr>
        <p:grpSpPr>
          <a:xfrm>
            <a:off x="6070781" y="1120890"/>
            <a:ext cx="1918068" cy="680813"/>
            <a:chOff x="8127453" y="1984470"/>
            <a:chExt cx="2636520" cy="1447800"/>
          </a:xfrm>
        </p:grpSpPr>
        <p:sp>
          <p:nvSpPr>
            <p:cNvPr id="11" name="任意多边形 10"/>
            <p:cNvSpPr/>
            <p:nvPr/>
          </p:nvSpPr>
          <p:spPr>
            <a:xfrm>
              <a:off x="8127453"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tx2">
                    <a:lumMod val="75000"/>
                  </a:schemeClr>
                </a:solidFill>
                <a:latin typeface="华文中宋" panose="02010600040101010101" charset="-122"/>
                <a:ea typeface="华文中宋" panose="02010600040101010101" charset="-122"/>
                <a:cs typeface="Arial" panose="020B0604020202020204" pitchFamily="34" charset="0"/>
              </a:endParaRPr>
            </a:p>
          </p:txBody>
        </p:sp>
        <p:sp>
          <p:nvSpPr>
            <p:cNvPr id="12" name="文本框 46"/>
            <p:cNvSpPr txBox="1"/>
            <p:nvPr/>
          </p:nvSpPr>
          <p:spPr>
            <a:xfrm>
              <a:off x="8439016" y="2218860"/>
              <a:ext cx="2230360" cy="979022"/>
            </a:xfrm>
            <a:prstGeom prst="rect">
              <a:avLst/>
            </a:prstGeom>
            <a:noFill/>
          </p:spPr>
          <p:txBody>
            <a:bodyPr wrap="square" rtlCol="0" anchor="ctr">
              <a:spAutoFit/>
            </a:bodyPr>
            <a:lstStyle/>
            <a:p>
              <a:pPr algn="ctr">
                <a:lnSpc>
                  <a:spcPct val="120000"/>
                </a:lnSpc>
              </a:pPr>
              <a:r>
                <a:rPr lang="zh-CN" altLang="en-US" sz="2000" b="1" dirty="0">
                  <a:solidFill>
                    <a:schemeClr val="bg1">
                      <a:lumMod val="95000"/>
                    </a:schemeClr>
                  </a:solidFill>
                  <a:latin typeface="华文中宋" panose="02010600040101010101" charset="-122"/>
                  <a:ea typeface="华文中宋" panose="02010600040101010101" charset="-122"/>
                  <a:cs typeface="Arial" panose="020B0604020202020204" pitchFamily="34" charset="0"/>
                  <a:sym typeface="+mn-ea"/>
                </a:rPr>
                <a:t>化学</a:t>
              </a:r>
              <a:endParaRPr lang="zh-CN" altLang="en-US" sz="2000" b="1" dirty="0">
                <a:solidFill>
                  <a:schemeClr val="bg1">
                    <a:lumMod val="95000"/>
                  </a:schemeClr>
                </a:solidFill>
                <a:latin typeface="华文中宋" panose="02010600040101010101" charset="-122"/>
                <a:ea typeface="华文中宋" panose="02010600040101010101" charset="-122"/>
                <a:cs typeface="Arial" panose="020B0604020202020204" pitchFamily="34" charset="0"/>
                <a:sym typeface="+mn-ea"/>
              </a:endParaRPr>
            </a:p>
          </p:txBody>
        </p:sp>
      </p:grpSp>
      <p:grpSp>
        <p:nvGrpSpPr>
          <p:cNvPr id="13" name="组合 12"/>
          <p:cNvGrpSpPr/>
          <p:nvPr/>
        </p:nvGrpSpPr>
        <p:grpSpPr>
          <a:xfrm>
            <a:off x="4467640" y="1120890"/>
            <a:ext cx="1918068" cy="680813"/>
            <a:chOff x="5897092" y="1984470"/>
            <a:chExt cx="2636520" cy="1447800"/>
          </a:xfrm>
        </p:grpSpPr>
        <p:sp>
          <p:nvSpPr>
            <p:cNvPr id="14" name="任意多边形 13"/>
            <p:cNvSpPr/>
            <p:nvPr/>
          </p:nvSpPr>
          <p:spPr>
            <a:xfrm>
              <a:off x="5897092" y="1984470"/>
              <a:ext cx="2636520" cy="1447800"/>
            </a:xfrm>
            <a:custGeom>
              <a:avLst/>
              <a:gdLst>
                <a:gd name="connsiteX0" fmla="*/ 0 w 2636520"/>
                <a:gd name="connsiteY0" fmla="*/ 0 h 1447800"/>
                <a:gd name="connsiteX1" fmla="*/ 2103122 w 2636520"/>
                <a:gd name="connsiteY1" fmla="*/ 0 h 1447800"/>
                <a:gd name="connsiteX2" fmla="*/ 2636520 w 2636520"/>
                <a:gd name="connsiteY2" fmla="*/ 723900 h 1447800"/>
                <a:gd name="connsiteX3" fmla="*/ 2103122 w 2636520"/>
                <a:gd name="connsiteY3" fmla="*/ 1447800 h 1447800"/>
                <a:gd name="connsiteX4" fmla="*/ 0 w 2636520"/>
                <a:gd name="connsiteY4" fmla="*/ 1447800 h 1447800"/>
                <a:gd name="connsiteX5" fmla="*/ 0 w 2636520"/>
                <a:gd name="connsiteY5" fmla="*/ 1442632 h 1447800"/>
                <a:gd name="connsiteX6" fmla="*/ 529590 w 2636520"/>
                <a:gd name="connsiteY6" fmla="*/ 723900 h 1447800"/>
                <a:gd name="connsiteX7" fmla="*/ 0 w 2636520"/>
                <a:gd name="connsiteY7" fmla="*/ 5168 h 14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36520" h="1447800">
                  <a:moveTo>
                    <a:pt x="0" y="0"/>
                  </a:moveTo>
                  <a:lnTo>
                    <a:pt x="2103122" y="0"/>
                  </a:lnTo>
                  <a:lnTo>
                    <a:pt x="2636520" y="723900"/>
                  </a:lnTo>
                  <a:lnTo>
                    <a:pt x="2103122" y="1447800"/>
                  </a:lnTo>
                  <a:lnTo>
                    <a:pt x="0" y="1447800"/>
                  </a:lnTo>
                  <a:lnTo>
                    <a:pt x="0" y="1442632"/>
                  </a:lnTo>
                  <a:lnTo>
                    <a:pt x="529590" y="723900"/>
                  </a:lnTo>
                  <a:lnTo>
                    <a:pt x="0" y="51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solidFill>
                  <a:schemeClr val="tx2">
                    <a:lumMod val="75000"/>
                  </a:schemeClr>
                </a:solidFill>
                <a:latin typeface="华文中宋" panose="02010600040101010101" charset="-122"/>
                <a:ea typeface="华文中宋" panose="02010600040101010101" charset="-122"/>
                <a:cs typeface="Arial" panose="020B0604020202020204" pitchFamily="34" charset="0"/>
              </a:endParaRPr>
            </a:p>
          </p:txBody>
        </p:sp>
        <p:sp>
          <p:nvSpPr>
            <p:cNvPr id="15" name="文本框 49"/>
            <p:cNvSpPr txBox="1"/>
            <p:nvPr/>
          </p:nvSpPr>
          <p:spPr>
            <a:xfrm>
              <a:off x="6227711" y="2203335"/>
              <a:ext cx="2205655" cy="1010081"/>
            </a:xfrm>
            <a:prstGeom prst="rect">
              <a:avLst/>
            </a:prstGeom>
            <a:noFill/>
          </p:spPr>
          <p:txBody>
            <a:bodyPr wrap="square" rtlCol="0" anchor="ctr">
              <a:spAutoFit/>
            </a:bodyPr>
            <a:lstStyle/>
            <a:p>
              <a:pPr algn="ctr">
                <a:lnSpc>
                  <a:spcPct val="120000"/>
                </a:lnSpc>
              </a:pPr>
              <a:r>
                <a:rPr lang="zh-CN" altLang="en-US" sz="3200" b="1" baseline="-3000" dirty="0">
                  <a:solidFill>
                    <a:schemeClr val="bg1">
                      <a:lumMod val="95000"/>
                    </a:schemeClr>
                  </a:solidFill>
                  <a:latin typeface="华文中宋" panose="02010600040101010101" charset="-122"/>
                  <a:ea typeface="华文中宋" panose="02010600040101010101" charset="-122"/>
                  <a:cs typeface="Arial" panose="020B0604020202020204" pitchFamily="34" charset="0"/>
                </a:rPr>
                <a:t>理科</a:t>
              </a:r>
              <a:endParaRPr lang="zh-CN" altLang="en-US" sz="3200" b="1" baseline="-3000" dirty="0">
                <a:solidFill>
                  <a:schemeClr val="bg1">
                    <a:lumMod val="95000"/>
                  </a:schemeClr>
                </a:solidFill>
                <a:latin typeface="华文中宋" panose="02010600040101010101" charset="-122"/>
                <a:ea typeface="华文中宋" panose="02010600040101010101" charset="-122"/>
                <a:cs typeface="Arial" panose="020B0604020202020204" pitchFamily="34" charset="0"/>
              </a:endParaRPr>
            </a:p>
          </p:txBody>
        </p:sp>
      </p:grpSp>
      <p:sp>
        <p:nvSpPr>
          <p:cNvPr id="16" name="矩形 47"/>
          <p:cNvSpPr>
            <a:spLocks noChangeArrowheads="1"/>
          </p:cNvSpPr>
          <p:nvPr/>
        </p:nvSpPr>
        <p:spPr bwMode="auto">
          <a:xfrm>
            <a:off x="1062574" y="3508025"/>
            <a:ext cx="7039088" cy="897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50000"/>
              </a:lnSpc>
              <a:spcBef>
                <a:spcPct val="0"/>
              </a:spcBef>
              <a:buNone/>
            </a:pPr>
            <a:r>
              <a:rPr lang="zh-CN" altLang="en-US" sz="1800" dirty="0">
                <a:latin typeface="华文中宋" panose="02010600040101010101" charset="-122"/>
                <a:ea typeface="华文中宋" panose="02010600040101010101" charset="-122"/>
                <a:cs typeface="华文中宋" panose="02010600040101010101" charset="-122"/>
                <a:sym typeface="微软雅黑" panose="020B0503020204020204" pitchFamily="34" charset="-122"/>
              </a:rPr>
              <a:t>化学学科竞赛（奥赛）的培训还处于</a:t>
            </a:r>
            <a:r>
              <a:rPr lang="en-US" altLang="zh-CN" sz="1800" dirty="0">
                <a:latin typeface="华文中宋" panose="02010600040101010101" charset="-122"/>
                <a:ea typeface="华文中宋" panose="02010600040101010101" charset="-122"/>
                <a:cs typeface="华文中宋" panose="02010600040101010101" charset="-122"/>
                <a:sym typeface="微软雅黑" panose="020B0503020204020204" pitchFamily="34" charset="-122"/>
              </a:rPr>
              <a:t>“</a:t>
            </a:r>
            <a:r>
              <a:rPr lang="zh-CN" altLang="en-US" sz="1800" dirty="0">
                <a:latin typeface="华文中宋" panose="02010600040101010101" charset="-122"/>
                <a:ea typeface="华文中宋" panose="02010600040101010101" charset="-122"/>
                <a:cs typeface="华文中宋" panose="02010600040101010101" charset="-122"/>
                <a:sym typeface="微软雅黑" panose="020B0503020204020204" pitchFamily="34" charset="-122"/>
              </a:rPr>
              <a:t>萌芽</a:t>
            </a:r>
            <a:r>
              <a:rPr lang="en-US" altLang="zh-CN" sz="1800" dirty="0">
                <a:latin typeface="华文中宋" panose="02010600040101010101" charset="-122"/>
                <a:ea typeface="华文中宋" panose="02010600040101010101" charset="-122"/>
                <a:cs typeface="华文中宋" panose="02010600040101010101" charset="-122"/>
                <a:sym typeface="微软雅黑" panose="020B0503020204020204" pitchFamily="34" charset="-122"/>
              </a:rPr>
              <a:t>”</a:t>
            </a:r>
            <a:r>
              <a:rPr lang="zh-CN" altLang="en-US" sz="1800" dirty="0">
                <a:latin typeface="华文中宋" panose="02010600040101010101" charset="-122"/>
                <a:ea typeface="华文中宋" panose="02010600040101010101" charset="-122"/>
                <a:cs typeface="华文中宋" panose="02010600040101010101" charset="-122"/>
                <a:sym typeface="微软雅黑" panose="020B0503020204020204" pitchFamily="34" charset="-122"/>
              </a:rPr>
              <a:t>期</a:t>
            </a:r>
            <a:endParaRPr lang="zh-CN" altLang="en-US" sz="1800" dirty="0">
              <a:latin typeface="华文中宋" panose="02010600040101010101" charset="-122"/>
              <a:ea typeface="华文中宋" panose="02010600040101010101" charset="-122"/>
              <a:cs typeface="华文中宋" panose="02010600040101010101" charset="-122"/>
              <a:sym typeface="微软雅黑" panose="020B0503020204020204" pitchFamily="34" charset="-122"/>
            </a:endParaRPr>
          </a:p>
          <a:p>
            <a:pPr algn="ctr">
              <a:lnSpc>
                <a:spcPct val="150000"/>
              </a:lnSpc>
              <a:spcBef>
                <a:spcPct val="0"/>
              </a:spcBef>
              <a:buNone/>
            </a:pPr>
            <a:r>
              <a:rPr lang="zh-CN" altLang="en-US" sz="1800" dirty="0">
                <a:latin typeface="华文中宋" panose="02010600040101010101" charset="-122"/>
                <a:ea typeface="华文中宋" panose="02010600040101010101" charset="-122"/>
                <a:cs typeface="华文中宋" panose="02010600040101010101" charset="-122"/>
                <a:sym typeface="微软雅黑" panose="020B0503020204020204" pitchFamily="34" charset="-122"/>
              </a:rPr>
              <a:t>仅</a:t>
            </a:r>
            <a:r>
              <a:rPr lang="en-US" altLang="zh-CN" sz="1800" dirty="0">
                <a:latin typeface="华文中宋" panose="02010600040101010101" charset="-122"/>
                <a:ea typeface="华文中宋" panose="02010600040101010101" charset="-122"/>
                <a:cs typeface="华文中宋" panose="02010600040101010101" charset="-122"/>
                <a:sym typeface="微软雅黑" panose="020B0503020204020204" pitchFamily="34" charset="-122"/>
              </a:rPr>
              <a:t>2022</a:t>
            </a:r>
            <a:r>
              <a:rPr lang="zh-CN" altLang="en-US" sz="1800" dirty="0">
                <a:latin typeface="华文中宋" panose="02010600040101010101" charset="-122"/>
                <a:ea typeface="华文中宋" panose="02010600040101010101" charset="-122"/>
                <a:cs typeface="华文中宋" panose="02010600040101010101" charset="-122"/>
                <a:sym typeface="微软雅黑" panose="020B0503020204020204" pitchFamily="34" charset="-122"/>
              </a:rPr>
              <a:t>年度产出一个省一等奖（自学</a:t>
            </a:r>
            <a:r>
              <a:rPr lang="en-US" altLang="zh-CN" sz="1800" dirty="0">
                <a:latin typeface="华文中宋" panose="02010600040101010101" charset="-122"/>
                <a:ea typeface="华文中宋" panose="02010600040101010101" charset="-122"/>
                <a:cs typeface="华文中宋" panose="02010600040101010101" charset="-122"/>
                <a:sym typeface="微软雅黑" panose="020B0503020204020204" pitchFamily="34" charset="-122"/>
              </a:rPr>
              <a:t>+</a:t>
            </a:r>
            <a:r>
              <a:rPr lang="zh-CN" altLang="en-US" sz="1800" dirty="0">
                <a:latin typeface="华文中宋" panose="02010600040101010101" charset="-122"/>
                <a:ea typeface="华文中宋" panose="02010600040101010101" charset="-122"/>
                <a:cs typeface="华文中宋" panose="02010600040101010101" charset="-122"/>
                <a:sym typeface="微软雅黑" panose="020B0503020204020204" pitchFamily="34" charset="-122"/>
              </a:rPr>
              <a:t>外培）</a:t>
            </a:r>
            <a:endParaRPr lang="zh-CN" altLang="en-US" sz="1800" dirty="0">
              <a:latin typeface="华文中宋" panose="02010600040101010101" charset="-122"/>
              <a:ea typeface="华文中宋" panose="02010600040101010101" charset="-122"/>
              <a:cs typeface="华文中宋" panose="02010600040101010101" charset="-122"/>
              <a:sym typeface="微软雅黑" panose="020B0503020204020204" pitchFamily="34" charset="-122"/>
            </a:endParaRPr>
          </a:p>
        </p:txBody>
      </p:sp>
      <p:sp>
        <p:nvSpPr>
          <p:cNvPr id="17" name="矩形 16"/>
          <p:cNvSpPr/>
          <p:nvPr/>
        </p:nvSpPr>
        <p:spPr>
          <a:xfrm>
            <a:off x="1693139" y="2010204"/>
            <a:ext cx="951230" cy="313055"/>
          </a:xfrm>
          <a:prstGeom prst="rect">
            <a:avLst/>
          </a:prstGeom>
        </p:spPr>
        <p:txBody>
          <a:bodyPr wrap="none" lIns="68573" tIns="34287" rIns="68573" bIns="34287">
            <a:spAutoFit/>
          </a:bodyPr>
          <a:lstStyle/>
          <a:p>
            <a:pPr algn="ctr"/>
            <a:r>
              <a:rPr lang="zh-CN" altLang="en-US" sz="1600" b="1" dirty="0">
                <a:latin typeface="华文中宋" panose="02010600040101010101" charset="-122"/>
                <a:ea typeface="华文中宋" panose="02010600040101010101" charset="-122"/>
              </a:rPr>
              <a:t>作文大赛</a:t>
            </a:r>
            <a:endParaRPr lang="zh-CN" altLang="en-US" sz="1600" b="1" dirty="0">
              <a:latin typeface="华文中宋" panose="02010600040101010101" charset="-122"/>
              <a:ea typeface="华文中宋" panose="02010600040101010101" charset="-122"/>
            </a:endParaRPr>
          </a:p>
        </p:txBody>
      </p:sp>
      <p:sp>
        <p:nvSpPr>
          <p:cNvPr id="18" name="矩形 47"/>
          <p:cNvSpPr>
            <a:spLocks noChangeArrowheads="1"/>
          </p:cNvSpPr>
          <p:nvPr/>
        </p:nvSpPr>
        <p:spPr bwMode="auto">
          <a:xfrm>
            <a:off x="1455527" y="2369544"/>
            <a:ext cx="1430914" cy="84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全国性赛事</a:t>
            </a:r>
            <a:endParaRPr lang="zh-CN" altLang="en-US" sz="1400" dirty="0">
              <a:latin typeface="华文中宋" panose="02010600040101010101" charset="-122"/>
              <a:ea typeface="华文中宋" panose="02010600040101010101" charset="-122"/>
              <a:sym typeface="微软雅黑" panose="020B0503020204020204" pitchFamily="34" charset="-122"/>
            </a:endParaRPr>
          </a:p>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有统一组织培训</a:t>
            </a:r>
            <a:endParaRPr lang="zh-CN" altLang="en-US" sz="1400" dirty="0">
              <a:latin typeface="华文中宋" panose="02010600040101010101" charset="-122"/>
              <a:ea typeface="华文中宋" panose="02010600040101010101" charset="-122"/>
              <a:sym typeface="微软雅黑" panose="020B0503020204020204" pitchFamily="34" charset="-122"/>
            </a:endParaRPr>
          </a:p>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综评予以承认</a:t>
            </a:r>
            <a:endParaRPr lang="zh-CN" altLang="en-US" sz="1400" dirty="0">
              <a:latin typeface="华文中宋" panose="02010600040101010101" charset="-122"/>
              <a:ea typeface="华文中宋" panose="02010600040101010101" charset="-122"/>
              <a:sym typeface="微软雅黑" panose="020B0503020204020204" pitchFamily="34" charset="-122"/>
            </a:endParaRPr>
          </a:p>
        </p:txBody>
      </p:sp>
      <p:sp>
        <p:nvSpPr>
          <p:cNvPr id="19" name="矩形 18"/>
          <p:cNvSpPr/>
          <p:nvPr/>
        </p:nvSpPr>
        <p:spPr>
          <a:xfrm>
            <a:off x="3114783" y="2010204"/>
            <a:ext cx="1358900" cy="313055"/>
          </a:xfrm>
          <a:prstGeom prst="rect">
            <a:avLst/>
          </a:prstGeom>
        </p:spPr>
        <p:txBody>
          <a:bodyPr wrap="none" lIns="68573" tIns="34287" rIns="68573" bIns="34287">
            <a:spAutoFit/>
          </a:bodyPr>
          <a:lstStyle/>
          <a:p>
            <a:pPr algn="ctr"/>
            <a:r>
              <a:rPr lang="zh-CN" altLang="en-US" sz="1600" b="1" dirty="0">
                <a:latin typeface="华文中宋" panose="02010600040101010101" charset="-122"/>
                <a:ea typeface="华文中宋" panose="02010600040101010101" charset="-122"/>
              </a:rPr>
              <a:t>实验技能大赛</a:t>
            </a:r>
            <a:endParaRPr lang="zh-CN" altLang="en-US" sz="1600" b="1" dirty="0">
              <a:latin typeface="华文中宋" panose="02010600040101010101" charset="-122"/>
              <a:ea typeface="华文中宋" panose="02010600040101010101" charset="-122"/>
            </a:endParaRPr>
          </a:p>
        </p:txBody>
      </p:sp>
      <p:sp>
        <p:nvSpPr>
          <p:cNvPr id="20" name="矩形 47"/>
          <p:cNvSpPr>
            <a:spLocks noChangeArrowheads="1"/>
          </p:cNvSpPr>
          <p:nvPr/>
        </p:nvSpPr>
        <p:spPr bwMode="auto">
          <a:xfrm>
            <a:off x="3113009" y="2369544"/>
            <a:ext cx="1406521" cy="84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非学科竞赛类</a:t>
            </a:r>
            <a:endParaRPr lang="zh-CN" altLang="en-US" sz="1400" dirty="0">
              <a:latin typeface="华文中宋" panose="02010600040101010101" charset="-122"/>
              <a:ea typeface="华文中宋" panose="02010600040101010101" charset="-122"/>
              <a:sym typeface="微软雅黑" panose="020B0503020204020204" pitchFamily="34" charset="-122"/>
            </a:endParaRPr>
          </a:p>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有统一组织培训</a:t>
            </a:r>
            <a:endParaRPr lang="zh-CN" altLang="en-US" sz="1400" dirty="0">
              <a:latin typeface="华文中宋" panose="02010600040101010101" charset="-122"/>
              <a:ea typeface="华文中宋" panose="02010600040101010101" charset="-122"/>
              <a:sym typeface="微软雅黑" panose="020B0503020204020204" pitchFamily="34" charset="-122"/>
            </a:endParaRPr>
          </a:p>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综评不予承认</a:t>
            </a:r>
            <a:endParaRPr lang="zh-CN" altLang="en-US" sz="1400" dirty="0">
              <a:latin typeface="华文中宋" panose="02010600040101010101" charset="-122"/>
              <a:ea typeface="华文中宋" panose="02010600040101010101" charset="-122"/>
              <a:sym typeface="微软雅黑" panose="020B0503020204020204" pitchFamily="34" charset="-122"/>
            </a:endParaRPr>
          </a:p>
        </p:txBody>
      </p:sp>
      <p:sp>
        <p:nvSpPr>
          <p:cNvPr id="21" name="矩形 20"/>
          <p:cNvSpPr/>
          <p:nvPr/>
        </p:nvSpPr>
        <p:spPr>
          <a:xfrm>
            <a:off x="4740261" y="2010204"/>
            <a:ext cx="1358900" cy="313055"/>
          </a:xfrm>
          <a:prstGeom prst="rect">
            <a:avLst/>
          </a:prstGeom>
        </p:spPr>
        <p:txBody>
          <a:bodyPr wrap="none" lIns="68573" tIns="34287" rIns="68573" bIns="34287">
            <a:spAutoFit/>
          </a:bodyPr>
          <a:lstStyle/>
          <a:p>
            <a:pPr algn="ctr"/>
            <a:r>
              <a:rPr lang="zh-CN" altLang="en-US" sz="1600" b="1" dirty="0">
                <a:latin typeface="华文中宋" panose="02010600040101010101" charset="-122"/>
                <a:ea typeface="华文中宋" panose="02010600040101010101" charset="-122"/>
              </a:rPr>
              <a:t>创新实验大赛</a:t>
            </a:r>
            <a:endParaRPr lang="zh-CN" altLang="en-US" sz="1600" b="1" dirty="0">
              <a:latin typeface="华文中宋" panose="02010600040101010101" charset="-122"/>
              <a:ea typeface="华文中宋" panose="02010600040101010101" charset="-122"/>
            </a:endParaRPr>
          </a:p>
        </p:txBody>
      </p:sp>
      <p:sp>
        <p:nvSpPr>
          <p:cNvPr id="22" name="矩形 47"/>
          <p:cNvSpPr>
            <a:spLocks noChangeArrowheads="1"/>
          </p:cNvSpPr>
          <p:nvPr/>
        </p:nvSpPr>
        <p:spPr bwMode="auto">
          <a:xfrm>
            <a:off x="4746098" y="2369544"/>
            <a:ext cx="1419455" cy="84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非学科竞赛类</a:t>
            </a:r>
            <a:endParaRPr lang="zh-CN" altLang="en-US" sz="1400" dirty="0">
              <a:latin typeface="华文中宋" panose="02010600040101010101" charset="-122"/>
              <a:ea typeface="华文中宋" panose="02010600040101010101" charset="-122"/>
              <a:sym typeface="微软雅黑" panose="020B0503020204020204" pitchFamily="34" charset="-122"/>
            </a:endParaRPr>
          </a:p>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无统一组织培训</a:t>
            </a:r>
            <a:endParaRPr lang="zh-CN" altLang="en-US" sz="1400" dirty="0">
              <a:latin typeface="华文中宋" panose="02010600040101010101" charset="-122"/>
              <a:ea typeface="华文中宋" panose="02010600040101010101" charset="-122"/>
              <a:sym typeface="微软雅黑" panose="020B0503020204020204" pitchFamily="34" charset="-122"/>
            </a:endParaRPr>
          </a:p>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综评不予承认</a:t>
            </a:r>
            <a:endParaRPr lang="zh-CN" altLang="en-US" sz="1400" dirty="0">
              <a:latin typeface="华文中宋" panose="02010600040101010101" charset="-122"/>
              <a:ea typeface="华文中宋" panose="02010600040101010101" charset="-122"/>
              <a:sym typeface="微软雅黑" panose="020B0503020204020204" pitchFamily="34" charset="-122"/>
            </a:endParaRPr>
          </a:p>
        </p:txBody>
      </p:sp>
      <p:sp>
        <p:nvSpPr>
          <p:cNvPr id="23" name="矩形 22"/>
          <p:cNvSpPr/>
          <p:nvPr/>
        </p:nvSpPr>
        <p:spPr>
          <a:xfrm>
            <a:off x="6467657" y="2010204"/>
            <a:ext cx="1155065" cy="313055"/>
          </a:xfrm>
          <a:prstGeom prst="rect">
            <a:avLst/>
          </a:prstGeom>
        </p:spPr>
        <p:txBody>
          <a:bodyPr wrap="none" lIns="68573" tIns="34287" rIns="68573" bIns="34287">
            <a:spAutoFit/>
          </a:bodyPr>
          <a:lstStyle/>
          <a:p>
            <a:pPr algn="ctr"/>
            <a:r>
              <a:rPr lang="zh-CN" altLang="en-US" sz="1600" b="1" dirty="0">
                <a:latin typeface="华文中宋" panose="02010600040101010101" charset="-122"/>
                <a:ea typeface="华文中宋" panose="02010600040101010101" charset="-122"/>
              </a:rPr>
              <a:t>吉尔多肽杯</a:t>
            </a:r>
            <a:endParaRPr lang="zh-CN" altLang="en-US" sz="1600" b="1" dirty="0">
              <a:latin typeface="华文中宋" panose="02010600040101010101" charset="-122"/>
              <a:ea typeface="华文中宋" panose="02010600040101010101" charset="-122"/>
            </a:endParaRPr>
          </a:p>
        </p:txBody>
      </p:sp>
      <p:sp>
        <p:nvSpPr>
          <p:cNvPr id="24" name="矩形 47"/>
          <p:cNvSpPr>
            <a:spLocks noChangeArrowheads="1"/>
          </p:cNvSpPr>
          <p:nvPr/>
        </p:nvSpPr>
        <p:spPr bwMode="auto">
          <a:xfrm>
            <a:off x="6392121" y="2369544"/>
            <a:ext cx="1406245" cy="8420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3" tIns="34287" rIns="68573" bIns="34287">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伪学科竞赛</a:t>
            </a:r>
            <a:endParaRPr lang="zh-CN" altLang="en-US" sz="1400" dirty="0">
              <a:latin typeface="华文中宋" panose="02010600040101010101" charset="-122"/>
              <a:ea typeface="华文中宋" panose="02010600040101010101" charset="-122"/>
              <a:sym typeface="微软雅黑" panose="020B0503020204020204" pitchFamily="34" charset="-122"/>
            </a:endParaRPr>
          </a:p>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无统一组织培训</a:t>
            </a:r>
            <a:endParaRPr lang="zh-CN" altLang="en-US" sz="1400" dirty="0">
              <a:latin typeface="华文中宋" panose="02010600040101010101" charset="-122"/>
              <a:ea typeface="华文中宋" panose="02010600040101010101" charset="-122"/>
              <a:sym typeface="微软雅黑" panose="020B0503020204020204" pitchFamily="34" charset="-122"/>
            </a:endParaRPr>
          </a:p>
          <a:p>
            <a:pPr algn="ctr">
              <a:lnSpc>
                <a:spcPct val="120000"/>
              </a:lnSpc>
              <a:spcBef>
                <a:spcPct val="0"/>
              </a:spcBef>
              <a:buNone/>
            </a:pPr>
            <a:r>
              <a:rPr lang="zh-CN" altLang="en-US" sz="1400" dirty="0">
                <a:latin typeface="华文中宋" panose="02010600040101010101" charset="-122"/>
                <a:ea typeface="华文中宋" panose="02010600040101010101" charset="-122"/>
                <a:sym typeface="微软雅黑" panose="020B0503020204020204" pitchFamily="34" charset="-122"/>
              </a:rPr>
              <a:t>综评不予承认</a:t>
            </a:r>
            <a:endParaRPr lang="zh-CN" altLang="en-US" sz="1400" dirty="0">
              <a:latin typeface="华文中宋" panose="02010600040101010101" charset="-122"/>
              <a:ea typeface="华文中宋" panose="02010600040101010101" charset="-122"/>
              <a:sym typeface="微软雅黑" panose="020B0503020204020204" pitchFamily="34" charset="-122"/>
            </a:endParaRPr>
          </a:p>
        </p:txBody>
      </p:sp>
      <p:cxnSp>
        <p:nvCxnSpPr>
          <p:cNvPr id="25" name="直接连接符 8"/>
          <p:cNvCxnSpPr/>
          <p:nvPr/>
        </p:nvCxnSpPr>
        <p:spPr>
          <a:xfrm>
            <a:off x="1062630" y="3292441"/>
            <a:ext cx="7019925"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5782" y="205624"/>
            <a:ext cx="2931795" cy="460375"/>
          </a:xfrm>
          <a:prstGeom prst="rect">
            <a:avLst/>
          </a:prstGeom>
          <a:noFill/>
        </p:spPr>
        <p:txBody>
          <a:bodyPr wrap="none" rtlCol="0">
            <a:spAutoFit/>
          </a:bodyPr>
          <a:lstStyle/>
          <a:p>
            <a:r>
              <a:rPr lang="zh-CN" altLang="en-US" sz="2400" b="1" dirty="0">
                <a:solidFill>
                  <a:schemeClr val="accent1"/>
                </a:solidFill>
                <a:latin typeface="华文中宋" panose="02010600040101010101" charset="-122"/>
                <a:ea typeface="华文中宋" panose="02010600040101010101" charset="-122"/>
              </a:rPr>
              <a:t>各学科竞赛开展情况</a:t>
            </a:r>
            <a:endParaRPr lang="zh-CN" altLang="en-US" sz="2400" b="1" dirty="0">
              <a:solidFill>
                <a:schemeClr val="accent1"/>
              </a:solidFill>
              <a:latin typeface="华文中宋" panose="02010600040101010101" charset="-122"/>
              <a:ea typeface="华文中宋" panose="02010600040101010101" charset="-122"/>
            </a:endParaRPr>
          </a:p>
        </p:txBody>
      </p:sp>
      <p:pic>
        <p:nvPicPr>
          <p:cNvPr id="2" name="图片 1" descr="logo"/>
          <p:cNvPicPr>
            <a:picLocks noChangeAspect="1"/>
          </p:cNvPicPr>
          <p:nvPr/>
        </p:nvPicPr>
        <p:blipFill>
          <a:blip r:embed="rId1"/>
          <a:stretch>
            <a:fillRect/>
          </a:stretch>
        </p:blipFill>
        <p:spPr>
          <a:xfrm>
            <a:off x="107950" y="4732020"/>
            <a:ext cx="1725295" cy="34544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4:dur="750">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250" fill="hold">
                                          <p:stCondLst>
                                            <p:cond delay="0"/>
                                          </p:stCondLst>
                                        </p:cTn>
                                        <p:tgtEl>
                                          <p:spTgt spid="6"/>
                                        </p:tgtEl>
                                        <p:attrNameLst>
                                          <p:attrName>style.visibility</p:attrName>
                                        </p:attrNameLst>
                                      </p:cBhvr>
                                      <p:to>
                                        <p:strVal val="visible"/>
                                      </p:to>
                                    </p:set>
                                    <p:anim calcmode="lin" valueType="num">
                                      <p:cBhvr additive="base">
                                        <p:cTn id="7" dur="250" fill="hold"/>
                                        <p:tgtEl>
                                          <p:spTgt spid="6"/>
                                        </p:tgtEl>
                                        <p:attrNameLst>
                                          <p:attrName>ppt_x</p:attrName>
                                        </p:attrNameLst>
                                      </p:cBhvr>
                                      <p:tavLst>
                                        <p:tav tm="0">
                                          <p:val>
                                            <p:strVal val="0-#ppt_w/2"/>
                                          </p:val>
                                        </p:tav>
                                        <p:tav tm="100000">
                                          <p:val>
                                            <p:strVal val="#ppt_x"/>
                                          </p:val>
                                        </p:tav>
                                      </p:tavLst>
                                    </p:anim>
                                    <p:anim calcmode="lin" valueType="num">
                                      <p:cBhvr additive="base">
                                        <p:cTn id="8" dur="250" fill="hold"/>
                                        <p:tgtEl>
                                          <p:spTgt spid="6"/>
                                        </p:tgtEl>
                                        <p:attrNameLst>
                                          <p:attrName>ppt_y</p:attrName>
                                        </p:attrNameLst>
                                      </p:cBhvr>
                                      <p:tavLst>
                                        <p:tav tm="0">
                                          <p:val>
                                            <p:strVal val="#ppt_y"/>
                                          </p:val>
                                        </p:tav>
                                        <p:tav tm="100000">
                                          <p:val>
                                            <p:strVal val="#ppt_y"/>
                                          </p:val>
                                        </p:tav>
                                      </p:tavLst>
                                    </p:anim>
                                  </p:childTnLst>
                                </p:cTn>
                              </p:par>
                              <p:par>
                                <p:cTn id="9" presetID="12" presetClass="entr" presetSubtype="1" fill="hold" grpId="0" nodeType="withEffect">
                                  <p:stCondLst>
                                    <p:cond delay="500"/>
                                  </p:stCondLst>
                                  <p:childTnLst>
                                    <p:set>
                                      <p:cBhvr>
                                        <p:cTn id="10" dur="250" fill="hold">
                                          <p:stCondLst>
                                            <p:cond delay="0"/>
                                          </p:stCondLst>
                                        </p:cTn>
                                        <p:tgtEl>
                                          <p:spTgt spid="17"/>
                                        </p:tgtEl>
                                        <p:attrNameLst>
                                          <p:attrName>style.visibility</p:attrName>
                                        </p:attrNameLst>
                                      </p:cBhvr>
                                      <p:to>
                                        <p:strVal val="visible"/>
                                      </p:to>
                                    </p:set>
                                    <p:anim calcmode="lin" valueType="num">
                                      <p:cBhvr additive="base">
                                        <p:cTn id="11" dur="250"/>
                                        <p:tgtEl>
                                          <p:spTgt spid="17"/>
                                        </p:tgtEl>
                                        <p:attrNameLst>
                                          <p:attrName>ppt_y</p:attrName>
                                        </p:attrNameLst>
                                      </p:cBhvr>
                                      <p:tavLst>
                                        <p:tav tm="0">
                                          <p:val>
                                            <p:strVal val="#ppt_y-#ppt_h*1.125000"/>
                                          </p:val>
                                        </p:tav>
                                        <p:tav tm="100000">
                                          <p:val>
                                            <p:strVal val="#ppt_y"/>
                                          </p:val>
                                        </p:tav>
                                      </p:tavLst>
                                    </p:anim>
                                    <p:animEffect transition="in" filter="wipe(down)">
                                      <p:cBhvr>
                                        <p:cTn id="12" dur="250"/>
                                        <p:tgtEl>
                                          <p:spTgt spid="17"/>
                                        </p:tgtEl>
                                      </p:cBhvr>
                                    </p:animEffect>
                                  </p:childTnLst>
                                </p:cTn>
                              </p:par>
                              <p:par>
                                <p:cTn id="13" presetID="12" presetClass="entr" presetSubtype="1" fill="hold" grpId="0" nodeType="withEffect">
                                  <p:stCondLst>
                                    <p:cond delay="500"/>
                                  </p:stCondLst>
                                  <p:childTnLst>
                                    <p:set>
                                      <p:cBhvr>
                                        <p:cTn id="14" dur="250" fill="hold">
                                          <p:stCondLst>
                                            <p:cond delay="0"/>
                                          </p:stCondLst>
                                        </p:cTn>
                                        <p:tgtEl>
                                          <p:spTgt spid="18"/>
                                        </p:tgtEl>
                                        <p:attrNameLst>
                                          <p:attrName>style.visibility</p:attrName>
                                        </p:attrNameLst>
                                      </p:cBhvr>
                                      <p:to>
                                        <p:strVal val="visible"/>
                                      </p:to>
                                    </p:set>
                                    <p:anim calcmode="lin" valueType="num">
                                      <p:cBhvr additive="base">
                                        <p:cTn id="15" dur="250"/>
                                        <p:tgtEl>
                                          <p:spTgt spid="18"/>
                                        </p:tgtEl>
                                        <p:attrNameLst>
                                          <p:attrName>ppt_y</p:attrName>
                                        </p:attrNameLst>
                                      </p:cBhvr>
                                      <p:tavLst>
                                        <p:tav tm="0">
                                          <p:val>
                                            <p:strVal val="#ppt_y-#ppt_h*1.125000"/>
                                          </p:val>
                                        </p:tav>
                                        <p:tav tm="100000">
                                          <p:val>
                                            <p:strVal val="#ppt_y"/>
                                          </p:val>
                                        </p:tav>
                                      </p:tavLst>
                                    </p:anim>
                                    <p:animEffect transition="in" filter="wipe(down)">
                                      <p:cBhvr>
                                        <p:cTn id="16" dur="250"/>
                                        <p:tgtEl>
                                          <p:spTgt spid="18"/>
                                        </p:tgtEl>
                                      </p:cBhvr>
                                    </p:animEffect>
                                  </p:childTnLst>
                                </p:cTn>
                              </p:par>
                            </p:childTnLst>
                          </p:cTn>
                        </p:par>
                        <p:par>
                          <p:cTn id="17" fill="hold">
                            <p:stCondLst>
                              <p:cond delay="500"/>
                            </p:stCondLst>
                            <p:childTnLst>
                              <p:par>
                                <p:cTn id="18" presetID="12" presetClass="entr" presetSubtype="8" fill="hold" nodeType="afterEffect">
                                  <p:stCondLst>
                                    <p:cond delay="0"/>
                                  </p:stCondLst>
                                  <p:childTnLst>
                                    <p:set>
                                      <p:cBhvr>
                                        <p:cTn id="19" dur="250" fill="hold">
                                          <p:stCondLst>
                                            <p:cond delay="0"/>
                                          </p:stCondLst>
                                        </p:cTn>
                                        <p:tgtEl>
                                          <p:spTgt spid="3"/>
                                        </p:tgtEl>
                                        <p:attrNameLst>
                                          <p:attrName>style.visibility</p:attrName>
                                        </p:attrNameLst>
                                      </p:cBhvr>
                                      <p:to>
                                        <p:strVal val="visible"/>
                                      </p:to>
                                    </p:set>
                                    <p:anim calcmode="lin" valueType="num">
                                      <p:cBhvr additive="base">
                                        <p:cTn id="20" dur="250"/>
                                        <p:tgtEl>
                                          <p:spTgt spid="3"/>
                                        </p:tgtEl>
                                        <p:attrNameLst>
                                          <p:attrName>ppt_x</p:attrName>
                                        </p:attrNameLst>
                                      </p:cBhvr>
                                      <p:tavLst>
                                        <p:tav tm="0">
                                          <p:val>
                                            <p:strVal val="#ppt_x-#ppt_w*1.125000"/>
                                          </p:val>
                                        </p:tav>
                                        <p:tav tm="100000">
                                          <p:val>
                                            <p:strVal val="#ppt_x"/>
                                          </p:val>
                                        </p:tav>
                                      </p:tavLst>
                                    </p:anim>
                                    <p:animEffect transition="in" filter="wipe(right)">
                                      <p:cBhvr>
                                        <p:cTn id="21" dur="250"/>
                                        <p:tgtEl>
                                          <p:spTgt spid="3"/>
                                        </p:tgtEl>
                                      </p:cBhvr>
                                    </p:animEffect>
                                  </p:childTnLst>
                                </p:cTn>
                              </p:par>
                              <p:par>
                                <p:cTn id="22" presetID="12" presetClass="entr" presetSubtype="1" fill="hold" grpId="0" nodeType="withEffect">
                                  <p:stCondLst>
                                    <p:cond delay="500"/>
                                  </p:stCondLst>
                                  <p:childTnLst>
                                    <p:set>
                                      <p:cBhvr>
                                        <p:cTn id="23" dur="250" fill="hold">
                                          <p:stCondLst>
                                            <p:cond delay="0"/>
                                          </p:stCondLst>
                                        </p:cTn>
                                        <p:tgtEl>
                                          <p:spTgt spid="19"/>
                                        </p:tgtEl>
                                        <p:attrNameLst>
                                          <p:attrName>style.visibility</p:attrName>
                                        </p:attrNameLst>
                                      </p:cBhvr>
                                      <p:to>
                                        <p:strVal val="visible"/>
                                      </p:to>
                                    </p:set>
                                    <p:anim calcmode="lin" valueType="num">
                                      <p:cBhvr additive="base">
                                        <p:cTn id="24" dur="250"/>
                                        <p:tgtEl>
                                          <p:spTgt spid="19"/>
                                        </p:tgtEl>
                                        <p:attrNameLst>
                                          <p:attrName>ppt_y</p:attrName>
                                        </p:attrNameLst>
                                      </p:cBhvr>
                                      <p:tavLst>
                                        <p:tav tm="0">
                                          <p:val>
                                            <p:strVal val="#ppt_y-#ppt_h*1.125000"/>
                                          </p:val>
                                        </p:tav>
                                        <p:tav tm="100000">
                                          <p:val>
                                            <p:strVal val="#ppt_y"/>
                                          </p:val>
                                        </p:tav>
                                      </p:tavLst>
                                    </p:anim>
                                    <p:animEffect transition="in" filter="wipe(down)">
                                      <p:cBhvr>
                                        <p:cTn id="25" dur="250"/>
                                        <p:tgtEl>
                                          <p:spTgt spid="19"/>
                                        </p:tgtEl>
                                      </p:cBhvr>
                                    </p:animEffect>
                                  </p:childTnLst>
                                </p:cTn>
                              </p:par>
                              <p:par>
                                <p:cTn id="26" presetID="12" presetClass="entr" presetSubtype="1" fill="hold" grpId="0" nodeType="withEffect">
                                  <p:stCondLst>
                                    <p:cond delay="500"/>
                                  </p:stCondLst>
                                  <p:childTnLst>
                                    <p:set>
                                      <p:cBhvr>
                                        <p:cTn id="27" dur="250" fill="hold">
                                          <p:stCondLst>
                                            <p:cond delay="0"/>
                                          </p:stCondLst>
                                        </p:cTn>
                                        <p:tgtEl>
                                          <p:spTgt spid="20"/>
                                        </p:tgtEl>
                                        <p:attrNameLst>
                                          <p:attrName>style.visibility</p:attrName>
                                        </p:attrNameLst>
                                      </p:cBhvr>
                                      <p:to>
                                        <p:strVal val="visible"/>
                                      </p:to>
                                    </p:set>
                                    <p:anim calcmode="lin" valueType="num">
                                      <p:cBhvr additive="base">
                                        <p:cTn id="28" dur="250"/>
                                        <p:tgtEl>
                                          <p:spTgt spid="20"/>
                                        </p:tgtEl>
                                        <p:attrNameLst>
                                          <p:attrName>ppt_y</p:attrName>
                                        </p:attrNameLst>
                                      </p:cBhvr>
                                      <p:tavLst>
                                        <p:tav tm="0">
                                          <p:val>
                                            <p:strVal val="#ppt_y-#ppt_h*1.125000"/>
                                          </p:val>
                                        </p:tav>
                                        <p:tav tm="100000">
                                          <p:val>
                                            <p:strVal val="#ppt_y"/>
                                          </p:val>
                                        </p:tav>
                                      </p:tavLst>
                                    </p:anim>
                                    <p:animEffect transition="in" filter="wipe(down)">
                                      <p:cBhvr>
                                        <p:cTn id="29" dur="250"/>
                                        <p:tgtEl>
                                          <p:spTgt spid="20"/>
                                        </p:tgtEl>
                                      </p:cBhvr>
                                    </p:animEffect>
                                  </p:childTnLst>
                                </p:cTn>
                              </p:par>
                            </p:childTnLst>
                          </p:cTn>
                        </p:par>
                        <p:par>
                          <p:cTn id="30" fill="hold">
                            <p:stCondLst>
                              <p:cond delay="1000"/>
                            </p:stCondLst>
                            <p:childTnLst>
                              <p:par>
                                <p:cTn id="31" presetID="12" presetClass="entr" presetSubtype="8" fill="hold" nodeType="afterEffect">
                                  <p:stCondLst>
                                    <p:cond delay="0"/>
                                  </p:stCondLst>
                                  <p:childTnLst>
                                    <p:set>
                                      <p:cBhvr>
                                        <p:cTn id="32" dur="250" fill="hold">
                                          <p:stCondLst>
                                            <p:cond delay="0"/>
                                          </p:stCondLst>
                                        </p:cTn>
                                        <p:tgtEl>
                                          <p:spTgt spid="13"/>
                                        </p:tgtEl>
                                        <p:attrNameLst>
                                          <p:attrName>style.visibility</p:attrName>
                                        </p:attrNameLst>
                                      </p:cBhvr>
                                      <p:to>
                                        <p:strVal val="visible"/>
                                      </p:to>
                                    </p:set>
                                    <p:anim calcmode="lin" valueType="num">
                                      <p:cBhvr additive="base">
                                        <p:cTn id="33" dur="250"/>
                                        <p:tgtEl>
                                          <p:spTgt spid="13"/>
                                        </p:tgtEl>
                                        <p:attrNameLst>
                                          <p:attrName>ppt_x</p:attrName>
                                        </p:attrNameLst>
                                      </p:cBhvr>
                                      <p:tavLst>
                                        <p:tav tm="0">
                                          <p:val>
                                            <p:strVal val="#ppt_x-#ppt_w*1.125000"/>
                                          </p:val>
                                        </p:tav>
                                        <p:tav tm="100000">
                                          <p:val>
                                            <p:strVal val="#ppt_x"/>
                                          </p:val>
                                        </p:tav>
                                      </p:tavLst>
                                    </p:anim>
                                    <p:animEffect transition="in" filter="wipe(right)">
                                      <p:cBhvr>
                                        <p:cTn id="34" dur="250"/>
                                        <p:tgtEl>
                                          <p:spTgt spid="13"/>
                                        </p:tgtEl>
                                      </p:cBhvr>
                                    </p:animEffect>
                                  </p:childTnLst>
                                </p:cTn>
                              </p:par>
                              <p:par>
                                <p:cTn id="35" presetID="12" presetClass="entr" presetSubtype="1" fill="hold" grpId="0" nodeType="withEffect">
                                  <p:stCondLst>
                                    <p:cond delay="500"/>
                                  </p:stCondLst>
                                  <p:childTnLst>
                                    <p:set>
                                      <p:cBhvr>
                                        <p:cTn id="36" dur="250" fill="hold">
                                          <p:stCondLst>
                                            <p:cond delay="0"/>
                                          </p:stCondLst>
                                        </p:cTn>
                                        <p:tgtEl>
                                          <p:spTgt spid="21"/>
                                        </p:tgtEl>
                                        <p:attrNameLst>
                                          <p:attrName>style.visibility</p:attrName>
                                        </p:attrNameLst>
                                      </p:cBhvr>
                                      <p:to>
                                        <p:strVal val="visible"/>
                                      </p:to>
                                    </p:set>
                                    <p:anim calcmode="lin" valueType="num">
                                      <p:cBhvr additive="base">
                                        <p:cTn id="37" dur="250"/>
                                        <p:tgtEl>
                                          <p:spTgt spid="21"/>
                                        </p:tgtEl>
                                        <p:attrNameLst>
                                          <p:attrName>ppt_y</p:attrName>
                                        </p:attrNameLst>
                                      </p:cBhvr>
                                      <p:tavLst>
                                        <p:tav tm="0">
                                          <p:val>
                                            <p:strVal val="#ppt_y-#ppt_h*1.125000"/>
                                          </p:val>
                                        </p:tav>
                                        <p:tav tm="100000">
                                          <p:val>
                                            <p:strVal val="#ppt_y"/>
                                          </p:val>
                                        </p:tav>
                                      </p:tavLst>
                                    </p:anim>
                                    <p:animEffect transition="in" filter="wipe(down)">
                                      <p:cBhvr>
                                        <p:cTn id="38" dur="250"/>
                                        <p:tgtEl>
                                          <p:spTgt spid="21"/>
                                        </p:tgtEl>
                                      </p:cBhvr>
                                    </p:animEffect>
                                  </p:childTnLst>
                                </p:cTn>
                              </p:par>
                              <p:par>
                                <p:cTn id="39" presetID="12" presetClass="entr" presetSubtype="1" fill="hold" grpId="0" nodeType="withEffect">
                                  <p:stCondLst>
                                    <p:cond delay="500"/>
                                  </p:stCondLst>
                                  <p:childTnLst>
                                    <p:set>
                                      <p:cBhvr>
                                        <p:cTn id="40" dur="250" fill="hold">
                                          <p:stCondLst>
                                            <p:cond delay="0"/>
                                          </p:stCondLst>
                                        </p:cTn>
                                        <p:tgtEl>
                                          <p:spTgt spid="22"/>
                                        </p:tgtEl>
                                        <p:attrNameLst>
                                          <p:attrName>style.visibility</p:attrName>
                                        </p:attrNameLst>
                                      </p:cBhvr>
                                      <p:to>
                                        <p:strVal val="visible"/>
                                      </p:to>
                                    </p:set>
                                    <p:anim calcmode="lin" valueType="num">
                                      <p:cBhvr additive="base">
                                        <p:cTn id="41" dur="250"/>
                                        <p:tgtEl>
                                          <p:spTgt spid="22"/>
                                        </p:tgtEl>
                                        <p:attrNameLst>
                                          <p:attrName>ppt_y</p:attrName>
                                        </p:attrNameLst>
                                      </p:cBhvr>
                                      <p:tavLst>
                                        <p:tav tm="0">
                                          <p:val>
                                            <p:strVal val="#ppt_y-#ppt_h*1.125000"/>
                                          </p:val>
                                        </p:tav>
                                        <p:tav tm="100000">
                                          <p:val>
                                            <p:strVal val="#ppt_y"/>
                                          </p:val>
                                        </p:tav>
                                      </p:tavLst>
                                    </p:anim>
                                    <p:animEffect transition="in" filter="wipe(down)">
                                      <p:cBhvr>
                                        <p:cTn id="42" dur="250"/>
                                        <p:tgtEl>
                                          <p:spTgt spid="22"/>
                                        </p:tgtEl>
                                      </p:cBhvr>
                                    </p:animEffect>
                                  </p:childTnLst>
                                </p:cTn>
                              </p:par>
                            </p:childTnLst>
                          </p:cTn>
                        </p:par>
                        <p:par>
                          <p:cTn id="43" fill="hold">
                            <p:stCondLst>
                              <p:cond delay="1500"/>
                            </p:stCondLst>
                            <p:childTnLst>
                              <p:par>
                                <p:cTn id="44" presetID="12" presetClass="entr" presetSubtype="8" fill="hold" nodeType="afterEffect">
                                  <p:stCondLst>
                                    <p:cond delay="0"/>
                                  </p:stCondLst>
                                  <p:childTnLst>
                                    <p:set>
                                      <p:cBhvr>
                                        <p:cTn id="45" dur="250" fill="hold">
                                          <p:stCondLst>
                                            <p:cond delay="0"/>
                                          </p:stCondLst>
                                        </p:cTn>
                                        <p:tgtEl>
                                          <p:spTgt spid="10"/>
                                        </p:tgtEl>
                                        <p:attrNameLst>
                                          <p:attrName>style.visibility</p:attrName>
                                        </p:attrNameLst>
                                      </p:cBhvr>
                                      <p:to>
                                        <p:strVal val="visible"/>
                                      </p:to>
                                    </p:set>
                                    <p:anim calcmode="lin" valueType="num">
                                      <p:cBhvr additive="base">
                                        <p:cTn id="46" dur="250"/>
                                        <p:tgtEl>
                                          <p:spTgt spid="10"/>
                                        </p:tgtEl>
                                        <p:attrNameLst>
                                          <p:attrName>ppt_x</p:attrName>
                                        </p:attrNameLst>
                                      </p:cBhvr>
                                      <p:tavLst>
                                        <p:tav tm="0">
                                          <p:val>
                                            <p:strVal val="#ppt_x-#ppt_w*1.125000"/>
                                          </p:val>
                                        </p:tav>
                                        <p:tav tm="100000">
                                          <p:val>
                                            <p:strVal val="#ppt_x"/>
                                          </p:val>
                                        </p:tav>
                                      </p:tavLst>
                                    </p:anim>
                                    <p:animEffect transition="in" filter="wipe(right)">
                                      <p:cBhvr>
                                        <p:cTn id="47" dur="250"/>
                                        <p:tgtEl>
                                          <p:spTgt spid="10"/>
                                        </p:tgtEl>
                                      </p:cBhvr>
                                    </p:animEffect>
                                  </p:childTnLst>
                                </p:cTn>
                              </p:par>
                              <p:par>
                                <p:cTn id="48" presetID="12" presetClass="entr" presetSubtype="1" fill="hold" grpId="0" nodeType="withEffect">
                                  <p:stCondLst>
                                    <p:cond delay="500"/>
                                  </p:stCondLst>
                                  <p:childTnLst>
                                    <p:set>
                                      <p:cBhvr>
                                        <p:cTn id="49" dur="250" fill="hold">
                                          <p:stCondLst>
                                            <p:cond delay="0"/>
                                          </p:stCondLst>
                                        </p:cTn>
                                        <p:tgtEl>
                                          <p:spTgt spid="23"/>
                                        </p:tgtEl>
                                        <p:attrNameLst>
                                          <p:attrName>style.visibility</p:attrName>
                                        </p:attrNameLst>
                                      </p:cBhvr>
                                      <p:to>
                                        <p:strVal val="visible"/>
                                      </p:to>
                                    </p:set>
                                    <p:anim calcmode="lin" valueType="num">
                                      <p:cBhvr additive="base">
                                        <p:cTn id="50" dur="250"/>
                                        <p:tgtEl>
                                          <p:spTgt spid="23"/>
                                        </p:tgtEl>
                                        <p:attrNameLst>
                                          <p:attrName>ppt_y</p:attrName>
                                        </p:attrNameLst>
                                      </p:cBhvr>
                                      <p:tavLst>
                                        <p:tav tm="0">
                                          <p:val>
                                            <p:strVal val="#ppt_y-#ppt_h*1.125000"/>
                                          </p:val>
                                        </p:tav>
                                        <p:tav tm="100000">
                                          <p:val>
                                            <p:strVal val="#ppt_y"/>
                                          </p:val>
                                        </p:tav>
                                      </p:tavLst>
                                    </p:anim>
                                    <p:animEffect transition="in" filter="wipe(down)">
                                      <p:cBhvr>
                                        <p:cTn id="51" dur="250"/>
                                        <p:tgtEl>
                                          <p:spTgt spid="23"/>
                                        </p:tgtEl>
                                      </p:cBhvr>
                                    </p:animEffect>
                                  </p:childTnLst>
                                </p:cTn>
                              </p:par>
                              <p:par>
                                <p:cTn id="52" presetID="12" presetClass="entr" presetSubtype="1" fill="hold" grpId="0" nodeType="withEffect">
                                  <p:stCondLst>
                                    <p:cond delay="500"/>
                                  </p:stCondLst>
                                  <p:childTnLst>
                                    <p:set>
                                      <p:cBhvr>
                                        <p:cTn id="53" dur="250" fill="hold">
                                          <p:stCondLst>
                                            <p:cond delay="0"/>
                                          </p:stCondLst>
                                        </p:cTn>
                                        <p:tgtEl>
                                          <p:spTgt spid="24"/>
                                        </p:tgtEl>
                                        <p:attrNameLst>
                                          <p:attrName>style.visibility</p:attrName>
                                        </p:attrNameLst>
                                      </p:cBhvr>
                                      <p:to>
                                        <p:strVal val="visible"/>
                                      </p:to>
                                    </p:set>
                                    <p:anim calcmode="lin" valueType="num">
                                      <p:cBhvr additive="base">
                                        <p:cTn id="54" dur="250"/>
                                        <p:tgtEl>
                                          <p:spTgt spid="24"/>
                                        </p:tgtEl>
                                        <p:attrNameLst>
                                          <p:attrName>ppt_y</p:attrName>
                                        </p:attrNameLst>
                                      </p:cBhvr>
                                      <p:tavLst>
                                        <p:tav tm="0">
                                          <p:val>
                                            <p:strVal val="#ppt_y-#ppt_h*1.125000"/>
                                          </p:val>
                                        </p:tav>
                                        <p:tav tm="100000">
                                          <p:val>
                                            <p:strVal val="#ppt_y"/>
                                          </p:val>
                                        </p:tav>
                                      </p:tavLst>
                                    </p:anim>
                                    <p:animEffect transition="in" filter="wipe(down)">
                                      <p:cBhvr>
                                        <p:cTn id="55" dur="250"/>
                                        <p:tgtEl>
                                          <p:spTgt spid="24"/>
                                        </p:tgtEl>
                                      </p:cBhvr>
                                    </p:animEffect>
                                  </p:childTnLst>
                                </p:cTn>
                              </p:par>
                            </p:childTnLst>
                          </p:cTn>
                        </p:par>
                        <p:par>
                          <p:cTn id="56" fill="hold">
                            <p:stCondLst>
                              <p:cond delay="2000"/>
                            </p:stCondLst>
                            <p:childTnLst>
                              <p:par>
                                <p:cTn id="57" presetID="16" presetClass="entr" presetSubtype="37" fill="hold" nodeType="afterEffect">
                                  <p:stCondLst>
                                    <p:cond delay="0"/>
                                  </p:stCondLst>
                                  <p:childTnLst>
                                    <p:set>
                                      <p:cBhvr>
                                        <p:cTn id="58" dur="250" fill="hold">
                                          <p:stCondLst>
                                            <p:cond delay="0"/>
                                          </p:stCondLst>
                                        </p:cTn>
                                        <p:tgtEl>
                                          <p:spTgt spid="25"/>
                                        </p:tgtEl>
                                        <p:attrNameLst>
                                          <p:attrName>style.visibility</p:attrName>
                                        </p:attrNameLst>
                                      </p:cBhvr>
                                      <p:to>
                                        <p:strVal val="visible"/>
                                      </p:to>
                                    </p:set>
                                    <p:animEffect transition="in" filter="barn(outVertical)">
                                      <p:cBhvr>
                                        <p:cTn id="59" dur="25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53" presetClass="entr" presetSubtype="16" fill="hold" grpId="0" nodeType="clickEffect">
                                  <p:stCondLst>
                                    <p:cond delay="250"/>
                                  </p:stCondLst>
                                  <p:childTnLst>
                                    <p:set>
                                      <p:cBhvr>
                                        <p:cTn id="63" dur="250" fill="hold">
                                          <p:stCondLst>
                                            <p:cond delay="0"/>
                                          </p:stCondLst>
                                        </p:cTn>
                                        <p:tgtEl>
                                          <p:spTgt spid="16"/>
                                        </p:tgtEl>
                                        <p:attrNameLst>
                                          <p:attrName>style.visibility</p:attrName>
                                        </p:attrNameLst>
                                      </p:cBhvr>
                                      <p:to>
                                        <p:strVal val="visible"/>
                                      </p:to>
                                    </p:set>
                                    <p:anim calcmode="lin" valueType="num">
                                      <p:cBhvr>
                                        <p:cTn id="64" dur="250" fill="hold"/>
                                        <p:tgtEl>
                                          <p:spTgt spid="16"/>
                                        </p:tgtEl>
                                        <p:attrNameLst>
                                          <p:attrName>ppt_w</p:attrName>
                                        </p:attrNameLst>
                                      </p:cBhvr>
                                      <p:tavLst>
                                        <p:tav tm="0">
                                          <p:val>
                                            <p:fltVal val="0"/>
                                          </p:val>
                                        </p:tav>
                                        <p:tav tm="100000">
                                          <p:val>
                                            <p:strVal val="#ppt_w"/>
                                          </p:val>
                                        </p:tav>
                                      </p:tavLst>
                                    </p:anim>
                                    <p:anim calcmode="lin" valueType="num">
                                      <p:cBhvr>
                                        <p:cTn id="65" dur="250" fill="hold"/>
                                        <p:tgtEl>
                                          <p:spTgt spid="16"/>
                                        </p:tgtEl>
                                        <p:attrNameLst>
                                          <p:attrName>ppt_h</p:attrName>
                                        </p:attrNameLst>
                                      </p:cBhvr>
                                      <p:tavLst>
                                        <p:tav tm="0">
                                          <p:val>
                                            <p:fltVal val="0"/>
                                          </p:val>
                                        </p:tav>
                                        <p:tav tm="100000">
                                          <p:val>
                                            <p:strVal val="#ppt_h"/>
                                          </p:val>
                                        </p:tav>
                                      </p:tavLst>
                                    </p:anim>
                                    <p:animEffect transition="in" filter="fade">
                                      <p:cBhvr>
                                        <p:cTn id="66" dur="25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P spid="23" grpId="0"/>
      <p:bldP spid="24" grpId="0"/>
    </p:bldLst>
  </p:timing>
</p:sld>
</file>

<file path=ppt/tags/tag1.xml><?xml version="1.0" encoding="utf-8"?>
<p:tagLst xmlns:p="http://schemas.openxmlformats.org/presentationml/2006/main">
  <p:tag name="KSO_WM_SLIDE_MODEL_TYPE" val="timeline"/>
</p:tagLst>
</file>

<file path=ppt/tags/tag2.xml><?xml version="1.0" encoding="utf-8"?>
<p:tagLst xmlns:p="http://schemas.openxmlformats.org/presentationml/2006/main">
  <p:tag name="KSO_WPP_MARK_KEY" val="b3748215-c5c2-4311-9d24-fcb73981a585"/>
  <p:tag name="COMMONDATA" val="eyJoZGlkIjoiMzg5MDgwNTY0NzBkMzhlN2ZmZDdiZGYzM2JmOTI2NjIifQ=="/>
</p:tagLst>
</file>

<file path=ppt/theme/theme1.xml><?xml version="1.0" encoding="utf-8"?>
<a:theme xmlns:a="http://schemas.openxmlformats.org/drawingml/2006/main" name="Office 主题">
  <a:themeElements>
    <a:clrScheme name="自定义 210">
      <a:dk1>
        <a:sysClr val="windowText" lastClr="000000"/>
      </a:dk1>
      <a:lt1>
        <a:sysClr val="window" lastClr="FFFFFF"/>
      </a:lt1>
      <a:dk2>
        <a:srgbClr val="1F497D"/>
      </a:dk2>
      <a:lt2>
        <a:srgbClr val="EEECE1"/>
      </a:lt2>
      <a:accent1>
        <a:srgbClr val="2272AB"/>
      </a:accent1>
      <a:accent2>
        <a:srgbClr val="595959"/>
      </a:accent2>
      <a:accent3>
        <a:srgbClr val="A5A5A5"/>
      </a:accent3>
      <a:accent4>
        <a:srgbClr val="A5A5A5"/>
      </a:accent4>
      <a:accent5>
        <a:srgbClr val="A5A5A5"/>
      </a:accent5>
      <a:accent6>
        <a:srgbClr val="A5A5A5"/>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2339</Words>
  <Application>WPS 演示</Application>
  <PresentationFormat>全屏显示(16:9)</PresentationFormat>
  <Paragraphs>385</Paragraphs>
  <Slides>23</Slides>
  <Notes>23</Notes>
  <HiddenSlides>0</HiddenSlides>
  <MMClips>1</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23</vt:i4>
      </vt:variant>
    </vt:vector>
  </HeadingPairs>
  <TitlesOfParts>
    <vt:vector size="36" baseType="lpstr">
      <vt:lpstr>Arial</vt:lpstr>
      <vt:lpstr>宋体</vt:lpstr>
      <vt:lpstr>Wingdings</vt:lpstr>
      <vt:lpstr>华文中宋</vt:lpstr>
      <vt:lpstr>华文仿宋</vt:lpstr>
      <vt:lpstr>Impact</vt:lpstr>
      <vt:lpstr>Open Sans</vt:lpstr>
      <vt:lpstr>Segoe Print</vt:lpstr>
      <vt:lpstr>微软雅黑</vt:lpstr>
      <vt:lpstr>Source Sans Pro Light</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李培俊</dc:creator>
  <cp:lastModifiedBy>长街旧巷</cp:lastModifiedBy>
  <cp:revision>143</cp:revision>
  <dcterms:created xsi:type="dcterms:W3CDTF">2015-10-16T03:54:00Z</dcterms:created>
  <dcterms:modified xsi:type="dcterms:W3CDTF">2023-01-09T08:20:24Z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05823812E1A04F8A9898B2545D31B2D4</vt:lpwstr>
  </property>
</Properties>
</file>