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94" r:id="rId5"/>
    <p:sldId id="278" r:id="rId6"/>
    <p:sldId id="362" r:id="rId7"/>
    <p:sldId id="363" r:id="rId8"/>
    <p:sldId id="267" r:id="rId9"/>
    <p:sldId id="368" r:id="rId10"/>
    <p:sldId id="366" r:id="rId11"/>
    <p:sldId id="371" r:id="rId12"/>
    <p:sldId id="373" r:id="rId13"/>
    <p:sldId id="372" r:id="rId14"/>
    <p:sldId id="323" r:id="rId15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5" autoAdjust="0"/>
  </p:normalViewPr>
  <p:slideViewPr>
    <p:cSldViewPr showGuides="1">
      <p:cViewPr varScale="1">
        <p:scale>
          <a:sx n="131" d="100"/>
          <a:sy n="131" d="100"/>
        </p:scale>
        <p:origin x="1044" y="126"/>
      </p:cViewPr>
      <p:guideLst>
        <p:guide orient="horz" pos="1618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4414" y="667289"/>
            <a:ext cx="8280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15340" y="1029335"/>
            <a:ext cx="7475220" cy="2265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选修阶段化学竞赛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辅导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方案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研讨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123190"/>
            <a:ext cx="2769870" cy="55435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3939540"/>
            <a:ext cx="9144000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2023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9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月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4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5782" y="205624"/>
            <a:ext cx="1710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国初基本要求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4190" y="622935"/>
            <a:ext cx="81356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化学平衡</a:t>
            </a:r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zh-CN" sz="2000" b="0">
                <a:ea typeface="宋体" panose="02010600030101010101" pitchFamily="2" charset="-122"/>
              </a:rPr>
              <a:t>平衡常数与转化率。弱酸、弱碱的电离常数。溶度积。利用平衡常数的计算。熵（混乱度）的初步概念及与自发反应方向的关系。</a:t>
            </a:r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</a:t>
            </a:r>
            <a:r>
              <a:rPr lang="zh-CN" sz="2000" b="1">
                <a:ea typeface="宋体" panose="02010600030101010101" pitchFamily="2" charset="-122"/>
              </a:rPr>
              <a:t>电化学</a:t>
            </a:r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zh-CN" sz="2000" b="0">
                <a:ea typeface="宋体" panose="02010600030101010101" pitchFamily="2" charset="-122"/>
              </a:rPr>
              <a:t>氧化态。氧化还原的基本概念和反应的书写与配平。原电池。电极符号、电极反应、原电池符号、原电池反应。标准电极电势。用标准电极电势判断反应的方向及氧化剂与还原剂的强弱。电解池的电极符号与电极反应。电解与电镀。电化学腐蚀。常见化学电源。</a:t>
            </a:r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pH</a:t>
            </a:r>
            <a:r>
              <a:rPr lang="zh-CN" sz="2000" b="0">
                <a:ea typeface="宋体" panose="02010600030101010101" pitchFamily="2" charset="-122"/>
              </a:rPr>
              <a:t>、络合剂、沉淀剂对氧化还原反应影响的说明。</a:t>
            </a:r>
            <a:endParaRPr lang="zh-CN" sz="2000" b="0">
              <a:ea typeface="宋体" panose="02010600030101010101" pitchFamily="2" charset="-122"/>
            </a:endParaRPr>
          </a:p>
          <a:p>
            <a:pPr indent="0" algn="ctr">
              <a:lnSpc>
                <a:spcPct val="150000"/>
              </a:lnSpc>
            </a:pPr>
            <a:r>
              <a:rPr lang="zh-CN" altLang="en-US" sz="2000" b="1">
                <a:ea typeface="宋体" panose="02010600030101010101" pitchFamily="2" charset="-122"/>
              </a:rPr>
              <a:t>基本原则：力保细节分与小分，争取大点大题分。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5782" y="205624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时间</a:t>
            </a:r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流程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3895" y="1059180"/>
            <a:ext cx="78066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5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</a:rPr>
              <a:t>月初：省内预赛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7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</a:rPr>
              <a:t>月底：夏令营（夏令营结业考核为选拔赛）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9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</a:rPr>
              <a:t>月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</a:rPr>
              <a:t>初：国初（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</a:rPr>
              <a:t>尽力而为）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1345" y="-11430"/>
            <a:ext cx="9778365" cy="5187950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7950" y="1275715"/>
            <a:ext cx="5517515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感谢聆听！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 rot="1080000">
            <a:off x="5137150" y="-224155"/>
            <a:ext cx="5761990" cy="64338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753" y="1643229"/>
            <a:ext cx="6804248" cy="16486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1643229"/>
            <a:ext cx="2339751" cy="1648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020" y="1923415"/>
            <a:ext cx="61214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6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组织形式与内容的初步架构</a:t>
            </a:r>
            <a:endParaRPr lang="zh-CN" altLang="en-US" sz="36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749180" y="2643758"/>
            <a:ext cx="4809432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探究化学学科竞赛的基本框架</a:t>
            </a:r>
            <a:endParaRPr lang="zh-CN" altLang="en-US" sz="1400" kern="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29" y="1773272"/>
            <a:ext cx="156845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01</a:t>
            </a:r>
            <a:endParaRPr lang="en-US" altLang="zh-CN" sz="88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56"/>
          <p:cNvSpPr/>
          <p:nvPr/>
        </p:nvSpPr>
        <p:spPr bwMode="auto">
          <a:xfrm>
            <a:off x="1946793" y="1349075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8" name="文本框 12"/>
          <p:cNvSpPr txBox="1"/>
          <p:nvPr/>
        </p:nvSpPr>
        <p:spPr bwMode="auto">
          <a:xfrm>
            <a:off x="2616999" y="1415479"/>
            <a:ext cx="1050290" cy="344170"/>
          </a:xfrm>
          <a:prstGeom prst="rect">
            <a:avLst/>
          </a:prstGeom>
          <a:noFill/>
          <a:ln>
            <a:noFill/>
          </a:ln>
        </p:spPr>
        <p:txBody>
          <a:bodyPr wrap="none" lIns="68543" tIns="34272" rIns="68543" bIns="34272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rPr>
              <a:t>组织</a:t>
            </a:r>
            <a:r>
              <a:rPr lang="zh-CN" altLang="en-US" b="1" kern="0" dirty="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rPr>
              <a:t>形式</a:t>
            </a:r>
            <a:endParaRPr lang="zh-CN" altLang="en-US" b="1" kern="0" dirty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9" name="Freeform 12"/>
          <p:cNvSpPr>
            <a:spLocks noEditPoints="1"/>
          </p:cNvSpPr>
          <p:nvPr/>
        </p:nvSpPr>
        <p:spPr bwMode="auto">
          <a:xfrm>
            <a:off x="1357352" y="1349075"/>
            <a:ext cx="419960" cy="421796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0" name="圆角矩形 59"/>
          <p:cNvSpPr/>
          <p:nvPr/>
        </p:nvSpPr>
        <p:spPr bwMode="auto">
          <a:xfrm>
            <a:off x="1981360" y="2199189"/>
            <a:ext cx="2065452" cy="4838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1" name="Freeform 5"/>
          <p:cNvSpPr>
            <a:spLocks noEditPoints="1"/>
          </p:cNvSpPr>
          <p:nvPr/>
        </p:nvSpPr>
        <p:spPr bwMode="auto">
          <a:xfrm>
            <a:off x="1345353" y="2192669"/>
            <a:ext cx="443959" cy="445801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chemeClr val="accent2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1990053" y="3041405"/>
            <a:ext cx="2064594" cy="4835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3" name="Freeform 22"/>
          <p:cNvSpPr>
            <a:spLocks noEditPoints="1"/>
          </p:cNvSpPr>
          <p:nvPr/>
        </p:nvSpPr>
        <p:spPr bwMode="auto">
          <a:xfrm>
            <a:off x="1336047" y="3082556"/>
            <a:ext cx="483383" cy="390933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4" name="圆角矩形 63"/>
          <p:cNvSpPr/>
          <p:nvPr/>
        </p:nvSpPr>
        <p:spPr bwMode="auto">
          <a:xfrm>
            <a:off x="1964083" y="3883283"/>
            <a:ext cx="2065591" cy="4853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5" name="Freeform 24"/>
          <p:cNvSpPr>
            <a:spLocks noEditPoints="1"/>
          </p:cNvSpPr>
          <p:nvPr/>
        </p:nvSpPr>
        <p:spPr bwMode="auto">
          <a:xfrm>
            <a:off x="1331640" y="3884998"/>
            <a:ext cx="471385" cy="486952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accent2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92467" y="2202590"/>
            <a:ext cx="3547885" cy="49784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</a:rPr>
              <a:t>高二年级上学期国庆后组班，此举考虑到学生对自身学科时间、能力的初步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</a:rPr>
              <a:t>考量。</a:t>
            </a:r>
            <a:endParaRPr lang="zh-CN" altLang="en-US" sz="14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92467" y="3050521"/>
            <a:ext cx="3547885" cy="49784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</a:rPr>
              <a:t>基于校本课程与单独授课时间，具体需要与年级组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</a:rPr>
              <a:t>商量。</a:t>
            </a:r>
            <a:endParaRPr lang="zh-CN" altLang="en-US" sz="14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92467" y="3958440"/>
            <a:ext cx="3547885" cy="282575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个人意愿</a:t>
            </a:r>
            <a:r>
              <a:rPr lang="en-US" altLang="zh-CN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&amp;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教师推荐，不设人数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下限。</a:t>
            </a:r>
            <a:endParaRPr lang="zh-CN" altLang="en-US" sz="14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92467" y="1352476"/>
            <a:ext cx="3547885" cy="49784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组班制，限化学班参与，每班</a:t>
            </a:r>
            <a:r>
              <a:rPr lang="en-US" altLang="zh-CN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2-3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人，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原则上总人数不超过</a:t>
            </a:r>
            <a:r>
              <a:rPr lang="en-US" altLang="zh-CN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30</a:t>
            </a:r>
            <a:r>
              <a:rPr lang="zh-CN" altLang="en-US" sz="1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人。</a:t>
            </a:r>
            <a:endParaRPr lang="zh-CN" altLang="en-US" sz="14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0" name="文本框 12"/>
          <p:cNvSpPr txBox="1"/>
          <p:nvPr/>
        </p:nvSpPr>
        <p:spPr bwMode="auto">
          <a:xfrm>
            <a:off x="2616999" y="2285344"/>
            <a:ext cx="1050290" cy="344170"/>
          </a:xfrm>
          <a:prstGeom prst="rect">
            <a:avLst/>
          </a:prstGeom>
          <a:noFill/>
          <a:ln>
            <a:noFill/>
          </a:ln>
        </p:spPr>
        <p:txBody>
          <a:bodyPr wrap="none" lIns="68543" tIns="34272" rIns="68543" bIns="34272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rPr>
              <a:t>组班时间</a:t>
            </a:r>
            <a:endParaRPr lang="zh-CN" altLang="en-US" b="1" kern="0" dirty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" name="文本框 12"/>
          <p:cNvSpPr txBox="1"/>
          <p:nvPr/>
        </p:nvSpPr>
        <p:spPr bwMode="auto">
          <a:xfrm>
            <a:off x="2590261" y="3122247"/>
            <a:ext cx="1050290" cy="344170"/>
          </a:xfrm>
          <a:prstGeom prst="rect">
            <a:avLst/>
          </a:prstGeom>
          <a:noFill/>
          <a:ln>
            <a:noFill/>
          </a:ln>
        </p:spPr>
        <p:txBody>
          <a:bodyPr wrap="none" lIns="68543" tIns="34272" rIns="68543" bIns="34272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rPr>
              <a:t>对外形式</a:t>
            </a:r>
            <a:endParaRPr lang="zh-CN" altLang="en-US" b="1" kern="0" dirty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2" name="文本框 12"/>
          <p:cNvSpPr txBox="1"/>
          <p:nvPr/>
        </p:nvSpPr>
        <p:spPr bwMode="auto">
          <a:xfrm>
            <a:off x="2616999" y="3970170"/>
            <a:ext cx="1050290" cy="344170"/>
          </a:xfrm>
          <a:prstGeom prst="rect">
            <a:avLst/>
          </a:prstGeom>
          <a:noFill/>
          <a:ln>
            <a:noFill/>
          </a:ln>
        </p:spPr>
        <p:txBody>
          <a:bodyPr wrap="none" lIns="68543" tIns="34272" rIns="68543" bIns="34272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rPr>
              <a:t>选取模式</a:t>
            </a:r>
            <a:endParaRPr lang="zh-CN" altLang="en-US" b="1" kern="0" dirty="0">
              <a:solidFill>
                <a:prstClr val="whit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782" y="205624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组织形式与</a:t>
            </a:r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选取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4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9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49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4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99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6"/>
          <p:cNvSpPr/>
          <p:nvPr/>
        </p:nvSpPr>
        <p:spPr>
          <a:xfrm rot="16200000">
            <a:off x="3840301" y="2811506"/>
            <a:ext cx="185022" cy="19242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47" name="Group 1"/>
          <p:cNvGrpSpPr/>
          <p:nvPr/>
        </p:nvGrpSpPr>
        <p:grpSpPr>
          <a:xfrm rot="16200000">
            <a:off x="3186642" y="2269744"/>
            <a:ext cx="40469" cy="1278632"/>
            <a:chOff x="6077893" y="2108487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48" name="Straight Connector 14"/>
            <p:cNvCxnSpPr/>
            <p:nvPr/>
          </p:nvCxnSpPr>
          <p:spPr>
            <a:xfrm>
              <a:off x="6114107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4"/>
            <p:cNvCxnSpPr/>
            <p:nvPr/>
          </p:nvCxnSpPr>
          <p:spPr>
            <a:xfrm>
              <a:off x="6077893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"/>
          <p:cNvGrpSpPr/>
          <p:nvPr/>
        </p:nvGrpSpPr>
        <p:grpSpPr>
          <a:xfrm rot="16200000">
            <a:off x="4573515" y="2350291"/>
            <a:ext cx="40473" cy="1129452"/>
            <a:chOff x="6077893" y="3797444"/>
            <a:chExt cx="36214" cy="1371599"/>
          </a:xfrm>
          <a:solidFill>
            <a:schemeClr val="accent2">
              <a:lumMod val="75000"/>
            </a:schemeClr>
          </a:solidFill>
        </p:grpSpPr>
        <p:cxnSp>
          <p:nvCxnSpPr>
            <p:cNvPr id="51" name="Straight Connector 19"/>
            <p:cNvCxnSpPr/>
            <p:nvPr/>
          </p:nvCxnSpPr>
          <p:spPr>
            <a:xfrm>
              <a:off x="6114107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5"/>
            <p:cNvCxnSpPr/>
            <p:nvPr/>
          </p:nvCxnSpPr>
          <p:spPr>
            <a:xfrm>
              <a:off x="6077893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3"/>
          <p:cNvGrpSpPr/>
          <p:nvPr/>
        </p:nvGrpSpPr>
        <p:grpSpPr>
          <a:xfrm rot="16200000">
            <a:off x="5987203" y="2277133"/>
            <a:ext cx="40471" cy="1278634"/>
            <a:chOff x="6077893" y="5305231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54" name="Straight Connector 21"/>
            <p:cNvCxnSpPr/>
            <p:nvPr/>
          </p:nvCxnSpPr>
          <p:spPr>
            <a:xfrm>
              <a:off x="6114107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6"/>
            <p:cNvCxnSpPr/>
            <p:nvPr/>
          </p:nvCxnSpPr>
          <p:spPr>
            <a:xfrm>
              <a:off x="6077893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40"/>
          <p:cNvSpPr/>
          <p:nvPr/>
        </p:nvSpPr>
        <p:spPr>
          <a:xfrm rot="16200000">
            <a:off x="2369529" y="2798567"/>
            <a:ext cx="185022" cy="19242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7" name="Oval 41"/>
          <p:cNvSpPr/>
          <p:nvPr/>
        </p:nvSpPr>
        <p:spPr>
          <a:xfrm rot="16200000">
            <a:off x="5162181" y="2813768"/>
            <a:ext cx="185022" cy="19242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8" name="Isosceles Triangle 45"/>
          <p:cNvSpPr/>
          <p:nvPr/>
        </p:nvSpPr>
        <p:spPr>
          <a:xfrm>
            <a:off x="2421598" y="2603540"/>
            <a:ext cx="94094" cy="1642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9" name="Isosceles Triangle 48"/>
          <p:cNvSpPr/>
          <p:nvPr/>
        </p:nvSpPr>
        <p:spPr>
          <a:xfrm rot="10800000" flipH="1">
            <a:off x="3892235" y="3040798"/>
            <a:ext cx="94094" cy="1642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0" name="Isosceles Triangle 69"/>
          <p:cNvSpPr/>
          <p:nvPr/>
        </p:nvSpPr>
        <p:spPr>
          <a:xfrm>
            <a:off x="5204973" y="2621957"/>
            <a:ext cx="94094" cy="1642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1" name="Rectangle 70"/>
          <p:cNvSpPr/>
          <p:nvPr/>
        </p:nvSpPr>
        <p:spPr>
          <a:xfrm>
            <a:off x="1331640" y="1387737"/>
            <a:ext cx="2295722" cy="10635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31640" y="1781920"/>
            <a:ext cx="2295722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时间很紧，需与年级组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协商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（每周一单元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时长）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1640" y="1401233"/>
            <a:ext cx="2295722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授课时间</a:t>
            </a:r>
            <a:endParaRPr lang="zh-CN" sz="1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4" name="Oval 40"/>
          <p:cNvSpPr/>
          <p:nvPr/>
        </p:nvSpPr>
        <p:spPr>
          <a:xfrm rot="16200000">
            <a:off x="6655263" y="2817019"/>
            <a:ext cx="185022" cy="192428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5" name="Isosceles Triangle 45"/>
          <p:cNvSpPr/>
          <p:nvPr/>
        </p:nvSpPr>
        <p:spPr>
          <a:xfrm rot="10800000">
            <a:off x="6707197" y="3056158"/>
            <a:ext cx="94094" cy="1642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66" name="Group 1"/>
          <p:cNvGrpSpPr/>
          <p:nvPr/>
        </p:nvGrpSpPr>
        <p:grpSpPr>
          <a:xfrm rot="16200000">
            <a:off x="7703961" y="2034884"/>
            <a:ext cx="40515" cy="1760461"/>
            <a:chOff x="6077892" y="2108486"/>
            <a:chExt cx="36254" cy="2137898"/>
          </a:xfrm>
          <a:solidFill>
            <a:schemeClr val="accent2">
              <a:lumMod val="75000"/>
            </a:schemeClr>
          </a:solidFill>
        </p:grpSpPr>
        <p:cxnSp>
          <p:nvCxnSpPr>
            <p:cNvPr id="67" name="Straight Connector 14"/>
            <p:cNvCxnSpPr/>
            <p:nvPr/>
          </p:nvCxnSpPr>
          <p:spPr>
            <a:xfrm rot="5400000" flipV="1">
              <a:off x="5045170" y="3177408"/>
              <a:ext cx="2137897" cy="54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4"/>
            <p:cNvCxnSpPr/>
            <p:nvPr/>
          </p:nvCxnSpPr>
          <p:spPr>
            <a:xfrm rot="5400000" flipV="1">
              <a:off x="5008945" y="3177435"/>
              <a:ext cx="2137896" cy="1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"/>
          <p:cNvGrpSpPr/>
          <p:nvPr/>
        </p:nvGrpSpPr>
        <p:grpSpPr>
          <a:xfrm rot="16200000">
            <a:off x="1396086" y="1946032"/>
            <a:ext cx="41039" cy="1926701"/>
            <a:chOff x="6077893" y="1321466"/>
            <a:chExt cx="36727" cy="2339790"/>
          </a:xfrm>
          <a:solidFill>
            <a:schemeClr val="accent2">
              <a:lumMod val="75000"/>
            </a:schemeClr>
          </a:solidFill>
        </p:grpSpPr>
        <p:cxnSp>
          <p:nvCxnSpPr>
            <p:cNvPr id="70" name="Straight Connector 14"/>
            <p:cNvCxnSpPr/>
            <p:nvPr/>
          </p:nvCxnSpPr>
          <p:spPr>
            <a:xfrm rot="5400000">
              <a:off x="4944469" y="2491105"/>
              <a:ext cx="2339789" cy="513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4"/>
            <p:cNvCxnSpPr/>
            <p:nvPr/>
          </p:nvCxnSpPr>
          <p:spPr>
            <a:xfrm rot="5400000">
              <a:off x="4908253" y="2491106"/>
              <a:ext cx="2339789" cy="510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3346110" y="1131921"/>
            <a:ext cx="479053" cy="479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endParaRPr lang="en-US" sz="28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4" name="Rectangle 70"/>
          <p:cNvSpPr/>
          <p:nvPr/>
        </p:nvSpPr>
        <p:spPr>
          <a:xfrm>
            <a:off x="4106831" y="1387405"/>
            <a:ext cx="2295722" cy="10635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06831" y="1638079"/>
            <a:ext cx="2295722" cy="714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无机化学、</a:t>
            </a:r>
            <a:r>
              <a:rPr lang="zh-CN" altLang="en-US" sz="1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有机化学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物理化学、结构化学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06831" y="1400902"/>
            <a:ext cx="2295722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竞赛内容</a:t>
            </a:r>
            <a:endParaRPr lang="zh-CN" sz="1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7" name="Oval 71"/>
          <p:cNvSpPr/>
          <p:nvPr/>
        </p:nvSpPr>
        <p:spPr>
          <a:xfrm>
            <a:off x="6121301" y="1131590"/>
            <a:ext cx="479053" cy="479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endParaRPr lang="en-US" sz="28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8" name="Rectangle 70"/>
          <p:cNvSpPr/>
          <p:nvPr/>
        </p:nvSpPr>
        <p:spPr>
          <a:xfrm>
            <a:off x="2797167" y="3452400"/>
            <a:ext cx="2295722" cy="10635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97167" y="3703073"/>
            <a:ext cx="2295722" cy="714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同步内容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拓展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额外竞赛内容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97167" y="3465896"/>
            <a:ext cx="2295722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授课内容</a:t>
            </a:r>
            <a:endParaRPr lang="zh-CN" sz="1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1" name="Oval 71"/>
          <p:cNvSpPr/>
          <p:nvPr/>
        </p:nvSpPr>
        <p:spPr>
          <a:xfrm>
            <a:off x="4811638" y="3196584"/>
            <a:ext cx="479053" cy="479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endParaRPr lang="en-US" sz="28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3" name="Rectangle 70"/>
          <p:cNvSpPr/>
          <p:nvPr/>
        </p:nvSpPr>
        <p:spPr>
          <a:xfrm>
            <a:off x="5613681" y="3451842"/>
            <a:ext cx="2295722" cy="10635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14316" y="3976200"/>
            <a:ext cx="2295722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每学期组织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1-2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13681" y="3465338"/>
            <a:ext cx="2295722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竞赛考核</a:t>
            </a:r>
            <a:endParaRPr lang="zh-CN" altLang="en-US" sz="1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6" name="Oval 71"/>
          <p:cNvSpPr/>
          <p:nvPr/>
        </p:nvSpPr>
        <p:spPr>
          <a:xfrm>
            <a:off x="7628152" y="3196027"/>
            <a:ext cx="479053" cy="479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endParaRPr lang="en-US" sz="28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782" y="205624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竞赛授课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/>
      <p:bldP spid="63" grpId="0" bldLvl="0" animBg="1"/>
      <p:bldP spid="64" grpId="0" bldLvl="0" animBg="1"/>
      <p:bldP spid="65" grpId="0" bldLvl="0" animBg="1"/>
      <p:bldP spid="72" grpId="0" bldLvl="0" animBg="1"/>
      <p:bldP spid="74" grpId="0" bldLvl="0" animBg="1"/>
      <p:bldP spid="75" grpId="0"/>
      <p:bldP spid="76" grpId="0" bldLvl="0" animBg="1"/>
      <p:bldP spid="77" grpId="0" bldLvl="0" animBg="1"/>
      <p:bldP spid="78" grpId="0" bldLvl="0" animBg="1"/>
      <p:bldP spid="79" grpId="0"/>
      <p:bldP spid="80" grpId="0" bldLvl="0" animBg="1"/>
      <p:bldP spid="81" grpId="0" bldLvl="0" animBg="1"/>
      <p:bldP spid="83" grpId="0" bldLvl="0" animBg="1"/>
      <p:bldP spid="84" grpId="0"/>
      <p:bldP spid="85" grpId="0" bldLvl="0" animBg="1"/>
      <p:bldP spid="8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 bwMode="auto">
          <a:xfrm>
            <a:off x="1588874" y="1622548"/>
            <a:ext cx="1689706" cy="1949000"/>
          </a:xfrm>
          <a:prstGeom prst="roundRect">
            <a:avLst>
              <a:gd name="adj" fmla="val 568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pPr lvl="2"/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5898234" y="1622548"/>
            <a:ext cx="1689706" cy="1949000"/>
          </a:xfrm>
          <a:prstGeom prst="roundRect">
            <a:avLst>
              <a:gd name="adj" fmla="val 507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pPr lvl="2"/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矩形 26"/>
          <p:cNvSpPr>
            <a:spLocks noChangeArrowheads="1"/>
          </p:cNvSpPr>
          <p:nvPr/>
        </p:nvSpPr>
        <p:spPr bwMode="auto">
          <a:xfrm>
            <a:off x="6012323" y="1821552"/>
            <a:ext cx="1467161" cy="1499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118" tIns="31058" rIns="62118" bIns="3105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点对点引入竞赛内容，如自由能、热力学定律。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3724505" y="1622548"/>
            <a:ext cx="1689706" cy="1949000"/>
          </a:xfrm>
          <a:prstGeom prst="roundRect">
            <a:avLst>
              <a:gd name="adj" fmla="val 507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pPr lvl="2"/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849370" y="1821815"/>
            <a:ext cx="1482090" cy="1499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118" tIns="31058" rIns="62118" bIns="3105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同内容下选修阶段的后端内容，提前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授课。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1700708" y="1821552"/>
            <a:ext cx="1458126" cy="1499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2118" tIns="31058" rIns="62118" bIns="3105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同时间段授课内容挖深，如状态方程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928356" y="4069860"/>
            <a:ext cx="5328877" cy="44610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356995" y="4147820"/>
            <a:ext cx="6455410" cy="458470"/>
          </a:xfrm>
          <a:prstGeom prst="rect">
            <a:avLst/>
          </a:prstGeom>
          <a:solidFill>
            <a:schemeClr val="accent1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noAutofit/>
          </a:bodyPr>
          <a:lstStyle/>
          <a:p>
            <a:pPr algn="ctr">
              <a:tabLst>
                <a:tab pos="5788660" algn="r"/>
              </a:tabLst>
              <a:defRPr/>
            </a:pPr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原则：学生接受范围内全面挖深</a:t>
            </a:r>
            <a:endParaRPr lang="zh-CN" altLang="en-US" sz="24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燕尾形 28"/>
          <p:cNvSpPr/>
          <p:nvPr/>
        </p:nvSpPr>
        <p:spPr>
          <a:xfrm rot="16200000" flipH="1" flipV="1">
            <a:off x="6608954" y="3628094"/>
            <a:ext cx="268262" cy="448905"/>
          </a:xfrm>
          <a:prstGeom prst="chevron">
            <a:avLst>
              <a:gd name="adj" fmla="val 39402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724505" y="1203598"/>
            <a:ext cx="1689706" cy="29061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898234" y="1203598"/>
            <a:ext cx="1689706" cy="29061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588874" y="1203598"/>
            <a:ext cx="1689706" cy="290618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623656" y="1154166"/>
            <a:ext cx="1517422" cy="3378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平行知识</a:t>
            </a:r>
            <a:endParaRPr lang="zh-CN" altLang="en-US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994179" y="1154166"/>
            <a:ext cx="1517422" cy="3378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竞赛知识</a:t>
            </a:r>
            <a:endParaRPr lang="zh-CN" altLang="en-US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820451" y="1154166"/>
            <a:ext cx="1517422" cy="3378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62118" tIns="31058" rIns="62118" bIns="31058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挖深知识</a:t>
            </a:r>
            <a:endParaRPr lang="zh-CN" altLang="en-US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6" name="燕尾形 35"/>
          <p:cNvSpPr/>
          <p:nvPr/>
        </p:nvSpPr>
        <p:spPr>
          <a:xfrm rot="16200000" flipH="1" flipV="1">
            <a:off x="4471691" y="3628094"/>
            <a:ext cx="268262" cy="448905"/>
          </a:xfrm>
          <a:prstGeom prst="chevron">
            <a:avLst>
              <a:gd name="adj" fmla="val 39402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7" name="燕尾形 36"/>
          <p:cNvSpPr/>
          <p:nvPr/>
        </p:nvSpPr>
        <p:spPr>
          <a:xfrm rot="16200000" flipH="1" flipV="1">
            <a:off x="2320389" y="3628094"/>
            <a:ext cx="268262" cy="448905"/>
          </a:xfrm>
          <a:prstGeom prst="chevron">
            <a:avLst>
              <a:gd name="adj" fmla="val 39402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18" tIns="31058" rIns="62118" bIns="31058" numCol="1" rtlCol="0" anchor="t" anchorCtr="0" compatLnSpc="1"/>
          <a:lstStyle/>
          <a:p>
            <a:endParaRPr lang="zh-CN" altLang="en-US" sz="320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782" y="205624"/>
            <a:ext cx="2474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高</a:t>
            </a:r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二年级知识点选取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/>
      <p:bldP spid="24" grpId="0" bldLvl="0" animBg="1"/>
      <p:bldP spid="25" grpId="0"/>
      <p:bldP spid="26" grpId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五边形 25"/>
          <p:cNvSpPr/>
          <p:nvPr/>
        </p:nvSpPr>
        <p:spPr bwMode="auto">
          <a:xfrm>
            <a:off x="2212172" y="1447848"/>
            <a:ext cx="1258035" cy="386488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/>
          <a:p>
            <a:pPr algn="ctr"/>
            <a:endParaRPr lang="zh-CN" altLang="en-US" sz="2000" b="1" dirty="0">
              <a:solidFill>
                <a:srgbClr val="F8F8F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2348493" y="1509526"/>
            <a:ext cx="1056462" cy="251094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无机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" name="五边形 27"/>
          <p:cNvSpPr/>
          <p:nvPr/>
        </p:nvSpPr>
        <p:spPr bwMode="auto">
          <a:xfrm>
            <a:off x="2212171" y="2638075"/>
            <a:ext cx="1258036" cy="386488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/>
          <a:p>
            <a:pPr algn="ctr"/>
            <a:endParaRPr lang="zh-CN" altLang="en-US" sz="2000" b="1" dirty="0">
              <a:solidFill>
                <a:srgbClr val="F8F8F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2354164" y="2714277"/>
            <a:ext cx="1050789" cy="251094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有机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五边形 29"/>
          <p:cNvSpPr/>
          <p:nvPr/>
        </p:nvSpPr>
        <p:spPr bwMode="auto">
          <a:xfrm>
            <a:off x="2212171" y="3885006"/>
            <a:ext cx="1258036" cy="386488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/>
          <a:p>
            <a:pPr algn="ctr"/>
            <a:endParaRPr lang="zh-CN" altLang="en-US" sz="2000" b="1" dirty="0">
              <a:solidFill>
                <a:srgbClr val="F8F8F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2354164" y="3947512"/>
            <a:ext cx="1050789" cy="251094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结构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1496934" y="1629211"/>
            <a:ext cx="855695" cy="1204749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2118" tIns="31058" rIns="62118" bIns="31058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 flipV="1">
            <a:off x="1496936" y="2850912"/>
            <a:ext cx="855695" cy="1227338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2118" tIns="31058" rIns="62118" bIns="31058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1496934" y="2850908"/>
            <a:ext cx="855695" cy="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964699" y="2379807"/>
            <a:ext cx="943005" cy="942204"/>
          </a:xfrm>
          <a:prstGeom prst="ellips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/>
          <a:p>
            <a:pPr algn="ctr"/>
            <a:r>
              <a:rPr lang="zh-CN" altLang="en-US" sz="2000" b="1" dirty="0">
                <a:solidFill>
                  <a:srgbClr val="F8F8F8"/>
                </a:solidFill>
                <a:latin typeface="华文中宋" panose="02010600040101010101" charset="-122"/>
                <a:ea typeface="华文中宋" panose="02010600040101010101" charset="-122"/>
              </a:rPr>
              <a:t>大学</a:t>
            </a:r>
            <a:endParaRPr lang="zh-CN" altLang="en-US" sz="2000" b="1" dirty="0">
              <a:solidFill>
                <a:srgbClr val="F8F8F8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2000" b="1" dirty="0">
                <a:solidFill>
                  <a:srgbClr val="F8F8F8"/>
                </a:solidFill>
                <a:latin typeface="华文中宋" panose="02010600040101010101" charset="-122"/>
                <a:ea typeface="华文中宋" panose="02010600040101010101" charset="-122"/>
              </a:rPr>
              <a:t>内容</a:t>
            </a:r>
            <a:endParaRPr lang="zh-CN" altLang="en-US" sz="2000" b="1" dirty="0">
              <a:solidFill>
                <a:srgbClr val="F8F8F8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6" name="右弧形箭头 35"/>
          <p:cNvSpPr/>
          <p:nvPr/>
        </p:nvSpPr>
        <p:spPr>
          <a:xfrm>
            <a:off x="6435667" y="1389622"/>
            <a:ext cx="673760" cy="1408981"/>
          </a:xfrm>
          <a:prstGeom prst="curvedLeftArrow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55905" tIns="27953" rIns="55905" bIns="27953" numCol="1" anchor="t" anchorCtr="0" compatLnSpc="1"/>
          <a:lstStyle/>
          <a:p>
            <a:endParaRPr lang="zh-CN" altLang="en-US" sz="1600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7" name="右弧形箭头 36"/>
          <p:cNvSpPr/>
          <p:nvPr/>
        </p:nvSpPr>
        <p:spPr>
          <a:xfrm>
            <a:off x="6442502" y="2801444"/>
            <a:ext cx="666924" cy="1557403"/>
          </a:xfrm>
          <a:prstGeom prst="curvedLeftArrow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55905" tIns="27953" rIns="55905" bIns="27953" numCol="1" anchor="t" anchorCtr="0" compatLnSpc="1"/>
          <a:lstStyle/>
          <a:p>
            <a:endParaRPr lang="zh-CN" altLang="en-US" sz="1600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8" name="右弧形箭头 37"/>
          <p:cNvSpPr/>
          <p:nvPr/>
        </p:nvSpPr>
        <p:spPr>
          <a:xfrm rot="10800000" flipH="1">
            <a:off x="6243302" y="1696865"/>
            <a:ext cx="770430" cy="2285921"/>
          </a:xfrm>
          <a:prstGeom prst="curvedLeftArrow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55905" tIns="27953" rIns="55905" bIns="27953" numCol="1" anchor="t" anchorCtr="0" compatLnSpc="1"/>
          <a:lstStyle/>
          <a:p>
            <a:endParaRPr lang="zh-CN" altLang="en-US" sz="1600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7200265" y="2724785"/>
            <a:ext cx="1281430" cy="306705"/>
          </a:xfrm>
          <a:prstGeom prst="rect">
            <a:avLst/>
          </a:prstGeom>
          <a:noFill/>
        </p:spPr>
        <p:txBody>
          <a:bodyPr wrap="square" lIns="62118" tIns="31058" rIns="62118" bIns="31058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晶胞</a:t>
            </a:r>
            <a:r>
              <a:rPr lang="zh-CN" altLang="en-US" sz="16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部分</a:t>
            </a:r>
            <a:endParaRPr lang="zh-CN" altLang="en-US" sz="16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TextBox 31"/>
          <p:cNvSpPr txBox="1"/>
          <p:nvPr/>
        </p:nvSpPr>
        <p:spPr>
          <a:xfrm>
            <a:off x="7200265" y="3472180"/>
            <a:ext cx="1261110" cy="306705"/>
          </a:xfrm>
          <a:prstGeom prst="rect">
            <a:avLst/>
          </a:prstGeom>
          <a:noFill/>
        </p:spPr>
        <p:txBody>
          <a:bodyPr wrap="square" lIns="62118" tIns="31058" rIns="62118" bIns="31058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有机</a:t>
            </a:r>
            <a:r>
              <a:rPr lang="zh-CN" altLang="en-US" sz="16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结构</a:t>
            </a:r>
            <a:endParaRPr lang="zh-CN" altLang="en-US" sz="16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1" name="TextBox 31"/>
          <p:cNvSpPr txBox="1"/>
          <p:nvPr/>
        </p:nvSpPr>
        <p:spPr>
          <a:xfrm>
            <a:off x="7200265" y="1958340"/>
            <a:ext cx="1199515" cy="306705"/>
          </a:xfrm>
          <a:prstGeom prst="rect">
            <a:avLst/>
          </a:prstGeom>
          <a:noFill/>
        </p:spPr>
        <p:txBody>
          <a:bodyPr wrap="square" lIns="62118" tIns="31058" rIns="62118" bIns="31058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轨道理论</a:t>
            </a:r>
            <a:endParaRPr lang="zh-CN" altLang="en-US" sz="16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3102216" y="2413043"/>
            <a:ext cx="3049152" cy="875738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62118" tIns="31058" rIns="62118" bIns="31058" anchor="ctr"/>
          <a:lstStyle/>
          <a:p>
            <a:pPr lvl="2"/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3102216" y="3640228"/>
            <a:ext cx="3049152" cy="875738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62118" tIns="31058" rIns="62118" bIns="31058" anchor="ctr"/>
          <a:lstStyle/>
          <a:p>
            <a:pPr lvl="2"/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3102216" y="1197914"/>
            <a:ext cx="3049152" cy="875738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62118" tIns="31058" rIns="62118" bIns="31058" anchor="ctr"/>
          <a:lstStyle/>
          <a:p>
            <a:pPr lvl="2"/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3293873" y="3859782"/>
            <a:ext cx="2657989" cy="47112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普化难度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3282250" y="2567155"/>
            <a:ext cx="2657989" cy="47112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机理为主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非必要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7" name="TextBox 32"/>
          <p:cNvSpPr txBox="1">
            <a:spLocks noChangeArrowheads="1"/>
          </p:cNvSpPr>
          <p:nvPr/>
        </p:nvSpPr>
        <p:spPr bwMode="auto">
          <a:xfrm>
            <a:off x="3153410" y="1393825"/>
            <a:ext cx="2912110" cy="471170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大学必修阶段无机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普化难度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782" y="205624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竞赛知识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5782" y="205624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资源</a:t>
            </a:r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配置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771525"/>
            <a:ext cx="6142355" cy="3814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5" y="770255"/>
            <a:ext cx="6142355" cy="3814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0" y="777240"/>
            <a:ext cx="6147435" cy="3817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H="1">
            <a:off x="5820877" y="3305109"/>
            <a:ext cx="41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2807654" y="3317164"/>
            <a:ext cx="41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3592798" y="1341039"/>
            <a:ext cx="707403" cy="178728"/>
            <a:chOff x="4470269" y="1661160"/>
            <a:chExt cx="1290451" cy="26289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六边形 57"/>
          <p:cNvSpPr/>
          <p:nvPr/>
        </p:nvSpPr>
        <p:spPr>
          <a:xfrm>
            <a:off x="4119245" y="1510665"/>
            <a:ext cx="817880" cy="71501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中宋" panose="02010600040101010101" charset="-122"/>
              <a:ea typeface="华文中宋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5003165" y="2947670"/>
            <a:ext cx="817880" cy="71501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中宋" panose="02010600040101010101" charset="-122"/>
              <a:ea typeface="华文中宋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64" name="六边形 63"/>
          <p:cNvSpPr/>
          <p:nvPr/>
        </p:nvSpPr>
        <p:spPr>
          <a:xfrm>
            <a:off x="3223260" y="2958465"/>
            <a:ext cx="817880" cy="71501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中宋" panose="02010600040101010101" charset="-122"/>
              <a:ea typeface="华文中宋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838279" y="1131492"/>
            <a:ext cx="1727835" cy="337820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校本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教材的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编写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1331640" y="1430406"/>
            <a:ext cx="2234476" cy="8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需要选取合适的知识点，内容删改后形成校本课程，做到持续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发展。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26460" y="3018253"/>
            <a:ext cx="1727835" cy="337820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时间地点的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选取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720725" y="3317240"/>
            <a:ext cx="2030095" cy="10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固定且统一的授课时间不好选取，专业的授课教室没有，在空教室轮换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授课。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297078" y="2787873"/>
            <a:ext cx="1269365" cy="337820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大纲的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制定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6291580" y="3105150"/>
            <a:ext cx="2007870" cy="8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知识点编排顺序；上到什么难度？挖到什么深度？时间如何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安排？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3887578" y="2289632"/>
            <a:ext cx="1281625" cy="1082733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</p:grpSpPr>
        <p:sp>
          <p:nvSpPr>
            <p:cNvPr id="88" name="六边形 87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1"/>
            <p:cNvSpPr txBox="1"/>
            <p:nvPr/>
          </p:nvSpPr>
          <p:spPr>
            <a:xfrm>
              <a:off x="6299107" y="3687122"/>
              <a:ext cx="1157998" cy="63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rPr>
                <a:t>困难</a:t>
              </a:r>
              <a:endParaRPr lang="zh-CN" altLang="en-US" sz="2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55782" y="205624"/>
            <a:ext cx="29838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实施阶段存在困难的</a:t>
            </a:r>
            <a:r>
              <a:rPr lang="zh-CN" altLang="en-US" sz="20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地方</a:t>
            </a:r>
            <a:endParaRPr lang="zh-CN" altLang="en-US" sz="20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32020"/>
            <a:ext cx="1725295" cy="34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6" grpId="0"/>
      <p:bldP spid="77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753" y="1643229"/>
            <a:ext cx="6804248" cy="16486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1643229"/>
            <a:ext cx="2339751" cy="1648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020" y="1923415"/>
            <a:ext cx="61214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6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知识点选取与授课</a:t>
            </a:r>
            <a:r>
              <a:rPr lang="zh-CN" altLang="en-US" sz="36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顺序</a:t>
            </a:r>
            <a:endParaRPr lang="zh-CN" altLang="en-US" sz="3600" b="1" kern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749180" y="2643758"/>
            <a:ext cx="4809432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初步编排选修段</a:t>
            </a:r>
            <a:r>
              <a:rPr lang="zh-CN" altLang="en-US" sz="1400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知识点</a:t>
            </a:r>
            <a:endParaRPr lang="zh-CN" altLang="en-US" sz="1400" kern="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29" y="1773272"/>
            <a:ext cx="156845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02</a:t>
            </a:r>
            <a:endParaRPr lang="en-US" altLang="zh-CN" sz="88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7" grpId="0"/>
    </p:bldLst>
  </p:timing>
</p:sld>
</file>

<file path=ppt/tags/tag1.xml><?xml version="1.0" encoding="utf-8"?>
<p:tagLst xmlns:p="http://schemas.openxmlformats.org/presentationml/2006/main">
  <p:tag name="KSO_WPP_MARK_KEY" val="b3748215-c5c2-4311-9d24-fcb73981a585"/>
  <p:tag name="COMMONDATA" val="eyJoZGlkIjoiMzg5MDgwNTY0NzBkMzhlN2ZmZDdiZGYzM2JmOTI2NjIifQ=="/>
</p:tagLst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演示</Application>
  <PresentationFormat>全屏显示(16:9)</PresentationFormat>
  <Paragraphs>135</Paragraphs>
  <Slides>12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华文中宋</vt:lpstr>
      <vt:lpstr>华文仿宋</vt:lpstr>
      <vt:lpstr>微软雅黑</vt:lpstr>
      <vt:lpstr>Calibri</vt:lpstr>
      <vt:lpstr>Arial Unicode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长街旧巷</cp:lastModifiedBy>
  <cp:revision>160</cp:revision>
  <dcterms:created xsi:type="dcterms:W3CDTF">2015-10-16T03:54:00Z</dcterms:created>
  <dcterms:modified xsi:type="dcterms:W3CDTF">2023-09-07T09:59:26Z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05823812E1A04F8A9898B2545D31B2D4</vt:lpwstr>
  </property>
</Properties>
</file>