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3"/>
  </p:sldMasterIdLst>
  <p:notesMasterIdLst>
    <p:notesMasterId r:id="rId6"/>
  </p:notesMasterIdLst>
  <p:handoutMasterIdLst>
    <p:handoutMasterId r:id="rId22"/>
  </p:handoutMasterIdLst>
  <p:sldIdLst>
    <p:sldId id="298" r:id="rId4"/>
    <p:sldId id="351" r:id="rId5"/>
    <p:sldId id="300" r:id="rId7"/>
    <p:sldId id="261" r:id="rId8"/>
    <p:sldId id="276" r:id="rId9"/>
    <p:sldId id="264" r:id="rId10"/>
    <p:sldId id="301" r:id="rId11"/>
    <p:sldId id="340" r:id="rId12"/>
    <p:sldId id="268" r:id="rId13"/>
    <p:sldId id="318" r:id="rId14"/>
    <p:sldId id="279" r:id="rId15"/>
    <p:sldId id="341" r:id="rId16"/>
    <p:sldId id="352" r:id="rId17"/>
    <p:sldId id="353" r:id="rId18"/>
    <p:sldId id="366" r:id="rId19"/>
    <p:sldId id="275" r:id="rId20"/>
    <p:sldId id="320" r:id="rId21"/>
  </p:sldIdLst>
  <p:sldSz cx="12192000" cy="6858000"/>
  <p:notesSz cx="6858000" cy="9144000"/>
  <p:embeddedFontLst>
    <p:embeddedFont>
      <p:font typeface="Calibri" panose="020F0502020204030204"/>
      <p:regular r:id="rId27"/>
      <p:bold r:id="rId28"/>
      <p:italic r:id="rId29"/>
      <p:boldItalic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  <p:embeddedFont>
      <p:font typeface="仿宋" panose="02010609060101010101" charset="-122"/>
      <p:regular r:id="rId35"/>
    </p:embeddedFont>
    <p:embeddedFont>
      <p:font typeface="楷体" panose="02010609060101010101" charset="-122"/>
      <p:regular r:id="rId36"/>
    </p:embeddedFont>
    <p:embeddedFont>
      <p:font typeface="华文行楷" panose="02010800040101010101" charset="-122"/>
      <p:regular r:id="rId37"/>
    </p:embeddedFont>
    <p:embeddedFont>
      <p:font typeface="汉仪劲楷简" panose="00020600040101010101" charset="-122"/>
      <p:regular r:id="rId38"/>
    </p:embeddedFont>
    <p:embeddedFont>
      <p:font typeface="微软雅黑" panose="020B0503020204020204" charset="-122"/>
      <p:regular r:id="rId39"/>
    </p:embeddedFont>
    <p:embeddedFont>
      <p:font typeface="黑体" panose="02010609060101010101" charset="-122"/>
      <p:regular r:id="rId40"/>
    </p:embeddedFont>
    <p:embeddedFont>
      <p:font typeface="华文新魏" panose="02010800040101010101" charset="-122"/>
      <p:regular r:id="rId41"/>
    </p:embeddedFont>
    <p:embeddedFont>
      <p:font typeface="微软雅黑 Light" panose="020B0502040204020203" pitchFamily="34" charset="-122"/>
      <p:regular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2" userDrawn="1">
          <p15:clr>
            <a:srgbClr val="A4A3A4"/>
          </p15:clr>
        </p15:guide>
        <p15:guide id="2" pos="39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C" initials="" lastIdx="0" clrIdx="0"/>
  <p:cmAuthor id="1" name="田 更新" initials="田" lastIdx="0" clrIdx="0"/>
  <p:cmAuthor id="2" name="作者" initials="A" lastIdx="0" clrIdx="1"/>
  <p:cmAuthor id="3" name="Administrator" initials="A" lastIdx="0" clrIdx="0"/>
  <p:cmAuthor id="4" name="王习习" initials="王" lastIdx="0" clrIdx="0"/>
  <p:cmAuthor id="7" name="1206988966@qq.com" initials="1" lastIdx="0" clrIdx="2"/>
  <p:cmAuthor id="8" name="姜伟光" initials="姜" lastIdx="0" clrIdx="0"/>
  <p:cmAuthor id="5" name="宋洁然" initials="宋" lastIdx="0" clrIdx="1"/>
  <p:cmAuthor id="6" name="ming qiu" initials="m" lastIdx="0" clrIdx="1"/>
  <p:cmAuthor id="10" name="86136" initials="8" lastIdx="1" clrIdx="9"/>
  <p:cmAuthor id="9" name="PPTer_Tang" initials="P" lastIdx="1" clrIdx="0"/>
  <p:cmAuthor id="11" name="xiaoxuan Zeng" initials="x" lastIdx="0" clrIdx="0"/>
  <p:cmAuthor id="12" name="ycadmin" initials="y" lastIdx="0" clrIdx="11"/>
  <p:cmAuthor id="13" name="虾米" initials="虾" lastIdx="0" clrIdx="12"/>
  <p:cmAuthor id="15" name="付" initials="付" lastIdx="0" clrIdx="14"/>
  <p:cmAuthor id="16" name="Mia Vida Villanueva" initials="M" lastIdx="0" clrIdx="0"/>
  <p:cmAuthor id="19" name="xkb1.com" initials="x" lastIdx="0" clrIdx="0"/>
  <p:cmAuthor id="14" name="文璇璇" initials="文" lastIdx="0" clrIdx="13"/>
  <p:cmAuthor id="17" name="HUAWEI" initials="H" lastIdx="0" clrIdx="16"/>
  <p:cmAuthor id="18" name="DELL" initials="D" lastIdx="0" clrIdx="17"/>
  <p:cmAuthor id="20" name="iwenping" initials="" lastIdx="0" clrIdx="0"/>
  <p:cmAuthor id="21" name="王子涵" initials="" lastIdx="0" clrIdx="0"/>
  <p:cmAuthor id="22" name="User" initials="" lastIdx="0" clrIdx="0"/>
  <p:cmAuthor id="23" name="administrator-pc" initials="" lastIdx="0" clrIdx="0"/>
  <p:cmAuthor id="24" name="zhouyangfan" initials="" lastIdx="0" clrIdx="0"/>
  <p:cmAuthor id="25" name="tplife" initials="" lastIdx="0" clrIdx="0"/>
  <p:cmAuthor id="26" name="??" initials="" lastIdx="0" clrIdx="0"/>
  <p:cmAuthor id="27" name="何 龙" initials="" lastIdx="0" clrIdx="25"/>
  <p:cmAuthor id="28" name="yumu" initials="y" lastIdx="1" clrIdx="2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D1FE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22"/>
        <p:guide pos="39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3" Type="http://schemas.openxmlformats.org/officeDocument/2006/relationships/tags" Target="tags/tag196.xml"/><Relationship Id="rId42" Type="http://schemas.openxmlformats.org/officeDocument/2006/relationships/font" Target="fonts/font16.fntdata"/><Relationship Id="rId41" Type="http://schemas.openxmlformats.org/officeDocument/2006/relationships/font" Target="fonts/font15.fntdata"/><Relationship Id="rId40" Type="http://schemas.openxmlformats.org/officeDocument/2006/relationships/font" Target="fonts/font14.fntdata"/><Relationship Id="rId4" Type="http://schemas.openxmlformats.org/officeDocument/2006/relationships/slide" Target="slides/slide1.xml"/><Relationship Id="rId39" Type="http://schemas.openxmlformats.org/officeDocument/2006/relationships/font" Target="fonts/font13.fntdata"/><Relationship Id="rId38" Type="http://schemas.openxmlformats.org/officeDocument/2006/relationships/font" Target="fonts/font12.fntdata"/><Relationship Id="rId37" Type="http://schemas.openxmlformats.org/officeDocument/2006/relationships/font" Target="fonts/font11.fntdata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latin typeface="Calibri" panose="020F0502020204030204" charset="0"/>
                <a:ea typeface="微软雅黑" panose="020B0503020204020204" charset="-122"/>
                <a:sym typeface="+mn-ea"/>
              </a:rPr>
              <a:t>①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lvl="0" algn="l">
              <a:buClrTx/>
              <a:buSzTx/>
              <a:buFontTx/>
            </a:pP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 cstate="print"/>
          <a:srcRect t="777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" name="图片 1" descr="视频水印小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440796" y="6515644"/>
            <a:ext cx="1586573" cy="2225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zh-CN" altLang="en-US" sz="9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4" Type="http://schemas.openxmlformats.org/officeDocument/2006/relationships/theme" Target="../theme/theme2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image" Target="../media/image4.jpe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image" Target="../media/image29.jpeg"/><Relationship Id="rId1" Type="http://schemas.openxmlformats.org/officeDocument/2006/relationships/tags" Target="../tags/tag11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image" Target="../media/image32.png"/><Relationship Id="rId5" Type="http://schemas.openxmlformats.org/officeDocument/2006/relationships/tags" Target="../tags/tag125.xml"/><Relationship Id="rId4" Type="http://schemas.openxmlformats.org/officeDocument/2006/relationships/image" Target="../media/image31.jpeg"/><Relationship Id="rId3" Type="http://schemas.openxmlformats.org/officeDocument/2006/relationships/tags" Target="../tags/tag124.xml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19" Type="http://schemas.openxmlformats.org/officeDocument/2006/relationships/tags" Target="../tags/tag137.xml"/><Relationship Id="rId18" Type="http://schemas.openxmlformats.org/officeDocument/2006/relationships/tags" Target="../tags/tag136.xml"/><Relationship Id="rId17" Type="http://schemas.openxmlformats.org/officeDocument/2006/relationships/tags" Target="../tags/tag135.xml"/><Relationship Id="rId16" Type="http://schemas.openxmlformats.org/officeDocument/2006/relationships/tags" Target="../tags/tag134.xml"/><Relationship Id="rId15" Type="http://schemas.openxmlformats.org/officeDocument/2006/relationships/image" Target="../media/image33.jpeg"/><Relationship Id="rId14" Type="http://schemas.openxmlformats.org/officeDocument/2006/relationships/tags" Target="../tags/tag133.xml"/><Relationship Id="rId13" Type="http://schemas.openxmlformats.org/officeDocument/2006/relationships/tags" Target="../tags/tag132.xml"/><Relationship Id="rId12" Type="http://schemas.openxmlformats.org/officeDocument/2006/relationships/tags" Target="../tags/tag131.xml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tags" Target="../tags/tag123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54.xml"/><Relationship Id="rId12" Type="http://schemas.openxmlformats.org/officeDocument/2006/relationships/tags" Target="../tags/tag153.xml"/><Relationship Id="rId11" Type="http://schemas.openxmlformats.org/officeDocument/2006/relationships/tags" Target="../tags/tag152.xml"/><Relationship Id="rId10" Type="http://schemas.openxmlformats.org/officeDocument/2006/relationships/tags" Target="../tags/tag151.xml"/><Relationship Id="rId1" Type="http://schemas.openxmlformats.org/officeDocument/2006/relationships/tags" Target="../tags/tag14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7" Type="http://schemas.openxmlformats.org/officeDocument/2006/relationships/notesSlide" Target="../notesSlides/notesSlide5.xml"/><Relationship Id="rId36" Type="http://schemas.openxmlformats.org/officeDocument/2006/relationships/slideLayout" Target="../slideLayouts/slideLayout2.xml"/><Relationship Id="rId35" Type="http://schemas.openxmlformats.org/officeDocument/2006/relationships/tags" Target="../tags/tag189.xml"/><Relationship Id="rId34" Type="http://schemas.openxmlformats.org/officeDocument/2006/relationships/tags" Target="../tags/tag188.xml"/><Relationship Id="rId33" Type="http://schemas.openxmlformats.org/officeDocument/2006/relationships/tags" Target="../tags/tag187.xml"/><Relationship Id="rId32" Type="http://schemas.openxmlformats.org/officeDocument/2006/relationships/tags" Target="../tags/tag186.xml"/><Relationship Id="rId31" Type="http://schemas.openxmlformats.org/officeDocument/2006/relationships/tags" Target="../tags/tag185.xml"/><Relationship Id="rId30" Type="http://schemas.openxmlformats.org/officeDocument/2006/relationships/tags" Target="../tags/tag184.xml"/><Relationship Id="rId3" Type="http://schemas.openxmlformats.org/officeDocument/2006/relationships/tags" Target="../tags/tag157.xml"/><Relationship Id="rId29" Type="http://schemas.openxmlformats.org/officeDocument/2006/relationships/tags" Target="../tags/tag183.xml"/><Relationship Id="rId28" Type="http://schemas.openxmlformats.org/officeDocument/2006/relationships/tags" Target="../tags/tag182.xml"/><Relationship Id="rId27" Type="http://schemas.openxmlformats.org/officeDocument/2006/relationships/tags" Target="../tags/tag181.xml"/><Relationship Id="rId26" Type="http://schemas.openxmlformats.org/officeDocument/2006/relationships/tags" Target="../tags/tag180.xml"/><Relationship Id="rId25" Type="http://schemas.openxmlformats.org/officeDocument/2006/relationships/tags" Target="../tags/tag179.xml"/><Relationship Id="rId24" Type="http://schemas.openxmlformats.org/officeDocument/2006/relationships/tags" Target="../tags/tag178.xml"/><Relationship Id="rId23" Type="http://schemas.openxmlformats.org/officeDocument/2006/relationships/tags" Target="../tags/tag177.xml"/><Relationship Id="rId22" Type="http://schemas.openxmlformats.org/officeDocument/2006/relationships/tags" Target="../tags/tag176.xml"/><Relationship Id="rId21" Type="http://schemas.openxmlformats.org/officeDocument/2006/relationships/tags" Target="../tags/tag175.xml"/><Relationship Id="rId20" Type="http://schemas.openxmlformats.org/officeDocument/2006/relationships/tags" Target="../tags/tag174.xml"/><Relationship Id="rId2" Type="http://schemas.openxmlformats.org/officeDocument/2006/relationships/tags" Target="../tags/tag156.xml"/><Relationship Id="rId19" Type="http://schemas.openxmlformats.org/officeDocument/2006/relationships/tags" Target="../tags/tag173.xml"/><Relationship Id="rId18" Type="http://schemas.openxmlformats.org/officeDocument/2006/relationships/tags" Target="../tags/tag172.xml"/><Relationship Id="rId17" Type="http://schemas.openxmlformats.org/officeDocument/2006/relationships/tags" Target="../tags/tag171.xml"/><Relationship Id="rId16" Type="http://schemas.openxmlformats.org/officeDocument/2006/relationships/tags" Target="../tags/tag170.xml"/><Relationship Id="rId15" Type="http://schemas.openxmlformats.org/officeDocument/2006/relationships/tags" Target="../tags/tag169.xml"/><Relationship Id="rId14" Type="http://schemas.openxmlformats.org/officeDocument/2006/relationships/tags" Target="../tags/tag168.xml"/><Relationship Id="rId13" Type="http://schemas.openxmlformats.org/officeDocument/2006/relationships/tags" Target="../tags/tag167.xml"/><Relationship Id="rId12" Type="http://schemas.openxmlformats.org/officeDocument/2006/relationships/tags" Target="../tags/tag166.xml"/><Relationship Id="rId11" Type="http://schemas.openxmlformats.org/officeDocument/2006/relationships/tags" Target="../tags/tag165.xml"/><Relationship Id="rId10" Type="http://schemas.openxmlformats.org/officeDocument/2006/relationships/tags" Target="../tags/tag164.xml"/><Relationship Id="rId1" Type="http://schemas.openxmlformats.org/officeDocument/2006/relationships/tags" Target="../tags/tag1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3.xml"/><Relationship Id="rId1" Type="http://schemas.openxmlformats.org/officeDocument/2006/relationships/tags" Target="../tags/tag19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image" Target="../media/image6.png"/><Relationship Id="rId3" Type="http://schemas.openxmlformats.org/officeDocument/2006/relationships/tags" Target="../tags/tag70.xml"/><Relationship Id="rId20" Type="http://schemas.openxmlformats.org/officeDocument/2006/relationships/notesSlide" Target="../notesSlides/notesSlide1.xml"/><Relationship Id="rId2" Type="http://schemas.openxmlformats.org/officeDocument/2006/relationships/image" Target="../media/image5.png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82.xml"/><Relationship Id="rId17" Type="http://schemas.openxmlformats.org/officeDocument/2006/relationships/tags" Target="../tags/tag81.xml"/><Relationship Id="rId16" Type="http://schemas.openxmlformats.org/officeDocument/2006/relationships/tags" Target="../tags/tag80.xml"/><Relationship Id="rId15" Type="http://schemas.openxmlformats.org/officeDocument/2006/relationships/image" Target="../media/image8.png"/><Relationship Id="rId14" Type="http://schemas.openxmlformats.org/officeDocument/2006/relationships/tags" Target="../tags/tag79.xml"/><Relationship Id="rId13" Type="http://schemas.openxmlformats.org/officeDocument/2006/relationships/image" Target="../media/image7.png"/><Relationship Id="rId12" Type="http://schemas.openxmlformats.org/officeDocument/2006/relationships/tags" Target="../tags/tag78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tags" Target="../tags/tag69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microsoft.com/office/2007/relationships/hdphoto" Target="../media/image18.wdp"/><Relationship Id="rId7" Type="http://schemas.openxmlformats.org/officeDocument/2006/relationships/image" Target="../media/image17.png"/><Relationship Id="rId6" Type="http://schemas.microsoft.com/office/2007/relationships/hdphoto" Target="../media/image16.wdp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5.xml"/><Relationship Id="rId10" Type="http://schemas.openxmlformats.org/officeDocument/2006/relationships/tags" Target="../tags/tag112.xml"/><Relationship Id="rId1" Type="http://schemas.openxmlformats.org/officeDocument/2006/relationships/tags" Target="../tags/tag10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435475" y="3001010"/>
            <a:ext cx="7174865" cy="33997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  <a:sym typeface="+mn-ea"/>
              </a:rPr>
              <a:t>课程标准：</a:t>
            </a:r>
            <a:endParaRPr lang="en-US" altLang="zh-CN" sz="3200" b="1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宋体" panose="02010600030101010101" pitchFamily="2" charset="-122"/>
              <a:sym typeface="+mn-ea"/>
            </a:endParaRPr>
          </a:p>
          <a:p>
            <a:pPr indent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</a:t>
            </a:r>
            <a:r>
              <a:rPr lang="zh-CN" sz="28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了解新航路开辟引发的全球性流动、人类认识世界的视野和能力的改变、以及对世界各区域文明的不同影响；</a:t>
            </a:r>
            <a:endParaRPr lang="zh-CN" sz="2800" b="1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</a:t>
            </a:r>
            <a:r>
              <a:rPr lang="zh-CN" sz="28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理解新航路的开辟是人类历史从分散走向整体过程中的重要节点。</a:t>
            </a:r>
            <a:endParaRPr lang="zh-CN" altLang="en-US" sz="2800" b="1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18990" y="1172845"/>
            <a:ext cx="5238750" cy="829945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zh-CN" altLang="en-US" sz="4800" b="1">
                <a:latin typeface="华文行楷" panose="02010800040101010101" charset="-122"/>
                <a:ea typeface="华文行楷" panose="02010800040101010101" charset="-122"/>
              </a:rPr>
              <a:t>一、探新航之</a:t>
            </a:r>
            <a:r>
              <a:rPr lang="en-US" altLang="zh-CN" sz="4800" b="1">
                <a:latin typeface="华文行楷" panose="02010800040101010101" charset="-122"/>
                <a:ea typeface="华文行楷" panose="02010800040101010101" charset="-122"/>
              </a:rPr>
              <a:t>“</a:t>
            </a:r>
            <a:r>
              <a:rPr lang="zh-CN" altLang="en-US" sz="4800" b="1">
                <a:latin typeface="华文行楷" panose="02010800040101010101" charset="-122"/>
                <a:ea typeface="华文行楷" panose="02010800040101010101" charset="-122"/>
              </a:rPr>
              <a:t>因</a:t>
            </a:r>
            <a:r>
              <a:rPr lang="en-US" altLang="zh-CN" sz="4800" b="1">
                <a:latin typeface="华文行楷" panose="02010800040101010101" charset="-122"/>
                <a:ea typeface="华文行楷" panose="02010800040101010101" charset="-122"/>
              </a:rPr>
              <a:t>”</a:t>
            </a:r>
            <a:endParaRPr lang="en-US" altLang="zh-CN" sz="48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10430" y="2171065"/>
            <a:ext cx="5850255" cy="829945"/>
          </a:xfrm>
          <a:prstGeom prst="rect">
            <a:avLst/>
          </a:prstGeom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48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二、析新航之</a:t>
            </a:r>
            <a:r>
              <a:rPr lang="en-US" altLang="zh-CN" sz="48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“</a:t>
            </a:r>
            <a:r>
              <a:rPr lang="zh-CN" altLang="en-US" sz="48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路</a:t>
            </a:r>
            <a:r>
              <a:rPr lang="en-US" altLang="zh-CN" sz="48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”</a:t>
            </a:r>
            <a:endParaRPr lang="en-US" altLang="zh-CN" sz="4800" b="1"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pic>
        <p:nvPicPr>
          <p:cNvPr id="111" name="图片 110"/>
          <p:cNvPicPr/>
          <p:nvPr>
            <p:custDataLst>
              <p:tags r:id="rId1"/>
            </p:custDataLst>
          </p:nvPr>
        </p:nvPicPr>
        <p:blipFill>
          <a:blip r:embed="rId2"/>
          <a:srcRect l="39455" t="1193" r="26479" b="11786"/>
          <a:stretch>
            <a:fillRect/>
          </a:stretch>
        </p:blipFill>
        <p:spPr>
          <a:xfrm>
            <a:off x="8255" y="0"/>
            <a:ext cx="410464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0" y="6102350"/>
            <a:ext cx="4113530" cy="758190"/>
          </a:xfrm>
          <a:prstGeom prst="rect">
            <a:avLst/>
          </a:prstGeom>
          <a:solidFill>
            <a:srgbClr val="C3BFC0"/>
          </a:solidFill>
        </p:spPr>
        <p:txBody>
          <a:bodyPr wrap="square" rtlCol="0" anchor="t">
            <a:noAutofit/>
          </a:bodyPr>
          <a:p>
            <a:pPr algn="ctr"/>
            <a:r>
              <a:rPr lang="en-US" altLang="zh-CN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1591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年</a:t>
            </a:r>
            <a:r>
              <a:rPr lang="zh-CN" altLang="en-US" sz="2400"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英国和西班牙</a:t>
            </a:r>
            <a:endParaRPr lang="zh-CN" altLang="en-US" sz="2400"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  <a:p>
            <a:pPr algn="ctr"/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弗洛雷斯海战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  <a:p>
            <a:pPr algn="ctr"/>
            <a:endParaRPr lang="zh-CN" altLang="en-US" sz="2400"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2" name="文本框 11" descr="7b0a20202020227461726765744d6f64756c65223a20226b6f6e6c696e65666f6e7473220a7d0a"/>
          <p:cNvSpPr txBox="1"/>
          <p:nvPr>
            <p:custDataLst>
              <p:tags r:id="rId4"/>
            </p:custDataLst>
          </p:nvPr>
        </p:nvSpPr>
        <p:spPr>
          <a:xfrm>
            <a:off x="6539230" y="174625"/>
            <a:ext cx="54184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汉仪劲楷简" panose="00020600040101010101" charset="-122"/>
                <a:sym typeface="汉仪劲楷简" panose="00020600040101010101" charset="-122"/>
              </a:rPr>
              <a:t>全球航路的开辟</a:t>
            </a:r>
            <a:endParaRPr lang="zh-CN" alt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汉仪劲楷简" panose="00020600040101010101" charset="-122"/>
              <a:sym typeface="汉仪劲楷简" panose="0002060004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084320" y="174625"/>
            <a:ext cx="28073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en-US" altLang="zh-C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</a:t>
            </a:r>
            <a:endParaRPr lang="zh-CN" alt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0" y="-1905"/>
            <a:ext cx="4084320" cy="6859905"/>
          </a:xfrm>
          <a:prstGeom prst="rect">
            <a:avLst/>
          </a:prstGeom>
          <a:solidFill>
            <a:srgbClr val="130813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12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635" y="1416685"/>
          <a:ext cx="12191365" cy="5314950"/>
        </p:xfrm>
        <a:graphic>
          <a:graphicData uri="http://schemas.openxmlformats.org/drawingml/2006/table">
            <a:tbl>
              <a:tblPr firstRow="1">
                <a:tableStyleId>{912C8C85-51F0-491E-9774-3900AFEF0FD7}</a:tableStyleId>
              </a:tblPr>
              <a:tblGrid>
                <a:gridCol w="2622550"/>
                <a:gridCol w="2764790"/>
                <a:gridCol w="2141220"/>
                <a:gridCol w="4662805"/>
              </a:tblGrid>
              <a:tr h="531495">
                <a:tc>
                  <a:txBody>
                    <a:bodyPr wrap="square"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u="none" strike="noStrike" cap="none" normalizeH="0" baseline="0" dirty="0"/>
                        <a:t>人物</a:t>
                      </a:r>
                      <a:endParaRPr kumimoji="0" lang="zh-CN" altLang="en-US" sz="2800" u="none" strike="noStrike" cap="none" normalizeH="0" baseline="0" dirty="0"/>
                    </a:p>
                  </a:txBody>
                  <a:tcPr vert="horz" anchor="ctr" anchorCt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/>
                        <a:t>时间</a:t>
                      </a:r>
                      <a:endParaRPr kumimoji="0" lang="zh-CN" altLang="en-US" sz="2400" u="none" strike="noStrike" cap="none" normalizeH="0" baseline="0"/>
                    </a:p>
                  </a:txBody>
                  <a:tcPr vert="horz" anchor="ctr" anchorCtr="0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/>
                        <a:t>支持国家</a:t>
                      </a:r>
                      <a:endParaRPr kumimoji="0" lang="zh-CN" altLang="en-US" sz="2400" u="none" strike="noStrike" cap="none" normalizeH="0" baseline="0"/>
                    </a:p>
                  </a:txBody>
                  <a:tcPr vert="horz" anchor="ctr" anchorCtr="0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/>
                        <a:t>航海路线</a:t>
                      </a:r>
                      <a:endParaRPr kumimoji="0" lang="zh-CN" altLang="en-US" sz="2400" u="none" strike="noStrike" cap="none" normalizeH="0" baseline="0"/>
                    </a:p>
                  </a:txBody>
                  <a:tcPr vert="horz" anchor="ctr" anchorCtr="0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31495">
                <a:tc gridSpan="4">
                  <a:txBody>
                    <a:bodyPr wrap="square"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>
                          <a:latin typeface="汉仪劲楷简" panose="00020600040101010101" charset="-122"/>
                          <a:ea typeface="汉仪劲楷简" panose="00020600040101010101" charset="-122"/>
                        </a:rPr>
                        <a:t>北大西洋高纬度地区</a:t>
                      </a:r>
                      <a:endParaRPr lang="zh-CN" altLang="en-US" sz="2400">
                        <a:latin typeface="汉仪劲楷简" panose="00020600040101010101" charset="-122"/>
                        <a:ea typeface="汉仪劲楷简" panose="00020600040101010101" charset="-122"/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31495"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31495"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31495"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31495"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31495">
                <a:tc>
                  <a:txBody>
                    <a:bodyPr/>
                    <a:p>
                      <a:pPr>
                        <a:lnSpc>
                          <a:spcPct val="90000"/>
                        </a:lnSpc>
                        <a:buNone/>
                      </a:pPr>
                      <a:endParaRPr lang="zh-CN" altLang="en-US" sz="2400"/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90000"/>
                        </a:lnSpc>
                        <a:buNone/>
                      </a:pPr>
                      <a:endParaRPr lang="zh-CN" altLang="en-US" sz="2400"/>
                    </a:p>
                  </a:txBody>
                  <a:tcPr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90000"/>
                        </a:lnSpc>
                        <a:buNone/>
                      </a:pPr>
                      <a:endParaRPr lang="zh-CN" altLang="en-US" sz="2400"/>
                    </a:p>
                  </a:txBody>
                  <a:tcPr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90000"/>
                        </a:lnSpc>
                        <a:buNone/>
                      </a:pPr>
                      <a:endParaRPr lang="zh-CN" altLang="en-US" sz="2400"/>
                    </a:p>
                  </a:txBody>
                  <a:tcPr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31495">
                <a:tc gridSpan="4">
                  <a:txBody>
                    <a:bodyPr wrap="square"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zh-CN" altLang="en-US" sz="2400">
                          <a:latin typeface="汉仪劲楷简" panose="00020600040101010101" charset="-122"/>
                          <a:ea typeface="汉仪劲楷简" panose="00020600040101010101" charset="-122"/>
                        </a:rPr>
                        <a:t>南半球的新世界</a:t>
                      </a:r>
                      <a:endParaRPr lang="zh-CN" altLang="en-US" sz="2400">
                        <a:latin typeface="汉仪劲楷简" panose="00020600040101010101" charset="-122"/>
                        <a:ea typeface="汉仪劲楷简" panose="00020600040101010101" charset="-122"/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31495"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31495"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 wrap="square"/>
                    <a:p>
                      <a:pPr>
                        <a:lnSpc>
                          <a:spcPct val="90000"/>
                        </a:lnSpc>
                      </a:pPr>
                      <a:endParaRPr lang="zh-CN" altLang="en-US" sz="2400"/>
                    </a:p>
                  </a:txBody>
                  <a:tcPr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-2540" y="2498725"/>
            <a:ext cx="2674620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</a:rPr>
              <a:t>卡伯特父子</a:t>
            </a:r>
            <a:endParaRPr kumimoji="0" lang="zh-CN" altLang="zh-CN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38908" y="3057945"/>
            <a:ext cx="1793158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</a:rPr>
              <a:t>卡蒂埃</a:t>
            </a:r>
            <a:endParaRPr kumimoji="0" lang="zh-CN" altLang="zh-CN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38908" y="4108000"/>
            <a:ext cx="1793158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</a:rPr>
              <a:t>哈德逊</a:t>
            </a:r>
            <a:endParaRPr kumimoji="0" lang="zh-CN" altLang="zh-CN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37833" y="4645079"/>
            <a:ext cx="1793158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</a:rPr>
              <a:t>俄罗斯人</a:t>
            </a:r>
            <a:endParaRPr kumimoji="0" lang="zh-CN" altLang="zh-CN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14170" y="2506168"/>
            <a:ext cx="2075228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1497</a:t>
            </a:r>
            <a:r>
              <a:rPr kumimoji="0" lang="zh-CN" altLang="en-US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年</a:t>
            </a:r>
            <a:endParaRPr kumimoji="0" lang="zh-CN" altLang="en-US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14183" y="3033581"/>
            <a:ext cx="2075228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16</a:t>
            </a:r>
            <a:r>
              <a:rPr kumimoji="0" lang="zh-CN" altLang="en-US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世纪</a:t>
            </a:r>
            <a:endParaRPr kumimoji="0" lang="zh-CN" altLang="en-US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914170" y="4107989"/>
            <a:ext cx="2075228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17</a:t>
            </a:r>
            <a:r>
              <a:rPr kumimoji="0" lang="zh-CN" altLang="en-US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世纪初</a:t>
            </a:r>
            <a:endParaRPr kumimoji="0" lang="zh-CN" altLang="en-US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671118" y="2513390"/>
            <a:ext cx="1375287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</a:rPr>
              <a:t>英国</a:t>
            </a:r>
            <a:endParaRPr kumimoji="0" lang="zh-CN" altLang="zh-CN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670245" y="3046020"/>
            <a:ext cx="1375287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</a:rPr>
              <a:t>法国</a:t>
            </a:r>
            <a:endParaRPr kumimoji="0" lang="zh-CN" altLang="en-US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672470" y="4107529"/>
            <a:ext cx="1375287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</a:rPr>
              <a:t>荷兰</a:t>
            </a:r>
            <a:endParaRPr kumimoji="0" lang="zh-CN" altLang="zh-CN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27080" y="4644739"/>
            <a:ext cx="1375287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</a:rPr>
              <a:t>俄罗斯</a:t>
            </a:r>
            <a:endParaRPr kumimoji="0" lang="zh-CN" altLang="zh-CN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083173" y="2498872"/>
            <a:ext cx="2951435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</a:rPr>
              <a:t>发现纽芬兰岛</a:t>
            </a:r>
            <a:endParaRPr kumimoji="0" lang="zh-CN" altLang="en-US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727709" y="3033605"/>
            <a:ext cx="3661287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</a:rPr>
              <a:t>到达拉布拉多半岛</a:t>
            </a:r>
            <a:endParaRPr kumimoji="0" lang="zh-CN" altLang="en-US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173343" y="4107858"/>
            <a:ext cx="2771656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北冰洋</a:t>
            </a:r>
            <a:r>
              <a:rPr kumimoji="0" lang="en-US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——</a:t>
            </a:r>
            <a:r>
              <a:rPr kumimoji="0" lang="zh-CN" altLang="en-US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亚洲</a:t>
            </a:r>
            <a:endParaRPr kumimoji="0" lang="zh-CN" altLang="en-US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727199" y="4637249"/>
            <a:ext cx="3661287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北太平洋</a:t>
            </a:r>
            <a:r>
              <a:rPr kumimoji="0" lang="en-US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——</a:t>
            </a:r>
            <a:r>
              <a:rPr kumimoji="0" lang="zh-CN" altLang="en-US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北冰洋</a:t>
            </a:r>
            <a:endParaRPr kumimoji="0" lang="zh-CN" altLang="en-US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14033" y="5716854"/>
            <a:ext cx="1793158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</a:rPr>
              <a:t>德雷克</a:t>
            </a:r>
            <a:endParaRPr kumimoji="0" lang="zh-CN" altLang="zh-CN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14034" y="6232176"/>
            <a:ext cx="1793158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</a:rPr>
              <a:t>塔斯曼</a:t>
            </a:r>
            <a:endParaRPr kumimoji="0" lang="zh-CN" altLang="zh-CN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883495" y="5714346"/>
            <a:ext cx="2075228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1578</a:t>
            </a:r>
            <a:r>
              <a:rPr kumimoji="0" lang="zh-CN" altLang="en-US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年</a:t>
            </a:r>
            <a:endParaRPr kumimoji="0" lang="zh-CN" altLang="en-US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914172" y="6228508"/>
            <a:ext cx="2075228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1642-1643</a:t>
            </a:r>
            <a:r>
              <a:rPr kumimoji="0" lang="zh-CN" altLang="en-US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年</a:t>
            </a:r>
            <a:endParaRPr kumimoji="0" lang="zh-CN" altLang="en-US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670667" y="5702118"/>
            <a:ext cx="1375287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</a:rPr>
              <a:t>英国</a:t>
            </a:r>
            <a:endParaRPr kumimoji="0" lang="zh-CN" altLang="zh-CN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658123" y="5716612"/>
            <a:ext cx="3661287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</a:rPr>
              <a:t>到达美洲南端合恩角</a:t>
            </a:r>
            <a:endParaRPr kumimoji="0" lang="zh-CN" altLang="en-US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890893" y="6241371"/>
            <a:ext cx="3661287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</a:rPr>
              <a:t>到达</a:t>
            </a:r>
            <a:r>
              <a:rPr kumimoji="0" lang="zh-CN" altLang="en-US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</a:rPr>
              <a:t>新西兰、塔斯马尼亚</a:t>
            </a:r>
            <a:endParaRPr kumimoji="0" lang="zh-CN" altLang="en-US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672749" y="6229011"/>
            <a:ext cx="1375287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</a:rPr>
              <a:t>荷兰</a:t>
            </a:r>
            <a:endParaRPr kumimoji="0" lang="zh-CN" altLang="zh-CN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8908" y="3600235"/>
            <a:ext cx="1793158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</a:rPr>
              <a:t>巴伦支</a:t>
            </a:r>
            <a:endParaRPr kumimoji="0" lang="zh-CN" altLang="zh-CN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68463" y="3575871"/>
            <a:ext cx="2075228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16</a:t>
            </a:r>
            <a:r>
              <a:rPr kumimoji="0" lang="zh-CN" altLang="en-US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世纪</a:t>
            </a:r>
            <a:endParaRPr kumimoji="0" lang="zh-CN" altLang="en-US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70565" y="3578574"/>
            <a:ext cx="1375287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汉仪劲楷简" panose="00020600040101010101" charset="-122"/>
                <a:ea typeface="汉仪劲楷简" panose="00020600040101010101" charset="-122"/>
              </a:rPr>
              <a:t>荷兰</a:t>
            </a:r>
            <a:endParaRPr kumimoji="0" lang="zh-CN" altLang="zh-CN" sz="2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96885" y="3554095"/>
            <a:ext cx="2926080" cy="5340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 fontAlgn="auto">
              <a:lnSpc>
                <a:spcPct val="120000"/>
              </a:lnSpc>
              <a:buNone/>
            </a:pPr>
            <a:r>
              <a:rPr lang="en-US" sz="2400">
                <a:latin typeface="汉仪劲楷简" panose="00020600040101010101" charset="-122"/>
                <a:ea typeface="汉仪劲楷简" panose="00020600040101010101" charset="-122"/>
                <a:cs typeface="宋体" panose="02010600030101010101" pitchFamily="2" charset="-122"/>
                <a:sym typeface="+mn-ea"/>
              </a:rPr>
              <a:t>三次航行</a:t>
            </a:r>
            <a:r>
              <a:rPr lang="en-US" sz="2400">
                <a:latin typeface="汉仪劲楷简" panose="00020600040101010101" charset="-122"/>
                <a:ea typeface="汉仪劲楷简" panose="00020600040101010101" charset="-122"/>
                <a:cs typeface="楷体" panose="02010609060101010101" charset="-122"/>
                <a:sym typeface="+mn-ea"/>
              </a:rPr>
              <a:t>北冰洋</a:t>
            </a:r>
            <a:r>
              <a:rPr lang="en-US" sz="2400">
                <a:latin typeface="汉仪劲楷简" panose="00020600040101010101" charset="-122"/>
                <a:ea typeface="汉仪劲楷简" panose="00020600040101010101" charset="-122"/>
                <a:cs typeface="宋体" panose="02010600030101010101" pitchFamily="2" charset="-122"/>
                <a:sym typeface="+mn-ea"/>
              </a:rPr>
              <a:t>地区</a:t>
            </a:r>
            <a:endParaRPr lang="en-US" altLang="en-US" sz="2400">
              <a:latin typeface="汉仪劲楷简" panose="00020600040101010101" charset="-122"/>
              <a:ea typeface="汉仪劲楷简" panose="0002060004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46380" y="811530"/>
            <a:ext cx="11307445" cy="4610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任务</a:t>
            </a: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</a:t>
            </a: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：（</a:t>
            </a: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</a:t>
            </a: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）依据教材，梳理</a:t>
            </a: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其它航路开辟的路线，</a:t>
            </a: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完成表格：</a:t>
            </a:r>
            <a:endParaRPr lang="zh-CN" sz="2800" b="1" dirty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245745" y="85725"/>
            <a:ext cx="11864975" cy="58102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schemeClr val="bg2">
                <a:lumMod val="75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85725"/>
            <a:ext cx="121920" cy="581660"/>
          </a:xfrm>
          <a:prstGeom prst="rect">
            <a:avLst/>
          </a:prstGeom>
          <a:solidFill>
            <a:srgbClr val="98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0" y="-144780"/>
            <a:ext cx="10062210" cy="812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30000"/>
              </a:lnSpc>
            </a:pP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二、析新航之</a:t>
            </a: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“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路</a:t>
            </a: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”</a:t>
            </a:r>
            <a:endParaRPr lang="en-US" altLang="zh-CN" sz="4000" b="1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</p:spTree>
    <p:custDataLst>
      <p:tags r:id="rId5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3" grpId="0"/>
      <p:bldP spid="13" grpId="1"/>
      <p:bldP spid="25" grpId="0"/>
      <p:bldP spid="25" grpId="1"/>
      <p:bldP spid="33" grpId="0"/>
      <p:bldP spid="33" grpId="1"/>
      <p:bldP spid="20" grpId="0"/>
      <p:bldP spid="20" grpId="1"/>
      <p:bldP spid="14" grpId="0"/>
      <p:bldP spid="14" grpId="1"/>
      <p:bldP spid="26" grpId="0"/>
      <p:bldP spid="26" grpId="1"/>
      <p:bldP spid="34" grpId="0"/>
      <p:bldP spid="34" grpId="1"/>
      <p:bldP spid="5" grpId="0"/>
      <p:bldP spid="5" grpId="1"/>
      <p:bldP spid="6" grpId="0"/>
      <p:bldP spid="6" grpId="1"/>
      <p:bldP spid="8" grpId="0"/>
      <p:bldP spid="8" grpId="1"/>
      <p:bldP spid="9" grpId="0"/>
      <p:bldP spid="9" grpId="1"/>
      <p:bldP spid="21" grpId="0"/>
      <p:bldP spid="21" grpId="1"/>
      <p:bldP spid="15" grpId="0"/>
      <p:bldP spid="15" grpId="1"/>
      <p:bldP spid="27" grpId="0"/>
      <p:bldP spid="27" grpId="1"/>
      <p:bldP spid="35" grpId="0"/>
      <p:bldP spid="35" grpId="1"/>
      <p:bldP spid="22" grpId="0"/>
      <p:bldP spid="22" grpId="1"/>
      <p:bldP spid="2" grpId="0"/>
      <p:bldP spid="2" grpId="1"/>
      <p:bldP spid="36" grpId="0"/>
      <p:bldP spid="36" grpId="1"/>
      <p:bldP spid="23" grpId="0"/>
      <p:bldP spid="23" grpId="1"/>
      <p:bldP spid="17" grpId="0"/>
      <p:bldP spid="17" grpId="1"/>
      <p:bldP spid="32" grpId="0"/>
      <p:bldP spid="32" grpId="1"/>
      <p:bldP spid="37" grpId="0"/>
      <p:bldP spid="37" grpId="1"/>
      <p:bldP spid="24" grpId="0"/>
      <p:bldP spid="24" grpId="1"/>
      <p:bldP spid="18" grpId="0"/>
      <p:bldP spid="18" grpId="1"/>
      <p:bldP spid="28" grpId="0"/>
      <p:bldP spid="28" grpId="1"/>
      <p:bldP spid="38" grpId="0"/>
      <p:bldP spid="3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" y="-184150"/>
            <a:ext cx="11960225" cy="7042150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>
            <a:off x="3390018" y="2151022"/>
            <a:ext cx="2113999" cy="131308"/>
          </a:xfrm>
          <a:custGeom>
            <a:avLst/>
            <a:gdLst>
              <a:gd name="connsiteX0" fmla="*/ 2114550 w 2114550"/>
              <a:gd name="connsiteY0" fmla="*/ 131342 h 131342"/>
              <a:gd name="connsiteX1" fmla="*/ 1193800 w 2114550"/>
              <a:gd name="connsiteY1" fmla="*/ 61492 h 131342"/>
              <a:gd name="connsiteX2" fmla="*/ 869950 w 2114550"/>
              <a:gd name="connsiteY2" fmla="*/ 23392 h 131342"/>
              <a:gd name="connsiteX3" fmla="*/ 688975 w 2114550"/>
              <a:gd name="connsiteY3" fmla="*/ 45617 h 131342"/>
              <a:gd name="connsiteX4" fmla="*/ 488950 w 2114550"/>
              <a:gd name="connsiteY4" fmla="*/ 20217 h 131342"/>
              <a:gd name="connsiteX5" fmla="*/ 374650 w 2114550"/>
              <a:gd name="connsiteY5" fmla="*/ 1167 h 131342"/>
              <a:gd name="connsiteX6" fmla="*/ 273050 w 2114550"/>
              <a:gd name="connsiteY6" fmla="*/ 55142 h 131342"/>
              <a:gd name="connsiteX7" fmla="*/ 231775 w 2114550"/>
              <a:gd name="connsiteY7" fmla="*/ 71017 h 131342"/>
              <a:gd name="connsiteX8" fmla="*/ 85725 w 2114550"/>
              <a:gd name="connsiteY8" fmla="*/ 77367 h 131342"/>
              <a:gd name="connsiteX9" fmla="*/ 19050 w 2114550"/>
              <a:gd name="connsiteY9" fmla="*/ 71017 h 131342"/>
              <a:gd name="connsiteX10" fmla="*/ 6350 w 2114550"/>
              <a:gd name="connsiteY10" fmla="*/ 86892 h 131342"/>
              <a:gd name="connsiteX11" fmla="*/ 0 w 2114550"/>
              <a:gd name="connsiteY11" fmla="*/ 86892 h 13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14550" h="131342">
                <a:moveTo>
                  <a:pt x="2114550" y="131342"/>
                </a:moveTo>
                <a:lnTo>
                  <a:pt x="1193800" y="61492"/>
                </a:lnTo>
                <a:cubicBezTo>
                  <a:pt x="986367" y="43500"/>
                  <a:pt x="954087" y="26038"/>
                  <a:pt x="869950" y="23392"/>
                </a:cubicBezTo>
                <a:cubicBezTo>
                  <a:pt x="785813" y="20746"/>
                  <a:pt x="752475" y="46146"/>
                  <a:pt x="688975" y="45617"/>
                </a:cubicBezTo>
                <a:cubicBezTo>
                  <a:pt x="625475" y="45088"/>
                  <a:pt x="541337" y="27625"/>
                  <a:pt x="488950" y="20217"/>
                </a:cubicBezTo>
                <a:cubicBezTo>
                  <a:pt x="436562" y="12809"/>
                  <a:pt x="410633" y="-4654"/>
                  <a:pt x="374650" y="1167"/>
                </a:cubicBezTo>
                <a:cubicBezTo>
                  <a:pt x="338667" y="6988"/>
                  <a:pt x="296863" y="43500"/>
                  <a:pt x="273050" y="55142"/>
                </a:cubicBezTo>
                <a:cubicBezTo>
                  <a:pt x="249237" y="66784"/>
                  <a:pt x="262996" y="67313"/>
                  <a:pt x="231775" y="71017"/>
                </a:cubicBezTo>
                <a:cubicBezTo>
                  <a:pt x="200554" y="74721"/>
                  <a:pt x="121179" y="77367"/>
                  <a:pt x="85725" y="77367"/>
                </a:cubicBezTo>
                <a:cubicBezTo>
                  <a:pt x="50271" y="77367"/>
                  <a:pt x="32279" y="69430"/>
                  <a:pt x="19050" y="71017"/>
                </a:cubicBezTo>
                <a:cubicBezTo>
                  <a:pt x="5821" y="72604"/>
                  <a:pt x="9525" y="84246"/>
                  <a:pt x="6350" y="86892"/>
                </a:cubicBezTo>
                <a:cubicBezTo>
                  <a:pt x="3175" y="89538"/>
                  <a:pt x="1587" y="88215"/>
                  <a:pt x="0" y="86892"/>
                </a:cubicBez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 b="1">
              <a:ea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390018" y="2247414"/>
            <a:ext cx="834262" cy="273654"/>
            <a:chOff x="3390900" y="2247900"/>
            <a:chExt cx="834479" cy="273725"/>
          </a:xfrm>
        </p:grpSpPr>
        <p:sp>
          <p:nvSpPr>
            <p:cNvPr id="13" name="任意多边形 12"/>
            <p:cNvSpPr/>
            <p:nvPr/>
          </p:nvSpPr>
          <p:spPr>
            <a:xfrm>
              <a:off x="3390900" y="2247900"/>
              <a:ext cx="742950" cy="273725"/>
            </a:xfrm>
            <a:custGeom>
              <a:avLst/>
              <a:gdLst>
                <a:gd name="connsiteX0" fmla="*/ 0 w 742950"/>
                <a:gd name="connsiteY0" fmla="*/ 0 h 273725"/>
                <a:gd name="connsiteX1" fmla="*/ 136525 w 742950"/>
                <a:gd name="connsiteY1" fmla="*/ 47625 h 273725"/>
                <a:gd name="connsiteX2" fmla="*/ 273050 w 742950"/>
                <a:gd name="connsiteY2" fmla="*/ 142875 h 273725"/>
                <a:gd name="connsiteX3" fmla="*/ 314325 w 742950"/>
                <a:gd name="connsiteY3" fmla="*/ 219075 h 273725"/>
                <a:gd name="connsiteX4" fmla="*/ 514350 w 742950"/>
                <a:gd name="connsiteY4" fmla="*/ 273050 h 273725"/>
                <a:gd name="connsiteX5" fmla="*/ 742950 w 742950"/>
                <a:gd name="connsiteY5" fmla="*/ 244475 h 27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2950" h="273725">
                  <a:moveTo>
                    <a:pt x="0" y="0"/>
                  </a:moveTo>
                  <a:cubicBezTo>
                    <a:pt x="45508" y="11906"/>
                    <a:pt x="91017" y="23813"/>
                    <a:pt x="136525" y="47625"/>
                  </a:cubicBezTo>
                  <a:cubicBezTo>
                    <a:pt x="182033" y="71437"/>
                    <a:pt x="243417" y="114300"/>
                    <a:pt x="273050" y="142875"/>
                  </a:cubicBezTo>
                  <a:cubicBezTo>
                    <a:pt x="302683" y="171450"/>
                    <a:pt x="274109" y="197379"/>
                    <a:pt x="314325" y="219075"/>
                  </a:cubicBezTo>
                  <a:cubicBezTo>
                    <a:pt x="354541" y="240771"/>
                    <a:pt x="442913" y="268817"/>
                    <a:pt x="514350" y="273050"/>
                  </a:cubicBezTo>
                  <a:cubicBezTo>
                    <a:pt x="585787" y="277283"/>
                    <a:pt x="664368" y="260879"/>
                    <a:pt x="742950" y="244475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 b="1">
                <a:ea typeface="微软雅黑" panose="020B0503020204020204" charset="-122"/>
              </a:endParaRPr>
            </a:p>
          </p:txBody>
        </p:sp>
        <p:cxnSp>
          <p:nvCxnSpPr>
            <p:cNvPr id="15" name="直接箭头连接符 14"/>
            <p:cNvCxnSpPr>
              <a:stCxn id="13" idx="5"/>
            </p:cNvCxnSpPr>
            <p:nvPr/>
          </p:nvCxnSpPr>
          <p:spPr>
            <a:xfrm>
              <a:off x="4133850" y="2492375"/>
              <a:ext cx="91529" cy="1315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任意多边形 19"/>
          <p:cNvSpPr/>
          <p:nvPr/>
        </p:nvSpPr>
        <p:spPr>
          <a:xfrm>
            <a:off x="3574032" y="1742719"/>
            <a:ext cx="1882373" cy="486107"/>
          </a:xfrm>
          <a:custGeom>
            <a:avLst/>
            <a:gdLst>
              <a:gd name="connsiteX0" fmla="*/ 1882863 w 1882863"/>
              <a:gd name="connsiteY0" fmla="*/ 438151 h 486234"/>
              <a:gd name="connsiteX1" fmla="*/ 1771738 w 1882863"/>
              <a:gd name="connsiteY1" fmla="*/ 485776 h 486234"/>
              <a:gd name="connsiteX2" fmla="*/ 1505038 w 1882863"/>
              <a:gd name="connsiteY2" fmla="*/ 463551 h 486234"/>
              <a:gd name="connsiteX3" fmla="*/ 1152613 w 1882863"/>
              <a:gd name="connsiteY3" fmla="*/ 431801 h 486234"/>
              <a:gd name="connsiteX4" fmla="*/ 936713 w 1882863"/>
              <a:gd name="connsiteY4" fmla="*/ 396876 h 486234"/>
              <a:gd name="connsiteX5" fmla="*/ 701763 w 1882863"/>
              <a:gd name="connsiteY5" fmla="*/ 387351 h 486234"/>
              <a:gd name="connsiteX6" fmla="*/ 428713 w 1882863"/>
              <a:gd name="connsiteY6" fmla="*/ 406401 h 486234"/>
              <a:gd name="connsiteX7" fmla="*/ 139788 w 1882863"/>
              <a:gd name="connsiteY7" fmla="*/ 292101 h 486234"/>
              <a:gd name="connsiteX8" fmla="*/ 108038 w 1882863"/>
              <a:gd name="connsiteY8" fmla="*/ 250826 h 486234"/>
              <a:gd name="connsiteX9" fmla="*/ 25488 w 1882863"/>
              <a:gd name="connsiteY9" fmla="*/ 117476 h 486234"/>
              <a:gd name="connsiteX10" fmla="*/ 88 w 1882863"/>
              <a:gd name="connsiteY10" fmla="*/ 19051 h 486234"/>
              <a:gd name="connsiteX11" fmla="*/ 31838 w 1882863"/>
              <a:gd name="connsiteY11" fmla="*/ 1 h 486234"/>
              <a:gd name="connsiteX12" fmla="*/ 31838 w 1882863"/>
              <a:gd name="connsiteY12" fmla="*/ 1 h 486234"/>
              <a:gd name="connsiteX13" fmla="*/ 31838 w 1882863"/>
              <a:gd name="connsiteY13" fmla="*/ 1 h 48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82863" h="486233">
                <a:moveTo>
                  <a:pt x="1882863" y="438151"/>
                </a:moveTo>
                <a:cubicBezTo>
                  <a:pt x="1858786" y="459847"/>
                  <a:pt x="1834709" y="481543"/>
                  <a:pt x="1771738" y="485776"/>
                </a:cubicBezTo>
                <a:cubicBezTo>
                  <a:pt x="1708767" y="490009"/>
                  <a:pt x="1505038" y="463551"/>
                  <a:pt x="1505038" y="463551"/>
                </a:cubicBezTo>
                <a:cubicBezTo>
                  <a:pt x="1401850" y="454555"/>
                  <a:pt x="1247334" y="442914"/>
                  <a:pt x="1152613" y="431801"/>
                </a:cubicBezTo>
                <a:cubicBezTo>
                  <a:pt x="1057892" y="420688"/>
                  <a:pt x="1011855" y="404284"/>
                  <a:pt x="936713" y="396876"/>
                </a:cubicBezTo>
                <a:cubicBezTo>
                  <a:pt x="861571" y="389468"/>
                  <a:pt x="786430" y="385764"/>
                  <a:pt x="701763" y="387351"/>
                </a:cubicBezTo>
                <a:cubicBezTo>
                  <a:pt x="617096" y="388938"/>
                  <a:pt x="522375" y="422276"/>
                  <a:pt x="428713" y="406401"/>
                </a:cubicBezTo>
                <a:cubicBezTo>
                  <a:pt x="335051" y="390526"/>
                  <a:pt x="193234" y="318030"/>
                  <a:pt x="139788" y="292101"/>
                </a:cubicBezTo>
                <a:cubicBezTo>
                  <a:pt x="86342" y="266172"/>
                  <a:pt x="127088" y="279930"/>
                  <a:pt x="108038" y="250826"/>
                </a:cubicBezTo>
                <a:cubicBezTo>
                  <a:pt x="88988" y="221722"/>
                  <a:pt x="43480" y="156105"/>
                  <a:pt x="25488" y="117476"/>
                </a:cubicBezTo>
                <a:cubicBezTo>
                  <a:pt x="7496" y="78847"/>
                  <a:pt x="-970" y="38630"/>
                  <a:pt x="88" y="19051"/>
                </a:cubicBezTo>
                <a:cubicBezTo>
                  <a:pt x="1146" y="-528"/>
                  <a:pt x="31838" y="1"/>
                  <a:pt x="31838" y="1"/>
                </a:cubicBezTo>
                <a:lnTo>
                  <a:pt x="31838" y="1"/>
                </a:lnTo>
                <a:lnTo>
                  <a:pt x="31838" y="1"/>
                </a:lnTo>
              </a:path>
            </a:pathLst>
          </a:custGeom>
          <a:ln w="19050">
            <a:solidFill>
              <a:srgbClr val="ED13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 b="1">
              <a:ea typeface="微软雅黑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77294" y="1718789"/>
            <a:ext cx="503007" cy="676235"/>
            <a:chOff x="3578225" y="1719137"/>
            <a:chExt cx="503138" cy="676411"/>
          </a:xfrm>
        </p:grpSpPr>
        <p:sp>
          <p:nvSpPr>
            <p:cNvPr id="21" name="任意多边形 20"/>
            <p:cNvSpPr/>
            <p:nvPr/>
          </p:nvSpPr>
          <p:spPr>
            <a:xfrm>
              <a:off x="3578225" y="1719137"/>
              <a:ext cx="441325" cy="676411"/>
            </a:xfrm>
            <a:custGeom>
              <a:avLst/>
              <a:gdLst>
                <a:gd name="connsiteX0" fmla="*/ 0 w 441325"/>
                <a:gd name="connsiteY0" fmla="*/ 30288 h 676411"/>
                <a:gd name="connsiteX1" fmla="*/ 47625 w 441325"/>
                <a:gd name="connsiteY1" fmla="*/ 14413 h 676411"/>
                <a:gd name="connsiteX2" fmla="*/ 206375 w 441325"/>
                <a:gd name="connsiteY2" fmla="*/ 211263 h 676411"/>
                <a:gd name="connsiteX3" fmla="*/ 222250 w 441325"/>
                <a:gd name="connsiteY3" fmla="*/ 347788 h 676411"/>
                <a:gd name="connsiteX4" fmla="*/ 269875 w 441325"/>
                <a:gd name="connsiteY4" fmla="*/ 544638 h 676411"/>
                <a:gd name="connsiteX5" fmla="*/ 339725 w 441325"/>
                <a:gd name="connsiteY5" fmla="*/ 649413 h 676411"/>
                <a:gd name="connsiteX6" fmla="*/ 415925 w 441325"/>
                <a:gd name="connsiteY6" fmla="*/ 674813 h 676411"/>
                <a:gd name="connsiteX7" fmla="*/ 441325 w 441325"/>
                <a:gd name="connsiteY7" fmla="*/ 671638 h 676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325" h="676411">
                  <a:moveTo>
                    <a:pt x="0" y="30288"/>
                  </a:moveTo>
                  <a:cubicBezTo>
                    <a:pt x="6614" y="7269"/>
                    <a:pt x="13229" y="-15750"/>
                    <a:pt x="47625" y="14413"/>
                  </a:cubicBezTo>
                  <a:cubicBezTo>
                    <a:pt x="82021" y="44576"/>
                    <a:pt x="177271" y="155701"/>
                    <a:pt x="206375" y="211263"/>
                  </a:cubicBezTo>
                  <a:cubicBezTo>
                    <a:pt x="235479" y="266826"/>
                    <a:pt x="211667" y="292226"/>
                    <a:pt x="222250" y="347788"/>
                  </a:cubicBezTo>
                  <a:cubicBezTo>
                    <a:pt x="232833" y="403351"/>
                    <a:pt x="250296" y="494367"/>
                    <a:pt x="269875" y="544638"/>
                  </a:cubicBezTo>
                  <a:cubicBezTo>
                    <a:pt x="289454" y="594909"/>
                    <a:pt x="315384" y="627717"/>
                    <a:pt x="339725" y="649413"/>
                  </a:cubicBezTo>
                  <a:cubicBezTo>
                    <a:pt x="364066" y="671109"/>
                    <a:pt x="398992" y="671109"/>
                    <a:pt x="415925" y="674813"/>
                  </a:cubicBezTo>
                  <a:cubicBezTo>
                    <a:pt x="432858" y="678517"/>
                    <a:pt x="437091" y="675077"/>
                    <a:pt x="441325" y="671638"/>
                  </a:cubicBezTo>
                </a:path>
              </a:pathLst>
            </a:custGeom>
            <a:ln w="19050">
              <a:solidFill>
                <a:srgbClr val="ED13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 b="1">
                <a:ea typeface="微软雅黑" panose="020B0503020204020204" charset="-122"/>
              </a:endParaRPr>
            </a:p>
          </p:txBody>
        </p:sp>
        <p:cxnSp>
          <p:nvCxnSpPr>
            <p:cNvPr id="23" name="直接箭头连接符 22"/>
            <p:cNvCxnSpPr>
              <a:stCxn id="21" idx="7"/>
            </p:cNvCxnSpPr>
            <p:nvPr/>
          </p:nvCxnSpPr>
          <p:spPr>
            <a:xfrm flipV="1">
              <a:off x="4019550" y="2384762"/>
              <a:ext cx="61813" cy="6013"/>
            </a:xfrm>
            <a:prstGeom prst="straightConnector1">
              <a:avLst/>
            </a:prstGeom>
            <a:ln w="19050">
              <a:solidFill>
                <a:srgbClr val="ED13C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3936323" y="1845236"/>
            <a:ext cx="151177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ea typeface="微软雅黑" panose="020B0503020204020204" charset="-122"/>
              </a:rPr>
              <a:t>卡伯特 </a:t>
            </a:r>
            <a:r>
              <a:rPr lang="en-US" altLang="zh-CN" sz="1600" b="1">
                <a:ea typeface="微软雅黑" panose="020B0503020204020204" charset="-122"/>
              </a:rPr>
              <a:t>1497</a:t>
            </a:r>
            <a:endParaRPr lang="zh-CN" altLang="en-US" sz="1600" b="1"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76854" y="2210079"/>
            <a:ext cx="137124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ea typeface="微软雅黑" panose="020B0503020204020204" charset="-122"/>
              </a:rPr>
              <a:t>卡蒂埃 </a:t>
            </a:r>
            <a:r>
              <a:rPr lang="en-US" altLang="zh-CN" sz="1600" b="1">
                <a:ea typeface="微软雅黑" panose="020B0503020204020204" charset="-122"/>
              </a:rPr>
              <a:t>1534</a:t>
            </a:r>
            <a:endParaRPr lang="zh-CN" altLang="en-US" sz="1600" b="1">
              <a:ea typeface="微软雅黑" panose="020B050302020402020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895391" y="1473549"/>
            <a:ext cx="2773782" cy="634202"/>
            <a:chOff x="2896145" y="1473833"/>
            <a:chExt cx="2774504" cy="634367"/>
          </a:xfrm>
        </p:grpSpPr>
        <p:sp>
          <p:nvSpPr>
            <p:cNvPr id="27" name="任意多边形 26"/>
            <p:cNvSpPr/>
            <p:nvPr/>
          </p:nvSpPr>
          <p:spPr>
            <a:xfrm>
              <a:off x="2896145" y="1473833"/>
              <a:ext cx="2774504" cy="634367"/>
            </a:xfrm>
            <a:custGeom>
              <a:avLst/>
              <a:gdLst>
                <a:gd name="connsiteX0" fmla="*/ 2745830 w 2774504"/>
                <a:gd name="connsiteY0" fmla="*/ 634367 h 634367"/>
                <a:gd name="connsiteX1" fmla="*/ 2768055 w 2774504"/>
                <a:gd name="connsiteY1" fmla="*/ 491492 h 634367"/>
                <a:gd name="connsiteX2" fmla="*/ 2644230 w 2774504"/>
                <a:gd name="connsiteY2" fmla="*/ 339092 h 634367"/>
                <a:gd name="connsiteX3" fmla="*/ 2288630 w 2774504"/>
                <a:gd name="connsiteY3" fmla="*/ 272417 h 634367"/>
                <a:gd name="connsiteX4" fmla="*/ 1923505 w 2774504"/>
                <a:gd name="connsiteY4" fmla="*/ 129542 h 634367"/>
                <a:gd name="connsiteX5" fmla="*/ 1707605 w 2774504"/>
                <a:gd name="connsiteY5" fmla="*/ 5717 h 634367"/>
                <a:gd name="connsiteX6" fmla="*/ 1434555 w 2774504"/>
                <a:gd name="connsiteY6" fmla="*/ 46992 h 634367"/>
                <a:gd name="connsiteX7" fmla="*/ 1304380 w 2774504"/>
                <a:gd name="connsiteY7" fmla="*/ 275592 h 634367"/>
                <a:gd name="connsiteX8" fmla="*/ 1209130 w 2774504"/>
                <a:gd name="connsiteY8" fmla="*/ 323217 h 634367"/>
                <a:gd name="connsiteX9" fmla="*/ 1142455 w 2774504"/>
                <a:gd name="connsiteY9" fmla="*/ 323217 h 634367"/>
                <a:gd name="connsiteX10" fmla="*/ 1078955 w 2774504"/>
                <a:gd name="connsiteY10" fmla="*/ 272417 h 634367"/>
                <a:gd name="connsiteX11" fmla="*/ 967830 w 2774504"/>
                <a:gd name="connsiteY11" fmla="*/ 151767 h 634367"/>
                <a:gd name="connsiteX12" fmla="*/ 869405 w 2774504"/>
                <a:gd name="connsiteY12" fmla="*/ 107317 h 634367"/>
                <a:gd name="connsiteX13" fmla="*/ 697955 w 2774504"/>
                <a:gd name="connsiteY13" fmla="*/ 139067 h 634367"/>
                <a:gd name="connsiteX14" fmla="*/ 555080 w 2774504"/>
                <a:gd name="connsiteY14" fmla="*/ 256542 h 634367"/>
                <a:gd name="connsiteX15" fmla="*/ 491580 w 2774504"/>
                <a:gd name="connsiteY15" fmla="*/ 269242 h 634367"/>
                <a:gd name="connsiteX16" fmla="*/ 409030 w 2774504"/>
                <a:gd name="connsiteY16" fmla="*/ 215267 h 634367"/>
                <a:gd name="connsiteX17" fmla="*/ 294730 w 2774504"/>
                <a:gd name="connsiteY17" fmla="*/ 151767 h 634367"/>
                <a:gd name="connsiteX18" fmla="*/ 205830 w 2774504"/>
                <a:gd name="connsiteY18" fmla="*/ 113667 h 634367"/>
                <a:gd name="connsiteX19" fmla="*/ 161380 w 2774504"/>
                <a:gd name="connsiteY19" fmla="*/ 110492 h 634367"/>
                <a:gd name="connsiteX20" fmla="*/ 97880 w 2774504"/>
                <a:gd name="connsiteY20" fmla="*/ 151767 h 634367"/>
                <a:gd name="connsiteX21" fmla="*/ 47080 w 2774504"/>
                <a:gd name="connsiteY21" fmla="*/ 288292 h 634367"/>
                <a:gd name="connsiteX22" fmla="*/ 2630 w 2774504"/>
                <a:gd name="connsiteY22" fmla="*/ 501017 h 634367"/>
                <a:gd name="connsiteX23" fmla="*/ 8980 w 2774504"/>
                <a:gd name="connsiteY23" fmla="*/ 526417 h 63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74504" h="634367">
                  <a:moveTo>
                    <a:pt x="2745830" y="634367"/>
                  </a:moveTo>
                  <a:cubicBezTo>
                    <a:pt x="2765409" y="587535"/>
                    <a:pt x="2784988" y="540704"/>
                    <a:pt x="2768055" y="491492"/>
                  </a:cubicBezTo>
                  <a:cubicBezTo>
                    <a:pt x="2751122" y="442280"/>
                    <a:pt x="2724134" y="375604"/>
                    <a:pt x="2644230" y="339092"/>
                  </a:cubicBezTo>
                  <a:cubicBezTo>
                    <a:pt x="2564326" y="302579"/>
                    <a:pt x="2408751" y="307342"/>
                    <a:pt x="2288630" y="272417"/>
                  </a:cubicBezTo>
                  <a:cubicBezTo>
                    <a:pt x="2168509" y="237492"/>
                    <a:pt x="2020343" y="173992"/>
                    <a:pt x="1923505" y="129542"/>
                  </a:cubicBezTo>
                  <a:cubicBezTo>
                    <a:pt x="1826667" y="85092"/>
                    <a:pt x="1789097" y="19475"/>
                    <a:pt x="1707605" y="5717"/>
                  </a:cubicBezTo>
                  <a:cubicBezTo>
                    <a:pt x="1626113" y="-8041"/>
                    <a:pt x="1501759" y="2013"/>
                    <a:pt x="1434555" y="46992"/>
                  </a:cubicBezTo>
                  <a:cubicBezTo>
                    <a:pt x="1367351" y="91971"/>
                    <a:pt x="1341951" y="229554"/>
                    <a:pt x="1304380" y="275592"/>
                  </a:cubicBezTo>
                  <a:cubicBezTo>
                    <a:pt x="1266809" y="321629"/>
                    <a:pt x="1236117" y="315280"/>
                    <a:pt x="1209130" y="323217"/>
                  </a:cubicBezTo>
                  <a:cubicBezTo>
                    <a:pt x="1182143" y="331154"/>
                    <a:pt x="1164151" y="331684"/>
                    <a:pt x="1142455" y="323217"/>
                  </a:cubicBezTo>
                  <a:cubicBezTo>
                    <a:pt x="1120759" y="314750"/>
                    <a:pt x="1108059" y="300992"/>
                    <a:pt x="1078955" y="272417"/>
                  </a:cubicBezTo>
                  <a:cubicBezTo>
                    <a:pt x="1049851" y="243842"/>
                    <a:pt x="1002755" y="179284"/>
                    <a:pt x="967830" y="151767"/>
                  </a:cubicBezTo>
                  <a:cubicBezTo>
                    <a:pt x="932905" y="124250"/>
                    <a:pt x="914384" y="109434"/>
                    <a:pt x="869405" y="107317"/>
                  </a:cubicBezTo>
                  <a:cubicBezTo>
                    <a:pt x="824426" y="105200"/>
                    <a:pt x="750342" y="114196"/>
                    <a:pt x="697955" y="139067"/>
                  </a:cubicBezTo>
                  <a:cubicBezTo>
                    <a:pt x="645568" y="163938"/>
                    <a:pt x="589476" y="234846"/>
                    <a:pt x="555080" y="256542"/>
                  </a:cubicBezTo>
                  <a:cubicBezTo>
                    <a:pt x="520684" y="278238"/>
                    <a:pt x="515922" y="276121"/>
                    <a:pt x="491580" y="269242"/>
                  </a:cubicBezTo>
                  <a:cubicBezTo>
                    <a:pt x="467238" y="262363"/>
                    <a:pt x="441838" y="234846"/>
                    <a:pt x="409030" y="215267"/>
                  </a:cubicBezTo>
                  <a:cubicBezTo>
                    <a:pt x="376222" y="195688"/>
                    <a:pt x="328597" y="168700"/>
                    <a:pt x="294730" y="151767"/>
                  </a:cubicBezTo>
                  <a:cubicBezTo>
                    <a:pt x="260863" y="134834"/>
                    <a:pt x="228055" y="120546"/>
                    <a:pt x="205830" y="113667"/>
                  </a:cubicBezTo>
                  <a:cubicBezTo>
                    <a:pt x="183605" y="106788"/>
                    <a:pt x="179372" y="104142"/>
                    <a:pt x="161380" y="110492"/>
                  </a:cubicBezTo>
                  <a:cubicBezTo>
                    <a:pt x="143388" y="116842"/>
                    <a:pt x="116930" y="122134"/>
                    <a:pt x="97880" y="151767"/>
                  </a:cubicBezTo>
                  <a:cubicBezTo>
                    <a:pt x="78830" y="181400"/>
                    <a:pt x="62955" y="230084"/>
                    <a:pt x="47080" y="288292"/>
                  </a:cubicBezTo>
                  <a:cubicBezTo>
                    <a:pt x="31205" y="346500"/>
                    <a:pt x="8980" y="461330"/>
                    <a:pt x="2630" y="501017"/>
                  </a:cubicBezTo>
                  <a:cubicBezTo>
                    <a:pt x="-3720" y="540704"/>
                    <a:pt x="2630" y="533560"/>
                    <a:pt x="8980" y="526417"/>
                  </a:cubicBezTo>
                </a:path>
              </a:pathLst>
            </a:custGeom>
            <a:ln w="19050">
              <a:solidFill>
                <a:srgbClr val="00330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 b="1">
                <a:ea typeface="微软雅黑" panose="020B0503020204020204" charset="-122"/>
              </a:endParaRPr>
            </a:p>
          </p:txBody>
        </p:sp>
        <p:cxnSp>
          <p:nvCxnSpPr>
            <p:cNvPr id="29" name="直接箭头连接符 28"/>
            <p:cNvCxnSpPr>
              <a:stCxn id="27" idx="23"/>
            </p:cNvCxnSpPr>
            <p:nvPr/>
          </p:nvCxnSpPr>
          <p:spPr>
            <a:xfrm>
              <a:off x="2905125" y="2000250"/>
              <a:ext cx="24110" cy="107950"/>
            </a:xfrm>
            <a:prstGeom prst="straightConnector1">
              <a:avLst/>
            </a:prstGeom>
            <a:ln w="19050">
              <a:solidFill>
                <a:srgbClr val="003300"/>
              </a:solidFill>
              <a:prstDash val="lg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3216430" y="1269322"/>
            <a:ext cx="14397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ea typeface="微软雅黑" panose="020B0503020204020204" charset="-122"/>
              </a:rPr>
              <a:t>哈得逊</a:t>
            </a:r>
            <a:r>
              <a:rPr lang="en-US" altLang="zh-CN" sz="1600" b="1">
                <a:ea typeface="微软雅黑" panose="020B0503020204020204" charset="-122"/>
              </a:rPr>
              <a:t>1610</a:t>
            </a:r>
            <a:endParaRPr lang="zh-CN" altLang="en-US" sz="1600" b="1">
              <a:ea typeface="微软雅黑" panose="020B0503020204020204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3273290" y="2237892"/>
            <a:ext cx="2132328" cy="3710733"/>
            <a:chOff x="3274142" y="2238375"/>
            <a:chExt cx="2132883" cy="3711699"/>
          </a:xfrm>
        </p:grpSpPr>
        <p:sp>
          <p:nvSpPr>
            <p:cNvPr id="11265" name="任意多边形 11264"/>
            <p:cNvSpPr/>
            <p:nvPr/>
          </p:nvSpPr>
          <p:spPr>
            <a:xfrm>
              <a:off x="4886325" y="2238375"/>
              <a:ext cx="520700" cy="1362075"/>
            </a:xfrm>
            <a:custGeom>
              <a:avLst/>
              <a:gdLst>
                <a:gd name="connsiteX0" fmla="*/ 520700 w 520700"/>
                <a:gd name="connsiteY0" fmla="*/ 0 h 1362075"/>
                <a:gd name="connsiteX1" fmla="*/ 479425 w 520700"/>
                <a:gd name="connsiteY1" fmla="*/ 136525 h 1362075"/>
                <a:gd name="connsiteX2" fmla="*/ 409575 w 520700"/>
                <a:gd name="connsiteY2" fmla="*/ 241300 h 1362075"/>
                <a:gd name="connsiteX3" fmla="*/ 371475 w 520700"/>
                <a:gd name="connsiteY3" fmla="*/ 320675 h 1362075"/>
                <a:gd name="connsiteX4" fmla="*/ 339725 w 520700"/>
                <a:gd name="connsiteY4" fmla="*/ 536575 h 1362075"/>
                <a:gd name="connsiteX5" fmla="*/ 323850 w 520700"/>
                <a:gd name="connsiteY5" fmla="*/ 711200 h 1362075"/>
                <a:gd name="connsiteX6" fmla="*/ 279400 w 520700"/>
                <a:gd name="connsiteY6" fmla="*/ 800100 h 1362075"/>
                <a:gd name="connsiteX7" fmla="*/ 98425 w 520700"/>
                <a:gd name="connsiteY7" fmla="*/ 1035050 h 1362075"/>
                <a:gd name="connsiteX8" fmla="*/ 0 w 520700"/>
                <a:gd name="connsiteY8" fmla="*/ 1362075 h 136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0700" h="1362075">
                  <a:moveTo>
                    <a:pt x="520700" y="0"/>
                  </a:moveTo>
                  <a:cubicBezTo>
                    <a:pt x="509323" y="48154"/>
                    <a:pt x="497946" y="96308"/>
                    <a:pt x="479425" y="136525"/>
                  </a:cubicBezTo>
                  <a:cubicBezTo>
                    <a:pt x="460904" y="176742"/>
                    <a:pt x="427567" y="210608"/>
                    <a:pt x="409575" y="241300"/>
                  </a:cubicBezTo>
                  <a:cubicBezTo>
                    <a:pt x="391583" y="271992"/>
                    <a:pt x="383117" y="271463"/>
                    <a:pt x="371475" y="320675"/>
                  </a:cubicBezTo>
                  <a:cubicBezTo>
                    <a:pt x="359833" y="369888"/>
                    <a:pt x="347662" y="471488"/>
                    <a:pt x="339725" y="536575"/>
                  </a:cubicBezTo>
                  <a:cubicBezTo>
                    <a:pt x="331788" y="601662"/>
                    <a:pt x="333904" y="667279"/>
                    <a:pt x="323850" y="711200"/>
                  </a:cubicBezTo>
                  <a:cubicBezTo>
                    <a:pt x="313796" y="755121"/>
                    <a:pt x="316971" y="746125"/>
                    <a:pt x="279400" y="800100"/>
                  </a:cubicBezTo>
                  <a:cubicBezTo>
                    <a:pt x="241829" y="854075"/>
                    <a:pt x="144992" y="941388"/>
                    <a:pt x="98425" y="1035050"/>
                  </a:cubicBezTo>
                  <a:cubicBezTo>
                    <a:pt x="51858" y="1128712"/>
                    <a:pt x="38629" y="1240367"/>
                    <a:pt x="0" y="1362075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 b="1">
                <a:ea typeface="微软雅黑" panose="020B0503020204020204" charset="-122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3274142" y="3632200"/>
              <a:ext cx="1605833" cy="2317874"/>
              <a:chOff x="3274142" y="3632200"/>
              <a:chExt cx="1605833" cy="2317874"/>
            </a:xfrm>
          </p:grpSpPr>
          <p:sp>
            <p:nvSpPr>
              <p:cNvPr id="11267" name="任意多边形 11266"/>
              <p:cNvSpPr/>
              <p:nvPr/>
            </p:nvSpPr>
            <p:spPr>
              <a:xfrm>
                <a:off x="3368675" y="3632200"/>
                <a:ext cx="1511300" cy="2073275"/>
              </a:xfrm>
              <a:custGeom>
                <a:avLst/>
                <a:gdLst>
                  <a:gd name="connsiteX0" fmla="*/ 1511300 w 1511300"/>
                  <a:gd name="connsiteY0" fmla="*/ 0 h 2073275"/>
                  <a:gd name="connsiteX1" fmla="*/ 1444625 w 1511300"/>
                  <a:gd name="connsiteY1" fmla="*/ 234950 h 2073275"/>
                  <a:gd name="connsiteX2" fmla="*/ 1238250 w 1511300"/>
                  <a:gd name="connsiteY2" fmla="*/ 530225 h 2073275"/>
                  <a:gd name="connsiteX3" fmla="*/ 1133475 w 1511300"/>
                  <a:gd name="connsiteY3" fmla="*/ 609600 h 2073275"/>
                  <a:gd name="connsiteX4" fmla="*/ 996950 w 1511300"/>
                  <a:gd name="connsiteY4" fmla="*/ 927100 h 2073275"/>
                  <a:gd name="connsiteX5" fmla="*/ 962025 w 1511300"/>
                  <a:gd name="connsiteY5" fmla="*/ 1127125 h 2073275"/>
                  <a:gd name="connsiteX6" fmla="*/ 800100 w 1511300"/>
                  <a:gd name="connsiteY6" fmla="*/ 1279525 h 2073275"/>
                  <a:gd name="connsiteX7" fmla="*/ 688975 w 1511300"/>
                  <a:gd name="connsiteY7" fmla="*/ 1343025 h 2073275"/>
                  <a:gd name="connsiteX8" fmla="*/ 622300 w 1511300"/>
                  <a:gd name="connsiteY8" fmla="*/ 1514475 h 2073275"/>
                  <a:gd name="connsiteX9" fmla="*/ 387350 w 1511300"/>
                  <a:gd name="connsiteY9" fmla="*/ 1739900 h 2073275"/>
                  <a:gd name="connsiteX10" fmla="*/ 161925 w 1511300"/>
                  <a:gd name="connsiteY10" fmla="*/ 1892300 h 2073275"/>
                  <a:gd name="connsiteX11" fmla="*/ 66675 w 1511300"/>
                  <a:gd name="connsiteY11" fmla="*/ 2038350 h 2073275"/>
                  <a:gd name="connsiteX12" fmla="*/ 0 w 1511300"/>
                  <a:gd name="connsiteY12" fmla="*/ 2073275 h 2073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1300" h="2073275">
                    <a:moveTo>
                      <a:pt x="1511300" y="0"/>
                    </a:moveTo>
                    <a:cubicBezTo>
                      <a:pt x="1500716" y="73289"/>
                      <a:pt x="1490133" y="146579"/>
                      <a:pt x="1444625" y="234950"/>
                    </a:cubicBezTo>
                    <a:cubicBezTo>
                      <a:pt x="1399117" y="323321"/>
                      <a:pt x="1290108" y="467783"/>
                      <a:pt x="1238250" y="530225"/>
                    </a:cubicBezTo>
                    <a:cubicBezTo>
                      <a:pt x="1186392" y="592667"/>
                      <a:pt x="1173692" y="543454"/>
                      <a:pt x="1133475" y="609600"/>
                    </a:cubicBezTo>
                    <a:cubicBezTo>
                      <a:pt x="1093258" y="675746"/>
                      <a:pt x="1025525" y="840846"/>
                      <a:pt x="996950" y="927100"/>
                    </a:cubicBezTo>
                    <a:cubicBezTo>
                      <a:pt x="968375" y="1013354"/>
                      <a:pt x="994833" y="1068388"/>
                      <a:pt x="962025" y="1127125"/>
                    </a:cubicBezTo>
                    <a:cubicBezTo>
                      <a:pt x="929217" y="1185862"/>
                      <a:pt x="845608" y="1243542"/>
                      <a:pt x="800100" y="1279525"/>
                    </a:cubicBezTo>
                    <a:cubicBezTo>
                      <a:pt x="754592" y="1315508"/>
                      <a:pt x="718608" y="1303867"/>
                      <a:pt x="688975" y="1343025"/>
                    </a:cubicBezTo>
                    <a:cubicBezTo>
                      <a:pt x="659342" y="1382183"/>
                      <a:pt x="672571" y="1448329"/>
                      <a:pt x="622300" y="1514475"/>
                    </a:cubicBezTo>
                    <a:cubicBezTo>
                      <a:pt x="572029" y="1580621"/>
                      <a:pt x="464079" y="1676929"/>
                      <a:pt x="387350" y="1739900"/>
                    </a:cubicBezTo>
                    <a:cubicBezTo>
                      <a:pt x="310621" y="1802871"/>
                      <a:pt x="215371" y="1842558"/>
                      <a:pt x="161925" y="1892300"/>
                    </a:cubicBezTo>
                    <a:cubicBezTo>
                      <a:pt x="108479" y="1942042"/>
                      <a:pt x="93662" y="2008188"/>
                      <a:pt x="66675" y="2038350"/>
                    </a:cubicBezTo>
                    <a:cubicBezTo>
                      <a:pt x="39687" y="2068513"/>
                      <a:pt x="28575" y="2052108"/>
                      <a:pt x="0" y="2073275"/>
                    </a:cubicBezTo>
                  </a:path>
                </a:pathLst>
              </a:custGeom>
              <a:ln w="28575">
                <a:solidFill>
                  <a:schemeClr val="accent6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b="1">
                  <a:ea typeface="微软雅黑" panose="020B0503020204020204" charset="-122"/>
                </a:endParaRPr>
              </a:p>
            </p:txBody>
          </p:sp>
          <p:sp>
            <p:nvSpPr>
              <p:cNvPr id="11268" name="任意多边形 11267"/>
              <p:cNvSpPr/>
              <p:nvPr/>
            </p:nvSpPr>
            <p:spPr>
              <a:xfrm>
                <a:off x="3378200" y="5734050"/>
                <a:ext cx="74193" cy="184150"/>
              </a:xfrm>
              <a:custGeom>
                <a:avLst/>
                <a:gdLst>
                  <a:gd name="connsiteX0" fmla="*/ 38100 w 74193"/>
                  <a:gd name="connsiteY0" fmla="*/ 0 h 184150"/>
                  <a:gd name="connsiteX1" fmla="*/ 73025 w 74193"/>
                  <a:gd name="connsiteY1" fmla="*/ 82550 h 184150"/>
                  <a:gd name="connsiteX2" fmla="*/ 0 w 74193"/>
                  <a:gd name="connsiteY2" fmla="*/ 184150 h 184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193" h="184150">
                    <a:moveTo>
                      <a:pt x="38100" y="0"/>
                    </a:moveTo>
                    <a:cubicBezTo>
                      <a:pt x="58737" y="25929"/>
                      <a:pt x="79375" y="51858"/>
                      <a:pt x="73025" y="82550"/>
                    </a:cubicBezTo>
                    <a:cubicBezTo>
                      <a:pt x="66675" y="113242"/>
                      <a:pt x="33337" y="148696"/>
                      <a:pt x="0" y="184150"/>
                    </a:cubicBezTo>
                  </a:path>
                </a:pathLst>
              </a:custGeom>
              <a:ln w="28575">
                <a:solidFill>
                  <a:schemeClr val="accent6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b="1">
                  <a:ea typeface="微软雅黑" panose="020B0503020204020204" charset="-122"/>
                </a:endParaRPr>
              </a:p>
            </p:txBody>
          </p:sp>
          <p:cxnSp>
            <p:nvCxnSpPr>
              <p:cNvPr id="11270" name="直接箭头连接符 11269"/>
              <p:cNvCxnSpPr>
                <a:stCxn id="11268" idx="2"/>
              </p:cNvCxnSpPr>
              <p:nvPr/>
            </p:nvCxnSpPr>
            <p:spPr>
              <a:xfrm flipH="1">
                <a:off x="3274142" y="5918200"/>
                <a:ext cx="104058" cy="31874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272" name="任意多边形 11271"/>
          <p:cNvSpPr/>
          <p:nvPr/>
        </p:nvSpPr>
        <p:spPr>
          <a:xfrm>
            <a:off x="1376658" y="2642789"/>
            <a:ext cx="1896633" cy="3513159"/>
          </a:xfrm>
          <a:custGeom>
            <a:avLst/>
            <a:gdLst>
              <a:gd name="connsiteX0" fmla="*/ 1897127 w 1897127"/>
              <a:gd name="connsiteY0" fmla="*/ 3514074 h 3514074"/>
              <a:gd name="connsiteX1" fmla="*/ 1705398 w 1897127"/>
              <a:gd name="connsiteY1" fmla="*/ 3351841 h 3514074"/>
              <a:gd name="connsiteX2" fmla="*/ 1771766 w 1897127"/>
              <a:gd name="connsiteY2" fmla="*/ 2747157 h 3514074"/>
              <a:gd name="connsiteX3" fmla="*/ 1830759 w 1897127"/>
              <a:gd name="connsiteY3" fmla="*/ 2216216 h 3514074"/>
              <a:gd name="connsiteX4" fmla="*/ 1808637 w 1897127"/>
              <a:gd name="connsiteY4" fmla="*/ 2076106 h 3514074"/>
              <a:gd name="connsiteX5" fmla="*/ 1616908 w 1897127"/>
              <a:gd name="connsiteY5" fmla="*/ 1877003 h 3514074"/>
              <a:gd name="connsiteX6" fmla="*/ 1432553 w 1897127"/>
              <a:gd name="connsiteY6" fmla="*/ 1242822 h 3514074"/>
              <a:gd name="connsiteX7" fmla="*/ 1144959 w 1897127"/>
              <a:gd name="connsiteY7" fmla="*/ 947854 h 3514074"/>
              <a:gd name="connsiteX8" fmla="*/ 414914 w 1897127"/>
              <a:gd name="connsiteY8" fmla="*/ 711880 h 3514074"/>
              <a:gd name="connsiteX9" fmla="*/ 97824 w 1897127"/>
              <a:gd name="connsiteY9" fmla="*/ 394790 h 3514074"/>
              <a:gd name="connsiteX10" fmla="*/ 1959 w 1897127"/>
              <a:gd name="connsiteY10" fmla="*/ 77699 h 3514074"/>
              <a:gd name="connsiteX11" fmla="*/ 38830 w 1897127"/>
              <a:gd name="connsiteY11" fmla="*/ 3957 h 3514074"/>
              <a:gd name="connsiteX12" fmla="*/ 105198 w 1897127"/>
              <a:gd name="connsiteY12" fmla="*/ 18706 h 3514074"/>
              <a:gd name="connsiteX13" fmla="*/ 171566 w 1897127"/>
              <a:gd name="connsiteY13" fmla="*/ 92448 h 3514074"/>
              <a:gd name="connsiteX14" fmla="*/ 171566 w 1897127"/>
              <a:gd name="connsiteY14" fmla="*/ 92448 h 351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97127" h="3514074">
                <a:moveTo>
                  <a:pt x="1897127" y="3514074"/>
                </a:moveTo>
                <a:cubicBezTo>
                  <a:pt x="1811709" y="3496867"/>
                  <a:pt x="1726291" y="3479660"/>
                  <a:pt x="1705398" y="3351841"/>
                </a:cubicBezTo>
                <a:cubicBezTo>
                  <a:pt x="1684505" y="3224022"/>
                  <a:pt x="1750873" y="2936428"/>
                  <a:pt x="1771766" y="2747157"/>
                </a:cubicBezTo>
                <a:cubicBezTo>
                  <a:pt x="1792659" y="2557886"/>
                  <a:pt x="1824614" y="2328058"/>
                  <a:pt x="1830759" y="2216216"/>
                </a:cubicBezTo>
                <a:cubicBezTo>
                  <a:pt x="1836904" y="2104374"/>
                  <a:pt x="1844279" y="2132641"/>
                  <a:pt x="1808637" y="2076106"/>
                </a:cubicBezTo>
                <a:cubicBezTo>
                  <a:pt x="1772995" y="2019571"/>
                  <a:pt x="1679589" y="2015884"/>
                  <a:pt x="1616908" y="1877003"/>
                </a:cubicBezTo>
                <a:cubicBezTo>
                  <a:pt x="1554227" y="1738122"/>
                  <a:pt x="1511211" y="1397680"/>
                  <a:pt x="1432553" y="1242822"/>
                </a:cubicBezTo>
                <a:cubicBezTo>
                  <a:pt x="1353895" y="1087964"/>
                  <a:pt x="1314565" y="1036344"/>
                  <a:pt x="1144959" y="947854"/>
                </a:cubicBezTo>
                <a:cubicBezTo>
                  <a:pt x="975353" y="859364"/>
                  <a:pt x="589436" y="804057"/>
                  <a:pt x="414914" y="711880"/>
                </a:cubicBezTo>
                <a:cubicBezTo>
                  <a:pt x="240392" y="619703"/>
                  <a:pt x="166650" y="500487"/>
                  <a:pt x="97824" y="394790"/>
                </a:cubicBezTo>
                <a:cubicBezTo>
                  <a:pt x="28998" y="289093"/>
                  <a:pt x="11791" y="142838"/>
                  <a:pt x="1959" y="77699"/>
                </a:cubicBezTo>
                <a:cubicBezTo>
                  <a:pt x="-7873" y="12560"/>
                  <a:pt x="21624" y="13789"/>
                  <a:pt x="38830" y="3957"/>
                </a:cubicBezTo>
                <a:cubicBezTo>
                  <a:pt x="56036" y="-5875"/>
                  <a:pt x="83075" y="3958"/>
                  <a:pt x="105198" y="18706"/>
                </a:cubicBezTo>
                <a:cubicBezTo>
                  <a:pt x="127321" y="33454"/>
                  <a:pt x="171566" y="92448"/>
                  <a:pt x="171566" y="92448"/>
                </a:cubicBezTo>
                <a:lnTo>
                  <a:pt x="171566" y="92448"/>
                </a:lnTo>
              </a:path>
            </a:pathLst>
          </a:custGeom>
          <a:ln w="28575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 b="1"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92882" y="2705724"/>
            <a:ext cx="1348558" cy="1011234"/>
            <a:chOff x="192931" y="2706329"/>
            <a:chExt cx="1348909" cy="1011497"/>
          </a:xfrm>
        </p:grpSpPr>
        <p:sp>
          <p:nvSpPr>
            <p:cNvPr id="11273" name="任意多边形 11272"/>
            <p:cNvSpPr/>
            <p:nvPr/>
          </p:nvSpPr>
          <p:spPr>
            <a:xfrm>
              <a:off x="317090" y="2706329"/>
              <a:ext cx="1224750" cy="925955"/>
            </a:xfrm>
            <a:custGeom>
              <a:avLst/>
              <a:gdLst>
                <a:gd name="connsiteX0" fmla="*/ 1224116 w 1224750"/>
                <a:gd name="connsiteY0" fmla="*/ 0 h 925955"/>
                <a:gd name="connsiteX1" fmla="*/ 1209368 w 1224750"/>
                <a:gd name="connsiteY1" fmla="*/ 95865 h 925955"/>
                <a:gd name="connsiteX2" fmla="*/ 1120878 w 1224750"/>
                <a:gd name="connsiteY2" fmla="*/ 169606 h 925955"/>
                <a:gd name="connsiteX3" fmla="*/ 317091 w 1224750"/>
                <a:gd name="connsiteY3" fmla="*/ 722671 h 925955"/>
                <a:gd name="connsiteX4" fmla="*/ 58994 w 1224750"/>
                <a:gd name="connsiteY4" fmla="*/ 899652 h 925955"/>
                <a:gd name="connsiteX5" fmla="*/ 0 w 1224750"/>
                <a:gd name="connsiteY5" fmla="*/ 921774 h 92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4750" h="925955">
                  <a:moveTo>
                    <a:pt x="1224116" y="0"/>
                  </a:moveTo>
                  <a:cubicBezTo>
                    <a:pt x="1225345" y="33798"/>
                    <a:pt x="1226574" y="67597"/>
                    <a:pt x="1209368" y="95865"/>
                  </a:cubicBezTo>
                  <a:cubicBezTo>
                    <a:pt x="1192162" y="124133"/>
                    <a:pt x="1269591" y="65138"/>
                    <a:pt x="1120878" y="169606"/>
                  </a:cubicBezTo>
                  <a:cubicBezTo>
                    <a:pt x="972165" y="274074"/>
                    <a:pt x="317091" y="722671"/>
                    <a:pt x="317091" y="722671"/>
                  </a:cubicBezTo>
                  <a:cubicBezTo>
                    <a:pt x="140110" y="844345"/>
                    <a:pt x="111842" y="866468"/>
                    <a:pt x="58994" y="899652"/>
                  </a:cubicBezTo>
                  <a:cubicBezTo>
                    <a:pt x="6146" y="932836"/>
                    <a:pt x="3073" y="927305"/>
                    <a:pt x="0" y="921774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 b="1">
                <a:ea typeface="微软雅黑" panose="020B0503020204020204" charset="-122"/>
              </a:endParaRPr>
            </a:p>
          </p:txBody>
        </p:sp>
        <p:cxnSp>
          <p:nvCxnSpPr>
            <p:cNvPr id="11275" name="直接箭头连接符 11274"/>
            <p:cNvCxnSpPr>
              <a:stCxn id="11273" idx="5"/>
            </p:cNvCxnSpPr>
            <p:nvPr/>
          </p:nvCxnSpPr>
          <p:spPr>
            <a:xfrm flipH="1">
              <a:off x="192931" y="3628103"/>
              <a:ext cx="124159" cy="89723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80" name="任意多边形 11279"/>
          <p:cNvSpPr/>
          <p:nvPr/>
        </p:nvSpPr>
        <p:spPr>
          <a:xfrm>
            <a:off x="5665092" y="921580"/>
            <a:ext cx="1552365" cy="1194362"/>
          </a:xfrm>
          <a:custGeom>
            <a:avLst/>
            <a:gdLst>
              <a:gd name="connsiteX0" fmla="*/ 114802 w 1552769"/>
              <a:gd name="connsiteY0" fmla="*/ 1194673 h 1194673"/>
              <a:gd name="connsiteX1" fmla="*/ 11563 w 1552769"/>
              <a:gd name="connsiteY1" fmla="*/ 884956 h 1194673"/>
              <a:gd name="connsiteX2" fmla="*/ 11563 w 1552769"/>
              <a:gd name="connsiteY2" fmla="*/ 752221 h 1194673"/>
              <a:gd name="connsiteX3" fmla="*/ 92679 w 1552769"/>
              <a:gd name="connsiteY3" fmla="*/ 663731 h 1194673"/>
              <a:gd name="connsiteX4" fmla="*/ 277034 w 1552769"/>
              <a:gd name="connsiteY4" fmla="*/ 538369 h 1194673"/>
              <a:gd name="connsiteX5" fmla="*/ 417144 w 1552769"/>
              <a:gd name="connsiteY5" fmla="*/ 331892 h 1194673"/>
              <a:gd name="connsiteX6" fmla="*/ 498260 w 1552769"/>
              <a:gd name="connsiteY6" fmla="*/ 236027 h 1194673"/>
              <a:gd name="connsiteX7" fmla="*/ 623621 w 1552769"/>
              <a:gd name="connsiteY7" fmla="*/ 199156 h 1194673"/>
              <a:gd name="connsiteX8" fmla="*/ 734234 w 1552769"/>
              <a:gd name="connsiteY8" fmla="*/ 110666 h 1194673"/>
              <a:gd name="connsiteX9" fmla="*/ 859595 w 1552769"/>
              <a:gd name="connsiteY9" fmla="*/ 53 h 1194673"/>
              <a:gd name="connsiteX10" fmla="*/ 1220931 w 1552769"/>
              <a:gd name="connsiteY10" fmla="*/ 95918 h 1194673"/>
              <a:gd name="connsiteX11" fmla="*/ 1412660 w 1552769"/>
              <a:gd name="connsiteY11" fmla="*/ 95918 h 1194673"/>
              <a:gd name="connsiteX12" fmla="*/ 1552769 w 1552769"/>
              <a:gd name="connsiteY12" fmla="*/ 95918 h 1194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2769" h="1194673">
                <a:moveTo>
                  <a:pt x="114802" y="1194673"/>
                </a:moveTo>
                <a:cubicBezTo>
                  <a:pt x="71785" y="1076685"/>
                  <a:pt x="28769" y="958698"/>
                  <a:pt x="11563" y="884956"/>
                </a:cubicBezTo>
                <a:cubicBezTo>
                  <a:pt x="-5643" y="811214"/>
                  <a:pt x="-1956" y="789092"/>
                  <a:pt x="11563" y="752221"/>
                </a:cubicBezTo>
                <a:cubicBezTo>
                  <a:pt x="25082" y="715350"/>
                  <a:pt x="48434" y="699373"/>
                  <a:pt x="92679" y="663731"/>
                </a:cubicBezTo>
                <a:cubicBezTo>
                  <a:pt x="136924" y="628089"/>
                  <a:pt x="222957" y="593675"/>
                  <a:pt x="277034" y="538369"/>
                </a:cubicBezTo>
                <a:cubicBezTo>
                  <a:pt x="331111" y="483063"/>
                  <a:pt x="380273" y="382282"/>
                  <a:pt x="417144" y="331892"/>
                </a:cubicBezTo>
                <a:cubicBezTo>
                  <a:pt x="454015" y="281502"/>
                  <a:pt x="463847" y="258150"/>
                  <a:pt x="498260" y="236027"/>
                </a:cubicBezTo>
                <a:cubicBezTo>
                  <a:pt x="532673" y="213904"/>
                  <a:pt x="584292" y="220049"/>
                  <a:pt x="623621" y="199156"/>
                </a:cubicBezTo>
                <a:cubicBezTo>
                  <a:pt x="662950" y="178263"/>
                  <a:pt x="694905" y="143850"/>
                  <a:pt x="734234" y="110666"/>
                </a:cubicBezTo>
                <a:cubicBezTo>
                  <a:pt x="773563" y="77482"/>
                  <a:pt x="778479" y="2511"/>
                  <a:pt x="859595" y="53"/>
                </a:cubicBezTo>
                <a:cubicBezTo>
                  <a:pt x="940711" y="-2405"/>
                  <a:pt x="1128754" y="79941"/>
                  <a:pt x="1220931" y="95918"/>
                </a:cubicBezTo>
                <a:cubicBezTo>
                  <a:pt x="1313108" y="111895"/>
                  <a:pt x="1412660" y="95918"/>
                  <a:pt x="1412660" y="95918"/>
                </a:cubicBezTo>
                <a:lnTo>
                  <a:pt x="1552769" y="95918"/>
                </a:lnTo>
              </a:path>
            </a:pathLst>
          </a:cu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 b="1">
              <a:ea typeface="微软雅黑" panose="020B050302020402020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4885054" y="3472440"/>
            <a:ext cx="6733650" cy="1893243"/>
            <a:chOff x="4886325" y="3473245"/>
            <a:chExt cx="6735404" cy="1893736"/>
          </a:xfrm>
        </p:grpSpPr>
        <p:sp>
          <p:nvSpPr>
            <p:cNvPr id="11276" name="任意多边形 11275"/>
            <p:cNvSpPr/>
            <p:nvPr/>
          </p:nvSpPr>
          <p:spPr>
            <a:xfrm>
              <a:off x="6068961" y="4346517"/>
              <a:ext cx="3480620" cy="1020464"/>
            </a:xfrm>
            <a:custGeom>
              <a:avLst/>
              <a:gdLst>
                <a:gd name="connsiteX0" fmla="*/ 3480620 w 3480620"/>
                <a:gd name="connsiteY0" fmla="*/ 4257 h 1020464"/>
                <a:gd name="connsiteX1" fmla="*/ 3392129 w 3480620"/>
                <a:gd name="connsiteY1" fmla="*/ 4257 h 1020464"/>
                <a:gd name="connsiteX2" fmla="*/ 3252020 w 3480620"/>
                <a:gd name="connsiteY2" fmla="*/ 48502 h 1020464"/>
                <a:gd name="connsiteX3" fmla="*/ 3089787 w 3480620"/>
                <a:gd name="connsiteY3" fmla="*/ 41128 h 1020464"/>
                <a:gd name="connsiteX4" fmla="*/ 3023420 w 3480620"/>
                <a:gd name="connsiteY4" fmla="*/ 122244 h 1020464"/>
                <a:gd name="connsiteX5" fmla="*/ 2964426 w 3480620"/>
                <a:gd name="connsiteY5" fmla="*/ 225483 h 1020464"/>
                <a:gd name="connsiteX6" fmla="*/ 2529349 w 3480620"/>
                <a:gd name="connsiteY6" fmla="*/ 424586 h 1020464"/>
                <a:gd name="connsiteX7" fmla="*/ 1740310 w 3480620"/>
                <a:gd name="connsiteY7" fmla="*/ 623689 h 1020464"/>
                <a:gd name="connsiteX8" fmla="*/ 1740310 w 3480620"/>
                <a:gd name="connsiteY8" fmla="*/ 623689 h 1020464"/>
                <a:gd name="connsiteX9" fmla="*/ 1467465 w 3480620"/>
                <a:gd name="connsiteY9" fmla="*/ 712180 h 1020464"/>
                <a:gd name="connsiteX10" fmla="*/ 943897 w 3480620"/>
                <a:gd name="connsiteY10" fmla="*/ 896535 h 1020464"/>
                <a:gd name="connsiteX11" fmla="*/ 383458 w 3480620"/>
                <a:gd name="connsiteY11" fmla="*/ 999773 h 1020464"/>
                <a:gd name="connsiteX12" fmla="*/ 103239 w 3480620"/>
                <a:gd name="connsiteY12" fmla="*/ 992399 h 1020464"/>
                <a:gd name="connsiteX13" fmla="*/ 0 w 3480620"/>
                <a:gd name="connsiteY13" fmla="*/ 712180 h 102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80619" h="1020464">
                  <a:moveTo>
                    <a:pt x="3480620" y="4257"/>
                  </a:moveTo>
                  <a:cubicBezTo>
                    <a:pt x="3455424" y="570"/>
                    <a:pt x="3430229" y="-3117"/>
                    <a:pt x="3392129" y="4257"/>
                  </a:cubicBezTo>
                  <a:cubicBezTo>
                    <a:pt x="3354029" y="11631"/>
                    <a:pt x="3302410" y="42357"/>
                    <a:pt x="3252020" y="48502"/>
                  </a:cubicBezTo>
                  <a:cubicBezTo>
                    <a:pt x="3201630" y="54647"/>
                    <a:pt x="3127887" y="28838"/>
                    <a:pt x="3089787" y="41128"/>
                  </a:cubicBezTo>
                  <a:cubicBezTo>
                    <a:pt x="3051687" y="53418"/>
                    <a:pt x="3044313" y="91518"/>
                    <a:pt x="3023420" y="122244"/>
                  </a:cubicBezTo>
                  <a:cubicBezTo>
                    <a:pt x="3002526" y="152970"/>
                    <a:pt x="3046771" y="175093"/>
                    <a:pt x="2964426" y="225483"/>
                  </a:cubicBezTo>
                  <a:cubicBezTo>
                    <a:pt x="2882081" y="275873"/>
                    <a:pt x="2733368" y="358218"/>
                    <a:pt x="2529349" y="424586"/>
                  </a:cubicBezTo>
                  <a:cubicBezTo>
                    <a:pt x="2325330" y="490954"/>
                    <a:pt x="1740310" y="623689"/>
                    <a:pt x="1740310" y="623689"/>
                  </a:cubicBezTo>
                  <a:lnTo>
                    <a:pt x="1740310" y="623689"/>
                  </a:lnTo>
                  <a:lnTo>
                    <a:pt x="1467465" y="712180"/>
                  </a:lnTo>
                  <a:cubicBezTo>
                    <a:pt x="1334729" y="757654"/>
                    <a:pt x="1124565" y="848603"/>
                    <a:pt x="943897" y="896535"/>
                  </a:cubicBezTo>
                  <a:cubicBezTo>
                    <a:pt x="763229" y="944467"/>
                    <a:pt x="523568" y="983796"/>
                    <a:pt x="383458" y="999773"/>
                  </a:cubicBezTo>
                  <a:cubicBezTo>
                    <a:pt x="243348" y="1015750"/>
                    <a:pt x="167149" y="1040331"/>
                    <a:pt x="103239" y="992399"/>
                  </a:cubicBezTo>
                  <a:cubicBezTo>
                    <a:pt x="39329" y="944467"/>
                    <a:pt x="19664" y="828323"/>
                    <a:pt x="0" y="712180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 b="1">
                <a:ea typeface="微软雅黑" panose="020B0503020204020204" charset="-122"/>
              </a:endParaRPr>
            </a:p>
          </p:txBody>
        </p:sp>
        <p:sp>
          <p:nvSpPr>
            <p:cNvPr id="11277" name="任意多边形 11276"/>
            <p:cNvSpPr/>
            <p:nvPr/>
          </p:nvSpPr>
          <p:spPr>
            <a:xfrm>
              <a:off x="4954512" y="3731342"/>
              <a:ext cx="1121823" cy="1386348"/>
            </a:xfrm>
            <a:custGeom>
              <a:avLst/>
              <a:gdLst>
                <a:gd name="connsiteX0" fmla="*/ 1121823 w 1121823"/>
                <a:gd name="connsiteY0" fmla="*/ 1386348 h 1386348"/>
                <a:gd name="connsiteX1" fmla="*/ 959591 w 1121823"/>
                <a:gd name="connsiteY1" fmla="*/ 1113503 h 1386348"/>
                <a:gd name="connsiteX2" fmla="*/ 701494 w 1121823"/>
                <a:gd name="connsiteY2" fmla="*/ 737419 h 1386348"/>
                <a:gd name="connsiteX3" fmla="*/ 384404 w 1121823"/>
                <a:gd name="connsiteY3" fmla="*/ 457200 h 1386348"/>
                <a:gd name="connsiteX4" fmla="*/ 59940 w 1121823"/>
                <a:gd name="connsiteY4" fmla="*/ 169606 h 1386348"/>
                <a:gd name="connsiteX5" fmla="*/ 946 w 1121823"/>
                <a:gd name="connsiteY5" fmla="*/ 0 h 138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823" h="1386348">
                  <a:moveTo>
                    <a:pt x="1121823" y="1386348"/>
                  </a:moveTo>
                  <a:cubicBezTo>
                    <a:pt x="1075734" y="1304003"/>
                    <a:pt x="1029646" y="1221658"/>
                    <a:pt x="959591" y="1113503"/>
                  </a:cubicBezTo>
                  <a:cubicBezTo>
                    <a:pt x="889536" y="1005348"/>
                    <a:pt x="797358" y="846803"/>
                    <a:pt x="701494" y="737419"/>
                  </a:cubicBezTo>
                  <a:cubicBezTo>
                    <a:pt x="605630" y="628035"/>
                    <a:pt x="384404" y="457200"/>
                    <a:pt x="384404" y="457200"/>
                  </a:cubicBezTo>
                  <a:cubicBezTo>
                    <a:pt x="277478" y="362564"/>
                    <a:pt x="123850" y="245806"/>
                    <a:pt x="59940" y="169606"/>
                  </a:cubicBezTo>
                  <a:cubicBezTo>
                    <a:pt x="-3970" y="93406"/>
                    <a:pt x="-1512" y="46703"/>
                    <a:pt x="946" y="0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 b="1">
                <a:ea typeface="微软雅黑" panose="020B0503020204020204" charset="-122"/>
              </a:endParaRPr>
            </a:p>
          </p:txBody>
        </p:sp>
        <p:cxnSp>
          <p:nvCxnSpPr>
            <p:cNvPr id="11279" name="直接箭头连接符 11278"/>
            <p:cNvCxnSpPr>
              <a:stCxn id="11277" idx="4"/>
              <a:endCxn id="11265" idx="8"/>
            </p:cNvCxnSpPr>
            <p:nvPr/>
          </p:nvCxnSpPr>
          <p:spPr>
            <a:xfrm flipH="1" flipV="1">
              <a:off x="4886325" y="3600450"/>
              <a:ext cx="128127" cy="300498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87" name="任意多边形 11286"/>
            <p:cNvSpPr/>
            <p:nvPr/>
          </p:nvSpPr>
          <p:spPr>
            <a:xfrm>
              <a:off x="9379974" y="3473245"/>
              <a:ext cx="2241755" cy="899652"/>
            </a:xfrm>
            <a:custGeom>
              <a:avLst/>
              <a:gdLst>
                <a:gd name="connsiteX0" fmla="*/ 2241755 w 2241755"/>
                <a:gd name="connsiteY0" fmla="*/ 0 h 899652"/>
                <a:gd name="connsiteX1" fmla="*/ 1954161 w 2241755"/>
                <a:gd name="connsiteY1" fmla="*/ 280220 h 899652"/>
                <a:gd name="connsiteX2" fmla="*/ 1489587 w 2241755"/>
                <a:gd name="connsiteY2" fmla="*/ 331839 h 899652"/>
                <a:gd name="connsiteX3" fmla="*/ 1091381 w 2241755"/>
                <a:gd name="connsiteY3" fmla="*/ 280220 h 899652"/>
                <a:gd name="connsiteX4" fmla="*/ 789039 w 2241755"/>
                <a:gd name="connsiteY4" fmla="*/ 324465 h 899652"/>
                <a:gd name="connsiteX5" fmla="*/ 449826 w 2241755"/>
                <a:gd name="connsiteY5" fmla="*/ 516194 h 899652"/>
                <a:gd name="connsiteX6" fmla="*/ 309716 w 2241755"/>
                <a:gd name="connsiteY6" fmla="*/ 781665 h 899652"/>
                <a:gd name="connsiteX7" fmla="*/ 162232 w 2241755"/>
                <a:gd name="connsiteY7" fmla="*/ 877529 h 899652"/>
                <a:gd name="connsiteX8" fmla="*/ 0 w 2241755"/>
                <a:gd name="connsiteY8" fmla="*/ 899652 h 89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1755" h="899652">
                  <a:moveTo>
                    <a:pt x="2241755" y="0"/>
                  </a:moveTo>
                  <a:cubicBezTo>
                    <a:pt x="2160638" y="112456"/>
                    <a:pt x="2079522" y="224913"/>
                    <a:pt x="1954161" y="280220"/>
                  </a:cubicBezTo>
                  <a:cubicBezTo>
                    <a:pt x="1828800" y="335527"/>
                    <a:pt x="1633384" y="331839"/>
                    <a:pt x="1489587" y="331839"/>
                  </a:cubicBezTo>
                  <a:cubicBezTo>
                    <a:pt x="1345790" y="331839"/>
                    <a:pt x="1208139" y="281449"/>
                    <a:pt x="1091381" y="280220"/>
                  </a:cubicBezTo>
                  <a:cubicBezTo>
                    <a:pt x="974623" y="278991"/>
                    <a:pt x="895965" y="285136"/>
                    <a:pt x="789039" y="324465"/>
                  </a:cubicBezTo>
                  <a:cubicBezTo>
                    <a:pt x="682113" y="363794"/>
                    <a:pt x="529713" y="439994"/>
                    <a:pt x="449826" y="516194"/>
                  </a:cubicBezTo>
                  <a:cubicBezTo>
                    <a:pt x="369939" y="592394"/>
                    <a:pt x="357648" y="721443"/>
                    <a:pt x="309716" y="781665"/>
                  </a:cubicBezTo>
                  <a:cubicBezTo>
                    <a:pt x="261784" y="841888"/>
                    <a:pt x="213851" y="857865"/>
                    <a:pt x="162232" y="877529"/>
                  </a:cubicBezTo>
                  <a:cubicBezTo>
                    <a:pt x="110613" y="897193"/>
                    <a:pt x="55306" y="898422"/>
                    <a:pt x="0" y="899652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 b="1">
                <a:ea typeface="微软雅黑" panose="020B0503020204020204" charset="-122"/>
              </a:endParaRPr>
            </a:p>
          </p:txBody>
        </p:sp>
      </p:grpSp>
      <p:sp>
        <p:nvSpPr>
          <p:cNvPr id="11288" name="任意多边形 11287"/>
          <p:cNvSpPr/>
          <p:nvPr/>
        </p:nvSpPr>
        <p:spPr>
          <a:xfrm>
            <a:off x="7670203" y="4064935"/>
            <a:ext cx="3815800" cy="1007289"/>
          </a:xfrm>
          <a:custGeom>
            <a:avLst/>
            <a:gdLst>
              <a:gd name="connsiteX0" fmla="*/ 3691432 w 3816794"/>
              <a:gd name="connsiteY0" fmla="*/ 1007551 h 1007551"/>
              <a:gd name="connsiteX1" fmla="*/ 3816794 w 3816794"/>
              <a:gd name="connsiteY1" fmla="*/ 771577 h 1007551"/>
              <a:gd name="connsiteX2" fmla="*/ 3691432 w 3816794"/>
              <a:gd name="connsiteY2" fmla="*/ 528229 h 1007551"/>
              <a:gd name="connsiteX3" fmla="*/ 3359594 w 3816794"/>
              <a:gd name="connsiteY3" fmla="*/ 248009 h 1007551"/>
              <a:gd name="connsiteX4" fmla="*/ 2976135 w 3816794"/>
              <a:gd name="connsiteY4" fmla="*/ 78403 h 1007551"/>
              <a:gd name="connsiteX5" fmla="*/ 2872897 w 3816794"/>
              <a:gd name="connsiteY5" fmla="*/ 85777 h 1007551"/>
              <a:gd name="connsiteX6" fmla="*/ 2740161 w 3816794"/>
              <a:gd name="connsiteY6" fmla="*/ 152145 h 1007551"/>
              <a:gd name="connsiteX7" fmla="*/ 2622174 w 3816794"/>
              <a:gd name="connsiteY7" fmla="*/ 41532 h 1007551"/>
              <a:gd name="connsiteX8" fmla="*/ 2356703 w 3816794"/>
              <a:gd name="connsiteY8" fmla="*/ 4661 h 1007551"/>
              <a:gd name="connsiteX9" fmla="*/ 2061735 w 3816794"/>
              <a:gd name="connsiteY9" fmla="*/ 137396 h 1007551"/>
              <a:gd name="connsiteX10" fmla="*/ 1943748 w 3816794"/>
              <a:gd name="connsiteY10" fmla="*/ 277506 h 1007551"/>
              <a:gd name="connsiteX11" fmla="*/ 1700400 w 3816794"/>
              <a:gd name="connsiteY11" fmla="*/ 196390 h 1007551"/>
              <a:gd name="connsiteX12" fmla="*/ 1545542 w 3816794"/>
              <a:gd name="connsiteY12" fmla="*/ 203764 h 1007551"/>
              <a:gd name="connsiteX13" fmla="*/ 1398058 w 3816794"/>
              <a:gd name="connsiteY13" fmla="*/ 233261 h 1007551"/>
              <a:gd name="connsiteX14" fmla="*/ 1361187 w 3816794"/>
              <a:gd name="connsiteY14" fmla="*/ 321751 h 1007551"/>
              <a:gd name="connsiteX15" fmla="*/ 1228452 w 3816794"/>
              <a:gd name="connsiteY15" fmla="*/ 483983 h 1007551"/>
              <a:gd name="connsiteX16" fmla="*/ 822871 w 3816794"/>
              <a:gd name="connsiteY16" fmla="*/ 565100 h 1007551"/>
              <a:gd name="connsiteX17" fmla="*/ 306677 w 3816794"/>
              <a:gd name="connsiteY17" fmla="*/ 624093 h 1007551"/>
              <a:gd name="connsiteX18" fmla="*/ 26458 w 3816794"/>
              <a:gd name="connsiteY18" fmla="*/ 705209 h 1007551"/>
              <a:gd name="connsiteX19" fmla="*/ 11710 w 3816794"/>
              <a:gd name="connsiteY19" fmla="*/ 778951 h 100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16794" h="1007551">
                <a:moveTo>
                  <a:pt x="3691432" y="1007551"/>
                </a:moveTo>
                <a:cubicBezTo>
                  <a:pt x="3754113" y="929507"/>
                  <a:pt x="3816794" y="851464"/>
                  <a:pt x="3816794" y="771577"/>
                </a:cubicBezTo>
                <a:cubicBezTo>
                  <a:pt x="3816794" y="691690"/>
                  <a:pt x="3767632" y="615490"/>
                  <a:pt x="3691432" y="528229"/>
                </a:cubicBezTo>
                <a:cubicBezTo>
                  <a:pt x="3615232" y="440968"/>
                  <a:pt x="3478810" y="322980"/>
                  <a:pt x="3359594" y="248009"/>
                </a:cubicBezTo>
                <a:cubicBezTo>
                  <a:pt x="3240378" y="173038"/>
                  <a:pt x="3057251" y="105442"/>
                  <a:pt x="2976135" y="78403"/>
                </a:cubicBezTo>
                <a:cubicBezTo>
                  <a:pt x="2895019" y="51364"/>
                  <a:pt x="2912226" y="73487"/>
                  <a:pt x="2872897" y="85777"/>
                </a:cubicBezTo>
                <a:cubicBezTo>
                  <a:pt x="2833568" y="98067"/>
                  <a:pt x="2781948" y="159519"/>
                  <a:pt x="2740161" y="152145"/>
                </a:cubicBezTo>
                <a:cubicBezTo>
                  <a:pt x="2698374" y="144771"/>
                  <a:pt x="2686084" y="66113"/>
                  <a:pt x="2622174" y="41532"/>
                </a:cubicBezTo>
                <a:cubicBezTo>
                  <a:pt x="2558264" y="16951"/>
                  <a:pt x="2450109" y="-11316"/>
                  <a:pt x="2356703" y="4661"/>
                </a:cubicBezTo>
                <a:cubicBezTo>
                  <a:pt x="2263297" y="20638"/>
                  <a:pt x="2130561" y="91922"/>
                  <a:pt x="2061735" y="137396"/>
                </a:cubicBezTo>
                <a:cubicBezTo>
                  <a:pt x="1992909" y="182870"/>
                  <a:pt x="2003970" y="267674"/>
                  <a:pt x="1943748" y="277506"/>
                </a:cubicBezTo>
                <a:cubicBezTo>
                  <a:pt x="1883526" y="287338"/>
                  <a:pt x="1766768" y="208680"/>
                  <a:pt x="1700400" y="196390"/>
                </a:cubicBezTo>
                <a:cubicBezTo>
                  <a:pt x="1634032" y="184100"/>
                  <a:pt x="1595932" y="197619"/>
                  <a:pt x="1545542" y="203764"/>
                </a:cubicBezTo>
                <a:cubicBezTo>
                  <a:pt x="1495152" y="209909"/>
                  <a:pt x="1428784" y="213596"/>
                  <a:pt x="1398058" y="233261"/>
                </a:cubicBezTo>
                <a:cubicBezTo>
                  <a:pt x="1367332" y="252926"/>
                  <a:pt x="1389455" y="279964"/>
                  <a:pt x="1361187" y="321751"/>
                </a:cubicBezTo>
                <a:cubicBezTo>
                  <a:pt x="1332919" y="363538"/>
                  <a:pt x="1318171" y="443425"/>
                  <a:pt x="1228452" y="483983"/>
                </a:cubicBezTo>
                <a:cubicBezTo>
                  <a:pt x="1138733" y="524541"/>
                  <a:pt x="976500" y="541748"/>
                  <a:pt x="822871" y="565100"/>
                </a:cubicBezTo>
                <a:cubicBezTo>
                  <a:pt x="669242" y="588452"/>
                  <a:pt x="439412" y="600742"/>
                  <a:pt x="306677" y="624093"/>
                </a:cubicBezTo>
                <a:cubicBezTo>
                  <a:pt x="173942" y="647444"/>
                  <a:pt x="75619" y="679399"/>
                  <a:pt x="26458" y="705209"/>
                </a:cubicBezTo>
                <a:cubicBezTo>
                  <a:pt x="-22703" y="731019"/>
                  <a:pt x="11710" y="778951"/>
                  <a:pt x="11710" y="778951"/>
                </a:cubicBezTo>
              </a:path>
            </a:pathLst>
          </a:custGeom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 b="1">
              <a:ea typeface="微软雅黑" panose="020B050302020402020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7607774" y="4825405"/>
            <a:ext cx="3713347" cy="998942"/>
            <a:chOff x="7649318" y="4830097"/>
            <a:chExt cx="3714314" cy="999202"/>
          </a:xfrm>
        </p:grpSpPr>
        <p:sp>
          <p:nvSpPr>
            <p:cNvPr id="11289" name="任意多边形 11288"/>
            <p:cNvSpPr/>
            <p:nvPr/>
          </p:nvSpPr>
          <p:spPr>
            <a:xfrm>
              <a:off x="7649318" y="4830097"/>
              <a:ext cx="3692192" cy="999202"/>
            </a:xfrm>
            <a:custGeom>
              <a:avLst/>
              <a:gdLst>
                <a:gd name="connsiteX0" fmla="*/ 34592 w 3692192"/>
                <a:gd name="connsiteY0" fmla="*/ 0 h 999202"/>
                <a:gd name="connsiteX1" fmla="*/ 12469 w 3692192"/>
                <a:gd name="connsiteY1" fmla="*/ 235974 h 999202"/>
                <a:gd name="connsiteX2" fmla="*/ 204198 w 3692192"/>
                <a:gd name="connsiteY2" fmla="*/ 648929 h 999202"/>
                <a:gd name="connsiteX3" fmla="*/ 838379 w 3692192"/>
                <a:gd name="connsiteY3" fmla="*/ 774290 h 999202"/>
                <a:gd name="connsiteX4" fmla="*/ 1347198 w 3692192"/>
                <a:gd name="connsiteY4" fmla="*/ 973393 h 999202"/>
                <a:gd name="connsiteX5" fmla="*/ 1531553 w 3692192"/>
                <a:gd name="connsiteY5" fmla="*/ 966019 h 999202"/>
                <a:gd name="connsiteX6" fmla="*/ 1804398 w 3692192"/>
                <a:gd name="connsiteY6" fmla="*/ 693174 h 999202"/>
                <a:gd name="connsiteX7" fmla="*/ 2173108 w 3692192"/>
                <a:gd name="connsiteY7" fmla="*/ 707922 h 999202"/>
                <a:gd name="connsiteX8" fmla="*/ 2571314 w 3692192"/>
                <a:gd name="connsiteY8" fmla="*/ 707922 h 999202"/>
                <a:gd name="connsiteX9" fmla="*/ 2763043 w 3692192"/>
                <a:gd name="connsiteY9" fmla="*/ 870155 h 999202"/>
                <a:gd name="connsiteX10" fmla="*/ 2969521 w 3692192"/>
                <a:gd name="connsiteY10" fmla="*/ 803787 h 999202"/>
                <a:gd name="connsiteX11" fmla="*/ 3308734 w 3692192"/>
                <a:gd name="connsiteY11" fmla="*/ 840658 h 999202"/>
                <a:gd name="connsiteX12" fmla="*/ 3529959 w 3692192"/>
                <a:gd name="connsiteY12" fmla="*/ 744793 h 999202"/>
                <a:gd name="connsiteX13" fmla="*/ 3611076 w 3692192"/>
                <a:gd name="connsiteY13" fmla="*/ 427703 h 999202"/>
                <a:gd name="connsiteX14" fmla="*/ 3692192 w 3692192"/>
                <a:gd name="connsiteY14" fmla="*/ 287593 h 999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2191" h="999202">
                  <a:moveTo>
                    <a:pt x="34592" y="0"/>
                  </a:moveTo>
                  <a:cubicBezTo>
                    <a:pt x="9396" y="63909"/>
                    <a:pt x="-15799" y="127819"/>
                    <a:pt x="12469" y="235974"/>
                  </a:cubicBezTo>
                  <a:cubicBezTo>
                    <a:pt x="40737" y="344129"/>
                    <a:pt x="66546" y="559210"/>
                    <a:pt x="204198" y="648929"/>
                  </a:cubicBezTo>
                  <a:cubicBezTo>
                    <a:pt x="341850" y="738648"/>
                    <a:pt x="647879" y="720213"/>
                    <a:pt x="838379" y="774290"/>
                  </a:cubicBezTo>
                  <a:cubicBezTo>
                    <a:pt x="1028879" y="828367"/>
                    <a:pt x="1231669" y="941438"/>
                    <a:pt x="1347198" y="973393"/>
                  </a:cubicBezTo>
                  <a:cubicBezTo>
                    <a:pt x="1462727" y="1005348"/>
                    <a:pt x="1455353" y="1012722"/>
                    <a:pt x="1531553" y="966019"/>
                  </a:cubicBezTo>
                  <a:cubicBezTo>
                    <a:pt x="1607753" y="919316"/>
                    <a:pt x="1697472" y="736190"/>
                    <a:pt x="1804398" y="693174"/>
                  </a:cubicBezTo>
                  <a:cubicBezTo>
                    <a:pt x="1911324" y="650158"/>
                    <a:pt x="2045289" y="705464"/>
                    <a:pt x="2173108" y="707922"/>
                  </a:cubicBezTo>
                  <a:cubicBezTo>
                    <a:pt x="2300927" y="710380"/>
                    <a:pt x="2472992" y="680883"/>
                    <a:pt x="2571314" y="707922"/>
                  </a:cubicBezTo>
                  <a:cubicBezTo>
                    <a:pt x="2669636" y="734961"/>
                    <a:pt x="2696675" y="854178"/>
                    <a:pt x="2763043" y="870155"/>
                  </a:cubicBezTo>
                  <a:cubicBezTo>
                    <a:pt x="2829411" y="886132"/>
                    <a:pt x="2878573" y="808703"/>
                    <a:pt x="2969521" y="803787"/>
                  </a:cubicBezTo>
                  <a:cubicBezTo>
                    <a:pt x="3060469" y="798871"/>
                    <a:pt x="3215328" y="850490"/>
                    <a:pt x="3308734" y="840658"/>
                  </a:cubicBezTo>
                  <a:cubicBezTo>
                    <a:pt x="3402140" y="830826"/>
                    <a:pt x="3479569" y="813619"/>
                    <a:pt x="3529959" y="744793"/>
                  </a:cubicBezTo>
                  <a:cubicBezTo>
                    <a:pt x="3580349" y="675967"/>
                    <a:pt x="3584037" y="503903"/>
                    <a:pt x="3611076" y="427703"/>
                  </a:cubicBezTo>
                  <a:cubicBezTo>
                    <a:pt x="3638115" y="351503"/>
                    <a:pt x="3665153" y="319548"/>
                    <a:pt x="3692192" y="287593"/>
                  </a:cubicBezTo>
                </a:path>
              </a:pathLst>
            </a:custGeom>
            <a:ln w="28575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 b="1">
                <a:ea typeface="微软雅黑" panose="020B0503020204020204" charset="-122"/>
              </a:endParaRPr>
            </a:p>
          </p:txBody>
        </p:sp>
        <p:cxnSp>
          <p:nvCxnSpPr>
            <p:cNvPr id="11291" name="直接箭头连接符 11290"/>
            <p:cNvCxnSpPr>
              <a:stCxn id="11289" idx="14"/>
              <a:endCxn id="11288" idx="0"/>
            </p:cNvCxnSpPr>
            <p:nvPr/>
          </p:nvCxnSpPr>
          <p:spPr>
            <a:xfrm flipV="1">
              <a:off x="11341510" y="5073445"/>
              <a:ext cx="22122" cy="44245"/>
            </a:xfrm>
            <a:prstGeom prst="straightConnector1">
              <a:avLst/>
            </a:prstGeom>
            <a:ln w="28575">
              <a:solidFill>
                <a:schemeClr val="accent4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92" name="TextBox 11291"/>
          <p:cNvSpPr txBox="1"/>
          <p:nvPr/>
        </p:nvSpPr>
        <p:spPr>
          <a:xfrm rot="1227151">
            <a:off x="4479493" y="2683084"/>
            <a:ext cx="382860" cy="1814830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zh-CN" altLang="en-US" sz="1600" b="1">
                <a:ea typeface="微软雅黑" panose="020B0503020204020204" charset="-122"/>
              </a:rPr>
              <a:t>德雷克</a:t>
            </a:r>
            <a:r>
              <a:rPr lang="en-US" altLang="zh-CN" sz="1600" b="1">
                <a:ea typeface="微软雅黑" panose="020B0503020204020204" charset="-122"/>
              </a:rPr>
              <a:t>1577</a:t>
            </a:r>
            <a:endParaRPr lang="zh-CN" altLang="en-US" sz="1600" b="1">
              <a:ea typeface="微软雅黑" panose="020B0503020204020204" charset="-122"/>
            </a:endParaRPr>
          </a:p>
        </p:txBody>
      </p:sp>
      <p:sp>
        <p:nvSpPr>
          <p:cNvPr id="61" name="TextBox 60"/>
          <p:cNvSpPr txBox="1"/>
          <p:nvPr/>
        </p:nvSpPr>
        <p:spPr>
          <a:xfrm rot="20879191">
            <a:off x="5978001" y="5175909"/>
            <a:ext cx="269752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ea typeface="微软雅黑" panose="020B0503020204020204" charset="-122"/>
              </a:rPr>
              <a:t>德雷克</a:t>
            </a:r>
            <a:r>
              <a:rPr lang="en-US" altLang="zh-CN" sz="1600" b="1">
                <a:ea typeface="微软雅黑" panose="020B0503020204020204" charset="-122"/>
              </a:rPr>
              <a:t>1580</a:t>
            </a:r>
            <a:endParaRPr lang="zh-CN" altLang="en-US" sz="1600" b="1">
              <a:ea typeface="微软雅黑" panose="020B0503020204020204" charset="-122"/>
            </a:endParaRPr>
          </a:p>
        </p:txBody>
      </p:sp>
      <p:sp>
        <p:nvSpPr>
          <p:cNvPr id="11293" name="TextBox 11292"/>
          <p:cNvSpPr txBox="1"/>
          <p:nvPr/>
        </p:nvSpPr>
        <p:spPr>
          <a:xfrm>
            <a:off x="7699738" y="5791403"/>
            <a:ext cx="312797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ea typeface="微软雅黑" panose="020B0503020204020204" charset="-122"/>
              </a:rPr>
              <a:t>塔斯曼</a:t>
            </a:r>
            <a:r>
              <a:rPr lang="en-US" altLang="zh-CN" sz="1600" b="1">
                <a:ea typeface="微软雅黑" panose="020B0503020204020204" charset="-122"/>
              </a:rPr>
              <a:t>1642——1643</a:t>
            </a:r>
            <a:endParaRPr lang="zh-CN" altLang="en-US" sz="1600" b="1">
              <a:ea typeface="微软雅黑" panose="020B0503020204020204" charset="-122"/>
            </a:endParaRPr>
          </a:p>
        </p:txBody>
      </p:sp>
      <p:sp>
        <p:nvSpPr>
          <p:cNvPr id="11294" name="TextBox 11293"/>
          <p:cNvSpPr txBox="1"/>
          <p:nvPr/>
        </p:nvSpPr>
        <p:spPr>
          <a:xfrm>
            <a:off x="6311968" y="693409"/>
            <a:ext cx="1572222" cy="5835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>
                <a:ea typeface="微软雅黑" panose="020B0503020204020204" charset="-122"/>
              </a:rPr>
              <a:t>巴伦支 </a:t>
            </a:r>
            <a:endParaRPr lang="en-US" altLang="zh-CN" sz="1600" b="1">
              <a:ea typeface="微软雅黑" panose="020B0503020204020204" charset="-122"/>
            </a:endParaRPr>
          </a:p>
          <a:p>
            <a:r>
              <a:rPr lang="en-US" altLang="zh-CN" sz="1600" b="1">
                <a:ea typeface="微软雅黑" panose="020B0503020204020204" charset="-122"/>
              </a:rPr>
              <a:t>1594-1597</a:t>
            </a:r>
            <a:endParaRPr lang="zh-CN" altLang="en-US" sz="1600" b="1">
              <a:ea typeface="微软雅黑" panose="020B0503020204020204" charset="-122"/>
            </a:endParaRPr>
          </a:p>
        </p:txBody>
      </p:sp>
      <p:cxnSp>
        <p:nvCxnSpPr>
          <p:cNvPr id="32" name="直接箭头连接符 31"/>
          <p:cNvCxnSpPr/>
          <p:nvPr/>
        </p:nvCxnSpPr>
        <p:spPr>
          <a:xfrm flipV="1">
            <a:off x="7103849" y="1001222"/>
            <a:ext cx="181295" cy="20493"/>
          </a:xfrm>
          <a:prstGeom prst="straightConnector1">
            <a:avLst/>
          </a:prstGeom>
          <a:ln w="28575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895392" y="1845236"/>
            <a:ext cx="68190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800" b="1">
              <a:ea typeface="微软雅黑" panose="020B0503020204020204" charset="-122"/>
            </a:endParaRPr>
          </a:p>
        </p:txBody>
      </p:sp>
      <p:sp>
        <p:nvSpPr>
          <p:cNvPr id="43" name="圆角矩形标注 42"/>
          <p:cNvSpPr/>
          <p:nvPr/>
        </p:nvSpPr>
        <p:spPr>
          <a:xfrm>
            <a:off x="480839" y="1225122"/>
            <a:ext cx="2611465" cy="882628"/>
          </a:xfrm>
          <a:prstGeom prst="wedgeRoundRectCallout">
            <a:avLst>
              <a:gd name="adj1" fmla="val 71386"/>
              <a:gd name="adj2" fmla="val 5980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Newfoundland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纽芬兰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  <a:endParaRPr lang="zh-CN" altLang="en-US" sz="2400" b="1">
              <a:solidFill>
                <a:srgbClr val="FF0000"/>
              </a:solidFill>
              <a:latin typeface="Segoe UI Black" panose="020B0A02040204020203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3040" y="4507865"/>
            <a:ext cx="11567795" cy="18967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特点：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①参与国家更多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②覆盖范围更广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（从中低纬度到高纬度）（从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航路到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全球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航路）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ts val="4060"/>
              </a:lnSpc>
            </a:pPr>
            <a:r>
              <a:rPr lang="zh-CN" altLang="en-US" sz="28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影响：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汉仪劲楷简" panose="00020600040101010101" charset="-122"/>
                <a:sym typeface="+mn-ea"/>
              </a:rPr>
              <a:t>进一步丰富了人类的地理知识，在主要航线之外，开辟了众多的新航线，世界主要的大洋和大陆之间，通过海上航线建立了直接联系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1150" y="228600"/>
            <a:ext cx="11307445" cy="4610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任务</a:t>
            </a: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2：（</a:t>
            </a:r>
            <a:r>
              <a:rPr lang="en-US" alt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3</a:t>
            </a: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）与之前的航路对比，这些航路有什么特点？有什么意义？</a:t>
            </a:r>
            <a:endParaRPr lang="zh-CN" sz="2800" b="1" dirty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1515745" y="3877389"/>
            <a:ext cx="10426569" cy="5232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800" dirty="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新航路的开辟是人类历史从分散走向整体过程中的重要节点。</a:t>
            </a:r>
            <a:endParaRPr lang="zh-CN" altLang="en-US" sz="2800" dirty="0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30" y="757348"/>
            <a:ext cx="2500362" cy="2515703"/>
          </a:xfrm>
          <a:prstGeom prst="flowChartConnector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05558" y="717151"/>
            <a:ext cx="2744797" cy="27123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" t="8042" r="1934" b="10420"/>
          <a:stretch>
            <a:fillRect/>
          </a:stretch>
        </p:blipFill>
        <p:spPr>
          <a:xfrm>
            <a:off x="7309736" y="847957"/>
            <a:ext cx="4045908" cy="2373070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7"/>
            </p:custDataLst>
          </p:nvPr>
        </p:nvSpPr>
        <p:spPr>
          <a:xfrm>
            <a:off x="7386548" y="3426137"/>
            <a:ext cx="3967548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b="1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1630</a:t>
            </a:r>
            <a:r>
              <a:rPr lang="zh-CN" altLang="en-US" b="1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年</a:t>
            </a:r>
            <a:r>
              <a:rPr lang="en-US" altLang="zh-CN" b="1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《</a:t>
            </a:r>
            <a:r>
              <a:rPr lang="zh-CN" altLang="en-US" b="1" dirty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新世界地理和水文地图</a:t>
            </a:r>
            <a:r>
              <a:rPr lang="en-US" altLang="zh-CN" b="1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》</a:t>
            </a:r>
            <a:endParaRPr lang="en-US" altLang="zh-CN" b="1" dirty="0" smtClean="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9" name="矩形 18"/>
          <p:cNvSpPr/>
          <p:nvPr>
            <p:custDataLst>
              <p:tags r:id="rId8"/>
            </p:custDataLst>
          </p:nvPr>
        </p:nvSpPr>
        <p:spPr>
          <a:xfrm>
            <a:off x="817916" y="3429466"/>
            <a:ext cx="2530376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</a:rPr>
              <a:t>《</a:t>
            </a:r>
            <a:r>
              <a:rPr lang="zh-CN" altLang="en-US" b="1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</a:rPr>
              <a:t>圣经</a:t>
            </a:r>
            <a:r>
              <a:rPr lang="en-US" altLang="zh-CN" b="1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</a:rPr>
              <a:t>》</a:t>
            </a:r>
            <a:r>
              <a:rPr lang="zh-CN" altLang="en-US" b="1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</a:rPr>
              <a:t>描绘的世界</a:t>
            </a:r>
            <a:endParaRPr lang="zh-CN" altLang="en-US" b="1" dirty="0" smtClean="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20" name="矩形 19"/>
          <p:cNvSpPr/>
          <p:nvPr>
            <p:custDataLst>
              <p:tags r:id="rId9"/>
            </p:custDataLst>
          </p:nvPr>
        </p:nvSpPr>
        <p:spPr>
          <a:xfrm>
            <a:off x="3535443" y="3426137"/>
            <a:ext cx="3588404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b="1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1459</a:t>
            </a:r>
            <a:r>
              <a:rPr lang="zh-CN" altLang="en-US" b="1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年弗</a:t>
            </a:r>
            <a:r>
              <a:rPr lang="zh-CN" altLang="en-US" b="1" dirty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拉</a:t>
            </a:r>
            <a:r>
              <a:rPr lang="en-US" altLang="zh-CN" b="1" dirty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·</a:t>
            </a:r>
            <a:r>
              <a:rPr lang="zh-CN" altLang="en-US" b="1" dirty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毛</a:t>
            </a:r>
            <a:r>
              <a:rPr lang="zh-CN" altLang="en-US" b="1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罗</a:t>
            </a:r>
            <a:r>
              <a:rPr lang="en-US" altLang="zh-CN" b="1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《</a:t>
            </a:r>
            <a:r>
              <a:rPr lang="zh-CN" altLang="en-US" b="1" dirty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世界地图</a:t>
            </a:r>
            <a:r>
              <a:rPr lang="en-US" altLang="zh-CN" b="1" dirty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》</a:t>
            </a:r>
            <a:endParaRPr lang="en-US" altLang="zh-CN" b="1" dirty="0" smtClean="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22" name="矩形 21"/>
          <p:cNvSpPr/>
          <p:nvPr>
            <p:custDataLst>
              <p:tags r:id="rId10"/>
            </p:custDataLst>
          </p:nvPr>
        </p:nvSpPr>
        <p:spPr>
          <a:xfrm>
            <a:off x="2163480" y="5731621"/>
            <a:ext cx="7865324" cy="73723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孤立、分散                   联系、整体</a:t>
            </a:r>
            <a:endParaRPr lang="zh-CN" altLang="en-US" sz="2800" dirty="0" smtClean="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7" name="箭头: 下 3"/>
          <p:cNvSpPr/>
          <p:nvPr>
            <p:custDataLst>
              <p:tags r:id="rId11"/>
            </p:custDataLst>
          </p:nvPr>
        </p:nvSpPr>
        <p:spPr>
          <a:xfrm rot="16200000">
            <a:off x="5584825" y="5176520"/>
            <a:ext cx="588645" cy="199517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25"/>
          <p:cNvGrpSpPr/>
          <p:nvPr/>
        </p:nvGrpSpPr>
        <p:grpSpPr>
          <a:xfrm>
            <a:off x="817880" y="3954780"/>
            <a:ext cx="10444480" cy="1919404"/>
            <a:chOff x="303341" y="2712721"/>
            <a:chExt cx="7833415" cy="1721858"/>
          </a:xfrm>
        </p:grpSpPr>
        <p:sp>
          <p:nvSpPr>
            <p:cNvPr id="54" name="Rectangle 53"/>
            <p:cNvSpPr/>
            <p:nvPr>
              <p:custDataLst>
                <p:tags r:id="rId12"/>
              </p:custDataLst>
            </p:nvPr>
          </p:nvSpPr>
          <p:spPr>
            <a:xfrm>
              <a:off x="303341" y="2712721"/>
              <a:ext cx="7833415" cy="171451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endParaRPr>
            </a:p>
          </p:txBody>
        </p:sp>
        <p:sp>
          <p:nvSpPr>
            <p:cNvPr id="57" name="Rectangle 56"/>
            <p:cNvSpPr/>
            <p:nvPr>
              <p:custDataLst>
                <p:tags r:id="rId13"/>
              </p:custDataLst>
            </p:nvPr>
          </p:nvSpPr>
          <p:spPr>
            <a:xfrm>
              <a:off x="1763534" y="2861788"/>
              <a:ext cx="6373222" cy="157279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R="0" lvl="0" indent="0" algn="l" defTabSz="914400" rtl="0" fontAlgn="base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</a:t>
              </a:r>
              <a:r>
                <a:rPr kumimoji="0" lang="zh-CN" altLang="en-US" sz="24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尽管人类及其祖先已在地球上生存了二百多万年，但是真正的世界历史应从</a:t>
              </a:r>
              <a:r>
                <a:rPr kumimoji="0" lang="zh-CN" altLang="en-US" sz="24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1500年前后</a:t>
              </a:r>
              <a:r>
                <a:rPr kumimoji="0" lang="zh-CN" altLang="en-US" sz="24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开始。</a:t>
              </a:r>
              <a:endParaRPr kumimoji="0" lang="zh-CN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marR="0" lvl="0" indent="0" algn="r" defTabSz="914400" rtl="0" fontAlgn="base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——斯塔夫里阿诺斯《全球通史》</a:t>
              </a:r>
              <a:endParaRPr kumimoji="0" lang="zh-CN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pic>
        <p:nvPicPr>
          <p:cNvPr id="103" name="图片 102"/>
          <p:cNvPicPr/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66800" y="4088765"/>
            <a:ext cx="1582420" cy="1642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 userDrawn="1">
            <p:custDataLst>
              <p:tags r:id="rId16"/>
            </p:custDataLst>
          </p:nvPr>
        </p:nvSpPr>
        <p:spPr>
          <a:xfrm>
            <a:off x="245745" y="85725"/>
            <a:ext cx="11864975" cy="58102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schemeClr val="bg2">
                <a:lumMod val="75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17"/>
            </p:custDataLst>
          </p:nvPr>
        </p:nvSpPr>
        <p:spPr>
          <a:xfrm>
            <a:off x="0" y="85725"/>
            <a:ext cx="121920" cy="581660"/>
          </a:xfrm>
          <a:prstGeom prst="rect">
            <a:avLst/>
          </a:prstGeom>
          <a:solidFill>
            <a:srgbClr val="98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8"/>
            </p:custDataLst>
          </p:nvPr>
        </p:nvSpPr>
        <p:spPr>
          <a:xfrm>
            <a:off x="0" y="-144780"/>
            <a:ext cx="10062210" cy="812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30000"/>
              </a:lnSpc>
            </a:pP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二、析新航之</a:t>
            </a: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“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路</a:t>
            </a: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”</a:t>
            </a:r>
            <a:endParaRPr lang="en-US" altLang="zh-CN" sz="4000" b="1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</p:spTree>
    <p:custDataLst>
      <p:tags r:id="rId1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864995" y="125730"/>
            <a:ext cx="1038733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根据课本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P38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问题探究，概括梁启超的观点，并回答梁启超提出的问题。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40" b="16967"/>
          <a:stretch>
            <a:fillRect/>
          </a:stretch>
        </p:blipFill>
        <p:spPr>
          <a:xfrm>
            <a:off x="251927" y="1044208"/>
            <a:ext cx="8331736" cy="75163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3" y="1795839"/>
            <a:ext cx="8422530" cy="493395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8648976" y="4890462"/>
            <a:ext cx="35430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 dirty="0">
                <a:solidFill>
                  <a:srgbClr val="FF0000"/>
                </a:solidFill>
              </a:rPr>
              <a:t>观点：</a:t>
            </a:r>
            <a:endParaRPr lang="en-US" altLang="zh-CN" sz="2200" b="1" dirty="0">
              <a:solidFill>
                <a:srgbClr val="FF0000"/>
              </a:solidFill>
            </a:endParaRPr>
          </a:p>
          <a:p>
            <a:r>
              <a:rPr lang="zh-CN" altLang="en-US" sz="2200" dirty="0"/>
              <a:t>郑和虽较早进行远洋航行，但却被西方大航海所超越。</a:t>
            </a:r>
            <a:endParaRPr lang="zh-CN" altLang="en-US" sz="2200" dirty="0"/>
          </a:p>
        </p:txBody>
      </p:sp>
      <p:sp>
        <p:nvSpPr>
          <p:cNvPr id="21" name="文本框 20"/>
          <p:cNvSpPr txBox="1"/>
          <p:nvPr/>
        </p:nvSpPr>
        <p:spPr>
          <a:xfrm>
            <a:off x="8450424" y="974367"/>
            <a:ext cx="3741576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（郑和下西洋和新航路开辟的比较）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4610100" y="5444460"/>
            <a:ext cx="344805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62000" y="5815935"/>
            <a:ext cx="406717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52095" y="125730"/>
            <a:ext cx="18262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探究与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拓展：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 flipV="1">
            <a:off x="2961005" y="3611215"/>
            <a:ext cx="4280535" cy="203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4"/>
            </p:custDataLst>
          </p:nvPr>
        </p:nvCxnSpPr>
        <p:spPr>
          <a:xfrm flipV="1">
            <a:off x="2246630" y="3956020"/>
            <a:ext cx="5227955" cy="539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5"/>
            </p:custDataLst>
          </p:nvPr>
        </p:nvCxnSpPr>
        <p:spPr>
          <a:xfrm flipV="1">
            <a:off x="1978025" y="5041235"/>
            <a:ext cx="4157980" cy="3175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583930" y="2087880"/>
            <a:ext cx="342265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200" b="1" dirty="0">
                <a:solidFill>
                  <a:srgbClr val="FF0000"/>
                </a:solidFill>
                <a:sym typeface="+mn-ea"/>
              </a:rPr>
              <a:t>背景？目的？性质？影响？</a:t>
            </a:r>
            <a:endParaRPr lang="zh-CN" altLang="en-US" sz="2200" b="1" dirty="0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矩形 38914"/>
          <p:cNvSpPr/>
          <p:nvPr>
            <p:custDataLst>
              <p:tags r:id="rId1"/>
            </p:custDataLst>
          </p:nvPr>
        </p:nvSpPr>
        <p:spPr>
          <a:xfrm>
            <a:off x="3363913" y="150813"/>
            <a:ext cx="5161280" cy="521970"/>
          </a:xfrm>
          <a:prstGeom prst="rect">
            <a:avLst/>
          </a:prstGeom>
          <a:noFill/>
          <a:ln w="222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郑和下西洋和新航路开辟的比较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40970" y="817880"/>
          <a:ext cx="11693525" cy="5942965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50545"/>
                <a:gridCol w="513715"/>
                <a:gridCol w="408305"/>
                <a:gridCol w="5041265"/>
                <a:gridCol w="5179695"/>
              </a:tblGrid>
              <a:tr h="56134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uFillTx/>
                        </a:rPr>
                        <a:t>比较项</a:t>
                      </a:r>
                      <a:endParaRPr lang="zh-CN" altLang="en-US" sz="2400">
                        <a:uFillTx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uFillTx/>
                        </a:rPr>
                        <a:t>郑和下西洋</a:t>
                      </a:r>
                      <a:endParaRPr lang="zh-CN" altLang="en-US" sz="2400">
                        <a:uFillTx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uFillTx/>
                        </a:rPr>
                        <a:t>全球航路的开辟</a:t>
                      </a:r>
                      <a:endParaRPr lang="zh-CN" altLang="en-US" sz="2400">
                        <a:uFillTx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</a:tr>
              <a:tr h="56134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uFillTx/>
                        </a:rPr>
                        <a:t>背景</a:t>
                      </a:r>
                      <a:endParaRPr lang="zh-CN" altLang="en-US" sz="2400">
                        <a:uFillTx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uFillTx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uFillTx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</a:tr>
              <a:tr h="866140">
                <a:tc row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uFillTx/>
                        </a:rPr>
                        <a:t>不同点</a:t>
                      </a:r>
                      <a:endParaRPr lang="zh-CN" altLang="en-US" sz="2400">
                        <a:uFillTx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uFillTx/>
                        </a:rPr>
                        <a:t>目的</a:t>
                      </a:r>
                      <a:endParaRPr lang="zh-CN" altLang="en-US" sz="2400">
                        <a:uFillTx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uFillTx/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uFillTx/>
                      </a:endParaRPr>
                    </a:p>
                  </a:txBody>
                  <a:tcPr marL="68580" marR="68580" marT="34290" marB="3429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uFillTx/>
                      </a:endParaRPr>
                    </a:p>
                  </a:txBody>
                  <a:tcPr marL="68580" marR="68580" marT="34290" marB="3429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</a:tr>
              <a:tr h="50292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uFillTx/>
                        </a:rPr>
                        <a:t>性质</a:t>
                      </a:r>
                      <a:endParaRPr lang="zh-CN" altLang="en-US" sz="2400" dirty="0">
                        <a:uFillTx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400" dirty="0">
                          <a:uFillTx/>
                        </a:rPr>
                        <a:t>    </a:t>
                      </a:r>
                      <a:endParaRPr lang="en-US" altLang="zh-CN" sz="2400" dirty="0">
                        <a:uFillTx/>
                      </a:endParaRPr>
                    </a:p>
                  </a:txBody>
                  <a:tcPr marL="68580" marR="68580" marT="34290" marB="3429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400" dirty="0">
                          <a:uFillTx/>
                        </a:rPr>
                        <a:t>  </a:t>
                      </a:r>
                      <a:endParaRPr lang="en-US" altLang="zh-CN" sz="2400" dirty="0">
                        <a:uFillTx/>
                      </a:endParaRPr>
                    </a:p>
                  </a:txBody>
                  <a:tcPr marL="68580" marR="68580" marT="34290" marB="3429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</a:tr>
              <a:tr h="1414145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uFillTx/>
                        </a:rPr>
                        <a:t>影响</a:t>
                      </a:r>
                      <a:endParaRPr lang="zh-CN" altLang="en-US" sz="2400">
                        <a:uFillTx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uFillTx/>
                        </a:rPr>
                        <a:t>经济</a:t>
                      </a:r>
                      <a:endParaRPr lang="zh-CN" altLang="en-US" sz="2400">
                        <a:uFillTx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dirty="0">
                        <a:uFillTx/>
                      </a:endParaRPr>
                    </a:p>
                    <a:p>
                      <a:pPr>
                        <a:buNone/>
                      </a:pPr>
                      <a:endParaRPr lang="zh-CN" altLang="en-US" sz="2400" dirty="0">
                        <a:uFillTx/>
                      </a:endParaRPr>
                    </a:p>
                    <a:p>
                      <a:pPr>
                        <a:buNone/>
                      </a:pPr>
                      <a:endParaRPr lang="zh-CN" altLang="en-US" sz="2400" dirty="0">
                        <a:uFillTx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dirty="0">
                        <a:uFillTx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</a:tr>
              <a:tr h="86614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uFillTx/>
                        </a:rPr>
                        <a:t>政治</a:t>
                      </a:r>
                      <a:endParaRPr lang="zh-CN" altLang="en-US" sz="2400">
                        <a:uFillTx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uFillTx/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uFillTx/>
                      </a:endParaRPr>
                    </a:p>
                  </a:txBody>
                  <a:tcPr marL="68580" marR="68580" marT="34290" marB="3429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uFillTx/>
                      </a:endParaRPr>
                    </a:p>
                  </a:txBody>
                  <a:tcPr marL="68580" marR="68580" marT="34290" marB="3429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</a:tr>
              <a:tr h="117094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uFillTx/>
                        </a:rPr>
                        <a:t>相同点</a:t>
                      </a:r>
                      <a:endParaRPr lang="zh-CN" altLang="en-US" sz="2400">
                        <a:uFillTx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dirty="0">
                        <a:uFillTx/>
                      </a:endParaRPr>
                    </a:p>
                    <a:p>
                      <a:pPr>
                        <a:buNone/>
                      </a:pPr>
                      <a:endParaRPr lang="zh-CN" altLang="en-US" sz="2400" dirty="0">
                        <a:uFillTx/>
                      </a:endParaRPr>
                    </a:p>
                  </a:txBody>
                  <a:tcPr marL="68580" marR="68580" marT="34290" marB="3429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</a:tr>
            </a:tbl>
          </a:graphicData>
        </a:graphic>
      </p:graphicFrame>
      <p:sp>
        <p:nvSpPr>
          <p:cNvPr id="23" name="文本框 22"/>
          <p:cNvSpPr txBox="1"/>
          <p:nvPr>
            <p:custDataLst>
              <p:tags r:id="rId3"/>
            </p:custDataLst>
          </p:nvPr>
        </p:nvSpPr>
        <p:spPr>
          <a:xfrm>
            <a:off x="1799590" y="1862455"/>
            <a:ext cx="4812665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just">
              <a:lnSpc>
                <a:spcPct val="105000"/>
              </a:lnSpc>
              <a:buClrTx/>
              <a:buSzTx/>
              <a:buFontTx/>
            </a:pPr>
            <a:r>
              <a:rPr lang="en-US" sz="2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宋体" panose="02010600030101010101" pitchFamily="2" charset="-122"/>
                <a:sym typeface="+mn-ea"/>
              </a:rPr>
              <a:t>扬国威于海外；寻找奇珍异宝</a:t>
            </a:r>
            <a:endParaRPr lang="en-US" sz="240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宋体" panose="02010600030101010101" pitchFamily="2" charset="-122"/>
              <a:sym typeface="+mn-ea"/>
            </a:endParaRPr>
          </a:p>
          <a:p>
            <a:pPr marL="0" algn="just">
              <a:lnSpc>
                <a:spcPct val="105000"/>
              </a:lnSpc>
              <a:buClrTx/>
              <a:buSzTx/>
              <a:buFontTx/>
            </a:pPr>
            <a:r>
              <a:rPr 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宋体" panose="02010600030101010101" pitchFamily="2" charset="-122"/>
                <a:sym typeface="+mn-ea"/>
              </a:rPr>
              <a:t>（主要是政治目的）</a:t>
            </a:r>
            <a:endParaRPr lang="en-US" sz="24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737350" y="1894205"/>
            <a:ext cx="5184140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sz="2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宋体" panose="02010600030101010101" pitchFamily="2" charset="-122"/>
                <a:sym typeface="+mn-ea"/>
              </a:rPr>
              <a:t>海外寻金；打破商路威胁；传播宗教</a:t>
            </a:r>
            <a:r>
              <a:rPr 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宋体" panose="02010600030101010101" pitchFamily="2" charset="-122"/>
                <a:sym typeface="+mn-ea"/>
              </a:rPr>
              <a:t>（主要是经济目的）</a:t>
            </a:r>
            <a:endParaRPr lang="en-US" sz="24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1852612" y="2805429"/>
            <a:ext cx="4812665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sz="2400" b="1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宋体" panose="02010600030101010101" pitchFamily="2" charset="-122"/>
                <a:sym typeface="+mn-ea"/>
              </a:rPr>
              <a:t>封建制度下的朝贡贸易</a:t>
            </a:r>
            <a:endParaRPr lang="zh-CN" altLang="en-US" sz="2400" dirty="0">
              <a:solidFill>
                <a:srgbClr val="FF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6908958" y="2806908"/>
            <a:ext cx="4681855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sz="2400" b="1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宋体" panose="02010600030101010101" pitchFamily="2" charset="-122"/>
                <a:sym typeface="+mn-ea"/>
              </a:rPr>
              <a:t>经济行为，资本主义的海外殖民</a:t>
            </a:r>
            <a:endParaRPr lang="zh-CN" altLang="en-US" sz="2400" dirty="0">
              <a:solidFill>
                <a:srgbClr val="FF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1851978" y="3450588"/>
            <a:ext cx="4549775" cy="125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just">
              <a:lnSpc>
                <a:spcPct val="105000"/>
              </a:lnSpc>
              <a:buClrTx/>
              <a:buSzTx/>
              <a:buFontTx/>
            </a:pPr>
            <a:r>
              <a:rPr lang="en-US" sz="2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宋体" panose="02010600030101010101" pitchFamily="2" charset="-122"/>
                <a:sym typeface="+mn-ea"/>
              </a:rPr>
              <a:t>七次远航使国力不堪重负，被迫中止，后续航海业发展衰落；没有带动民间贸易的发展；</a:t>
            </a:r>
            <a:endParaRPr lang="en-US" sz="240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6737350" y="3369603"/>
            <a:ext cx="5012690" cy="125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sz="2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宋体" panose="02010600030101010101" pitchFamily="2" charset="-122"/>
                <a:sym typeface="+mn-ea"/>
              </a:rPr>
              <a:t>促进欧洲资本主义的发展；世界市场也初现雏形；航海业后续发展蒸蒸日上</a:t>
            </a:r>
            <a:endParaRPr lang="en-US" sz="240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1697672" y="4754086"/>
            <a:ext cx="4812665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sz="2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宋体" panose="02010600030101010101" pitchFamily="2" charset="-122"/>
                <a:sym typeface="+mn-ea"/>
              </a:rPr>
              <a:t>增强了中国与亚非国家的友好往来，提高了明朝的影响力</a:t>
            </a:r>
            <a:endParaRPr lang="en-US" sz="240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6665277" y="4661375"/>
            <a:ext cx="5012690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just">
              <a:lnSpc>
                <a:spcPct val="105000"/>
              </a:lnSpc>
              <a:buClrTx/>
              <a:buSzTx/>
              <a:buFontTx/>
            </a:pPr>
            <a:r>
              <a:rPr lang="en-US" sz="2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宋体" panose="02010600030101010101" pitchFamily="2" charset="-122"/>
                <a:sym typeface="+mn-ea"/>
              </a:rPr>
              <a:t>掀起了殖民热潮，对亚非美地区人民造成严重伤害</a:t>
            </a:r>
            <a:endParaRPr lang="en-US" sz="240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>
            <a:off x="1697355" y="5619612"/>
            <a:ext cx="9829800" cy="125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defTabSz="91440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Tx/>
              <a:tabLst>
                <a:tab pos="1074420" algn="l"/>
              </a:tabLst>
            </a:pPr>
            <a:r>
              <a:rPr lang="en-US" sz="2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宋体" panose="02010600030101010101" pitchFamily="2" charset="-122"/>
                <a:sym typeface="+mn-ea"/>
              </a:rPr>
              <a:t>人类航海史上的壮举；促进了各地区之间的经济文化交流；王室支持；航海家的冒险精神；促进了文明的传播；</a:t>
            </a:r>
            <a:r>
              <a:rPr lang="en-US" sz="2400">
                <a:latin typeface="汉仪劲楷简" panose="00020600040101010101" charset="-122"/>
                <a:ea typeface="汉仪劲楷简" panose="00020600040101010101" charset="-122"/>
                <a:cs typeface="宋体" panose="02010600030101010101" pitchFamily="2" charset="-122"/>
                <a:sym typeface="+mn-ea"/>
              </a:rPr>
              <a:t>造船技术、航海知识、指南针运用等为远航提供了条件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宋体" panose="02010600030101010101" pitchFamily="2" charset="-122"/>
                <a:sym typeface="+mn-ea"/>
              </a:rPr>
              <a:t>；</a:t>
            </a:r>
            <a:r>
              <a:rPr lang="en-US" sz="2400">
                <a:latin typeface="汉仪劲楷简" panose="00020600040101010101" charset="-122"/>
                <a:ea typeface="汉仪劲楷简" panose="00020600040101010101" charset="-122"/>
                <a:cs typeface="宋体" panose="02010600030101010101" pitchFamily="2" charset="-122"/>
                <a:sym typeface="+mn-ea"/>
              </a:rPr>
              <a:t>都经过太平洋和印度洋；</a:t>
            </a:r>
            <a:endParaRPr lang="zh-CN" sz="2400" dirty="0">
              <a:solidFill>
                <a:schemeClr val="tx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42110" y="1433829"/>
            <a:ext cx="502285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5F7F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ctr" fontAlgn="auto">
              <a:buNone/>
            </a:pPr>
            <a:r>
              <a:rPr lang="zh-CN" altLang="en-US" sz="2400" dirty="0">
                <a:uFillTx/>
                <a:sym typeface="+mn-ea"/>
              </a:rPr>
              <a:t>封建君主专制制度的强化</a:t>
            </a:r>
            <a:endParaRPr kumimoji="1" lang="zh-CN" altLang="en-US" sz="2400" dirty="0"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95695" y="1387475"/>
            <a:ext cx="609600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5F7F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altLang="en-US" sz="2400">
                <a:uFillTx/>
                <a:sym typeface="+mn-ea"/>
              </a:rPr>
              <a:t>商品经济与资本主义萌芽的发展</a:t>
            </a:r>
            <a:endParaRPr kumimoji="1" lang="zh-CN" altLang="en-US" sz="2400" dirty="0"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任意形状 8"/>
          <p:cNvSpPr/>
          <p:nvPr userDrawn="1">
            <p:custDataLst>
              <p:tags r:id="rId1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23" grpId="1"/>
      <p:bldP spid="5" grpId="1"/>
      <p:bldP spid="9" grpId="1"/>
      <p:bldP spid="10" grpId="1"/>
      <p:bldP spid="11" grpId="1"/>
      <p:bldP spid="15" grpId="1"/>
      <p:bldP spid="17" grpId="1"/>
      <p:bldP spid="18" grpId="1"/>
      <p:bldP spid="22" grpId="1"/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箭头: 右 2"/>
          <p:cNvSpPr/>
          <p:nvPr>
            <p:custDataLst>
              <p:tags r:id="rId1"/>
            </p:custDataLst>
          </p:nvPr>
        </p:nvSpPr>
        <p:spPr>
          <a:xfrm>
            <a:off x="138718" y="2828708"/>
            <a:ext cx="12090495" cy="1146862"/>
          </a:xfrm>
          <a:prstGeom prst="rightArrow">
            <a:avLst/>
          </a:prstGeom>
          <a:solidFill>
            <a:srgbClr val="C00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1300—1400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年    </a:t>
            </a: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1487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年     </a:t>
            </a: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1492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年   </a:t>
            </a: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1497—1498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年  </a:t>
            </a: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1519—1522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年   </a:t>
            </a: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1578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年     </a:t>
            </a: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1642—1643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endParaRPr lang="zh-CN" altLang="en-US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文本框 50"/>
          <p:cNvSpPr txBox="1"/>
          <p:nvPr>
            <p:custDataLst>
              <p:tags r:id="rId2"/>
            </p:custDataLst>
          </p:nvPr>
        </p:nvSpPr>
        <p:spPr>
          <a:xfrm>
            <a:off x="270544" y="2090067"/>
            <a:ext cx="1606665" cy="923330"/>
          </a:xfrm>
          <a:prstGeom prst="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地中海沿岸城市出现资本主义萌芽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文本框 51"/>
          <p:cNvSpPr txBox="1"/>
          <p:nvPr>
            <p:custDataLst>
              <p:tags r:id="rId3"/>
            </p:custDataLst>
          </p:nvPr>
        </p:nvSpPr>
        <p:spPr>
          <a:xfrm>
            <a:off x="2131767" y="2083205"/>
            <a:ext cx="116824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迪亚士到达非洲东海岸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文本框 52"/>
          <p:cNvSpPr txBox="1"/>
          <p:nvPr>
            <p:custDataLst>
              <p:tags r:id="rId4"/>
            </p:custDataLst>
          </p:nvPr>
        </p:nvSpPr>
        <p:spPr>
          <a:xfrm>
            <a:off x="3493340" y="2083205"/>
            <a:ext cx="98256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哥伦布到达美洲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文本框 53"/>
          <p:cNvSpPr txBox="1"/>
          <p:nvPr>
            <p:custDataLst>
              <p:tags r:id="rId5"/>
            </p:custDataLst>
          </p:nvPr>
        </p:nvSpPr>
        <p:spPr>
          <a:xfrm>
            <a:off x="4785022" y="2246598"/>
            <a:ext cx="116743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达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伽马到达印度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文本框 54"/>
          <p:cNvSpPr txBox="1"/>
          <p:nvPr>
            <p:custDataLst>
              <p:tags r:id="rId6"/>
            </p:custDataLst>
          </p:nvPr>
        </p:nvSpPr>
        <p:spPr>
          <a:xfrm>
            <a:off x="6616126" y="2090067"/>
            <a:ext cx="116824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麦哲伦船队环球航行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文本框 55"/>
          <p:cNvSpPr txBox="1"/>
          <p:nvPr>
            <p:custDataLst>
              <p:tags r:id="rId7"/>
            </p:custDataLst>
          </p:nvPr>
        </p:nvSpPr>
        <p:spPr>
          <a:xfrm>
            <a:off x="8206463" y="2245446"/>
            <a:ext cx="116743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德雷克到达合恩角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文本框 56"/>
          <p:cNvSpPr txBox="1"/>
          <p:nvPr>
            <p:custDataLst>
              <p:tags r:id="rId8"/>
            </p:custDataLst>
          </p:nvPr>
        </p:nvSpPr>
        <p:spPr>
          <a:xfrm>
            <a:off x="9496878" y="2072427"/>
            <a:ext cx="204278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塔斯曼环航澳大利亚时，到达新西兰和塔斯马尼亚岛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4" name="左大括号 83"/>
          <p:cNvSpPr/>
          <p:nvPr>
            <p:custDataLst>
              <p:tags r:id="rId9"/>
            </p:custDataLst>
          </p:nvPr>
        </p:nvSpPr>
        <p:spPr>
          <a:xfrm rot="5400000">
            <a:off x="4789499" y="-598913"/>
            <a:ext cx="285558" cy="4860758"/>
          </a:xfrm>
          <a:prstGeom prst="leftBrace">
            <a:avLst>
              <a:gd name="adj1" fmla="val 52178"/>
              <a:gd name="adj2" fmla="val 50000"/>
            </a:avLst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左大括号 86"/>
          <p:cNvSpPr/>
          <p:nvPr>
            <p:custDataLst>
              <p:tags r:id="rId10"/>
            </p:custDataLst>
          </p:nvPr>
        </p:nvSpPr>
        <p:spPr>
          <a:xfrm rot="5400000">
            <a:off x="9670556" y="512763"/>
            <a:ext cx="405171" cy="2767477"/>
          </a:xfrm>
          <a:prstGeom prst="leftBrac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文本框 101"/>
          <p:cNvSpPr txBox="1"/>
          <p:nvPr>
            <p:custDataLst>
              <p:tags r:id="rId11"/>
            </p:custDataLst>
          </p:nvPr>
        </p:nvSpPr>
        <p:spPr>
          <a:xfrm>
            <a:off x="4071448" y="1127969"/>
            <a:ext cx="1801099" cy="4616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新航路开辟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7" name="文本框 106"/>
          <p:cNvSpPr txBox="1"/>
          <p:nvPr>
            <p:custDataLst>
              <p:tags r:id="rId12"/>
            </p:custDataLst>
          </p:nvPr>
        </p:nvSpPr>
        <p:spPr>
          <a:xfrm>
            <a:off x="8790178" y="1137184"/>
            <a:ext cx="2054694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其他航路开辟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13"/>
            </p:custDataLst>
          </p:nvPr>
        </p:nvSpPr>
        <p:spPr>
          <a:xfrm>
            <a:off x="4071769" y="310269"/>
            <a:ext cx="3870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第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课 全球航路的开辟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14"/>
            </p:custDataLst>
          </p:nvPr>
        </p:nvSpPr>
        <p:spPr>
          <a:xfrm>
            <a:off x="2572662" y="4564492"/>
            <a:ext cx="2546731" cy="8299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西班牙、葡萄牙、英国、荷兰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15"/>
            </p:custDataLst>
          </p:nvPr>
        </p:nvSpPr>
        <p:spPr>
          <a:xfrm>
            <a:off x="25931" y="4615505"/>
            <a:ext cx="223135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四个主要国家：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6"/>
            </p:custDataLst>
          </p:nvPr>
        </p:nvSpPr>
        <p:spPr>
          <a:xfrm>
            <a:off x="206064" y="3874460"/>
            <a:ext cx="40135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一个主题：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全球航路的开辟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" name="直接箭头连接符 6"/>
          <p:cNvCxnSpPr>
            <a:endCxn id="51" idx="0"/>
          </p:cNvCxnSpPr>
          <p:nvPr>
            <p:custDataLst>
              <p:tags r:id="rId17"/>
            </p:custDataLst>
          </p:nvPr>
        </p:nvCxnSpPr>
        <p:spPr>
          <a:xfrm flipH="1">
            <a:off x="1073877" y="1347018"/>
            <a:ext cx="0" cy="7430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endCxn id="102" idx="1"/>
          </p:cNvCxnSpPr>
          <p:nvPr>
            <p:custDataLst>
              <p:tags r:id="rId18"/>
            </p:custDataLst>
          </p:nvPr>
        </p:nvCxnSpPr>
        <p:spPr>
          <a:xfrm>
            <a:off x="1073877" y="1347018"/>
            <a:ext cx="2997571" cy="1178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stCxn id="102" idx="3"/>
            <a:endCxn id="107" idx="1"/>
          </p:cNvCxnSpPr>
          <p:nvPr>
            <p:custDataLst>
              <p:tags r:id="rId19"/>
            </p:custDataLst>
          </p:nvPr>
        </p:nvCxnSpPr>
        <p:spPr>
          <a:xfrm>
            <a:off x="5872547" y="1358802"/>
            <a:ext cx="2917631" cy="921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>
            <p:custDataLst>
              <p:tags r:id="rId20"/>
            </p:custDataLst>
          </p:nvPr>
        </p:nvSpPr>
        <p:spPr>
          <a:xfrm>
            <a:off x="384638" y="1475678"/>
            <a:ext cx="1436491" cy="461665"/>
          </a:xfrm>
          <a:prstGeom prst="rect">
            <a:avLst/>
          </a:prstGeom>
          <a:solidFill>
            <a:srgbClr val="0000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根本原因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21"/>
            </p:custDataLst>
          </p:nvPr>
        </p:nvSpPr>
        <p:spPr>
          <a:xfrm>
            <a:off x="6616126" y="1118062"/>
            <a:ext cx="1801099" cy="461665"/>
          </a:xfrm>
          <a:prstGeom prst="rect">
            <a:avLst/>
          </a:prstGeom>
          <a:solidFill>
            <a:srgbClr val="0000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进一步拓展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22"/>
            </p:custDataLst>
          </p:nvPr>
        </p:nvSpPr>
        <p:spPr>
          <a:xfrm>
            <a:off x="0" y="5598527"/>
            <a:ext cx="243707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四个主要航海家：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23"/>
            </p:custDataLst>
          </p:nvPr>
        </p:nvSpPr>
        <p:spPr>
          <a:xfrm>
            <a:off x="2572662" y="5514169"/>
            <a:ext cx="2546731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迪亚士、哥伦布、达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伽马、麦哲伦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24"/>
            </p:custDataLst>
          </p:nvPr>
        </p:nvSpPr>
        <p:spPr>
          <a:xfrm>
            <a:off x="5514732" y="5049382"/>
            <a:ext cx="167333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六条航线：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25"/>
            </p:custDataLst>
          </p:nvPr>
        </p:nvSpPr>
        <p:spPr>
          <a:xfrm>
            <a:off x="7535335" y="3683297"/>
            <a:ext cx="3456515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欧洲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非洲好望角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非洲东海岸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26"/>
            </p:custDataLst>
          </p:nvPr>
        </p:nvSpPr>
        <p:spPr>
          <a:xfrm>
            <a:off x="7535335" y="4155609"/>
            <a:ext cx="4372947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欧洲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非洲好望角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印度洋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亚洲的印度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27"/>
            </p:custDataLst>
          </p:nvPr>
        </p:nvSpPr>
        <p:spPr>
          <a:xfrm>
            <a:off x="7535335" y="4608628"/>
            <a:ext cx="2578178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欧洲一大西洋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美洲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28"/>
            </p:custDataLst>
          </p:nvPr>
        </p:nvSpPr>
        <p:spPr>
          <a:xfrm>
            <a:off x="7557561" y="5842697"/>
            <a:ext cx="2330166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北大西洋海上航线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29"/>
            </p:custDataLst>
          </p:nvPr>
        </p:nvSpPr>
        <p:spPr>
          <a:xfrm>
            <a:off x="7557561" y="6359757"/>
            <a:ext cx="2330166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南太平洋海上航线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30"/>
            </p:custDataLst>
          </p:nvPr>
        </p:nvSpPr>
        <p:spPr>
          <a:xfrm>
            <a:off x="7557560" y="5071521"/>
            <a:ext cx="4056630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欧洲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大西洋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美洲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太平洋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菲律宾群岛一印度洋一大西洋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欧洲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左大括号 39"/>
          <p:cNvSpPr/>
          <p:nvPr>
            <p:custDataLst>
              <p:tags r:id="rId31"/>
            </p:custDataLst>
          </p:nvPr>
        </p:nvSpPr>
        <p:spPr>
          <a:xfrm>
            <a:off x="7210386" y="3938129"/>
            <a:ext cx="324949" cy="2493945"/>
          </a:xfrm>
          <a:prstGeom prst="leftBrace">
            <a:avLst>
              <a:gd name="adj1" fmla="val 52178"/>
              <a:gd name="adj2" fmla="val 50000"/>
            </a:avLst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32"/>
            </p:custDataLst>
          </p:nvPr>
        </p:nvSpPr>
        <p:spPr>
          <a:xfrm>
            <a:off x="211455" y="154940"/>
            <a:ext cx="1696085" cy="51435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 anchor="t">
            <a:noAutofit/>
          </a:bodyPr>
          <a:lstStyle/>
          <a:p>
            <a:r>
              <a:rPr lang="zh-CN" altLang="en-US" sz="2800" b="1" dirty="0">
                <a:solidFill>
                  <a:srgbClr val="FFFF00"/>
                </a:solidFill>
                <a:effectLst/>
                <a:highlight>
                  <a:srgbClr val="FF000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课堂小结</a:t>
            </a:r>
            <a:endParaRPr lang="zh-CN" altLang="en-US" sz="2800" b="1" dirty="0">
              <a:solidFill>
                <a:srgbClr val="FFFF00"/>
              </a:solidFill>
              <a:effectLst/>
              <a:highlight>
                <a:srgbClr val="FF0000"/>
              </a:highligh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任意形状 8"/>
          <p:cNvSpPr/>
          <p:nvPr userDrawn="1">
            <p:custDataLst>
              <p:tags r:id="rId33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任意形状 8"/>
          <p:cNvSpPr/>
          <p:nvPr userDrawn="1">
            <p:custDataLst>
              <p:tags r:id="rId34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3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1" grpId="0" bldLvl="0" animBg="1"/>
      <p:bldP spid="52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  <p:bldP spid="84" grpId="0" bldLvl="0" animBg="1"/>
      <p:bldP spid="87" grpId="0" bldLvl="0" animBg="1"/>
      <p:bldP spid="102" grpId="0" bldLvl="0" animBg="1"/>
      <p:bldP spid="107" grpId="0" bldLvl="0" animBg="1"/>
      <p:bldP spid="45" grpId="0" bldLvl="0" animBg="1"/>
      <p:bldP spid="50" grpId="0" bldLvl="0" animBg="1"/>
      <p:bldP spid="2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6" grpId="0" bldLvl="0" animBg="1"/>
      <p:bldP spid="39" grpId="0" bldLvl="0" animBg="1"/>
      <p:bldP spid="4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3442970" y="238125"/>
            <a:ext cx="69297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b="1">
                <a:solidFill>
                  <a:sysClr val="window" lastClr="FFFFFF"/>
                </a:solidFill>
              </a:rPr>
              <a:t>了以上动因外，当时的西欧还具备哪些探险家实现“发财梦”的条件呢？</a:t>
            </a:r>
            <a:endParaRPr lang="zh-CN" altLang="zh-CN" sz="3200" b="1">
              <a:solidFill>
                <a:sysClr val="window" lastClr="FFFFFF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51765" y="1262380"/>
            <a:ext cx="11866245" cy="5186045"/>
          </a:xfrm>
          <a:prstGeom prst="rect">
            <a:avLst/>
          </a:prstGeom>
          <a:solidFill>
            <a:srgbClr val="000000">
              <a:alpha val="0"/>
            </a:srgbClr>
          </a:solidFill>
          <a:ln w="12700" cmpd="sng">
            <a:solidFill>
              <a:srgbClr val="000000">
                <a:alpha val="0"/>
              </a:srgbClr>
            </a:solidFill>
            <a:prstDash val="sysDot"/>
          </a:ln>
        </p:spPr>
        <p:txBody>
          <a:bodyPr wrap="square" rtlCol="0">
            <a:noAutofit/>
          </a:bodyPr>
          <a:p>
            <a:pPr indent="0" algn="l" fontAlgn="auto">
              <a:lnSpc>
                <a:spcPct val="125000"/>
              </a:lnSpc>
              <a:buClrTx/>
              <a:buSzTx/>
              <a:buFontTx/>
              <a:buNone/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1.迪亚士曾说：“海上探险是为了像所有的男子汉都欲做到的那样，为上帝和陛下服务，将光明带给那些尚处于黑暗中的人们。”这表明新航路开辟的一个重要目的是（   ）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l" fontAlgn="auto">
              <a:lnSpc>
                <a:spcPct val="125000"/>
              </a:lnSpc>
              <a:buClrTx/>
              <a:buSzTx/>
              <a:buNone/>
            </a:pPr>
            <a:r>
              <a:rPr lang="zh-CN" altLang="en-US" sz="2400" b="1">
                <a:solidFill>
                  <a:srgbClr val="1F2DA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A．传播天主教	B．掠夺原料	C．开辟海外市场	D．掠夺黄金</a:t>
            </a:r>
            <a:endParaRPr lang="zh-CN" altLang="en-US" sz="2400" b="1">
              <a:solidFill>
                <a:srgbClr val="1F2DA8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l" fontAlgn="auto">
              <a:lnSpc>
                <a:spcPct val="125000"/>
              </a:lnSpc>
              <a:buClrTx/>
              <a:buSzTx/>
              <a:buFontTx/>
              <a:buNone/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2.某学者说：“地理上的发现——纯粹是为了营利，因而归根到底是为了生产而完成的。”这反映了新航路的开辟（　　）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l" fontAlgn="auto">
              <a:lnSpc>
                <a:spcPct val="125000"/>
              </a:lnSpc>
              <a:buClrTx/>
              <a:buSzTx/>
              <a:buNone/>
            </a:pPr>
            <a:r>
              <a:rPr lang="zh-CN" altLang="en-US" sz="2400" b="1">
                <a:solidFill>
                  <a:srgbClr val="1F2DA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A．促进欧洲经济迅速发展	B．是商品经济发展的需要</a:t>
            </a:r>
            <a:endParaRPr lang="zh-CN" altLang="en-US" sz="2400" b="1">
              <a:solidFill>
                <a:srgbClr val="1F2DA8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l" fontAlgn="auto">
              <a:lnSpc>
                <a:spcPct val="125000"/>
              </a:lnSpc>
              <a:buClrTx/>
              <a:buSzTx/>
              <a:buNone/>
            </a:pPr>
            <a:r>
              <a:rPr lang="zh-CN" altLang="en-US" sz="2400" b="1">
                <a:solidFill>
                  <a:srgbClr val="1F2DA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C．满足了封建阶级的私欲	D．使世界经济走向一体化</a:t>
            </a:r>
            <a:endParaRPr lang="zh-CN" altLang="en-US" sz="2400" b="1">
              <a:solidFill>
                <a:srgbClr val="1F2DA8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l" fontAlgn="auto">
              <a:lnSpc>
                <a:spcPct val="125000"/>
              </a:lnSpc>
              <a:buClrTx/>
              <a:buSzTx/>
              <a:buNone/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3.西欧诸国君权集中的专制制度形成于15-16世纪。专制政府支持发现新航路，支持海上发展，用海军保护本国航运业及海外贸易，有时不惜为此发动战争。这表明(     )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l" fontAlgn="auto">
              <a:lnSpc>
                <a:spcPct val="125000"/>
              </a:lnSpc>
              <a:buClrTx/>
              <a:buSzTx/>
              <a:buNone/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400" b="1">
                <a:solidFill>
                  <a:srgbClr val="1F2DA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A.专制制度是新航路开辟的根本条件</a:t>
            </a:r>
            <a:r>
              <a:rPr lang="en-US" altLang="zh-CN" sz="2400" b="1">
                <a:solidFill>
                  <a:srgbClr val="1F2DA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2400" b="1">
                <a:solidFill>
                  <a:srgbClr val="1F2DA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B.专制制度与新兴资产阶级利益相悖</a:t>
            </a:r>
            <a:endParaRPr lang="zh-CN" altLang="en-US" sz="2400" b="1">
              <a:solidFill>
                <a:srgbClr val="1F2DA8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l" fontAlgn="auto">
              <a:lnSpc>
                <a:spcPct val="125000"/>
              </a:lnSpc>
              <a:buClrTx/>
              <a:buSzTx/>
              <a:buNone/>
            </a:pPr>
            <a:r>
              <a:rPr lang="zh-CN" altLang="en-US" sz="2400" b="1">
                <a:solidFill>
                  <a:srgbClr val="1F2DA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C.专制制度是西欧向海外扩张的后盾 </a:t>
            </a:r>
            <a:r>
              <a:rPr lang="en-US" altLang="zh-CN" sz="2400" b="1">
                <a:solidFill>
                  <a:srgbClr val="1F2DA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400" b="1">
                <a:solidFill>
                  <a:srgbClr val="1F2DA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D.专制制度向海外扩张得到教会支持</a:t>
            </a:r>
            <a:r>
              <a:rPr lang="zh-CN" altLang="en-US" sz="2400" b="1">
                <a:solidFill>
                  <a:srgbClr val="1F2DA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   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836910" y="4870450"/>
            <a:ext cx="966470" cy="762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>
              <a:buClrTx/>
              <a:buSzTx/>
              <a:buFontTx/>
            </a:pPr>
            <a:r>
              <a:rPr lang="en-US" altLang="zh-CN" sz="4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C</a:t>
            </a:r>
            <a:endParaRPr lang="en-US" altLang="zh-CN" sz="44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51459" y="238230"/>
            <a:ext cx="2316480" cy="52197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fontAlgn="auto"/>
            <a:r>
              <a:rPr lang="zh-CN" altLang="en-US" sz="2800" noProof="1" dirty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黑体" panose="02010609060101010101" charset="-122"/>
              </a:rPr>
              <a:t>学习目标巩固</a:t>
            </a:r>
            <a:endParaRPr lang="zh-CN" altLang="en-US" sz="2800" noProof="1" dirty="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836910" y="1664335"/>
            <a:ext cx="7092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4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</a:t>
            </a:r>
            <a:endParaRPr lang="en-US" altLang="zh-CN" sz="44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18355" y="3044825"/>
            <a:ext cx="6210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B</a:t>
            </a:r>
            <a:endParaRPr lang="en-US" altLang="zh-CN" sz="44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51765" y="1372870"/>
            <a:ext cx="11829415" cy="5145405"/>
          </a:xfrm>
          <a:prstGeom prst="rect">
            <a:avLst/>
          </a:prstGeom>
          <a:solidFill>
            <a:srgbClr val="000000">
              <a:alpha val="0"/>
            </a:srgbClr>
          </a:solidFill>
          <a:ln w="12700" cmpd="sng">
            <a:solidFill>
              <a:srgbClr val="000000">
                <a:alpha val="0"/>
              </a:srgbClr>
            </a:solidFill>
            <a:prstDash val="sysDot"/>
          </a:ln>
        </p:spPr>
        <p:txBody>
          <a:bodyPr wrap="square" rtlCol="0">
            <a:noAutofit/>
          </a:bodyPr>
          <a:p>
            <a:pPr lvl="0" indent="0" algn="l" fontAlgn="auto">
              <a:lnSpc>
                <a:spcPct val="125000"/>
              </a:lnSpc>
              <a:buClrTx/>
              <a:buSzTx/>
              <a:buFontTx/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4.钱乘旦在《西方那一块土》一书中指出，经过差不多70年的努力，葡萄牙人终于从非洲最北端沿非洲西海岸南下到达最南端，其中的艰难险阻是难以想象的。关于此次航海，说法正确的是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
</a:t>
            </a:r>
            <a:r>
              <a:rPr lang="zh-CN" altLang="en-US" sz="2400" b="1">
                <a:solidFill>
                  <a:srgbClr val="1F2DA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A．达·伽马最早进入了印度洋	B．迪亚士抵达“好望角”
C．推动了东西方贸易开始形成	D．从此发现了美洲新大陆</a:t>
            </a:r>
            <a:endParaRPr lang="zh-CN" altLang="en-US" sz="2400" b="1">
              <a:solidFill>
                <a:srgbClr val="1F2DA8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0" algn="l" fontAlgn="auto">
              <a:lnSpc>
                <a:spcPct val="125000"/>
              </a:lnSpc>
              <a:buClrTx/>
              <a:buSzTx/>
              <a:buFontTx/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.“彼等（美洲人）非常顺从，不知邪恶，不杀人、捕人，不谙武器。彼等胆子甚小……鉴于此，仰祈二位陛下尽早圣断，将彼等定成基督徒。臣认为，一旦发韧，毋须多久，大批居民即会信奉吾人之天主教，二位陛下即能取得大片领土和财产，这里所有人皆会成为西班牙臣民。”这一内容应出自下列哪位航海家的航海日志？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0" algn="l" fontAlgn="auto">
              <a:lnSpc>
                <a:spcPct val="125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1F2DA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A．迪亚士	B．德雷克	C．哥伦布	D．达伽马</a:t>
            </a:r>
            <a:endParaRPr lang="zh-CN" altLang="en-US" sz="2400" b="1">
              <a:solidFill>
                <a:srgbClr val="1F2DA8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51760" y="2092960"/>
            <a:ext cx="815975" cy="857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5400" b="1">
                <a:solidFill>
                  <a:srgbClr val="C00000"/>
                </a:solidFill>
              </a:rPr>
              <a:t>B</a:t>
            </a:r>
            <a:endParaRPr lang="en-US" altLang="zh-CN" sz="5400" b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468610" y="4881880"/>
            <a:ext cx="1002030" cy="1035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6000" b="1">
                <a:solidFill>
                  <a:srgbClr val="C00000"/>
                </a:solidFill>
              </a:rPr>
              <a:t>C</a:t>
            </a:r>
            <a:endParaRPr lang="en-US" altLang="zh-CN" sz="6000" b="1">
              <a:solidFill>
                <a:srgbClr val="C0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51459" y="238230"/>
            <a:ext cx="2316480" cy="52197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fontAlgn="auto"/>
            <a:r>
              <a:rPr lang="zh-CN" altLang="en-US" sz="2800" noProof="1" dirty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黑体" panose="02010609060101010101" charset="-122"/>
              </a:rPr>
              <a:t>学习目标巩固</a:t>
            </a:r>
            <a:endParaRPr lang="zh-CN" altLang="en-US" sz="2800" noProof="1" dirty="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Docer搜索：半想象现实   http://chn.docer.com/works/?userid=19992753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5613" r="53976" b="26746"/>
          <a:stretch>
            <a:fillRect/>
          </a:stretch>
        </p:blipFill>
        <p:spPr>
          <a:xfrm>
            <a:off x="1505" y="4727145"/>
            <a:ext cx="9286487" cy="16880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764125" y="984745"/>
            <a:ext cx="429154" cy="457087"/>
          </a:xfrm>
          <a:prstGeom prst="rect">
            <a:avLst/>
          </a:prstGeom>
        </p:spPr>
      </p:pic>
      <p:sp>
        <p:nvSpPr>
          <p:cNvPr id="9233" name="Freeform 1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84572" y="2804205"/>
            <a:ext cx="7289905" cy="3515763"/>
          </a:xfrm>
          <a:custGeom>
            <a:avLst/>
            <a:gdLst>
              <a:gd name="T0" fmla="*/ 443 w 4546"/>
              <a:gd name="T1" fmla="*/ 70 h 3358"/>
              <a:gd name="T2" fmla="*/ 352 w 4546"/>
              <a:gd name="T3" fmla="*/ 253 h 3358"/>
              <a:gd name="T4" fmla="*/ 289 w 4546"/>
              <a:gd name="T5" fmla="*/ 766 h 3358"/>
              <a:gd name="T6" fmla="*/ 148 w 4546"/>
              <a:gd name="T7" fmla="*/ 927 h 3358"/>
              <a:gd name="T8" fmla="*/ 36 w 4546"/>
              <a:gd name="T9" fmla="*/ 1208 h 3358"/>
              <a:gd name="T10" fmla="*/ 85 w 4546"/>
              <a:gd name="T11" fmla="*/ 1848 h 3358"/>
              <a:gd name="T12" fmla="*/ 247 w 4546"/>
              <a:gd name="T13" fmla="*/ 1988 h 3358"/>
              <a:gd name="T14" fmla="*/ 387 w 4546"/>
              <a:gd name="T15" fmla="*/ 2051 h 3358"/>
              <a:gd name="T16" fmla="*/ 605 w 4546"/>
              <a:gd name="T17" fmla="*/ 2129 h 3358"/>
              <a:gd name="T18" fmla="*/ 823 w 4546"/>
              <a:gd name="T19" fmla="*/ 2403 h 3358"/>
              <a:gd name="T20" fmla="*/ 949 w 4546"/>
              <a:gd name="T21" fmla="*/ 2662 h 3358"/>
              <a:gd name="T22" fmla="*/ 1054 w 4546"/>
              <a:gd name="T23" fmla="*/ 2993 h 3358"/>
              <a:gd name="T24" fmla="*/ 1111 w 4546"/>
              <a:gd name="T25" fmla="*/ 3098 h 3358"/>
              <a:gd name="T26" fmla="*/ 1251 w 4546"/>
              <a:gd name="T27" fmla="*/ 3288 h 3358"/>
              <a:gd name="T28" fmla="*/ 1314 w 4546"/>
              <a:gd name="T29" fmla="*/ 3351 h 3358"/>
              <a:gd name="T30" fmla="*/ 1729 w 4546"/>
              <a:gd name="T31" fmla="*/ 3323 h 3358"/>
              <a:gd name="T32" fmla="*/ 1869 w 4546"/>
              <a:gd name="T33" fmla="*/ 3161 h 3358"/>
              <a:gd name="T34" fmla="*/ 2080 w 4546"/>
              <a:gd name="T35" fmla="*/ 2873 h 3358"/>
              <a:gd name="T36" fmla="*/ 2129 w 4546"/>
              <a:gd name="T37" fmla="*/ 2620 h 3358"/>
              <a:gd name="T38" fmla="*/ 2185 w 4546"/>
              <a:gd name="T39" fmla="*/ 2374 h 3358"/>
              <a:gd name="T40" fmla="*/ 2249 w 4546"/>
              <a:gd name="T41" fmla="*/ 2269 h 3358"/>
              <a:gd name="T42" fmla="*/ 2438 w 4546"/>
              <a:gd name="T43" fmla="*/ 2143 h 3358"/>
              <a:gd name="T44" fmla="*/ 2565 w 4546"/>
              <a:gd name="T45" fmla="*/ 2023 h 3358"/>
              <a:gd name="T46" fmla="*/ 2782 w 4546"/>
              <a:gd name="T47" fmla="*/ 1904 h 3358"/>
              <a:gd name="T48" fmla="*/ 3049 w 4546"/>
              <a:gd name="T49" fmla="*/ 2016 h 3358"/>
              <a:gd name="T50" fmla="*/ 3394 w 4546"/>
              <a:gd name="T51" fmla="*/ 2072 h 3358"/>
              <a:gd name="T52" fmla="*/ 3625 w 4546"/>
              <a:gd name="T53" fmla="*/ 1946 h 3358"/>
              <a:gd name="T54" fmla="*/ 3696 w 4546"/>
              <a:gd name="T55" fmla="*/ 1812 h 3358"/>
              <a:gd name="T56" fmla="*/ 3731 w 4546"/>
              <a:gd name="T57" fmla="*/ 1834 h 3358"/>
              <a:gd name="T58" fmla="*/ 3871 w 4546"/>
              <a:gd name="T59" fmla="*/ 1742 h 3358"/>
              <a:gd name="T60" fmla="*/ 4061 w 4546"/>
              <a:gd name="T61" fmla="*/ 1630 h 3358"/>
              <a:gd name="T62" fmla="*/ 4251 w 4546"/>
              <a:gd name="T63" fmla="*/ 1714 h 3358"/>
              <a:gd name="T64" fmla="*/ 4454 w 4546"/>
              <a:gd name="T65" fmla="*/ 1721 h 3358"/>
              <a:gd name="T66" fmla="*/ 4518 w 4546"/>
              <a:gd name="T67" fmla="*/ 1447 h 3358"/>
              <a:gd name="T68" fmla="*/ 4503 w 4546"/>
              <a:gd name="T69" fmla="*/ 1272 h 3358"/>
              <a:gd name="T70" fmla="*/ 4482 w 4546"/>
              <a:gd name="T71" fmla="*/ 1236 h 3358"/>
              <a:gd name="T72" fmla="*/ 4454 w 4546"/>
              <a:gd name="T73" fmla="*/ 1180 h 3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546" h="3358">
                <a:moveTo>
                  <a:pt x="507" y="0"/>
                </a:moveTo>
                <a:cubicBezTo>
                  <a:pt x="467" y="13"/>
                  <a:pt x="466" y="38"/>
                  <a:pt x="443" y="70"/>
                </a:cubicBezTo>
                <a:cubicBezTo>
                  <a:pt x="403" y="124"/>
                  <a:pt x="426" y="76"/>
                  <a:pt x="401" y="120"/>
                </a:cubicBezTo>
                <a:cubicBezTo>
                  <a:pt x="377" y="161"/>
                  <a:pt x="367" y="208"/>
                  <a:pt x="352" y="253"/>
                </a:cubicBezTo>
                <a:cubicBezTo>
                  <a:pt x="349" y="309"/>
                  <a:pt x="341" y="366"/>
                  <a:pt x="338" y="422"/>
                </a:cubicBezTo>
                <a:cubicBezTo>
                  <a:pt x="330" y="592"/>
                  <a:pt x="367" y="654"/>
                  <a:pt x="289" y="766"/>
                </a:cubicBezTo>
                <a:cubicBezTo>
                  <a:pt x="262" y="804"/>
                  <a:pt x="245" y="855"/>
                  <a:pt x="198" y="871"/>
                </a:cubicBezTo>
                <a:cubicBezTo>
                  <a:pt x="170" y="897"/>
                  <a:pt x="185" y="899"/>
                  <a:pt x="148" y="927"/>
                </a:cubicBezTo>
                <a:cubicBezTo>
                  <a:pt x="134" y="956"/>
                  <a:pt x="126" y="973"/>
                  <a:pt x="99" y="991"/>
                </a:cubicBezTo>
                <a:cubicBezTo>
                  <a:pt x="47" y="1069"/>
                  <a:pt x="64" y="1123"/>
                  <a:pt x="36" y="1208"/>
                </a:cubicBezTo>
                <a:cubicBezTo>
                  <a:pt x="14" y="1342"/>
                  <a:pt x="0" y="1486"/>
                  <a:pt x="43" y="1616"/>
                </a:cubicBezTo>
                <a:cubicBezTo>
                  <a:pt x="48" y="1688"/>
                  <a:pt x="42" y="1784"/>
                  <a:pt x="85" y="1848"/>
                </a:cubicBezTo>
                <a:cubicBezTo>
                  <a:pt x="98" y="1900"/>
                  <a:pt x="115" y="1921"/>
                  <a:pt x="169" y="1939"/>
                </a:cubicBezTo>
                <a:cubicBezTo>
                  <a:pt x="194" y="1964"/>
                  <a:pt x="212" y="1979"/>
                  <a:pt x="247" y="1988"/>
                </a:cubicBezTo>
                <a:cubicBezTo>
                  <a:pt x="289" y="2016"/>
                  <a:pt x="260" y="1999"/>
                  <a:pt x="338" y="2030"/>
                </a:cubicBezTo>
                <a:cubicBezTo>
                  <a:pt x="354" y="2037"/>
                  <a:pt x="371" y="2042"/>
                  <a:pt x="387" y="2051"/>
                </a:cubicBezTo>
                <a:cubicBezTo>
                  <a:pt x="402" y="2059"/>
                  <a:pt x="413" y="2076"/>
                  <a:pt x="429" y="2079"/>
                </a:cubicBezTo>
                <a:cubicBezTo>
                  <a:pt x="487" y="2091"/>
                  <a:pt x="548" y="2110"/>
                  <a:pt x="605" y="2129"/>
                </a:cubicBezTo>
                <a:cubicBezTo>
                  <a:pt x="664" y="2188"/>
                  <a:pt x="708" y="2260"/>
                  <a:pt x="766" y="2318"/>
                </a:cubicBezTo>
                <a:cubicBezTo>
                  <a:pt x="777" y="2356"/>
                  <a:pt x="803" y="2370"/>
                  <a:pt x="823" y="2403"/>
                </a:cubicBezTo>
                <a:cubicBezTo>
                  <a:pt x="854" y="2453"/>
                  <a:pt x="874" y="2511"/>
                  <a:pt x="900" y="2564"/>
                </a:cubicBezTo>
                <a:cubicBezTo>
                  <a:pt x="916" y="2597"/>
                  <a:pt x="937" y="2627"/>
                  <a:pt x="949" y="2662"/>
                </a:cubicBezTo>
                <a:cubicBezTo>
                  <a:pt x="955" y="2717"/>
                  <a:pt x="965" y="2770"/>
                  <a:pt x="1005" y="2810"/>
                </a:cubicBezTo>
                <a:cubicBezTo>
                  <a:pt x="1013" y="2874"/>
                  <a:pt x="1034" y="2932"/>
                  <a:pt x="1054" y="2993"/>
                </a:cubicBezTo>
                <a:cubicBezTo>
                  <a:pt x="1059" y="3009"/>
                  <a:pt x="1056" y="3027"/>
                  <a:pt x="1062" y="3042"/>
                </a:cubicBezTo>
                <a:cubicBezTo>
                  <a:pt x="1070" y="3063"/>
                  <a:pt x="1098" y="3081"/>
                  <a:pt x="1111" y="3098"/>
                </a:cubicBezTo>
                <a:cubicBezTo>
                  <a:pt x="1147" y="3145"/>
                  <a:pt x="1102" y="3111"/>
                  <a:pt x="1146" y="3140"/>
                </a:cubicBezTo>
                <a:cubicBezTo>
                  <a:pt x="1172" y="3193"/>
                  <a:pt x="1212" y="3244"/>
                  <a:pt x="1251" y="3288"/>
                </a:cubicBezTo>
                <a:cubicBezTo>
                  <a:pt x="1264" y="3303"/>
                  <a:pt x="1279" y="3316"/>
                  <a:pt x="1293" y="3330"/>
                </a:cubicBezTo>
                <a:cubicBezTo>
                  <a:pt x="1300" y="3337"/>
                  <a:pt x="1304" y="3350"/>
                  <a:pt x="1314" y="3351"/>
                </a:cubicBezTo>
                <a:cubicBezTo>
                  <a:pt x="1345" y="3353"/>
                  <a:pt x="1375" y="3356"/>
                  <a:pt x="1406" y="3358"/>
                </a:cubicBezTo>
                <a:cubicBezTo>
                  <a:pt x="1516" y="3354"/>
                  <a:pt x="1624" y="3358"/>
                  <a:pt x="1729" y="3323"/>
                </a:cubicBezTo>
                <a:cubicBezTo>
                  <a:pt x="1746" y="3289"/>
                  <a:pt x="1774" y="3266"/>
                  <a:pt x="1806" y="3245"/>
                </a:cubicBezTo>
                <a:cubicBezTo>
                  <a:pt x="1826" y="3185"/>
                  <a:pt x="1829" y="3201"/>
                  <a:pt x="1869" y="3161"/>
                </a:cubicBezTo>
                <a:cubicBezTo>
                  <a:pt x="1896" y="3134"/>
                  <a:pt x="1922" y="3100"/>
                  <a:pt x="1947" y="3070"/>
                </a:cubicBezTo>
                <a:cubicBezTo>
                  <a:pt x="1998" y="3009"/>
                  <a:pt x="2036" y="2939"/>
                  <a:pt x="2080" y="2873"/>
                </a:cubicBezTo>
                <a:cubicBezTo>
                  <a:pt x="2086" y="2847"/>
                  <a:pt x="2095" y="2822"/>
                  <a:pt x="2101" y="2796"/>
                </a:cubicBezTo>
                <a:cubicBezTo>
                  <a:pt x="2105" y="2727"/>
                  <a:pt x="2100" y="2678"/>
                  <a:pt x="2129" y="2620"/>
                </a:cubicBezTo>
                <a:cubicBezTo>
                  <a:pt x="2136" y="2553"/>
                  <a:pt x="2129" y="2448"/>
                  <a:pt x="2178" y="2395"/>
                </a:cubicBezTo>
                <a:cubicBezTo>
                  <a:pt x="2180" y="2388"/>
                  <a:pt x="2181" y="2380"/>
                  <a:pt x="2185" y="2374"/>
                </a:cubicBezTo>
                <a:cubicBezTo>
                  <a:pt x="2195" y="2361"/>
                  <a:pt x="2221" y="2339"/>
                  <a:pt x="2221" y="2339"/>
                </a:cubicBezTo>
                <a:cubicBezTo>
                  <a:pt x="2225" y="2326"/>
                  <a:pt x="2244" y="2278"/>
                  <a:pt x="2249" y="2269"/>
                </a:cubicBezTo>
                <a:cubicBezTo>
                  <a:pt x="2267" y="2238"/>
                  <a:pt x="2333" y="2194"/>
                  <a:pt x="2368" y="2185"/>
                </a:cubicBezTo>
                <a:cubicBezTo>
                  <a:pt x="2419" y="2151"/>
                  <a:pt x="2395" y="2165"/>
                  <a:pt x="2438" y="2143"/>
                </a:cubicBezTo>
                <a:cubicBezTo>
                  <a:pt x="2463" y="2104"/>
                  <a:pt x="2478" y="2089"/>
                  <a:pt x="2516" y="2065"/>
                </a:cubicBezTo>
                <a:cubicBezTo>
                  <a:pt x="2558" y="2001"/>
                  <a:pt x="2489" y="2099"/>
                  <a:pt x="2565" y="2023"/>
                </a:cubicBezTo>
                <a:cubicBezTo>
                  <a:pt x="2602" y="1986"/>
                  <a:pt x="2537" y="2014"/>
                  <a:pt x="2593" y="1995"/>
                </a:cubicBezTo>
                <a:cubicBezTo>
                  <a:pt x="2660" y="1945"/>
                  <a:pt x="2705" y="1930"/>
                  <a:pt x="2782" y="1904"/>
                </a:cubicBezTo>
                <a:cubicBezTo>
                  <a:pt x="2848" y="1906"/>
                  <a:pt x="2914" y="1903"/>
                  <a:pt x="2979" y="1911"/>
                </a:cubicBezTo>
                <a:cubicBezTo>
                  <a:pt x="3005" y="1914"/>
                  <a:pt x="3035" y="1991"/>
                  <a:pt x="3049" y="2016"/>
                </a:cubicBezTo>
                <a:cubicBezTo>
                  <a:pt x="3075" y="2061"/>
                  <a:pt x="3114" y="2081"/>
                  <a:pt x="3162" y="2093"/>
                </a:cubicBezTo>
                <a:cubicBezTo>
                  <a:pt x="3259" y="2089"/>
                  <a:pt x="3309" y="2084"/>
                  <a:pt x="3394" y="2072"/>
                </a:cubicBezTo>
                <a:cubicBezTo>
                  <a:pt x="3431" y="2060"/>
                  <a:pt x="3469" y="2049"/>
                  <a:pt x="3506" y="2037"/>
                </a:cubicBezTo>
                <a:cubicBezTo>
                  <a:pt x="3534" y="1994"/>
                  <a:pt x="3585" y="1976"/>
                  <a:pt x="3625" y="1946"/>
                </a:cubicBezTo>
                <a:cubicBezTo>
                  <a:pt x="3636" y="1912"/>
                  <a:pt x="3641" y="1890"/>
                  <a:pt x="3661" y="1862"/>
                </a:cubicBezTo>
                <a:cubicBezTo>
                  <a:pt x="3677" y="1812"/>
                  <a:pt x="3661" y="1824"/>
                  <a:pt x="3696" y="1812"/>
                </a:cubicBezTo>
                <a:cubicBezTo>
                  <a:pt x="3703" y="1814"/>
                  <a:pt x="3711" y="1815"/>
                  <a:pt x="3717" y="1819"/>
                </a:cubicBezTo>
                <a:cubicBezTo>
                  <a:pt x="3723" y="1823"/>
                  <a:pt x="3725" y="1831"/>
                  <a:pt x="3731" y="1834"/>
                </a:cubicBezTo>
                <a:cubicBezTo>
                  <a:pt x="3760" y="1849"/>
                  <a:pt x="3790" y="1850"/>
                  <a:pt x="3822" y="1855"/>
                </a:cubicBezTo>
                <a:cubicBezTo>
                  <a:pt x="3871" y="1839"/>
                  <a:pt x="3835" y="1778"/>
                  <a:pt x="3871" y="1742"/>
                </a:cubicBezTo>
                <a:cubicBezTo>
                  <a:pt x="3901" y="1712"/>
                  <a:pt x="3953" y="1712"/>
                  <a:pt x="3991" y="1707"/>
                </a:cubicBezTo>
                <a:cubicBezTo>
                  <a:pt x="4020" y="1678"/>
                  <a:pt x="4024" y="1655"/>
                  <a:pt x="4061" y="1630"/>
                </a:cubicBezTo>
                <a:cubicBezTo>
                  <a:pt x="4092" y="1633"/>
                  <a:pt x="4126" y="1627"/>
                  <a:pt x="4152" y="1644"/>
                </a:cubicBezTo>
                <a:cubicBezTo>
                  <a:pt x="4185" y="1666"/>
                  <a:pt x="4213" y="1701"/>
                  <a:pt x="4251" y="1714"/>
                </a:cubicBezTo>
                <a:cubicBezTo>
                  <a:pt x="4268" y="1739"/>
                  <a:pt x="4282" y="1740"/>
                  <a:pt x="4307" y="1756"/>
                </a:cubicBezTo>
                <a:cubicBezTo>
                  <a:pt x="4403" y="1748"/>
                  <a:pt x="4384" y="1744"/>
                  <a:pt x="4454" y="1721"/>
                </a:cubicBezTo>
                <a:cubicBezTo>
                  <a:pt x="4464" y="1691"/>
                  <a:pt x="4465" y="1660"/>
                  <a:pt x="4475" y="1630"/>
                </a:cubicBezTo>
                <a:cubicBezTo>
                  <a:pt x="4481" y="1513"/>
                  <a:pt x="4457" y="1506"/>
                  <a:pt x="4518" y="1447"/>
                </a:cubicBezTo>
                <a:cubicBezTo>
                  <a:pt x="4535" y="1397"/>
                  <a:pt x="4524" y="1417"/>
                  <a:pt x="4546" y="1384"/>
                </a:cubicBezTo>
                <a:cubicBezTo>
                  <a:pt x="4541" y="1342"/>
                  <a:pt x="4535" y="1302"/>
                  <a:pt x="4503" y="1272"/>
                </a:cubicBezTo>
                <a:cubicBezTo>
                  <a:pt x="4501" y="1265"/>
                  <a:pt x="4500" y="1257"/>
                  <a:pt x="4496" y="1251"/>
                </a:cubicBezTo>
                <a:cubicBezTo>
                  <a:pt x="4493" y="1245"/>
                  <a:pt x="4483" y="1243"/>
                  <a:pt x="4482" y="1236"/>
                </a:cubicBezTo>
                <a:cubicBezTo>
                  <a:pt x="4479" y="1219"/>
                  <a:pt x="4492" y="1203"/>
                  <a:pt x="4496" y="1187"/>
                </a:cubicBezTo>
                <a:cubicBezTo>
                  <a:pt x="4474" y="1172"/>
                  <a:pt x="4479" y="1168"/>
                  <a:pt x="4454" y="1180"/>
                </a:cubicBezTo>
                <a:cubicBezTo>
                  <a:pt x="4446" y="1184"/>
                  <a:pt x="4433" y="1194"/>
                  <a:pt x="4433" y="1194"/>
                </a:cubicBezTo>
              </a:path>
            </a:pathLst>
          </a:custGeom>
          <a:noFill/>
          <a:ln w="57150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>
              <a:defRPr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2pPr>
            <a:lvl3pPr>
              <a:defRPr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3pPr>
            <a:lvl4pPr>
              <a:defRPr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4pPr>
            <a:lvl5pPr>
              <a:defRPr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9pPr>
          </a:lstStyle>
          <a:p>
            <a:endParaRPr lang="zh-CN" altLang="en-US" sz="373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7381557" y="1490080"/>
            <a:ext cx="75863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FFFF00"/>
                </a:solidFill>
                <a:effectLst>
                  <a:glow rad="101600">
                    <a:srgbClr val="C00000"/>
                  </a:glow>
                  <a:outerShdw blurRad="203200" dist="101600" dir="5400000" algn="tl" rotWithShape="0">
                    <a:prstClr val="black">
                      <a:alpha val="60000"/>
                    </a:prstClr>
                  </a:outerShdw>
                </a:effectLst>
                <a:latin typeface="方正兰亭粗黑_GBK" panose="02000000000000000000" pitchFamily="2" charset="-122"/>
                <a:ea typeface="方正兰亭粗黑_GBK" panose="02000000000000000000" pitchFamily="2" charset="-122"/>
              </a:defRPr>
            </a:lvl1pPr>
          </a:lstStyle>
          <a:p>
            <a:pPr algn="ctr"/>
            <a:r>
              <a:rPr lang="en-US" altLang="zh-CN" b="1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endParaRPr lang="en-US" altLang="zh-CN" b="1">
              <a:solidFill>
                <a:schemeClr val="bg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7"/>
            </p:custDataLst>
          </p:nvPr>
        </p:nvSpPr>
        <p:spPr>
          <a:xfrm>
            <a:off x="139700" y="155575"/>
            <a:ext cx="1710690" cy="5245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800" b="1" dirty="0">
                <a:solidFill>
                  <a:srgbClr val="FFFF00"/>
                </a:solidFill>
                <a:highlight>
                  <a:srgbClr val="FF000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概念解析</a:t>
            </a:r>
            <a:endParaRPr lang="zh-CN" altLang="zh-CN" sz="2800" b="1" dirty="0">
              <a:solidFill>
                <a:srgbClr val="FFFF00"/>
              </a:solidFill>
              <a:highlight>
                <a:srgbClr val="FF0000"/>
              </a:highligh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任意形状 8"/>
          <p:cNvSpPr/>
          <p:nvPr userDrawn="1">
            <p:custDataLst>
              <p:tags r:id="rId8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任意形状 8"/>
          <p:cNvSpPr/>
          <p:nvPr userDrawn="1">
            <p:custDataLst>
              <p:tags r:id="rId9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6"/>
          <p:cNvSpPr txBox="1"/>
          <p:nvPr>
            <p:custDataLst>
              <p:tags r:id="rId10"/>
            </p:custDataLst>
          </p:nvPr>
        </p:nvSpPr>
        <p:spPr>
          <a:xfrm>
            <a:off x="312851" y="4594089"/>
            <a:ext cx="5640274" cy="1198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旧航路：由中国或者印度出发，经过中亚和西亚，由海路或陆路转往欧洲的转口贸易路线。</a:t>
            </a:r>
            <a:endParaRPr lang="zh-CN" altLang="en-US" sz="240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5" name="TextBox 7"/>
          <p:cNvSpPr txBox="1"/>
          <p:nvPr>
            <p:custDataLst>
              <p:tags r:id="rId11"/>
            </p:custDataLst>
          </p:nvPr>
        </p:nvSpPr>
        <p:spPr>
          <a:xfrm>
            <a:off x="6415748" y="4653131"/>
            <a:ext cx="5628589" cy="11988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新航路：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16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世纪之交，西欧各国探寻通往东方的航线，开辟了通往印度和美洲等世界各地的航路。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-6000" contrast="24000"/>
          </a:blip>
          <a:srcRect l="4031" t="7643" r="5338" b="8697"/>
          <a:stretch>
            <a:fillRect/>
          </a:stretch>
        </p:blipFill>
        <p:spPr>
          <a:xfrm>
            <a:off x="310515" y="848995"/>
            <a:ext cx="5544820" cy="364744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/>
          <a:stretch>
            <a:fillRect/>
          </a:stretch>
        </p:blipFill>
        <p:spPr>
          <a:xfrm>
            <a:off x="6205074" y="770389"/>
            <a:ext cx="5838824" cy="3823823"/>
          </a:xfrm>
          <a:prstGeom prst="rect">
            <a:avLst/>
          </a:prstGeom>
        </p:spPr>
      </p:pic>
      <p:sp>
        <p:nvSpPr>
          <p:cNvPr id="31" name="文本框 30"/>
          <p:cNvSpPr txBox="1"/>
          <p:nvPr>
            <p:custDataLst>
              <p:tags r:id="rId16"/>
            </p:custDataLst>
          </p:nvPr>
        </p:nvSpPr>
        <p:spPr>
          <a:xfrm>
            <a:off x="313055" y="5890895"/>
            <a:ext cx="5419090" cy="8299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中国主导、区域性、陆路为主、中转贸易、和平贸易</a:t>
            </a:r>
            <a:endParaRPr lang="zh-CN" altLang="en-US" sz="2400"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7"/>
            </p:custDataLst>
          </p:nvPr>
        </p:nvSpPr>
        <p:spPr>
          <a:xfrm>
            <a:off x="6416040" y="5911215"/>
            <a:ext cx="5627370" cy="8299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欧洲主导、全球性、海路为主、直接贸易、殖民扩张</a:t>
            </a:r>
            <a:endParaRPr lang="zh-CN" altLang="en-US" sz="2400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8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5" grpId="0" bldLvl="0" animBg="1"/>
      <p:bldP spid="31" grpId="0" bldLvl="0" animBg="1"/>
      <p:bldP spid="3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7147" y="1264921"/>
            <a:ext cx="4015740" cy="481965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文本框 4"/>
          <p:cNvSpPr txBox="1"/>
          <p:nvPr/>
        </p:nvSpPr>
        <p:spPr>
          <a:xfrm>
            <a:off x="3863975" y="1586230"/>
            <a:ext cx="8048625" cy="3364229"/>
          </a:xfrm>
          <a:prstGeom prst="wedgeRectCallout">
            <a:avLst>
              <a:gd name="adj1" fmla="val -61353"/>
              <a:gd name="adj2" fmla="val 1770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b="1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尊敬的国王陛下： </a:t>
            </a:r>
            <a:endParaRPr lang="zh-CN" altLang="en-US" sz="2800" b="1">
              <a:ln>
                <a:noFill/>
              </a:ln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b="1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800" b="1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2800" b="1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我认为我们开辟一条通往东方的新航路是迫切而有必要的。而且现在我们也完全有能力开辟一条通往东方的新航路。恳请国王陛下恩准并给予我们大力支持。</a:t>
            </a:r>
            <a:endParaRPr lang="zh-CN" altLang="en-US" sz="2800" b="1">
              <a:ln>
                <a:noFill/>
              </a:ln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b="1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800" b="1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克里斯托弗</a:t>
            </a:r>
            <a:r>
              <a:rPr lang="en-US" altLang="zh-CN" sz="2800" b="1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800" b="1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哥伦布</a:t>
            </a:r>
            <a:r>
              <a:rPr lang="en-US" altLang="zh-CN" sz="2800" b="1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(1492</a:t>
            </a:r>
            <a:r>
              <a:rPr lang="zh-CN" altLang="en-US" sz="2800" b="1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</a:t>
            </a:r>
            <a:r>
              <a:rPr lang="en-US" altLang="zh-CN" sz="2800" b="1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altLang="en-US" sz="2800" b="1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月</a:t>
            </a:r>
            <a:r>
              <a:rPr lang="en-US" altLang="zh-CN" sz="2800" b="1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15</a:t>
            </a:r>
            <a:r>
              <a:rPr lang="zh-CN" altLang="en-US" sz="2800" b="1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日</a:t>
            </a:r>
            <a:r>
              <a:rPr lang="en-US" altLang="zh-CN" sz="2800" b="1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)</a:t>
            </a:r>
            <a:endParaRPr lang="en-US" altLang="zh-CN" sz="2800" b="1">
              <a:ln>
                <a:noFill/>
              </a:ln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线形标注 1 8"/>
          <p:cNvSpPr/>
          <p:nvPr/>
        </p:nvSpPr>
        <p:spPr>
          <a:xfrm>
            <a:off x="4657090" y="5253990"/>
            <a:ext cx="1785620" cy="548640"/>
          </a:xfrm>
          <a:prstGeom prst="borderCallout1">
            <a:avLst>
              <a:gd name="adj1" fmla="val -1420"/>
              <a:gd name="adj2" fmla="val 47443"/>
              <a:gd name="adj3" fmla="val -375925"/>
              <a:gd name="adj4" fmla="val 436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必要性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线形标注 1 11"/>
          <p:cNvSpPr/>
          <p:nvPr/>
        </p:nvSpPr>
        <p:spPr>
          <a:xfrm>
            <a:off x="8789035" y="5247005"/>
            <a:ext cx="1785620" cy="548640"/>
          </a:xfrm>
          <a:prstGeom prst="borderCallout1">
            <a:avLst>
              <a:gd name="adj1" fmla="val 4950"/>
              <a:gd name="adj2" fmla="val 49400"/>
              <a:gd name="adj3" fmla="val -375810"/>
              <a:gd name="adj4" fmla="val 8157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可能性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2642" y="5247005"/>
            <a:ext cx="419750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【学习聚焦】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P34</a:t>
            </a:r>
            <a:endParaRPr lang="zh-CN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/>
            <a:r>
              <a:rPr lang="en-US" altLang="zh-CN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   </a:t>
            </a:r>
            <a:r>
              <a:rPr lang="zh-CN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15世纪末，西欧人具备了向远洋进发的动力和技术条件。</a:t>
            </a:r>
            <a:endParaRPr lang="zh-CN" sz="2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590030" y="5030470"/>
            <a:ext cx="1377950" cy="1267460"/>
            <a:chOff x="16417" y="8750"/>
            <a:chExt cx="2170" cy="1996"/>
          </a:xfrm>
        </p:grpSpPr>
        <p:sp>
          <p:nvSpPr>
            <p:cNvPr id="14" name="左大括号 13"/>
            <p:cNvSpPr/>
            <p:nvPr/>
          </p:nvSpPr>
          <p:spPr>
            <a:xfrm>
              <a:off x="16417" y="8916"/>
              <a:ext cx="288" cy="1661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7054" y="8750"/>
              <a:ext cx="1533" cy="7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</a:rPr>
                <a:t>内因</a:t>
              </a:r>
              <a:endParaRPr lang="zh-CN" altLang="en-US" sz="28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7055" y="9966"/>
              <a:ext cx="1533" cy="7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</a:rPr>
                <a:t>外因</a:t>
              </a:r>
              <a:endParaRPr lang="zh-CN" altLang="en-US" sz="28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077460" y="5886450"/>
            <a:ext cx="5669280" cy="521970"/>
            <a:chOff x="7815" y="9776"/>
            <a:chExt cx="8928" cy="822"/>
          </a:xfrm>
        </p:grpSpPr>
        <p:sp>
          <p:nvSpPr>
            <p:cNvPr id="18" name="文本框 17"/>
            <p:cNvSpPr txBox="1"/>
            <p:nvPr/>
          </p:nvSpPr>
          <p:spPr>
            <a:xfrm>
              <a:off x="7815" y="9776"/>
              <a:ext cx="281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楷体" panose="02010609060101010101" charset="-122"/>
                  <a:ea typeface="楷体" panose="02010609060101010101" charset="-122"/>
                </a:rPr>
                <a:t>动力</a:t>
              </a:r>
              <a:endParaRPr lang="zh-CN" altLang="en-US" sz="28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3931" y="9776"/>
              <a:ext cx="281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latin typeface="楷体" panose="02010609060101010101" charset="-122"/>
                  <a:ea typeface="楷体" panose="02010609060101010101" charset="-122"/>
                </a:rPr>
                <a:t>技术条件</a:t>
              </a:r>
              <a:endParaRPr lang="zh-CN" altLang="en-US" sz="28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685030" y="2764155"/>
            <a:ext cx="1105535" cy="53721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9641840" y="2764155"/>
            <a:ext cx="1105535" cy="53721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245745" y="85725"/>
            <a:ext cx="11864975" cy="58102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schemeClr val="bg2">
                <a:lumMod val="75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0" y="-144780"/>
            <a:ext cx="10062210" cy="812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30000"/>
              </a:lnSpc>
            </a:pP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一、探新航之</a:t>
            </a: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“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因</a:t>
            </a: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”</a:t>
            </a:r>
            <a:endParaRPr lang="en-US" altLang="zh-CN" sz="4000" b="1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85725"/>
            <a:ext cx="121920" cy="581660"/>
          </a:xfrm>
          <a:prstGeom prst="rect">
            <a:avLst/>
          </a:prstGeom>
          <a:solidFill>
            <a:srgbClr val="98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2" grpId="0" bldLvl="0" animBg="1"/>
      <p:bldP spid="13" grpId="0" bldLvl="0" animBg="1"/>
      <p:bldP spid="4" grpId="0" bldLvl="0" animBg="1"/>
      <p:bldP spid="1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流程图: 过程 3"/>
          <p:cNvSpPr/>
          <p:nvPr/>
        </p:nvSpPr>
        <p:spPr>
          <a:xfrm>
            <a:off x="299720" y="1328420"/>
            <a:ext cx="11609070" cy="1711325"/>
          </a:xfrm>
          <a:prstGeom prst="flowChartProcess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p>
            <a:pPr>
              <a:lnSpc>
                <a:spcPct val="120000"/>
              </a:lnSpc>
            </a:pPr>
            <a:r>
              <a:rPr lang="zh-CN" altLang="en-US" sz="28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8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15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世纪西欧各国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商品经济的发展和资本主义生产关系的萌芽，导致自然经济日趋解体，作为普遍交换手段的货币，不仅是社会财富的主要象征，而且也日益成为衡量社会地位和权力的重要标志。因此社会各阶层人士无不醉心于搜寻黄金和财富，视之为改变命运的关键所在。                            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——王斯德主编：《世界通史》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99720" y="3071495"/>
            <a:ext cx="11607800" cy="620395"/>
          </a:xfrm>
          <a:prstGeom prst="rect">
            <a:avLst/>
          </a:prstGeom>
          <a:solidFill>
            <a:srgbClr val="C00000"/>
          </a:solidFill>
        </p:spPr>
        <p:txBody>
          <a:bodyPr vert="horz" wrap="square" numCol="1" spcCol="0" rtlCol="0" fromWordArt="0" anchor="t" anchorCtr="0" forceAA="0" compatLnSpc="0">
            <a:noAutofit/>
          </a:bodyPr>
          <a:p>
            <a:pPr lvl="0" algn="ctr">
              <a:buClrTx/>
              <a:buSzTx/>
              <a:buFontTx/>
            </a:pPr>
            <a:r>
              <a:rPr lang="zh-CN" sz="32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1、经济动因（根本原因）：</a:t>
            </a:r>
            <a:r>
              <a:rPr lang="zh-CN" sz="32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商品经济迅速发展，资本主义萌芽出现。</a:t>
            </a:r>
            <a:endParaRPr lang="zh-CN" sz="32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9720" y="735330"/>
            <a:ext cx="10155555" cy="5251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任务一：（</a:t>
            </a:r>
            <a:r>
              <a:rPr lang="en-US" alt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</a:t>
            </a:r>
            <a:r>
              <a:rPr lang="zh-CN" altLang="en-US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）</a:t>
            </a: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结合教材及材料，分析为什么</a:t>
            </a:r>
            <a:r>
              <a:rPr lang="zh-CN" sz="4800" b="1" dirty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要</a:t>
            </a: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开辟</a:t>
            </a: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新航路？</a:t>
            </a:r>
            <a:endParaRPr lang="zh-CN" sz="2800" b="1" dirty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410190" y="3838575"/>
            <a:ext cx="149796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要致富，去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东方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！！！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9720" y="6086475"/>
            <a:ext cx="11609070" cy="657225"/>
          </a:xfrm>
          <a:prstGeom prst="rect">
            <a:avLst/>
          </a:prstGeom>
          <a:solidFill>
            <a:srgbClr val="C00000"/>
          </a:solidFill>
        </p:spPr>
        <p:txBody>
          <a:bodyPr vert="horz" wrap="square" numCol="1" spcCol="0" rtlCol="0" fromWordArt="0" anchor="t" anchorCtr="0" forceAA="0" compatLnSpc="0">
            <a:noAutofit/>
          </a:bodyPr>
          <a:p>
            <a:pPr lvl="0" algn="ctr">
              <a:buClrTx/>
              <a:buSzTx/>
              <a:buFontTx/>
            </a:pPr>
            <a:r>
              <a:rPr lang="zh-CN" sz="32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2. 社会原因：</a:t>
            </a:r>
            <a:r>
              <a:rPr lang="zh-CN" sz="32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《</a:t>
            </a:r>
            <a:r>
              <a:rPr lang="zh-CN" sz="32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马可波罗行纪</a:t>
            </a:r>
            <a:r>
              <a:rPr lang="zh-CN" sz="32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》</a:t>
            </a:r>
            <a:r>
              <a:rPr lang="zh-CN" sz="32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刺激了</a:t>
            </a:r>
            <a:r>
              <a:rPr lang="zh-CN" sz="32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欧洲的</a:t>
            </a:r>
            <a:r>
              <a:rPr lang="zh-CN" sz="32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寻</a:t>
            </a:r>
            <a:r>
              <a:rPr lang="zh-CN" sz="32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金热。</a:t>
            </a:r>
            <a:endParaRPr lang="zh-CN" sz="32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99720" y="3723005"/>
            <a:ext cx="10036175" cy="21602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4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24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东方是金瓦盖顶，金砖铺地，门窗都是黄金装饰，连河道里都有滚动的矿石，东方简直是一个灿烂辉煌的黄金世界</a:t>
            </a:r>
            <a:r>
              <a:rPr lang="zh-CN" altLang="en-US" sz="24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，冒险家的乐园……日本据有黄金，金多无量……秦海（中国南海）中“共有7459座海岛……其中一切富源，或为黄金宝石，或为一切种类香料，多至不可思议” </a:t>
            </a:r>
            <a:r>
              <a:rPr lang="zh-CN" altLang="en-US" sz="24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2400" b="1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——《马可·波罗行纪》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2" name="矩形 11"/>
          <p:cNvSpPr/>
          <p:nvPr userDrawn="1">
            <p:custDataLst>
              <p:tags r:id="rId2"/>
            </p:custDataLst>
          </p:nvPr>
        </p:nvSpPr>
        <p:spPr>
          <a:xfrm>
            <a:off x="245745" y="85725"/>
            <a:ext cx="11864975" cy="58102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schemeClr val="bg2">
                <a:lumMod val="75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0" y="85725"/>
            <a:ext cx="121920" cy="581660"/>
          </a:xfrm>
          <a:prstGeom prst="rect">
            <a:avLst/>
          </a:prstGeom>
          <a:solidFill>
            <a:srgbClr val="98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0" y="-144780"/>
            <a:ext cx="10062210" cy="812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30000"/>
              </a:lnSpc>
            </a:pP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一、探新航之</a:t>
            </a: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“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因</a:t>
            </a: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”</a:t>
            </a:r>
            <a:endParaRPr lang="en-US" altLang="zh-CN" sz="4000" b="1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7" name="箭头: 下 3"/>
          <p:cNvSpPr/>
          <p:nvPr/>
        </p:nvSpPr>
        <p:spPr>
          <a:xfrm>
            <a:off x="5037455" y="5530215"/>
            <a:ext cx="530225" cy="5562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2" bldLvl="0" animBg="1"/>
      <p:bldP spid="16" grpId="0" bldLvl="0" animBg="1"/>
      <p:bldP spid="8" grpId="0" bldLvl="0" animBg="1"/>
      <p:bldP spid="7" grpId="0" bldLvl="0" animBg="1"/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5" name="矩形 14"/>
          <p:cNvSpPr/>
          <p:nvPr/>
        </p:nvSpPr>
        <p:spPr>
          <a:xfrm>
            <a:off x="192405" y="2448560"/>
            <a:ext cx="4971415" cy="37249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endParaRPr lang="zh-CN" altLang="en-US" sz="2800" b="1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2585" y="2449195"/>
            <a:ext cx="6516370" cy="3724275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1422400" y="1849120"/>
            <a:ext cx="2367915" cy="599440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 prstMaterial="matte"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宋体" panose="02010600030101010101" pitchFamily="2" charset="-122"/>
              </a:rPr>
              <a:t>旧航路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劲楷简" panose="00020600040101010101" charset="-122"/>
              <a:ea typeface="汉仪劲楷简" panose="00020600040101010101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1795" y="2573655"/>
            <a:ext cx="4573270" cy="12065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400"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①从中国或印度出发,由陆路到中亚,沿里海和黑海沿岸到达小亚细亚再转往欧洲。</a:t>
            </a:r>
            <a:endParaRPr lang="zh-CN" altLang="en-US" sz="2400"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1160" y="3786505"/>
            <a:ext cx="4573905" cy="11207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400"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②从印度出发,由海路到波斯湾,然后经两河流域抵达地中海东岸的叙利亚再转往欧洲。</a:t>
            </a:r>
            <a:endParaRPr lang="zh-CN" altLang="en-US" sz="2400"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4810" y="5055870"/>
            <a:ext cx="4580255" cy="12465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400"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③从中国出发,由海路到达红海,然后陆路穿越苏伊士地带前往埃及转往欧洲。</a:t>
            </a:r>
            <a:endParaRPr lang="zh-CN" altLang="en-US" sz="2400"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4766310" y="5470525"/>
            <a:ext cx="8255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8710930" y="3581400"/>
            <a:ext cx="8483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/>
              <a:t>①</a:t>
            </a:r>
            <a:endParaRPr lang="zh-CN" altLang="en-US" sz="2800" b="1"/>
          </a:p>
        </p:txBody>
      </p:sp>
      <p:sp>
        <p:nvSpPr>
          <p:cNvPr id="26" name="文本框 25"/>
          <p:cNvSpPr txBox="1"/>
          <p:nvPr/>
        </p:nvSpPr>
        <p:spPr>
          <a:xfrm>
            <a:off x="8079105" y="410337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/>
              <a:t>②</a:t>
            </a:r>
            <a:endParaRPr lang="zh-CN" altLang="en-US" sz="2800" b="1"/>
          </a:p>
        </p:txBody>
      </p:sp>
      <p:sp>
        <p:nvSpPr>
          <p:cNvPr id="27" name="文本框 26"/>
          <p:cNvSpPr txBox="1"/>
          <p:nvPr/>
        </p:nvSpPr>
        <p:spPr>
          <a:xfrm>
            <a:off x="7553960" y="478028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/>
              <a:t>③</a:t>
            </a:r>
            <a:endParaRPr lang="zh-CN" altLang="en-US" sz="2800" b="1"/>
          </a:p>
        </p:txBody>
      </p:sp>
      <p:sp>
        <p:nvSpPr>
          <p:cNvPr id="28" name="椭圆 27"/>
          <p:cNvSpPr/>
          <p:nvPr/>
        </p:nvSpPr>
        <p:spPr>
          <a:xfrm>
            <a:off x="5926455" y="3788410"/>
            <a:ext cx="1310640" cy="800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5"/>
          </a:p>
        </p:txBody>
      </p:sp>
      <p:sp>
        <p:nvSpPr>
          <p:cNvPr id="33" name="TextBox 47"/>
          <p:cNvSpPr txBox="1"/>
          <p:nvPr/>
        </p:nvSpPr>
        <p:spPr>
          <a:xfrm>
            <a:off x="1631950" y="6245225"/>
            <a:ext cx="9092565" cy="536575"/>
          </a:xfrm>
          <a:prstGeom prst="rect">
            <a:avLst/>
          </a:prstGeom>
          <a:solidFill>
            <a:srgbClr val="C00000"/>
          </a:solidFill>
        </p:spPr>
        <p:txBody>
          <a:bodyPr vert="horz" wrap="square" numCol="1" spcCol="0" rtlCol="0" fromWordArt="0" anchor="t" anchorCtr="0" forceAA="0" compatLnSpc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defRPr sz="3200" b="1">
                <a:solidFill>
                  <a:srgbClr val="6096E6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sz="2800" b="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微软雅黑 Light" panose="020B0502040204020203" pitchFamily="34" charset="-122"/>
              </a:rPr>
              <a:t>3.</a:t>
            </a:r>
            <a:r>
              <a:rPr lang="zh-CN" sz="2800" b="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微软雅黑 Light" panose="020B0502040204020203" pitchFamily="34" charset="-122"/>
              </a:rPr>
              <a:t>直接原因（</a:t>
            </a:r>
            <a:r>
              <a:rPr lang="zh-CN" sz="2800" b="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微软雅黑 Light" panose="020B0502040204020203" pitchFamily="34" charset="-122"/>
              </a:rPr>
              <a:t>商业危机</a:t>
            </a:r>
            <a:r>
              <a:rPr lang="zh-CN" sz="2800" b="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微软雅黑 Light" panose="020B0502040204020203" pitchFamily="34" charset="-122"/>
              </a:rPr>
              <a:t>）</a:t>
            </a:r>
            <a:r>
              <a:rPr lang="zh-CN" sz="2800" b="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微软雅黑 Light" panose="020B0502040204020203" pitchFamily="34" charset="-122"/>
              </a:rPr>
              <a:t>：</a:t>
            </a:r>
            <a:r>
              <a:rPr lang="zh-CN" sz="2800" b="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微软雅黑 Light" panose="020B0502040204020203" pitchFamily="34" charset="-122"/>
              </a:rPr>
              <a:t>奥斯曼土耳其控制传统商路</a:t>
            </a:r>
            <a:endParaRPr lang="zh-CN" sz="2800" b="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微软雅黑 Light" panose="020B0502040204020203" pitchFamily="34" charset="-122"/>
            </a:endParaRPr>
          </a:p>
        </p:txBody>
      </p:sp>
      <p:sp>
        <p:nvSpPr>
          <p:cNvPr id="309280" name="Oval 32"/>
          <p:cNvSpPr/>
          <p:nvPr/>
        </p:nvSpPr>
        <p:spPr>
          <a:xfrm>
            <a:off x="5934075" y="3495040"/>
            <a:ext cx="1303020" cy="769620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rPr>
              <a:t>奥斯曼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rPr>
              <a:t>帝国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7412" name="文本框 17411"/>
          <p:cNvSpPr txBox="1"/>
          <p:nvPr/>
        </p:nvSpPr>
        <p:spPr>
          <a:xfrm>
            <a:off x="5442585" y="610870"/>
            <a:ext cx="6516370" cy="1838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noAutofit/>
          </a:bodyPr>
          <a:p>
            <a:pPr algn="l" fontAlgn="base">
              <a:lnSpc>
                <a:spcPct val="120000"/>
              </a:lnSpc>
              <a:spcBef>
                <a:spcPct val="20000"/>
              </a:spcBef>
              <a:buClrTx/>
              <a:buSzTx/>
              <a:buNone/>
            </a:pPr>
            <a:r>
              <a:rPr lang="en-US" altLang="zh-CN" sz="2000" b="1" dirty="0"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en-US" sz="2400" b="1">
                <a:ln>
                  <a:noFill/>
                </a:ln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400" b="1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15-16世纪，奥斯曼帝国一度经济繁荣，...帝国控制了连接亚欧的商路，对过往商品征收重税，东西方中之间的贸易受到一定影响。</a:t>
            </a:r>
            <a:endParaRPr lang="en-US" altLang="zh-CN" sz="2400" b="1">
              <a:solidFill>
                <a:schemeClr val="dk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 fontAlgn="base">
              <a:lnSpc>
                <a:spcPct val="120000"/>
              </a:lnSpc>
              <a:spcBef>
                <a:spcPct val="20000"/>
              </a:spcBef>
              <a:buClrTx/>
              <a:buSzTx/>
              <a:buNone/>
            </a:pPr>
            <a:r>
              <a:rPr lang="en-US" altLang="zh-CN" sz="2000" b="1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——《中外历史纲要（下）》第24页</a:t>
            </a:r>
            <a:r>
              <a:rPr lang="zh-CN" altLang="en-US" sz="2000" b="1">
                <a:ln>
                  <a:noFill/>
                </a:ln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400" b="1">
                <a:ln>
                  <a:noFill/>
                </a:ln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2400" b="1">
              <a:ln>
                <a:noFill/>
              </a:ln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2405" y="853440"/>
            <a:ext cx="4994910" cy="8096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+mn-cs"/>
              </a:rPr>
              <a:t>怎样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+mn-cs"/>
              </a:rPr>
              <a:t>去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+mn-cs"/>
              </a:rPr>
              <a:t>富裕的东方？沿着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+mn-cs"/>
              </a:rPr>
              <a:t>原来的路线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+mn-cs"/>
              </a:rPr>
              <a:t>走行不行？为什么？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劲楷简" panose="00020600040101010101" charset="-122"/>
              <a:ea typeface="汉仪劲楷简" panose="00020600040101010101" charset="-122"/>
              <a:cs typeface="+mn-cs"/>
            </a:endParaRPr>
          </a:p>
        </p:txBody>
      </p:sp>
      <p:sp>
        <p:nvSpPr>
          <p:cNvPr id="5" name="矩形 4"/>
          <p:cNvSpPr/>
          <p:nvPr userDrawn="1">
            <p:custDataLst>
              <p:tags r:id="rId2"/>
            </p:custDataLst>
          </p:nvPr>
        </p:nvSpPr>
        <p:spPr>
          <a:xfrm>
            <a:off x="245745" y="85725"/>
            <a:ext cx="11864975" cy="58102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schemeClr val="bg2">
                <a:lumMod val="75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0" y="85725"/>
            <a:ext cx="121920" cy="581660"/>
          </a:xfrm>
          <a:prstGeom prst="rect">
            <a:avLst/>
          </a:prstGeom>
          <a:solidFill>
            <a:srgbClr val="98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0" y="-144780"/>
            <a:ext cx="10062210" cy="812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30000"/>
              </a:lnSpc>
            </a:pP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一、探新航之</a:t>
            </a: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“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因</a:t>
            </a: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”</a:t>
            </a:r>
            <a:endParaRPr lang="en-US" altLang="zh-CN" sz="4000" b="1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09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  <p:bldP spid="11" grpId="0"/>
      <p:bldP spid="26" grpId="0"/>
      <p:bldP spid="14" grpId="0"/>
      <p:bldP spid="27" grpId="0"/>
      <p:bldP spid="16" grpId="0" bldLvl="0" animBg="1"/>
      <p:bldP spid="309280" grpId="0" bldLvl="0" animBg="1"/>
      <p:bldP spid="28" grpId="0" bldLvl="0" animBg="1"/>
      <p:bldP spid="17412" grpId="0" bldLvl="0" animBg="1"/>
      <p:bldP spid="3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/>
        </p:nvSpPr>
        <p:spPr>
          <a:xfrm>
            <a:off x="497840" y="921385"/>
            <a:ext cx="10880090" cy="10839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8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海上探险为</a:t>
            </a:r>
            <a:r>
              <a:rPr lang="zh-CN" altLang="en-US" sz="28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上帝</a:t>
            </a:r>
            <a:r>
              <a:rPr lang="zh-CN" altLang="en-US" sz="28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和陛下服务，将</a:t>
            </a:r>
            <a:r>
              <a:rPr lang="zh-CN" altLang="en-US" sz="28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光明</a:t>
            </a:r>
            <a:r>
              <a:rPr lang="zh-CN" altLang="en-US" sz="28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带给那些尚处于黑暗中的人们。</a:t>
            </a:r>
            <a:endParaRPr lang="zh-CN" altLang="en-US" sz="2800" b="1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zh-CN" altLang="en-US" sz="28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——迪亚士</a:t>
            </a:r>
            <a:endParaRPr lang="zh-CN" altLang="en-US" sz="2800" b="1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833880" y="5899150"/>
            <a:ext cx="8597900" cy="609600"/>
          </a:xfrm>
          <a:prstGeom prst="rect">
            <a:avLst/>
          </a:prstGeom>
          <a:solidFill>
            <a:srgbClr val="C00000"/>
          </a:solidFill>
        </p:spPr>
        <p:txBody>
          <a:bodyPr vert="horz" wrap="square" numCol="1" spcCol="0" rtlCol="0" fromWordArt="0" anchor="t" anchorCtr="0" forceAA="0" compatLnSpc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sz="32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5.</a:t>
            </a:r>
            <a:r>
              <a:rPr lang="zh-CN" sz="32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思想</a:t>
            </a:r>
            <a:r>
              <a:rPr lang="zh-CN" sz="32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根源：人文主义鼓励冒险精神。（精神）</a:t>
            </a:r>
            <a:endParaRPr lang="zh-CN" sz="32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99995" y="2171065"/>
            <a:ext cx="6875780" cy="543560"/>
          </a:xfrm>
          <a:prstGeom prst="rect">
            <a:avLst/>
          </a:prstGeom>
          <a:solidFill>
            <a:srgbClr val="C00000"/>
          </a:solidFill>
        </p:spPr>
        <p:txBody>
          <a:bodyPr vert="horz" wrap="square" numCol="1" spcCol="0" rtlCol="0" fromWordArt="0" anchor="t" anchorCtr="0" forceAA="0" compatLnSpc="0">
            <a:noAutofit/>
          </a:bodyPr>
          <a:p>
            <a:pPr lvl="0" algn="ctr">
              <a:buClrTx/>
              <a:buSzTx/>
              <a:buFontTx/>
            </a:pPr>
            <a:r>
              <a:rPr lang="zh-CN" sz="32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4.</a:t>
            </a:r>
            <a:r>
              <a:rPr lang="zh-CN" sz="32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精神动力：</a:t>
            </a:r>
            <a:r>
              <a:rPr lang="zh-CN" sz="32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传播</a:t>
            </a:r>
            <a:r>
              <a:rPr lang="zh-CN" sz="32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基督教</a:t>
            </a:r>
            <a:r>
              <a:rPr lang="zh-CN" sz="32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。（热情）</a:t>
            </a:r>
            <a:endParaRPr lang="zh-CN" sz="32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2" name="矩形 11"/>
          <p:cNvSpPr/>
          <p:nvPr userDrawn="1">
            <p:custDataLst>
              <p:tags r:id="rId1"/>
            </p:custDataLst>
          </p:nvPr>
        </p:nvSpPr>
        <p:spPr>
          <a:xfrm>
            <a:off x="245745" y="85725"/>
            <a:ext cx="11864975" cy="58102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schemeClr val="bg2">
                <a:lumMod val="75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0" y="85725"/>
            <a:ext cx="121920" cy="581660"/>
          </a:xfrm>
          <a:prstGeom prst="rect">
            <a:avLst/>
          </a:prstGeom>
          <a:solidFill>
            <a:srgbClr val="98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0" y="-144780"/>
            <a:ext cx="10062210" cy="812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30000"/>
              </a:lnSpc>
            </a:pP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一、探新航之</a:t>
            </a: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“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因</a:t>
            </a: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”</a:t>
            </a:r>
            <a:endParaRPr lang="en-US" altLang="zh-CN" sz="4000" b="1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496570" y="2880995"/>
            <a:ext cx="10881360" cy="11518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en-US" altLang="zh-CN" sz="28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人们的欲望被人文主义思潮解放出来</a:t>
            </a:r>
            <a:r>
              <a:rPr lang="en-US" altLang="zh-CN" sz="28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，对财富的追求再次点燃了“</a:t>
            </a:r>
            <a:r>
              <a:rPr lang="en-US" altLang="zh-CN" sz="28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不老的东方梦</a:t>
            </a:r>
            <a:r>
              <a:rPr lang="en-US" altLang="zh-CN" sz="28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”。——邵政达：《新航路的开辟》</a:t>
            </a:r>
            <a:endParaRPr lang="en-US" altLang="zh-CN" sz="2800" b="1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497840" y="4267200"/>
            <a:ext cx="10880090" cy="13976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en-US" altLang="zh-CN" sz="28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“他们(葡萄牙人)是一群非凡的人，不仅能征善战，而且熟谙各种危险……通过</a:t>
            </a:r>
            <a:r>
              <a:rPr lang="en-US" altLang="zh-CN" sz="28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疯狂的掠夺获得永生</a:t>
            </a:r>
            <a:r>
              <a:rPr lang="en-US" altLang="zh-CN" sz="28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。”</a:t>
            </a:r>
            <a:endParaRPr lang="en-US" altLang="zh-CN" sz="2800" b="1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en-US" altLang="zh-CN" sz="28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——(葡)路易斯德卡蒙斯《卢济塔尼亚人之歌》(16世纪)</a:t>
            </a:r>
            <a:endParaRPr lang="en-US" altLang="zh-CN" sz="2800" b="1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873240" y="3357245"/>
            <a:ext cx="2544445" cy="1691617"/>
            <a:chOff x="5008" y="2307"/>
            <a:chExt cx="1583" cy="1053"/>
          </a:xfrm>
        </p:grpSpPr>
        <p:pic>
          <p:nvPicPr>
            <p:cNvPr id="11" name="图片 27666" descr="earth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008" y="2307"/>
              <a:ext cx="1583" cy="864"/>
            </a:xfrm>
            <a:prstGeom prst="rect">
              <a:avLst/>
            </a:prstGeom>
            <a:effectLst>
              <a:softEdge rad="12700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12" name="文本框 27667"/>
            <p:cNvSpPr txBox="1"/>
            <p:nvPr/>
          </p:nvSpPr>
          <p:spPr>
            <a:xfrm>
              <a:off x="5435" y="3131"/>
              <a:ext cx="782" cy="229"/>
            </a:xfrm>
            <a:prstGeom prst="rect">
              <a:avLst/>
            </a:prstGeom>
            <a:effectLst>
              <a:softEdge rad="12700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dirty="0">
                  <a:solidFill>
                    <a:schemeClr val="tx1"/>
                  </a:solidFill>
                  <a:latin typeface="汉仪劲楷简" panose="00020600040101010101" charset="-122"/>
                  <a:ea typeface="汉仪劲楷简" panose="00020600040101010101" charset="-122"/>
                </a:rPr>
                <a:t>地圆说</a:t>
              </a:r>
              <a:endParaRPr lang="zh-CN" altLang="en-US" dirty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</a:endParaRPr>
            </a:p>
          </p:txBody>
        </p:sp>
      </p:grpSp>
      <p:grpSp>
        <p:nvGrpSpPr>
          <p:cNvPr id="13" name="组合 73734"/>
          <p:cNvGrpSpPr/>
          <p:nvPr/>
        </p:nvGrpSpPr>
        <p:grpSpPr>
          <a:xfrm>
            <a:off x="142875" y="1550670"/>
            <a:ext cx="2769235" cy="2248998"/>
            <a:chOff x="888" y="820"/>
            <a:chExt cx="1872" cy="3281"/>
          </a:xfrm>
        </p:grpSpPr>
        <p:pic>
          <p:nvPicPr>
            <p:cNvPr id="14" name="图片 73732" descr="葡萄牙航海家亨利王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8" y="820"/>
              <a:ext cx="1872" cy="3115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15" name="文本框 73733"/>
            <p:cNvSpPr txBox="1"/>
            <p:nvPr/>
          </p:nvSpPr>
          <p:spPr>
            <a:xfrm>
              <a:off x="1124" y="3384"/>
              <a:ext cx="1399" cy="717"/>
            </a:xfrm>
            <a:prstGeom prst="rect">
              <a:avLst/>
            </a:prstGeom>
            <a:effectLst>
              <a:softEdge rad="127000"/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 dirty="0">
                  <a:solidFill>
                    <a:srgbClr val="000066"/>
                  </a:solidFill>
                  <a:latin typeface="楷体" panose="02010609060101010101" charset="-122"/>
                  <a:ea typeface="楷体" panose="02010609060101010101" charset="-122"/>
                </a:rPr>
                <a:t>葡萄牙亨利王子</a:t>
              </a:r>
              <a:endParaRPr lang="zh-CN" altLang="en-US" sz="2000" dirty="0">
                <a:solidFill>
                  <a:srgbClr val="000066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3161401" y="1554190"/>
            <a:ext cx="3920753" cy="1999614"/>
          </a:xfrm>
          <a:prstGeom prst="wedgeRectCallout">
            <a:avLst>
              <a:gd name="adj1" fmla="val -70363"/>
              <a:gd name="adj2" fmla="val 2864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葡萄牙亨利王子建立了一所 “航海学校”，专门培养航海人才，强调航海实践、造船技术以及对航海仪器的改进。他还提供资金，组织了一系列海上探险活动，使葡萄牙的势力伸入到摩洛哥。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2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" name="图片 10" descr="timg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6873240" y="5115560"/>
            <a:ext cx="2642235" cy="1558290"/>
          </a:xfrm>
          <a:prstGeom prst="rect">
            <a:avLst/>
          </a:prstGeom>
        </p:spPr>
      </p:pic>
      <p:sp>
        <p:nvSpPr>
          <p:cNvPr id="21" name="文本框 72710"/>
          <p:cNvSpPr txBox="1"/>
          <p:nvPr/>
        </p:nvSpPr>
        <p:spPr>
          <a:xfrm>
            <a:off x="9379679" y="6238142"/>
            <a:ext cx="2660556" cy="49149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13-14</a:t>
            </a:r>
            <a:r>
              <a:rPr lang="zh-CN" altLang="en-US" sz="20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世纪新型航海图</a:t>
            </a:r>
            <a:endParaRPr lang="zh-CN" altLang="en-US" sz="2000" dirty="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grpSp>
        <p:nvGrpSpPr>
          <p:cNvPr id="22" name="组合 27664"/>
          <p:cNvGrpSpPr/>
          <p:nvPr/>
        </p:nvGrpSpPr>
        <p:grpSpPr>
          <a:xfrm>
            <a:off x="7332351" y="1341755"/>
            <a:ext cx="1969135" cy="2106587"/>
            <a:chOff x="2811" y="1060"/>
            <a:chExt cx="1576" cy="3200"/>
          </a:xfrm>
        </p:grpSpPr>
        <p:sp>
          <p:nvSpPr>
            <p:cNvPr id="23" name="文本框 27660"/>
            <p:cNvSpPr txBox="1"/>
            <p:nvPr/>
          </p:nvSpPr>
          <p:spPr>
            <a:xfrm>
              <a:off x="2811" y="3513"/>
              <a:ext cx="1576" cy="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>
                  <a:latin typeface="汉仪劲楷简" panose="00020600040101010101" charset="-122"/>
                  <a:ea typeface="汉仪劲楷简" panose="00020600040101010101" charset="-122"/>
                  <a:sym typeface="+mn-ea"/>
                </a:rPr>
                <a:t>14</a:t>
              </a:r>
              <a:r>
                <a:rPr lang="zh-CN" altLang="en-US">
                  <a:latin typeface="汉仪劲楷简" panose="00020600040101010101" charset="-122"/>
                  <a:ea typeface="汉仪劲楷简" panose="00020600040101010101" charset="-122"/>
                  <a:sym typeface="+mn-ea"/>
                </a:rPr>
                <a:t>世纪的星盘</a:t>
              </a:r>
              <a:endParaRPr lang="zh-CN" altLang="en-US">
                <a:latin typeface="汉仪劲楷简" panose="00020600040101010101" charset="-122"/>
                <a:ea typeface="汉仪劲楷简" panose="00020600040101010101" charset="-122"/>
                <a:sym typeface="+mn-ea"/>
              </a:endParaRPr>
            </a:p>
          </p:txBody>
        </p:sp>
        <p:pic>
          <p:nvPicPr>
            <p:cNvPr id="24" name="图片 27662" descr="1"/>
            <p:cNvPicPr>
              <a:picLocks noChangeAspect="1"/>
            </p:cNvPicPr>
            <p:nvPr/>
          </p:nvPicPr>
          <p:blipFill>
            <a:blip r:embed="rId4"/>
            <a:srcRect b="-2368"/>
            <a:stretch>
              <a:fillRect/>
            </a:stretch>
          </p:blipFill>
          <p:spPr>
            <a:xfrm>
              <a:off x="2904" y="1060"/>
              <a:ext cx="1197" cy="2499"/>
            </a:xfrm>
            <a:prstGeom prst="rect">
              <a:avLst/>
            </a:prstGeom>
            <a:noFill/>
          </p:spPr>
        </p:pic>
      </p:grpSp>
      <p:sp>
        <p:nvSpPr>
          <p:cNvPr id="6" name="矩形 5"/>
          <p:cNvSpPr/>
          <p:nvPr/>
        </p:nvSpPr>
        <p:spPr>
          <a:xfrm>
            <a:off x="338455" y="756920"/>
            <a:ext cx="10155555" cy="5518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任务一：（</a:t>
            </a: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</a:t>
            </a: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）</a:t>
            </a: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结合教材及材料，分析为什么</a:t>
            </a:r>
            <a:r>
              <a:rPr lang="zh-CN" sz="4800" b="1" dirty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能</a:t>
            </a: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开辟</a:t>
            </a: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新航路？</a:t>
            </a:r>
            <a:endParaRPr lang="zh-CN" sz="2800" b="1" dirty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2875" y="3799840"/>
            <a:ext cx="6516370" cy="28733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400" b="1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1、政治条件：</a:t>
            </a:r>
            <a:endParaRPr lang="en-US" altLang="zh-CN" sz="2400" b="1" smtClean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4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en-US" altLang="zh-CN" sz="24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4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西、葡王室积极支持海上冒险活动</a:t>
            </a:r>
            <a:endParaRPr lang="en-US" altLang="zh-CN" sz="2400" b="1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400" b="1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2、经验丰富：</a:t>
            </a:r>
            <a:endParaRPr lang="en-US" altLang="zh-CN" sz="2400" b="1" smtClean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4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4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en-US" altLang="zh-CN" sz="24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西欧人在地中海和大西洋航行中积累了经验</a:t>
            </a:r>
            <a:endParaRPr lang="en-US" altLang="zh-CN" sz="2400" b="1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400" b="1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3、科技发展：</a:t>
            </a:r>
            <a:endParaRPr lang="en-US" altLang="zh-CN" sz="2400" b="1" smtClean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4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en-US" altLang="zh-CN" sz="24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地理知识的丰富，造船、航海技术的进步</a:t>
            </a:r>
            <a:endParaRPr lang="en-US" altLang="zh-CN" sz="2400" b="1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631680" y="3472815"/>
            <a:ext cx="2287270" cy="1716405"/>
            <a:chOff x="3405" y="2691"/>
            <a:chExt cx="2879" cy="2924"/>
          </a:xfrm>
        </p:grpSpPr>
        <p:pic>
          <p:nvPicPr>
            <p:cNvPr id="4" name="图片 1843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05" y="2691"/>
              <a:ext cx="2879" cy="22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文本框 4"/>
            <p:cNvSpPr txBox="1"/>
            <p:nvPr/>
          </p:nvSpPr>
          <p:spPr>
            <a:xfrm>
              <a:off x="4005" y="4988"/>
              <a:ext cx="1515" cy="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1800">
                  <a:solidFill>
                    <a:srgbClr val="000000"/>
                  </a:solidFill>
                  <a:latin typeface="汉仪劲楷简" panose="00020600040101010101" charset="-122"/>
                  <a:ea typeface="汉仪劲楷简" panose="00020600040101010101" charset="-122"/>
                  <a:cs typeface="微软雅黑" panose="020B0503020204020204" charset="-122"/>
                </a:rPr>
                <a:t>多桅帆船</a:t>
              </a:r>
              <a:endParaRPr lang="zh-CN" altLang="en-US" sz="1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cs typeface="微软雅黑" panose="020B0503020204020204" charset="-122"/>
              </a:endParaRPr>
            </a:p>
          </p:txBody>
        </p:sp>
      </p:grpSp>
      <p:pic>
        <p:nvPicPr>
          <p:cNvPr id="7" name="图片 18442" descr="GDF5021B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5961" b="10168"/>
          <a:stretch>
            <a:fillRect/>
          </a:stretch>
        </p:blipFill>
        <p:spPr>
          <a:xfrm>
            <a:off x="9939020" y="1590675"/>
            <a:ext cx="1783715" cy="12846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文本框 31"/>
          <p:cNvSpPr txBox="1"/>
          <p:nvPr/>
        </p:nvSpPr>
        <p:spPr>
          <a:xfrm>
            <a:off x="10123170" y="2957195"/>
            <a:ext cx="1415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cs typeface="微软雅黑" panose="020B0503020204020204" charset="-122"/>
              </a:rPr>
              <a:t>罗盘针</a:t>
            </a:r>
            <a:endParaRPr lang="zh-CN" altLang="en-US" sz="2000"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9" name="矩形 8"/>
          <p:cNvSpPr/>
          <p:nvPr userDrawn="1">
            <p:custDataLst>
              <p:tags r:id="rId9"/>
            </p:custDataLst>
          </p:nvPr>
        </p:nvSpPr>
        <p:spPr>
          <a:xfrm>
            <a:off x="245745" y="85725"/>
            <a:ext cx="11864975" cy="58102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schemeClr val="bg2">
                <a:lumMod val="75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10"/>
            </p:custDataLst>
          </p:nvPr>
        </p:nvSpPr>
        <p:spPr>
          <a:xfrm>
            <a:off x="0" y="85725"/>
            <a:ext cx="121920" cy="581660"/>
          </a:xfrm>
          <a:prstGeom prst="rect">
            <a:avLst/>
          </a:prstGeom>
          <a:solidFill>
            <a:srgbClr val="98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0" y="-144780"/>
            <a:ext cx="10062210" cy="812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30000"/>
              </a:lnSpc>
            </a:pP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一、探新航之</a:t>
            </a: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“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因</a:t>
            </a: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”</a:t>
            </a:r>
            <a:endParaRPr lang="en-US" altLang="zh-CN" sz="4000" b="1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7" name="表格 16"/>
          <p:cNvGraphicFramePr/>
          <p:nvPr>
            <p:custDataLst>
              <p:tags r:id="rId1"/>
            </p:custDataLst>
          </p:nvPr>
        </p:nvGraphicFramePr>
        <p:xfrm>
          <a:off x="2221865" y="4197985"/>
          <a:ext cx="9817100" cy="2529840"/>
        </p:xfrm>
        <a:graphic>
          <a:graphicData uri="http://schemas.openxmlformats.org/drawingml/2006/table">
            <a:tbl>
              <a:tblPr firstRow="1"/>
              <a:tblGrid>
                <a:gridCol w="2073910"/>
                <a:gridCol w="2034540"/>
                <a:gridCol w="4090035"/>
                <a:gridCol w="1618615"/>
              </a:tblGrid>
              <a:tr h="457200">
                <a:tc>
                  <a:txBody>
                    <a:bodyPr/>
                    <a:p>
                      <a:pPr marL="0" lvl="0" algn="ctr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bg1"/>
                          </a:solidFill>
                        </a:rPr>
                        <a:t>时间</a:t>
                      </a:r>
                      <a:endParaRPr lang="zh-CN" altLang="en-US" sz="2400" b="1">
                        <a:solidFill>
                          <a:schemeClr val="bg1"/>
                        </a:solidFill>
                      </a:endParaRPr>
                    </a:p>
                  </a:txBody>
                  <a:tcPr marL="91443" marR="91443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p>
                      <a:pPr marL="0" lvl="0" algn="ctr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bg1"/>
                          </a:solidFill>
                        </a:rPr>
                        <a:t>人物</a:t>
                      </a:r>
                      <a:endParaRPr lang="zh-CN" altLang="en-US" sz="2400" b="1">
                        <a:solidFill>
                          <a:schemeClr val="bg1"/>
                        </a:solidFill>
                      </a:endParaRPr>
                    </a:p>
                  </a:txBody>
                  <a:tcPr marL="91443" marR="9144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p>
                      <a:pPr marL="0" lvl="0" algn="ctr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bg1"/>
                          </a:solidFill>
                        </a:rPr>
                        <a:t>航线</a:t>
                      </a:r>
                      <a:endParaRPr lang="zh-CN" altLang="en-US" sz="2400" b="1">
                        <a:solidFill>
                          <a:schemeClr val="bg1"/>
                        </a:solidFill>
                      </a:endParaRPr>
                    </a:p>
                  </a:txBody>
                  <a:tcPr marL="91443" marR="9144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p>
                      <a:pPr marL="0" lvl="0" algn="ctr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bg1"/>
                          </a:solidFill>
                        </a:rPr>
                        <a:t>支持者</a:t>
                      </a:r>
                      <a:endParaRPr lang="zh-CN" altLang="en-US" sz="2400" b="1">
                        <a:solidFill>
                          <a:schemeClr val="bg1"/>
                        </a:solidFill>
                      </a:endParaRPr>
                    </a:p>
                  </a:txBody>
                  <a:tcPr marL="91443" marR="9144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2800" b="0" dirty="0" smtClean="0">
                        <a:solidFill>
                          <a:srgbClr val="002060"/>
                        </a:solidFill>
                        <a:latin typeface="汉仪劲楷简" panose="00020600040101010101" charset="-122"/>
                        <a:ea typeface="汉仪劲楷简" panose="00020600040101010101" charset="-122"/>
                        <a:sym typeface="+mn-ea"/>
                      </a:endParaRPr>
                    </a:p>
                  </a:txBody>
                  <a:tcPr marL="91443" marR="91443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800" b="0" dirty="0" smtClean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汉仪劲楷简" panose="00020600040101010101" charset="-122"/>
                          <a:ea typeface="汉仪劲楷简" panose="00020600040101010101" charset="-122"/>
                          <a:cs typeface="汉仪劲楷简" panose="00020600040101010101" charset="-122"/>
                          <a:sym typeface="+mn-ea"/>
                        </a:rPr>
                        <a:t>迪</a:t>
                      </a:r>
                      <a:r>
                        <a:rPr lang="zh-CN" altLang="en-US" sz="2800" b="0" dirty="0">
                          <a:solidFill>
                            <a:srgbClr val="002060"/>
                          </a:solidFill>
                          <a:latin typeface="汉仪劲楷简" panose="00020600040101010101" charset="-122"/>
                          <a:ea typeface="汉仪劲楷简" panose="00020600040101010101" charset="-122"/>
                          <a:cs typeface="汉仪劲楷简" panose="00020600040101010101" charset="-122"/>
                          <a:sym typeface="+mn-ea"/>
                        </a:rPr>
                        <a:t>亚</a:t>
                      </a:r>
                      <a:r>
                        <a:rPr lang="zh-CN" altLang="en-US" sz="2800" b="0" dirty="0" smtClean="0">
                          <a:solidFill>
                            <a:srgbClr val="002060"/>
                          </a:solidFill>
                          <a:latin typeface="汉仪劲楷简" panose="00020600040101010101" charset="-122"/>
                          <a:ea typeface="汉仪劲楷简" panose="00020600040101010101" charset="-122"/>
                          <a:cs typeface="汉仪劲楷简" panose="00020600040101010101" charset="-122"/>
                          <a:sym typeface="+mn-ea"/>
                        </a:rPr>
                        <a:t>士→</a:t>
                      </a:r>
                      <a:endParaRPr lang="zh-CN" altLang="en-US" sz="2800" b="0" dirty="0" smtClean="0">
                        <a:solidFill>
                          <a:srgbClr val="002060"/>
                        </a:solidFill>
                        <a:latin typeface="汉仪劲楷简" panose="00020600040101010101" charset="-122"/>
                        <a:ea typeface="汉仪劲楷简" panose="00020600040101010101" charset="-122"/>
                        <a:cs typeface="汉仪劲楷简" panose="00020600040101010101" charset="-122"/>
                        <a:sym typeface="+mn-ea"/>
                      </a:endParaRPr>
                    </a:p>
                  </a:txBody>
                  <a:tcPr marL="91443" marR="9144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sz="2800" b="0" dirty="0">
                        <a:solidFill>
                          <a:srgbClr val="002060"/>
                        </a:solidFill>
                        <a:latin typeface="汉仪劲楷简" panose="00020600040101010101" charset="-122"/>
                        <a:ea typeface="汉仪劲楷简" panose="00020600040101010101" charset="-122"/>
                      </a:endParaRPr>
                    </a:p>
                  </a:txBody>
                  <a:tcPr marL="91443" marR="9144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800" b="0" dirty="0">
                          <a:solidFill>
                            <a:srgbClr val="002060"/>
                          </a:solidFill>
                          <a:latin typeface="汉仪劲楷简" panose="00020600040101010101" charset="-122"/>
                          <a:ea typeface="汉仪劲楷简" panose="00020600040101010101" charset="-122"/>
                        </a:rPr>
                        <a:t>葡王室</a:t>
                      </a:r>
                      <a:endParaRPr lang="zh-CN" altLang="en-US" sz="2800" b="0" dirty="0">
                        <a:solidFill>
                          <a:srgbClr val="002060"/>
                        </a:solidFill>
                        <a:latin typeface="汉仪劲楷简" panose="00020600040101010101" charset="-122"/>
                        <a:ea typeface="汉仪劲楷简" panose="00020600040101010101" charset="-122"/>
                      </a:endParaRPr>
                    </a:p>
                  </a:txBody>
                  <a:tcPr marL="91443" marR="9144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2800" b="0" dirty="0">
                        <a:solidFill>
                          <a:srgbClr val="C00000"/>
                        </a:solidFill>
                        <a:latin typeface="汉仪劲楷简" panose="00020600040101010101" charset="-122"/>
                        <a:ea typeface="汉仪劲楷简" panose="00020600040101010101" charset="-122"/>
                        <a:sym typeface="+mn-ea"/>
                      </a:endParaRPr>
                    </a:p>
                  </a:txBody>
                  <a:tcPr marL="91443" marR="91443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800" b="0" dirty="0" smtClean="0">
                          <a:solidFill>
                            <a:srgbClr val="C00000"/>
                          </a:solidFill>
                          <a:latin typeface="汉仪劲楷简" panose="00020600040101010101" charset="-122"/>
                          <a:ea typeface="汉仪劲楷简" panose="00020600040101010101" charset="-122"/>
                          <a:cs typeface="汉仪劲楷简" panose="00020600040101010101" charset="-122"/>
                          <a:sym typeface="+mn-ea"/>
                        </a:rPr>
                        <a:t>←</a:t>
                      </a:r>
                      <a:r>
                        <a:rPr lang="zh-CN" altLang="en-US" sz="2800" b="0" dirty="0" smtClean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汉仪劲楷简" panose="00020600040101010101" charset="-122"/>
                          <a:ea typeface="汉仪劲楷简" panose="00020600040101010101" charset="-122"/>
                          <a:cs typeface="汉仪劲楷简" panose="00020600040101010101" charset="-122"/>
                          <a:sym typeface="+mn-ea"/>
                        </a:rPr>
                        <a:t>哥</a:t>
                      </a:r>
                      <a:r>
                        <a:rPr lang="zh-CN" altLang="en-US" sz="2800" b="0" dirty="0" smtClean="0">
                          <a:solidFill>
                            <a:srgbClr val="C00000"/>
                          </a:solidFill>
                          <a:latin typeface="汉仪劲楷简" panose="00020600040101010101" charset="-122"/>
                          <a:ea typeface="汉仪劲楷简" panose="00020600040101010101" charset="-122"/>
                          <a:cs typeface="汉仪劲楷简" panose="00020600040101010101" charset="-122"/>
                          <a:sym typeface="+mn-ea"/>
                        </a:rPr>
                        <a:t>伦布</a:t>
                      </a:r>
                      <a:endParaRPr lang="zh-CN" altLang="en-US" sz="2800" b="0" dirty="0" smtClean="0">
                        <a:solidFill>
                          <a:srgbClr val="C00000"/>
                        </a:solidFill>
                        <a:latin typeface="汉仪劲楷简" panose="00020600040101010101" charset="-122"/>
                        <a:ea typeface="汉仪劲楷简" panose="00020600040101010101" charset="-122"/>
                        <a:cs typeface="汉仪劲楷简" panose="00020600040101010101" charset="-122"/>
                        <a:sym typeface="+mn-ea"/>
                      </a:endParaRPr>
                    </a:p>
                  </a:txBody>
                  <a:tcPr marL="91443" marR="9144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sz="2800" b="0" dirty="0">
                        <a:solidFill>
                          <a:srgbClr val="C00000"/>
                        </a:solidFill>
                        <a:latin typeface="汉仪劲楷简" panose="00020600040101010101" charset="-122"/>
                        <a:ea typeface="汉仪劲楷简" panose="00020600040101010101" charset="-122"/>
                      </a:endParaRPr>
                    </a:p>
                  </a:txBody>
                  <a:tcPr marL="91443" marR="9144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800" b="0" dirty="0">
                          <a:solidFill>
                            <a:srgbClr val="C00000"/>
                          </a:solidFill>
                          <a:latin typeface="汉仪劲楷简" panose="00020600040101010101" charset="-122"/>
                          <a:ea typeface="汉仪劲楷简" panose="00020600040101010101" charset="-122"/>
                        </a:rPr>
                        <a:t>西王室</a:t>
                      </a:r>
                      <a:endParaRPr lang="zh-CN" altLang="en-US" sz="2800" b="0" dirty="0">
                        <a:solidFill>
                          <a:srgbClr val="C00000"/>
                        </a:solidFill>
                        <a:latin typeface="汉仪劲楷简" panose="00020600040101010101" charset="-122"/>
                        <a:ea typeface="汉仪劲楷简" panose="00020600040101010101" charset="-122"/>
                      </a:endParaRPr>
                    </a:p>
                  </a:txBody>
                  <a:tcPr marL="91443" marR="9144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2800" b="0" dirty="0" smtClean="0">
                        <a:solidFill>
                          <a:srgbClr val="002060"/>
                        </a:solidFill>
                        <a:latin typeface="汉仪劲楷简" panose="00020600040101010101" charset="-122"/>
                        <a:ea typeface="汉仪劲楷简" panose="00020600040101010101" charset="-122"/>
                      </a:endParaRPr>
                    </a:p>
                  </a:txBody>
                  <a:tcPr marL="91443" marR="91443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800" b="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汉仪劲楷简" panose="00020600040101010101" charset="-122"/>
                          <a:ea typeface="汉仪劲楷简" panose="00020600040101010101" charset="-122"/>
                          <a:cs typeface="汉仪劲楷简" panose="00020600040101010101" charset="-122"/>
                        </a:rPr>
                        <a:t>达</a:t>
                      </a:r>
                      <a:r>
                        <a:rPr lang="zh-CN" altLang="en-US" sz="2800" b="0" dirty="0">
                          <a:solidFill>
                            <a:srgbClr val="002060"/>
                          </a:solidFill>
                          <a:latin typeface="汉仪劲楷简" panose="00020600040101010101" charset="-122"/>
                          <a:ea typeface="汉仪劲楷简" panose="00020600040101010101" charset="-122"/>
                          <a:cs typeface="汉仪劲楷简" panose="00020600040101010101" charset="-122"/>
                        </a:rPr>
                        <a:t>·伽</a:t>
                      </a:r>
                      <a:r>
                        <a:rPr lang="zh-CN" altLang="en-US" sz="2800" b="0" dirty="0" smtClean="0">
                          <a:solidFill>
                            <a:srgbClr val="002060"/>
                          </a:solidFill>
                          <a:latin typeface="汉仪劲楷简" panose="00020600040101010101" charset="-122"/>
                          <a:ea typeface="汉仪劲楷简" panose="00020600040101010101" charset="-122"/>
                          <a:cs typeface="汉仪劲楷简" panose="00020600040101010101" charset="-122"/>
                        </a:rPr>
                        <a:t>马→</a:t>
                      </a:r>
                      <a:endParaRPr lang="zh-CN" altLang="en-US" sz="2800" b="0" dirty="0" smtClean="0">
                        <a:solidFill>
                          <a:srgbClr val="002060"/>
                        </a:solidFill>
                        <a:latin typeface="汉仪劲楷简" panose="00020600040101010101" charset="-122"/>
                        <a:ea typeface="汉仪劲楷简" panose="00020600040101010101" charset="-122"/>
                        <a:cs typeface="汉仪劲楷简" panose="00020600040101010101" charset="-122"/>
                      </a:endParaRPr>
                    </a:p>
                  </a:txBody>
                  <a:tcPr marL="91443" marR="9144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sz="2800" b="0" dirty="0">
                        <a:solidFill>
                          <a:srgbClr val="002060"/>
                        </a:solidFill>
                        <a:latin typeface="汉仪劲楷简" panose="00020600040101010101" charset="-122"/>
                        <a:ea typeface="汉仪劲楷简" panose="00020600040101010101" charset="-122"/>
                      </a:endParaRPr>
                    </a:p>
                  </a:txBody>
                  <a:tcPr marL="91443" marR="9144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800" b="0" dirty="0">
                          <a:solidFill>
                            <a:srgbClr val="002060"/>
                          </a:solidFill>
                          <a:latin typeface="汉仪劲楷简" panose="00020600040101010101" charset="-122"/>
                          <a:ea typeface="汉仪劲楷简" panose="00020600040101010101" charset="-122"/>
                        </a:rPr>
                        <a:t>葡王室</a:t>
                      </a:r>
                      <a:endParaRPr lang="zh-CN" altLang="en-US" sz="2800" b="0" dirty="0">
                        <a:solidFill>
                          <a:srgbClr val="002060"/>
                        </a:solidFill>
                        <a:latin typeface="汉仪劲楷简" panose="00020600040101010101" charset="-122"/>
                        <a:ea typeface="汉仪劲楷简" panose="00020600040101010101" charset="-122"/>
                      </a:endParaRPr>
                    </a:p>
                  </a:txBody>
                  <a:tcPr marL="91443" marR="9144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2800" b="0" dirty="0" smtClean="0">
                        <a:solidFill>
                          <a:srgbClr val="C00000"/>
                        </a:solidFill>
                        <a:latin typeface="汉仪劲楷简" panose="00020600040101010101" charset="-122"/>
                        <a:ea typeface="汉仪劲楷简" panose="00020600040101010101" charset="-122"/>
                      </a:endParaRPr>
                    </a:p>
                  </a:txBody>
                  <a:tcPr marL="91443" marR="91443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800" b="0" dirty="0" smtClean="0">
                          <a:solidFill>
                            <a:srgbClr val="C00000"/>
                          </a:solidFill>
                          <a:latin typeface="汉仪劲楷简" panose="00020600040101010101" charset="-122"/>
                          <a:ea typeface="汉仪劲楷简" panose="00020600040101010101" charset="-122"/>
                          <a:cs typeface="汉仪劲楷简" panose="00020600040101010101" charset="-122"/>
                        </a:rPr>
                        <a:t>←</a:t>
                      </a:r>
                      <a:r>
                        <a:rPr lang="zh-CN" altLang="en-US" sz="2800" b="0" dirty="0" smtClean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汉仪劲楷简" panose="00020600040101010101" charset="-122"/>
                          <a:ea typeface="汉仪劲楷简" panose="00020600040101010101" charset="-122"/>
                          <a:cs typeface="汉仪劲楷简" panose="00020600040101010101" charset="-122"/>
                        </a:rPr>
                        <a:t>麦</a:t>
                      </a:r>
                      <a:r>
                        <a:rPr lang="zh-CN" altLang="en-US" sz="2800" b="0" dirty="0" smtClean="0">
                          <a:solidFill>
                            <a:srgbClr val="C00000"/>
                          </a:solidFill>
                          <a:latin typeface="汉仪劲楷简" panose="00020600040101010101" charset="-122"/>
                          <a:ea typeface="汉仪劲楷简" panose="00020600040101010101" charset="-122"/>
                          <a:cs typeface="汉仪劲楷简" panose="00020600040101010101" charset="-122"/>
                        </a:rPr>
                        <a:t>哲伦</a:t>
                      </a:r>
                      <a:endParaRPr lang="zh-CN" altLang="en-US" sz="2800" b="0" dirty="0" smtClean="0">
                        <a:solidFill>
                          <a:srgbClr val="C00000"/>
                        </a:solidFill>
                        <a:latin typeface="汉仪劲楷简" panose="00020600040101010101" charset="-122"/>
                        <a:ea typeface="汉仪劲楷简" panose="00020600040101010101" charset="-122"/>
                        <a:cs typeface="汉仪劲楷简" panose="00020600040101010101" charset="-122"/>
                      </a:endParaRPr>
                    </a:p>
                  </a:txBody>
                  <a:tcPr marL="91443" marR="9144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sz="2800" b="0" dirty="0">
                        <a:solidFill>
                          <a:srgbClr val="C00000"/>
                        </a:solidFill>
                        <a:latin typeface="汉仪劲楷简" panose="00020600040101010101" charset="-122"/>
                        <a:ea typeface="汉仪劲楷简" panose="00020600040101010101" charset="-122"/>
                      </a:endParaRPr>
                    </a:p>
                  </a:txBody>
                  <a:tcPr marL="91443" marR="9144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800" b="0" dirty="0">
                          <a:solidFill>
                            <a:srgbClr val="C00000"/>
                          </a:solidFill>
                          <a:latin typeface="汉仪劲楷简" panose="00020600040101010101" charset="-122"/>
                          <a:ea typeface="汉仪劲楷简" panose="00020600040101010101" charset="-122"/>
                        </a:rPr>
                        <a:t>西王室</a:t>
                      </a:r>
                      <a:endParaRPr lang="zh-CN" altLang="en-US" sz="2800" b="0" dirty="0">
                        <a:solidFill>
                          <a:srgbClr val="C00000"/>
                        </a:solidFill>
                        <a:latin typeface="汉仪劲楷简" panose="00020600040101010101" charset="-122"/>
                        <a:ea typeface="汉仪劲楷简" panose="00020600040101010101" charset="-122"/>
                      </a:endParaRPr>
                    </a:p>
                  </a:txBody>
                  <a:tcPr marL="91443" marR="9144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"/>
          <p:cNvSpPr txBox="1"/>
          <p:nvPr/>
        </p:nvSpPr>
        <p:spPr>
          <a:xfrm>
            <a:off x="6370320" y="4689475"/>
            <a:ext cx="1851025" cy="36957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altLang="en-US" sz="2800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西欧</a:t>
            </a:r>
            <a:r>
              <a:rPr lang="en-US" altLang="zh-CN" sz="2800" dirty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en-US" altLang="zh-CN" sz="2800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— </a:t>
            </a:r>
            <a:r>
              <a:rPr lang="zh-CN" altLang="en-US" sz="2800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好望角</a:t>
            </a:r>
            <a:endParaRPr lang="zh-CN" altLang="en-US" sz="2800" dirty="0" smtClean="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9" name="TextBox 30"/>
          <p:cNvSpPr txBox="1"/>
          <p:nvPr/>
        </p:nvSpPr>
        <p:spPr>
          <a:xfrm>
            <a:off x="6370320" y="5191125"/>
            <a:ext cx="1613535" cy="36957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altLang="en-US" sz="2800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西欧</a:t>
            </a:r>
            <a:r>
              <a:rPr lang="en-US" altLang="zh-CN" sz="2800" dirty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en-US" altLang="zh-CN" sz="2800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— </a:t>
            </a:r>
            <a:r>
              <a:rPr lang="zh-CN" altLang="en-US" sz="2800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美洲</a:t>
            </a:r>
            <a:endParaRPr lang="zh-CN" altLang="en-US" sz="2800" dirty="0" smtClean="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20" name="TextBox 32"/>
          <p:cNvSpPr txBox="1"/>
          <p:nvPr/>
        </p:nvSpPr>
        <p:spPr>
          <a:xfrm>
            <a:off x="6370320" y="5719445"/>
            <a:ext cx="2801620" cy="36957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altLang="en-US" sz="2800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西欧</a:t>
            </a:r>
            <a:r>
              <a:rPr lang="en-US" altLang="zh-CN" sz="2800" dirty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en-US" altLang="zh-CN" sz="2800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— </a:t>
            </a:r>
            <a:r>
              <a:rPr lang="zh-CN" altLang="en-US" sz="2800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好望角 </a:t>
            </a:r>
            <a:r>
              <a:rPr lang="en-US" altLang="zh-CN" sz="2800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— </a:t>
            </a:r>
            <a:r>
              <a:rPr lang="zh-CN" altLang="en-US" sz="2800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印度</a:t>
            </a:r>
            <a:endParaRPr lang="zh-CN" altLang="en-US" sz="2800" dirty="0" smtClean="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21" name="TextBox 33"/>
          <p:cNvSpPr txBox="1"/>
          <p:nvPr/>
        </p:nvSpPr>
        <p:spPr>
          <a:xfrm>
            <a:off x="6370320" y="6234430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dirty="0" smtClean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</a:rPr>
              <a:t>全球航行</a:t>
            </a:r>
            <a:endParaRPr lang="zh-CN" altLang="en-US" sz="2800" dirty="0" smtClean="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55575" y="4197985"/>
            <a:ext cx="2066290" cy="2550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任务</a:t>
            </a:r>
            <a:r>
              <a:rPr lang="en-US" alt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</a:t>
            </a:r>
            <a:r>
              <a:rPr lang="zh-CN" altLang="en-US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：</a:t>
            </a:r>
            <a:r>
              <a:rPr lang="en-US" alt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(1)</a:t>
            </a:r>
            <a:r>
              <a:rPr lang="zh-CN" altLang="en-US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梳理教材</a:t>
            </a: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并完成表格。</a:t>
            </a:r>
            <a:endParaRPr lang="zh-CN" sz="2800" b="1" dirty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思考</a:t>
            </a: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</a:t>
            </a: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：</a:t>
            </a:r>
            <a:r>
              <a:rPr lang="zh-CN" sz="2800" b="1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这些航路有什么特点？</a:t>
            </a:r>
            <a:endParaRPr lang="zh-CN" sz="2800" b="1" dirty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2287" t="4446" r="16560" b="3554"/>
          <a:stretch>
            <a:fillRect/>
          </a:stretch>
        </p:blipFill>
        <p:spPr>
          <a:xfrm>
            <a:off x="2792730" y="805180"/>
            <a:ext cx="6860540" cy="32861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0" name="任意多边形 59"/>
          <p:cNvSpPr/>
          <p:nvPr/>
        </p:nvSpPr>
        <p:spPr>
          <a:xfrm>
            <a:off x="5100320" y="1501140"/>
            <a:ext cx="1095375" cy="1866900"/>
          </a:xfrm>
          <a:custGeom>
            <a:avLst/>
            <a:gdLst>
              <a:gd name="connisteX0" fmla="*/ 254406 w 1175156"/>
              <a:gd name="connsiteY0" fmla="*/ 0 h 2283187"/>
              <a:gd name="connisteX1" fmla="*/ 238531 w 1175156"/>
              <a:gd name="connsiteY1" fmla="*/ 69215 h 2283187"/>
              <a:gd name="connisteX2" fmla="*/ 185826 w 1175156"/>
              <a:gd name="connsiteY2" fmla="*/ 137795 h 2283187"/>
              <a:gd name="connisteX3" fmla="*/ 154076 w 1175156"/>
              <a:gd name="connsiteY3" fmla="*/ 206375 h 2283187"/>
              <a:gd name="connisteX4" fmla="*/ 116611 w 1175156"/>
              <a:gd name="connsiteY4" fmla="*/ 275590 h 2283187"/>
              <a:gd name="connisteX5" fmla="*/ 90576 w 1175156"/>
              <a:gd name="connsiteY5" fmla="*/ 344170 h 2283187"/>
              <a:gd name="connisteX6" fmla="*/ 63906 w 1175156"/>
              <a:gd name="connsiteY6" fmla="*/ 412750 h 2283187"/>
              <a:gd name="connisteX7" fmla="*/ 42951 w 1175156"/>
              <a:gd name="connsiteY7" fmla="*/ 518795 h 2283187"/>
              <a:gd name="connisteX8" fmla="*/ 27076 w 1175156"/>
              <a:gd name="connsiteY8" fmla="*/ 587375 h 2283187"/>
              <a:gd name="connisteX9" fmla="*/ 11201 w 1175156"/>
              <a:gd name="connsiteY9" fmla="*/ 661670 h 2283187"/>
              <a:gd name="connisteX10" fmla="*/ 5486 w 1175156"/>
              <a:gd name="connsiteY10" fmla="*/ 730250 h 2283187"/>
              <a:gd name="connisteX11" fmla="*/ 406 w 1175156"/>
              <a:gd name="connsiteY11" fmla="*/ 799465 h 2283187"/>
              <a:gd name="connisteX12" fmla="*/ 5486 w 1175156"/>
              <a:gd name="connsiteY12" fmla="*/ 868045 h 2283187"/>
              <a:gd name="connisteX13" fmla="*/ 37236 w 1175156"/>
              <a:gd name="connsiteY13" fmla="*/ 936625 h 2283187"/>
              <a:gd name="connisteX14" fmla="*/ 100736 w 1175156"/>
              <a:gd name="connsiteY14" fmla="*/ 1010920 h 2283187"/>
              <a:gd name="connisteX15" fmla="*/ 164236 w 1175156"/>
              <a:gd name="connsiteY15" fmla="*/ 1079500 h 2283187"/>
              <a:gd name="connisteX16" fmla="*/ 233451 w 1175156"/>
              <a:gd name="connsiteY16" fmla="*/ 1127125 h 2283187"/>
              <a:gd name="connisteX17" fmla="*/ 312826 w 1175156"/>
              <a:gd name="connsiteY17" fmla="*/ 1148715 h 2283187"/>
              <a:gd name="connisteX18" fmla="*/ 381406 w 1175156"/>
              <a:gd name="connsiteY18" fmla="*/ 1153795 h 2283187"/>
              <a:gd name="connisteX19" fmla="*/ 449986 w 1175156"/>
              <a:gd name="connsiteY19" fmla="*/ 1174750 h 2283187"/>
              <a:gd name="connisteX20" fmla="*/ 519201 w 1175156"/>
              <a:gd name="connsiteY20" fmla="*/ 1196340 h 2283187"/>
              <a:gd name="connisteX21" fmla="*/ 587781 w 1175156"/>
              <a:gd name="connsiteY21" fmla="*/ 1217295 h 2283187"/>
              <a:gd name="connisteX22" fmla="*/ 662076 w 1175156"/>
              <a:gd name="connsiteY22" fmla="*/ 1259840 h 2283187"/>
              <a:gd name="connisteX23" fmla="*/ 730656 w 1175156"/>
              <a:gd name="connsiteY23" fmla="*/ 1307465 h 2283187"/>
              <a:gd name="connisteX24" fmla="*/ 762406 w 1175156"/>
              <a:gd name="connsiteY24" fmla="*/ 1376045 h 2283187"/>
              <a:gd name="connisteX25" fmla="*/ 783361 w 1175156"/>
              <a:gd name="connsiteY25" fmla="*/ 1444625 h 2283187"/>
              <a:gd name="connisteX26" fmla="*/ 799236 w 1175156"/>
              <a:gd name="connsiteY26" fmla="*/ 1518920 h 2283187"/>
              <a:gd name="connisteX27" fmla="*/ 810031 w 1175156"/>
              <a:gd name="connsiteY27" fmla="*/ 1587500 h 2283187"/>
              <a:gd name="connisteX28" fmla="*/ 825906 w 1175156"/>
              <a:gd name="connsiteY28" fmla="*/ 1656715 h 2283187"/>
              <a:gd name="connisteX29" fmla="*/ 852576 w 1175156"/>
              <a:gd name="connsiteY29" fmla="*/ 1725295 h 2283187"/>
              <a:gd name="connisteX30" fmla="*/ 878611 w 1175156"/>
              <a:gd name="connsiteY30" fmla="*/ 1793875 h 2283187"/>
              <a:gd name="connisteX31" fmla="*/ 905281 w 1175156"/>
              <a:gd name="connsiteY31" fmla="*/ 1868170 h 2283187"/>
              <a:gd name="connisteX32" fmla="*/ 931951 w 1175156"/>
              <a:gd name="connsiteY32" fmla="*/ 1936750 h 2283187"/>
              <a:gd name="connisteX33" fmla="*/ 952906 w 1175156"/>
              <a:gd name="connsiteY33" fmla="*/ 2005965 h 2283187"/>
              <a:gd name="connisteX34" fmla="*/ 984656 w 1175156"/>
              <a:gd name="connsiteY34" fmla="*/ 2074545 h 2283187"/>
              <a:gd name="connisteX35" fmla="*/ 1000531 w 1175156"/>
              <a:gd name="connsiteY35" fmla="*/ 2143125 h 2283187"/>
              <a:gd name="connisteX36" fmla="*/ 1037361 w 1175156"/>
              <a:gd name="connsiteY36" fmla="*/ 2217420 h 2283187"/>
              <a:gd name="connisteX37" fmla="*/ 1106576 w 1175156"/>
              <a:gd name="connsiteY37" fmla="*/ 2275840 h 2283187"/>
              <a:gd name="connisteX38" fmla="*/ 1175156 w 1175156"/>
              <a:gd name="connsiteY38" fmla="*/ 2280920 h 228318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</a:cxnLst>
            <a:rect l="l" t="t" r="r" b="b"/>
            <a:pathLst>
              <a:path w="1175156" h="2283187">
                <a:moveTo>
                  <a:pt x="254406" y="0"/>
                </a:moveTo>
                <a:cubicBezTo>
                  <a:pt x="252501" y="12700"/>
                  <a:pt x="252501" y="41910"/>
                  <a:pt x="238531" y="69215"/>
                </a:cubicBezTo>
                <a:cubicBezTo>
                  <a:pt x="224561" y="96520"/>
                  <a:pt x="202971" y="110490"/>
                  <a:pt x="185826" y="137795"/>
                </a:cubicBezTo>
                <a:cubicBezTo>
                  <a:pt x="168681" y="165100"/>
                  <a:pt x="168046" y="179070"/>
                  <a:pt x="154076" y="206375"/>
                </a:cubicBezTo>
                <a:cubicBezTo>
                  <a:pt x="140106" y="233680"/>
                  <a:pt x="129311" y="248285"/>
                  <a:pt x="116611" y="275590"/>
                </a:cubicBezTo>
                <a:cubicBezTo>
                  <a:pt x="103911" y="302895"/>
                  <a:pt x="101371" y="316865"/>
                  <a:pt x="90576" y="344170"/>
                </a:cubicBezTo>
                <a:cubicBezTo>
                  <a:pt x="79781" y="371475"/>
                  <a:pt x="73431" y="377825"/>
                  <a:pt x="63906" y="412750"/>
                </a:cubicBezTo>
                <a:cubicBezTo>
                  <a:pt x="54381" y="447675"/>
                  <a:pt x="50571" y="483870"/>
                  <a:pt x="42951" y="518795"/>
                </a:cubicBezTo>
                <a:cubicBezTo>
                  <a:pt x="35331" y="553720"/>
                  <a:pt x="33426" y="558800"/>
                  <a:pt x="27076" y="587375"/>
                </a:cubicBezTo>
                <a:cubicBezTo>
                  <a:pt x="20726" y="615950"/>
                  <a:pt x="15646" y="633095"/>
                  <a:pt x="11201" y="661670"/>
                </a:cubicBezTo>
                <a:cubicBezTo>
                  <a:pt x="6756" y="690245"/>
                  <a:pt x="7391" y="702945"/>
                  <a:pt x="5486" y="730250"/>
                </a:cubicBezTo>
                <a:cubicBezTo>
                  <a:pt x="3581" y="757555"/>
                  <a:pt x="406" y="772160"/>
                  <a:pt x="406" y="799465"/>
                </a:cubicBezTo>
                <a:cubicBezTo>
                  <a:pt x="406" y="826770"/>
                  <a:pt x="-2134" y="840740"/>
                  <a:pt x="5486" y="868045"/>
                </a:cubicBezTo>
                <a:cubicBezTo>
                  <a:pt x="13106" y="895350"/>
                  <a:pt x="18186" y="908050"/>
                  <a:pt x="37236" y="936625"/>
                </a:cubicBezTo>
                <a:cubicBezTo>
                  <a:pt x="56286" y="965200"/>
                  <a:pt x="75336" y="982345"/>
                  <a:pt x="100736" y="1010920"/>
                </a:cubicBezTo>
                <a:cubicBezTo>
                  <a:pt x="126136" y="1039495"/>
                  <a:pt x="137566" y="1056005"/>
                  <a:pt x="164236" y="1079500"/>
                </a:cubicBezTo>
                <a:cubicBezTo>
                  <a:pt x="190906" y="1102995"/>
                  <a:pt x="203606" y="1113155"/>
                  <a:pt x="233451" y="1127125"/>
                </a:cubicBezTo>
                <a:cubicBezTo>
                  <a:pt x="263296" y="1141095"/>
                  <a:pt x="282981" y="1143635"/>
                  <a:pt x="312826" y="1148715"/>
                </a:cubicBezTo>
                <a:cubicBezTo>
                  <a:pt x="342671" y="1153795"/>
                  <a:pt x="354101" y="1148715"/>
                  <a:pt x="381406" y="1153795"/>
                </a:cubicBezTo>
                <a:cubicBezTo>
                  <a:pt x="408711" y="1158875"/>
                  <a:pt x="422681" y="1166495"/>
                  <a:pt x="449986" y="1174750"/>
                </a:cubicBezTo>
                <a:cubicBezTo>
                  <a:pt x="477291" y="1183005"/>
                  <a:pt x="491896" y="1188085"/>
                  <a:pt x="519201" y="1196340"/>
                </a:cubicBezTo>
                <a:cubicBezTo>
                  <a:pt x="546506" y="1204595"/>
                  <a:pt x="559206" y="1204595"/>
                  <a:pt x="587781" y="1217295"/>
                </a:cubicBezTo>
                <a:cubicBezTo>
                  <a:pt x="616356" y="1229995"/>
                  <a:pt x="633501" y="1242060"/>
                  <a:pt x="662076" y="1259840"/>
                </a:cubicBezTo>
                <a:cubicBezTo>
                  <a:pt x="690651" y="1277620"/>
                  <a:pt x="710336" y="1283970"/>
                  <a:pt x="730656" y="1307465"/>
                </a:cubicBezTo>
                <a:cubicBezTo>
                  <a:pt x="750976" y="1330960"/>
                  <a:pt x="751611" y="1348740"/>
                  <a:pt x="762406" y="1376045"/>
                </a:cubicBezTo>
                <a:cubicBezTo>
                  <a:pt x="773201" y="1403350"/>
                  <a:pt x="775741" y="1416050"/>
                  <a:pt x="783361" y="1444625"/>
                </a:cubicBezTo>
                <a:cubicBezTo>
                  <a:pt x="790981" y="1473200"/>
                  <a:pt x="794156" y="1490345"/>
                  <a:pt x="799236" y="1518920"/>
                </a:cubicBezTo>
                <a:cubicBezTo>
                  <a:pt x="804316" y="1547495"/>
                  <a:pt x="804951" y="1560195"/>
                  <a:pt x="810031" y="1587500"/>
                </a:cubicBezTo>
                <a:cubicBezTo>
                  <a:pt x="815111" y="1614805"/>
                  <a:pt x="817651" y="1629410"/>
                  <a:pt x="825906" y="1656715"/>
                </a:cubicBezTo>
                <a:cubicBezTo>
                  <a:pt x="834161" y="1684020"/>
                  <a:pt x="841781" y="1697990"/>
                  <a:pt x="852576" y="1725295"/>
                </a:cubicBezTo>
                <a:cubicBezTo>
                  <a:pt x="863371" y="1752600"/>
                  <a:pt x="867816" y="1765300"/>
                  <a:pt x="878611" y="1793875"/>
                </a:cubicBezTo>
                <a:cubicBezTo>
                  <a:pt x="889406" y="1822450"/>
                  <a:pt x="894486" y="1839595"/>
                  <a:pt x="905281" y="1868170"/>
                </a:cubicBezTo>
                <a:cubicBezTo>
                  <a:pt x="916076" y="1896745"/>
                  <a:pt x="922426" y="1909445"/>
                  <a:pt x="931951" y="1936750"/>
                </a:cubicBezTo>
                <a:cubicBezTo>
                  <a:pt x="941476" y="1964055"/>
                  <a:pt x="942111" y="1978660"/>
                  <a:pt x="952906" y="2005965"/>
                </a:cubicBezTo>
                <a:cubicBezTo>
                  <a:pt x="963701" y="2033270"/>
                  <a:pt x="975131" y="2047240"/>
                  <a:pt x="984656" y="2074545"/>
                </a:cubicBezTo>
                <a:cubicBezTo>
                  <a:pt x="994181" y="2101850"/>
                  <a:pt x="989736" y="2114550"/>
                  <a:pt x="1000531" y="2143125"/>
                </a:cubicBezTo>
                <a:cubicBezTo>
                  <a:pt x="1011326" y="2171700"/>
                  <a:pt x="1016406" y="2190750"/>
                  <a:pt x="1037361" y="2217420"/>
                </a:cubicBezTo>
                <a:cubicBezTo>
                  <a:pt x="1058316" y="2244090"/>
                  <a:pt x="1079271" y="2263140"/>
                  <a:pt x="1106576" y="2275840"/>
                </a:cubicBezTo>
                <a:cubicBezTo>
                  <a:pt x="1133881" y="2288540"/>
                  <a:pt x="1163091" y="2280920"/>
                  <a:pt x="1175156" y="2280920"/>
                </a:cubicBezTo>
              </a:path>
            </a:pathLst>
          </a:custGeom>
          <a:noFill/>
          <a:ln w="57150">
            <a:solidFill>
              <a:srgbClr val="002060"/>
            </a:solidFill>
            <a:headEnd type="none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  <p:sp>
        <p:nvSpPr>
          <p:cNvPr id="59" name="任意多边形 58"/>
          <p:cNvSpPr/>
          <p:nvPr/>
        </p:nvSpPr>
        <p:spPr>
          <a:xfrm>
            <a:off x="5100320" y="2225040"/>
            <a:ext cx="4531360" cy="1257300"/>
          </a:xfrm>
          <a:custGeom>
            <a:avLst/>
            <a:gdLst>
              <a:gd name="connisteX0" fmla="*/ 4863465 w 4863465"/>
              <a:gd name="connsiteY0" fmla="*/ 148519 h 1538229"/>
              <a:gd name="connisteX1" fmla="*/ 4794250 w 4863465"/>
              <a:gd name="connsiteY1" fmla="*/ 132644 h 1538229"/>
              <a:gd name="connisteX2" fmla="*/ 4725670 w 4863465"/>
              <a:gd name="connsiteY2" fmla="*/ 111689 h 1538229"/>
              <a:gd name="connisteX3" fmla="*/ 4657090 w 4863465"/>
              <a:gd name="connsiteY3" fmla="*/ 79939 h 1538229"/>
              <a:gd name="connisteX4" fmla="*/ 4582795 w 4863465"/>
              <a:gd name="connsiteY4" fmla="*/ 48189 h 1538229"/>
              <a:gd name="connisteX5" fmla="*/ 4514215 w 4863465"/>
              <a:gd name="connsiteY5" fmla="*/ 27234 h 1538229"/>
              <a:gd name="connisteX6" fmla="*/ 4445000 w 4863465"/>
              <a:gd name="connsiteY6" fmla="*/ 11359 h 1538229"/>
              <a:gd name="connisteX7" fmla="*/ 4376420 w 4863465"/>
              <a:gd name="connsiteY7" fmla="*/ 5644 h 1538229"/>
              <a:gd name="connisteX8" fmla="*/ 4307840 w 4863465"/>
              <a:gd name="connsiteY8" fmla="*/ 564 h 1538229"/>
              <a:gd name="connisteX9" fmla="*/ 4238625 w 4863465"/>
              <a:gd name="connsiteY9" fmla="*/ 564 h 1538229"/>
              <a:gd name="connisteX10" fmla="*/ 4170045 w 4863465"/>
              <a:gd name="connsiteY10" fmla="*/ 564 h 1538229"/>
              <a:gd name="connisteX11" fmla="*/ 4101465 w 4863465"/>
              <a:gd name="connsiteY11" fmla="*/ 564 h 1538229"/>
              <a:gd name="connisteX12" fmla="*/ 4032250 w 4863465"/>
              <a:gd name="connsiteY12" fmla="*/ 5644 h 1538229"/>
              <a:gd name="connisteX13" fmla="*/ 3963670 w 4863465"/>
              <a:gd name="connsiteY13" fmla="*/ 21519 h 1538229"/>
              <a:gd name="connisteX14" fmla="*/ 3895090 w 4863465"/>
              <a:gd name="connsiteY14" fmla="*/ 37394 h 1538229"/>
              <a:gd name="connisteX15" fmla="*/ 3825875 w 4863465"/>
              <a:gd name="connsiteY15" fmla="*/ 69144 h 1538229"/>
              <a:gd name="connisteX16" fmla="*/ 3757295 w 4863465"/>
              <a:gd name="connsiteY16" fmla="*/ 95814 h 1538229"/>
              <a:gd name="connisteX17" fmla="*/ 3720465 w 4863465"/>
              <a:gd name="connsiteY17" fmla="*/ 170109 h 1538229"/>
              <a:gd name="connisteX18" fmla="*/ 3794125 w 4863465"/>
              <a:gd name="connsiteY18" fmla="*/ 233609 h 1538229"/>
              <a:gd name="connisteX19" fmla="*/ 3868420 w 4863465"/>
              <a:gd name="connsiteY19" fmla="*/ 238689 h 1538229"/>
              <a:gd name="connisteX20" fmla="*/ 3937000 w 4863465"/>
              <a:gd name="connsiteY20" fmla="*/ 254564 h 1538229"/>
              <a:gd name="connisteX21" fmla="*/ 3963670 w 4863465"/>
              <a:gd name="connsiteY21" fmla="*/ 323144 h 1538229"/>
              <a:gd name="connisteX22" fmla="*/ 3952875 w 4863465"/>
              <a:gd name="connsiteY22" fmla="*/ 392359 h 1538229"/>
              <a:gd name="connisteX23" fmla="*/ 3900170 w 4863465"/>
              <a:gd name="connsiteY23" fmla="*/ 466019 h 1538229"/>
              <a:gd name="connisteX24" fmla="*/ 3831590 w 4863465"/>
              <a:gd name="connsiteY24" fmla="*/ 529519 h 1538229"/>
              <a:gd name="connisteX25" fmla="*/ 3762375 w 4863465"/>
              <a:gd name="connsiteY25" fmla="*/ 587939 h 1538229"/>
              <a:gd name="connisteX26" fmla="*/ 3688715 w 4863465"/>
              <a:gd name="connsiteY26" fmla="*/ 646359 h 1538229"/>
              <a:gd name="connisteX27" fmla="*/ 3609340 w 4863465"/>
              <a:gd name="connsiteY27" fmla="*/ 688269 h 1538229"/>
              <a:gd name="connisteX28" fmla="*/ 3540125 w 4863465"/>
              <a:gd name="connsiteY28" fmla="*/ 735894 h 1538229"/>
              <a:gd name="connisteX29" fmla="*/ 3471545 w 4863465"/>
              <a:gd name="connsiteY29" fmla="*/ 789234 h 1538229"/>
              <a:gd name="connisteX30" fmla="*/ 3402965 w 4863465"/>
              <a:gd name="connsiteY30" fmla="*/ 841939 h 1538229"/>
              <a:gd name="connisteX31" fmla="*/ 3333750 w 4863465"/>
              <a:gd name="connsiteY31" fmla="*/ 884484 h 1538229"/>
              <a:gd name="connisteX32" fmla="*/ 3260090 w 4863465"/>
              <a:gd name="connsiteY32" fmla="*/ 926394 h 1538229"/>
              <a:gd name="connisteX33" fmla="*/ 3190875 w 4863465"/>
              <a:gd name="connsiteY33" fmla="*/ 979734 h 1538229"/>
              <a:gd name="connisteX34" fmla="*/ 3122295 w 4863465"/>
              <a:gd name="connsiteY34" fmla="*/ 1021644 h 1538229"/>
              <a:gd name="connisteX35" fmla="*/ 3053715 w 4863465"/>
              <a:gd name="connsiteY35" fmla="*/ 1069269 h 1538229"/>
              <a:gd name="connisteX36" fmla="*/ 2984500 w 4863465"/>
              <a:gd name="connsiteY36" fmla="*/ 1122609 h 1538229"/>
              <a:gd name="connisteX37" fmla="*/ 2910840 w 4863465"/>
              <a:gd name="connsiteY37" fmla="*/ 1170234 h 1538229"/>
              <a:gd name="connisteX38" fmla="*/ 2841625 w 4863465"/>
              <a:gd name="connsiteY38" fmla="*/ 1201984 h 1538229"/>
              <a:gd name="connisteX39" fmla="*/ 2773045 w 4863465"/>
              <a:gd name="connsiteY39" fmla="*/ 1228019 h 1538229"/>
              <a:gd name="connisteX40" fmla="*/ 2704465 w 4863465"/>
              <a:gd name="connsiteY40" fmla="*/ 1254689 h 1538229"/>
              <a:gd name="connisteX41" fmla="*/ 2635250 w 4863465"/>
              <a:gd name="connsiteY41" fmla="*/ 1270564 h 1538229"/>
              <a:gd name="connisteX42" fmla="*/ 2566670 w 4863465"/>
              <a:gd name="connsiteY42" fmla="*/ 1286439 h 1538229"/>
              <a:gd name="connisteX43" fmla="*/ 2492375 w 4863465"/>
              <a:gd name="connsiteY43" fmla="*/ 1302314 h 1538229"/>
              <a:gd name="connisteX44" fmla="*/ 2423795 w 4863465"/>
              <a:gd name="connsiteY44" fmla="*/ 1318189 h 1538229"/>
              <a:gd name="connisteX45" fmla="*/ 2355215 w 4863465"/>
              <a:gd name="connsiteY45" fmla="*/ 1323269 h 1538229"/>
              <a:gd name="connisteX46" fmla="*/ 2286000 w 4863465"/>
              <a:gd name="connsiteY46" fmla="*/ 1334064 h 1538229"/>
              <a:gd name="connisteX47" fmla="*/ 2217420 w 4863465"/>
              <a:gd name="connsiteY47" fmla="*/ 1349939 h 1538229"/>
              <a:gd name="connisteX48" fmla="*/ 2148840 w 4863465"/>
              <a:gd name="connsiteY48" fmla="*/ 1355019 h 1538229"/>
              <a:gd name="connisteX49" fmla="*/ 2079625 w 4863465"/>
              <a:gd name="connsiteY49" fmla="*/ 1355019 h 1538229"/>
              <a:gd name="connisteX50" fmla="*/ 2011045 w 4863465"/>
              <a:gd name="connsiteY50" fmla="*/ 1355019 h 1538229"/>
              <a:gd name="connisteX51" fmla="*/ 1942465 w 4863465"/>
              <a:gd name="connsiteY51" fmla="*/ 1349939 h 1538229"/>
              <a:gd name="connisteX52" fmla="*/ 1873250 w 4863465"/>
              <a:gd name="connsiteY52" fmla="*/ 1328984 h 1538229"/>
              <a:gd name="connisteX53" fmla="*/ 1804670 w 4863465"/>
              <a:gd name="connsiteY53" fmla="*/ 1313109 h 1538229"/>
              <a:gd name="connisteX54" fmla="*/ 1736090 w 4863465"/>
              <a:gd name="connsiteY54" fmla="*/ 1297234 h 1538229"/>
              <a:gd name="connisteX55" fmla="*/ 1666875 w 4863465"/>
              <a:gd name="connsiteY55" fmla="*/ 1291519 h 1538229"/>
              <a:gd name="connisteX56" fmla="*/ 1598295 w 4863465"/>
              <a:gd name="connsiteY56" fmla="*/ 1286439 h 1538229"/>
              <a:gd name="connisteX57" fmla="*/ 1529715 w 4863465"/>
              <a:gd name="connsiteY57" fmla="*/ 1286439 h 1538229"/>
              <a:gd name="connisteX58" fmla="*/ 1460500 w 4863465"/>
              <a:gd name="connsiteY58" fmla="*/ 1286439 h 1538229"/>
              <a:gd name="connisteX59" fmla="*/ 1391920 w 4863465"/>
              <a:gd name="connsiteY59" fmla="*/ 1286439 h 1538229"/>
              <a:gd name="connisteX60" fmla="*/ 1323340 w 4863465"/>
              <a:gd name="connsiteY60" fmla="*/ 1318189 h 1538229"/>
              <a:gd name="connisteX61" fmla="*/ 1254125 w 4863465"/>
              <a:gd name="connsiteY61" fmla="*/ 1360734 h 1538229"/>
              <a:gd name="connisteX62" fmla="*/ 1201420 w 4863465"/>
              <a:gd name="connsiteY62" fmla="*/ 1429314 h 1538229"/>
              <a:gd name="connisteX63" fmla="*/ 1132840 w 4863465"/>
              <a:gd name="connsiteY63" fmla="*/ 1492814 h 1538229"/>
              <a:gd name="connisteX64" fmla="*/ 1063625 w 4863465"/>
              <a:gd name="connsiteY64" fmla="*/ 1535359 h 1538229"/>
              <a:gd name="connisteX65" fmla="*/ 995045 w 4863465"/>
              <a:gd name="connsiteY65" fmla="*/ 1524564 h 1538229"/>
              <a:gd name="connisteX66" fmla="*/ 920750 w 4863465"/>
              <a:gd name="connsiteY66" fmla="*/ 1471859 h 1538229"/>
              <a:gd name="connisteX67" fmla="*/ 852170 w 4863465"/>
              <a:gd name="connsiteY67" fmla="*/ 1402644 h 1538229"/>
              <a:gd name="connisteX68" fmla="*/ 804545 w 4863465"/>
              <a:gd name="connsiteY68" fmla="*/ 1334064 h 1538229"/>
              <a:gd name="connisteX69" fmla="*/ 762000 w 4863465"/>
              <a:gd name="connsiteY69" fmla="*/ 1265484 h 1538229"/>
              <a:gd name="connisteX70" fmla="*/ 720090 w 4863465"/>
              <a:gd name="connsiteY70" fmla="*/ 1191189 h 1538229"/>
              <a:gd name="connisteX71" fmla="*/ 672465 w 4863465"/>
              <a:gd name="connsiteY71" fmla="*/ 1122609 h 1538229"/>
              <a:gd name="connisteX72" fmla="*/ 629920 w 4863465"/>
              <a:gd name="connsiteY72" fmla="*/ 1053394 h 1538229"/>
              <a:gd name="connisteX73" fmla="*/ 587375 w 4863465"/>
              <a:gd name="connsiteY73" fmla="*/ 984814 h 1538229"/>
              <a:gd name="connisteX74" fmla="*/ 539750 w 4863465"/>
              <a:gd name="connsiteY74" fmla="*/ 916234 h 1538229"/>
              <a:gd name="connisteX75" fmla="*/ 492125 w 4863465"/>
              <a:gd name="connsiteY75" fmla="*/ 841939 h 1538229"/>
              <a:gd name="connisteX76" fmla="*/ 428625 w 4863465"/>
              <a:gd name="connsiteY76" fmla="*/ 773359 h 1538229"/>
              <a:gd name="connisteX77" fmla="*/ 375920 w 4863465"/>
              <a:gd name="connsiteY77" fmla="*/ 704144 h 1538229"/>
              <a:gd name="connisteX78" fmla="*/ 323215 w 4863465"/>
              <a:gd name="connsiteY78" fmla="*/ 635564 h 1538229"/>
              <a:gd name="connisteX79" fmla="*/ 275590 w 4863465"/>
              <a:gd name="connsiteY79" fmla="*/ 566984 h 1538229"/>
              <a:gd name="connisteX80" fmla="*/ 217170 w 4863465"/>
              <a:gd name="connsiteY80" fmla="*/ 492689 h 1538229"/>
              <a:gd name="connisteX81" fmla="*/ 169545 w 4863465"/>
              <a:gd name="connsiteY81" fmla="*/ 424109 h 1538229"/>
              <a:gd name="connisteX82" fmla="*/ 127000 w 4863465"/>
              <a:gd name="connsiteY82" fmla="*/ 354894 h 1538229"/>
              <a:gd name="connisteX83" fmla="*/ 63500 w 4863465"/>
              <a:gd name="connsiteY83" fmla="*/ 286314 h 1538229"/>
              <a:gd name="connisteX84" fmla="*/ 0 w 4863465"/>
              <a:gd name="connsiteY84" fmla="*/ 217734 h 153822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</a:cxnLst>
            <a:rect l="l" t="t" r="r" b="b"/>
            <a:pathLst>
              <a:path w="4863465" h="1538229">
                <a:moveTo>
                  <a:pt x="4863465" y="148519"/>
                </a:moveTo>
                <a:cubicBezTo>
                  <a:pt x="4850765" y="145979"/>
                  <a:pt x="4821555" y="140264"/>
                  <a:pt x="4794250" y="132644"/>
                </a:cubicBezTo>
                <a:cubicBezTo>
                  <a:pt x="4766945" y="125024"/>
                  <a:pt x="4752975" y="122484"/>
                  <a:pt x="4725670" y="111689"/>
                </a:cubicBezTo>
                <a:cubicBezTo>
                  <a:pt x="4698365" y="100894"/>
                  <a:pt x="4685665" y="92639"/>
                  <a:pt x="4657090" y="79939"/>
                </a:cubicBezTo>
                <a:cubicBezTo>
                  <a:pt x="4628515" y="67239"/>
                  <a:pt x="4611370" y="58984"/>
                  <a:pt x="4582795" y="48189"/>
                </a:cubicBezTo>
                <a:cubicBezTo>
                  <a:pt x="4554220" y="37394"/>
                  <a:pt x="4541520" y="34854"/>
                  <a:pt x="4514215" y="27234"/>
                </a:cubicBezTo>
                <a:cubicBezTo>
                  <a:pt x="4486910" y="19614"/>
                  <a:pt x="4472305" y="15804"/>
                  <a:pt x="4445000" y="11359"/>
                </a:cubicBezTo>
                <a:cubicBezTo>
                  <a:pt x="4417695" y="6914"/>
                  <a:pt x="4403725" y="7549"/>
                  <a:pt x="4376420" y="5644"/>
                </a:cubicBezTo>
                <a:cubicBezTo>
                  <a:pt x="4349115" y="3739"/>
                  <a:pt x="4335145" y="1834"/>
                  <a:pt x="4307840" y="564"/>
                </a:cubicBezTo>
                <a:cubicBezTo>
                  <a:pt x="4280535" y="-706"/>
                  <a:pt x="4265930" y="564"/>
                  <a:pt x="4238625" y="564"/>
                </a:cubicBezTo>
                <a:cubicBezTo>
                  <a:pt x="4211320" y="564"/>
                  <a:pt x="4197350" y="564"/>
                  <a:pt x="4170045" y="564"/>
                </a:cubicBezTo>
                <a:cubicBezTo>
                  <a:pt x="4142740" y="564"/>
                  <a:pt x="4128770" y="-706"/>
                  <a:pt x="4101465" y="564"/>
                </a:cubicBezTo>
                <a:cubicBezTo>
                  <a:pt x="4074160" y="1834"/>
                  <a:pt x="4059555" y="1199"/>
                  <a:pt x="4032250" y="5644"/>
                </a:cubicBezTo>
                <a:cubicBezTo>
                  <a:pt x="4004945" y="10089"/>
                  <a:pt x="3990975" y="15169"/>
                  <a:pt x="3963670" y="21519"/>
                </a:cubicBezTo>
                <a:cubicBezTo>
                  <a:pt x="3936365" y="27869"/>
                  <a:pt x="3922395" y="27869"/>
                  <a:pt x="3895090" y="37394"/>
                </a:cubicBezTo>
                <a:cubicBezTo>
                  <a:pt x="3867785" y="46919"/>
                  <a:pt x="3853180" y="57714"/>
                  <a:pt x="3825875" y="69144"/>
                </a:cubicBezTo>
                <a:cubicBezTo>
                  <a:pt x="3798570" y="80574"/>
                  <a:pt x="3778250" y="75494"/>
                  <a:pt x="3757295" y="95814"/>
                </a:cubicBezTo>
                <a:cubicBezTo>
                  <a:pt x="3736340" y="116134"/>
                  <a:pt x="3712845" y="142804"/>
                  <a:pt x="3720465" y="170109"/>
                </a:cubicBezTo>
                <a:cubicBezTo>
                  <a:pt x="3728085" y="197414"/>
                  <a:pt x="3764280" y="219639"/>
                  <a:pt x="3794125" y="233609"/>
                </a:cubicBezTo>
                <a:cubicBezTo>
                  <a:pt x="3823970" y="247579"/>
                  <a:pt x="3839845" y="234244"/>
                  <a:pt x="3868420" y="238689"/>
                </a:cubicBezTo>
                <a:cubicBezTo>
                  <a:pt x="3896995" y="243134"/>
                  <a:pt x="3917950" y="237419"/>
                  <a:pt x="3937000" y="254564"/>
                </a:cubicBezTo>
                <a:cubicBezTo>
                  <a:pt x="3956050" y="271709"/>
                  <a:pt x="3960495" y="295839"/>
                  <a:pt x="3963670" y="323144"/>
                </a:cubicBezTo>
                <a:cubicBezTo>
                  <a:pt x="3966845" y="350449"/>
                  <a:pt x="3965575" y="363784"/>
                  <a:pt x="3952875" y="392359"/>
                </a:cubicBezTo>
                <a:cubicBezTo>
                  <a:pt x="3940175" y="420934"/>
                  <a:pt x="3924300" y="438714"/>
                  <a:pt x="3900170" y="466019"/>
                </a:cubicBezTo>
                <a:cubicBezTo>
                  <a:pt x="3876040" y="493324"/>
                  <a:pt x="3858895" y="505389"/>
                  <a:pt x="3831590" y="529519"/>
                </a:cubicBezTo>
                <a:cubicBezTo>
                  <a:pt x="3804285" y="553649"/>
                  <a:pt x="3790950" y="564444"/>
                  <a:pt x="3762375" y="587939"/>
                </a:cubicBezTo>
                <a:cubicBezTo>
                  <a:pt x="3733800" y="611434"/>
                  <a:pt x="3719195" y="626039"/>
                  <a:pt x="3688715" y="646359"/>
                </a:cubicBezTo>
                <a:cubicBezTo>
                  <a:pt x="3658235" y="666679"/>
                  <a:pt x="3639185" y="670489"/>
                  <a:pt x="3609340" y="688269"/>
                </a:cubicBezTo>
                <a:cubicBezTo>
                  <a:pt x="3579495" y="706049"/>
                  <a:pt x="3567430" y="715574"/>
                  <a:pt x="3540125" y="735894"/>
                </a:cubicBezTo>
                <a:cubicBezTo>
                  <a:pt x="3512820" y="756214"/>
                  <a:pt x="3498850" y="768279"/>
                  <a:pt x="3471545" y="789234"/>
                </a:cubicBezTo>
                <a:cubicBezTo>
                  <a:pt x="3444240" y="810189"/>
                  <a:pt x="3430270" y="822889"/>
                  <a:pt x="3402965" y="841939"/>
                </a:cubicBezTo>
                <a:cubicBezTo>
                  <a:pt x="3375660" y="860989"/>
                  <a:pt x="3362325" y="867339"/>
                  <a:pt x="3333750" y="884484"/>
                </a:cubicBezTo>
                <a:cubicBezTo>
                  <a:pt x="3305175" y="901629"/>
                  <a:pt x="3288665" y="907344"/>
                  <a:pt x="3260090" y="926394"/>
                </a:cubicBezTo>
                <a:cubicBezTo>
                  <a:pt x="3231515" y="945444"/>
                  <a:pt x="3218180" y="960684"/>
                  <a:pt x="3190875" y="979734"/>
                </a:cubicBezTo>
                <a:cubicBezTo>
                  <a:pt x="3163570" y="998784"/>
                  <a:pt x="3149600" y="1003864"/>
                  <a:pt x="3122295" y="1021644"/>
                </a:cubicBezTo>
                <a:cubicBezTo>
                  <a:pt x="3094990" y="1039424"/>
                  <a:pt x="3081020" y="1048949"/>
                  <a:pt x="3053715" y="1069269"/>
                </a:cubicBezTo>
                <a:cubicBezTo>
                  <a:pt x="3026410" y="1089589"/>
                  <a:pt x="3013075" y="1102289"/>
                  <a:pt x="2984500" y="1122609"/>
                </a:cubicBezTo>
                <a:cubicBezTo>
                  <a:pt x="2955925" y="1142929"/>
                  <a:pt x="2939415" y="1154359"/>
                  <a:pt x="2910840" y="1170234"/>
                </a:cubicBezTo>
                <a:cubicBezTo>
                  <a:pt x="2882265" y="1186109"/>
                  <a:pt x="2868930" y="1190554"/>
                  <a:pt x="2841625" y="1201984"/>
                </a:cubicBezTo>
                <a:cubicBezTo>
                  <a:pt x="2814320" y="1213414"/>
                  <a:pt x="2800350" y="1217224"/>
                  <a:pt x="2773045" y="1228019"/>
                </a:cubicBezTo>
                <a:cubicBezTo>
                  <a:pt x="2745740" y="1238814"/>
                  <a:pt x="2731770" y="1246434"/>
                  <a:pt x="2704465" y="1254689"/>
                </a:cubicBezTo>
                <a:cubicBezTo>
                  <a:pt x="2677160" y="1262944"/>
                  <a:pt x="2662555" y="1264214"/>
                  <a:pt x="2635250" y="1270564"/>
                </a:cubicBezTo>
                <a:cubicBezTo>
                  <a:pt x="2607945" y="1276914"/>
                  <a:pt x="2595245" y="1280089"/>
                  <a:pt x="2566670" y="1286439"/>
                </a:cubicBezTo>
                <a:cubicBezTo>
                  <a:pt x="2538095" y="1292789"/>
                  <a:pt x="2520950" y="1295964"/>
                  <a:pt x="2492375" y="1302314"/>
                </a:cubicBezTo>
                <a:cubicBezTo>
                  <a:pt x="2463800" y="1308664"/>
                  <a:pt x="2451100" y="1313744"/>
                  <a:pt x="2423795" y="1318189"/>
                </a:cubicBezTo>
                <a:cubicBezTo>
                  <a:pt x="2396490" y="1322634"/>
                  <a:pt x="2382520" y="1320094"/>
                  <a:pt x="2355215" y="1323269"/>
                </a:cubicBezTo>
                <a:cubicBezTo>
                  <a:pt x="2327910" y="1326444"/>
                  <a:pt x="2313305" y="1328984"/>
                  <a:pt x="2286000" y="1334064"/>
                </a:cubicBezTo>
                <a:cubicBezTo>
                  <a:pt x="2258695" y="1339144"/>
                  <a:pt x="2244725" y="1345494"/>
                  <a:pt x="2217420" y="1349939"/>
                </a:cubicBezTo>
                <a:cubicBezTo>
                  <a:pt x="2190115" y="1354384"/>
                  <a:pt x="2176145" y="1353749"/>
                  <a:pt x="2148840" y="1355019"/>
                </a:cubicBezTo>
                <a:cubicBezTo>
                  <a:pt x="2121535" y="1356289"/>
                  <a:pt x="2106930" y="1355019"/>
                  <a:pt x="2079625" y="1355019"/>
                </a:cubicBezTo>
                <a:cubicBezTo>
                  <a:pt x="2052320" y="1355019"/>
                  <a:pt x="2038350" y="1356289"/>
                  <a:pt x="2011045" y="1355019"/>
                </a:cubicBezTo>
                <a:cubicBezTo>
                  <a:pt x="1983740" y="1353749"/>
                  <a:pt x="1969770" y="1355019"/>
                  <a:pt x="1942465" y="1349939"/>
                </a:cubicBezTo>
                <a:cubicBezTo>
                  <a:pt x="1915160" y="1344859"/>
                  <a:pt x="1900555" y="1336604"/>
                  <a:pt x="1873250" y="1328984"/>
                </a:cubicBezTo>
                <a:cubicBezTo>
                  <a:pt x="1845945" y="1321364"/>
                  <a:pt x="1831975" y="1319459"/>
                  <a:pt x="1804670" y="1313109"/>
                </a:cubicBezTo>
                <a:cubicBezTo>
                  <a:pt x="1777365" y="1306759"/>
                  <a:pt x="1763395" y="1301679"/>
                  <a:pt x="1736090" y="1297234"/>
                </a:cubicBezTo>
                <a:cubicBezTo>
                  <a:pt x="1708785" y="1292789"/>
                  <a:pt x="1694180" y="1293424"/>
                  <a:pt x="1666875" y="1291519"/>
                </a:cubicBezTo>
                <a:cubicBezTo>
                  <a:pt x="1639570" y="1289614"/>
                  <a:pt x="1625600" y="1287709"/>
                  <a:pt x="1598295" y="1286439"/>
                </a:cubicBezTo>
                <a:cubicBezTo>
                  <a:pt x="1570990" y="1285169"/>
                  <a:pt x="1557020" y="1286439"/>
                  <a:pt x="1529715" y="1286439"/>
                </a:cubicBezTo>
                <a:cubicBezTo>
                  <a:pt x="1502410" y="1286439"/>
                  <a:pt x="1487805" y="1286439"/>
                  <a:pt x="1460500" y="1286439"/>
                </a:cubicBezTo>
                <a:cubicBezTo>
                  <a:pt x="1433195" y="1286439"/>
                  <a:pt x="1419225" y="1280089"/>
                  <a:pt x="1391920" y="1286439"/>
                </a:cubicBezTo>
                <a:cubicBezTo>
                  <a:pt x="1364615" y="1292789"/>
                  <a:pt x="1350645" y="1303584"/>
                  <a:pt x="1323340" y="1318189"/>
                </a:cubicBezTo>
                <a:cubicBezTo>
                  <a:pt x="1296035" y="1332794"/>
                  <a:pt x="1278255" y="1338509"/>
                  <a:pt x="1254125" y="1360734"/>
                </a:cubicBezTo>
                <a:cubicBezTo>
                  <a:pt x="1229995" y="1382959"/>
                  <a:pt x="1225550" y="1402644"/>
                  <a:pt x="1201420" y="1429314"/>
                </a:cubicBezTo>
                <a:cubicBezTo>
                  <a:pt x="1177290" y="1455984"/>
                  <a:pt x="1160145" y="1471859"/>
                  <a:pt x="1132840" y="1492814"/>
                </a:cubicBezTo>
                <a:cubicBezTo>
                  <a:pt x="1105535" y="1513769"/>
                  <a:pt x="1090930" y="1529009"/>
                  <a:pt x="1063625" y="1535359"/>
                </a:cubicBezTo>
                <a:cubicBezTo>
                  <a:pt x="1036320" y="1541709"/>
                  <a:pt x="1023620" y="1537264"/>
                  <a:pt x="995045" y="1524564"/>
                </a:cubicBezTo>
                <a:cubicBezTo>
                  <a:pt x="966470" y="1511864"/>
                  <a:pt x="949325" y="1495989"/>
                  <a:pt x="920750" y="1471859"/>
                </a:cubicBezTo>
                <a:cubicBezTo>
                  <a:pt x="892175" y="1447729"/>
                  <a:pt x="875665" y="1429949"/>
                  <a:pt x="852170" y="1402644"/>
                </a:cubicBezTo>
                <a:cubicBezTo>
                  <a:pt x="828675" y="1375339"/>
                  <a:pt x="822325" y="1361369"/>
                  <a:pt x="804545" y="1334064"/>
                </a:cubicBezTo>
                <a:cubicBezTo>
                  <a:pt x="786765" y="1306759"/>
                  <a:pt x="779145" y="1294059"/>
                  <a:pt x="762000" y="1265484"/>
                </a:cubicBezTo>
                <a:cubicBezTo>
                  <a:pt x="744855" y="1236909"/>
                  <a:pt x="737870" y="1219764"/>
                  <a:pt x="720090" y="1191189"/>
                </a:cubicBezTo>
                <a:cubicBezTo>
                  <a:pt x="702310" y="1162614"/>
                  <a:pt x="690245" y="1149914"/>
                  <a:pt x="672465" y="1122609"/>
                </a:cubicBezTo>
                <a:cubicBezTo>
                  <a:pt x="654685" y="1095304"/>
                  <a:pt x="647065" y="1080699"/>
                  <a:pt x="629920" y="1053394"/>
                </a:cubicBezTo>
                <a:cubicBezTo>
                  <a:pt x="612775" y="1026089"/>
                  <a:pt x="605155" y="1012119"/>
                  <a:pt x="587375" y="984814"/>
                </a:cubicBezTo>
                <a:cubicBezTo>
                  <a:pt x="569595" y="957509"/>
                  <a:pt x="558800" y="944809"/>
                  <a:pt x="539750" y="916234"/>
                </a:cubicBezTo>
                <a:cubicBezTo>
                  <a:pt x="520700" y="887659"/>
                  <a:pt x="514350" y="870514"/>
                  <a:pt x="492125" y="841939"/>
                </a:cubicBezTo>
                <a:cubicBezTo>
                  <a:pt x="469900" y="813364"/>
                  <a:pt x="452120" y="800664"/>
                  <a:pt x="428625" y="773359"/>
                </a:cubicBezTo>
                <a:cubicBezTo>
                  <a:pt x="405130" y="746054"/>
                  <a:pt x="396875" y="731449"/>
                  <a:pt x="375920" y="704144"/>
                </a:cubicBezTo>
                <a:cubicBezTo>
                  <a:pt x="354965" y="676839"/>
                  <a:pt x="343535" y="662869"/>
                  <a:pt x="323215" y="635564"/>
                </a:cubicBezTo>
                <a:cubicBezTo>
                  <a:pt x="302895" y="608259"/>
                  <a:pt x="296545" y="595559"/>
                  <a:pt x="275590" y="566984"/>
                </a:cubicBezTo>
                <a:cubicBezTo>
                  <a:pt x="254635" y="538409"/>
                  <a:pt x="238125" y="521264"/>
                  <a:pt x="217170" y="492689"/>
                </a:cubicBezTo>
                <a:cubicBezTo>
                  <a:pt x="196215" y="464114"/>
                  <a:pt x="187325" y="451414"/>
                  <a:pt x="169545" y="424109"/>
                </a:cubicBezTo>
                <a:cubicBezTo>
                  <a:pt x="151765" y="396804"/>
                  <a:pt x="147955" y="382199"/>
                  <a:pt x="127000" y="354894"/>
                </a:cubicBezTo>
                <a:cubicBezTo>
                  <a:pt x="106045" y="327589"/>
                  <a:pt x="88900" y="313619"/>
                  <a:pt x="63500" y="286314"/>
                </a:cubicBezTo>
                <a:cubicBezTo>
                  <a:pt x="38100" y="259009"/>
                  <a:pt x="11430" y="229799"/>
                  <a:pt x="0" y="217734"/>
                </a:cubicBezTo>
              </a:path>
            </a:pathLst>
          </a:custGeom>
          <a:noFill/>
          <a:ln w="57150">
            <a:solidFill>
              <a:srgbClr val="FFC000"/>
            </a:solidFill>
            <a:headEnd type="none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  <p:sp>
        <p:nvSpPr>
          <p:cNvPr id="55" name="任意多边形 54"/>
          <p:cNvSpPr/>
          <p:nvPr/>
        </p:nvSpPr>
        <p:spPr>
          <a:xfrm>
            <a:off x="3618865" y="1550670"/>
            <a:ext cx="2033905" cy="420370"/>
          </a:xfrm>
          <a:custGeom>
            <a:avLst/>
            <a:gdLst>
              <a:gd name="connisteX0" fmla="*/ 1754201 w 2182826"/>
              <a:gd name="connsiteY0" fmla="*/ 15875 h 514500"/>
              <a:gd name="connisteX1" fmla="*/ 1684986 w 2182826"/>
              <a:gd name="connsiteY1" fmla="*/ 15875 h 514500"/>
              <a:gd name="connisteX2" fmla="*/ 1616406 w 2182826"/>
              <a:gd name="connsiteY2" fmla="*/ 15875 h 514500"/>
              <a:gd name="connisteX3" fmla="*/ 1547826 w 2182826"/>
              <a:gd name="connsiteY3" fmla="*/ 36830 h 514500"/>
              <a:gd name="connisteX4" fmla="*/ 1478611 w 2182826"/>
              <a:gd name="connsiteY4" fmla="*/ 47625 h 514500"/>
              <a:gd name="connisteX5" fmla="*/ 1410031 w 2182826"/>
              <a:gd name="connsiteY5" fmla="*/ 47625 h 514500"/>
              <a:gd name="connisteX6" fmla="*/ 1341451 w 2182826"/>
              <a:gd name="connsiteY6" fmla="*/ 47625 h 514500"/>
              <a:gd name="connisteX7" fmla="*/ 1272236 w 2182826"/>
              <a:gd name="connsiteY7" fmla="*/ 58420 h 514500"/>
              <a:gd name="connisteX8" fmla="*/ 1198576 w 2182826"/>
              <a:gd name="connsiteY8" fmla="*/ 58420 h 514500"/>
              <a:gd name="connisteX9" fmla="*/ 1129361 w 2182826"/>
              <a:gd name="connsiteY9" fmla="*/ 58420 h 514500"/>
              <a:gd name="connisteX10" fmla="*/ 1060781 w 2182826"/>
              <a:gd name="connsiteY10" fmla="*/ 68580 h 514500"/>
              <a:gd name="connisteX11" fmla="*/ 981406 w 2182826"/>
              <a:gd name="connsiteY11" fmla="*/ 74295 h 514500"/>
              <a:gd name="connisteX12" fmla="*/ 912826 w 2182826"/>
              <a:gd name="connsiteY12" fmla="*/ 84455 h 514500"/>
              <a:gd name="connisteX13" fmla="*/ 843611 w 2182826"/>
              <a:gd name="connsiteY13" fmla="*/ 95250 h 514500"/>
              <a:gd name="connisteX14" fmla="*/ 769951 w 2182826"/>
              <a:gd name="connsiteY14" fmla="*/ 100330 h 514500"/>
              <a:gd name="connisteX15" fmla="*/ 700736 w 2182826"/>
              <a:gd name="connsiteY15" fmla="*/ 127000 h 514500"/>
              <a:gd name="connisteX16" fmla="*/ 632156 w 2182826"/>
              <a:gd name="connsiteY16" fmla="*/ 174625 h 514500"/>
              <a:gd name="connisteX17" fmla="*/ 568656 w 2182826"/>
              <a:gd name="connsiteY17" fmla="*/ 243205 h 514500"/>
              <a:gd name="connisteX18" fmla="*/ 510236 w 2182826"/>
              <a:gd name="connsiteY18" fmla="*/ 312420 h 514500"/>
              <a:gd name="connisteX19" fmla="*/ 457531 w 2182826"/>
              <a:gd name="connsiteY19" fmla="*/ 381000 h 514500"/>
              <a:gd name="connisteX20" fmla="*/ 383236 w 2182826"/>
              <a:gd name="connsiteY20" fmla="*/ 433705 h 514500"/>
              <a:gd name="connisteX21" fmla="*/ 314656 w 2182826"/>
              <a:gd name="connsiteY21" fmla="*/ 465455 h 514500"/>
              <a:gd name="connisteX22" fmla="*/ 246076 w 2182826"/>
              <a:gd name="connsiteY22" fmla="*/ 481330 h 514500"/>
              <a:gd name="connisteX23" fmla="*/ 171781 w 2182826"/>
              <a:gd name="connsiteY23" fmla="*/ 502920 h 514500"/>
              <a:gd name="connisteX24" fmla="*/ 97486 w 2182826"/>
              <a:gd name="connsiteY24" fmla="*/ 508000 h 514500"/>
              <a:gd name="connisteX25" fmla="*/ 28906 w 2182826"/>
              <a:gd name="connsiteY25" fmla="*/ 508000 h 514500"/>
              <a:gd name="connisteX26" fmla="*/ 2236 w 2182826"/>
              <a:gd name="connsiteY26" fmla="*/ 439420 h 514500"/>
              <a:gd name="connisteX27" fmla="*/ 71451 w 2182826"/>
              <a:gd name="connsiteY27" fmla="*/ 381000 h 514500"/>
              <a:gd name="connisteX28" fmla="*/ 140031 w 2182826"/>
              <a:gd name="connsiteY28" fmla="*/ 370205 h 514500"/>
              <a:gd name="connisteX29" fmla="*/ 208611 w 2182826"/>
              <a:gd name="connsiteY29" fmla="*/ 354330 h 514500"/>
              <a:gd name="connisteX30" fmla="*/ 277826 w 2182826"/>
              <a:gd name="connsiteY30" fmla="*/ 344170 h 514500"/>
              <a:gd name="connisteX31" fmla="*/ 346406 w 2182826"/>
              <a:gd name="connsiteY31" fmla="*/ 344170 h 514500"/>
              <a:gd name="connisteX32" fmla="*/ 414986 w 2182826"/>
              <a:gd name="connsiteY32" fmla="*/ 344170 h 514500"/>
              <a:gd name="connisteX33" fmla="*/ 494361 w 2182826"/>
              <a:gd name="connsiteY33" fmla="*/ 344170 h 514500"/>
              <a:gd name="connisteX34" fmla="*/ 573736 w 2182826"/>
              <a:gd name="connsiteY34" fmla="*/ 338455 h 514500"/>
              <a:gd name="connisteX35" fmla="*/ 648031 w 2182826"/>
              <a:gd name="connsiteY35" fmla="*/ 333375 h 514500"/>
              <a:gd name="connisteX36" fmla="*/ 716611 w 2182826"/>
              <a:gd name="connsiteY36" fmla="*/ 285750 h 514500"/>
              <a:gd name="connisteX37" fmla="*/ 785826 w 2182826"/>
              <a:gd name="connsiteY37" fmla="*/ 259080 h 514500"/>
              <a:gd name="connisteX38" fmla="*/ 854406 w 2182826"/>
              <a:gd name="connsiteY38" fmla="*/ 243205 h 514500"/>
              <a:gd name="connisteX39" fmla="*/ 922986 w 2182826"/>
              <a:gd name="connsiteY39" fmla="*/ 243205 h 514500"/>
              <a:gd name="connisteX40" fmla="*/ 997281 w 2182826"/>
              <a:gd name="connsiteY40" fmla="*/ 254000 h 514500"/>
              <a:gd name="connisteX41" fmla="*/ 1065861 w 2182826"/>
              <a:gd name="connsiteY41" fmla="*/ 264795 h 514500"/>
              <a:gd name="connisteX42" fmla="*/ 1135076 w 2182826"/>
              <a:gd name="connsiteY42" fmla="*/ 285750 h 514500"/>
              <a:gd name="connisteX43" fmla="*/ 1203656 w 2182826"/>
              <a:gd name="connsiteY43" fmla="*/ 285750 h 514500"/>
              <a:gd name="connisteX44" fmla="*/ 1283031 w 2182826"/>
              <a:gd name="connsiteY44" fmla="*/ 285750 h 514500"/>
              <a:gd name="connisteX45" fmla="*/ 1351611 w 2182826"/>
              <a:gd name="connsiteY45" fmla="*/ 285750 h 514500"/>
              <a:gd name="connisteX46" fmla="*/ 1420826 w 2182826"/>
              <a:gd name="connsiteY46" fmla="*/ 280670 h 514500"/>
              <a:gd name="connisteX47" fmla="*/ 1489406 w 2182826"/>
              <a:gd name="connsiteY47" fmla="*/ 227330 h 514500"/>
              <a:gd name="connisteX48" fmla="*/ 1557986 w 2182826"/>
              <a:gd name="connsiteY48" fmla="*/ 211455 h 514500"/>
              <a:gd name="connisteX49" fmla="*/ 1627201 w 2182826"/>
              <a:gd name="connsiteY49" fmla="*/ 206375 h 514500"/>
              <a:gd name="connisteX50" fmla="*/ 1695781 w 2182826"/>
              <a:gd name="connsiteY50" fmla="*/ 190500 h 514500"/>
              <a:gd name="connisteX51" fmla="*/ 1764361 w 2182826"/>
              <a:gd name="connsiteY51" fmla="*/ 153670 h 514500"/>
              <a:gd name="connisteX52" fmla="*/ 1833576 w 2182826"/>
              <a:gd name="connsiteY52" fmla="*/ 116205 h 514500"/>
              <a:gd name="connisteX53" fmla="*/ 1902156 w 2182826"/>
              <a:gd name="connsiteY53" fmla="*/ 84455 h 514500"/>
              <a:gd name="connisteX54" fmla="*/ 1970736 w 2182826"/>
              <a:gd name="connsiteY54" fmla="*/ 52705 h 514500"/>
              <a:gd name="connisteX55" fmla="*/ 2039951 w 2182826"/>
              <a:gd name="connsiteY55" fmla="*/ 36830 h 514500"/>
              <a:gd name="connisteX56" fmla="*/ 2113611 w 2182826"/>
              <a:gd name="connsiteY56" fmla="*/ 26670 h 514500"/>
              <a:gd name="connisteX57" fmla="*/ 2182826 w 2182826"/>
              <a:gd name="connsiteY57" fmla="*/ 0 h 514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</a:cxnLst>
            <a:rect l="l" t="t" r="r" b="b"/>
            <a:pathLst>
              <a:path w="2182827" h="514501">
                <a:moveTo>
                  <a:pt x="1754202" y="15875"/>
                </a:moveTo>
                <a:cubicBezTo>
                  <a:pt x="1741502" y="15875"/>
                  <a:pt x="1712292" y="15875"/>
                  <a:pt x="1684987" y="15875"/>
                </a:cubicBezTo>
                <a:cubicBezTo>
                  <a:pt x="1657682" y="15875"/>
                  <a:pt x="1643712" y="11430"/>
                  <a:pt x="1616407" y="15875"/>
                </a:cubicBezTo>
                <a:cubicBezTo>
                  <a:pt x="1589102" y="20320"/>
                  <a:pt x="1575132" y="30480"/>
                  <a:pt x="1547827" y="36830"/>
                </a:cubicBezTo>
                <a:cubicBezTo>
                  <a:pt x="1520522" y="43180"/>
                  <a:pt x="1505917" y="45720"/>
                  <a:pt x="1478612" y="47625"/>
                </a:cubicBezTo>
                <a:cubicBezTo>
                  <a:pt x="1451307" y="49530"/>
                  <a:pt x="1437337" y="47625"/>
                  <a:pt x="1410032" y="47625"/>
                </a:cubicBezTo>
                <a:cubicBezTo>
                  <a:pt x="1382727" y="47625"/>
                  <a:pt x="1368757" y="45720"/>
                  <a:pt x="1341452" y="47625"/>
                </a:cubicBezTo>
                <a:cubicBezTo>
                  <a:pt x="1314147" y="49530"/>
                  <a:pt x="1300812" y="56515"/>
                  <a:pt x="1272237" y="58420"/>
                </a:cubicBezTo>
                <a:cubicBezTo>
                  <a:pt x="1243662" y="60325"/>
                  <a:pt x="1227152" y="58420"/>
                  <a:pt x="1198577" y="58420"/>
                </a:cubicBezTo>
                <a:cubicBezTo>
                  <a:pt x="1170002" y="58420"/>
                  <a:pt x="1156667" y="56515"/>
                  <a:pt x="1129362" y="58420"/>
                </a:cubicBezTo>
                <a:cubicBezTo>
                  <a:pt x="1102057" y="60325"/>
                  <a:pt x="1090627" y="65405"/>
                  <a:pt x="1060782" y="68580"/>
                </a:cubicBezTo>
                <a:cubicBezTo>
                  <a:pt x="1030937" y="71755"/>
                  <a:pt x="1011252" y="71120"/>
                  <a:pt x="981407" y="74295"/>
                </a:cubicBezTo>
                <a:cubicBezTo>
                  <a:pt x="951562" y="77470"/>
                  <a:pt x="940132" y="80010"/>
                  <a:pt x="912827" y="84455"/>
                </a:cubicBezTo>
                <a:cubicBezTo>
                  <a:pt x="885522" y="88900"/>
                  <a:pt x="872187" y="92075"/>
                  <a:pt x="843612" y="95250"/>
                </a:cubicBezTo>
                <a:cubicBezTo>
                  <a:pt x="815037" y="98425"/>
                  <a:pt x="798527" y="93980"/>
                  <a:pt x="769952" y="100330"/>
                </a:cubicBezTo>
                <a:cubicBezTo>
                  <a:pt x="741377" y="106680"/>
                  <a:pt x="728042" y="112395"/>
                  <a:pt x="700737" y="127000"/>
                </a:cubicBezTo>
                <a:cubicBezTo>
                  <a:pt x="673432" y="141605"/>
                  <a:pt x="658827" y="151130"/>
                  <a:pt x="632157" y="174625"/>
                </a:cubicBezTo>
                <a:cubicBezTo>
                  <a:pt x="605487" y="198120"/>
                  <a:pt x="592787" y="215900"/>
                  <a:pt x="568657" y="243205"/>
                </a:cubicBezTo>
                <a:cubicBezTo>
                  <a:pt x="544527" y="270510"/>
                  <a:pt x="532462" y="285115"/>
                  <a:pt x="510237" y="312420"/>
                </a:cubicBezTo>
                <a:cubicBezTo>
                  <a:pt x="488012" y="339725"/>
                  <a:pt x="482932" y="356870"/>
                  <a:pt x="457532" y="381000"/>
                </a:cubicBezTo>
                <a:cubicBezTo>
                  <a:pt x="432132" y="405130"/>
                  <a:pt x="411812" y="416560"/>
                  <a:pt x="383237" y="433705"/>
                </a:cubicBezTo>
                <a:cubicBezTo>
                  <a:pt x="354662" y="450850"/>
                  <a:pt x="341962" y="455930"/>
                  <a:pt x="314657" y="465455"/>
                </a:cubicBezTo>
                <a:cubicBezTo>
                  <a:pt x="287352" y="474980"/>
                  <a:pt x="274652" y="473710"/>
                  <a:pt x="246077" y="481330"/>
                </a:cubicBezTo>
                <a:cubicBezTo>
                  <a:pt x="217502" y="488950"/>
                  <a:pt x="201627" y="497840"/>
                  <a:pt x="171782" y="502920"/>
                </a:cubicBezTo>
                <a:cubicBezTo>
                  <a:pt x="141937" y="508000"/>
                  <a:pt x="126062" y="506730"/>
                  <a:pt x="97487" y="508000"/>
                </a:cubicBezTo>
                <a:cubicBezTo>
                  <a:pt x="68912" y="509270"/>
                  <a:pt x="47957" y="521970"/>
                  <a:pt x="28907" y="508000"/>
                </a:cubicBezTo>
                <a:cubicBezTo>
                  <a:pt x="9857" y="494030"/>
                  <a:pt x="-6018" y="464820"/>
                  <a:pt x="2237" y="439420"/>
                </a:cubicBezTo>
                <a:cubicBezTo>
                  <a:pt x="10492" y="414020"/>
                  <a:pt x="44147" y="394970"/>
                  <a:pt x="71452" y="381000"/>
                </a:cubicBezTo>
                <a:cubicBezTo>
                  <a:pt x="98757" y="367030"/>
                  <a:pt x="112727" y="375285"/>
                  <a:pt x="140032" y="370205"/>
                </a:cubicBezTo>
                <a:cubicBezTo>
                  <a:pt x="167337" y="365125"/>
                  <a:pt x="181307" y="359410"/>
                  <a:pt x="208612" y="354330"/>
                </a:cubicBezTo>
                <a:cubicBezTo>
                  <a:pt x="235917" y="349250"/>
                  <a:pt x="250522" y="346075"/>
                  <a:pt x="277827" y="344170"/>
                </a:cubicBezTo>
                <a:cubicBezTo>
                  <a:pt x="305132" y="342265"/>
                  <a:pt x="319102" y="344170"/>
                  <a:pt x="346407" y="344170"/>
                </a:cubicBezTo>
                <a:cubicBezTo>
                  <a:pt x="373712" y="344170"/>
                  <a:pt x="385142" y="344170"/>
                  <a:pt x="414987" y="344170"/>
                </a:cubicBezTo>
                <a:cubicBezTo>
                  <a:pt x="444832" y="344170"/>
                  <a:pt x="462612" y="345440"/>
                  <a:pt x="494362" y="344170"/>
                </a:cubicBezTo>
                <a:cubicBezTo>
                  <a:pt x="526112" y="342900"/>
                  <a:pt x="543257" y="340360"/>
                  <a:pt x="573737" y="338455"/>
                </a:cubicBezTo>
                <a:cubicBezTo>
                  <a:pt x="604217" y="336550"/>
                  <a:pt x="619457" y="344170"/>
                  <a:pt x="648032" y="333375"/>
                </a:cubicBezTo>
                <a:cubicBezTo>
                  <a:pt x="676607" y="322580"/>
                  <a:pt x="689307" y="300355"/>
                  <a:pt x="716612" y="285750"/>
                </a:cubicBezTo>
                <a:cubicBezTo>
                  <a:pt x="743917" y="271145"/>
                  <a:pt x="758522" y="267335"/>
                  <a:pt x="785827" y="259080"/>
                </a:cubicBezTo>
                <a:cubicBezTo>
                  <a:pt x="813132" y="250825"/>
                  <a:pt x="827102" y="246380"/>
                  <a:pt x="854407" y="243205"/>
                </a:cubicBezTo>
                <a:cubicBezTo>
                  <a:pt x="881712" y="240030"/>
                  <a:pt x="894412" y="241300"/>
                  <a:pt x="922987" y="243205"/>
                </a:cubicBezTo>
                <a:cubicBezTo>
                  <a:pt x="951562" y="245110"/>
                  <a:pt x="968707" y="249555"/>
                  <a:pt x="997282" y="254000"/>
                </a:cubicBezTo>
                <a:cubicBezTo>
                  <a:pt x="1025857" y="258445"/>
                  <a:pt x="1038557" y="258445"/>
                  <a:pt x="1065862" y="264795"/>
                </a:cubicBezTo>
                <a:cubicBezTo>
                  <a:pt x="1093167" y="271145"/>
                  <a:pt x="1107772" y="281305"/>
                  <a:pt x="1135077" y="285750"/>
                </a:cubicBezTo>
                <a:cubicBezTo>
                  <a:pt x="1162382" y="290195"/>
                  <a:pt x="1173812" y="285750"/>
                  <a:pt x="1203657" y="285750"/>
                </a:cubicBezTo>
                <a:cubicBezTo>
                  <a:pt x="1233502" y="285750"/>
                  <a:pt x="1253187" y="285750"/>
                  <a:pt x="1283032" y="285750"/>
                </a:cubicBezTo>
                <a:cubicBezTo>
                  <a:pt x="1312877" y="285750"/>
                  <a:pt x="1324307" y="287020"/>
                  <a:pt x="1351612" y="285750"/>
                </a:cubicBezTo>
                <a:cubicBezTo>
                  <a:pt x="1378917" y="284480"/>
                  <a:pt x="1393522" y="292100"/>
                  <a:pt x="1420827" y="280670"/>
                </a:cubicBezTo>
                <a:cubicBezTo>
                  <a:pt x="1448132" y="269240"/>
                  <a:pt x="1462102" y="241300"/>
                  <a:pt x="1489407" y="227330"/>
                </a:cubicBezTo>
                <a:cubicBezTo>
                  <a:pt x="1516712" y="213360"/>
                  <a:pt x="1530682" y="215900"/>
                  <a:pt x="1557987" y="211455"/>
                </a:cubicBezTo>
                <a:cubicBezTo>
                  <a:pt x="1585292" y="207010"/>
                  <a:pt x="1599897" y="210820"/>
                  <a:pt x="1627202" y="206375"/>
                </a:cubicBezTo>
                <a:cubicBezTo>
                  <a:pt x="1654507" y="201930"/>
                  <a:pt x="1668477" y="201295"/>
                  <a:pt x="1695782" y="190500"/>
                </a:cubicBezTo>
                <a:cubicBezTo>
                  <a:pt x="1723087" y="179705"/>
                  <a:pt x="1737057" y="168275"/>
                  <a:pt x="1764362" y="153670"/>
                </a:cubicBezTo>
                <a:cubicBezTo>
                  <a:pt x="1791667" y="139065"/>
                  <a:pt x="1806272" y="130175"/>
                  <a:pt x="1833577" y="116205"/>
                </a:cubicBezTo>
                <a:cubicBezTo>
                  <a:pt x="1860882" y="102235"/>
                  <a:pt x="1874852" y="97155"/>
                  <a:pt x="1902157" y="84455"/>
                </a:cubicBezTo>
                <a:cubicBezTo>
                  <a:pt x="1929462" y="71755"/>
                  <a:pt x="1943432" y="62230"/>
                  <a:pt x="1970737" y="52705"/>
                </a:cubicBezTo>
                <a:cubicBezTo>
                  <a:pt x="1998042" y="43180"/>
                  <a:pt x="2011377" y="41910"/>
                  <a:pt x="2039952" y="36830"/>
                </a:cubicBezTo>
                <a:cubicBezTo>
                  <a:pt x="2068527" y="31750"/>
                  <a:pt x="2085037" y="34290"/>
                  <a:pt x="2113612" y="26670"/>
                </a:cubicBezTo>
                <a:cubicBezTo>
                  <a:pt x="2142187" y="19050"/>
                  <a:pt x="2170762" y="5080"/>
                  <a:pt x="2182827" y="0"/>
                </a:cubicBezTo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56" name="任意多边形 55"/>
          <p:cNvSpPr/>
          <p:nvPr/>
        </p:nvSpPr>
        <p:spPr>
          <a:xfrm>
            <a:off x="2837180" y="1607185"/>
            <a:ext cx="2573655" cy="2273935"/>
          </a:xfrm>
          <a:custGeom>
            <a:avLst/>
            <a:gdLst>
              <a:gd name="connisteX0" fmla="*/ 2762250 w 2762250"/>
              <a:gd name="connsiteY0" fmla="*/ 0 h 2781886"/>
              <a:gd name="connisteX1" fmla="*/ 2720340 w 2762250"/>
              <a:gd name="connsiteY1" fmla="*/ 69215 h 2781886"/>
              <a:gd name="connisteX2" fmla="*/ 2677795 w 2762250"/>
              <a:gd name="connsiteY2" fmla="*/ 137795 h 2781886"/>
              <a:gd name="connisteX3" fmla="*/ 2635250 w 2762250"/>
              <a:gd name="connsiteY3" fmla="*/ 206375 h 2781886"/>
              <a:gd name="connisteX4" fmla="*/ 2593340 w 2762250"/>
              <a:gd name="connsiteY4" fmla="*/ 275590 h 2781886"/>
              <a:gd name="connisteX5" fmla="*/ 2529840 w 2762250"/>
              <a:gd name="connsiteY5" fmla="*/ 344170 h 2781886"/>
              <a:gd name="connisteX6" fmla="*/ 2476500 w 2762250"/>
              <a:gd name="connsiteY6" fmla="*/ 412750 h 2781886"/>
              <a:gd name="connisteX7" fmla="*/ 2428875 w 2762250"/>
              <a:gd name="connsiteY7" fmla="*/ 481965 h 2781886"/>
              <a:gd name="connisteX8" fmla="*/ 2386965 w 2762250"/>
              <a:gd name="connsiteY8" fmla="*/ 550545 h 2781886"/>
              <a:gd name="connisteX9" fmla="*/ 2355215 w 2762250"/>
              <a:gd name="connsiteY9" fmla="*/ 619125 h 2781886"/>
              <a:gd name="connisteX10" fmla="*/ 2317750 w 2762250"/>
              <a:gd name="connsiteY10" fmla="*/ 693420 h 2781886"/>
              <a:gd name="connisteX11" fmla="*/ 2286000 w 2762250"/>
              <a:gd name="connsiteY11" fmla="*/ 762000 h 2781886"/>
              <a:gd name="connisteX12" fmla="*/ 2275840 w 2762250"/>
              <a:gd name="connsiteY12" fmla="*/ 831215 h 2781886"/>
              <a:gd name="connisteX13" fmla="*/ 2259965 w 2762250"/>
              <a:gd name="connsiteY13" fmla="*/ 899795 h 2781886"/>
              <a:gd name="connisteX14" fmla="*/ 2233295 w 2762250"/>
              <a:gd name="connsiteY14" fmla="*/ 968375 h 2781886"/>
              <a:gd name="connisteX15" fmla="*/ 2212340 w 2762250"/>
              <a:gd name="connsiteY15" fmla="*/ 1042670 h 2781886"/>
              <a:gd name="connisteX16" fmla="*/ 2180590 w 2762250"/>
              <a:gd name="connsiteY16" fmla="*/ 1111250 h 2781886"/>
              <a:gd name="connisteX17" fmla="*/ 2153920 w 2762250"/>
              <a:gd name="connsiteY17" fmla="*/ 1180465 h 2781886"/>
              <a:gd name="connisteX18" fmla="*/ 2138045 w 2762250"/>
              <a:gd name="connsiteY18" fmla="*/ 1249045 h 2781886"/>
              <a:gd name="connisteX19" fmla="*/ 2122170 w 2762250"/>
              <a:gd name="connsiteY19" fmla="*/ 1317625 h 2781886"/>
              <a:gd name="connisteX20" fmla="*/ 2085340 w 2762250"/>
              <a:gd name="connsiteY20" fmla="*/ 1386840 h 2781886"/>
              <a:gd name="connisteX21" fmla="*/ 2037715 w 2762250"/>
              <a:gd name="connsiteY21" fmla="*/ 1460500 h 2781886"/>
              <a:gd name="connisteX22" fmla="*/ 1979295 w 2762250"/>
              <a:gd name="connsiteY22" fmla="*/ 1529715 h 2781886"/>
              <a:gd name="connisteX23" fmla="*/ 1947545 w 2762250"/>
              <a:gd name="connsiteY23" fmla="*/ 1598295 h 2781886"/>
              <a:gd name="connisteX24" fmla="*/ 1889125 w 2762250"/>
              <a:gd name="connsiteY24" fmla="*/ 1666875 h 2781886"/>
              <a:gd name="connisteX25" fmla="*/ 1831340 w 2762250"/>
              <a:gd name="connsiteY25" fmla="*/ 1736090 h 2781886"/>
              <a:gd name="connisteX26" fmla="*/ 1778000 w 2762250"/>
              <a:gd name="connsiteY26" fmla="*/ 1804670 h 2781886"/>
              <a:gd name="connisteX27" fmla="*/ 1720215 w 2762250"/>
              <a:gd name="connsiteY27" fmla="*/ 1873250 h 2781886"/>
              <a:gd name="connisteX28" fmla="*/ 1651000 w 2762250"/>
              <a:gd name="connsiteY28" fmla="*/ 1931670 h 2781886"/>
              <a:gd name="connisteX29" fmla="*/ 1582420 w 2762250"/>
              <a:gd name="connsiteY29" fmla="*/ 2000250 h 2781886"/>
              <a:gd name="connisteX30" fmla="*/ 1524000 w 2762250"/>
              <a:gd name="connsiteY30" fmla="*/ 2074545 h 2781886"/>
              <a:gd name="connisteX31" fmla="*/ 1466215 w 2762250"/>
              <a:gd name="connsiteY31" fmla="*/ 2153920 h 2781886"/>
              <a:gd name="connisteX32" fmla="*/ 1412875 w 2762250"/>
              <a:gd name="connsiteY32" fmla="*/ 2222500 h 2781886"/>
              <a:gd name="connisteX33" fmla="*/ 1349375 w 2762250"/>
              <a:gd name="connsiteY33" fmla="*/ 2291715 h 2781886"/>
              <a:gd name="connisteX34" fmla="*/ 1280795 w 2762250"/>
              <a:gd name="connsiteY34" fmla="*/ 2365375 h 2781886"/>
              <a:gd name="connisteX35" fmla="*/ 1228090 w 2762250"/>
              <a:gd name="connsiteY35" fmla="*/ 2434590 h 2781886"/>
              <a:gd name="connisteX36" fmla="*/ 1185545 w 2762250"/>
              <a:gd name="connsiteY36" fmla="*/ 2503170 h 2781886"/>
              <a:gd name="connisteX37" fmla="*/ 1158875 w 2762250"/>
              <a:gd name="connsiteY37" fmla="*/ 2571750 h 2781886"/>
              <a:gd name="connisteX38" fmla="*/ 1095375 w 2762250"/>
              <a:gd name="connsiteY38" fmla="*/ 2640965 h 2781886"/>
              <a:gd name="connisteX39" fmla="*/ 1026795 w 2762250"/>
              <a:gd name="connsiteY39" fmla="*/ 2693670 h 2781886"/>
              <a:gd name="connisteX40" fmla="*/ 958215 w 2762250"/>
              <a:gd name="connsiteY40" fmla="*/ 2736215 h 2781886"/>
              <a:gd name="connisteX41" fmla="*/ 889000 w 2762250"/>
              <a:gd name="connsiteY41" fmla="*/ 2778125 h 2781886"/>
              <a:gd name="connisteX42" fmla="*/ 815340 w 2762250"/>
              <a:gd name="connsiteY42" fmla="*/ 2767965 h 2781886"/>
              <a:gd name="connisteX43" fmla="*/ 762000 w 2762250"/>
              <a:gd name="connsiteY43" fmla="*/ 2698750 h 2781886"/>
              <a:gd name="connisteX44" fmla="*/ 714375 w 2762250"/>
              <a:gd name="connsiteY44" fmla="*/ 2630170 h 2781886"/>
              <a:gd name="connisteX45" fmla="*/ 672465 w 2762250"/>
              <a:gd name="connsiteY45" fmla="*/ 2561590 h 2781886"/>
              <a:gd name="connisteX46" fmla="*/ 624840 w 2762250"/>
              <a:gd name="connsiteY46" fmla="*/ 2492375 h 2781886"/>
              <a:gd name="connisteX47" fmla="*/ 555625 w 2762250"/>
              <a:gd name="connsiteY47" fmla="*/ 2434590 h 2781886"/>
              <a:gd name="connisteX48" fmla="*/ 534670 w 2762250"/>
              <a:gd name="connsiteY48" fmla="*/ 2365375 h 2781886"/>
              <a:gd name="connisteX49" fmla="*/ 492125 w 2762250"/>
              <a:gd name="connsiteY49" fmla="*/ 2291715 h 2781886"/>
              <a:gd name="connisteX50" fmla="*/ 423545 w 2762250"/>
              <a:gd name="connsiteY50" fmla="*/ 2238375 h 2781886"/>
              <a:gd name="connisteX51" fmla="*/ 354965 w 2762250"/>
              <a:gd name="connsiteY51" fmla="*/ 2185670 h 2781886"/>
              <a:gd name="connisteX52" fmla="*/ 280670 w 2762250"/>
              <a:gd name="connsiteY52" fmla="*/ 2148840 h 2781886"/>
              <a:gd name="connisteX53" fmla="*/ 212090 w 2762250"/>
              <a:gd name="connsiteY53" fmla="*/ 2117090 h 2781886"/>
              <a:gd name="connisteX54" fmla="*/ 142875 w 2762250"/>
              <a:gd name="connsiteY54" fmla="*/ 2101215 h 2781886"/>
              <a:gd name="connisteX55" fmla="*/ 74295 w 2762250"/>
              <a:gd name="connsiteY55" fmla="*/ 2079625 h 2781886"/>
              <a:gd name="connisteX56" fmla="*/ 0 w 2762250"/>
              <a:gd name="connsiteY56" fmla="*/ 2069465 h 278188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</a:cxnLst>
            <a:rect l="l" t="t" r="r" b="b"/>
            <a:pathLst>
              <a:path w="2762250" h="2781887">
                <a:moveTo>
                  <a:pt x="2762250" y="0"/>
                </a:moveTo>
                <a:cubicBezTo>
                  <a:pt x="2754630" y="12700"/>
                  <a:pt x="2737485" y="41910"/>
                  <a:pt x="2720340" y="69215"/>
                </a:cubicBezTo>
                <a:cubicBezTo>
                  <a:pt x="2703195" y="96520"/>
                  <a:pt x="2694940" y="110490"/>
                  <a:pt x="2677795" y="137795"/>
                </a:cubicBezTo>
                <a:cubicBezTo>
                  <a:pt x="2660650" y="165100"/>
                  <a:pt x="2652395" y="179070"/>
                  <a:pt x="2635250" y="206375"/>
                </a:cubicBezTo>
                <a:cubicBezTo>
                  <a:pt x="2618105" y="233680"/>
                  <a:pt x="2614295" y="248285"/>
                  <a:pt x="2593340" y="275590"/>
                </a:cubicBezTo>
                <a:cubicBezTo>
                  <a:pt x="2572385" y="302895"/>
                  <a:pt x="2553335" y="316865"/>
                  <a:pt x="2529840" y="344170"/>
                </a:cubicBezTo>
                <a:cubicBezTo>
                  <a:pt x="2506345" y="371475"/>
                  <a:pt x="2496820" y="385445"/>
                  <a:pt x="2476500" y="412750"/>
                </a:cubicBezTo>
                <a:cubicBezTo>
                  <a:pt x="2456180" y="440055"/>
                  <a:pt x="2446655" y="454660"/>
                  <a:pt x="2428875" y="481965"/>
                </a:cubicBezTo>
                <a:cubicBezTo>
                  <a:pt x="2411095" y="509270"/>
                  <a:pt x="2401570" y="523240"/>
                  <a:pt x="2386965" y="550545"/>
                </a:cubicBezTo>
                <a:cubicBezTo>
                  <a:pt x="2372360" y="577850"/>
                  <a:pt x="2369185" y="590550"/>
                  <a:pt x="2355215" y="619125"/>
                </a:cubicBezTo>
                <a:cubicBezTo>
                  <a:pt x="2341245" y="647700"/>
                  <a:pt x="2331720" y="664845"/>
                  <a:pt x="2317750" y="693420"/>
                </a:cubicBezTo>
                <a:cubicBezTo>
                  <a:pt x="2303780" y="721995"/>
                  <a:pt x="2294255" y="734695"/>
                  <a:pt x="2286000" y="762000"/>
                </a:cubicBezTo>
                <a:cubicBezTo>
                  <a:pt x="2277745" y="789305"/>
                  <a:pt x="2280920" y="803910"/>
                  <a:pt x="2275840" y="831215"/>
                </a:cubicBezTo>
                <a:cubicBezTo>
                  <a:pt x="2270760" y="858520"/>
                  <a:pt x="2268220" y="872490"/>
                  <a:pt x="2259965" y="899795"/>
                </a:cubicBezTo>
                <a:cubicBezTo>
                  <a:pt x="2251710" y="927100"/>
                  <a:pt x="2242820" y="939800"/>
                  <a:pt x="2233295" y="968375"/>
                </a:cubicBezTo>
                <a:cubicBezTo>
                  <a:pt x="2223770" y="996950"/>
                  <a:pt x="2223135" y="1014095"/>
                  <a:pt x="2212340" y="1042670"/>
                </a:cubicBezTo>
                <a:cubicBezTo>
                  <a:pt x="2201545" y="1071245"/>
                  <a:pt x="2192020" y="1083945"/>
                  <a:pt x="2180590" y="1111250"/>
                </a:cubicBezTo>
                <a:cubicBezTo>
                  <a:pt x="2169160" y="1138555"/>
                  <a:pt x="2162175" y="1153160"/>
                  <a:pt x="2153920" y="1180465"/>
                </a:cubicBezTo>
                <a:cubicBezTo>
                  <a:pt x="2145665" y="1207770"/>
                  <a:pt x="2144395" y="1221740"/>
                  <a:pt x="2138045" y="1249045"/>
                </a:cubicBezTo>
                <a:cubicBezTo>
                  <a:pt x="2131695" y="1276350"/>
                  <a:pt x="2132965" y="1290320"/>
                  <a:pt x="2122170" y="1317625"/>
                </a:cubicBezTo>
                <a:cubicBezTo>
                  <a:pt x="2111375" y="1344930"/>
                  <a:pt x="2102485" y="1358265"/>
                  <a:pt x="2085340" y="1386840"/>
                </a:cubicBezTo>
                <a:cubicBezTo>
                  <a:pt x="2068195" y="1415415"/>
                  <a:pt x="2058670" y="1431925"/>
                  <a:pt x="2037715" y="1460500"/>
                </a:cubicBezTo>
                <a:cubicBezTo>
                  <a:pt x="2016760" y="1489075"/>
                  <a:pt x="1997075" y="1502410"/>
                  <a:pt x="1979295" y="1529715"/>
                </a:cubicBezTo>
                <a:cubicBezTo>
                  <a:pt x="1961515" y="1557020"/>
                  <a:pt x="1965325" y="1570990"/>
                  <a:pt x="1947545" y="1598295"/>
                </a:cubicBezTo>
                <a:cubicBezTo>
                  <a:pt x="1929765" y="1625600"/>
                  <a:pt x="1912620" y="1639570"/>
                  <a:pt x="1889125" y="1666875"/>
                </a:cubicBezTo>
                <a:cubicBezTo>
                  <a:pt x="1865630" y="1694180"/>
                  <a:pt x="1853565" y="1708785"/>
                  <a:pt x="1831340" y="1736090"/>
                </a:cubicBezTo>
                <a:cubicBezTo>
                  <a:pt x="1809115" y="1763395"/>
                  <a:pt x="1800225" y="1777365"/>
                  <a:pt x="1778000" y="1804670"/>
                </a:cubicBezTo>
                <a:cubicBezTo>
                  <a:pt x="1755775" y="1831975"/>
                  <a:pt x="1745615" y="1847850"/>
                  <a:pt x="1720215" y="1873250"/>
                </a:cubicBezTo>
                <a:cubicBezTo>
                  <a:pt x="1694815" y="1898650"/>
                  <a:pt x="1678305" y="1906270"/>
                  <a:pt x="1651000" y="1931670"/>
                </a:cubicBezTo>
                <a:cubicBezTo>
                  <a:pt x="1623695" y="1957070"/>
                  <a:pt x="1607820" y="1971675"/>
                  <a:pt x="1582420" y="2000250"/>
                </a:cubicBezTo>
                <a:cubicBezTo>
                  <a:pt x="1557020" y="2028825"/>
                  <a:pt x="1547495" y="2044065"/>
                  <a:pt x="1524000" y="2074545"/>
                </a:cubicBezTo>
                <a:cubicBezTo>
                  <a:pt x="1500505" y="2105025"/>
                  <a:pt x="1488440" y="2124075"/>
                  <a:pt x="1466215" y="2153920"/>
                </a:cubicBezTo>
                <a:cubicBezTo>
                  <a:pt x="1443990" y="2183765"/>
                  <a:pt x="1436370" y="2195195"/>
                  <a:pt x="1412875" y="2222500"/>
                </a:cubicBezTo>
                <a:cubicBezTo>
                  <a:pt x="1389380" y="2249805"/>
                  <a:pt x="1376045" y="2263140"/>
                  <a:pt x="1349375" y="2291715"/>
                </a:cubicBezTo>
                <a:cubicBezTo>
                  <a:pt x="1322705" y="2320290"/>
                  <a:pt x="1304925" y="2336800"/>
                  <a:pt x="1280795" y="2365375"/>
                </a:cubicBezTo>
                <a:cubicBezTo>
                  <a:pt x="1256665" y="2393950"/>
                  <a:pt x="1247140" y="2407285"/>
                  <a:pt x="1228090" y="2434590"/>
                </a:cubicBezTo>
                <a:cubicBezTo>
                  <a:pt x="1209040" y="2461895"/>
                  <a:pt x="1199515" y="2475865"/>
                  <a:pt x="1185545" y="2503170"/>
                </a:cubicBezTo>
                <a:cubicBezTo>
                  <a:pt x="1171575" y="2530475"/>
                  <a:pt x="1176655" y="2544445"/>
                  <a:pt x="1158875" y="2571750"/>
                </a:cubicBezTo>
                <a:cubicBezTo>
                  <a:pt x="1141095" y="2599055"/>
                  <a:pt x="1122045" y="2616835"/>
                  <a:pt x="1095375" y="2640965"/>
                </a:cubicBezTo>
                <a:cubicBezTo>
                  <a:pt x="1068705" y="2665095"/>
                  <a:pt x="1054100" y="2674620"/>
                  <a:pt x="1026795" y="2693670"/>
                </a:cubicBezTo>
                <a:cubicBezTo>
                  <a:pt x="999490" y="2712720"/>
                  <a:pt x="985520" y="2719070"/>
                  <a:pt x="958215" y="2736215"/>
                </a:cubicBezTo>
                <a:cubicBezTo>
                  <a:pt x="930910" y="2753360"/>
                  <a:pt x="917575" y="2771775"/>
                  <a:pt x="889000" y="2778125"/>
                </a:cubicBezTo>
                <a:cubicBezTo>
                  <a:pt x="860425" y="2784475"/>
                  <a:pt x="840740" y="2783840"/>
                  <a:pt x="815340" y="2767965"/>
                </a:cubicBezTo>
                <a:cubicBezTo>
                  <a:pt x="789940" y="2752090"/>
                  <a:pt x="782320" y="2726055"/>
                  <a:pt x="762000" y="2698750"/>
                </a:cubicBezTo>
                <a:cubicBezTo>
                  <a:pt x="741680" y="2671445"/>
                  <a:pt x="732155" y="2657475"/>
                  <a:pt x="714375" y="2630170"/>
                </a:cubicBezTo>
                <a:cubicBezTo>
                  <a:pt x="696595" y="2602865"/>
                  <a:pt x="690245" y="2588895"/>
                  <a:pt x="672465" y="2561590"/>
                </a:cubicBezTo>
                <a:cubicBezTo>
                  <a:pt x="654685" y="2534285"/>
                  <a:pt x="648335" y="2517775"/>
                  <a:pt x="624840" y="2492375"/>
                </a:cubicBezTo>
                <a:cubicBezTo>
                  <a:pt x="601345" y="2466975"/>
                  <a:pt x="573405" y="2459990"/>
                  <a:pt x="555625" y="2434590"/>
                </a:cubicBezTo>
                <a:cubicBezTo>
                  <a:pt x="537845" y="2409190"/>
                  <a:pt x="547370" y="2393950"/>
                  <a:pt x="534670" y="2365375"/>
                </a:cubicBezTo>
                <a:cubicBezTo>
                  <a:pt x="521970" y="2336800"/>
                  <a:pt x="514350" y="2317115"/>
                  <a:pt x="492125" y="2291715"/>
                </a:cubicBezTo>
                <a:cubicBezTo>
                  <a:pt x="469900" y="2266315"/>
                  <a:pt x="450850" y="2259330"/>
                  <a:pt x="423545" y="2238375"/>
                </a:cubicBezTo>
                <a:cubicBezTo>
                  <a:pt x="396240" y="2217420"/>
                  <a:pt x="383540" y="2203450"/>
                  <a:pt x="354965" y="2185670"/>
                </a:cubicBezTo>
                <a:cubicBezTo>
                  <a:pt x="326390" y="2167890"/>
                  <a:pt x="309245" y="2162810"/>
                  <a:pt x="280670" y="2148840"/>
                </a:cubicBezTo>
                <a:cubicBezTo>
                  <a:pt x="252095" y="2134870"/>
                  <a:pt x="239395" y="2126615"/>
                  <a:pt x="212090" y="2117090"/>
                </a:cubicBezTo>
                <a:cubicBezTo>
                  <a:pt x="184785" y="2107565"/>
                  <a:pt x="170180" y="2108835"/>
                  <a:pt x="142875" y="2101215"/>
                </a:cubicBezTo>
                <a:cubicBezTo>
                  <a:pt x="115570" y="2093595"/>
                  <a:pt x="102870" y="2085975"/>
                  <a:pt x="74295" y="2079625"/>
                </a:cubicBezTo>
                <a:cubicBezTo>
                  <a:pt x="45720" y="2073275"/>
                  <a:pt x="13335" y="2071370"/>
                  <a:pt x="0" y="2069465"/>
                </a:cubicBezTo>
              </a:path>
            </a:pathLst>
          </a:custGeom>
          <a:noFill/>
          <a:ln w="57150">
            <a:solidFill>
              <a:srgbClr val="FFC000"/>
            </a:solidFill>
            <a:headEnd type="none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  <p:sp>
        <p:nvSpPr>
          <p:cNvPr id="63" name="任意多边形 62"/>
          <p:cNvSpPr/>
          <p:nvPr/>
        </p:nvSpPr>
        <p:spPr>
          <a:xfrm>
            <a:off x="5031740" y="1503045"/>
            <a:ext cx="2435225" cy="1900555"/>
          </a:xfrm>
          <a:custGeom>
            <a:avLst/>
            <a:gdLst>
              <a:gd name="connisteX0" fmla="*/ 359410 w 2613660"/>
              <a:gd name="connsiteY0" fmla="*/ 0 h 2325568"/>
              <a:gd name="connisteX1" fmla="*/ 290830 w 2613660"/>
              <a:gd name="connsiteY1" fmla="*/ 74295 h 2325568"/>
              <a:gd name="connisteX2" fmla="*/ 238125 w 2613660"/>
              <a:gd name="connsiteY2" fmla="*/ 142875 h 2325568"/>
              <a:gd name="connisteX3" fmla="*/ 216535 w 2613660"/>
              <a:gd name="connsiteY3" fmla="*/ 212090 h 2325568"/>
              <a:gd name="connisteX4" fmla="*/ 184785 w 2613660"/>
              <a:gd name="connsiteY4" fmla="*/ 280670 h 2325568"/>
              <a:gd name="connisteX5" fmla="*/ 137160 w 2613660"/>
              <a:gd name="connsiteY5" fmla="*/ 349250 h 2325568"/>
              <a:gd name="connisteX6" fmla="*/ 89535 w 2613660"/>
              <a:gd name="connsiteY6" fmla="*/ 418465 h 2325568"/>
              <a:gd name="connisteX7" fmla="*/ 57785 w 2613660"/>
              <a:gd name="connsiteY7" fmla="*/ 492125 h 2325568"/>
              <a:gd name="connisteX8" fmla="*/ 41910 w 2613660"/>
              <a:gd name="connsiteY8" fmla="*/ 561340 h 2325568"/>
              <a:gd name="connisteX9" fmla="*/ 26035 w 2613660"/>
              <a:gd name="connsiteY9" fmla="*/ 629920 h 2325568"/>
              <a:gd name="connisteX10" fmla="*/ 20955 w 2613660"/>
              <a:gd name="connsiteY10" fmla="*/ 704215 h 2325568"/>
              <a:gd name="connisteX11" fmla="*/ 15875 w 2613660"/>
              <a:gd name="connsiteY11" fmla="*/ 772795 h 2325568"/>
              <a:gd name="connisteX12" fmla="*/ 10160 w 2613660"/>
              <a:gd name="connsiteY12" fmla="*/ 841375 h 2325568"/>
              <a:gd name="connisteX13" fmla="*/ 10160 w 2613660"/>
              <a:gd name="connsiteY13" fmla="*/ 910590 h 2325568"/>
              <a:gd name="connisteX14" fmla="*/ 10160 w 2613660"/>
              <a:gd name="connsiteY14" fmla="*/ 979170 h 2325568"/>
              <a:gd name="connisteX15" fmla="*/ 5080 w 2613660"/>
              <a:gd name="connsiteY15" fmla="*/ 1053465 h 2325568"/>
              <a:gd name="connisteX16" fmla="*/ 0 w 2613660"/>
              <a:gd name="connsiteY16" fmla="*/ 1122045 h 2325568"/>
              <a:gd name="connisteX17" fmla="*/ 5080 w 2613660"/>
              <a:gd name="connsiteY17" fmla="*/ 1190625 h 2325568"/>
              <a:gd name="connisteX18" fmla="*/ 20955 w 2613660"/>
              <a:gd name="connsiteY18" fmla="*/ 1259840 h 2325568"/>
              <a:gd name="connisteX19" fmla="*/ 41910 w 2613660"/>
              <a:gd name="connsiteY19" fmla="*/ 1333500 h 2325568"/>
              <a:gd name="connisteX20" fmla="*/ 57785 w 2613660"/>
              <a:gd name="connsiteY20" fmla="*/ 1402715 h 2325568"/>
              <a:gd name="connisteX21" fmla="*/ 79375 w 2613660"/>
              <a:gd name="connsiteY21" fmla="*/ 1482090 h 2325568"/>
              <a:gd name="connisteX22" fmla="*/ 95250 w 2613660"/>
              <a:gd name="connsiteY22" fmla="*/ 1550670 h 2325568"/>
              <a:gd name="connisteX23" fmla="*/ 127000 w 2613660"/>
              <a:gd name="connsiteY23" fmla="*/ 1619250 h 2325568"/>
              <a:gd name="connisteX24" fmla="*/ 163830 w 2613660"/>
              <a:gd name="connsiteY24" fmla="*/ 1688465 h 2325568"/>
              <a:gd name="connisteX25" fmla="*/ 211455 w 2613660"/>
              <a:gd name="connsiteY25" fmla="*/ 1757045 h 2325568"/>
              <a:gd name="connisteX26" fmla="*/ 259080 w 2613660"/>
              <a:gd name="connsiteY26" fmla="*/ 1825625 h 2325568"/>
              <a:gd name="connisteX27" fmla="*/ 317500 w 2613660"/>
              <a:gd name="connsiteY27" fmla="*/ 1899920 h 2325568"/>
              <a:gd name="connisteX28" fmla="*/ 386080 w 2613660"/>
              <a:gd name="connsiteY28" fmla="*/ 1947545 h 2325568"/>
              <a:gd name="connisteX29" fmla="*/ 460375 w 2613660"/>
              <a:gd name="connsiteY29" fmla="*/ 1995170 h 2325568"/>
              <a:gd name="connisteX30" fmla="*/ 528955 w 2613660"/>
              <a:gd name="connsiteY30" fmla="*/ 2037715 h 2325568"/>
              <a:gd name="connisteX31" fmla="*/ 597535 w 2613660"/>
              <a:gd name="connsiteY31" fmla="*/ 2047875 h 2325568"/>
              <a:gd name="connisteX32" fmla="*/ 666750 w 2613660"/>
              <a:gd name="connsiteY32" fmla="*/ 2069465 h 2325568"/>
              <a:gd name="connisteX33" fmla="*/ 735330 w 2613660"/>
              <a:gd name="connsiteY33" fmla="*/ 2079625 h 2325568"/>
              <a:gd name="connisteX34" fmla="*/ 803910 w 2613660"/>
              <a:gd name="connsiteY34" fmla="*/ 2090420 h 2325568"/>
              <a:gd name="connisteX35" fmla="*/ 873125 w 2613660"/>
              <a:gd name="connsiteY35" fmla="*/ 2106295 h 2325568"/>
              <a:gd name="connisteX36" fmla="*/ 941705 w 2613660"/>
              <a:gd name="connsiteY36" fmla="*/ 2117090 h 2325568"/>
              <a:gd name="connisteX37" fmla="*/ 1010285 w 2613660"/>
              <a:gd name="connsiteY37" fmla="*/ 2138045 h 2325568"/>
              <a:gd name="connisteX38" fmla="*/ 1079500 w 2613660"/>
              <a:gd name="connsiteY38" fmla="*/ 2190750 h 2325568"/>
              <a:gd name="connisteX39" fmla="*/ 1148080 w 2613660"/>
              <a:gd name="connsiteY39" fmla="*/ 2222500 h 2325568"/>
              <a:gd name="connisteX40" fmla="*/ 1222375 w 2613660"/>
              <a:gd name="connsiteY40" fmla="*/ 2275840 h 2325568"/>
              <a:gd name="connisteX41" fmla="*/ 1301750 w 2613660"/>
              <a:gd name="connsiteY41" fmla="*/ 2317750 h 2325568"/>
              <a:gd name="connisteX42" fmla="*/ 1370330 w 2613660"/>
              <a:gd name="connsiteY42" fmla="*/ 2323465 h 2325568"/>
              <a:gd name="connisteX43" fmla="*/ 1438910 w 2613660"/>
              <a:gd name="connsiteY43" fmla="*/ 2301875 h 2325568"/>
              <a:gd name="connisteX44" fmla="*/ 1508125 w 2613660"/>
              <a:gd name="connsiteY44" fmla="*/ 2244090 h 2325568"/>
              <a:gd name="connisteX45" fmla="*/ 1544955 w 2613660"/>
              <a:gd name="connsiteY45" fmla="*/ 2174875 h 2325568"/>
              <a:gd name="connisteX46" fmla="*/ 1581785 w 2613660"/>
              <a:gd name="connsiteY46" fmla="*/ 2101215 h 2325568"/>
              <a:gd name="connisteX47" fmla="*/ 1619250 w 2613660"/>
              <a:gd name="connsiteY47" fmla="*/ 2032000 h 2325568"/>
              <a:gd name="connisteX48" fmla="*/ 1635125 w 2613660"/>
              <a:gd name="connsiteY48" fmla="*/ 1963420 h 2325568"/>
              <a:gd name="connisteX49" fmla="*/ 1666875 w 2613660"/>
              <a:gd name="connsiteY49" fmla="*/ 1894840 h 2325568"/>
              <a:gd name="connisteX50" fmla="*/ 1692910 w 2613660"/>
              <a:gd name="connsiteY50" fmla="*/ 1825625 h 2325568"/>
              <a:gd name="connisteX51" fmla="*/ 1708785 w 2613660"/>
              <a:gd name="connsiteY51" fmla="*/ 1751965 h 2325568"/>
              <a:gd name="connisteX52" fmla="*/ 1730375 w 2613660"/>
              <a:gd name="connsiteY52" fmla="*/ 1682750 h 2325568"/>
              <a:gd name="connisteX53" fmla="*/ 1751330 w 2613660"/>
              <a:gd name="connsiteY53" fmla="*/ 1614170 h 2325568"/>
              <a:gd name="connisteX54" fmla="*/ 1762125 w 2613660"/>
              <a:gd name="connsiteY54" fmla="*/ 1545590 h 2325568"/>
              <a:gd name="connisteX55" fmla="*/ 1767205 w 2613660"/>
              <a:gd name="connsiteY55" fmla="*/ 1476375 h 2325568"/>
              <a:gd name="connisteX56" fmla="*/ 1767205 w 2613660"/>
              <a:gd name="connsiteY56" fmla="*/ 1407795 h 2325568"/>
              <a:gd name="connisteX57" fmla="*/ 1756410 w 2613660"/>
              <a:gd name="connsiteY57" fmla="*/ 1339215 h 2325568"/>
              <a:gd name="connisteX58" fmla="*/ 1751330 w 2613660"/>
              <a:gd name="connsiteY58" fmla="*/ 1270000 h 2325568"/>
              <a:gd name="connisteX59" fmla="*/ 1762125 w 2613660"/>
              <a:gd name="connsiteY59" fmla="*/ 1201420 h 2325568"/>
              <a:gd name="connisteX60" fmla="*/ 1835785 w 2613660"/>
              <a:gd name="connsiteY60" fmla="*/ 1185545 h 2325568"/>
              <a:gd name="connisteX61" fmla="*/ 1905000 w 2613660"/>
              <a:gd name="connsiteY61" fmla="*/ 1169670 h 2325568"/>
              <a:gd name="connisteX62" fmla="*/ 1973580 w 2613660"/>
              <a:gd name="connsiteY62" fmla="*/ 1143000 h 2325568"/>
              <a:gd name="connisteX63" fmla="*/ 2047875 w 2613660"/>
              <a:gd name="connsiteY63" fmla="*/ 1127125 h 2325568"/>
              <a:gd name="connisteX64" fmla="*/ 2116455 w 2613660"/>
              <a:gd name="connsiteY64" fmla="*/ 1116965 h 2325568"/>
              <a:gd name="connisteX65" fmla="*/ 2185035 w 2613660"/>
              <a:gd name="connsiteY65" fmla="*/ 1116965 h 2325568"/>
              <a:gd name="connisteX66" fmla="*/ 2254250 w 2613660"/>
              <a:gd name="connsiteY66" fmla="*/ 1111250 h 2325568"/>
              <a:gd name="connisteX67" fmla="*/ 2322830 w 2613660"/>
              <a:gd name="connsiteY67" fmla="*/ 1111250 h 2325568"/>
              <a:gd name="connisteX68" fmla="*/ 2402205 w 2613660"/>
              <a:gd name="connsiteY68" fmla="*/ 1090295 h 2325568"/>
              <a:gd name="connisteX69" fmla="*/ 2470785 w 2613660"/>
              <a:gd name="connsiteY69" fmla="*/ 1053465 h 2325568"/>
              <a:gd name="connisteX70" fmla="*/ 2540000 w 2613660"/>
              <a:gd name="connsiteY70" fmla="*/ 1031875 h 2325568"/>
              <a:gd name="connisteX71" fmla="*/ 2613660 w 2613660"/>
              <a:gd name="connsiteY71" fmla="*/ 995045 h 232556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</a:cxnLst>
            <a:rect l="l" t="t" r="r" b="b"/>
            <a:pathLst>
              <a:path w="2613660" h="2325569">
                <a:moveTo>
                  <a:pt x="359410" y="0"/>
                </a:moveTo>
                <a:cubicBezTo>
                  <a:pt x="346710" y="13335"/>
                  <a:pt x="314960" y="45720"/>
                  <a:pt x="290830" y="74295"/>
                </a:cubicBezTo>
                <a:cubicBezTo>
                  <a:pt x="266700" y="102870"/>
                  <a:pt x="252730" y="115570"/>
                  <a:pt x="238125" y="142875"/>
                </a:cubicBezTo>
                <a:cubicBezTo>
                  <a:pt x="223520" y="170180"/>
                  <a:pt x="227330" y="184785"/>
                  <a:pt x="216535" y="212090"/>
                </a:cubicBezTo>
                <a:cubicBezTo>
                  <a:pt x="205740" y="239395"/>
                  <a:pt x="200660" y="253365"/>
                  <a:pt x="184785" y="280670"/>
                </a:cubicBezTo>
                <a:cubicBezTo>
                  <a:pt x="168910" y="307975"/>
                  <a:pt x="156210" y="321945"/>
                  <a:pt x="137160" y="349250"/>
                </a:cubicBezTo>
                <a:cubicBezTo>
                  <a:pt x="118110" y="376555"/>
                  <a:pt x="105410" y="389890"/>
                  <a:pt x="89535" y="418465"/>
                </a:cubicBezTo>
                <a:cubicBezTo>
                  <a:pt x="73660" y="447040"/>
                  <a:pt x="67310" y="463550"/>
                  <a:pt x="57785" y="492125"/>
                </a:cubicBezTo>
                <a:cubicBezTo>
                  <a:pt x="48260" y="520700"/>
                  <a:pt x="48260" y="534035"/>
                  <a:pt x="41910" y="561340"/>
                </a:cubicBezTo>
                <a:cubicBezTo>
                  <a:pt x="35560" y="588645"/>
                  <a:pt x="30480" y="601345"/>
                  <a:pt x="26035" y="629920"/>
                </a:cubicBezTo>
                <a:cubicBezTo>
                  <a:pt x="21590" y="658495"/>
                  <a:pt x="22860" y="675640"/>
                  <a:pt x="20955" y="704215"/>
                </a:cubicBezTo>
                <a:cubicBezTo>
                  <a:pt x="19050" y="732790"/>
                  <a:pt x="17780" y="745490"/>
                  <a:pt x="15875" y="772795"/>
                </a:cubicBezTo>
                <a:cubicBezTo>
                  <a:pt x="13970" y="800100"/>
                  <a:pt x="11430" y="814070"/>
                  <a:pt x="10160" y="841375"/>
                </a:cubicBezTo>
                <a:cubicBezTo>
                  <a:pt x="8890" y="868680"/>
                  <a:pt x="10160" y="883285"/>
                  <a:pt x="10160" y="910590"/>
                </a:cubicBezTo>
                <a:cubicBezTo>
                  <a:pt x="10160" y="937895"/>
                  <a:pt x="11430" y="950595"/>
                  <a:pt x="10160" y="979170"/>
                </a:cubicBezTo>
                <a:cubicBezTo>
                  <a:pt x="8890" y="1007745"/>
                  <a:pt x="6985" y="1024890"/>
                  <a:pt x="5080" y="1053465"/>
                </a:cubicBezTo>
                <a:cubicBezTo>
                  <a:pt x="3175" y="1082040"/>
                  <a:pt x="0" y="1094740"/>
                  <a:pt x="0" y="1122045"/>
                </a:cubicBezTo>
                <a:cubicBezTo>
                  <a:pt x="0" y="1149350"/>
                  <a:pt x="635" y="1163320"/>
                  <a:pt x="5080" y="1190625"/>
                </a:cubicBezTo>
                <a:cubicBezTo>
                  <a:pt x="9525" y="1217930"/>
                  <a:pt x="13335" y="1231265"/>
                  <a:pt x="20955" y="1259840"/>
                </a:cubicBezTo>
                <a:cubicBezTo>
                  <a:pt x="28575" y="1288415"/>
                  <a:pt x="34290" y="1304925"/>
                  <a:pt x="41910" y="1333500"/>
                </a:cubicBezTo>
                <a:cubicBezTo>
                  <a:pt x="49530" y="1362075"/>
                  <a:pt x="50165" y="1372870"/>
                  <a:pt x="57785" y="1402715"/>
                </a:cubicBezTo>
                <a:cubicBezTo>
                  <a:pt x="65405" y="1432560"/>
                  <a:pt x="71755" y="1452245"/>
                  <a:pt x="79375" y="1482090"/>
                </a:cubicBezTo>
                <a:cubicBezTo>
                  <a:pt x="86995" y="1511935"/>
                  <a:pt x="85725" y="1523365"/>
                  <a:pt x="95250" y="1550670"/>
                </a:cubicBezTo>
                <a:cubicBezTo>
                  <a:pt x="104775" y="1577975"/>
                  <a:pt x="113030" y="1591945"/>
                  <a:pt x="127000" y="1619250"/>
                </a:cubicBezTo>
                <a:cubicBezTo>
                  <a:pt x="140970" y="1646555"/>
                  <a:pt x="146685" y="1661160"/>
                  <a:pt x="163830" y="1688465"/>
                </a:cubicBezTo>
                <a:cubicBezTo>
                  <a:pt x="180975" y="1715770"/>
                  <a:pt x="192405" y="1729740"/>
                  <a:pt x="211455" y="1757045"/>
                </a:cubicBezTo>
                <a:cubicBezTo>
                  <a:pt x="230505" y="1784350"/>
                  <a:pt x="238125" y="1797050"/>
                  <a:pt x="259080" y="1825625"/>
                </a:cubicBezTo>
                <a:cubicBezTo>
                  <a:pt x="280035" y="1854200"/>
                  <a:pt x="292100" y="1875790"/>
                  <a:pt x="317500" y="1899920"/>
                </a:cubicBezTo>
                <a:cubicBezTo>
                  <a:pt x="342900" y="1924050"/>
                  <a:pt x="357505" y="1928495"/>
                  <a:pt x="386080" y="1947545"/>
                </a:cubicBezTo>
                <a:cubicBezTo>
                  <a:pt x="414655" y="1966595"/>
                  <a:pt x="431800" y="1977390"/>
                  <a:pt x="460375" y="1995170"/>
                </a:cubicBezTo>
                <a:cubicBezTo>
                  <a:pt x="488950" y="2012950"/>
                  <a:pt x="501650" y="2026920"/>
                  <a:pt x="528955" y="2037715"/>
                </a:cubicBezTo>
                <a:cubicBezTo>
                  <a:pt x="556260" y="2048510"/>
                  <a:pt x="570230" y="2041525"/>
                  <a:pt x="597535" y="2047875"/>
                </a:cubicBezTo>
                <a:cubicBezTo>
                  <a:pt x="624840" y="2054225"/>
                  <a:pt x="639445" y="2063115"/>
                  <a:pt x="666750" y="2069465"/>
                </a:cubicBezTo>
                <a:cubicBezTo>
                  <a:pt x="694055" y="2075815"/>
                  <a:pt x="708025" y="2075180"/>
                  <a:pt x="735330" y="2079625"/>
                </a:cubicBezTo>
                <a:cubicBezTo>
                  <a:pt x="762635" y="2084070"/>
                  <a:pt x="776605" y="2085340"/>
                  <a:pt x="803910" y="2090420"/>
                </a:cubicBezTo>
                <a:cubicBezTo>
                  <a:pt x="831215" y="2095500"/>
                  <a:pt x="845820" y="2101215"/>
                  <a:pt x="873125" y="2106295"/>
                </a:cubicBezTo>
                <a:cubicBezTo>
                  <a:pt x="900430" y="2111375"/>
                  <a:pt x="914400" y="2110740"/>
                  <a:pt x="941705" y="2117090"/>
                </a:cubicBezTo>
                <a:cubicBezTo>
                  <a:pt x="969010" y="2123440"/>
                  <a:pt x="982980" y="2123440"/>
                  <a:pt x="1010285" y="2138045"/>
                </a:cubicBezTo>
                <a:cubicBezTo>
                  <a:pt x="1037590" y="2152650"/>
                  <a:pt x="1052195" y="2173605"/>
                  <a:pt x="1079500" y="2190750"/>
                </a:cubicBezTo>
                <a:cubicBezTo>
                  <a:pt x="1106805" y="2207895"/>
                  <a:pt x="1119505" y="2205355"/>
                  <a:pt x="1148080" y="2222500"/>
                </a:cubicBezTo>
                <a:cubicBezTo>
                  <a:pt x="1176655" y="2239645"/>
                  <a:pt x="1191895" y="2256790"/>
                  <a:pt x="1222375" y="2275840"/>
                </a:cubicBezTo>
                <a:cubicBezTo>
                  <a:pt x="1252855" y="2294890"/>
                  <a:pt x="1271905" y="2308225"/>
                  <a:pt x="1301750" y="2317750"/>
                </a:cubicBezTo>
                <a:cubicBezTo>
                  <a:pt x="1331595" y="2327275"/>
                  <a:pt x="1343025" y="2326640"/>
                  <a:pt x="1370330" y="2323465"/>
                </a:cubicBezTo>
                <a:cubicBezTo>
                  <a:pt x="1397635" y="2320290"/>
                  <a:pt x="1411605" y="2317750"/>
                  <a:pt x="1438910" y="2301875"/>
                </a:cubicBezTo>
                <a:cubicBezTo>
                  <a:pt x="1466215" y="2286000"/>
                  <a:pt x="1487170" y="2269490"/>
                  <a:pt x="1508125" y="2244090"/>
                </a:cubicBezTo>
                <a:cubicBezTo>
                  <a:pt x="1529080" y="2218690"/>
                  <a:pt x="1530350" y="2203450"/>
                  <a:pt x="1544955" y="2174875"/>
                </a:cubicBezTo>
                <a:cubicBezTo>
                  <a:pt x="1559560" y="2146300"/>
                  <a:pt x="1567180" y="2129790"/>
                  <a:pt x="1581785" y="2101215"/>
                </a:cubicBezTo>
                <a:cubicBezTo>
                  <a:pt x="1596390" y="2072640"/>
                  <a:pt x="1608455" y="2059305"/>
                  <a:pt x="1619250" y="2032000"/>
                </a:cubicBezTo>
                <a:cubicBezTo>
                  <a:pt x="1630045" y="2004695"/>
                  <a:pt x="1625600" y="1990725"/>
                  <a:pt x="1635125" y="1963420"/>
                </a:cubicBezTo>
                <a:cubicBezTo>
                  <a:pt x="1644650" y="1936115"/>
                  <a:pt x="1655445" y="1922145"/>
                  <a:pt x="1666875" y="1894840"/>
                </a:cubicBezTo>
                <a:cubicBezTo>
                  <a:pt x="1678305" y="1867535"/>
                  <a:pt x="1684655" y="1854200"/>
                  <a:pt x="1692910" y="1825625"/>
                </a:cubicBezTo>
                <a:cubicBezTo>
                  <a:pt x="1701165" y="1797050"/>
                  <a:pt x="1701165" y="1780540"/>
                  <a:pt x="1708785" y="1751965"/>
                </a:cubicBezTo>
                <a:cubicBezTo>
                  <a:pt x="1716405" y="1723390"/>
                  <a:pt x="1722120" y="1710055"/>
                  <a:pt x="1730375" y="1682750"/>
                </a:cubicBezTo>
                <a:cubicBezTo>
                  <a:pt x="1738630" y="1655445"/>
                  <a:pt x="1744980" y="1641475"/>
                  <a:pt x="1751330" y="1614170"/>
                </a:cubicBezTo>
                <a:cubicBezTo>
                  <a:pt x="1757680" y="1586865"/>
                  <a:pt x="1758950" y="1572895"/>
                  <a:pt x="1762125" y="1545590"/>
                </a:cubicBezTo>
                <a:cubicBezTo>
                  <a:pt x="1765300" y="1518285"/>
                  <a:pt x="1765935" y="1503680"/>
                  <a:pt x="1767205" y="1476375"/>
                </a:cubicBezTo>
                <a:cubicBezTo>
                  <a:pt x="1768475" y="1449070"/>
                  <a:pt x="1769110" y="1435100"/>
                  <a:pt x="1767205" y="1407795"/>
                </a:cubicBezTo>
                <a:cubicBezTo>
                  <a:pt x="1765300" y="1380490"/>
                  <a:pt x="1759585" y="1366520"/>
                  <a:pt x="1756410" y="1339215"/>
                </a:cubicBezTo>
                <a:cubicBezTo>
                  <a:pt x="1753235" y="1311910"/>
                  <a:pt x="1750060" y="1297305"/>
                  <a:pt x="1751330" y="1270000"/>
                </a:cubicBezTo>
                <a:cubicBezTo>
                  <a:pt x="1752600" y="1242695"/>
                  <a:pt x="1744980" y="1218565"/>
                  <a:pt x="1762125" y="1201420"/>
                </a:cubicBezTo>
                <a:cubicBezTo>
                  <a:pt x="1779270" y="1184275"/>
                  <a:pt x="1807210" y="1191895"/>
                  <a:pt x="1835785" y="1185545"/>
                </a:cubicBezTo>
                <a:cubicBezTo>
                  <a:pt x="1864360" y="1179195"/>
                  <a:pt x="1877695" y="1177925"/>
                  <a:pt x="1905000" y="1169670"/>
                </a:cubicBezTo>
                <a:cubicBezTo>
                  <a:pt x="1932305" y="1161415"/>
                  <a:pt x="1945005" y="1151255"/>
                  <a:pt x="1973580" y="1143000"/>
                </a:cubicBezTo>
                <a:cubicBezTo>
                  <a:pt x="2002155" y="1134745"/>
                  <a:pt x="2019300" y="1132205"/>
                  <a:pt x="2047875" y="1127125"/>
                </a:cubicBezTo>
                <a:cubicBezTo>
                  <a:pt x="2076450" y="1122045"/>
                  <a:pt x="2089150" y="1118870"/>
                  <a:pt x="2116455" y="1116965"/>
                </a:cubicBezTo>
                <a:cubicBezTo>
                  <a:pt x="2143760" y="1115060"/>
                  <a:pt x="2157730" y="1118235"/>
                  <a:pt x="2185035" y="1116965"/>
                </a:cubicBezTo>
                <a:cubicBezTo>
                  <a:pt x="2212340" y="1115695"/>
                  <a:pt x="2226945" y="1112520"/>
                  <a:pt x="2254250" y="1111250"/>
                </a:cubicBezTo>
                <a:cubicBezTo>
                  <a:pt x="2281555" y="1109980"/>
                  <a:pt x="2292985" y="1115695"/>
                  <a:pt x="2322830" y="1111250"/>
                </a:cubicBezTo>
                <a:cubicBezTo>
                  <a:pt x="2352675" y="1106805"/>
                  <a:pt x="2372360" y="1101725"/>
                  <a:pt x="2402205" y="1090295"/>
                </a:cubicBezTo>
                <a:cubicBezTo>
                  <a:pt x="2432050" y="1078865"/>
                  <a:pt x="2443480" y="1064895"/>
                  <a:pt x="2470785" y="1053465"/>
                </a:cubicBezTo>
                <a:cubicBezTo>
                  <a:pt x="2498090" y="1042035"/>
                  <a:pt x="2511425" y="1043305"/>
                  <a:pt x="2540000" y="1031875"/>
                </a:cubicBezTo>
                <a:cubicBezTo>
                  <a:pt x="2568575" y="1020445"/>
                  <a:pt x="2600325" y="1002030"/>
                  <a:pt x="2613660" y="995045"/>
                </a:cubicBezTo>
              </a:path>
            </a:pathLst>
          </a:custGeom>
          <a:noFill/>
          <a:ln w="57150">
            <a:solidFill>
              <a:srgbClr val="7030A0"/>
            </a:solidFill>
            <a:headEnd type="none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  <p:pic>
        <p:nvPicPr>
          <p:cNvPr id="2050" name="Picture 2" descr="F:\✿✿✿王多多的资料库\✿✿✿课件or教案\必修二\第五课 开辟新航路\图片资料\迪亚士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/>
          <a:stretch>
            <a:fillRect/>
          </a:stretch>
        </p:blipFill>
        <p:spPr bwMode="auto">
          <a:xfrm>
            <a:off x="9765665" y="1231265"/>
            <a:ext cx="1220470" cy="175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✿✿✿王多多的资料库\✿✿✿课件or教案\必修二\第五课 开辟新航路\图片资料\达伽马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245" y="1231265"/>
            <a:ext cx="1146175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组合 24"/>
          <p:cNvGrpSpPr/>
          <p:nvPr/>
        </p:nvGrpSpPr>
        <p:grpSpPr>
          <a:xfrm rot="0" flipH="1">
            <a:off x="10965815" y="1223010"/>
            <a:ext cx="478155" cy="156845"/>
            <a:chOff x="10219645" y="2205983"/>
            <a:chExt cx="598718" cy="196850"/>
          </a:xfrm>
        </p:grpSpPr>
        <p:sp>
          <p:nvSpPr>
            <p:cNvPr id="37" name="Freeform 58"/>
            <p:cNvSpPr/>
            <p:nvPr/>
          </p:nvSpPr>
          <p:spPr bwMode="auto">
            <a:xfrm>
              <a:off x="10219645" y="2205983"/>
              <a:ext cx="396875" cy="196850"/>
            </a:xfrm>
            <a:custGeom>
              <a:avLst/>
              <a:gdLst>
                <a:gd name="T0" fmla="*/ 250 w 250"/>
                <a:gd name="T1" fmla="*/ 35 h 124"/>
                <a:gd name="T2" fmla="*/ 13 w 250"/>
                <a:gd name="T3" fmla="*/ 124 h 124"/>
                <a:gd name="T4" fmla="*/ 0 w 250"/>
                <a:gd name="T5" fmla="*/ 89 h 124"/>
                <a:gd name="T6" fmla="*/ 238 w 250"/>
                <a:gd name="T7" fmla="*/ 0 h 124"/>
                <a:gd name="T8" fmla="*/ 250 w 250"/>
                <a:gd name="T9" fmla="*/ 3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" h="124">
                  <a:moveTo>
                    <a:pt x="250" y="35"/>
                  </a:moveTo>
                  <a:lnTo>
                    <a:pt x="13" y="124"/>
                  </a:lnTo>
                  <a:lnTo>
                    <a:pt x="0" y="89"/>
                  </a:lnTo>
                  <a:lnTo>
                    <a:pt x="238" y="0"/>
                  </a:lnTo>
                  <a:lnTo>
                    <a:pt x="25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</a:endParaRPr>
            </a:p>
          </p:txBody>
        </p:sp>
        <p:sp>
          <p:nvSpPr>
            <p:cNvPr id="41" name="Freeform 62"/>
            <p:cNvSpPr/>
            <p:nvPr/>
          </p:nvSpPr>
          <p:spPr bwMode="auto">
            <a:xfrm>
              <a:off x="10780263" y="2370260"/>
              <a:ext cx="38100" cy="31750"/>
            </a:xfrm>
            <a:custGeom>
              <a:avLst/>
              <a:gdLst>
                <a:gd name="T0" fmla="*/ 0 w 17"/>
                <a:gd name="T1" fmla="*/ 0 h 14"/>
                <a:gd name="T2" fmla="*/ 17 w 17"/>
                <a:gd name="T3" fmla="*/ 14 h 14"/>
                <a:gd name="T4" fmla="*/ 0 w 17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4">
                  <a:moveTo>
                    <a:pt x="0" y="0"/>
                  </a:moveTo>
                  <a:cubicBezTo>
                    <a:pt x="6" y="5"/>
                    <a:pt x="11" y="10"/>
                    <a:pt x="17" y="14"/>
                  </a:cubicBezTo>
                  <a:cubicBezTo>
                    <a:pt x="11" y="9"/>
                    <a:pt x="6" y="5"/>
                    <a:pt x="0" y="0"/>
                  </a:cubicBezTo>
                </a:path>
              </a:pathLst>
            </a:custGeom>
            <a:solidFill>
              <a:srgbClr val="AED0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</a:endParaRPr>
            </a:p>
          </p:txBody>
        </p:sp>
      </p:grpSp>
      <p:sp>
        <p:nvSpPr>
          <p:cNvPr id="49" name="TextBox 2"/>
          <p:cNvSpPr txBox="1"/>
          <p:nvPr/>
        </p:nvSpPr>
        <p:spPr>
          <a:xfrm>
            <a:off x="9926320" y="301879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dirty="0">
                <a:latin typeface="汉仪劲楷简" panose="00020600040101010101" charset="-122"/>
                <a:ea typeface="汉仪劲楷简" panose="00020600040101010101" charset="-122"/>
              </a:rPr>
              <a:t>迪亚</a:t>
            </a:r>
            <a:r>
              <a:rPr lang="zh-CN" altLang="en-US" dirty="0" smtClean="0">
                <a:latin typeface="汉仪劲楷简" panose="00020600040101010101" charset="-122"/>
                <a:ea typeface="汉仪劲楷简" panose="00020600040101010101" charset="-122"/>
              </a:rPr>
              <a:t>士</a:t>
            </a:r>
            <a:endParaRPr lang="zh-CN" altLang="en-US" dirty="0" smtClean="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50" name="TextBox 13"/>
          <p:cNvSpPr txBox="1"/>
          <p:nvPr/>
        </p:nvSpPr>
        <p:spPr>
          <a:xfrm>
            <a:off x="11019790" y="298958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dirty="0" smtClean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达</a:t>
            </a:r>
            <a:r>
              <a:rPr lang="en-US" altLang="zh-CN" dirty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·</a:t>
            </a:r>
            <a:r>
              <a:rPr lang="zh-CN" altLang="en-US" dirty="0" smtClean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伽马</a:t>
            </a:r>
            <a:endParaRPr lang="zh-CN" altLang="en-US" dirty="0" smtClean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5"/>
          <a:srcRect l="9661" r="14172" b="10353"/>
          <a:stretch>
            <a:fillRect/>
          </a:stretch>
        </p:blipFill>
        <p:spPr>
          <a:xfrm>
            <a:off x="152400" y="1249680"/>
            <a:ext cx="1299845" cy="1796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6"/>
          <a:srcRect l="1008" t="3667" r="64096" b="8372"/>
          <a:stretch>
            <a:fillRect/>
          </a:stretch>
        </p:blipFill>
        <p:spPr>
          <a:xfrm>
            <a:off x="1478280" y="1231265"/>
            <a:ext cx="1202055" cy="18021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TextBox 2"/>
          <p:cNvSpPr txBox="1"/>
          <p:nvPr/>
        </p:nvSpPr>
        <p:spPr>
          <a:xfrm>
            <a:off x="530225" y="3043555"/>
            <a:ext cx="963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>
                <a:latin typeface="汉仪劲楷简" panose="00020600040101010101" charset="-122"/>
                <a:ea typeface="汉仪劲楷简" panose="00020600040101010101" charset="-122"/>
              </a:rPr>
              <a:t>哥伦布</a:t>
            </a:r>
            <a:endParaRPr lang="zh-CN" altLang="en-US" dirty="0" smtClean="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52" name="TextBox 13"/>
          <p:cNvSpPr txBox="1"/>
          <p:nvPr/>
        </p:nvSpPr>
        <p:spPr>
          <a:xfrm>
            <a:off x="1478280" y="3021330"/>
            <a:ext cx="1031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麦哲伦</a:t>
            </a:r>
            <a:endParaRPr lang="zh-CN" dirty="0" smtClean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21865" y="4682490"/>
            <a:ext cx="23533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algn="ctr" fontAlgn="ctr">
              <a:buNone/>
            </a:pPr>
            <a:r>
              <a:rPr lang="en-US" altLang="zh-CN" sz="2800" dirty="0" smtClean="0">
                <a:solidFill>
                  <a:srgbClr val="002060"/>
                </a:solidFill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1487-1488</a:t>
            </a:r>
            <a:endParaRPr lang="en-US" altLang="zh-CN" sz="2800" dirty="0" smtClean="0">
              <a:solidFill>
                <a:srgbClr val="002060"/>
              </a:solidFill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21865" y="5699760"/>
            <a:ext cx="23533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algn="ctr" fontAlgn="ctr">
              <a:buNone/>
            </a:pPr>
            <a:r>
              <a:rPr lang="en-US" altLang="zh-CN" sz="2800" dirty="0" smtClean="0">
                <a:solidFill>
                  <a:srgbClr val="002060"/>
                </a:solidFill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1497-1498</a:t>
            </a:r>
            <a:endParaRPr lang="en-US" altLang="zh-CN" sz="2800" dirty="0" smtClean="0">
              <a:solidFill>
                <a:srgbClr val="002060"/>
              </a:solidFill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21865" y="5191125"/>
            <a:ext cx="23533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algn="ctr" fontAlgn="ctr">
              <a:buNone/>
            </a:pPr>
            <a:r>
              <a:rPr lang="en-US" altLang="zh-CN" sz="2800" dirty="0">
                <a:solidFill>
                  <a:srgbClr val="C00000"/>
                </a:solidFill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1492</a:t>
            </a:r>
            <a:endParaRPr lang="en-US" altLang="zh-CN" sz="2800" dirty="0" smtClean="0">
              <a:solidFill>
                <a:srgbClr val="C00000"/>
              </a:solidFill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21865" y="6208395"/>
            <a:ext cx="23533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algn="ctr" fontAlgn="ctr">
              <a:buNone/>
            </a:pPr>
            <a:r>
              <a:rPr lang="en-US" altLang="zh-CN" sz="2800" dirty="0" smtClean="0">
                <a:solidFill>
                  <a:srgbClr val="C00000"/>
                </a:solidFill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1519-1522</a:t>
            </a:r>
            <a:endParaRPr lang="en-US" altLang="zh-CN" sz="2800" dirty="0" smtClean="0">
              <a:solidFill>
                <a:srgbClr val="C00000"/>
              </a:solidFill>
              <a:latin typeface="汉仪劲楷简" panose="00020600040101010101" charset="-122"/>
              <a:ea typeface="汉仪劲楷简" panose="00020600040101010101" charset="-122"/>
            </a:endParaRPr>
          </a:p>
          <a:p>
            <a:pPr marL="0" lvl="0" indent="0" algn="ctr" fontAlgn="ctr">
              <a:buNone/>
            </a:pPr>
            <a:endParaRPr lang="en-US" altLang="zh-CN" sz="2800" dirty="0" smtClean="0">
              <a:solidFill>
                <a:srgbClr val="002060"/>
              </a:solidFill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  <p:sp>
        <p:nvSpPr>
          <p:cNvPr id="11" name="矩形 10"/>
          <p:cNvSpPr/>
          <p:nvPr userDrawn="1">
            <p:custDataLst>
              <p:tags r:id="rId7"/>
            </p:custDataLst>
          </p:nvPr>
        </p:nvSpPr>
        <p:spPr>
          <a:xfrm>
            <a:off x="245745" y="85725"/>
            <a:ext cx="11864975" cy="58102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schemeClr val="bg2">
                <a:lumMod val="75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0" y="85725"/>
            <a:ext cx="121920" cy="581660"/>
          </a:xfrm>
          <a:prstGeom prst="rect">
            <a:avLst/>
          </a:prstGeom>
          <a:solidFill>
            <a:srgbClr val="98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0" y="-144780"/>
            <a:ext cx="10062210" cy="812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30000"/>
              </a:lnSpc>
            </a:pP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二、析新航之</a:t>
            </a: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“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路</a:t>
            </a:r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”</a:t>
            </a:r>
            <a:endParaRPr lang="en-US" altLang="zh-CN" sz="4000" b="1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49" grpId="0"/>
      <p:bldP spid="18" grpId="0"/>
      <p:bldP spid="4" grpId="0"/>
      <p:bldP spid="55" grpId="0" animBg="1"/>
      <p:bldP spid="51" grpId="0"/>
      <p:bldP spid="8" grpId="0"/>
      <p:bldP spid="19" grpId="0"/>
      <p:bldP spid="50" grpId="0"/>
      <p:bldP spid="63" grpId="0" animBg="1"/>
      <p:bldP spid="20" grpId="0"/>
      <p:bldP spid="7" grpId="0"/>
      <p:bldP spid="59" grpId="0" animBg="1"/>
      <p:bldP spid="56" grpId="0" animBg="1"/>
      <p:bldP spid="9" grpId="0"/>
      <p:bldP spid="2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人的地图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"/>
          <a:stretch>
            <a:fillRect/>
          </a:stretch>
        </p:blipFill>
        <p:spPr>
          <a:xfrm>
            <a:off x="86995" y="186055"/>
            <a:ext cx="11994515" cy="6606540"/>
          </a:xfrm>
          <a:prstGeom prst="rect">
            <a:avLst/>
          </a:prstGeom>
        </p:spPr>
      </p:pic>
      <p:sp>
        <p:nvSpPr>
          <p:cNvPr id="45080" name="Text Box 24"/>
          <p:cNvSpPr txBox="1"/>
          <p:nvPr/>
        </p:nvSpPr>
        <p:spPr>
          <a:xfrm>
            <a:off x="3877310" y="821690"/>
            <a:ext cx="1724025" cy="473710"/>
          </a:xfrm>
          <a:prstGeom prst="rect">
            <a:avLst/>
          </a:prstGeom>
          <a:solidFill>
            <a:srgbClr val="FFFFCC"/>
          </a:solidFill>
          <a:ln w="3175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121917" tIns="60958" rIns="121917" bIns="60958" anchor="t">
            <a:noAutofit/>
          </a:bodyPr>
          <a:p>
            <a:r>
              <a:rPr lang="zh-CN" altLang="en-US" sz="2400" dirty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一个中心</a:t>
            </a:r>
            <a:endParaRPr lang="zh-CN" altLang="en-US" sz="2400" dirty="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45082" name="Rectangle 26"/>
          <p:cNvSpPr/>
          <p:nvPr/>
        </p:nvSpPr>
        <p:spPr>
          <a:xfrm>
            <a:off x="3817620" y="2571750"/>
            <a:ext cx="1673225" cy="473710"/>
          </a:xfrm>
          <a:prstGeom prst="rect">
            <a:avLst/>
          </a:prstGeom>
          <a:solidFill>
            <a:srgbClr val="FFFFCC"/>
          </a:solidFill>
          <a:ln w="3175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121917" tIns="60958" rIns="121917" bIns="60958" anchor="t">
            <a:noAutofit/>
          </a:bodyPr>
          <a:p>
            <a:pPr algn="ctr"/>
            <a:r>
              <a:rPr lang="zh-CN" altLang="en-US" sz="2400" dirty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两个方向</a:t>
            </a:r>
            <a:endParaRPr lang="zh-CN" altLang="en-US" sz="2400" dirty="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45089" name="AutoShape 33"/>
          <p:cNvSpPr/>
          <p:nvPr/>
        </p:nvSpPr>
        <p:spPr>
          <a:xfrm>
            <a:off x="5753735" y="2560955"/>
            <a:ext cx="758190" cy="624840"/>
          </a:xfrm>
          <a:prstGeom prst="roundRect">
            <a:avLst>
              <a:gd name="adj" fmla="val 16667"/>
            </a:avLst>
          </a:prstGeom>
          <a:solidFill>
            <a:srgbClr val="1D41D5"/>
          </a:solidFill>
          <a:ln w="4127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121917" tIns="60958" rIns="121917" bIns="60958" anchor="ctr"/>
          <a:p>
            <a:r>
              <a:rPr lang="zh-CN" sz="28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</a:rPr>
              <a:t>东</a:t>
            </a:r>
            <a:endParaRPr lang="zh-CN" sz="2800">
              <a:solidFill>
                <a:srgbClr val="FFFFFF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45090" name="AutoShape 34"/>
          <p:cNvSpPr/>
          <p:nvPr/>
        </p:nvSpPr>
        <p:spPr>
          <a:xfrm>
            <a:off x="2512695" y="2540000"/>
            <a:ext cx="858520" cy="570865"/>
          </a:xfrm>
          <a:prstGeom prst="roundRect">
            <a:avLst>
              <a:gd name="adj" fmla="val 16667"/>
            </a:avLst>
          </a:prstGeom>
          <a:solidFill>
            <a:srgbClr val="1D41D5"/>
          </a:solidFill>
          <a:ln w="4127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121917" tIns="60958" rIns="121917" bIns="60958" anchor="ctr"/>
          <a:p>
            <a:r>
              <a:rPr lang="en-US" altLang="zh-CN" sz="28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altLang="en-US" sz="28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西</a:t>
            </a:r>
            <a:r>
              <a:rPr lang="zh-CN" altLang="en-US" sz="24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endParaRPr lang="zh-CN" altLang="en-US" sz="2400">
              <a:solidFill>
                <a:srgbClr val="FFFFFF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45083" name="Rectangle 27"/>
          <p:cNvSpPr/>
          <p:nvPr/>
        </p:nvSpPr>
        <p:spPr>
          <a:xfrm>
            <a:off x="3815715" y="4127500"/>
            <a:ext cx="1785620" cy="473710"/>
          </a:xfrm>
          <a:prstGeom prst="rect">
            <a:avLst/>
          </a:prstGeom>
          <a:solidFill>
            <a:srgbClr val="FFFFCC"/>
          </a:solidFill>
          <a:ln w="3175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121917" tIns="60958" rIns="121917" bIns="60958" anchor="t">
            <a:noAutofit/>
          </a:bodyPr>
          <a:p>
            <a:pPr algn="ctr"/>
            <a:r>
              <a:rPr lang="zh-CN" altLang="en-US" sz="2400" dirty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四个人物</a:t>
            </a:r>
            <a:endParaRPr lang="zh-CN" altLang="en-US" sz="2400" dirty="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45092" name="AutoShape 36"/>
          <p:cNvSpPr/>
          <p:nvPr/>
        </p:nvSpPr>
        <p:spPr>
          <a:xfrm>
            <a:off x="5734685" y="4169410"/>
            <a:ext cx="3224530" cy="554990"/>
          </a:xfrm>
          <a:prstGeom prst="roundRect">
            <a:avLst>
              <a:gd name="adj" fmla="val 16667"/>
            </a:avLst>
          </a:prstGeom>
          <a:solidFill>
            <a:srgbClr val="1D41D5"/>
          </a:solidFill>
          <a:ln w="4127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121917" tIns="60958" rIns="121917" bIns="60958" anchor="ctr"/>
          <a:p>
            <a:r>
              <a:rPr lang="zh-CN" altLang="en-US" sz="28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迪亚士、达</a:t>
            </a:r>
            <a:r>
              <a:rPr lang="en-US" altLang="zh-CN" sz="28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·</a:t>
            </a:r>
            <a:r>
              <a:rPr lang="zh-CN" altLang="en-US" sz="28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伽马</a:t>
            </a:r>
            <a:endParaRPr lang="zh-CN" altLang="en-US" sz="2800">
              <a:solidFill>
                <a:srgbClr val="FFFFFF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45091" name="AutoShape 35"/>
          <p:cNvSpPr/>
          <p:nvPr/>
        </p:nvSpPr>
        <p:spPr>
          <a:xfrm>
            <a:off x="683895" y="4130040"/>
            <a:ext cx="2766060" cy="554990"/>
          </a:xfrm>
          <a:prstGeom prst="roundRect">
            <a:avLst>
              <a:gd name="adj" fmla="val 16667"/>
            </a:avLst>
          </a:prstGeom>
          <a:solidFill>
            <a:srgbClr val="1D41D5"/>
          </a:solidFill>
          <a:ln w="4127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121917" tIns="60958" rIns="121917" bIns="60958" anchor="ctr"/>
          <a:p>
            <a:r>
              <a:rPr lang="zh-CN" altLang="en-US" sz="28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哥伦布、麦哲伦 </a:t>
            </a:r>
            <a:endParaRPr lang="zh-CN" altLang="en-US" sz="2800">
              <a:solidFill>
                <a:srgbClr val="FFFFFF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45084" name="Oval 28"/>
          <p:cNvSpPr/>
          <p:nvPr/>
        </p:nvSpPr>
        <p:spPr>
          <a:xfrm>
            <a:off x="5588635" y="591185"/>
            <a:ext cx="1731645" cy="835660"/>
          </a:xfrm>
          <a:prstGeom prst="ellipse">
            <a:avLst/>
          </a:prstGeom>
          <a:solidFill>
            <a:srgbClr val="1D41D5"/>
          </a:solidFill>
          <a:ln w="4127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121917" tIns="60958" rIns="121917" bIns="60958" anchor="ctr"/>
          <a:p>
            <a:r>
              <a:rPr lang="zh-CN" altLang="en-US" sz="4000" dirty="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</a:rPr>
              <a:t>欧洲</a:t>
            </a:r>
            <a:endParaRPr lang="zh-CN" altLang="en-US" sz="4000" dirty="0">
              <a:solidFill>
                <a:srgbClr val="FFFFFF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pic>
        <p:nvPicPr>
          <p:cNvPr id="18490" name="图片 37" descr="gelunbu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" y="793750"/>
            <a:ext cx="1821180" cy="17614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91" name="文本框 16"/>
          <p:cNvSpPr txBox="1"/>
          <p:nvPr/>
        </p:nvSpPr>
        <p:spPr>
          <a:xfrm>
            <a:off x="271780" y="2564765"/>
            <a:ext cx="1271905" cy="6743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noAutofit/>
          </a:bodyPr>
          <a:p>
            <a:pPr algn="ctr">
              <a:spcBef>
                <a:spcPct val="50000"/>
              </a:spcBef>
            </a:pPr>
            <a:r>
              <a:rPr lang="zh-CN" altLang="zh-CN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宋体" panose="02010600030101010101" pitchFamily="2" charset="-122"/>
              </a:rPr>
              <a:t>哥伦布</a:t>
            </a:r>
            <a:r>
              <a:rPr lang="en-US" altLang="zh-CN" sz="2400">
                <a:solidFill>
                  <a:srgbClr val="CC0099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1492</a:t>
            </a:r>
            <a:endParaRPr lang="zh-CN" altLang="zh-CN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宋体" panose="02010600030101010101" pitchFamily="2" charset="-122"/>
            </a:endParaRPr>
          </a:p>
        </p:txBody>
      </p:sp>
      <p:sp>
        <p:nvSpPr>
          <p:cNvPr id="14" name="Text Box 5"/>
          <p:cNvSpPr txBox="1"/>
          <p:nvPr/>
        </p:nvSpPr>
        <p:spPr>
          <a:xfrm>
            <a:off x="1157605" y="416560"/>
            <a:ext cx="2396490" cy="2164080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</a:ln>
        </p:spPr>
        <p:txBody>
          <a:bodyPr wrap="square">
            <a:noAutofit/>
            <a:scene3d>
              <a:camera prst="orthographicFront"/>
              <a:lightRig rig="threePt" dir="t"/>
            </a:scene3d>
          </a:bodyPr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哥伦布是毁誉参半的独门侠客</a:t>
            </a:r>
            <a:r>
              <a:rPr lang="en-US" altLang="zh-CN" sz="2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—</a:t>
            </a:r>
            <a:r>
              <a:rPr lang="en-US" altLang="zh-CN" sz="2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—</a:t>
            </a:r>
            <a:r>
              <a:rPr lang="zh-CN" altLang="en-US" sz="2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敢往大西洋腹地深入前进</a:t>
            </a:r>
            <a:endParaRPr lang="zh-CN" altLang="en-US" sz="28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18493" name="图片 39" descr="maizhelun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" y="4455795"/>
            <a:ext cx="2338070" cy="2270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94" name="文本框 18"/>
          <p:cNvSpPr txBox="1"/>
          <p:nvPr/>
        </p:nvSpPr>
        <p:spPr>
          <a:xfrm>
            <a:off x="599440" y="6462395"/>
            <a:ext cx="4069715" cy="4457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p>
            <a:r>
              <a:rPr lang="zh-CN" altLang="zh-CN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宋体" panose="02010600030101010101" pitchFamily="2" charset="-122"/>
              </a:rPr>
              <a:t>麦哲伦</a:t>
            </a:r>
            <a:r>
              <a:rPr lang="en-US" altLang="zh-CN"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1519-1522</a:t>
            </a:r>
            <a:endParaRPr lang="zh-CN" altLang="zh-CN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宋体" panose="02010600030101010101" pitchFamily="2" charset="-122"/>
            </a:endParaRPr>
          </a:p>
        </p:txBody>
      </p:sp>
      <p:pic>
        <p:nvPicPr>
          <p:cNvPr id="18484" name="图片 36" descr="diyashi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9310" y="233680"/>
            <a:ext cx="2568575" cy="1925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85" name="文本框 12"/>
          <p:cNvSpPr txBox="1"/>
          <p:nvPr/>
        </p:nvSpPr>
        <p:spPr>
          <a:xfrm>
            <a:off x="10478135" y="2198370"/>
            <a:ext cx="1360805" cy="115951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noAutofit/>
          </a:bodyPr>
          <a:p>
            <a:r>
              <a:rPr lang="zh-CN" altLang="zh-CN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宋体" panose="02010600030101010101" pitchFamily="2" charset="-122"/>
              </a:rPr>
              <a:t>迪亚士</a:t>
            </a:r>
            <a:r>
              <a:rPr lang="en-US" altLang="zh-CN" sz="2400">
                <a:solidFill>
                  <a:srgbClr val="C00000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1487</a:t>
            </a:r>
            <a:endParaRPr lang="en-US" altLang="zh-CN" sz="2400">
              <a:solidFill>
                <a:srgbClr val="C00000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r>
              <a:rPr lang="zh-CN" altLang="zh-CN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宋体" panose="02010600030101010101" pitchFamily="2" charset="-122"/>
              </a:rPr>
              <a:t> </a:t>
            </a:r>
            <a:endParaRPr lang="zh-CN" altLang="zh-CN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宋体" panose="02010600030101010101" pitchFamily="2" charset="-122"/>
            </a:endParaRPr>
          </a:p>
        </p:txBody>
      </p:sp>
      <p:sp>
        <p:nvSpPr>
          <p:cNvPr id="13" name="Text Box 4"/>
          <p:cNvSpPr txBox="1"/>
          <p:nvPr/>
        </p:nvSpPr>
        <p:spPr>
          <a:xfrm>
            <a:off x="7287895" y="307340"/>
            <a:ext cx="3201035" cy="175514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>
            <a:noAutofit/>
            <a:scene3d>
              <a:camera prst="orthographicFront"/>
              <a:lightRig rig="threePt" dir="t"/>
            </a:scene3d>
          </a:bodyPr>
          <a:p>
            <a:pPr marR="0" algn="l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2800" kern="1200" cap="none" spc="0" normalizeH="0" baseline="0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迪亚士是功败垂成的悲情英雄</a:t>
            </a:r>
            <a:r>
              <a:rPr kumimoji="0" lang="en-US" altLang="zh-CN" sz="2800" kern="1200" cap="none" spc="0" normalizeH="0" baseline="0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——</a:t>
            </a:r>
            <a:r>
              <a:rPr kumimoji="0" lang="zh-CN" altLang="en-US" sz="2800" kern="1200" cap="none" spc="0" normalizeH="0" baseline="0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最终怯于好望角狂风怒号中</a:t>
            </a:r>
            <a:endParaRPr kumimoji="0" lang="zh-CN" altLang="en-US" sz="2800" kern="1200" cap="none" spc="0" normalizeH="0" baseline="0" noProof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18487" name="图片 38" descr="dajiama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2465" y="2670175"/>
            <a:ext cx="2420620" cy="23945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88" name="文本框 14"/>
          <p:cNvSpPr txBox="1"/>
          <p:nvPr/>
        </p:nvSpPr>
        <p:spPr>
          <a:xfrm>
            <a:off x="9785985" y="4643755"/>
            <a:ext cx="2197100" cy="115951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noAutofit/>
          </a:bodyPr>
          <a:p>
            <a:r>
              <a:rPr lang="zh-CN" altLang="zh-CN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宋体" panose="02010600030101010101" pitchFamily="2" charset="-122"/>
              </a:rPr>
              <a:t> 达 · 伽马</a:t>
            </a:r>
            <a:r>
              <a:rPr lang="en-US" altLang="zh-CN" sz="24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1497-1498</a:t>
            </a:r>
            <a:endParaRPr lang="en-US" altLang="zh-CN" sz="24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r>
              <a:rPr lang="zh-CN" altLang="zh-CN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宋体" panose="02010600030101010101" pitchFamily="2" charset="-122"/>
              </a:rPr>
              <a:t> </a:t>
            </a:r>
            <a:endParaRPr lang="zh-CN" altLang="zh-CN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宋体" panose="02010600030101010101" pitchFamily="2" charset="-122"/>
            </a:endParaRPr>
          </a:p>
        </p:txBody>
      </p:sp>
      <p:sp>
        <p:nvSpPr>
          <p:cNvPr id="15" name="Text Box 6"/>
          <p:cNvSpPr txBox="1"/>
          <p:nvPr/>
        </p:nvSpPr>
        <p:spPr>
          <a:xfrm>
            <a:off x="6395720" y="5525770"/>
            <a:ext cx="5443220" cy="922020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</a:ln>
        </p:spPr>
        <p:txBody>
          <a:bodyPr wrap="square">
            <a:noAutofit/>
            <a:scene3d>
              <a:camera prst="orthographicFront"/>
              <a:lightRig rig="threePt" dir="t"/>
            </a:scene3d>
          </a:bodyPr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2800" kern="1200" cap="none" spc="0" normalizeH="0" baseline="0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达</a:t>
            </a:r>
            <a:r>
              <a:rPr kumimoji="0" lang="en-US" altLang="zh-CN" sz="2800" kern="1200" cap="none" spc="0" normalizeH="0" baseline="0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·</a:t>
            </a:r>
            <a:r>
              <a:rPr kumimoji="0" lang="zh-CN" altLang="en-US" sz="2800" kern="1200" cap="none" spc="0" normalizeH="0" baseline="0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伽马是修成正果的无畏勇士</a:t>
            </a:r>
            <a:endParaRPr kumimoji="0" lang="zh-CN" altLang="en-US" sz="2800" kern="1200" cap="none" spc="0" normalizeH="0" baseline="0" noProof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2800" kern="1200" cap="none" spc="0" normalizeH="0" baseline="0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——</a:t>
            </a:r>
            <a:r>
              <a:rPr kumimoji="0" lang="zh-CN" altLang="en-US" sz="2800" kern="1200" cap="none" spc="0" normalizeH="0" baseline="0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最先开辟了欧非亚航线</a:t>
            </a:r>
            <a:endParaRPr kumimoji="0" lang="zh-CN" altLang="en-US" sz="2800" kern="1200" cap="none" spc="0" normalizeH="0" baseline="0" noProof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16065" y="3032125"/>
            <a:ext cx="1257935" cy="490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700" dirty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</a:rPr>
              <a:t>葡萄牙</a:t>
            </a:r>
            <a:endParaRPr lang="zh-CN" altLang="en-US" sz="2700" dirty="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65630" y="3127375"/>
            <a:ext cx="1257935" cy="490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r"/>
            <a:r>
              <a:rPr lang="zh-CN" altLang="en-US" sz="2700" dirty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</a:rPr>
              <a:t>西班牙</a:t>
            </a:r>
            <a:endParaRPr lang="zh-CN" altLang="en-US" sz="2700" dirty="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6" name="Text Box 7"/>
          <p:cNvSpPr txBox="1"/>
          <p:nvPr/>
        </p:nvSpPr>
        <p:spPr>
          <a:xfrm>
            <a:off x="664845" y="5561965"/>
            <a:ext cx="4936490" cy="922020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</a:ln>
        </p:spPr>
        <p:txBody>
          <a:bodyPr wrap="square">
            <a:noAutofit/>
            <a:scene3d>
              <a:camera prst="orthographicFront"/>
              <a:lightRig rig="threePt" dir="t"/>
            </a:scene3d>
          </a:bodyPr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2800" kern="1200" cap="none" spc="0" normalizeH="0" baseline="0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麦哲伦是无坚不摧的异乡孤魂</a:t>
            </a:r>
            <a:endParaRPr kumimoji="0" lang="zh-CN" altLang="en-US" sz="2800" kern="1200" cap="none" spc="0" normalizeH="0" baseline="0" noProof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2800" kern="1200" cap="none" spc="0" normalizeH="0" baseline="0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——</a:t>
            </a:r>
            <a:r>
              <a:rPr kumimoji="0" lang="zh-CN" altLang="en-US" sz="2800" kern="1200" cap="none" spc="0" normalizeH="0" baseline="0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环球航行死于菲律宾群岛</a:t>
            </a:r>
            <a:endParaRPr kumimoji="0" lang="zh-CN" altLang="en-US" sz="2800" kern="1200" cap="none" spc="0" normalizeH="0" baseline="0" noProof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5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5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5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5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80" grpId="0" bldLvl="0" animBg="1"/>
      <p:bldP spid="45084" grpId="0" bldLvl="0" animBg="1"/>
      <p:bldP spid="45082" grpId="0" bldLvl="0" animBg="1"/>
      <p:bldP spid="45090" grpId="0" bldLvl="0" animBg="1"/>
      <p:bldP spid="45089" grpId="0" bldLvl="0" animBg="1"/>
      <p:bldP spid="12" grpId="0"/>
      <p:bldP spid="11" grpId="0"/>
      <p:bldP spid="45083" grpId="0" bldLvl="0" animBg="1"/>
      <p:bldP spid="45091" grpId="0" bldLvl="0" animBg="1"/>
      <p:bldP spid="45092" grpId="0" bldLvl="0" animBg="1"/>
      <p:bldP spid="13" grpId="0" bldLvl="0" animBg="1"/>
      <p:bldP spid="15" grpId="0" bldLvl="0" animBg="1"/>
      <p:bldP spid="14" grpId="0" bldLvl="0" animBg="1"/>
      <p:bldP spid="16" grpId="0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SPECIAL_SOURCE" val="bdnull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SPECIAL_SOURCE" val="bdnull"/>
</p:tagLst>
</file>

<file path=ppt/tags/tag108.xml><?xml version="1.0" encoding="utf-8"?>
<p:tagLst xmlns:p="http://schemas.openxmlformats.org/presentationml/2006/main">
  <p:tag name="TABLE_ENDDRAG_ORIGIN_RECT" val="773*6"/>
  <p:tag name="TABLE_ENDDRAG_RECT" val="184*326*773*6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SPECIAL_SOURCE" val="bdnull"/>
</p:tagLst>
</file>

<file path=ppt/tags/tag113.xml><?xml version="1.0" encoding="utf-8"?>
<p:tagLst xmlns:p="http://schemas.openxmlformats.org/presentationml/2006/main">
  <p:tag name="KSO_WM_SPECIAL_SOURCE" val="bdnull"/>
</p:tagLst>
</file>

<file path=ppt/tags/tag114.xml><?xml version="1.0" encoding="utf-8"?>
<p:tagLst xmlns:p="http://schemas.openxmlformats.org/presentationml/2006/main">
  <p:tag name="KSO_WM_UNIT_TABLE_BEAUTIFY" val="smartTable{e19431c8-5753-4a33-b9ee-9f2be6212d70}"/>
  <p:tag name="TABLE_ENDDRAG_ORIGIN_RECT" val="959*418"/>
  <p:tag name="TABLE_ENDDRAG_RECT" val="0*149*959*418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2594"/>
  <p:tag name="KSO_WM_SPECIAL_SOURCE" val="bdnull"/>
</p:tagLst>
</file>

<file path=ppt/tags/tag119.xml><?xml version="1.0" encoding="utf-8"?>
<p:tagLst xmlns:p="http://schemas.openxmlformats.org/presentationml/2006/main">
  <p:tag name="KSO_WM_UNIT_PLACING_PICTURE_USER_VIEWPORT" val="{&quot;height&quot;:10812,&quot;width&quot;:18835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SPECIAL_SOURCE" val="bdnull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SPECIAL_SOURCE" val="bdnull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SPECIAL_SOURCE" val="bdnull"/>
</p:tagLst>
</file>

<file path=ppt/tags/tag142.xml><?xml version="1.0" encoding="utf-8"?>
<p:tagLst xmlns:p="http://schemas.openxmlformats.org/presentationml/2006/main">
  <p:tag name="AS_UNIQUEID" val="2827"/>
</p:tagLst>
</file>

<file path=ppt/tags/tag143.xml><?xml version="1.0" encoding="utf-8"?>
<p:tagLst xmlns:p="http://schemas.openxmlformats.org/presentationml/2006/main">
  <p:tag name="AS_UNIQUEID" val="2720"/>
  <p:tag name="KSO_WM_UNIT_TABLE_BEAUTIFY" val="smartTable{c028ca57-5e77-4776-984b-3d2dd4154d1f}"/>
  <p:tag name="TABLE_ENDDRAG_ORIGIN_RECT" val="920*465"/>
  <p:tag name="TABLE_ENDDRAG_RECT" val="11*64*920*465"/>
</p:tagLst>
</file>

<file path=ppt/tags/tag144.xml><?xml version="1.0" encoding="utf-8"?>
<p:tagLst xmlns:p="http://schemas.openxmlformats.org/presentationml/2006/main">
  <p:tag name="AS_UNIQUEID" val="2721"/>
</p:tagLst>
</file>

<file path=ppt/tags/tag145.xml><?xml version="1.0" encoding="utf-8"?>
<p:tagLst xmlns:p="http://schemas.openxmlformats.org/presentationml/2006/main">
  <p:tag name="AS_UNIQUEID" val="2722"/>
</p:tagLst>
</file>

<file path=ppt/tags/tag146.xml><?xml version="1.0" encoding="utf-8"?>
<p:tagLst xmlns:p="http://schemas.openxmlformats.org/presentationml/2006/main">
  <p:tag name="AS_UNIQUEID" val="2723"/>
</p:tagLst>
</file>

<file path=ppt/tags/tag147.xml><?xml version="1.0" encoding="utf-8"?>
<p:tagLst xmlns:p="http://schemas.openxmlformats.org/presentationml/2006/main">
  <p:tag name="AS_UNIQUEID" val="2724"/>
</p:tagLst>
</file>

<file path=ppt/tags/tag148.xml><?xml version="1.0" encoding="utf-8"?>
<p:tagLst xmlns:p="http://schemas.openxmlformats.org/presentationml/2006/main">
  <p:tag name="AS_UNIQUEID" val="2725"/>
</p:tagLst>
</file>

<file path=ppt/tags/tag149.xml><?xml version="1.0" encoding="utf-8"?>
<p:tagLst xmlns:p="http://schemas.openxmlformats.org/presentationml/2006/main">
  <p:tag name="AS_UNIQUEID" val="272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2727"/>
</p:tagLst>
</file>

<file path=ppt/tags/tag151.xml><?xml version="1.0" encoding="utf-8"?>
<p:tagLst xmlns:p="http://schemas.openxmlformats.org/presentationml/2006/main">
  <p:tag name="AS_UNIQUEID" val="2728"/>
</p:tagLst>
</file>

<file path=ppt/tags/tag152.xml><?xml version="1.0" encoding="utf-8"?>
<p:tagLst xmlns:p="http://schemas.openxmlformats.org/presentationml/2006/main">
  <p:tag name="AS_UNIQUEID" val="2729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55.xml><?xml version="1.0" encoding="utf-8"?>
<p:tagLst xmlns:p="http://schemas.openxmlformats.org/presentationml/2006/main">
  <p:tag name="AS_UNIQUEID" val="4056"/>
</p:tagLst>
</file>

<file path=ppt/tags/tag156.xml><?xml version="1.0" encoding="utf-8"?>
<p:tagLst xmlns:p="http://schemas.openxmlformats.org/presentationml/2006/main">
  <p:tag name="AS_UNIQUEID" val="4062"/>
</p:tagLst>
</file>

<file path=ppt/tags/tag157.xml><?xml version="1.0" encoding="utf-8"?>
<p:tagLst xmlns:p="http://schemas.openxmlformats.org/presentationml/2006/main">
  <p:tag name="AS_UNIQUEID" val="4063"/>
</p:tagLst>
</file>

<file path=ppt/tags/tag158.xml><?xml version="1.0" encoding="utf-8"?>
<p:tagLst xmlns:p="http://schemas.openxmlformats.org/presentationml/2006/main">
  <p:tag name="AS_UNIQUEID" val="4064"/>
</p:tagLst>
</file>

<file path=ppt/tags/tag159.xml><?xml version="1.0" encoding="utf-8"?>
<p:tagLst xmlns:p="http://schemas.openxmlformats.org/presentationml/2006/main">
  <p:tag name="AS_UNIQUEID" val="4065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AS_UNIQUEID" val="4066"/>
</p:tagLst>
</file>

<file path=ppt/tags/tag161.xml><?xml version="1.0" encoding="utf-8"?>
<p:tagLst xmlns:p="http://schemas.openxmlformats.org/presentationml/2006/main">
  <p:tag name="AS_UNIQUEID" val="4067"/>
</p:tagLst>
</file>

<file path=ppt/tags/tag162.xml><?xml version="1.0" encoding="utf-8"?>
<p:tagLst xmlns:p="http://schemas.openxmlformats.org/presentationml/2006/main">
  <p:tag name="AS_UNIQUEID" val="4068"/>
</p:tagLst>
</file>

<file path=ppt/tags/tag163.xml><?xml version="1.0" encoding="utf-8"?>
<p:tagLst xmlns:p="http://schemas.openxmlformats.org/presentationml/2006/main">
  <p:tag name="AS_UNIQUEID" val="4069"/>
</p:tagLst>
</file>

<file path=ppt/tags/tag164.xml><?xml version="1.0" encoding="utf-8"?>
<p:tagLst xmlns:p="http://schemas.openxmlformats.org/presentationml/2006/main">
  <p:tag name="AS_UNIQUEID" val="4070"/>
</p:tagLst>
</file>

<file path=ppt/tags/tag165.xml><?xml version="1.0" encoding="utf-8"?>
<p:tagLst xmlns:p="http://schemas.openxmlformats.org/presentationml/2006/main">
  <p:tag name="AS_UNIQUEID" val="4071"/>
</p:tagLst>
</file>

<file path=ppt/tags/tag166.xml><?xml version="1.0" encoding="utf-8"?>
<p:tagLst xmlns:p="http://schemas.openxmlformats.org/presentationml/2006/main">
  <p:tag name="AS_UNIQUEID" val="4072"/>
</p:tagLst>
</file>

<file path=ppt/tags/tag167.xml><?xml version="1.0" encoding="utf-8"?>
<p:tagLst xmlns:p="http://schemas.openxmlformats.org/presentationml/2006/main">
  <p:tag name="AS_UNIQUEID" val="4073"/>
</p:tagLst>
</file>

<file path=ppt/tags/tag168.xml><?xml version="1.0" encoding="utf-8"?>
<p:tagLst xmlns:p="http://schemas.openxmlformats.org/presentationml/2006/main">
  <p:tag name="AS_UNIQUEID" val="4074"/>
</p:tagLst>
</file>

<file path=ppt/tags/tag169.xml><?xml version="1.0" encoding="utf-8"?>
<p:tagLst xmlns:p="http://schemas.openxmlformats.org/presentationml/2006/main">
  <p:tag name="AS_UNIQUEID" val="4075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AS_UNIQUEID" val="4077"/>
</p:tagLst>
</file>

<file path=ppt/tags/tag171.xml><?xml version="1.0" encoding="utf-8"?>
<p:tagLst xmlns:p="http://schemas.openxmlformats.org/presentationml/2006/main">
  <p:tag name="AS_UNIQUEID" val="4078"/>
</p:tagLst>
</file>

<file path=ppt/tags/tag172.xml><?xml version="1.0" encoding="utf-8"?>
<p:tagLst xmlns:p="http://schemas.openxmlformats.org/presentationml/2006/main">
  <p:tag name="AS_UNIQUEID" val="4079"/>
</p:tagLst>
</file>

<file path=ppt/tags/tag173.xml><?xml version="1.0" encoding="utf-8"?>
<p:tagLst xmlns:p="http://schemas.openxmlformats.org/presentationml/2006/main">
  <p:tag name="AS_UNIQUEID" val="4080"/>
</p:tagLst>
</file>

<file path=ppt/tags/tag174.xml><?xml version="1.0" encoding="utf-8"?>
<p:tagLst xmlns:p="http://schemas.openxmlformats.org/presentationml/2006/main">
  <p:tag name="AS_UNIQUEID" val="4081"/>
</p:tagLst>
</file>

<file path=ppt/tags/tag175.xml><?xml version="1.0" encoding="utf-8"?>
<p:tagLst xmlns:p="http://schemas.openxmlformats.org/presentationml/2006/main">
  <p:tag name="AS_UNIQUEID" val="4082"/>
</p:tagLst>
</file>

<file path=ppt/tags/tag176.xml><?xml version="1.0" encoding="utf-8"?>
<p:tagLst xmlns:p="http://schemas.openxmlformats.org/presentationml/2006/main">
  <p:tag name="AS_UNIQUEID" val="4083"/>
</p:tagLst>
</file>

<file path=ppt/tags/tag177.xml><?xml version="1.0" encoding="utf-8"?>
<p:tagLst xmlns:p="http://schemas.openxmlformats.org/presentationml/2006/main">
  <p:tag name="AS_UNIQUEID" val="4084"/>
</p:tagLst>
</file>

<file path=ppt/tags/tag178.xml><?xml version="1.0" encoding="utf-8"?>
<p:tagLst xmlns:p="http://schemas.openxmlformats.org/presentationml/2006/main">
  <p:tag name="AS_UNIQUEID" val="4085"/>
</p:tagLst>
</file>

<file path=ppt/tags/tag179.xml><?xml version="1.0" encoding="utf-8"?>
<p:tagLst xmlns:p="http://schemas.openxmlformats.org/presentationml/2006/main">
  <p:tag name="AS_UNIQUEID" val="408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AS_UNIQUEID" val="4087"/>
</p:tagLst>
</file>

<file path=ppt/tags/tag181.xml><?xml version="1.0" encoding="utf-8"?>
<p:tagLst xmlns:p="http://schemas.openxmlformats.org/presentationml/2006/main">
  <p:tag name="AS_UNIQUEID" val="4088"/>
</p:tagLst>
</file>

<file path=ppt/tags/tag182.xml><?xml version="1.0" encoding="utf-8"?>
<p:tagLst xmlns:p="http://schemas.openxmlformats.org/presentationml/2006/main">
  <p:tag name="AS_UNIQUEID" val="4089"/>
</p:tagLst>
</file>

<file path=ppt/tags/tag183.xml><?xml version="1.0" encoding="utf-8"?>
<p:tagLst xmlns:p="http://schemas.openxmlformats.org/presentationml/2006/main">
  <p:tag name="AS_UNIQUEID" val="4090"/>
</p:tagLst>
</file>

<file path=ppt/tags/tag184.xml><?xml version="1.0" encoding="utf-8"?>
<p:tagLst xmlns:p="http://schemas.openxmlformats.org/presentationml/2006/main">
  <p:tag name="AS_UNIQUEID" val="4091"/>
</p:tagLst>
</file>

<file path=ppt/tags/tag185.xml><?xml version="1.0" encoding="utf-8"?>
<p:tagLst xmlns:p="http://schemas.openxmlformats.org/presentationml/2006/main">
  <p:tag name="AS_UNIQUEID" val="4092"/>
</p:tagLst>
</file>

<file path=ppt/tags/tag186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89.xml><?xml version="1.0" encoding="utf-8"?>
<p:tagLst xmlns:p="http://schemas.openxmlformats.org/presentationml/2006/main">
  <p:tag name="KSO_WM_SPECIAL_SOURCE" val="bdnull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SPECIAL_SOURCE" val="bdnull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5081"/>
</p:tagLst>
</file>

<file path=ppt/tags/tag194.xml><?xml version="1.0" encoding="utf-8"?>
<p:tagLst xmlns:p="http://schemas.openxmlformats.org/presentationml/2006/main">
  <p:tag name="AS_UNIQUEID" val="1691"/>
</p:tagLst>
</file>

<file path=ppt/tags/tag195.xml><?xml version="1.0" encoding="utf-8"?>
<p:tagLst xmlns:p="http://schemas.openxmlformats.org/presentationml/2006/main">
  <p:tag name="AS_UNIQUEID" val="1692"/>
</p:tagLst>
</file>

<file path=ppt/tags/tag196.xml><?xml version="1.0" encoding="utf-8"?>
<p:tagLst xmlns:p="http://schemas.openxmlformats.org/presentationml/2006/main">
  <p:tag name="COMMONDATA" val="eyJoZGlkIjoiMDU0M2ZhZTI5NmFkNjczOTkyMzViYTY2NDBmNzVhZTMifQ=="/>
  <p:tag name="KSO_WPP_MARK_KEY" val="9e4a0357-225d-4237-a31d-9baaf37af012"/>
  <p:tag name="commondata" val="eyJoZGlkIjoiNTFkNmM1MWIyYWU4NGQzOTBjMTFiMmYyZGMxYzVjOWYifQ==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2594"/>
  <p:tag name="KSO_WM_SPECIAL_SOURCE" val="bdnull"/>
</p:tagLst>
</file>

<file path=ppt/tags/tag69.xml><?xml version="1.0" encoding="utf-8"?>
<p:tagLst xmlns:p="http://schemas.openxmlformats.org/presentationml/2006/main">
  <p:tag name="AS_UNIQUEID" val="1178"/>
  <p:tag name="KSO_WM_UNIT_PLACING_PICTURE_USER_VIEWPORT" val="{&quot;height&quot;:2025,&quot;width&quot;:537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AS_UNIQUEID" val="1181"/>
</p:tagLst>
</file>

<file path=ppt/tags/tag71.xml><?xml version="1.0" encoding="utf-8"?>
<p:tagLst xmlns:p="http://schemas.openxmlformats.org/presentationml/2006/main">
  <p:tag name="AS_UNIQUEID" val="1182"/>
</p:tagLst>
</file>

<file path=ppt/tags/tag72.xml><?xml version="1.0" encoding="utf-8"?>
<p:tagLst xmlns:p="http://schemas.openxmlformats.org/presentationml/2006/main">
  <p:tag name="AS_UNIQUEID" val="1183"/>
</p:tagLst>
</file>

<file path=ppt/tags/tag73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76.xml><?xml version="1.0" encoding="utf-8"?>
<p:tagLst xmlns:p="http://schemas.openxmlformats.org/presentationml/2006/main">
  <p:tag name="AS_UNIQUEID" val="8676"/>
</p:tagLst>
</file>

<file path=ppt/tags/tag77.xml><?xml version="1.0" encoding="utf-8"?>
<p:tagLst xmlns:p="http://schemas.openxmlformats.org/presentationml/2006/main">
  <p:tag name="AS_UNIQUEID" val="8677"/>
</p:tagLst>
</file>

<file path=ppt/tags/tag78.xml><?xml version="1.0" encoding="utf-8"?>
<p:tagLst xmlns:p="http://schemas.openxmlformats.org/presentationml/2006/main">
  <p:tag name="AS_UNIQUEID" val="1354"/>
  <p:tag name="KSO_WM_BEAUTIFY_FLAG" val=""/>
</p:tagLst>
</file>

<file path=ppt/tags/tag79.xml><?xml version="1.0" encoding="utf-8"?>
<p:tagLst xmlns:p="http://schemas.openxmlformats.org/presentationml/2006/main">
  <p:tag name="AS_UNIQUEID" val="5999"/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8680"/>
</p:tagLst>
</file>

<file path=ppt/tags/tag81.xml><?xml version="1.0" encoding="utf-8"?>
<p:tagLst xmlns:p="http://schemas.openxmlformats.org/presentationml/2006/main">
  <p:tag name="AS_UNIQUEID" val="8681"/>
</p:tagLst>
</file>

<file path=ppt/tags/tag82.xml><?xml version="1.0" encoding="utf-8"?>
<p:tagLst xmlns:p="http://schemas.openxmlformats.org/presentationml/2006/main">
  <p:tag name="KSO_WM_SPECIAL_SOURCE" val="bdnull"/>
</p:tagLst>
</file>

<file path=ppt/tags/tag83.xml><?xml version="1.0" encoding="utf-8"?>
<p:tagLst xmlns:p="http://schemas.openxmlformats.org/presentationml/2006/main">
  <p:tag name="AS_UNIQUEID" val="1175"/>
</p:tagLst>
</file>

<file path=ppt/tags/tag84.xml><?xml version="1.0" encoding="utf-8"?>
<p:tagLst xmlns:p="http://schemas.openxmlformats.org/presentationml/2006/main">
  <p:tag name="AS_UNIQUEID" val="1176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LIDE_BK_DARK_LIGHT" val="2"/>
  <p:tag name="KSO_WM_SLIDE_BACKGROUND_TYPE" val="general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SPECIAL_SOURCE" val="bdnull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SPECIAL_SOURCE" val="bdnull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4149</Words>
  <Application>WPS 演示</Application>
  <PresentationFormat>宽屏</PresentationFormat>
  <Paragraphs>523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Calibri</vt:lpstr>
      <vt:lpstr>Calibri</vt:lpstr>
      <vt:lpstr>仿宋</vt:lpstr>
      <vt:lpstr>楷体</vt:lpstr>
      <vt:lpstr>华文行楷</vt:lpstr>
      <vt:lpstr>汉仪劲楷简</vt:lpstr>
      <vt:lpstr>微软雅黑</vt:lpstr>
      <vt:lpstr>黑体</vt:lpstr>
      <vt:lpstr>方正兰亭粗黑_GBK</vt:lpstr>
      <vt:lpstr>华文新魏</vt:lpstr>
      <vt:lpstr>微软雅黑 Light</vt:lpstr>
      <vt:lpstr>Segoe UI Black</vt:lpstr>
      <vt:lpstr>Arial Unicode MS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心静</cp:lastModifiedBy>
  <cp:revision>3</cp:revision>
  <dcterms:created xsi:type="dcterms:W3CDTF">2024-03-20T08:12:00Z</dcterms:created>
  <dcterms:modified xsi:type="dcterms:W3CDTF">2024-03-25T01:50:44Z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148628ADE9E44989B362B03E2A6BB63E_13</vt:lpwstr>
  </property>
</Properties>
</file>