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7" r:id="rId4"/>
    <p:sldId id="277" r:id="rId5"/>
    <p:sldId id="278" r:id="rId6"/>
    <p:sldId id="279" r:id="rId7"/>
    <p:sldId id="280" r:id="rId8"/>
    <p:sldId id="268" r:id="rId9"/>
    <p:sldId id="281" r:id="rId10"/>
    <p:sldId id="276" r:id="rId11"/>
    <p:sldId id="282" r:id="rId12"/>
    <p:sldId id="284" r:id="rId13"/>
    <p:sldId id="283" r:id="rId14"/>
    <p:sldId id="264" r:id="rId15"/>
    <p:sldId id="285" r:id="rId16"/>
    <p:sldId id="275" r:id="rId17"/>
    <p:sldId id="262" r:id="rId18"/>
    <p:sldId id="259" r:id="rId19"/>
    <p:sldId id="272" r:id="rId20"/>
    <p:sldId id="261" r:id="rId21"/>
    <p:sldId id="260" r:id="rId22"/>
    <p:sldId id="286" r:id="rId23"/>
    <p:sldId id="270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66CD1-8C1B-4855-9867-938E1B8F2D31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8EE22-4138-4F8A-B217-46CF565C31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72750-0028-4DEC-9D15-6A400F73ECFB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76485-3A3E-42FF-9285-8ED970443C6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39552" y="1844824"/>
            <a:ext cx="7416824" cy="2030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第二单元  我们好好玩</a:t>
            </a:r>
            <a:endParaRPr lang="en-US" altLang="zh-CN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安全地玩</a:t>
            </a:r>
          </a:p>
          <a:p>
            <a:endParaRPr lang="zh-CN" altLang="en-US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764704"/>
            <a:ext cx="5328592" cy="548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47664" y="1628800"/>
            <a:ext cx="6120680" cy="3240360"/>
            <a:chOff x="1331640" y="1844824"/>
            <a:chExt cx="6120680" cy="2664296"/>
          </a:xfrm>
        </p:grpSpPr>
        <p:sp>
          <p:nvSpPr>
            <p:cNvPr id="4" name="流程图: 文档 3"/>
            <p:cNvSpPr/>
            <p:nvPr/>
          </p:nvSpPr>
          <p:spPr>
            <a:xfrm>
              <a:off x="1331640" y="1844824"/>
              <a:ext cx="6120680" cy="2664296"/>
            </a:xfrm>
            <a:prstGeom prst="flowChartDocumen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619672" y="2492896"/>
              <a:ext cx="5688632" cy="78448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800" b="1" dirty="0">
                  <a:solidFill>
                    <a:srgbClr val="0033CC"/>
                  </a:solidFill>
                </a:rPr>
                <a:t>你们觉得安安说的话有道理吗？玩捉迷藏的游戏，可以藏在哪里呢？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75656" y="1988840"/>
            <a:ext cx="5976664" cy="3456384"/>
            <a:chOff x="1475656" y="1988840"/>
            <a:chExt cx="5976664" cy="3456384"/>
          </a:xfrm>
        </p:grpSpPr>
        <p:sp>
          <p:nvSpPr>
            <p:cNvPr id="5" name="横卷形 4"/>
            <p:cNvSpPr/>
            <p:nvPr/>
          </p:nvSpPr>
          <p:spPr>
            <a:xfrm>
              <a:off x="1475656" y="1988840"/>
              <a:ext cx="5976664" cy="3456384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03848" y="2898810"/>
              <a:ext cx="396044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rgbClr val="0070C0"/>
                  </a:solidFill>
                </a:rPr>
                <a:t>门后边；</a:t>
              </a:r>
              <a:endParaRPr lang="en-US" altLang="zh-CN" sz="3600" b="1" dirty="0">
                <a:solidFill>
                  <a:srgbClr val="0070C0"/>
                </a:solidFill>
              </a:endParaRPr>
            </a:p>
            <a:p>
              <a:r>
                <a:rPr lang="zh-CN" altLang="en-US" sz="3600" b="1" dirty="0">
                  <a:solidFill>
                    <a:srgbClr val="0070C0"/>
                  </a:solidFill>
                </a:rPr>
                <a:t>窗帘后边；</a:t>
              </a:r>
              <a:endParaRPr lang="en-US" altLang="zh-CN" sz="3600" b="1" dirty="0">
                <a:solidFill>
                  <a:srgbClr val="0070C0"/>
                </a:solidFill>
              </a:endParaRPr>
            </a:p>
            <a:p>
              <a:r>
                <a:rPr lang="zh-CN" altLang="en-US" sz="3600" b="1" dirty="0">
                  <a:solidFill>
                    <a:srgbClr val="0070C0"/>
                  </a:solidFill>
                </a:rPr>
                <a:t>餐桌下。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47664" y="2636912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33CC"/>
                </a:solidFill>
              </a:rPr>
              <a:t>        看来，我们在玩捉迷藏游戏的时候一定要注意藏在相对安全的地方。</a:t>
            </a:r>
          </a:p>
        </p:txBody>
      </p:sp>
      <p:sp>
        <p:nvSpPr>
          <p:cNvPr id="4" name="云形 3"/>
          <p:cNvSpPr/>
          <p:nvPr/>
        </p:nvSpPr>
        <p:spPr>
          <a:xfrm>
            <a:off x="1403648" y="1196752"/>
            <a:ext cx="1872208" cy="864096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35696" y="1340768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</a:rPr>
              <a:t>小结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55576" y="476672"/>
            <a:ext cx="37866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我是安全警示员</a:t>
            </a:r>
          </a:p>
        </p:txBody>
      </p:sp>
      <p:pic>
        <p:nvPicPr>
          <p:cNvPr id="14337" name="Picture 1" descr="C:\Users\Administrator\AppData\Roaming\Tencent\Users\1556105061\QQ\WinTemp\RichOle\1)S1@`9{K}OAMUPAPBQWR2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58326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043608" y="1628800"/>
            <a:ext cx="6696744" cy="2664296"/>
            <a:chOff x="1115616" y="1628800"/>
            <a:chExt cx="6696744" cy="2664296"/>
          </a:xfrm>
        </p:grpSpPr>
        <p:sp>
          <p:nvSpPr>
            <p:cNvPr id="9" name="矩形 8"/>
            <p:cNvSpPr/>
            <p:nvPr/>
          </p:nvSpPr>
          <p:spPr>
            <a:xfrm>
              <a:off x="2123728" y="2564904"/>
              <a:ext cx="4968552" cy="107721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zh-CN" altLang="en-US" sz="32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latin typeface="+mn-ea"/>
                </a:rPr>
                <a:t>你们从中发现了哪些安全隐患？</a:t>
              </a:r>
            </a:p>
          </p:txBody>
        </p:sp>
        <p:sp>
          <p:nvSpPr>
            <p:cNvPr id="6" name="云形标注 5"/>
            <p:cNvSpPr/>
            <p:nvPr/>
          </p:nvSpPr>
          <p:spPr>
            <a:xfrm>
              <a:off x="1115616" y="1628800"/>
              <a:ext cx="6696744" cy="2664296"/>
            </a:xfrm>
            <a:prstGeom prst="cloudCallout">
              <a:avLst>
                <a:gd name="adj1" fmla="val 45983"/>
                <a:gd name="adj2" fmla="val 9074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331640" y="1700808"/>
            <a:ext cx="6480720" cy="3744416"/>
            <a:chOff x="1331640" y="1412776"/>
            <a:chExt cx="6480720" cy="3744416"/>
          </a:xfrm>
        </p:grpSpPr>
        <p:sp>
          <p:nvSpPr>
            <p:cNvPr id="6" name="流程图: 卡片 5"/>
            <p:cNvSpPr/>
            <p:nvPr/>
          </p:nvSpPr>
          <p:spPr>
            <a:xfrm>
              <a:off x="1331640" y="1412776"/>
              <a:ext cx="6480720" cy="3744416"/>
            </a:xfrm>
            <a:prstGeom prst="flowChartPunchedCard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80726" y="2257641"/>
              <a:ext cx="564360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0033CC"/>
                  </a:solidFill>
                  <a:latin typeface="+mn-ea"/>
                </a:rPr>
                <a:t>1.</a:t>
              </a:r>
              <a:r>
                <a:rPr lang="zh-CN" altLang="en-US" sz="2800" b="1" dirty="0">
                  <a:solidFill>
                    <a:srgbClr val="0033CC"/>
                  </a:solidFill>
                  <a:latin typeface="+mn-ea"/>
                </a:rPr>
                <a:t>假如我们要做一个安全警示牌，我们应该写些什么呢？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7704" y="3481777"/>
              <a:ext cx="561662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0033CC"/>
                  </a:solidFill>
                  <a:latin typeface="+mn-ea"/>
                </a:rPr>
                <a:t>2.</a:t>
              </a:r>
              <a:r>
                <a:rPr lang="zh-CN" altLang="en-US" sz="2800" b="1" dirty="0">
                  <a:solidFill>
                    <a:srgbClr val="0033CC"/>
                  </a:solidFill>
                  <a:latin typeface="+mn-ea"/>
                </a:rPr>
                <a:t>当预见危险时，有的学生不敢去玩了，你们有什么建议呢？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979712" y="2564904"/>
            <a:ext cx="54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我们要做一个勇敢的人，积极面对危险，不卑不亢</a:t>
            </a:r>
            <a:r>
              <a:rPr lang="zh-CN" altLang="en-US" sz="3200" dirty="0">
                <a:solidFill>
                  <a:srgbClr val="0033CC"/>
                </a:solidFill>
              </a:rPr>
              <a:t>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5576" y="476672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我们的安全提示牌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835696" y="1484784"/>
            <a:ext cx="5184576" cy="4798886"/>
            <a:chOff x="2051720" y="1484784"/>
            <a:chExt cx="4427606" cy="4798886"/>
          </a:xfrm>
        </p:grpSpPr>
        <p:pic>
          <p:nvPicPr>
            <p:cNvPr id="6" name="Picture 2" descr="http://img002.hc360.cn/m2/M01/E7/4E/wKhQcVQ4cS-EVyQwAAAAANxPvl837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1720" y="3717032"/>
              <a:ext cx="4427606" cy="2566638"/>
            </a:xfrm>
            <a:prstGeom prst="rect">
              <a:avLst/>
            </a:prstGeom>
            <a:noFill/>
          </p:spPr>
        </p:pic>
        <p:pic>
          <p:nvPicPr>
            <p:cNvPr id="8193" name="Picture 1" descr="C:\Users\Administrator\Desktop\游泳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83768" y="1484784"/>
              <a:ext cx="3529013" cy="221297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007.hc360.cn/g8/M03/99/19/wKhQt1QYLVWEM5MtAAAAAH5jJnQ2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628800"/>
            <a:ext cx="5300851" cy="36575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5576" y="620688"/>
            <a:ext cx="48157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导入活动，引出话题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051720" y="1916832"/>
            <a:ext cx="4667250" cy="4259849"/>
            <a:chOff x="2051720" y="1916832"/>
            <a:chExt cx="4667250" cy="4259849"/>
          </a:xfrm>
        </p:grpSpPr>
        <p:pic>
          <p:nvPicPr>
            <p:cNvPr id="21506" name="Picture 2" descr="http://static3.photo.sina.com.cn/bmiddle/5071c4b0g76301449f802&amp;69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1720" y="1916832"/>
              <a:ext cx="4667250" cy="3495675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3007204" y="5715016"/>
              <a:ext cx="2428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FF0000"/>
                  </a:solidFill>
                </a:rPr>
                <a:t>公园玩球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43608" y="1772816"/>
            <a:ext cx="6984776" cy="3312368"/>
            <a:chOff x="899592" y="1484784"/>
            <a:chExt cx="6984776" cy="3312368"/>
          </a:xfrm>
        </p:grpSpPr>
        <p:sp>
          <p:nvSpPr>
            <p:cNvPr id="7" name="横卷形 6"/>
            <p:cNvSpPr/>
            <p:nvPr/>
          </p:nvSpPr>
          <p:spPr>
            <a:xfrm>
              <a:off x="899592" y="1484784"/>
              <a:ext cx="6984776" cy="3312368"/>
            </a:xfrm>
            <a:prstGeom prst="horizontalScroll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07704" y="2564904"/>
              <a:ext cx="547260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33CC"/>
                  </a:solidFill>
                </a:rPr>
                <a:t>我们来做一个安全提示牌，放到可能会有危险的地方，并写清楚提示语。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59632" y="2276872"/>
            <a:ext cx="6408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         通过本节课的学习，我们不仅能够很好地保护自己不去危险的地方玩耍，还能够提醒他人防范危险，我们真正成了安全小卫兵。</a:t>
            </a:r>
          </a:p>
        </p:txBody>
      </p:sp>
      <p:sp>
        <p:nvSpPr>
          <p:cNvPr id="5" name="矩形 4"/>
          <p:cNvSpPr/>
          <p:nvPr/>
        </p:nvSpPr>
        <p:spPr>
          <a:xfrm>
            <a:off x="1043608" y="764704"/>
            <a:ext cx="2242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课堂小结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43608" y="764704"/>
            <a:ext cx="22429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板书设计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403648" y="2132856"/>
            <a:ext cx="6048672" cy="3024336"/>
            <a:chOff x="1259632" y="1988840"/>
            <a:chExt cx="5760640" cy="2674168"/>
          </a:xfrm>
        </p:grpSpPr>
        <p:sp>
          <p:nvSpPr>
            <p:cNvPr id="4" name="TextBox 3"/>
            <p:cNvSpPr txBox="1"/>
            <p:nvPr/>
          </p:nvSpPr>
          <p:spPr>
            <a:xfrm>
              <a:off x="1259632" y="3121057"/>
              <a:ext cx="21602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33CC"/>
                  </a:solidFill>
                </a:rPr>
                <a:t>安全地玩</a:t>
              </a:r>
            </a:p>
          </p:txBody>
        </p:sp>
        <p:sp>
          <p:nvSpPr>
            <p:cNvPr id="6" name="左大括号 5"/>
            <p:cNvSpPr/>
            <p:nvPr/>
          </p:nvSpPr>
          <p:spPr>
            <a:xfrm>
              <a:off x="3131840" y="2132856"/>
              <a:ext cx="288032" cy="2448272"/>
            </a:xfrm>
            <a:prstGeom prst="leftBrace">
              <a:avLst/>
            </a:prstGeom>
            <a:ln w="38100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63888" y="1988840"/>
              <a:ext cx="28083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33CC"/>
                  </a:solidFill>
                </a:rPr>
                <a:t>在这里玩安全吗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63888" y="2987660"/>
              <a:ext cx="30243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33CC"/>
                  </a:solidFill>
                </a:rPr>
                <a:t>我是安全警示员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63888" y="4139788"/>
              <a:ext cx="34563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33CC"/>
                  </a:solidFill>
                </a:rPr>
                <a:t>我们的安全提示牌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59832" y="2636912"/>
            <a:ext cx="26564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再见</a:t>
            </a:r>
            <a:endParaRPr lang="zh-CN" altLang="en-US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037110" y="1714488"/>
            <a:ext cx="4767138" cy="4247879"/>
            <a:chOff x="2000232" y="1714488"/>
            <a:chExt cx="4767138" cy="4247879"/>
          </a:xfrm>
        </p:grpSpPr>
        <p:pic>
          <p:nvPicPr>
            <p:cNvPr id="20482" name="Picture 2" descr="http://s7.sinaimg.cn/middle/505bc6bcha259aa435c66&amp;69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00232" y="1714488"/>
              <a:ext cx="4767138" cy="3571899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214678" y="5500702"/>
              <a:ext cx="20717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FF0000"/>
                  </a:solidFill>
                </a:rPr>
                <a:t>操场玩球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79712" y="1412776"/>
            <a:ext cx="4929222" cy="4621029"/>
            <a:chOff x="1979712" y="1412776"/>
            <a:chExt cx="4929222" cy="4621029"/>
          </a:xfrm>
        </p:grpSpPr>
        <p:pic>
          <p:nvPicPr>
            <p:cNvPr id="1026" name="Picture 2" descr="http://1872.img.pp.sohu.com.cn/images/blog/2009/11/6/20/26/12578e5e452g213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79712" y="1412776"/>
              <a:ext cx="4929222" cy="3970655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3571868" y="5572140"/>
              <a:ext cx="1785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FF0000"/>
                  </a:solidFill>
                </a:rPr>
                <a:t>台阶玩球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619672" y="1916832"/>
            <a:ext cx="5976664" cy="2592288"/>
            <a:chOff x="1691680" y="1556792"/>
            <a:chExt cx="5976664" cy="2592288"/>
          </a:xfrm>
        </p:grpSpPr>
        <p:sp>
          <p:nvSpPr>
            <p:cNvPr id="11" name="流程图: 资料带 10"/>
            <p:cNvSpPr/>
            <p:nvPr/>
          </p:nvSpPr>
          <p:spPr>
            <a:xfrm>
              <a:off x="1691680" y="1556792"/>
              <a:ext cx="5976664" cy="2592288"/>
            </a:xfrm>
            <a:prstGeom prst="flowChartPunchedTap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51720" y="2564904"/>
              <a:ext cx="525658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33CC"/>
                  </a:solidFill>
                </a:rPr>
                <a:t>你们能分辨出在哪些地方玩球是安全的吗？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051720" y="2564904"/>
            <a:ext cx="52565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只有在没有障碍的空地玩球才是安全的。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47664" y="2636912"/>
            <a:ext cx="60486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33CC"/>
                </a:solidFill>
              </a:rPr>
              <a:t>        看来，大家都发现生活中存在着安全隐患，知道应该在安全的地方玩耍，才能很好地保护自己。</a:t>
            </a:r>
          </a:p>
        </p:txBody>
      </p:sp>
      <p:sp>
        <p:nvSpPr>
          <p:cNvPr id="4" name="云形 3"/>
          <p:cNvSpPr/>
          <p:nvPr/>
        </p:nvSpPr>
        <p:spPr>
          <a:xfrm>
            <a:off x="1403648" y="1196752"/>
            <a:ext cx="1872208" cy="864096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835696" y="1340768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</a:rPr>
              <a:t>小结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5576" y="476672"/>
            <a:ext cx="37866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在这里玩安全吗</a:t>
            </a:r>
          </a:p>
        </p:txBody>
      </p:sp>
      <p:pic>
        <p:nvPicPr>
          <p:cNvPr id="19457" name="Picture 1" descr="C:\Users\Administrator\AppData\Roaming\Tencent\Users\37799205\QQ\WinTemp\RichOle\QVL~ES@NYAP@CWYOJ7O7QC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340768"/>
            <a:ext cx="5688632" cy="505124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971600" y="1484784"/>
            <a:ext cx="7272808" cy="3888432"/>
            <a:chOff x="899592" y="1484784"/>
            <a:chExt cx="7488832" cy="3888432"/>
          </a:xfrm>
        </p:grpSpPr>
        <p:sp>
          <p:nvSpPr>
            <p:cNvPr id="4" name="爆炸形 2 3"/>
            <p:cNvSpPr/>
            <p:nvPr/>
          </p:nvSpPr>
          <p:spPr>
            <a:xfrm>
              <a:off x="899592" y="1484784"/>
              <a:ext cx="7488832" cy="3888432"/>
            </a:xfrm>
            <a:prstGeom prst="irregularSeal2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67744" y="3122965"/>
              <a:ext cx="460851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33CC"/>
                  </a:solidFill>
                </a:rPr>
                <a:t>你们想一想在这些地方玩可能会有什么危险？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全屏显示(4:3)</PresentationFormat>
  <Paragraphs>34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8" baseType="lpstr">
      <vt:lpstr>宋体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Lei Wang</cp:lastModifiedBy>
  <cp:revision>2</cp:revision>
  <dcterms:created xsi:type="dcterms:W3CDTF">2018-03-01T07:25:04Z</dcterms:created>
  <dcterms:modified xsi:type="dcterms:W3CDTF">2019-02-18T02:53:47Z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