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57" r:id="rId3"/>
    <p:sldId id="339" r:id="rId4"/>
    <p:sldId id="324" r:id="rId5"/>
    <p:sldId id="358" r:id="rId6"/>
    <p:sldId id="377" r:id="rId7"/>
    <p:sldId id="390" r:id="rId9"/>
    <p:sldId id="290" r:id="rId10"/>
    <p:sldId id="392" r:id="rId11"/>
    <p:sldId id="293" r:id="rId12"/>
    <p:sldId id="398" r:id="rId13"/>
    <p:sldId id="379" r:id="rId14"/>
    <p:sldId id="400" r:id="rId15"/>
    <p:sldId id="399" r:id="rId16"/>
    <p:sldId id="292" r:id="rId17"/>
    <p:sldId id="389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8C69"/>
    <a:srgbClr val="597AB4"/>
    <a:srgbClr val="DEB144"/>
    <a:srgbClr val="9F2C2C"/>
    <a:srgbClr val="FF6E6E"/>
    <a:srgbClr val="6F5B8A"/>
    <a:srgbClr val="8C853B"/>
    <a:srgbClr val="86E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74" y="72"/>
      </p:cViewPr>
      <p:guideLst>
        <p:guide orient="horz" pos="2296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"/>
          <a:sy n="1" d="1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77EAB-3985-4C1E-BB47-9D75FA372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A2DBC-BC8B-41BA-9F74-4C98D09EE5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3555" name="Rectangle 2"/>
          <p:cNvSpPr>
            <a:spLocks noTextEdit="1"/>
          </p:cNvSpPr>
          <p:nvPr>
            <p:ph type="sldImg"/>
          </p:nvPr>
        </p:nvSpPr>
        <p:spPr>
          <a:solidFill>
            <a:srgbClr val="FFFFFF">
              <a:alpha val="100000"/>
            </a:srgbClr>
          </a:solidFill>
        </p:spPr>
      </p:sp>
      <p:sp>
        <p:nvSpPr>
          <p:cNvPr id="23556" name="Rectangle 3"/>
          <p:cNvSpPr/>
          <p:nvPr>
            <p:ph type="body"/>
          </p:nvPr>
        </p:nvSpPr>
        <p:spPr>
          <a:xfrm>
            <a:off x="685800" y="4343400"/>
            <a:ext cx="5486400" cy="41148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/>
              <a:t>通过填表</a:t>
            </a:r>
            <a:r>
              <a:rPr lang="en-US" altLang="zh-CN" dirty="0"/>
              <a:t>,</a:t>
            </a:r>
            <a:r>
              <a:rPr lang="zh-CN" altLang="en-US" dirty="0"/>
              <a:t>你会发现</a:t>
            </a:r>
            <a:r>
              <a:rPr lang="en-US" altLang="zh-CN" dirty="0"/>
              <a:t>:</a:t>
            </a:r>
            <a:r>
              <a:rPr lang="zh-CN" altLang="en-US" dirty="0"/>
              <a:t>每当行驶时间 </a:t>
            </a:r>
            <a:r>
              <a:rPr lang="en-US" altLang="zh-CN" dirty="0"/>
              <a:t>t </a:t>
            </a:r>
            <a:r>
              <a:rPr lang="zh-CN" altLang="en-US" dirty="0"/>
              <a:t>取定一个值时</a:t>
            </a:r>
            <a:r>
              <a:rPr lang="en-US" altLang="zh-CN" dirty="0"/>
              <a:t>,</a:t>
            </a:r>
            <a:r>
              <a:rPr lang="zh-CN" altLang="en-US" dirty="0"/>
              <a:t>行驶里程 </a:t>
            </a:r>
            <a:r>
              <a:rPr lang="en-US" altLang="zh-CN" dirty="0"/>
              <a:t>s </a:t>
            </a:r>
            <a:r>
              <a:rPr lang="zh-CN" altLang="en-US" dirty="0"/>
              <a:t>就随之确定一个值</a:t>
            </a:r>
            <a:r>
              <a:rPr lang="en-US" altLang="zh-CN" dirty="0"/>
              <a:t>.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2AB97-A61A-42F1-947E-FA602AAF57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613DD-CCF7-46E0-9CAA-45C8B769AF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wmf"/><Relationship Id="rId8" Type="http://schemas.openxmlformats.org/officeDocument/2006/relationships/oleObject" Target="../embeddings/oleObject12.bin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17.emf"/><Relationship Id="rId3" Type="http://schemas.openxmlformats.org/officeDocument/2006/relationships/tags" Target="../tags/tag9.xml"/><Relationship Id="rId2" Type="http://schemas.microsoft.com/office/2007/relationships/hdphoto" Target="../media/image2.wdp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5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7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emf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6.bin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21" Type="http://schemas.openxmlformats.org/officeDocument/2006/relationships/notesSlide" Target="../notesSlides/notesSlide2.xml"/><Relationship Id="rId20" Type="http://schemas.openxmlformats.org/officeDocument/2006/relationships/vmlDrawing" Target="../drawings/vmlDrawing2.vml"/><Relationship Id="rId2" Type="http://schemas.openxmlformats.org/officeDocument/2006/relationships/image" Target="../media/image8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5.wmf"/><Relationship Id="rId17" Type="http://schemas.openxmlformats.org/officeDocument/2006/relationships/oleObject" Target="../embeddings/oleObject11.bin"/><Relationship Id="rId16" Type="http://schemas.openxmlformats.org/officeDocument/2006/relationships/image" Target="../media/image14.w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3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tags" Target="../tags/tag8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深度视觉·原创设计 https://www.docer.com/works?userid=22383862"/>
          <p:cNvSpPr/>
          <p:nvPr>
            <p:custDataLst>
              <p:tags r:id="rId1"/>
            </p:custDataLst>
          </p:nvPr>
        </p:nvSpPr>
        <p:spPr>
          <a:xfrm>
            <a:off x="715963" y="1778000"/>
            <a:ext cx="10383837" cy="308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3" name="深度视觉·原创设计 https://www.docer.com/works?userid=22383862"/>
          <p:cNvSpPr/>
          <p:nvPr>
            <p:custDataLst>
              <p:tags r:id="rId2"/>
            </p:custDataLst>
          </p:nvPr>
        </p:nvSpPr>
        <p:spPr>
          <a:xfrm>
            <a:off x="0" y="0"/>
            <a:ext cx="715963" cy="66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深度视觉·原创设计 https://www.docer.com/works?userid=2238386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38363" y="788988"/>
            <a:ext cx="7662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4472C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2023-2024</a:t>
            </a:r>
            <a:r>
              <a:rPr lang="zh-CN" altLang="en-US" sz="4000">
                <a:solidFill>
                  <a:srgbClr val="4472C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学年八年级第一学期</a:t>
            </a:r>
            <a:r>
              <a:rPr lang="en-US" altLang="zh-CN" sz="4000">
                <a:solidFill>
                  <a:srgbClr val="4472C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endParaRPr lang="en-US" altLang="zh-CN" sz="4000">
              <a:solidFill>
                <a:srgbClr val="4472C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6" name="深度视觉·原创设计 https://www.docer.com/works?userid=2238386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67363" y="5281613"/>
            <a:ext cx="5778500" cy="58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9pPr>
          </a:lstStyle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4472C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endParaRPr lang="en-US" altLang="zh-CN" sz="3600">
              <a:solidFill>
                <a:srgbClr val="4472C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767408" y="2557353"/>
            <a:ext cx="1015059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  <a:cs typeface="等线" panose="02010600030101010101" charset="-122"/>
              </a:defRPr>
            </a:lvl9pPr>
          </a:lstStyle>
          <a:p>
            <a:pPr algn="ctr" rt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b="1" spc="-200" dirty="0">
                <a:solidFill>
                  <a:schemeClr val="bg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微专题：一次函数</a:t>
            </a:r>
            <a:r>
              <a:rPr lang="zh-CN" altLang="en-US" sz="5400" b="1" spc="-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与图形</a:t>
            </a:r>
            <a:r>
              <a:rPr lang="zh-CN" altLang="en-US" sz="5400" b="1" spc="-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面积</a:t>
            </a:r>
            <a:endParaRPr lang="zh-CN" altLang="en-US" sz="5400" b="1" spc="-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矩形 23"/>
          <p:cNvSpPr/>
          <p:nvPr/>
        </p:nvSpPr>
        <p:spPr>
          <a:xfrm>
            <a:off x="1381125" y="1428750"/>
            <a:ext cx="9296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例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97" name="矩形 1"/>
          <p:cNvSpPr/>
          <p:nvPr/>
        </p:nvSpPr>
        <p:spPr>
          <a:xfrm>
            <a:off x="2255838" y="5300663"/>
            <a:ext cx="79660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要求：先独立思考</a:t>
            </a:r>
            <a:r>
              <a:rPr lang="en-US" altLang="zh-CN" sz="2800" b="1">
                <a:latin typeface="Arial" panose="020B0604020202020204" pitchFamily="34" charset="0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分钟，然后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讨论：如何求</a:t>
            </a:r>
            <a:r>
              <a:rPr lang="en-US" sz="2800" b="1" baseline="-25000">
                <a:latin typeface="Times New Roman" panose="02020603050405020304" pitchFamily="18" charset="0"/>
                <a:sym typeface="+mn-ea"/>
              </a:rPr>
              <a:t>△</a:t>
            </a:r>
            <a:r>
              <a:rPr lang="en-US" sz="2800" b="1" i="1" baseline="-25000">
                <a:latin typeface="Times New Roman" panose="02020603050405020304" pitchFamily="18" charset="0"/>
                <a:sym typeface="+mn-ea"/>
              </a:rPr>
              <a:t>PAB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的面积？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哪些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方法？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286974" y="61963"/>
            <a:ext cx="1033549" cy="11260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81125" y="499110"/>
            <a:ext cx="679767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R="0" indent="0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探究问题</a:t>
            </a:r>
            <a:r>
              <a:rPr lang="en-US" altLang="zh-CN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：三边都不在坐标轴上的三角形</a:t>
            </a:r>
            <a:endParaRPr kumimoji="0" lang="zh-CN" altLang="en-US" sz="2800" b="1" i="0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81075" y="1224598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56155" y="1356360"/>
            <a:ext cx="97250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如图，直线</a:t>
            </a:r>
            <a:r>
              <a:rPr lang="en-US" sz="2800" b="1" i="1">
                <a:latin typeface="Times New Roman" panose="02020603050405020304" pitchFamily="18" charset="0"/>
              </a:rPr>
              <a:t>y</a:t>
            </a:r>
            <a:r>
              <a:rPr lang="en-US" sz="2800" b="1">
                <a:latin typeface="Times New Roman" panose="02020603050405020304" pitchFamily="18" charset="0"/>
              </a:rPr>
              <a:t>=</a:t>
            </a:r>
            <a:r>
              <a:rPr lang="en-US" sz="2800" b="1">
                <a:latin typeface="宋体" panose="02010600030101010101" pitchFamily="2" charset="-122"/>
              </a:rPr>
              <a:t>-</a:t>
            </a:r>
            <a:r>
              <a:rPr lang="en-US" sz="2800" b="1" i="1">
                <a:latin typeface="Times New Roman" panose="02020603050405020304" pitchFamily="18" charset="0"/>
              </a:rPr>
              <a:t>x</a:t>
            </a:r>
            <a:r>
              <a:rPr lang="en-US" sz="2800" b="1">
                <a:latin typeface="Times New Roman" panose="02020603050405020304" pitchFamily="18" charset="0"/>
              </a:rPr>
              <a:t>+4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sz="2800" b="1" i="1">
                <a:latin typeface="Times New Roman" panose="02020603050405020304" pitchFamily="18" charset="0"/>
              </a:rPr>
              <a:t>x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轴、</a:t>
            </a:r>
            <a:r>
              <a:rPr lang="en-US" sz="2800" b="1" i="1">
                <a:latin typeface="Times New Roman" panose="02020603050405020304" pitchFamily="18" charset="0"/>
              </a:rPr>
              <a:t>y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轴分别交于点</a:t>
            </a:r>
            <a:r>
              <a:rPr lang="en-US" sz="2800" b="1" i="1">
                <a:latin typeface="Times New Roman" panose="02020603050405020304" pitchFamily="18" charset="0"/>
              </a:rPr>
              <a:t>A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，点</a:t>
            </a:r>
            <a:r>
              <a:rPr lang="en-US" sz="2800" b="1" i="1">
                <a:latin typeface="Times New Roman" panose="02020603050405020304" pitchFamily="18" charset="0"/>
              </a:rPr>
              <a:t>B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，点</a:t>
            </a:r>
            <a:r>
              <a:rPr lang="en-US" sz="2800" b="1" i="1">
                <a:latin typeface="Times New Roman" panose="02020603050405020304" pitchFamily="18" charset="0"/>
              </a:rPr>
              <a:t>P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的坐标为</a:t>
            </a:r>
            <a:r>
              <a:rPr lang="en-US" sz="2800" b="1">
                <a:latin typeface="Times New Roman" panose="02020603050405020304" pitchFamily="18" charset="0"/>
              </a:rPr>
              <a:t>(</a:t>
            </a:r>
            <a:r>
              <a:rPr lang="en-US" sz="2800" b="1">
                <a:latin typeface="宋体" panose="02010600030101010101" pitchFamily="2" charset="-122"/>
              </a:rPr>
              <a:t>-</a:t>
            </a:r>
            <a:r>
              <a:rPr lang="en-US" sz="2800" b="1">
                <a:latin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800" b="1">
                <a:latin typeface="Times New Roman" panose="02020603050405020304" pitchFamily="18" charset="0"/>
              </a:rPr>
              <a:t>2)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PA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交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轴于点（0，）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则</a:t>
            </a:r>
            <a:r>
              <a:rPr lang="en-US" sz="2800" b="1" i="1">
                <a:latin typeface="Times New Roman" panose="02020603050405020304" pitchFamily="18" charset="0"/>
              </a:rPr>
              <a:t>S</a:t>
            </a:r>
            <a:r>
              <a:rPr lang="en-US" sz="2800" b="1" baseline="-25000">
                <a:latin typeface="Times New Roman" panose="02020603050405020304" pitchFamily="18" charset="0"/>
              </a:rPr>
              <a:t>△</a:t>
            </a:r>
            <a:r>
              <a:rPr lang="en-US" sz="2800" b="1" i="1" baseline="-25000">
                <a:latin typeface="Times New Roman" panose="02020603050405020304" pitchFamily="18" charset="0"/>
              </a:rPr>
              <a:t>PAB</a:t>
            </a:r>
            <a:r>
              <a:rPr lang="en-US" sz="2800" b="1">
                <a:latin typeface="Times New Roman" panose="02020603050405020304" pitchFamily="18" charset="0"/>
              </a:rPr>
              <a:t>=___________</a:t>
            </a:r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1835" y="2440940"/>
            <a:ext cx="3096260" cy="259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2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21760" y="2328545"/>
            <a:ext cx="3096260" cy="259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82180" y="2329180"/>
            <a:ext cx="3096260" cy="25939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-2147482601" name="Object 23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7515860" y="1568450"/>
          <a:ext cx="337820" cy="872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152400" imgH="393700" progId="Equation.KSEE3">
                  <p:embed/>
                </p:oleObj>
              </mc:Choice>
              <mc:Fallback>
                <p:oleObj name="" r:id="rId8" imgW="1524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15860" y="1568450"/>
                        <a:ext cx="337820" cy="872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8"/>
          <p:cNvPicPr>
            <a:picLocks noGrp="1"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286974" y="61963"/>
            <a:ext cx="1033549" cy="1126053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38200" y="1155383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367155" y="202565"/>
            <a:ext cx="93573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indent="0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探究问题</a:t>
            </a:r>
            <a:r>
              <a:rPr lang="en-US" altLang="zh-CN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：平行线转化求面积</a:t>
            </a:r>
            <a:endParaRPr lang="zh-CN" altLang="en-US" sz="2800" b="1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080" y="1398270"/>
            <a:ext cx="110813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如图，在平面直角坐标系中，△ABC三个顶点的坐标分别为A（0，6），B（3，0），C（0，4），若点P是x轴上一动点，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则点P的坐标为(    )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9810" y="2922905"/>
            <a:ext cx="79762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问题1：平行线转化法求面积的依据是什么？</a:t>
            </a:r>
            <a:endParaRPr lang="zh-CN" altLang="en-US" sz="2800" b="1"/>
          </a:p>
          <a:p>
            <a:r>
              <a:rPr lang="zh-CN" altLang="en-US" sz="2800" b="1"/>
              <a:t>问题2：当题目中的条件出现什么特征时可以考虑用平行线转化法求面积？</a:t>
            </a:r>
            <a:endParaRPr lang="zh-CN" altLang="en-US" sz="2800" b="1"/>
          </a:p>
          <a:p>
            <a:r>
              <a:rPr lang="zh-CN" altLang="en-US" sz="2800" b="1"/>
              <a:t>问题3：直线上方的平行线确定之后，通过什么操作手段来确定直线下方的平行线位置？</a:t>
            </a:r>
            <a:endParaRPr lang="zh-CN" altLang="en-US" sz="2800" b="1"/>
          </a:p>
        </p:txBody>
      </p:sp>
      <p:pic>
        <p:nvPicPr>
          <p:cNvPr id="4" name="Picture 1" descr="Generat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" y="2922905"/>
            <a:ext cx="2633980" cy="3715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0" descr="Generat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4250" y="1856105"/>
            <a:ext cx="1969135" cy="467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43472" y="908720"/>
            <a:ext cx="89050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和同学们说说你这节课的收获是什么？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119336" y="1746937"/>
            <a:ext cx="11881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kern="100" dirty="0">
                <a:highlight>
                  <a:srgbClr val="FFFF00"/>
                </a:highlight>
                <a:latin typeface="等线" panose="02010600030101010101" charset="-122"/>
                <a:ea typeface="等线" panose="02010600030101010101" charset="-122"/>
              </a:rPr>
              <a:t>1.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当三角形的底或高在坐标轴上，或者平行于坐标轴上，这样的三角形为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常规三角形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，可以直接利用三角形的面积公式进行求解。</a:t>
            </a:r>
            <a:endParaRPr lang="zh-CN" altLang="zh-CN" sz="2800" b="1" kern="100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649" y="3068960"/>
            <a:ext cx="1203835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kern="100" dirty="0">
                <a:highlight>
                  <a:srgbClr val="FFFF00"/>
                </a:highlight>
                <a:latin typeface="等线" panose="02010600030101010101" charset="-122"/>
                <a:ea typeface="等线" panose="02010600030101010101" charset="-122"/>
              </a:rPr>
              <a:t>2.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当三角形的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三边都不在坐标轴上的三角形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，这样的三角形为</a:t>
            </a:r>
            <a:r>
              <a:rPr lang="zh-CN" altLang="en-US" sz="2800" b="1" kern="1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非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常规三角形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，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（</a:t>
            </a:r>
            <a:r>
              <a:rPr lang="en-US" altLang="zh-CN" sz="2800" b="1" kern="100" dirty="0">
                <a:latin typeface="等线" panose="02010600030101010101" charset="-122"/>
                <a:ea typeface="等线" panose="02010600030101010101" charset="-122"/>
              </a:rPr>
              <a:t>1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）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可以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用这样的</a:t>
            </a:r>
            <a:r>
              <a:rPr lang="zh-CN" altLang="en-US" sz="28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“割补法”求面积：把三角形底和高转化为坐标轴或平行于坐标轴上的线段，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这样就可以用常规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三角形的面积公式进行求解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；</a:t>
            </a:r>
            <a:endParaRPr lang="en-US" altLang="zh-CN" sz="2800" b="1" kern="100" dirty="0">
              <a:latin typeface="等线" panose="02010600030101010101" charset="-122"/>
              <a:ea typeface="等线" panose="0201060003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（</a:t>
            </a:r>
            <a:r>
              <a:rPr lang="en-US" altLang="zh-CN" sz="2800" b="1" kern="100" dirty="0">
                <a:latin typeface="等线" panose="02010600030101010101" charset="-122"/>
                <a:ea typeface="等线" panose="02010600030101010101" charset="-122"/>
              </a:rPr>
              <a:t>2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）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可以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用</a:t>
            </a:r>
            <a:r>
              <a:rPr lang="zh-CN" altLang="en-US" sz="2800" b="1" kern="1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“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铅垂法</a:t>
            </a:r>
            <a:r>
              <a:rPr lang="zh-CN" altLang="en-US" sz="2800" b="1" kern="1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”</a:t>
            </a:r>
            <a:r>
              <a:rPr lang="zh-CN" altLang="zh-CN" sz="2800" b="1" kern="100" dirty="0">
                <a:latin typeface="等线" panose="02010600030101010101" charset="-122"/>
                <a:ea typeface="等线" panose="02010600030101010101" charset="-122"/>
              </a:rPr>
              <a:t> 求面积</a:t>
            </a:r>
            <a:r>
              <a:rPr lang="zh-CN" altLang="en-US" sz="2800" b="1" kern="100" dirty="0">
                <a:latin typeface="等线" panose="02010600030101010101" charset="-122"/>
                <a:ea typeface="等线" panose="02010600030101010101" charset="-122"/>
              </a:rPr>
              <a:t>：</a:t>
            </a:r>
            <a:r>
              <a:rPr lang="zh-CN" altLang="zh-CN" sz="2800" b="1" dirty="0">
                <a:latin typeface="等线" panose="02010600030101010101" charset="-122"/>
                <a:ea typeface="等线" panose="02010600030101010101" charset="-122"/>
              </a:rPr>
              <a:t>选取任意两点横坐标之差的绝对值作为水平宽，过第三个点作铅垂线，与之前两点所在直线交于一点，第三个点与这个交点纵坐标之差的绝对值作为铅垂高，利用水平宽与铅垂高乘积的一半求出三角形的面积。</a:t>
            </a:r>
            <a:endParaRPr lang="zh-CN" altLang="zh-CN" sz="2800" b="1" kern="100" dirty="0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464139" y="76568"/>
            <a:ext cx="1033549" cy="11260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3365" y="209550"/>
            <a:ext cx="3304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活动小结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3"/>
          <p:cNvSpPr txBox="1"/>
          <p:nvPr/>
        </p:nvSpPr>
        <p:spPr>
          <a:xfrm>
            <a:off x="3184525" y="7223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5" name="矩形 8"/>
          <p:cNvSpPr/>
          <p:nvPr/>
        </p:nvSpPr>
        <p:spPr>
          <a:xfrm>
            <a:off x="4946492" y="1476375"/>
            <a:ext cx="309880" cy="260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/>
            <a:endParaRPr lang="zh-CN" altLang="zh-CN" sz="110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93" name="TextBox 13"/>
          <p:cNvSpPr txBox="1"/>
          <p:nvPr/>
        </p:nvSpPr>
        <p:spPr>
          <a:xfrm>
            <a:off x="2071053" y="608965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数学思考</a:t>
            </a:r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38200" y="1436053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内容占位符 8"/>
          <p:cNvPicPr>
            <a:picLocks noGrp="1"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834344" y="255638"/>
            <a:ext cx="1033549" cy="112605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7535366" y="6526138"/>
            <a:ext cx="446276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努力成为具有自由之思想，独立之人格，创新之意识的现代青年！</a:t>
            </a:r>
            <a:endParaRPr lang="zh-CN" altLang="en-US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04290" y="2433955"/>
            <a:ext cx="10634980" cy="2070735"/>
            <a:chOff x="2054" y="3833"/>
            <a:chExt cx="16748" cy="3261"/>
          </a:xfrm>
        </p:grpSpPr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>
            <a:xfrm rot="16200000">
              <a:off x="10194" y="-1770"/>
              <a:ext cx="134" cy="16414"/>
            </a:xfrm>
            <a:prstGeom prst="rect">
              <a:avLst/>
            </a:prstGeom>
            <a:solidFill>
              <a:schemeClr val="accent1"/>
            </a:solidFill>
          </p:spPr>
          <p:txBody>
            <a:bodyPr lIns="28928" tIns="14465" rIns="28928" bIns="14465" anchor="ctr">
              <a:norm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79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9634" name="组合 13"/>
            <p:cNvGrpSpPr/>
            <p:nvPr/>
          </p:nvGrpSpPr>
          <p:grpSpPr>
            <a:xfrm rot="-5400000">
              <a:off x="2698" y="3831"/>
              <a:ext cx="3260" cy="3265"/>
              <a:chOff x="2385059" y="2658284"/>
              <a:chExt cx="1204508" cy="1204922"/>
            </a:xfrm>
          </p:grpSpPr>
          <p:sp>
            <p:nvSpPr>
              <p:cNvPr id="69635" name="矩形 14"/>
              <p:cNvSpPr/>
              <p:nvPr>
                <p:custDataLst>
                  <p:tags r:id="rId4"/>
                </p:custDataLst>
              </p:nvPr>
            </p:nvSpPr>
            <p:spPr>
              <a:xfrm rot="5400000">
                <a:off x="2647261" y="2920899"/>
                <a:ext cx="1204922" cy="6796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600">
                    <a:latin typeface="金梅毛行書" panose="02010609000101010101" charset="0"/>
                    <a:ea typeface="宋体" panose="02010600030101010101" pitchFamily="2" charset="-122"/>
                    <a:cs typeface="楷体_GB2312" panose="02010609030101010101" pitchFamily="49" charset="-122"/>
                  </a:rPr>
                  <a:t>我的收获</a:t>
                </a:r>
                <a:endParaRPr lang="zh-CN" altLang="en-US" sz="3600">
                  <a:latin typeface="金梅毛行書" panose="02010609000101010101" charset="0"/>
                  <a:ea typeface="宋体" panose="02010600030101010101" pitchFamily="2" charset="-122"/>
                  <a:cs typeface="楷体_GB2312" panose="02010609030101010101" pitchFamily="49" charset="-122"/>
                </a:endParaRPr>
              </a:p>
            </p:txBody>
          </p:sp>
          <p:sp>
            <p:nvSpPr>
              <p:cNvPr id="69636" name="菱形 25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2385059" y="3028307"/>
                <a:ext cx="485366" cy="485366"/>
              </a:xfrm>
              <a:prstGeom prst="diamond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01</a:t>
                </a:r>
                <a:endParaRPr lang="en-US" altLang="zh-CN" sz="2800" b="1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9637" name="组合 26"/>
            <p:cNvGrpSpPr/>
            <p:nvPr/>
          </p:nvGrpSpPr>
          <p:grpSpPr>
            <a:xfrm rot="-5400000">
              <a:off x="13600" y="1891"/>
              <a:ext cx="3259" cy="7146"/>
              <a:chOff x="2385054" y="3773795"/>
              <a:chExt cx="1204144" cy="2641225"/>
            </a:xfrm>
          </p:grpSpPr>
          <p:sp>
            <p:nvSpPr>
              <p:cNvPr id="69638" name="菱形 27"/>
              <p:cNvSpPr/>
              <p:nvPr>
                <p:custDataLst>
                  <p:tags r:id="rId6"/>
                </p:custDataLst>
              </p:nvPr>
            </p:nvSpPr>
            <p:spPr>
              <a:xfrm rot="5400000">
                <a:off x="2385053" y="4488250"/>
                <a:ext cx="485366" cy="485365"/>
              </a:xfrm>
              <a:prstGeom prst="diamond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03</a:t>
                </a:r>
                <a:endParaRPr lang="en-US" altLang="zh-CN" sz="2800" b="1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9639" name="矩形 29"/>
              <p:cNvSpPr/>
              <p:nvPr>
                <p:custDataLst>
                  <p:tags r:id="rId7"/>
                </p:custDataLst>
              </p:nvPr>
            </p:nvSpPr>
            <p:spPr>
              <a:xfrm rot="5400000">
                <a:off x="1928661" y="4754483"/>
                <a:ext cx="2641225" cy="6798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600">
                    <a:latin typeface="金梅毛行書" panose="02010609000101010101" charset="0"/>
                    <a:ea typeface="金梅毛行書" panose="02010609000101010101" charset="0"/>
                    <a:cs typeface="楷体_GB2312" panose="02010609030101010101" pitchFamily="49" charset="-122"/>
                  </a:rPr>
                  <a:t>我想继续研究的问题</a:t>
                </a:r>
                <a:endParaRPr lang="zh-CN" altLang="en-US" sz="3600">
                  <a:latin typeface="金梅毛行書" panose="02010609000101010101" charset="0"/>
                  <a:ea typeface="金梅毛行書" panose="02010609000101010101" charset="0"/>
                  <a:cs typeface="楷体_GB2312" panose="02010609030101010101" pitchFamily="49" charset="-122"/>
                </a:endParaRPr>
              </a:p>
            </p:txBody>
          </p:sp>
        </p:grpSp>
        <p:sp>
          <p:nvSpPr>
            <p:cNvPr id="69641" name="菱形 31"/>
            <p:cNvSpPr/>
            <p:nvPr>
              <p:custDataLst>
                <p:tags r:id="rId8"/>
              </p:custDataLst>
            </p:nvPr>
          </p:nvSpPr>
          <p:spPr>
            <a:xfrm>
              <a:off x="8276" y="5780"/>
              <a:ext cx="1314" cy="1314"/>
            </a:xfrm>
            <a:prstGeom prst="diamond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b="1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02</a:t>
              </a:r>
              <a:endPara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04" y="4247"/>
              <a:ext cx="460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>
                  <a:latin typeface="金梅毛行書" panose="02010609000101010101" charset="0"/>
                  <a:ea typeface="金梅毛行書" panose="02010609000101010101" charset="0"/>
                  <a:cs typeface="楷体_GB2312" panose="02010609030101010101" pitchFamily="49" charset="-122"/>
                  <a:sym typeface="+mn-ea"/>
                </a:rPr>
                <a:t>我最感兴趣的</a:t>
              </a:r>
              <a:endParaRPr lang="zh-CN" altLang="en-US" sz="3600" b="0">
                <a:latin typeface="金梅毛行書" panose="02010609000101010101" charset="0"/>
                <a:ea typeface="金梅毛行書" panose="02010609000101010101" charset="0"/>
                <a:cs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3"/>
          <p:cNvSpPr txBox="1"/>
          <p:nvPr/>
        </p:nvSpPr>
        <p:spPr>
          <a:xfrm>
            <a:off x="7866063" y="2728913"/>
            <a:ext cx="677862" cy="6111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46" name="Text Box 3"/>
          <p:cNvSpPr txBox="1"/>
          <p:nvPr/>
        </p:nvSpPr>
        <p:spPr>
          <a:xfrm>
            <a:off x="10107613" y="4170680"/>
            <a:ext cx="677862" cy="6111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47" name="Text Box 4"/>
          <p:cNvSpPr txBox="1"/>
          <p:nvPr/>
        </p:nvSpPr>
        <p:spPr>
          <a:xfrm>
            <a:off x="7683500" y="4937125"/>
            <a:ext cx="760413" cy="6111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48" name="Text Box 6"/>
          <p:cNvSpPr txBox="1"/>
          <p:nvPr/>
        </p:nvSpPr>
        <p:spPr>
          <a:xfrm>
            <a:off x="7392988" y="4179888"/>
            <a:ext cx="760412" cy="6111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49" name="Text Box 7"/>
          <p:cNvSpPr txBox="1"/>
          <p:nvPr/>
        </p:nvSpPr>
        <p:spPr>
          <a:xfrm>
            <a:off x="9418638" y="3783013"/>
            <a:ext cx="760412" cy="6111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50" name="Text Box 8"/>
          <p:cNvSpPr txBox="1"/>
          <p:nvPr/>
        </p:nvSpPr>
        <p:spPr>
          <a:xfrm>
            <a:off x="8607425" y="3465513"/>
            <a:ext cx="760413" cy="6111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51" name="Text Box 9"/>
          <p:cNvSpPr txBox="1"/>
          <p:nvPr/>
        </p:nvSpPr>
        <p:spPr>
          <a:xfrm>
            <a:off x="8178800" y="3822700"/>
            <a:ext cx="760413" cy="6111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52" name="Text Box 10"/>
          <p:cNvSpPr txBox="1"/>
          <p:nvPr/>
        </p:nvSpPr>
        <p:spPr>
          <a:xfrm>
            <a:off x="7410450" y="3219450"/>
            <a:ext cx="758825" cy="6111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53" name="Line 15"/>
          <p:cNvSpPr/>
          <p:nvPr/>
        </p:nvSpPr>
        <p:spPr>
          <a:xfrm flipV="1">
            <a:off x="7750175" y="4222750"/>
            <a:ext cx="1857375" cy="74295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55" name="Rectangle 18"/>
          <p:cNvSpPr/>
          <p:nvPr/>
        </p:nvSpPr>
        <p:spPr>
          <a:xfrm>
            <a:off x="1381125" y="1364615"/>
            <a:ext cx="9730936" cy="829945"/>
          </a:xfrm>
          <a:prstGeom prst="rect">
            <a:avLst/>
          </a:prstGeom>
          <a:noFill/>
          <a:ln w="9525">
            <a:noFill/>
          </a:ln>
          <a:effectLst>
            <a:prstShdw prst="shdw12" dir="16200000">
              <a:schemeClr val="bg2"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如下图，直线y= -x+6分别交x轴、y轴于点A、B，直线y=x-2交y轴于C，两直线相交于点P。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6" name="矩形 20"/>
          <p:cNvSpPr/>
          <p:nvPr/>
        </p:nvSpPr>
        <p:spPr>
          <a:xfrm>
            <a:off x="1699578" y="2245043"/>
            <a:ext cx="486260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〔1〕求点P的坐标；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〔2〕求S∆PCA。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6" name="矩形 23"/>
          <p:cNvSpPr/>
          <p:nvPr/>
        </p:nvSpPr>
        <p:spPr>
          <a:xfrm>
            <a:off x="1380808" y="5417185"/>
            <a:ext cx="8268340" cy="118990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方法总结：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〔1〕“割补法〞；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〔2〕把三角形底和高转化为坐标轴或平行于坐标轴上的线段。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矩形 23"/>
          <p:cNvSpPr/>
          <p:nvPr/>
        </p:nvSpPr>
        <p:spPr>
          <a:xfrm>
            <a:off x="1171575" y="3235325"/>
            <a:ext cx="523240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0E09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思考:</a:t>
            </a:r>
            <a:endParaRPr lang="zh-CN" altLang="en-US" sz="2400" b="1">
              <a:solidFill>
                <a:srgbClr val="0E09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E09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问题1：如何求P的坐标？</a:t>
            </a:r>
            <a:endParaRPr lang="zh-CN" altLang="en-US" sz="2400" b="1">
              <a:solidFill>
                <a:srgbClr val="0E09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E09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问题2：你还可以求得哪些点的坐标？</a:t>
            </a:r>
            <a:endParaRPr lang="zh-CN" altLang="en-US" sz="2400" b="1">
              <a:solidFill>
                <a:srgbClr val="0E09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E09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问题3：还能求出其他图形的面积</a:t>
            </a:r>
            <a:r>
              <a:rPr lang="zh-CN" altLang="en-US" sz="2400" b="1">
                <a:solidFill>
                  <a:srgbClr val="0E09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吗？</a:t>
            </a:r>
            <a:endParaRPr lang="zh-CN" altLang="en-US" sz="2400" b="1">
              <a:solidFill>
                <a:srgbClr val="0E09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7758113" y="3403918"/>
            <a:ext cx="1800225" cy="1524000"/>
          </a:xfrm>
          <a:custGeom>
            <a:avLst/>
            <a:gdLst>
              <a:gd name="connsiteX0" fmla="*/ 0 w 1799771"/>
              <a:gd name="connsiteY0" fmla="*/ 1524000 h 1524000"/>
              <a:gd name="connsiteX1" fmla="*/ 14514 w 1799771"/>
              <a:gd name="connsiteY1" fmla="*/ 0 h 1524000"/>
              <a:gd name="connsiteX2" fmla="*/ 1799771 w 1799771"/>
              <a:gd name="connsiteY2" fmla="*/ 827314 h 1524000"/>
              <a:gd name="connsiteX3" fmla="*/ 0 w 1799771"/>
              <a:gd name="connsiteY3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771" h="1524000">
                <a:moveTo>
                  <a:pt x="0" y="1524000"/>
                </a:moveTo>
                <a:lnTo>
                  <a:pt x="14514" y="0"/>
                </a:lnTo>
                <a:lnTo>
                  <a:pt x="1799771" y="827314"/>
                </a:lnTo>
                <a:lnTo>
                  <a:pt x="0" y="1524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0" name="Line 14"/>
          <p:cNvSpPr/>
          <p:nvPr/>
        </p:nvSpPr>
        <p:spPr>
          <a:xfrm flipV="1">
            <a:off x="6959600" y="3362325"/>
            <a:ext cx="2647950" cy="222885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" name="任意多边形 5"/>
          <p:cNvSpPr/>
          <p:nvPr/>
        </p:nvSpPr>
        <p:spPr>
          <a:xfrm>
            <a:off x="7777480" y="3340100"/>
            <a:ext cx="1162050" cy="1625600"/>
          </a:xfrm>
          <a:custGeom>
            <a:avLst/>
            <a:gdLst>
              <a:gd name="connsiteX0" fmla="*/ 0 w 1161142"/>
              <a:gd name="connsiteY0" fmla="*/ 1625600 h 1625600"/>
              <a:gd name="connsiteX1" fmla="*/ 14514 w 1161142"/>
              <a:gd name="connsiteY1" fmla="*/ 0 h 1625600"/>
              <a:gd name="connsiteX2" fmla="*/ 1161142 w 1161142"/>
              <a:gd name="connsiteY2" fmla="*/ 566057 h 1625600"/>
              <a:gd name="connsiteX3" fmla="*/ 0 w 1161142"/>
              <a:gd name="connsiteY3" fmla="*/ 1567542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1142" h="1625600">
                <a:moveTo>
                  <a:pt x="0" y="1625600"/>
                </a:moveTo>
                <a:lnTo>
                  <a:pt x="14514" y="0"/>
                </a:lnTo>
                <a:lnTo>
                  <a:pt x="1161142" y="566057"/>
                </a:lnTo>
                <a:lnTo>
                  <a:pt x="0" y="1567542"/>
                </a:ln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7729538" y="4226560"/>
            <a:ext cx="1828800" cy="755650"/>
          </a:xfrm>
          <a:custGeom>
            <a:avLst/>
            <a:gdLst>
              <a:gd name="connsiteX0" fmla="*/ 0 w 1828800"/>
              <a:gd name="connsiteY0" fmla="*/ 754742 h 754742"/>
              <a:gd name="connsiteX1" fmla="*/ 870857 w 1828800"/>
              <a:gd name="connsiteY1" fmla="*/ 29028 h 754742"/>
              <a:gd name="connsiteX2" fmla="*/ 1828800 w 1828800"/>
              <a:gd name="connsiteY2" fmla="*/ 0 h 754742"/>
              <a:gd name="connsiteX3" fmla="*/ 87086 w 1828800"/>
              <a:gd name="connsiteY3" fmla="*/ 740228 h 754742"/>
              <a:gd name="connsiteX4" fmla="*/ 0 w 1828800"/>
              <a:gd name="connsiteY4" fmla="*/ 754742 h 754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754742">
                <a:moveTo>
                  <a:pt x="0" y="754742"/>
                </a:moveTo>
                <a:lnTo>
                  <a:pt x="870857" y="29028"/>
                </a:lnTo>
                <a:lnTo>
                  <a:pt x="1828800" y="0"/>
                </a:lnTo>
                <a:lnTo>
                  <a:pt x="87086" y="740228"/>
                </a:lnTo>
                <a:lnTo>
                  <a:pt x="0" y="754742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 rot="21360000">
            <a:off x="8552815" y="3905885"/>
            <a:ext cx="900430" cy="292735"/>
          </a:xfrm>
          <a:custGeom>
            <a:avLst/>
            <a:gdLst>
              <a:gd name="connsiteX0" fmla="*/ 0 w 899886"/>
              <a:gd name="connsiteY0" fmla="*/ 246743 h 290286"/>
              <a:gd name="connsiteX1" fmla="*/ 362858 w 899886"/>
              <a:gd name="connsiteY1" fmla="*/ 0 h 290286"/>
              <a:gd name="connsiteX2" fmla="*/ 899886 w 899886"/>
              <a:gd name="connsiteY2" fmla="*/ 290286 h 290286"/>
              <a:gd name="connsiteX3" fmla="*/ 0 w 899886"/>
              <a:gd name="connsiteY3" fmla="*/ 246743 h 29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9885" h="290286">
                <a:moveTo>
                  <a:pt x="0" y="246743"/>
                </a:moveTo>
                <a:lnTo>
                  <a:pt x="362858" y="0"/>
                </a:lnTo>
                <a:lnTo>
                  <a:pt x="899886" y="290286"/>
                </a:lnTo>
                <a:lnTo>
                  <a:pt x="0" y="246743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1764" name="AutoShape 11"/>
          <p:cNvCxnSpPr/>
          <p:nvPr/>
        </p:nvCxnSpPr>
        <p:spPr>
          <a:xfrm>
            <a:off x="6799263" y="4222750"/>
            <a:ext cx="3308350" cy="0"/>
          </a:xfrm>
          <a:prstGeom prst="straightConnector1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1765" name="Text Box 7"/>
          <p:cNvSpPr txBox="1"/>
          <p:nvPr/>
        </p:nvSpPr>
        <p:spPr>
          <a:xfrm>
            <a:off x="9367838" y="2894013"/>
            <a:ext cx="1981200" cy="6111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y=x-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2</a:t>
            </a:r>
            <a:endParaRPr lang="zh-CN" altLang="zh-CN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66" name="Text Box 7"/>
          <p:cNvSpPr txBox="1"/>
          <p:nvPr/>
        </p:nvSpPr>
        <p:spPr>
          <a:xfrm>
            <a:off x="6386195" y="2728913"/>
            <a:ext cx="1979613" cy="6111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lstStyle/>
          <a:p>
            <a:pPr algn="just"/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y = -x+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767" name="Line 12"/>
          <p:cNvSpPr/>
          <p:nvPr/>
        </p:nvSpPr>
        <p:spPr>
          <a:xfrm>
            <a:off x="7168198" y="3126105"/>
            <a:ext cx="2781300" cy="135890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cxnSp>
        <p:nvCxnSpPr>
          <p:cNvPr id="31768" name="AutoShape 13"/>
          <p:cNvCxnSpPr/>
          <p:nvPr/>
        </p:nvCxnSpPr>
        <p:spPr>
          <a:xfrm rot="5400000" flipH="1" flipV="1">
            <a:off x="6329363" y="4314825"/>
            <a:ext cx="2857500" cy="15875"/>
          </a:xfrm>
          <a:prstGeom prst="straightConnector1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" name="文本框 1"/>
          <p:cNvSpPr txBox="1"/>
          <p:nvPr/>
        </p:nvSpPr>
        <p:spPr>
          <a:xfrm>
            <a:off x="1381125" y="4991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综合</a:t>
            </a: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提升</a:t>
            </a:r>
            <a:endParaRPr lang="zh-CN" altLang="en-US" sz="2800" b="1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286974" y="61963"/>
            <a:ext cx="1033549" cy="112605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86740" y="1229043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xit" presetSubtype="10" fill="hold" nodeType="afterEffect"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6" grpId="0"/>
      <p:bldP spid="2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345440" y="-151765"/>
            <a:ext cx="731520" cy="7969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68375" y="565150"/>
            <a:ext cx="102539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 eaLnBrk="1" hangingPunct="1">
              <a:buSzPct val="100000"/>
            </a:pP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直线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y=x+3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的图像与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轴、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轴分别交于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两点，直线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经过原点与线段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交于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，把△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ABO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的面积分为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的两部分，求直线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的函数解析式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96" name="TextBox 9"/>
          <p:cNvSpPr txBox="1"/>
          <p:nvPr/>
        </p:nvSpPr>
        <p:spPr>
          <a:xfrm>
            <a:off x="5265738" y="195263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课堂小结</a:t>
            </a: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38200" y="1155383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内容占位符 8"/>
          <p:cNvPicPr>
            <a:picLocks noGrp="1"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286974" y="61963"/>
            <a:ext cx="1033549" cy="112605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16075" y="46863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问题提出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25601" name="Rectangle 4"/>
          <p:cNvSpPr/>
          <p:nvPr/>
        </p:nvSpPr>
        <p:spPr>
          <a:xfrm>
            <a:off x="1131570" y="1246188"/>
            <a:ext cx="10290810" cy="1014730"/>
          </a:xfrm>
          <a:prstGeom prst="rect">
            <a:avLst/>
          </a:prstGeom>
          <a:noFill/>
          <a:ln w="9525">
            <a:noFill/>
          </a:ln>
          <a:effectLst>
            <a:prstShdw prst="shdw12" dir="16200000">
              <a:schemeClr val="bg2">
                <a:alpha val="50000"/>
              </a:schemeClr>
            </a:prstShdw>
          </a:effectLst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eaLnBrk="0" hangingPunct="0"/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     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把三角形放在平面直角坐标系中，从三角形边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与坐标轴重合来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看会有几种情况？如何计算三角形的面积呢？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5635" y="2291715"/>
            <a:ext cx="11162665" cy="3281680"/>
            <a:chOff x="1001" y="3609"/>
            <a:chExt cx="17579" cy="5168"/>
          </a:xfrm>
        </p:grpSpPr>
        <p:grpSp>
          <p:nvGrpSpPr>
            <p:cNvPr id="2" name="组合 16"/>
            <p:cNvGrpSpPr/>
            <p:nvPr/>
          </p:nvGrpSpPr>
          <p:grpSpPr>
            <a:xfrm>
              <a:off x="13694" y="3646"/>
              <a:ext cx="4611" cy="3910"/>
              <a:chOff x="4787900" y="4310063"/>
              <a:chExt cx="2671763" cy="2071687"/>
            </a:xfrm>
          </p:grpSpPr>
          <p:grpSp>
            <p:nvGrpSpPr>
              <p:cNvPr id="35842" name="组合 49"/>
              <p:cNvGrpSpPr/>
              <p:nvPr/>
            </p:nvGrpSpPr>
            <p:grpSpPr>
              <a:xfrm>
                <a:off x="4787900" y="4310063"/>
                <a:ext cx="2671763" cy="2071687"/>
                <a:chOff x="5143504" y="4071942"/>
                <a:chExt cx="2671778" cy="2071702"/>
              </a:xfrm>
            </p:grpSpPr>
            <p:sp>
              <p:nvSpPr>
                <p:cNvPr id="35843" name="Text Box 7"/>
                <p:cNvSpPr txBox="1"/>
                <p:nvPr/>
              </p:nvSpPr>
              <p:spPr>
                <a:xfrm>
                  <a:off x="6357950" y="4714884"/>
                  <a:ext cx="592574" cy="43030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anchor="t"/>
                <a:lstStyle/>
                <a:p>
                  <a:pPr algn="just"/>
                  <a:r>
                    <a:rPr lang="en-US" altLang="zh-CN" sz="1600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B</a:t>
                  </a:r>
                  <a:endParaRPr lang="zh-CN" altLang="zh-CN" sz="16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grpSp>
              <p:nvGrpSpPr>
                <p:cNvPr id="35844" name="组合 48"/>
                <p:cNvGrpSpPr/>
                <p:nvPr/>
              </p:nvGrpSpPr>
              <p:grpSpPr>
                <a:xfrm>
                  <a:off x="5143504" y="4071942"/>
                  <a:ext cx="2671778" cy="2071702"/>
                  <a:chOff x="4429124" y="3929066"/>
                  <a:chExt cx="2671778" cy="2071702"/>
                </a:xfrm>
              </p:grpSpPr>
              <p:sp>
                <p:nvSpPr>
                  <p:cNvPr id="35845" name="Text Box 3"/>
                  <p:cNvSpPr txBox="1"/>
                  <p:nvPr/>
                </p:nvSpPr>
                <p:spPr>
                  <a:xfrm>
                    <a:off x="6572264" y="5570467"/>
                    <a:ext cx="528638" cy="43030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pPr algn="just"/>
                    <a:r>
                      <a:rPr lang="en-US" altLang="zh-CN" sz="16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x</a:t>
                    </a:r>
                    <a:endParaRPr lang="zh-CN" altLang="zh-CN" sz="16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846" name="Text Box 5"/>
                  <p:cNvSpPr txBox="1"/>
                  <p:nvPr/>
                </p:nvSpPr>
                <p:spPr>
                  <a:xfrm>
                    <a:off x="5643570" y="3929066"/>
                    <a:ext cx="592574" cy="43030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pPr algn="just"/>
                    <a:r>
                      <a:rPr lang="en-US" altLang="zh-CN" sz="16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y</a:t>
                    </a:r>
                    <a:endParaRPr lang="zh-CN" altLang="zh-CN" sz="16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847" name="Text Box 7"/>
                  <p:cNvSpPr txBox="1"/>
                  <p:nvPr/>
                </p:nvSpPr>
                <p:spPr>
                  <a:xfrm>
                    <a:off x="4500562" y="4429132"/>
                    <a:ext cx="592574" cy="43030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pPr algn="just"/>
                    <a:r>
                      <a:rPr lang="en-US" altLang="zh-CN" sz="16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A</a:t>
                    </a:r>
                    <a:endParaRPr lang="zh-CN" altLang="zh-CN" sz="16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848" name="Text Box 9"/>
                  <p:cNvSpPr txBox="1"/>
                  <p:nvPr/>
                </p:nvSpPr>
                <p:spPr>
                  <a:xfrm>
                    <a:off x="5606422" y="5529927"/>
                    <a:ext cx="592574" cy="43030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pPr algn="just"/>
                    <a:r>
                      <a:rPr lang="en-US" altLang="zh-CN" sz="16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O</a:t>
                    </a:r>
                    <a:endParaRPr lang="zh-CN" altLang="zh-CN" sz="16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35849" name="AutoShape 11"/>
                  <p:cNvCxnSpPr/>
                  <p:nvPr/>
                </p:nvCxnSpPr>
                <p:spPr>
                  <a:xfrm>
                    <a:off x="4429124" y="5572140"/>
                    <a:ext cx="2314930" cy="1047"/>
                  </a:xfrm>
                  <a:prstGeom prst="straightConnector1">
                    <a:avLst/>
                  </a:prstGeom>
                  <a:ln w="2857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</p:spPr>
              </p:cxnSp>
              <p:sp>
                <p:nvSpPr>
                  <p:cNvPr id="35850" name="Line 12"/>
                  <p:cNvSpPr/>
                  <p:nvPr/>
                </p:nvSpPr>
                <p:spPr>
                  <a:xfrm>
                    <a:off x="4786314" y="4572008"/>
                    <a:ext cx="438629" cy="756593"/>
                  </a:xfrm>
                  <a:prstGeom prst="line">
                    <a:avLst/>
                  </a:prstGeom>
                  <a:ln w="2857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cxnSp>
                <p:nvCxnSpPr>
                  <p:cNvPr id="35851" name="AutoShape 13"/>
                  <p:cNvCxnSpPr/>
                  <p:nvPr/>
                </p:nvCxnSpPr>
                <p:spPr>
                  <a:xfrm rot="5400000" flipH="1" flipV="1">
                    <a:off x="5034781" y="4964846"/>
                    <a:ext cx="1883367" cy="1175"/>
                  </a:xfrm>
                  <a:prstGeom prst="straightConnector1">
                    <a:avLst/>
                  </a:prstGeom>
                  <a:ln w="2857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</p:spPr>
              </p:cxnSp>
              <p:sp>
                <p:nvSpPr>
                  <p:cNvPr id="35852" name="Line 14"/>
                  <p:cNvSpPr/>
                  <p:nvPr/>
                </p:nvSpPr>
                <p:spPr>
                  <a:xfrm flipH="1" flipV="1">
                    <a:off x="4786314" y="4572008"/>
                    <a:ext cx="1000132" cy="357190"/>
                  </a:xfrm>
                  <a:prstGeom prst="line">
                    <a:avLst/>
                  </a:prstGeom>
                  <a:ln w="2857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35853" name="Line 15"/>
                  <p:cNvSpPr/>
                  <p:nvPr/>
                </p:nvSpPr>
                <p:spPr>
                  <a:xfrm flipV="1">
                    <a:off x="5214942" y="4929198"/>
                    <a:ext cx="571504" cy="399402"/>
                  </a:xfrm>
                  <a:prstGeom prst="line">
                    <a:avLst/>
                  </a:prstGeom>
                  <a:ln w="2857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35854" name="Text Box 4"/>
                  <p:cNvSpPr txBox="1"/>
                  <p:nvPr/>
                </p:nvSpPr>
                <p:spPr>
                  <a:xfrm>
                    <a:off x="4857752" y="5169489"/>
                    <a:ext cx="264321" cy="18833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pPr algn="just"/>
                    <a:r>
                      <a:rPr lang="en-US" altLang="zh-CN" sz="16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C</a:t>
                    </a:r>
                    <a:endParaRPr lang="zh-CN" altLang="zh-CN" sz="16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55" name="任意多边形 54"/>
              <p:cNvSpPr/>
              <p:nvPr/>
            </p:nvSpPr>
            <p:spPr>
              <a:xfrm>
                <a:off x="5138738" y="4949825"/>
                <a:ext cx="1016000" cy="754063"/>
              </a:xfrm>
              <a:custGeom>
                <a:avLst/>
                <a:gdLst>
                  <a:gd name="connsiteX0" fmla="*/ 0 w 1016000"/>
                  <a:gd name="connsiteY0" fmla="*/ 0 h 754743"/>
                  <a:gd name="connsiteX1" fmla="*/ 435429 w 1016000"/>
                  <a:gd name="connsiteY1" fmla="*/ 754743 h 754743"/>
                  <a:gd name="connsiteX2" fmla="*/ 1016000 w 1016000"/>
                  <a:gd name="connsiteY2" fmla="*/ 362858 h 754743"/>
                  <a:gd name="connsiteX3" fmla="*/ 0 w 1016000"/>
                  <a:gd name="connsiteY3" fmla="*/ 0 h 75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754743">
                    <a:moveTo>
                      <a:pt x="0" y="0"/>
                    </a:moveTo>
                    <a:lnTo>
                      <a:pt x="435429" y="754743"/>
                    </a:lnTo>
                    <a:lnTo>
                      <a:pt x="1016000" y="36285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200" y="3609"/>
              <a:ext cx="5083" cy="4121"/>
              <a:chOff x="4867648" y="1327181"/>
              <a:chExt cx="2435649" cy="2206048"/>
            </a:xfrm>
          </p:grpSpPr>
          <p:grpSp>
            <p:nvGrpSpPr>
              <p:cNvPr id="35868" name="组合 24"/>
              <p:cNvGrpSpPr/>
              <p:nvPr/>
            </p:nvGrpSpPr>
            <p:grpSpPr>
              <a:xfrm>
                <a:off x="4867648" y="1327181"/>
                <a:ext cx="2435649" cy="2206048"/>
                <a:chOff x="286398" y="2356518"/>
                <a:chExt cx="3719956" cy="3081840"/>
              </a:xfrm>
            </p:grpSpPr>
            <p:grpSp>
              <p:nvGrpSpPr>
                <p:cNvPr id="35869" name="组合 16"/>
                <p:cNvGrpSpPr/>
                <p:nvPr/>
              </p:nvGrpSpPr>
              <p:grpSpPr>
                <a:xfrm>
                  <a:off x="286398" y="2356518"/>
                  <a:ext cx="3719956" cy="3081840"/>
                  <a:chOff x="1286530" y="2857496"/>
                  <a:chExt cx="3719956" cy="2439062"/>
                </a:xfrm>
              </p:grpSpPr>
              <p:cxnSp>
                <p:nvCxnSpPr>
                  <p:cNvPr id="20" name="直接箭头连接符 19"/>
                  <p:cNvCxnSpPr/>
                  <p:nvPr/>
                </p:nvCxnSpPr>
                <p:spPr>
                  <a:xfrm>
                    <a:off x="1286530" y="4501675"/>
                    <a:ext cx="3428362" cy="0"/>
                  </a:xfrm>
                  <a:prstGeom prst="straightConnector1">
                    <a:avLst/>
                  </a:prstGeom>
                  <a:ln w="28575">
                    <a:solidFill>
                      <a:srgbClr val="00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箭头连接符 20"/>
                  <p:cNvCxnSpPr/>
                  <p:nvPr/>
                </p:nvCxnSpPr>
                <p:spPr>
                  <a:xfrm rot="16200000" flipV="1">
                    <a:off x="1537522" y="4180090"/>
                    <a:ext cx="2223237" cy="9698"/>
                  </a:xfrm>
                  <a:prstGeom prst="straightConnector1">
                    <a:avLst/>
                  </a:prstGeom>
                  <a:ln w="28575">
                    <a:solidFill>
                      <a:srgbClr val="00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872" name="TextBox 7"/>
                  <p:cNvSpPr txBox="1"/>
                  <p:nvPr/>
                </p:nvSpPr>
                <p:spPr>
                  <a:xfrm>
                    <a:off x="4572000" y="4553214"/>
                    <a:ext cx="434486" cy="343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r>
                      <a:rPr lang="en-US" altLang="zh-CN" sz="18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x</a:t>
                    </a:r>
                    <a:endParaRPr lang="zh-CN" altLang="en-US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873" name="TextBox 8"/>
                  <p:cNvSpPr txBox="1"/>
                  <p:nvPr/>
                </p:nvSpPr>
                <p:spPr>
                  <a:xfrm>
                    <a:off x="2714612" y="2857496"/>
                    <a:ext cx="439423" cy="343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r>
                      <a:rPr lang="en-US" altLang="zh-CN" sz="18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y</a:t>
                    </a:r>
                    <a:endParaRPr lang="zh-CN" altLang="en-US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874" name="TextBox 9"/>
                  <p:cNvSpPr txBox="1"/>
                  <p:nvPr/>
                </p:nvSpPr>
                <p:spPr>
                  <a:xfrm>
                    <a:off x="2285984" y="4500570"/>
                    <a:ext cx="459040" cy="343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r>
                      <a:rPr lang="en-US" altLang="zh-CN" sz="18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0</a:t>
                    </a:r>
                    <a:endParaRPr lang="zh-CN" altLang="en-US" sz="180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572499" y="3143610"/>
                  <a:ext cx="2000283" cy="178702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rot="10800000">
                  <a:off x="1001651" y="2999494"/>
                  <a:ext cx="2499746" cy="1818069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877" name="TextBox 18"/>
                <p:cNvSpPr txBox="1"/>
                <p:nvPr/>
              </p:nvSpPr>
              <p:spPr>
                <a:xfrm>
                  <a:off x="785787" y="4000504"/>
                  <a:ext cx="498274" cy="4337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A</a:t>
                  </a:r>
                  <a:endParaRPr lang="zh-CN" altLang="en-US" sz="1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5878" name="TextBox 19"/>
                <p:cNvSpPr txBox="1"/>
                <p:nvPr/>
              </p:nvSpPr>
              <p:spPr>
                <a:xfrm>
                  <a:off x="2000232" y="3429000"/>
                  <a:ext cx="1571636" cy="4337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en-US" altLang="zh-CN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P(x,y)</a:t>
                  </a:r>
                  <a:endParaRPr lang="zh-CN" altLang="en-US" sz="1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5879" name="TextBox 20"/>
                <p:cNvSpPr txBox="1"/>
                <p:nvPr/>
              </p:nvSpPr>
              <p:spPr>
                <a:xfrm>
                  <a:off x="2857488" y="3929066"/>
                  <a:ext cx="498274" cy="4337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en-US" altLang="zh-CN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B</a:t>
                  </a:r>
                  <a:endParaRPr lang="zh-CN" altLang="en-US" sz="1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" name="任意多边形 8"/>
              <p:cNvSpPr/>
              <p:nvPr/>
            </p:nvSpPr>
            <p:spPr>
              <a:xfrm>
                <a:off x="5355012" y="2293719"/>
                <a:ext cx="1247777" cy="538023"/>
              </a:xfrm>
              <a:custGeom>
                <a:avLst/>
                <a:gdLst>
                  <a:gd name="connsiteX0" fmla="*/ 0 w 1248229"/>
                  <a:gd name="connsiteY0" fmla="*/ 537029 h 537029"/>
                  <a:gd name="connsiteX1" fmla="*/ 609600 w 1248229"/>
                  <a:gd name="connsiteY1" fmla="*/ 0 h 537029"/>
                  <a:gd name="connsiteX2" fmla="*/ 1248229 w 1248229"/>
                  <a:gd name="connsiteY2" fmla="*/ 522514 h 537029"/>
                  <a:gd name="connsiteX3" fmla="*/ 0 w 1248229"/>
                  <a:gd name="connsiteY3" fmla="*/ 537029 h 53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8229" h="537029">
                    <a:moveTo>
                      <a:pt x="0" y="537029"/>
                    </a:moveTo>
                    <a:lnTo>
                      <a:pt x="609600" y="0"/>
                    </a:lnTo>
                    <a:lnTo>
                      <a:pt x="1248229" y="522514"/>
                    </a:lnTo>
                    <a:lnTo>
                      <a:pt x="0" y="537029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01" y="8149"/>
              <a:ext cx="5114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1.</a:t>
              </a:r>
              <a:r>
                <a:rPr lang="zh-CN" altLang="en-US" sz="20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两边在坐标轴上的三角形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62" y="8149"/>
              <a:ext cx="5114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  <a:sym typeface="+mn-ea"/>
                </a:rPr>
                <a:t>2.</a:t>
              </a:r>
              <a:r>
                <a:rPr lang="zh-CN" altLang="en-US" sz="20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  <a:sym typeface="+mn-ea"/>
                </a:rPr>
                <a:t>一边在坐标轴上的三角形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662" y="8149"/>
              <a:ext cx="591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0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  <a:sym typeface="+mn-ea"/>
                </a:rPr>
                <a:t>3.</a:t>
              </a:r>
              <a:r>
                <a:rPr lang="zh-CN" altLang="en-US" sz="20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  <a:sym typeface="+mn-ea"/>
                </a:rPr>
                <a:t>三边都不在坐标轴上的三角形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61" y="3609"/>
              <a:ext cx="5956" cy="4002"/>
              <a:chOff x="1861" y="3609"/>
              <a:chExt cx="5956" cy="4002"/>
            </a:xfrm>
          </p:grpSpPr>
          <p:grpSp>
            <p:nvGrpSpPr>
              <p:cNvPr id="35857" name="组合 11"/>
              <p:cNvGrpSpPr/>
              <p:nvPr/>
            </p:nvGrpSpPr>
            <p:grpSpPr>
              <a:xfrm>
                <a:off x="1861" y="3609"/>
                <a:ext cx="4605" cy="4002"/>
                <a:chOff x="642425" y="1642855"/>
                <a:chExt cx="2176790" cy="1571747"/>
              </a:xfrm>
            </p:grpSpPr>
            <p:grpSp>
              <p:nvGrpSpPr>
                <p:cNvPr id="35858" name="组合 16"/>
                <p:cNvGrpSpPr/>
                <p:nvPr/>
              </p:nvGrpSpPr>
              <p:grpSpPr>
                <a:xfrm>
                  <a:off x="642425" y="1642855"/>
                  <a:ext cx="2176790" cy="1540050"/>
                  <a:chOff x="1285020" y="2857497"/>
                  <a:chExt cx="3737483" cy="2437684"/>
                </a:xfrm>
              </p:grpSpPr>
              <p:cxnSp>
                <p:nvCxnSpPr>
                  <p:cNvPr id="6" name="直接箭头连接符 5"/>
                  <p:cNvCxnSpPr/>
                  <p:nvPr/>
                </p:nvCxnSpPr>
                <p:spPr>
                  <a:xfrm>
                    <a:off x="1285020" y="4499990"/>
                    <a:ext cx="3431554" cy="1931"/>
                  </a:xfrm>
                  <a:prstGeom prst="straightConnector1">
                    <a:avLst/>
                  </a:prstGeom>
                  <a:ln w="28575">
                    <a:solidFill>
                      <a:srgbClr val="00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" name="直接箭头连接符 6"/>
                  <p:cNvCxnSpPr/>
                  <p:nvPr/>
                </p:nvCxnSpPr>
                <p:spPr>
                  <a:xfrm rot="16200000" flipV="1">
                    <a:off x="1535863" y="4178430"/>
                    <a:ext cx="2223446" cy="10056"/>
                  </a:xfrm>
                  <a:prstGeom prst="straightConnector1">
                    <a:avLst/>
                  </a:prstGeom>
                  <a:ln w="28575">
                    <a:solidFill>
                      <a:srgbClr val="00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861" name="TextBox 13"/>
                  <p:cNvSpPr txBox="1"/>
                  <p:nvPr/>
                </p:nvSpPr>
                <p:spPr>
                  <a:xfrm>
                    <a:off x="4572002" y="4572009"/>
                    <a:ext cx="450501" cy="3605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r>
                      <a:rPr lang="en-US" altLang="zh-CN" sz="18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x</a:t>
                    </a:r>
                    <a:endParaRPr lang="zh-CN" altLang="en-US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862" name="TextBox 14"/>
                  <p:cNvSpPr txBox="1"/>
                  <p:nvPr/>
                </p:nvSpPr>
                <p:spPr>
                  <a:xfrm>
                    <a:off x="2714614" y="2857497"/>
                    <a:ext cx="445510" cy="3605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r>
                      <a:rPr lang="en-US" altLang="zh-CN" sz="18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y</a:t>
                    </a:r>
                    <a:endParaRPr lang="zh-CN" altLang="en-US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863" name="TextBox 15"/>
                  <p:cNvSpPr txBox="1"/>
                  <p:nvPr/>
                </p:nvSpPr>
                <p:spPr>
                  <a:xfrm>
                    <a:off x="2144451" y="4470373"/>
                    <a:ext cx="544954" cy="3605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r>
                      <a:rPr lang="en-US" altLang="zh-CN" sz="18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O</a:t>
                    </a:r>
                    <a:endParaRPr lang="zh-CN" altLang="en-US" sz="1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4" name="直接连接符 3"/>
                <p:cNvCxnSpPr/>
                <p:nvPr/>
              </p:nvCxnSpPr>
              <p:spPr bwMode="auto">
                <a:xfrm rot="5400000" flipH="1" flipV="1">
                  <a:off x="510619" y="1958309"/>
                  <a:ext cx="1429089" cy="1083496"/>
                </a:xfrm>
                <a:prstGeom prst="line">
                  <a:avLst/>
                </a:prstGeom>
                <a:ln w="28575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" name="直角三角形 4"/>
                <p:cNvSpPr/>
                <p:nvPr/>
              </p:nvSpPr>
              <p:spPr bwMode="auto">
                <a:xfrm flipH="1">
                  <a:off x="1099250" y="2208638"/>
                  <a:ext cx="348476" cy="469453"/>
                </a:xfrm>
                <a:prstGeom prst="rt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" name="TextBox 18"/>
              <p:cNvSpPr txBox="1"/>
              <p:nvPr/>
            </p:nvSpPr>
            <p:spPr>
              <a:xfrm flipH="1">
                <a:off x="2281" y="5735"/>
                <a:ext cx="5537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8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zh-CN" altLang="en-US" sz="1800" i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" name="TextBox 18"/>
              <p:cNvSpPr txBox="1"/>
              <p:nvPr/>
            </p:nvSpPr>
            <p:spPr>
              <a:xfrm>
                <a:off x="3672" y="4706"/>
                <a:ext cx="681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8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zh-CN" altLang="en-US" sz="1800" i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15365" y="1777048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38200" y="1557338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834344" y="255638"/>
            <a:ext cx="1033549" cy="1126053"/>
          </a:xfrm>
        </p:spPr>
      </p:pic>
      <p:sp>
        <p:nvSpPr>
          <p:cNvPr id="2" name="文本框 1"/>
          <p:cNvSpPr txBox="1"/>
          <p:nvPr/>
        </p:nvSpPr>
        <p:spPr>
          <a:xfrm>
            <a:off x="2203450" y="798830"/>
            <a:ext cx="69208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探究问题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：两边在坐标轴上的三角形</a:t>
            </a:r>
            <a:endParaRPr lang="zh-CN" altLang="en-US" sz="32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185" y="1732915"/>
            <a:ext cx="113645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已知一次函数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y = -2x-4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的图象与 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x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轴、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y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轴分别交于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两点，求△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OAB</a:t>
            </a:r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的面积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8201" name="Picture 8" descr="坐标系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38620" y="2552383"/>
            <a:ext cx="5113338" cy="430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6720" y="2933065"/>
            <a:ext cx="65087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70C0"/>
                </a:solidFill>
                <a:sym typeface="+mn-ea"/>
              </a:rPr>
              <a:t>解∵直线y=-2x</a:t>
            </a:r>
            <a:r>
              <a:rPr lang="en-US" altLang="zh-CN" sz="2400" b="1">
                <a:solidFill>
                  <a:srgbClr val="0070C0"/>
                </a:solidFill>
                <a:sym typeface="+mn-ea"/>
              </a:rPr>
              <a:t>-</a:t>
            </a:r>
            <a:r>
              <a:rPr lang="zh-CN" altLang="en-US" sz="2400" b="1">
                <a:solidFill>
                  <a:srgbClr val="0070C0"/>
                </a:solidFill>
                <a:sym typeface="+mn-ea"/>
              </a:rPr>
              <a:t>4与x轴、y轴分别相交于A、B两点</a:t>
            </a:r>
            <a:endParaRPr lang="zh-CN" altLang="en-US" sz="2400" b="1">
              <a:solidFill>
                <a:srgbClr val="0070C0"/>
              </a:solidFill>
            </a:endParaRPr>
          </a:p>
          <a:p>
            <a:r>
              <a:rPr lang="zh-CN" altLang="en-US" sz="2400" b="1">
                <a:solidFill>
                  <a:srgbClr val="0070C0"/>
                </a:solidFill>
                <a:sym typeface="+mn-ea"/>
              </a:rPr>
              <a:t>当x＝0时，y＝4，当y＝0时，x＝2</a:t>
            </a:r>
            <a:endParaRPr lang="zh-CN" altLang="en-US" sz="2400" b="1">
              <a:solidFill>
                <a:srgbClr val="0070C0"/>
              </a:solidFill>
            </a:endParaRPr>
          </a:p>
          <a:p>
            <a:endParaRPr lang="zh-CN" altLang="en-US" sz="2400" b="1">
              <a:solidFill>
                <a:srgbClr val="0070C0"/>
              </a:solidFill>
            </a:endParaRPr>
          </a:p>
          <a:p>
            <a:r>
              <a:rPr lang="zh-CN" altLang="en-US" sz="2400" b="1">
                <a:solidFill>
                  <a:srgbClr val="0070C0"/>
                </a:solidFill>
                <a:sym typeface="+mn-ea"/>
              </a:rPr>
              <a:t>∴A（</a:t>
            </a:r>
            <a:r>
              <a:rPr lang="en-US" altLang="zh-CN" sz="2400" b="1">
                <a:solidFill>
                  <a:srgbClr val="0070C0"/>
                </a:solidFill>
                <a:sym typeface="+mn-ea"/>
              </a:rPr>
              <a:t>-</a:t>
            </a:r>
            <a:r>
              <a:rPr lang="zh-CN" altLang="en-US" sz="2400" b="1">
                <a:solidFill>
                  <a:srgbClr val="0070C0"/>
                </a:solidFill>
                <a:sym typeface="+mn-ea"/>
              </a:rPr>
              <a:t>2，0），B（0，</a:t>
            </a:r>
            <a:r>
              <a:rPr lang="en-US" altLang="zh-CN" sz="2400" b="1">
                <a:solidFill>
                  <a:srgbClr val="0070C0"/>
                </a:solidFill>
                <a:sym typeface="+mn-ea"/>
              </a:rPr>
              <a:t>-</a:t>
            </a:r>
            <a:r>
              <a:rPr lang="zh-CN" altLang="en-US" sz="2400" b="1">
                <a:solidFill>
                  <a:srgbClr val="0070C0"/>
                </a:solidFill>
                <a:sym typeface="+mn-ea"/>
              </a:rPr>
              <a:t>4）</a:t>
            </a:r>
            <a:endParaRPr lang="zh-CN" altLang="en-US" sz="2400" b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92170" name="Oval 10"/>
          <p:cNvSpPr/>
          <p:nvPr/>
        </p:nvSpPr>
        <p:spPr>
          <a:xfrm>
            <a:off x="8280083" y="4728528"/>
            <a:ext cx="73025" cy="71437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173" name="Oval 13"/>
          <p:cNvSpPr/>
          <p:nvPr/>
        </p:nvSpPr>
        <p:spPr>
          <a:xfrm>
            <a:off x="9027160" y="6143625"/>
            <a:ext cx="73025" cy="71438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6195" name="Line 14"/>
          <p:cNvSpPr/>
          <p:nvPr/>
        </p:nvSpPr>
        <p:spPr>
          <a:xfrm flipH="1" flipV="1">
            <a:off x="7869238" y="3782060"/>
            <a:ext cx="1368425" cy="28082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98" name="任意多边形 6197"/>
          <p:cNvSpPr/>
          <p:nvPr/>
        </p:nvSpPr>
        <p:spPr>
          <a:xfrm>
            <a:off x="8307705" y="4799648"/>
            <a:ext cx="719138" cy="1368425"/>
          </a:xfrm>
          <a:custGeom>
            <a:avLst/>
            <a:gdLst>
              <a:gd name="txL" fmla="*/ 0 w 453"/>
              <a:gd name="txT" fmla="*/ 0 h 862"/>
              <a:gd name="txR" fmla="*/ 453 w 453"/>
              <a:gd name="txB" fmla="*/ 862 h 862"/>
            </a:gdLst>
            <a:ahLst/>
            <a:cxnLst>
              <a:cxn ang="0">
                <a:pos x="0" y="0"/>
              </a:cxn>
              <a:cxn ang="0">
                <a:pos x="453" y="0"/>
              </a:cxn>
              <a:cxn ang="0">
                <a:pos x="453" y="862"/>
              </a:cxn>
              <a:cxn ang="0">
                <a:pos x="45" y="0"/>
              </a:cxn>
              <a:cxn ang="0">
                <a:pos x="90" y="0"/>
              </a:cxn>
              <a:cxn ang="0">
                <a:pos x="0" y="0"/>
              </a:cxn>
            </a:cxnLst>
            <a:rect l="txL" t="txT" r="txR" b="txB"/>
            <a:pathLst>
              <a:path w="453" h="862">
                <a:moveTo>
                  <a:pt x="0" y="0"/>
                </a:moveTo>
                <a:lnTo>
                  <a:pt x="453" y="0"/>
                </a:lnTo>
                <a:lnTo>
                  <a:pt x="453" y="862"/>
                </a:lnTo>
                <a:lnTo>
                  <a:pt x="45" y="0"/>
                </a:lnTo>
                <a:lnTo>
                  <a:pt x="9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96" name="文本框 6195"/>
          <p:cNvSpPr txBox="1"/>
          <p:nvPr/>
        </p:nvSpPr>
        <p:spPr>
          <a:xfrm>
            <a:off x="6935153" y="4177983"/>
            <a:ext cx="1150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A(-2,0)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97" name="文本框 6196"/>
          <p:cNvSpPr txBox="1"/>
          <p:nvPr/>
        </p:nvSpPr>
        <p:spPr>
          <a:xfrm>
            <a:off x="9237663" y="5757863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B(0,-4)</a:t>
            </a:r>
            <a:endParaRPr lang="en-US" altLang="zh-CN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8960" y="5116195"/>
            <a:ext cx="50844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70C0"/>
                </a:solidFill>
              </a:rPr>
              <a:t>∴AO＝2，BO＝4</a:t>
            </a:r>
            <a:endParaRPr lang="zh-CN" altLang="en-US" sz="2400" b="1">
              <a:solidFill>
                <a:srgbClr val="0070C0"/>
              </a:solidFill>
            </a:endParaRPr>
          </a:p>
          <a:p>
            <a:endParaRPr lang="zh-CN" altLang="en-US" sz="2400" b="1">
              <a:solidFill>
                <a:srgbClr val="0070C0"/>
              </a:solidFill>
            </a:endParaRPr>
          </a:p>
          <a:p>
            <a:r>
              <a:rPr lang="zh-CN" altLang="en-US" sz="2400" b="1">
                <a:solidFill>
                  <a:srgbClr val="0070C0"/>
                </a:solidFill>
              </a:rPr>
              <a:t>∴S△AOB＝AO×BO＝4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2170" grpId="0" bldLvl="0" animBg="1"/>
      <p:bldP spid="92170" grpId="1" animBg="1"/>
      <p:bldP spid="92173" grpId="0" animBg="1"/>
      <p:bldP spid="92173" grpId="1" animBg="1"/>
      <p:bldP spid="6198" grpId="0" animBg="1"/>
      <p:bldP spid="6198" grpId="1" animBg="1"/>
      <p:bldP spid="6196" grpId="0"/>
      <p:bldP spid="6196" grpId="1"/>
      <p:bldP spid="6197" grpId="0"/>
      <p:bldP spid="6197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38"/>
          <p:cNvSpPr txBox="1"/>
          <p:nvPr/>
        </p:nvSpPr>
        <p:spPr>
          <a:xfrm>
            <a:off x="8780463" y="422751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9219" name="Text Box 43"/>
          <p:cNvSpPr txBox="1"/>
          <p:nvPr/>
        </p:nvSpPr>
        <p:spPr>
          <a:xfrm>
            <a:off x="1531303" y="390843"/>
            <a:ext cx="2303462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归纳总结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1: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220" name="Picture 54" descr="OT_0021"/>
          <p:cNvPicPr>
            <a:picLocks noChangeAspect="1"/>
          </p:cNvPicPr>
          <p:nvPr/>
        </p:nvPicPr>
        <p:blipFill>
          <a:blip r:embed="rId1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115570"/>
            <a:ext cx="901700" cy="108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72712"/>
          <p:cNvSpPr/>
          <p:nvPr/>
        </p:nvSpPr>
        <p:spPr>
          <a:xfrm>
            <a:off x="1774825" y="1196975"/>
            <a:ext cx="9848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求一次函数图象与坐标轴所围成的三角形面积的方法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16" name="文本框 72715"/>
          <p:cNvSpPr txBox="1"/>
          <p:nvPr/>
        </p:nvSpPr>
        <p:spPr>
          <a:xfrm>
            <a:off x="213995" y="1852930"/>
            <a:ext cx="2952750" cy="521970"/>
          </a:xfrm>
          <a:prstGeom prst="rect">
            <a:avLst/>
          </a:prstGeom>
          <a:gradFill>
            <a:gsLst>
              <a:gs pos="100000">
                <a:srgbClr val="F9F8CA"/>
              </a:gs>
              <a:gs pos="6000">
                <a:srgbClr val="4EAADD"/>
              </a:gs>
            </a:gsLst>
            <a:lin ang="18900000" scaled="1"/>
          </a:gra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函数解析式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2717" name="右箭头 72716"/>
          <p:cNvSpPr/>
          <p:nvPr/>
        </p:nvSpPr>
        <p:spPr>
          <a:xfrm>
            <a:off x="3461385" y="2002790"/>
            <a:ext cx="360363" cy="215900"/>
          </a:xfrm>
          <a:prstGeom prst="rightArrow">
            <a:avLst>
              <a:gd name="adj1" fmla="val 50000"/>
              <a:gd name="adj2" fmla="val 417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2719" name="右箭头 72718"/>
          <p:cNvSpPr/>
          <p:nvPr/>
        </p:nvSpPr>
        <p:spPr>
          <a:xfrm>
            <a:off x="6534150" y="2065020"/>
            <a:ext cx="360363" cy="215900"/>
          </a:xfrm>
          <a:prstGeom prst="rightArrow">
            <a:avLst>
              <a:gd name="adj1" fmla="val 50000"/>
              <a:gd name="adj2" fmla="val 417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2720" name="文本框 72719"/>
          <p:cNvSpPr txBox="1"/>
          <p:nvPr/>
        </p:nvSpPr>
        <p:spPr>
          <a:xfrm>
            <a:off x="7000240" y="1912620"/>
            <a:ext cx="1465580" cy="521970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线段长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2721" name="右箭头 72720"/>
          <p:cNvSpPr/>
          <p:nvPr/>
        </p:nvSpPr>
        <p:spPr>
          <a:xfrm>
            <a:off x="8472805" y="2065020"/>
            <a:ext cx="360363" cy="215900"/>
          </a:xfrm>
          <a:prstGeom prst="rightArrow">
            <a:avLst>
              <a:gd name="adj1" fmla="val 50000"/>
              <a:gd name="adj2" fmla="val 417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2722" name="文本框 72721"/>
          <p:cNvSpPr txBox="1"/>
          <p:nvPr/>
        </p:nvSpPr>
        <p:spPr>
          <a:xfrm>
            <a:off x="9093835" y="1988820"/>
            <a:ext cx="2369820" cy="521970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9525">
            <a:solidFill>
              <a:srgbClr val="597AB4"/>
            </a:solidFill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三角形面积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72724" name="Picture 8" descr="坐标系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275" y="2565400"/>
            <a:ext cx="5113338" cy="430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25" name="Line 14"/>
          <p:cNvSpPr/>
          <p:nvPr/>
        </p:nvSpPr>
        <p:spPr>
          <a:xfrm flipH="1" flipV="1">
            <a:off x="6526213" y="3789363"/>
            <a:ext cx="1368425" cy="28082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726" name="文本框 72725"/>
          <p:cNvSpPr txBox="1"/>
          <p:nvPr/>
        </p:nvSpPr>
        <p:spPr>
          <a:xfrm>
            <a:off x="6815138" y="4365625"/>
            <a:ext cx="11509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A(-2,0)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27" name="文本框 72726"/>
          <p:cNvSpPr txBox="1"/>
          <p:nvPr/>
        </p:nvSpPr>
        <p:spPr>
          <a:xfrm>
            <a:off x="7678738" y="5949950"/>
            <a:ext cx="14398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B(0,-4)</a:t>
            </a:r>
            <a:endParaRPr lang="en-US" altLang="zh-CN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28" name="任意多边形 72727"/>
          <p:cNvSpPr/>
          <p:nvPr/>
        </p:nvSpPr>
        <p:spPr>
          <a:xfrm>
            <a:off x="6959600" y="4797425"/>
            <a:ext cx="719138" cy="1368425"/>
          </a:xfrm>
          <a:custGeom>
            <a:avLst/>
            <a:gdLst>
              <a:gd name="txL" fmla="*/ 0 w 453"/>
              <a:gd name="txT" fmla="*/ 0 h 862"/>
              <a:gd name="txR" fmla="*/ 453 w 453"/>
              <a:gd name="txB" fmla="*/ 862 h 862"/>
            </a:gdLst>
            <a:ahLst/>
            <a:cxnLst>
              <a:cxn ang="0">
                <a:pos x="0" y="0"/>
              </a:cxn>
              <a:cxn ang="0">
                <a:pos x="453" y="0"/>
              </a:cxn>
              <a:cxn ang="0">
                <a:pos x="453" y="862"/>
              </a:cxn>
              <a:cxn ang="0">
                <a:pos x="45" y="0"/>
              </a:cxn>
              <a:cxn ang="0">
                <a:pos x="90" y="0"/>
              </a:cxn>
              <a:cxn ang="0">
                <a:pos x="0" y="0"/>
              </a:cxn>
            </a:cxnLst>
            <a:rect l="txL" t="txT" r="txR" b="txB"/>
            <a:pathLst>
              <a:path w="453" h="862">
                <a:moveTo>
                  <a:pt x="0" y="0"/>
                </a:moveTo>
                <a:lnTo>
                  <a:pt x="453" y="0"/>
                </a:lnTo>
                <a:lnTo>
                  <a:pt x="453" y="862"/>
                </a:lnTo>
                <a:lnTo>
                  <a:pt x="45" y="0"/>
                </a:lnTo>
                <a:lnTo>
                  <a:pt x="9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2718" name="文本框 72717"/>
          <p:cNvSpPr txBox="1"/>
          <p:nvPr/>
        </p:nvSpPr>
        <p:spPr>
          <a:xfrm>
            <a:off x="4017010" y="1780540"/>
            <a:ext cx="2468880" cy="897890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9525">
            <a:noFill/>
          </a:ln>
        </p:spPr>
        <p:txBody>
          <a:bodyPr wrap="square">
            <a:no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与坐标轴的交点坐标</a:t>
            </a:r>
            <a:endParaRPr lang="zh-CN" altLang="en-US" sz="28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2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6" grpId="0" bldLvl="0" animBg="1"/>
      <p:bldP spid="72720" grpId="0" bldLvl="0" animBg="1"/>
      <p:bldP spid="72722" grpId="0" bldLvl="0" animBg="1"/>
      <p:bldP spid="72726" grpId="0"/>
      <p:bldP spid="72727" grpId="0"/>
      <p:bldP spid="727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Text Box 1025"/>
          <p:cNvSpPr txBox="1"/>
          <p:nvPr/>
        </p:nvSpPr>
        <p:spPr>
          <a:xfrm>
            <a:off x="2057400" y="-26987"/>
            <a:ext cx="1676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pic>
        <p:nvPicPr>
          <p:cNvPr id="4103" name="Picture 1030" descr="Glob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23" y="207645"/>
            <a:ext cx="446087" cy="481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矩形 53255"/>
          <p:cNvSpPr/>
          <p:nvPr/>
        </p:nvSpPr>
        <p:spPr>
          <a:xfrm>
            <a:off x="765810" y="621030"/>
            <a:ext cx="86785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变式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已知直线</a:t>
            </a:r>
            <a:r>
              <a:rPr lang="en-US" altLang="zh-CN" sz="2800" b="1" dirty="0">
                <a:latin typeface="Times New Roman" panose="02020603050405020304" pitchFamily="18" charset="0"/>
              </a:rPr>
              <a:t>y=kx+b</a:t>
            </a:r>
            <a:r>
              <a:rPr lang="zh-CN" altLang="en-US" sz="2800" b="1" dirty="0">
                <a:latin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</a:rPr>
              <a:t>轴交于点</a:t>
            </a:r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），与</a:t>
            </a:r>
            <a:r>
              <a:rPr lang="en-US" altLang="zh-CN" sz="2800" b="1" dirty="0">
                <a:latin typeface="Times New Roman" panose="02020603050405020304" pitchFamily="18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</a:rPr>
              <a:t>轴交于点</a:t>
            </a:r>
            <a:r>
              <a:rPr lang="en-US" altLang="zh-CN" sz="2800" b="1" dirty="0">
                <a:latin typeface="Times New Roman" panose="02020603050405020304" pitchFamily="18" charset="0"/>
              </a:rPr>
              <a:t>B,</a:t>
            </a:r>
            <a:r>
              <a:rPr lang="zh-CN" altLang="en-US" sz="2800" b="1" dirty="0">
                <a:latin typeface="Times New Roman" panose="02020603050405020304" pitchFamily="18" charset="0"/>
              </a:rPr>
              <a:t>且△</a:t>
            </a:r>
            <a:r>
              <a:rPr lang="en-US" altLang="zh-CN" sz="2800" b="1" dirty="0">
                <a:latin typeface="Times New Roman" panose="02020603050405020304" pitchFamily="18" charset="0"/>
              </a:rPr>
              <a:t>OAB</a:t>
            </a:r>
            <a:r>
              <a:rPr lang="zh-CN" altLang="en-US" sz="2800" b="1" dirty="0">
                <a:latin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，求此直线的解析式。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4106" name="Picture 8" descr="坐标系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8455" y="1975803"/>
            <a:ext cx="5113338" cy="430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2562860" y="2742565"/>
            <a:ext cx="170815" cy="18542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Line 14"/>
          <p:cNvSpPr/>
          <p:nvPr/>
        </p:nvSpPr>
        <p:spPr>
          <a:xfrm flipV="1">
            <a:off x="1598613" y="2076450"/>
            <a:ext cx="1441450" cy="2881313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60" name="Line 14"/>
          <p:cNvSpPr/>
          <p:nvPr/>
        </p:nvSpPr>
        <p:spPr>
          <a:xfrm flipH="1" flipV="1">
            <a:off x="2365375" y="2149793"/>
            <a:ext cx="1368425" cy="2808287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文本框 8"/>
          <p:cNvSpPr txBox="1"/>
          <p:nvPr/>
        </p:nvSpPr>
        <p:spPr>
          <a:xfrm>
            <a:off x="1598930" y="4081145"/>
            <a:ext cx="469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B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19400" y="2664460"/>
            <a:ext cx="555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A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77895" y="4081145"/>
            <a:ext cx="469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B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8845" y="177673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解</a:t>
            </a:r>
            <a:r>
              <a:rPr lang="en-US" altLang="zh-CN" sz="2000" b="1" dirty="0">
                <a:latin typeface="宋体" panose="02010600030101010101" pitchFamily="2" charset="-122"/>
                <a:sym typeface="+mn-ea"/>
              </a:rPr>
              <a:t>:</a:t>
            </a:r>
            <a:r>
              <a:rPr lang="en-US" altLang="zh-CN" sz="2000" b="1" dirty="0">
                <a:latin typeface="Times New Roman" panose="02020603050405020304" pitchFamily="18" charset="0"/>
                <a:sym typeface="+mn-ea"/>
              </a:rPr>
              <a:t>∵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直线与</a:t>
            </a:r>
            <a:r>
              <a:rPr lang="en-US" altLang="zh-CN" sz="2000" b="1" dirty="0">
                <a:latin typeface="Times New Roman" panose="02020603050405020304" pitchFamily="18" charset="0"/>
                <a:sym typeface="+mn-ea"/>
              </a:rPr>
              <a:t>y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轴交于点</a:t>
            </a:r>
            <a:r>
              <a:rPr lang="en-US" altLang="zh-CN" sz="2000" b="1" dirty="0">
                <a:latin typeface="Times New Roman" panose="02020603050405020304" pitchFamily="18" charset="0"/>
                <a:sym typeface="+mn-ea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2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3275" name="矩形 53274"/>
          <p:cNvSpPr/>
          <p:nvPr/>
        </p:nvSpPr>
        <p:spPr>
          <a:xfrm>
            <a:off x="5451793" y="2267268"/>
            <a:ext cx="109220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000" b="1" dirty="0">
                <a:latin typeface="Times New Roman" panose="02020603050405020304" pitchFamily="18" charset="0"/>
              </a:rPr>
              <a:t>∴OA=4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53276" name="对象 53275"/>
          <p:cNvGraphicFramePr/>
          <p:nvPr/>
        </p:nvGraphicFramePr>
        <p:xfrm>
          <a:off x="5213668" y="2756535"/>
          <a:ext cx="2519362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4" imgW="1612265" imgH="393700" progId="Equation.3">
                  <p:embed/>
                </p:oleObj>
              </mc:Choice>
              <mc:Fallback>
                <p:oleObj name="" r:id="rId4" imgW="1612265" imgH="3937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13668" y="2756535"/>
                        <a:ext cx="2519362" cy="614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77" name="矩形 53276"/>
          <p:cNvSpPr/>
          <p:nvPr/>
        </p:nvSpPr>
        <p:spPr>
          <a:xfrm>
            <a:off x="5339398" y="3463290"/>
            <a:ext cx="1077912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000" b="1" dirty="0">
                <a:latin typeface="Times New Roman" panose="02020603050405020304" pitchFamily="18" charset="0"/>
              </a:rPr>
              <a:t>∴OB=2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53266" name="文本框 147518"/>
          <p:cNvSpPr txBox="1"/>
          <p:nvPr/>
        </p:nvSpPr>
        <p:spPr>
          <a:xfrm>
            <a:off x="5652770" y="4081145"/>
            <a:ext cx="31686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latin typeface="宋体" panose="02010600030101010101" pitchFamily="2" charset="-122"/>
              </a:rPr>
              <a:t>∴B</a:t>
            </a:r>
            <a:r>
              <a:rPr lang="zh-CN" altLang="en-US" sz="2000" b="1" dirty="0">
                <a:latin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宋体" panose="02010600030101010101" pitchFamily="2" charset="-122"/>
              </a:rPr>
              <a:t>-2</a:t>
            </a:r>
            <a:r>
              <a:rPr lang="zh-CN" altLang="en-US" sz="2000" b="1" dirty="0">
                <a:latin typeface="宋体" panose="02010600030101010101" pitchFamily="2" charset="-122"/>
              </a:rPr>
              <a:t>，</a:t>
            </a:r>
            <a:r>
              <a:rPr lang="en-US" altLang="zh-CN" sz="2000" b="1" dirty="0"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latin typeface="宋体" panose="02010600030101010101" pitchFamily="2" charset="-122"/>
              </a:rPr>
              <a:t>）或（</a:t>
            </a:r>
            <a:r>
              <a:rPr lang="en-US" altLang="zh-CN" sz="2000" b="1" dirty="0"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</a:rPr>
              <a:t>，</a:t>
            </a:r>
            <a:r>
              <a:rPr lang="en-US" altLang="zh-CN" sz="2000" b="1" dirty="0"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latin typeface="宋体" panose="02010600030101010101" pitchFamily="2" charset="-122"/>
              </a:rPr>
              <a:t>）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4357" name="Rectangle 21"/>
          <p:cNvSpPr/>
          <p:nvPr>
            <p:custDataLst>
              <p:tags r:id="rId6"/>
            </p:custDataLst>
          </p:nvPr>
        </p:nvSpPr>
        <p:spPr>
          <a:xfrm>
            <a:off x="5339398" y="4553268"/>
            <a:ext cx="457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Times New Roman" panose="02020603050405020304" pitchFamily="18" charset="0"/>
              </a:rPr>
              <a:t>由点</a:t>
            </a:r>
            <a:r>
              <a:rPr lang="en-US" altLang="zh-CN" sz="2000" b="1" dirty="0"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</a:rPr>
              <a:t>4</a:t>
            </a:r>
            <a:r>
              <a:rPr lang="zh-CN" altLang="en-US" sz="2000" b="1" dirty="0">
                <a:latin typeface="Times New Roman" panose="02020603050405020304" pitchFamily="18" charset="0"/>
              </a:rPr>
              <a:t>），</a:t>
            </a:r>
            <a:r>
              <a:rPr lang="en-US" altLang="zh-CN" sz="2000" b="1" dirty="0">
                <a:latin typeface="Times New Roman" panose="02020603050405020304" pitchFamily="18" charset="0"/>
              </a:rPr>
              <a:t>B</a:t>
            </a:r>
            <a:r>
              <a:rPr lang="zh-CN" altLang="en-US" sz="2000" b="1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</a:rPr>
              <a:t>-2</a:t>
            </a:r>
            <a:r>
              <a:rPr lang="zh-CN" altLang="en-US" sz="2000" b="1" dirty="0">
                <a:latin typeface="Times New Roman" panose="02020603050405020304" pitchFamily="18" charset="0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</a:rPr>
              <a:t>）</a:t>
            </a:r>
            <a:endParaRPr lang="zh-CN" altLang="en-US" sz="2000" b="1" dirty="0">
              <a:latin typeface="Times New Roman" panose="02020603050405020304" pitchFamily="18" charset="0"/>
            </a:endParaRPr>
          </a:p>
          <a:p>
            <a:endParaRPr lang="en-US" altLang="zh-CN" sz="2000" b="1" dirty="0">
              <a:latin typeface="Times New Roman" panose="02020603050405020304" pitchFamily="18" charset="0"/>
            </a:endParaRPr>
          </a:p>
        </p:txBody>
      </p:sp>
      <p:sp>
        <p:nvSpPr>
          <p:cNvPr id="14358" name="Rectangle 22"/>
          <p:cNvSpPr/>
          <p:nvPr/>
        </p:nvSpPr>
        <p:spPr>
          <a:xfrm>
            <a:off x="5213668" y="5062538"/>
            <a:ext cx="302577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latin typeface="Times New Roman" panose="02020603050405020304" pitchFamily="18" charset="0"/>
              </a:rPr>
              <a:t>得直线解析式为：</a:t>
            </a:r>
            <a:r>
              <a:rPr lang="en-US" altLang="zh-CN" sz="2000" b="1" dirty="0">
                <a:latin typeface="Times New Roman" panose="02020603050405020304" pitchFamily="18" charset="0"/>
              </a:rPr>
              <a:t>y=2x+4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53269" name="文本框 147519"/>
          <p:cNvSpPr txBox="1"/>
          <p:nvPr/>
        </p:nvSpPr>
        <p:spPr>
          <a:xfrm>
            <a:off x="5213668" y="5573078"/>
            <a:ext cx="36718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宋体" panose="02010600030101010101" pitchFamily="2" charset="-122"/>
              </a:rPr>
              <a:t>由点</a:t>
            </a:r>
            <a:r>
              <a:rPr lang="en-US" altLang="zh-CN" sz="2000" b="1" dirty="0">
                <a:latin typeface="宋体" panose="02010600030101010101" pitchFamily="2" charset="-122"/>
              </a:rPr>
              <a:t>A</a:t>
            </a:r>
            <a:r>
              <a:rPr lang="zh-CN" altLang="en-US" sz="2000" b="1" dirty="0">
                <a:latin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latin typeface="宋体" panose="02010600030101010101" pitchFamily="2" charset="-122"/>
              </a:rPr>
              <a:t>，</a:t>
            </a:r>
            <a:r>
              <a:rPr lang="en-US" altLang="zh-CN" sz="2000" b="1" dirty="0">
                <a:latin typeface="宋体" panose="02010600030101010101" pitchFamily="2" charset="-122"/>
              </a:rPr>
              <a:t>4</a:t>
            </a:r>
            <a:r>
              <a:rPr lang="zh-CN" altLang="en-US" sz="2000" b="1" dirty="0">
                <a:latin typeface="宋体" panose="02010600030101010101" pitchFamily="2" charset="-122"/>
              </a:rPr>
              <a:t>），</a:t>
            </a:r>
            <a:r>
              <a:rPr lang="en-US" altLang="zh-CN" sz="2000" b="1" dirty="0">
                <a:latin typeface="宋体" panose="02010600030101010101" pitchFamily="2" charset="-122"/>
              </a:rPr>
              <a:t>B</a:t>
            </a:r>
            <a:r>
              <a:rPr lang="zh-CN" altLang="en-US" sz="2000" b="1" dirty="0">
                <a:latin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</a:rPr>
              <a:t>，</a:t>
            </a:r>
            <a:r>
              <a:rPr lang="en-US" altLang="zh-CN" sz="2000" b="1" dirty="0"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latin typeface="宋体" panose="02010600030101010101" pitchFamily="2" charset="-122"/>
              </a:rPr>
              <a:t>）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4359" name="Rectangle 23"/>
          <p:cNvSpPr/>
          <p:nvPr/>
        </p:nvSpPr>
        <p:spPr>
          <a:xfrm>
            <a:off x="5213985" y="6083618"/>
            <a:ext cx="3109913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latin typeface="Times New Roman" panose="02020603050405020304" pitchFamily="18" charset="0"/>
              </a:rPr>
              <a:t>得直线解析式为：</a:t>
            </a:r>
            <a:r>
              <a:rPr lang="en-US" altLang="zh-CN" sz="2000" b="1" dirty="0">
                <a:latin typeface="Times New Roman" panose="02020603050405020304" pitchFamily="18" charset="0"/>
              </a:rPr>
              <a:t>y=-2x+4</a:t>
            </a:r>
            <a:endParaRPr lang="en-US" altLang="zh-CN" sz="2000" b="1" dirty="0">
              <a:latin typeface="Times New Roman" panose="02020603050405020304" pitchFamily="18" charset="0"/>
            </a:endParaRPr>
          </a:p>
        </p:txBody>
      </p:sp>
      <p:sp>
        <p:nvSpPr>
          <p:cNvPr id="147519" name="文本框 147518"/>
          <p:cNvSpPr txBox="1"/>
          <p:nvPr/>
        </p:nvSpPr>
        <p:spPr>
          <a:xfrm>
            <a:off x="4150678" y="6437313"/>
            <a:ext cx="57610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latin typeface="宋体" panose="02010600030101010101" pitchFamily="2" charset="-122"/>
              </a:rPr>
              <a:t>∴</a:t>
            </a:r>
            <a:r>
              <a:rPr lang="zh-CN" altLang="en-US" sz="2000" b="1" dirty="0">
                <a:latin typeface="宋体" panose="02010600030101010101" pitchFamily="2" charset="-122"/>
              </a:rPr>
              <a:t>此</a:t>
            </a:r>
            <a:r>
              <a:rPr lang="zh-CN" altLang="en-US" sz="2000" b="1" dirty="0">
                <a:latin typeface="Times New Roman" panose="02020603050405020304" pitchFamily="18" charset="0"/>
              </a:rPr>
              <a:t>直线解析式为：</a:t>
            </a:r>
            <a:r>
              <a:rPr lang="en-US" altLang="zh-CN" sz="2000" b="1" dirty="0">
                <a:latin typeface="Times New Roman" panose="02020603050405020304" pitchFamily="18" charset="0"/>
              </a:rPr>
              <a:t>y=2x+4</a:t>
            </a:r>
            <a:r>
              <a:rPr lang="zh-CN" altLang="en-US" sz="2000" b="1" dirty="0">
                <a:latin typeface="Times New Roman" panose="02020603050405020304" pitchFamily="18" charset="0"/>
              </a:rPr>
              <a:t>或</a:t>
            </a:r>
            <a:r>
              <a:rPr lang="en-US" altLang="zh-CN" sz="2000" b="1" dirty="0">
                <a:latin typeface="Times New Roman" panose="02020603050405020304" pitchFamily="18" charset="0"/>
              </a:rPr>
              <a:t>y= -2x+4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sp>
        <p:nvSpPr>
          <p:cNvPr id="53279" name="椭圆形标注 53278"/>
          <p:cNvSpPr/>
          <p:nvPr/>
        </p:nvSpPr>
        <p:spPr>
          <a:xfrm>
            <a:off x="8023225" y="2636203"/>
            <a:ext cx="4537075" cy="1223962"/>
          </a:xfrm>
          <a:prstGeom prst="wedgeEllipseCallout">
            <a:avLst>
              <a:gd name="adj1" fmla="val -44926"/>
              <a:gd name="adj2" fmla="val 6180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距离与坐标互化时，坐标有符号性，要注意多解情况！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7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7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105" grpId="1"/>
      <p:bldP spid="4" grpId="0" animBg="1"/>
      <p:bldP spid="4" grpId="1" animBg="1"/>
      <p:bldP spid="10" grpId="0"/>
      <p:bldP spid="10" grpId="1"/>
      <p:bldP spid="9" grpId="0"/>
      <p:bldP spid="9" grpId="1"/>
      <p:bldP spid="11" grpId="0"/>
      <p:bldP spid="11" grpId="1"/>
      <p:bldP spid="2" grpId="0"/>
      <p:bldP spid="2" grpId="1"/>
      <p:bldP spid="53275" grpId="0"/>
      <p:bldP spid="53275" grpId="1"/>
      <p:bldP spid="53277" grpId="0"/>
      <p:bldP spid="53277" grpId="1"/>
      <p:bldP spid="53266" grpId="0"/>
      <p:bldP spid="53266" grpId="1"/>
      <p:bldP spid="14357" grpId="0"/>
      <p:bldP spid="14358" grpId="0"/>
      <p:bldP spid="14358" grpId="1"/>
      <p:bldP spid="53269" grpId="0"/>
      <p:bldP spid="53269" grpId="1"/>
      <p:bldP spid="14359" grpId="0"/>
      <p:bldP spid="14359" grpId="1"/>
      <p:bldP spid="147519" grpId="0"/>
      <p:bldP spid="147519" grpId="1"/>
      <p:bldP spid="53279" grpId="0" animBg="1"/>
      <p:bldP spid="5327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4" descr="OT_0021"/>
          <p:cNvPicPr>
            <a:picLocks noChangeAspect="1"/>
          </p:cNvPicPr>
          <p:nvPr/>
        </p:nvPicPr>
        <p:blipFill>
          <a:blip r:embed="rId1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4825" y="44450"/>
            <a:ext cx="901700" cy="108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58376"/>
          <p:cNvSpPr/>
          <p:nvPr/>
        </p:nvSpPr>
        <p:spPr>
          <a:xfrm>
            <a:off x="2243138" y="1125538"/>
            <a:ext cx="84248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由面积关系求一次函数解析式的方法：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Text Box 43"/>
          <p:cNvSpPr txBox="1"/>
          <p:nvPr/>
        </p:nvSpPr>
        <p:spPr>
          <a:xfrm>
            <a:off x="2855913" y="404813"/>
            <a:ext cx="2303462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归纳总结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2: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381" name="文本框 58380"/>
          <p:cNvSpPr txBox="1"/>
          <p:nvPr/>
        </p:nvSpPr>
        <p:spPr>
          <a:xfrm>
            <a:off x="8256588" y="1916113"/>
            <a:ext cx="1728787" cy="460375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函数解析式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8382" name="右箭头 58381"/>
          <p:cNvSpPr/>
          <p:nvPr/>
        </p:nvSpPr>
        <p:spPr>
          <a:xfrm>
            <a:off x="4008438" y="2060575"/>
            <a:ext cx="360362" cy="215900"/>
          </a:xfrm>
          <a:prstGeom prst="rightArrow">
            <a:avLst>
              <a:gd name="adj1" fmla="val 50000"/>
              <a:gd name="adj2" fmla="val 417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8383" name="文本框 58382"/>
          <p:cNvSpPr txBox="1"/>
          <p:nvPr/>
        </p:nvSpPr>
        <p:spPr>
          <a:xfrm>
            <a:off x="5951538" y="1773238"/>
            <a:ext cx="1728787" cy="829945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9525">
            <a:gradFill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与坐标轴的  交点坐标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8384" name="右箭头 58383"/>
          <p:cNvSpPr/>
          <p:nvPr/>
        </p:nvSpPr>
        <p:spPr>
          <a:xfrm>
            <a:off x="5591175" y="2060575"/>
            <a:ext cx="360363" cy="215900"/>
          </a:xfrm>
          <a:prstGeom prst="rightArrow">
            <a:avLst>
              <a:gd name="adj1" fmla="val 50000"/>
              <a:gd name="adj2" fmla="val 417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8385" name="文本框 58384"/>
          <p:cNvSpPr txBox="1"/>
          <p:nvPr/>
        </p:nvSpPr>
        <p:spPr>
          <a:xfrm>
            <a:off x="4367213" y="1700213"/>
            <a:ext cx="1152525" cy="829945"/>
          </a:xfrm>
          <a:prstGeom prst="rect">
            <a:avLst/>
          </a:prstGeom>
          <a:gradFill>
            <a:gsLst>
              <a:gs pos="0">
                <a:srgbClr val="86DBE2"/>
              </a:gs>
              <a:gs pos="100000">
                <a:srgbClr val="E8E1D7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底或高的长度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8386" name="右箭头 58385"/>
          <p:cNvSpPr/>
          <p:nvPr/>
        </p:nvSpPr>
        <p:spPr>
          <a:xfrm>
            <a:off x="7751763" y="2060575"/>
            <a:ext cx="360362" cy="215900"/>
          </a:xfrm>
          <a:prstGeom prst="rightArrow">
            <a:avLst>
              <a:gd name="adj1" fmla="val 50000"/>
              <a:gd name="adj2" fmla="val 417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8387" name="文本框 58386"/>
          <p:cNvSpPr txBox="1"/>
          <p:nvPr/>
        </p:nvSpPr>
        <p:spPr>
          <a:xfrm>
            <a:off x="2208213" y="1844675"/>
            <a:ext cx="1728787" cy="460375"/>
          </a:xfrm>
          <a:prstGeom prst="rect">
            <a:avLst/>
          </a:prstGeom>
          <a:gradFill>
            <a:gsLst>
              <a:gs pos="0">
                <a:srgbClr val="86DBE2"/>
              </a:gs>
              <a:gs pos="100000">
                <a:srgbClr val="E8E1D7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三角形面积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8388" name="云形标注 58387"/>
          <p:cNvSpPr/>
          <p:nvPr/>
        </p:nvSpPr>
        <p:spPr>
          <a:xfrm>
            <a:off x="1487170" y="3742690"/>
            <a:ext cx="3943350" cy="2092960"/>
          </a:xfrm>
          <a:prstGeom prst="cloudCallout">
            <a:avLst>
              <a:gd name="adj1" fmla="val 50324"/>
              <a:gd name="adj2" fmla="val -13274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距离与坐标互化时，坐标有符号性，要注意多解情况！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277" name="组合 19"/>
          <p:cNvGrpSpPr/>
          <p:nvPr/>
        </p:nvGrpSpPr>
        <p:grpSpPr>
          <a:xfrm>
            <a:off x="5554663" y="2552700"/>
            <a:ext cx="5113337" cy="4305300"/>
            <a:chOff x="4030662" y="2552700"/>
            <a:chExt cx="5113338" cy="4305300"/>
          </a:xfrm>
        </p:grpSpPr>
        <p:pic>
          <p:nvPicPr>
            <p:cNvPr id="11278" name="Picture 8" descr="坐标系 拷贝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0662" y="2552700"/>
              <a:ext cx="5113338" cy="43053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9" name="Line 14"/>
            <p:cNvSpPr/>
            <p:nvPr/>
          </p:nvSpPr>
          <p:spPr>
            <a:xfrm flipH="1" flipV="1">
              <a:off x="6046787" y="2768600"/>
              <a:ext cx="1368425" cy="2808287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0" name="Line 14"/>
            <p:cNvSpPr/>
            <p:nvPr/>
          </p:nvSpPr>
          <p:spPr>
            <a:xfrm flipV="1">
              <a:off x="5148064" y="2780928"/>
              <a:ext cx="1441450" cy="2881313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1" grpId="0" bldLvl="0" animBg="1"/>
      <p:bldP spid="58383" grpId="0" bldLvl="0" animBg="1"/>
      <p:bldP spid="58385" grpId="0" bldLvl="0" animBg="1"/>
      <p:bldP spid="58387" grpId="0" bldLvl="0" animBg="1"/>
      <p:bldP spid="5838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38200" y="1557338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883410" y="886460"/>
            <a:ext cx="73291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探究问题2：有一边在坐标轴上的三角形</a:t>
            </a:r>
            <a:endParaRPr kumimoji="0" lang="zh-CN" altLang="en-US" sz="3200" b="1" i="0" kern="1200" cap="none" spc="0" normalizeH="0" baseline="0" noProof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834344" y="255638"/>
            <a:ext cx="1033549" cy="112605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53160" y="1683385"/>
            <a:ext cx="10201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求直线y=2x+3、y= -2x-1及y轴围成的三角形的面积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3160" y="2176780"/>
            <a:ext cx="10188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追问：那直线y=2x+3、y=-2x-1及x轴围成的三角形的面积呢</a:t>
            </a:r>
            <a:endParaRPr lang="zh-CN" altLang="en-US" sz="2800" b="1"/>
          </a:p>
        </p:txBody>
      </p:sp>
      <p:pic>
        <p:nvPicPr>
          <p:cNvPr id="1073743205" name="图片 1073743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35" y="2835910"/>
            <a:ext cx="3225165" cy="3783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475" y="2698750"/>
            <a:ext cx="3040380" cy="3568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3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3743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3051" y="1001900"/>
            <a:ext cx="3746996" cy="3147765"/>
            <a:chOff x="6055295" y="750804"/>
            <a:chExt cx="2811207" cy="2361630"/>
          </a:xfrm>
        </p:grpSpPr>
        <p:sp>
          <p:nvSpPr>
            <p:cNvPr id="67" name="任意多边形 66"/>
            <p:cNvSpPr/>
            <p:nvPr/>
          </p:nvSpPr>
          <p:spPr bwMode="auto">
            <a:xfrm>
              <a:off x="6986580" y="1542428"/>
              <a:ext cx="561454" cy="1157920"/>
            </a:xfrm>
            <a:custGeom>
              <a:avLst/>
              <a:gdLst>
                <a:gd name="connsiteX0" fmla="*/ 478972 w 508000"/>
                <a:gd name="connsiteY0" fmla="*/ 0 h 1175657"/>
                <a:gd name="connsiteX1" fmla="*/ 0 w 508000"/>
                <a:gd name="connsiteY1" fmla="*/ 769257 h 1175657"/>
                <a:gd name="connsiteX2" fmla="*/ 508000 w 508000"/>
                <a:gd name="connsiteY2" fmla="*/ 1175657 h 1175657"/>
                <a:gd name="connsiteX3" fmla="*/ 493486 w 508000"/>
                <a:gd name="connsiteY3" fmla="*/ 58057 h 1175657"/>
                <a:gd name="connsiteX4" fmla="*/ 493486 w 508000"/>
                <a:gd name="connsiteY4" fmla="*/ 58057 h 1175657"/>
                <a:gd name="connsiteX5" fmla="*/ 478972 w 508000"/>
                <a:gd name="connsiteY5" fmla="*/ 0 h 1175657"/>
                <a:gd name="connsiteX0-1" fmla="*/ 494199 w 508000"/>
                <a:gd name="connsiteY0-2" fmla="*/ 0 h 1158814"/>
                <a:gd name="connsiteX1-3" fmla="*/ 0 w 508000"/>
                <a:gd name="connsiteY1-4" fmla="*/ 752414 h 1158814"/>
                <a:gd name="connsiteX2-5" fmla="*/ 508000 w 508000"/>
                <a:gd name="connsiteY2-6" fmla="*/ 1158814 h 1158814"/>
                <a:gd name="connsiteX3-7" fmla="*/ 493486 w 508000"/>
                <a:gd name="connsiteY3-8" fmla="*/ 41214 h 1158814"/>
                <a:gd name="connsiteX4-9" fmla="*/ 493486 w 508000"/>
                <a:gd name="connsiteY4-10" fmla="*/ 41214 h 1158814"/>
                <a:gd name="connsiteX5-11" fmla="*/ 494199 w 508000"/>
                <a:gd name="connsiteY5-12" fmla="*/ 0 h 11588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508000" h="1158814">
                  <a:moveTo>
                    <a:pt x="494199" y="0"/>
                  </a:moveTo>
                  <a:lnTo>
                    <a:pt x="0" y="752414"/>
                  </a:lnTo>
                  <a:lnTo>
                    <a:pt x="508000" y="1158814"/>
                  </a:lnTo>
                  <a:lnTo>
                    <a:pt x="493486" y="41214"/>
                  </a:lnTo>
                  <a:lnTo>
                    <a:pt x="493486" y="41214"/>
                  </a:lnTo>
                  <a:cubicBezTo>
                    <a:pt x="493724" y="27476"/>
                    <a:pt x="493961" y="13738"/>
                    <a:pt x="494199" y="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5"/>
            </a:p>
          </p:txBody>
        </p:sp>
        <p:grpSp>
          <p:nvGrpSpPr>
            <p:cNvPr id="56" name="组合 41"/>
            <p:cNvGrpSpPr/>
            <p:nvPr/>
          </p:nvGrpSpPr>
          <p:grpSpPr>
            <a:xfrm>
              <a:off x="6181196" y="750804"/>
              <a:ext cx="2533874" cy="2361630"/>
              <a:chOff x="4643450" y="2931149"/>
              <a:chExt cx="2534111" cy="2361986"/>
            </a:xfrm>
          </p:grpSpPr>
          <p:cxnSp>
            <p:nvCxnSpPr>
              <p:cNvPr id="57" name="直接箭头连接符 56"/>
              <p:cNvCxnSpPr/>
              <p:nvPr/>
            </p:nvCxnSpPr>
            <p:spPr>
              <a:xfrm>
                <a:off x="4643450" y="4143637"/>
                <a:ext cx="2500547" cy="1587"/>
              </a:xfrm>
              <a:prstGeom prst="straightConnector1">
                <a:avLst/>
              </a:prstGeom>
              <a:ln w="28575">
                <a:solidFill>
                  <a:srgbClr val="0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箭头连接符 57"/>
              <p:cNvCxnSpPr/>
              <p:nvPr/>
            </p:nvCxnSpPr>
            <p:spPr>
              <a:xfrm flipH="1" flipV="1">
                <a:off x="6000890" y="3043316"/>
                <a:ext cx="20150" cy="2160880"/>
              </a:xfrm>
              <a:prstGeom prst="straightConnector1">
                <a:avLst/>
              </a:prstGeom>
              <a:ln w="28575">
                <a:solidFill>
                  <a:srgbClr val="0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34"/>
              <p:cNvSpPr txBox="1">
                <a:spLocks noChangeArrowheads="1"/>
              </p:cNvSpPr>
              <p:nvPr/>
            </p:nvSpPr>
            <p:spPr bwMode="auto">
              <a:xfrm>
                <a:off x="6949814" y="4100825"/>
                <a:ext cx="227747" cy="3154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135" b="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zh-CN" altLang="en-US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TextBox 35"/>
              <p:cNvSpPr txBox="1">
                <a:spLocks noChangeArrowheads="1"/>
              </p:cNvSpPr>
              <p:nvPr/>
            </p:nvSpPr>
            <p:spPr bwMode="auto">
              <a:xfrm>
                <a:off x="6024629" y="2931149"/>
                <a:ext cx="227750" cy="3154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135" b="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zh-CN" altLang="en-US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5072116" y="3229056"/>
                <a:ext cx="1302549" cy="1771961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4643450" y="3840205"/>
                <a:ext cx="1871313" cy="145293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TextBox 9"/>
            <p:cNvSpPr txBox="1">
              <a:spLocks noChangeArrowheads="1"/>
            </p:cNvSpPr>
            <p:nvPr/>
          </p:nvSpPr>
          <p:spPr bwMode="auto">
            <a:xfrm>
              <a:off x="7479135" y="1691307"/>
              <a:ext cx="284418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TextBox 19"/>
            <p:cNvSpPr txBox="1">
              <a:spLocks noChangeArrowheads="1"/>
            </p:cNvSpPr>
            <p:nvPr/>
          </p:nvSpPr>
          <p:spPr bwMode="auto">
            <a:xfrm>
              <a:off x="6153137" y="2131188"/>
              <a:ext cx="125073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TextBox 19"/>
            <p:cNvSpPr txBox="1">
              <a:spLocks noChangeArrowheads="1"/>
            </p:cNvSpPr>
            <p:nvPr/>
          </p:nvSpPr>
          <p:spPr bwMode="auto">
            <a:xfrm>
              <a:off x="6267293" y="2123003"/>
              <a:ext cx="803045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135" b="0" i="1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135" b="0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y</a:t>
              </a:r>
              <a:r>
                <a:rPr lang="en-US" altLang="zh-CN" sz="2135" b="0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135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TextBox 18"/>
            <p:cNvSpPr txBox="1">
              <a:spLocks noChangeArrowheads="1"/>
            </p:cNvSpPr>
            <p:nvPr/>
          </p:nvSpPr>
          <p:spPr bwMode="auto">
            <a:xfrm>
              <a:off x="7538509" y="1340741"/>
              <a:ext cx="261551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18"/>
            <p:cNvSpPr txBox="1">
              <a:spLocks noChangeArrowheads="1"/>
            </p:cNvSpPr>
            <p:nvPr/>
          </p:nvSpPr>
          <p:spPr bwMode="auto">
            <a:xfrm>
              <a:off x="7660739" y="1336633"/>
              <a:ext cx="597898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(0,</a:t>
              </a:r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CN" sz="2135" b="0" i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135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TextBox 20"/>
            <p:cNvSpPr txBox="1">
              <a:spLocks noChangeArrowheads="1"/>
            </p:cNvSpPr>
            <p:nvPr/>
          </p:nvSpPr>
          <p:spPr bwMode="auto">
            <a:xfrm>
              <a:off x="7562246" y="2439037"/>
              <a:ext cx="261551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TextBox 20"/>
            <p:cNvSpPr txBox="1">
              <a:spLocks noChangeArrowheads="1"/>
            </p:cNvSpPr>
            <p:nvPr/>
          </p:nvSpPr>
          <p:spPr bwMode="auto">
            <a:xfrm>
              <a:off x="7682848" y="2430906"/>
              <a:ext cx="597898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(0,</a:t>
              </a:r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CN" sz="2135" b="0" i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135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7" name="对象 86"/>
            <p:cNvGraphicFramePr>
              <a:graphicFrameLocks noChangeAspect="1"/>
            </p:cNvGraphicFramePr>
            <p:nvPr/>
          </p:nvGraphicFramePr>
          <p:xfrm>
            <a:off x="6055295" y="1364813"/>
            <a:ext cx="927421" cy="3028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3" name="Equation" r:id="rId1" imgW="16764000" imgH="5486400" progId="Equation.DSMT4">
                    <p:embed/>
                  </p:oleObj>
                </mc:Choice>
                <mc:Fallback>
                  <p:oleObj name="Equation" r:id="rId1" imgW="16764000" imgH="548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055295" y="1364813"/>
                          <a:ext cx="927421" cy="3028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8" name="对象 87"/>
            <p:cNvGraphicFramePr>
              <a:graphicFrameLocks noChangeAspect="1"/>
            </p:cNvGraphicFramePr>
            <p:nvPr/>
          </p:nvGraphicFramePr>
          <p:xfrm>
            <a:off x="7894337" y="870245"/>
            <a:ext cx="972165" cy="301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4" name="Equation" r:id="rId3" imgW="17678400" imgH="5486400" progId="Equation.DSMT4">
                    <p:embed/>
                  </p:oleObj>
                </mc:Choice>
                <mc:Fallback>
                  <p:oleObj name="Equation" r:id="rId3" imgW="17678400" imgH="548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894337" y="870245"/>
                          <a:ext cx="972165" cy="3011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3780628" y="1001900"/>
            <a:ext cx="3673504" cy="2697261"/>
            <a:chOff x="2834878" y="750804"/>
            <a:chExt cx="2756069" cy="2023636"/>
          </a:xfrm>
        </p:grpSpPr>
        <p:sp>
          <p:nvSpPr>
            <p:cNvPr id="30" name="任意多边形 29"/>
            <p:cNvSpPr/>
            <p:nvPr/>
          </p:nvSpPr>
          <p:spPr>
            <a:xfrm>
              <a:off x="3497277" y="1739614"/>
              <a:ext cx="1438122" cy="629031"/>
            </a:xfrm>
            <a:custGeom>
              <a:avLst/>
              <a:gdLst>
                <a:gd name="connsiteX0" fmla="*/ 0 w 1857829"/>
                <a:gd name="connsiteY0" fmla="*/ 769257 h 769257"/>
                <a:gd name="connsiteX1" fmla="*/ 827314 w 1857829"/>
                <a:gd name="connsiteY1" fmla="*/ 0 h 769257"/>
                <a:gd name="connsiteX2" fmla="*/ 1857829 w 1857829"/>
                <a:gd name="connsiteY2" fmla="*/ 754743 h 769257"/>
                <a:gd name="connsiteX3" fmla="*/ 0 w 1857829"/>
                <a:gd name="connsiteY3" fmla="*/ 769257 h 769257"/>
                <a:gd name="connsiteX0-1" fmla="*/ 0 w 1830758"/>
                <a:gd name="connsiteY0-2" fmla="*/ 756471 h 756471"/>
                <a:gd name="connsiteX1-3" fmla="*/ 800243 w 1830758"/>
                <a:gd name="connsiteY1-4" fmla="*/ 0 h 756471"/>
                <a:gd name="connsiteX2-5" fmla="*/ 1830758 w 1830758"/>
                <a:gd name="connsiteY2-6" fmla="*/ 754743 h 756471"/>
                <a:gd name="connsiteX3-7" fmla="*/ 0 w 1830758"/>
                <a:gd name="connsiteY3-8" fmla="*/ 756471 h 7564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30758" h="756471">
                  <a:moveTo>
                    <a:pt x="0" y="756471"/>
                  </a:moveTo>
                  <a:lnTo>
                    <a:pt x="800243" y="0"/>
                  </a:lnTo>
                  <a:lnTo>
                    <a:pt x="1830758" y="754743"/>
                  </a:lnTo>
                  <a:lnTo>
                    <a:pt x="0" y="756471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5"/>
            </a:p>
          </p:txBody>
        </p:sp>
        <p:cxnSp>
          <p:nvCxnSpPr>
            <p:cNvPr id="20" name="直接箭头连接符 19"/>
            <p:cNvCxnSpPr/>
            <p:nvPr/>
          </p:nvCxnSpPr>
          <p:spPr bwMode="auto">
            <a:xfrm>
              <a:off x="2834878" y="2362096"/>
              <a:ext cx="2694254" cy="1322"/>
            </a:xfrm>
            <a:prstGeom prst="straightConnector1">
              <a:avLst/>
            </a:prstGeom>
            <a:ln w="285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 bwMode="auto">
            <a:xfrm flipH="1" flipV="1">
              <a:off x="3901354" y="859418"/>
              <a:ext cx="5017" cy="1915022"/>
            </a:xfrm>
            <a:prstGeom prst="straightConnector1">
              <a:avLst/>
            </a:prstGeom>
            <a:ln w="285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7"/>
            <p:cNvSpPr txBox="1">
              <a:spLocks noChangeArrowheads="1"/>
            </p:cNvSpPr>
            <p:nvPr/>
          </p:nvSpPr>
          <p:spPr bwMode="auto">
            <a:xfrm>
              <a:off x="5363222" y="2309166"/>
              <a:ext cx="227725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8"/>
            <p:cNvSpPr txBox="1">
              <a:spLocks noChangeArrowheads="1"/>
            </p:cNvSpPr>
            <p:nvPr/>
          </p:nvSpPr>
          <p:spPr bwMode="auto">
            <a:xfrm>
              <a:off x="3906371" y="750804"/>
              <a:ext cx="227725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9"/>
            <p:cNvSpPr txBox="1">
              <a:spLocks noChangeArrowheads="1"/>
            </p:cNvSpPr>
            <p:nvPr/>
          </p:nvSpPr>
          <p:spPr bwMode="auto">
            <a:xfrm>
              <a:off x="3620649" y="2283718"/>
              <a:ext cx="284418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 bwMode="auto">
            <a:xfrm flipV="1">
              <a:off x="3163016" y="1287622"/>
              <a:ext cx="1468031" cy="139298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 bwMode="auto">
            <a:xfrm flipH="1" flipV="1">
              <a:off x="3396181" y="1168676"/>
              <a:ext cx="1829139" cy="141890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8"/>
            <p:cNvSpPr txBox="1">
              <a:spLocks noChangeArrowheads="1"/>
            </p:cNvSpPr>
            <p:nvPr/>
          </p:nvSpPr>
          <p:spPr bwMode="auto">
            <a:xfrm>
              <a:off x="2882514" y="2030106"/>
              <a:ext cx="261551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19"/>
            <p:cNvSpPr txBox="1">
              <a:spLocks noChangeArrowheads="1"/>
            </p:cNvSpPr>
            <p:nvPr/>
          </p:nvSpPr>
          <p:spPr bwMode="auto">
            <a:xfrm>
              <a:off x="4228433" y="1525384"/>
              <a:ext cx="196547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0"/>
            <p:cNvSpPr txBox="1">
              <a:spLocks noChangeArrowheads="1"/>
            </p:cNvSpPr>
            <p:nvPr/>
          </p:nvSpPr>
          <p:spPr bwMode="auto">
            <a:xfrm>
              <a:off x="4826730" y="2067694"/>
              <a:ext cx="261551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135" b="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19"/>
            <p:cNvSpPr txBox="1">
              <a:spLocks noChangeArrowheads="1"/>
            </p:cNvSpPr>
            <p:nvPr/>
          </p:nvSpPr>
          <p:spPr bwMode="auto">
            <a:xfrm>
              <a:off x="4332361" y="1508038"/>
              <a:ext cx="801329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135" b="0" i="1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135" b="0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y</a:t>
              </a:r>
              <a:r>
                <a:rPr lang="en-US" altLang="zh-CN" sz="2135" b="0" i="1" baseline="-2500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135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20"/>
            <p:cNvSpPr txBox="1">
              <a:spLocks noChangeArrowheads="1"/>
            </p:cNvSpPr>
            <p:nvPr/>
          </p:nvSpPr>
          <p:spPr bwMode="auto">
            <a:xfrm>
              <a:off x="4977849" y="2054219"/>
              <a:ext cx="597898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135" b="0" i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,0)</a:t>
              </a:r>
              <a:endParaRPr lang="zh-CN" altLang="en-US" sz="2135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18"/>
            <p:cNvSpPr txBox="1">
              <a:spLocks noChangeArrowheads="1"/>
            </p:cNvSpPr>
            <p:nvPr/>
          </p:nvSpPr>
          <p:spPr bwMode="auto">
            <a:xfrm>
              <a:off x="3026530" y="2003655"/>
              <a:ext cx="597898" cy="31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135" b="0" i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135" b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,0)</a:t>
              </a:r>
              <a:endParaRPr lang="zh-CN" altLang="en-US" sz="2135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2843262" y="946354"/>
            <a:ext cx="802040" cy="277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5" name="Equation" r:id="rId5" imgW="16764000" imgH="5486400" progId="Equation.DSMT4">
                    <p:embed/>
                  </p:oleObj>
                </mc:Choice>
                <mc:Fallback>
                  <p:oleObj name="Equation" r:id="rId5" imgW="16764000" imgH="548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43262" y="946354"/>
                          <a:ext cx="802040" cy="2775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4391211" y="1029617"/>
            <a:ext cx="845696" cy="277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6" name="Equation" r:id="rId6" imgW="17678400" imgH="5486400" progId="Equation.DSMT4">
                    <p:embed/>
                  </p:oleObj>
                </mc:Choice>
                <mc:Fallback>
                  <p:oleObj name="Equation" r:id="rId6" imgW="17678400" imgH="5486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91211" y="1029617"/>
                          <a:ext cx="845696" cy="2775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" name="椭圆 50"/>
          <p:cNvSpPr/>
          <p:nvPr/>
        </p:nvSpPr>
        <p:spPr>
          <a:xfrm>
            <a:off x="9743160" y="5252580"/>
            <a:ext cx="2281072" cy="115173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文本框 43"/>
          <p:cNvSpPr txBox="1"/>
          <p:nvPr/>
        </p:nvSpPr>
        <p:spPr>
          <a:xfrm>
            <a:off x="697002" y="251237"/>
            <a:ext cx="119972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有一边或两边在坐标轴上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的三角形的面积计算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402" y="1001902"/>
            <a:ext cx="3136607" cy="2494437"/>
            <a:chOff x="64013" y="750805"/>
            <a:chExt cx="2353259" cy="1871467"/>
          </a:xfrm>
        </p:grpSpPr>
        <p:sp>
          <p:nvSpPr>
            <p:cNvPr id="70" name="直角三角形 69"/>
            <p:cNvSpPr/>
            <p:nvPr/>
          </p:nvSpPr>
          <p:spPr bwMode="auto">
            <a:xfrm flipH="1">
              <a:off x="776709" y="1510212"/>
              <a:ext cx="400625" cy="630111"/>
            </a:xfrm>
            <a:prstGeom prst="rt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4013" y="750805"/>
              <a:ext cx="2353259" cy="1871467"/>
              <a:chOff x="64013" y="750805"/>
              <a:chExt cx="2353259" cy="1871467"/>
            </a:xfrm>
          </p:grpSpPr>
          <p:cxnSp>
            <p:nvCxnSpPr>
              <p:cNvPr id="60" name="直接箭头连接符 59"/>
              <p:cNvCxnSpPr/>
              <p:nvPr/>
            </p:nvCxnSpPr>
            <p:spPr bwMode="auto">
              <a:xfrm flipV="1">
                <a:off x="251520" y="2140324"/>
                <a:ext cx="1972915" cy="3271"/>
              </a:xfrm>
              <a:prstGeom prst="straightConnector1">
                <a:avLst/>
              </a:prstGeom>
              <a:ln w="28575">
                <a:solidFill>
                  <a:srgbClr val="0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箭头连接符 62"/>
              <p:cNvCxnSpPr/>
              <p:nvPr/>
            </p:nvCxnSpPr>
            <p:spPr bwMode="auto">
              <a:xfrm flipH="1" flipV="1">
                <a:off x="1160502" y="932474"/>
                <a:ext cx="16832" cy="1658546"/>
              </a:xfrm>
              <a:prstGeom prst="straightConnector1">
                <a:avLst/>
              </a:prstGeom>
              <a:ln w="28575">
                <a:solidFill>
                  <a:srgbClr val="0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13"/>
              <p:cNvSpPr txBox="1">
                <a:spLocks noChangeArrowheads="1"/>
              </p:cNvSpPr>
              <p:nvPr/>
            </p:nvSpPr>
            <p:spPr bwMode="auto">
              <a:xfrm>
                <a:off x="1991999" y="2099521"/>
                <a:ext cx="238683" cy="345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400" b="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zh-CN" altLang="en-US" sz="2400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Box 14"/>
              <p:cNvSpPr txBox="1">
                <a:spLocks noChangeArrowheads="1"/>
              </p:cNvSpPr>
              <p:nvPr/>
            </p:nvSpPr>
            <p:spPr bwMode="auto">
              <a:xfrm>
                <a:off x="1145410" y="750805"/>
                <a:ext cx="238683" cy="345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400" b="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zh-CN" altLang="en-US" sz="2400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TextBox 15"/>
              <p:cNvSpPr txBox="1">
                <a:spLocks noChangeArrowheads="1"/>
              </p:cNvSpPr>
              <p:nvPr/>
            </p:nvSpPr>
            <p:spPr bwMode="auto">
              <a:xfrm>
                <a:off x="826978" y="2118481"/>
                <a:ext cx="284418" cy="315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135" b="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zh-CN" altLang="en-US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 bwMode="auto">
              <a:xfrm flipV="1">
                <a:off x="467546" y="942293"/>
                <a:ext cx="1076746" cy="167997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72" name="对象 71"/>
              <p:cNvGraphicFramePr>
                <a:graphicFrameLocks noChangeAspect="1"/>
              </p:cNvGraphicFramePr>
              <p:nvPr/>
            </p:nvGraphicFramePr>
            <p:xfrm>
              <a:off x="1540979" y="901598"/>
              <a:ext cx="876293" cy="28034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57" name="Equation" r:id="rId7" imgW="635000" imgH="203200" progId="Equation.DSMT4">
                      <p:embed/>
                    </p:oleObj>
                  </mc:Choice>
                  <mc:Fallback>
                    <p:oleObj name="Equation" r:id="rId7" imgW="635000" imgH="203200" progId="Equation.DSMT4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540979" y="901598"/>
                            <a:ext cx="876293" cy="28034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3" name="TextBox 14"/>
              <p:cNvSpPr txBox="1">
                <a:spLocks noChangeArrowheads="1"/>
              </p:cNvSpPr>
              <p:nvPr/>
            </p:nvSpPr>
            <p:spPr bwMode="auto">
              <a:xfrm>
                <a:off x="539552" y="1873156"/>
                <a:ext cx="261551" cy="315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135" b="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zh-CN" altLang="en-US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TextBox 14"/>
              <p:cNvSpPr txBox="1">
                <a:spLocks noChangeArrowheads="1"/>
              </p:cNvSpPr>
              <p:nvPr/>
            </p:nvSpPr>
            <p:spPr bwMode="auto">
              <a:xfrm>
                <a:off x="866702" y="1297092"/>
                <a:ext cx="261551" cy="315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135" b="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zh-CN" altLang="en-US" sz="2135" b="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75" name="对象 74"/>
              <p:cNvGraphicFramePr>
                <a:graphicFrameLocks noChangeAspect="1"/>
              </p:cNvGraphicFramePr>
              <p:nvPr/>
            </p:nvGraphicFramePr>
            <p:xfrm>
              <a:off x="64013" y="2126645"/>
              <a:ext cx="548640" cy="30289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58" name="Equation" r:id="rId9" imgW="431800" imgH="228600" progId="Equation.DSMT4">
                      <p:embed/>
                    </p:oleObj>
                  </mc:Choice>
                  <mc:Fallback>
                    <p:oleObj name="Equation" r:id="rId9" imgW="431800" imgH="228600" progId="Equation.DSMT4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64013" y="2126645"/>
                            <a:ext cx="548640" cy="30289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6" name="对象 75"/>
              <p:cNvGraphicFramePr>
                <a:graphicFrameLocks noChangeAspect="1"/>
              </p:cNvGraphicFramePr>
              <p:nvPr/>
            </p:nvGraphicFramePr>
            <p:xfrm>
              <a:off x="1226544" y="1419306"/>
              <a:ext cx="546100" cy="29083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59" name="Equation" r:id="rId11" imgW="444500" imgH="228600" progId="Equation.DSMT4">
                      <p:embed/>
                    </p:oleObj>
                  </mc:Choice>
                  <mc:Fallback>
                    <p:oleObj name="Equation" r:id="rId11" imgW="444500" imgH="228600" progId="Equation.DSMT4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1226544" y="1419306"/>
                            <a:ext cx="546100" cy="29083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62348" y="4184469"/>
          <a:ext cx="2017949" cy="757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Equation" r:id="rId13" imgW="1066800" imgH="393700" progId="Equation.DSMT4">
                  <p:embed/>
                </p:oleObj>
              </mc:Choice>
              <mc:Fallback>
                <p:oleObj name="Equation" r:id="rId13" imgW="1066800" imgH="3937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2348" y="4184469"/>
                        <a:ext cx="2017949" cy="757026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4022122" y="4196237"/>
          <a:ext cx="2822542" cy="825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Equation" r:id="rId15" imgW="32308800" imgH="9448800" progId="Equation.DSMT4">
                  <p:embed/>
                </p:oleObj>
              </mc:Choice>
              <mc:Fallback>
                <p:oleObj name="Equation" r:id="rId15" imgW="32308800" imgH="9448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22122" y="4196237"/>
                        <a:ext cx="2822542" cy="825919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直接连接符 30"/>
          <p:cNvCxnSpPr/>
          <p:nvPr/>
        </p:nvCxnSpPr>
        <p:spPr>
          <a:xfrm flipH="1">
            <a:off x="5514652" y="2311748"/>
            <a:ext cx="459" cy="87883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/>
          <p:nvPr/>
        </p:nvCxnSpPr>
        <p:spPr>
          <a:xfrm rot="16200000" flipH="1">
            <a:off x="5529000" y="3024593"/>
            <a:ext cx="119842" cy="113105"/>
          </a:xfrm>
          <a:prstGeom prst="bentConnector3">
            <a:avLst>
              <a:gd name="adj1" fmla="val -454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9366990" y="3047859"/>
            <a:ext cx="719221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肘形连接符 76"/>
          <p:cNvCxnSpPr/>
          <p:nvPr/>
        </p:nvCxnSpPr>
        <p:spPr>
          <a:xfrm rot="5400000">
            <a:off x="9912389" y="2886247"/>
            <a:ext cx="143951" cy="143951"/>
          </a:xfrm>
          <a:prstGeom prst="bentConnector3">
            <a:avLst>
              <a:gd name="adj1" fmla="val 1854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对象 88"/>
          <p:cNvGraphicFramePr>
            <a:graphicFrameLocks noChangeAspect="1"/>
          </p:cNvGraphicFramePr>
          <p:nvPr/>
        </p:nvGraphicFramePr>
        <p:xfrm>
          <a:off x="8603278" y="4184641"/>
          <a:ext cx="2715599" cy="788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Equation" r:id="rId17" imgW="32613600" imgH="9448800" progId="Equation.DSMT4">
                  <p:embed/>
                </p:oleObj>
              </mc:Choice>
              <mc:Fallback>
                <p:oleObj name="Equation" r:id="rId17" imgW="32613600" imgH="9448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03278" y="4184641"/>
                        <a:ext cx="2715599" cy="78822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8" name="直接连接符 97"/>
          <p:cNvCxnSpPr/>
          <p:nvPr/>
        </p:nvCxnSpPr>
        <p:spPr>
          <a:xfrm flipH="1">
            <a:off x="992438" y="2853960"/>
            <a:ext cx="62378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1571634" y="2018172"/>
            <a:ext cx="12392" cy="8309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9970857" y="5530208"/>
            <a:ext cx="19742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+mj-ea"/>
                <a:ea typeface="+mj-ea"/>
              </a:rPr>
              <a:t>数形结合</a:t>
            </a:r>
            <a:endParaRPr lang="zh-CN" altLang="en-US" sz="3200" b="1">
              <a:solidFill>
                <a:srgbClr val="0070C0"/>
              </a:solidFill>
              <a:latin typeface="+mj-ea"/>
              <a:ea typeface="+mj-ea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10059422" y="2043256"/>
            <a:ext cx="6197" cy="160438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23"/>
          <p:cNvSpPr>
            <a:spLocks noChangeArrowheads="1"/>
          </p:cNvSpPr>
          <p:nvPr/>
        </p:nvSpPr>
        <p:spPr bwMode="auto">
          <a:xfrm>
            <a:off x="562224" y="4973052"/>
            <a:ext cx="861631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归纳总结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）求交点坐标；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）坐标轴上的线段为底，用交点横（或纵）坐标表示高。</a:t>
            </a:r>
            <a:endParaRPr lang="en-US" altLang="zh-CN" sz="240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）根据象限符号特征，确定表示线段的坐标是否加绝对值。</a:t>
            </a: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507034" y="2298415"/>
            <a:ext cx="459" cy="87883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 rot="16200000" flipH="1">
            <a:off x="5521382" y="3011260"/>
            <a:ext cx="119842" cy="113105"/>
          </a:xfrm>
          <a:prstGeom prst="bentConnector3">
            <a:avLst>
              <a:gd name="adj1" fmla="val -454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671006" y="3129970"/>
            <a:ext cx="1878617" cy="139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92438" y="2841898"/>
            <a:ext cx="62378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71634" y="2006109"/>
            <a:ext cx="12392" cy="8309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0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矩形 23"/>
          <p:cNvSpPr/>
          <p:nvPr/>
        </p:nvSpPr>
        <p:spPr>
          <a:xfrm>
            <a:off x="1381125" y="1428750"/>
            <a:ext cx="9296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例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825">
            <a:off x="286974" y="61963"/>
            <a:ext cx="1033549" cy="11260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81125" y="499110"/>
            <a:ext cx="679767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R="0" indent="0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探究问题</a:t>
            </a:r>
            <a:r>
              <a:rPr lang="en-US" altLang="zh-CN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b="1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：三边都不在坐标轴上的三角形</a:t>
            </a:r>
            <a:endParaRPr kumimoji="0" lang="zh-CN" altLang="en-US" sz="2800" b="1" i="0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81075" y="1224598"/>
            <a:ext cx="105156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56155" y="1428750"/>
            <a:ext cx="9725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说说你如何求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下列图中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△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ABC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的面积。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8" name="图片 1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2" b="15587"/>
          <a:stretch>
            <a:fillRect/>
          </a:stretch>
        </p:blipFill>
        <p:spPr bwMode="auto">
          <a:xfrm>
            <a:off x="1854835" y="2272665"/>
            <a:ext cx="2931160" cy="23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381125" y="4905375"/>
            <a:ext cx="93573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归纳总结</a:t>
            </a:r>
            <a:r>
              <a:rPr lang="en-US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：当三角形的底或高平行于坐标轴上，这样的三角形为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常规三角形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，可以直接利用三角形的面积公式进行求解</a:t>
            </a:r>
            <a:endParaRPr lang="zh-CN" altLang="zh-CN" sz="2800" b="1" kern="100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AS_UNIQUEID" val="566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652"/>
  <p:tag name="KSO_WM_UNIT_CLEAR" val="1"/>
  <p:tag name="KSO_WM_UNIT_FILL_FORE_SCHEMECOLOR_INDEX" val="5"/>
  <p:tag name="KSO_WM_UNIT_FILL_TYPE" val="1"/>
  <p:tag name="KSO_WM_UNIT_ID" val="custom446_23*m_i*1_1"/>
  <p:tag name="KSO_WM_UNIT_INDEX" val="1_1"/>
  <p:tag name="KSO_WM_UNIT_LAYERLEVEL" val="1_1"/>
  <p:tag name="KSO_WM_UNIT_TYPE" val="m_i"/>
  <p:tag name="KSO_WM_UNIT_USESOURCEFORMAT_APPLY" val="1"/>
</p:tagLst>
</file>

<file path=ppt/tags/tag1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652"/>
  <p:tag name="KSO_WM_UNIT_CLEAR" val="1"/>
  <p:tag name="KSO_WM_UNIT_COMPATIBLE" val="0"/>
  <p:tag name="KSO_WM_UNIT_HIGHLIGHT" val="0"/>
  <p:tag name="KSO_WM_UNIT_ID" val="custom446_23*m_h_f*1_1_1"/>
  <p:tag name="KSO_WM_UNIT_INDEX" val="1_1_1"/>
  <p:tag name="KSO_WM_UNIT_LAYERLEVEL" val="1_1_1"/>
  <p:tag name="KSO_WM_UNIT_PRESET_TEXT_INDEX" val="3"/>
  <p:tag name="KSO_WM_UNIT_PRESET_TEXT_LEN" val="17"/>
  <p:tag name="KSO_WM_UNIT_TEXT_FILL_FORE_SCHEMECOLOR_INDEX" val="5"/>
  <p:tag name="KSO_WM_UNIT_TEXT_FILL_TYPE" val="1"/>
  <p:tag name="KSO_WM_UNIT_TYPE" val="m_h_f"/>
  <p:tag name="KSO_WM_UNIT_USESOURCEFORMAT_APPLY" val="1"/>
  <p:tag name="KSO_WM_UNIT_VALUE" val="32"/>
</p:tagLst>
</file>

<file path=ppt/tags/tag1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652"/>
  <p:tag name="KSO_WM_UNIT_CLEAR" val="1"/>
  <p:tag name="KSO_WM_UNIT_FILL_FORE_SCHEMECOLOR_INDEX" val="5"/>
  <p:tag name="KSO_WM_UNIT_FILL_TYPE" val="1"/>
  <p:tag name="KSO_WM_UNIT_ID" val="custom446_23*m_i*1_2"/>
  <p:tag name="KSO_WM_UNIT_INDEX" val="1_2"/>
  <p:tag name="KSO_WM_UNIT_LAYERLEVEL" val="1_1"/>
  <p:tag name="KSO_WM_UNIT_TYPE" val="m_i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652"/>
  <p:tag name="KSO_WM_UNIT_CLEAR" val="1"/>
  <p:tag name="KSO_WM_UNIT_FILL_FORE_SCHEMECOLOR_INDEX" val="5"/>
  <p:tag name="KSO_WM_UNIT_FILL_TYPE" val="1"/>
  <p:tag name="KSO_WM_UNIT_ID" val="custom446_23*m_i*1_3"/>
  <p:tag name="KSO_WM_UNIT_INDEX" val="1_3"/>
  <p:tag name="KSO_WM_UNIT_LAYERLEVEL" val="1_1"/>
  <p:tag name="KSO_WM_UNIT_TYPE" val="m_i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652"/>
  <p:tag name="KSO_WM_UNIT_CLEAR" val="1"/>
  <p:tag name="KSO_WM_UNIT_COMPATIBLE" val="0"/>
  <p:tag name="KSO_WM_UNIT_HIGHLIGHT" val="0"/>
  <p:tag name="KSO_WM_UNIT_ID" val="custom446_23*m_h_f*1_3_1"/>
  <p:tag name="KSO_WM_UNIT_INDEX" val="1_3_1"/>
  <p:tag name="KSO_WM_UNIT_LAYERLEVEL" val="1_1_1"/>
  <p:tag name="KSO_WM_UNIT_PRESET_TEXT_INDEX" val="3"/>
  <p:tag name="KSO_WM_UNIT_PRESET_TEXT_LEN" val="17"/>
  <p:tag name="KSO_WM_UNIT_TEXT_FILL_FORE_SCHEMECOLOR_INDEX" val="5"/>
  <p:tag name="KSO_WM_UNIT_TEXT_FILL_TYPE" val="1"/>
  <p:tag name="KSO_WM_UNIT_TYPE" val="m_h_f"/>
  <p:tag name="KSO_WM_UNIT_USESOURCEFORMAT_APPLY" val="1"/>
  <p:tag name="KSO_WM_UNIT_VALUE" val="32"/>
</p:tagLst>
</file>

<file path=ppt/tags/tag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652"/>
  <p:tag name="KSO_WM_UNIT_CLEAR" val="1"/>
  <p:tag name="KSO_WM_UNIT_FILL_FORE_SCHEMECOLOR_INDEX" val="5"/>
  <p:tag name="KSO_WM_UNIT_FILL_TYPE" val="1"/>
  <p:tag name="KSO_WM_UNIT_ID" val="custom446_23*m_i*1_5"/>
  <p:tag name="KSO_WM_UNIT_INDEX" val="1_5"/>
  <p:tag name="KSO_WM_UNIT_LAYERLEVEL" val="1_1"/>
  <p:tag name="KSO_WM_UNIT_TYPE" val="m_i"/>
  <p:tag name="KSO_WM_UNIT_USESOURCEFORMAT_APPLY" val="1"/>
</p:tagLst>
</file>

<file path=ppt/tags/tag2.xml><?xml version="1.0" encoding="utf-8"?>
<p:tagLst xmlns:p="http://schemas.openxmlformats.org/presentationml/2006/main">
  <p:tag name="AS_UNIQUEID" val="567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2.0"/>
  <p:tag name="AS_VERSION" val="16.9.0.0"/>
  <p:tag name="resource_record_key" val="{&quot;13&quot;:[4364974,4532399]}"/>
  <p:tag name="commondata" val="eyJoZGlkIjoiZTA4NzIyN2MxYTlmMzQ1NGE2MjU5NWRkMjhlOGMxYTAifQ=="/>
  <p:tag name="COMMONDATA" val="eyJoZGlkIjoiYjEyNDY3MWY3NzQyMDQwMjE1MDgzNDk2NzAzZWQ3NjcifQ=="/>
</p:tagLst>
</file>

<file path=ppt/tags/tag3.xml><?xml version="1.0" encoding="utf-8"?>
<p:tagLst xmlns:p="http://schemas.openxmlformats.org/presentationml/2006/main">
  <p:tag name="AS_UNIQUEID" val="569"/>
</p:tagLst>
</file>

<file path=ppt/tags/tag4.xml><?xml version="1.0" encoding="utf-8"?>
<p:tagLst xmlns:p="http://schemas.openxmlformats.org/presentationml/2006/main">
  <p:tag name="AS_UNIQUEID" val="569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1母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>
        <a:spAutoFit/>
        <a:scene3d>
          <a:camera prst="orthographicFront"/>
          <a:lightRig rig="threePt" dir="t"/>
        </a:scene3d>
      </a:bodyPr>
      <a:lstStyle>
        <a:defPPr>
          <a:defRPr lang="zh-CN" altLang="en-US" sz="2400" b="1" dirty="0"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1923</Words>
  <Application>WPS 演示</Application>
  <PresentationFormat>宽屏</PresentationFormat>
  <Paragraphs>281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Calibri</vt:lpstr>
      <vt:lpstr>等线</vt:lpstr>
      <vt:lpstr>楷体</vt:lpstr>
      <vt:lpstr>黑体</vt:lpstr>
      <vt:lpstr>楷体_GB2312</vt:lpstr>
      <vt:lpstr>新宋体</vt:lpstr>
      <vt:lpstr>华文细黑</vt:lpstr>
      <vt:lpstr>Verdana</vt:lpstr>
      <vt:lpstr>微软雅黑</vt:lpstr>
      <vt:lpstr>金梅毛行書</vt:lpstr>
      <vt:lpstr>Segoe Print</vt:lpstr>
      <vt:lpstr>Arial Unicode MS</vt:lpstr>
      <vt:lpstr>Calibri Light</vt:lpstr>
      <vt:lpstr>第1母版</vt:lpstr>
      <vt:lpstr>Equation.3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海鸥飞处</cp:lastModifiedBy>
  <cp:revision>354</cp:revision>
  <dcterms:created xsi:type="dcterms:W3CDTF">2017-11-20T11:24:00Z</dcterms:created>
  <dcterms:modified xsi:type="dcterms:W3CDTF">2024-01-11T02:30:34Z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D01628495C3F47B383AADD583919CF93_13</vt:lpwstr>
  </property>
</Properties>
</file>