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94" r:id="rId2"/>
    <p:sldId id="288" r:id="rId3"/>
    <p:sldId id="259" r:id="rId4"/>
    <p:sldId id="260" r:id="rId5"/>
    <p:sldId id="263" r:id="rId6"/>
    <p:sldId id="264" r:id="rId7"/>
    <p:sldId id="267" r:id="rId8"/>
    <p:sldId id="298" r:id="rId9"/>
    <p:sldId id="287" r:id="rId10"/>
    <p:sldId id="270" r:id="rId11"/>
    <p:sldId id="277" r:id="rId12"/>
    <p:sldId id="291" r:id="rId13"/>
    <p:sldId id="292" r:id="rId14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EDE"/>
    <a:srgbClr val="EAEAEA"/>
    <a:srgbClr val="FFFF99"/>
    <a:srgbClr val="FFFFFF"/>
    <a:srgbClr val="FF3300"/>
    <a:srgbClr val="CC6600"/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1400" y="52"/>
      </p:cViewPr>
      <p:guideLst>
        <p:guide orient="horz" pos="21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gou.com/lemma/ShowInnerLink.htm?lemmaId=59136&amp;ss_c=ssc.citiao.link" TargetMode="External"/><Relationship Id="rId2" Type="http://schemas.openxmlformats.org/officeDocument/2006/relationships/hyperlink" Target="http://baike.sogou.com/lemma/ShowInnerLink.htm?lemmaId=59501&amp;ss_c=ssc.citiao.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120900" y="685165"/>
            <a:ext cx="7023100" cy="3656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一切问题都可以转化为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数学问题，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一切数学问题都可以转化为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代数问题，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而一切代数问题又都可以转化为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方程问题，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因此，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一旦解决了方程问题，一切问题将迎刃而解</a:t>
            </a:r>
            <a:r>
              <a:rPr kumimoji="1" lang="en-US" altLang="zh-CN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!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i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en-US" altLang="zh-CN" sz="3200" b="1" i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---</a:t>
            </a:r>
            <a:r>
              <a:rPr kumimoji="1" lang="zh-CN" altLang="en-US" sz="28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笛卡儿</a:t>
            </a:r>
            <a:r>
              <a:rPr kumimoji="1" lang="en-US" altLang="zh-CN" sz="28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[</a:t>
            </a:r>
            <a:r>
              <a:rPr kumimoji="1" lang="en-US" altLang="zh-CN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Descartes, Rene du Perron, 1596-1650</a:t>
            </a:r>
            <a:r>
              <a:rPr kumimoji="1" lang="en-US" altLang="zh-CN" kern="1200" cap="none" spc="0" normalizeH="0" baseline="0" noProof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]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b="1" i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zh-CN" altLang="en-US" b="1" i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（法国著名的</a:t>
            </a:r>
            <a:r>
              <a:rPr kumimoji="0" lang="zh-CN" altLang="en-US" b="1" i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2"/>
              </a:rPr>
              <a:t>哲学家</a:t>
            </a:r>
            <a:r>
              <a:rPr kumimoji="0" lang="zh-CN" altLang="en-US" b="1" i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b="1" i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3"/>
              </a:rPr>
              <a:t>数学家</a:t>
            </a:r>
            <a:r>
              <a:rPr kumimoji="0" lang="zh-CN" altLang="en-US" b="1" i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、物理学家，</a:t>
            </a:r>
            <a:r>
              <a:rPr kumimoji="0" lang="zh-CN" altLang="en-US" b="1" i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解析几何之父</a:t>
            </a:r>
            <a:r>
              <a: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）</a:t>
            </a:r>
          </a:p>
        </p:txBody>
      </p:sp>
      <p:pic>
        <p:nvPicPr>
          <p:cNvPr id="3074" name="Picture 4" descr="psn049_03_pi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08965"/>
            <a:ext cx="1990725" cy="249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3"/>
          <p:cNvSpPr txBox="1"/>
          <p:nvPr/>
        </p:nvSpPr>
        <p:spPr>
          <a:xfrm>
            <a:off x="152400" y="996315"/>
            <a:ext cx="8785225" cy="113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、下列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对数哪几对是二元一次方程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2x+y=3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的解？你是如何判断的？</a:t>
            </a:r>
          </a:p>
        </p:txBody>
      </p:sp>
      <p:grpSp>
        <p:nvGrpSpPr>
          <p:cNvPr id="12290" name="Group 82"/>
          <p:cNvGrpSpPr/>
          <p:nvPr/>
        </p:nvGrpSpPr>
        <p:grpSpPr>
          <a:xfrm>
            <a:off x="876300" y="2133600"/>
            <a:ext cx="7391400" cy="1930400"/>
            <a:chOff x="672" y="1536"/>
            <a:chExt cx="4656" cy="1216"/>
          </a:xfrm>
        </p:grpSpPr>
        <p:grpSp>
          <p:nvGrpSpPr>
            <p:cNvPr id="12291" name="Group 52"/>
            <p:cNvGrpSpPr/>
            <p:nvPr/>
          </p:nvGrpSpPr>
          <p:grpSpPr>
            <a:xfrm>
              <a:off x="672" y="1672"/>
              <a:ext cx="1497" cy="1032"/>
              <a:chOff x="2471" y="799"/>
              <a:chExt cx="1497" cy="1032"/>
            </a:xfrm>
          </p:grpSpPr>
          <p:sp>
            <p:nvSpPr>
              <p:cNvPr id="12292" name="AutoShape 53"/>
              <p:cNvSpPr/>
              <p:nvPr/>
            </p:nvSpPr>
            <p:spPr>
              <a:xfrm>
                <a:off x="2471" y="1026"/>
                <a:ext cx="227" cy="693"/>
              </a:xfrm>
              <a:prstGeom prst="leftBrace">
                <a:avLst>
                  <a:gd name="adj1" fmla="val 25426"/>
                  <a:gd name="adj2" fmla="val 50000"/>
                </a:avLst>
              </a:prstGeom>
              <a:noFill/>
              <a:ln w="44450" cap="flat" cmpd="sng">
                <a:solidFill>
                  <a:srgbClr val="A5002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3" name="Text Box 54"/>
              <p:cNvSpPr txBox="1"/>
              <p:nvPr/>
            </p:nvSpPr>
            <p:spPr>
              <a:xfrm>
                <a:off x="2652" y="799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x=-2</a:t>
                </a:r>
              </a:p>
            </p:txBody>
          </p:sp>
          <p:sp>
            <p:nvSpPr>
              <p:cNvPr id="12294" name="Text Box 55"/>
              <p:cNvSpPr txBox="1"/>
              <p:nvPr/>
            </p:nvSpPr>
            <p:spPr>
              <a:xfrm>
                <a:off x="2652" y="1389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y=2</a:t>
                </a:r>
              </a:p>
            </p:txBody>
          </p:sp>
        </p:grpSp>
        <p:grpSp>
          <p:nvGrpSpPr>
            <p:cNvPr id="12295" name="Group 56"/>
            <p:cNvGrpSpPr/>
            <p:nvPr/>
          </p:nvGrpSpPr>
          <p:grpSpPr>
            <a:xfrm>
              <a:off x="2199" y="1672"/>
              <a:ext cx="1497" cy="1032"/>
              <a:chOff x="3419" y="1570"/>
              <a:chExt cx="1497" cy="1032"/>
            </a:xfrm>
          </p:grpSpPr>
          <p:sp>
            <p:nvSpPr>
              <p:cNvPr id="12296" name="AutoShape 57"/>
              <p:cNvSpPr/>
              <p:nvPr/>
            </p:nvSpPr>
            <p:spPr>
              <a:xfrm>
                <a:off x="3419" y="1797"/>
                <a:ext cx="227" cy="693"/>
              </a:xfrm>
              <a:prstGeom prst="leftBrace">
                <a:avLst>
                  <a:gd name="adj1" fmla="val 25426"/>
                  <a:gd name="adj2" fmla="val 50000"/>
                </a:avLst>
              </a:prstGeom>
              <a:noFill/>
              <a:ln w="44450" cap="flat" cmpd="sng">
                <a:solidFill>
                  <a:srgbClr val="A5002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7" name="Text Box 58"/>
              <p:cNvSpPr txBox="1"/>
              <p:nvPr/>
            </p:nvSpPr>
            <p:spPr>
              <a:xfrm>
                <a:off x="3600" y="1570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x=2</a:t>
                </a:r>
              </a:p>
            </p:txBody>
          </p:sp>
          <p:sp>
            <p:nvSpPr>
              <p:cNvPr id="12298" name="Text Box 59"/>
              <p:cNvSpPr txBox="1"/>
              <p:nvPr/>
            </p:nvSpPr>
            <p:spPr>
              <a:xfrm>
                <a:off x="3600" y="2160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y=-1</a:t>
                </a:r>
              </a:p>
            </p:txBody>
          </p:sp>
        </p:grpSp>
        <p:grpSp>
          <p:nvGrpSpPr>
            <p:cNvPr id="12299" name="Group 62"/>
            <p:cNvGrpSpPr/>
            <p:nvPr/>
          </p:nvGrpSpPr>
          <p:grpSpPr>
            <a:xfrm>
              <a:off x="3831" y="1720"/>
              <a:ext cx="1497" cy="1032"/>
              <a:chOff x="240" y="1536"/>
              <a:chExt cx="1497" cy="1032"/>
            </a:xfrm>
          </p:grpSpPr>
          <p:sp>
            <p:nvSpPr>
              <p:cNvPr id="12300" name="AutoShape 63"/>
              <p:cNvSpPr/>
              <p:nvPr/>
            </p:nvSpPr>
            <p:spPr>
              <a:xfrm>
                <a:off x="240" y="1763"/>
                <a:ext cx="227" cy="693"/>
              </a:xfrm>
              <a:prstGeom prst="leftBrace">
                <a:avLst>
                  <a:gd name="adj1" fmla="val 25426"/>
                  <a:gd name="adj2" fmla="val 50000"/>
                </a:avLst>
              </a:prstGeom>
              <a:noFill/>
              <a:ln w="44450" cap="flat" cmpd="sng">
                <a:solidFill>
                  <a:srgbClr val="A5002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algn="ctr"/>
                <a:endParaRPr lang="zh-CN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1" name="Text Box 64"/>
              <p:cNvSpPr txBox="1"/>
              <p:nvPr/>
            </p:nvSpPr>
            <p:spPr>
              <a:xfrm>
                <a:off x="421" y="1536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x=</a:t>
                </a:r>
              </a:p>
            </p:txBody>
          </p:sp>
          <p:sp>
            <p:nvSpPr>
              <p:cNvPr id="12302" name="Text Box 65"/>
              <p:cNvSpPr txBox="1"/>
              <p:nvPr/>
            </p:nvSpPr>
            <p:spPr>
              <a:xfrm>
                <a:off x="421" y="2126"/>
                <a:ext cx="1316" cy="4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4000" b="1" dirty="0">
                    <a:latin typeface="华文中宋" pitchFamily="2" charset="-122"/>
                    <a:ea typeface="华文中宋" pitchFamily="2" charset="-122"/>
                  </a:rPr>
                  <a:t>y=2</a:t>
                </a:r>
              </a:p>
            </p:txBody>
          </p:sp>
        </p:grpSp>
        <p:graphicFrame>
          <p:nvGraphicFramePr>
            <p:cNvPr id="12303" name="Object 68"/>
            <p:cNvGraphicFramePr/>
            <p:nvPr/>
          </p:nvGraphicFramePr>
          <p:xfrm>
            <a:off x="4400" y="1536"/>
            <a:ext cx="297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152400" imgH="393065" progId="Equation.3">
                    <p:embed/>
                  </p:oleObj>
                </mc:Choice>
                <mc:Fallback>
                  <p:oleObj r:id="rId2" imgW="152400" imgH="393065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400" y="1536"/>
                          <a:ext cx="297" cy="7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534" name="Text Box 78"/>
          <p:cNvSpPr txBox="1">
            <a:spLocks noChangeArrowheads="1"/>
          </p:cNvSpPr>
          <p:nvPr/>
        </p:nvSpPr>
        <p:spPr bwMode="auto">
          <a:xfrm>
            <a:off x="76200" y="144780"/>
            <a:ext cx="34290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随堂检测</a:t>
            </a:r>
            <a:endParaRPr kumimoji="1" lang="zh-CN" altLang="en-US" sz="4000" b="1" i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grpSp>
        <p:nvGrpSpPr>
          <p:cNvPr id="8" name="Group 81"/>
          <p:cNvGrpSpPr/>
          <p:nvPr/>
        </p:nvGrpSpPr>
        <p:grpSpPr>
          <a:xfrm>
            <a:off x="4724400" y="2786380"/>
            <a:ext cx="3314700" cy="862013"/>
            <a:chOff x="3000" y="1992"/>
            <a:chExt cx="2088" cy="543"/>
          </a:xfrm>
        </p:grpSpPr>
        <p:sp>
          <p:nvSpPr>
            <p:cNvPr id="12312" name="Text Box 79"/>
            <p:cNvSpPr txBox="1"/>
            <p:nvPr/>
          </p:nvSpPr>
          <p:spPr>
            <a:xfrm>
              <a:off x="3000" y="1992"/>
              <a:ext cx="480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√</a:t>
              </a:r>
            </a:p>
          </p:txBody>
        </p:sp>
        <p:sp>
          <p:nvSpPr>
            <p:cNvPr id="12313" name="Text Box 80"/>
            <p:cNvSpPr txBox="1"/>
            <p:nvPr/>
          </p:nvSpPr>
          <p:spPr>
            <a:xfrm>
              <a:off x="4560" y="2016"/>
              <a:ext cx="528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√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2"/>
          <p:cNvSpPr/>
          <p:nvPr/>
        </p:nvSpPr>
        <p:spPr>
          <a:xfrm>
            <a:off x="304800" y="2285683"/>
            <a:ext cx="233521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x+3y=7.</a:t>
            </a:r>
          </a:p>
        </p:txBody>
      </p:sp>
      <p:sp>
        <p:nvSpPr>
          <p:cNvPr id="13316" name="Rectangle 12"/>
          <p:cNvSpPr/>
          <p:nvPr>
            <p:custDataLst>
              <p:tags r:id="rId1"/>
            </p:custDataLst>
          </p:nvPr>
        </p:nvSpPr>
        <p:spPr>
          <a:xfrm>
            <a:off x="4495800" y="2285683"/>
            <a:ext cx="26955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en-US" altLang="zh-CN" sz="2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宋体" panose="02010600030101010101" pitchFamily="2" charset="-122"/>
              </a:rPr>
              <a:t>x+3y=32.</a:t>
            </a:r>
            <a:endParaRPr lang="en-US" altLang="zh-CN" sz="28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534" name="Text Box 7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" y="144780"/>
            <a:ext cx="34290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随堂检测</a:t>
            </a:r>
            <a:endParaRPr kumimoji="1" lang="zh-CN" altLang="en-US" sz="4000" b="1" i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12289" name="Text Box 3"/>
          <p:cNvSpPr txBox="1"/>
          <p:nvPr>
            <p:custDataLst>
              <p:tags r:id="rId3"/>
            </p:custDataLst>
          </p:nvPr>
        </p:nvSpPr>
        <p:spPr>
          <a:xfrm>
            <a:off x="152400" y="996315"/>
            <a:ext cx="8785225" cy="1137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 2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把下列方程写成用含y的代数式表示x的形式，并求方程的正整数解：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304800" y="1224915"/>
            <a:ext cx="8382000" cy="447167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）什么是二元一次方程？</a:t>
            </a:r>
          </a:p>
          <a:p>
            <a:pPr lvl="0" eaLnBrk="1" hangingPunct="1">
              <a:spcBef>
                <a:spcPct val="0"/>
              </a:spcBef>
              <a:buNone/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0"/>
              </a:spcBef>
              <a:buNone/>
            </a:pP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）什么是二元一次方程的解？怎样验证？</a:t>
            </a:r>
          </a:p>
          <a:p>
            <a:pPr lvl="0" algn="just" eaLnBrk="1" hangingPunct="1">
              <a:spcBef>
                <a:spcPct val="0"/>
              </a:spcBef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zh-CN" altLang="en-US" sz="3200" b="1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+mn-ea"/>
              </a:rPr>
              <a:t>）如何用含一个未知数的代数式表示另一个未知数？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0"/>
              </a:spcBef>
              <a:buNone/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4" name="Text Box 9"/>
          <p:cNvSpPr txBox="1"/>
          <p:nvPr/>
        </p:nvSpPr>
        <p:spPr>
          <a:xfrm>
            <a:off x="179070" y="229870"/>
            <a:ext cx="1094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小结    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6"/>
          <p:cNvSpPr txBox="1"/>
          <p:nvPr/>
        </p:nvSpPr>
        <p:spPr>
          <a:xfrm>
            <a:off x="282575" y="1524000"/>
            <a:ext cx="8785225" cy="521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判断下列式子哪些是二元一次方程，是的在（    ）    </a:t>
            </a: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打“√”，不是的在（    ）打“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×”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6x+3y=4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）      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7xy+y =9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）  </a:t>
            </a: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2x+y+1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）　  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2x+8=y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    ）</a:t>
            </a:r>
          </a:p>
          <a:p>
            <a:pPr marL="457200" indent="-45720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把二元一次方程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2x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y =5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写成用含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x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的代数式表示</a:t>
            </a: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y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的形式是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marL="457200" indent="-457200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甲种笔每枝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元，乙种笔每枝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元，现在某人买了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</a:p>
          <a:p>
            <a:pPr marL="457200" indent="-45720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枝甲种笔，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y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枝乙种铅笔，共花了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元．</a:t>
            </a: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列出关于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x,y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的二元一次方程．</a:t>
            </a:r>
          </a:p>
          <a:p>
            <a:pPr marL="457200" indent="-45720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indent="-45720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x =5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，那么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y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的值是多少？</a:t>
            </a:r>
          </a:p>
          <a:p>
            <a:pPr marL="457200" indent="-457200"/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52" name="Text Box 28"/>
          <p:cNvSpPr txBox="1">
            <a:spLocks noChangeArrowheads="1"/>
          </p:cNvSpPr>
          <p:nvPr/>
        </p:nvSpPr>
        <p:spPr bwMode="auto">
          <a:xfrm>
            <a:off x="0" y="228600"/>
            <a:ext cx="27432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当堂检测</a:t>
            </a:r>
            <a:r>
              <a:rPr kumimoji="1" lang="en-US" altLang="zh-CN" sz="4000" b="1" i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:</a:t>
            </a:r>
            <a:endParaRPr kumimoji="1" lang="en-US" altLang="zh-CN" sz="4000" b="1" i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3" name="Text Box 29"/>
          <p:cNvSpPr txBox="1"/>
          <p:nvPr/>
        </p:nvSpPr>
        <p:spPr>
          <a:xfrm>
            <a:off x="3200400" y="23622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 Box 30"/>
          <p:cNvSpPr txBox="1"/>
          <p:nvPr/>
        </p:nvSpPr>
        <p:spPr>
          <a:xfrm>
            <a:off x="7239000" y="23622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 Box 32"/>
          <p:cNvSpPr txBox="1"/>
          <p:nvPr/>
        </p:nvSpPr>
        <p:spPr>
          <a:xfrm>
            <a:off x="3119438" y="2789238"/>
            <a:ext cx="609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 Box 33"/>
          <p:cNvSpPr txBox="1"/>
          <p:nvPr/>
        </p:nvSpPr>
        <p:spPr>
          <a:xfrm>
            <a:off x="7310438" y="2789238"/>
            <a:ext cx="609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 Box 35"/>
          <p:cNvSpPr txBox="1"/>
          <p:nvPr/>
        </p:nvSpPr>
        <p:spPr>
          <a:xfrm>
            <a:off x="3124200" y="3563938"/>
            <a:ext cx="2133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2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=2x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－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" name="Text Box 36"/>
          <p:cNvSpPr txBox="1"/>
          <p:nvPr/>
        </p:nvSpPr>
        <p:spPr>
          <a:xfrm>
            <a:off x="2362200" y="5280025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2x+ 5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2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=70</a:t>
            </a:r>
          </a:p>
        </p:txBody>
      </p:sp>
      <p:sp>
        <p:nvSpPr>
          <p:cNvPr id="9" name="Text Box 37"/>
          <p:cNvSpPr txBox="1"/>
          <p:nvPr/>
        </p:nvSpPr>
        <p:spPr>
          <a:xfrm>
            <a:off x="2438400" y="6194425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 =12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3"/>
          <p:cNvSpPr/>
          <p:nvPr/>
        </p:nvSpPr>
        <p:spPr>
          <a:xfrm>
            <a:off x="228600" y="2362200"/>
            <a:ext cx="8915400" cy="1295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</a:pPr>
            <a:r>
              <a:rPr lang="en-US" altLang="zh-CN" sz="7200" b="1" dirty="0">
                <a:latin typeface="隶书" pitchFamily="49" charset="-122"/>
                <a:ea typeface="隶书" pitchFamily="49" charset="-122"/>
              </a:rPr>
              <a:t>10.1  </a:t>
            </a:r>
            <a:r>
              <a:rPr lang="zh-CN" altLang="en-US" sz="7200" b="1" dirty="0">
                <a:latin typeface="隶书" pitchFamily="49" charset="-122"/>
                <a:ea typeface="隶书" pitchFamily="49" charset="-122"/>
              </a:rPr>
              <a:t>二元一次方程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2"/>
          <p:cNvGrpSpPr/>
          <p:nvPr/>
        </p:nvGrpSpPr>
        <p:grpSpPr>
          <a:xfrm>
            <a:off x="179388" y="1484313"/>
            <a:ext cx="3960812" cy="2952750"/>
            <a:chOff x="839" y="1752"/>
            <a:chExt cx="2495" cy="1860"/>
          </a:xfrm>
        </p:grpSpPr>
        <p:sp>
          <p:nvSpPr>
            <p:cNvPr id="5122" name="AutoShape 3" descr="瓦形"/>
            <p:cNvSpPr/>
            <p:nvPr/>
          </p:nvSpPr>
          <p:spPr>
            <a:xfrm>
              <a:off x="839" y="1752"/>
              <a:ext cx="2495" cy="1860"/>
            </a:xfrm>
            <a:prstGeom prst="foldedCorner">
              <a:avLst>
                <a:gd name="adj" fmla="val 12500"/>
              </a:avLst>
            </a:prstGeom>
            <a:pattFill prst="shingle">
              <a:fgClr>
                <a:srgbClr val="FFCC00"/>
              </a:fgClr>
              <a:bgClr>
                <a:schemeClr val="bg1"/>
              </a:bgClr>
            </a:pattFill>
            <a:ln w="38100" cap="flat" cmpd="sng">
              <a:solidFill>
                <a:srgbClr val="33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3" name="Rectangle 4"/>
            <p:cNvSpPr/>
            <p:nvPr/>
          </p:nvSpPr>
          <p:spPr>
            <a:xfrm>
              <a:off x="978" y="1836"/>
              <a:ext cx="2356" cy="1594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anchor="t" anchorCtr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336600"/>
                  </a:solidFill>
                  <a:latin typeface="Times New Roman" panose="02020603050405020304" pitchFamily="18" charset="0"/>
                  <a:ea typeface="华文新魏" pitchFamily="2" charset="-122"/>
                </a:rPr>
                <a:t>今有鸡兔同笼，</a:t>
              </a:r>
            </a:p>
            <a:p>
              <a:pPr algn="ctr"/>
              <a:r>
                <a:rPr lang="zh-CN" altLang="en-US" sz="4000" b="1" dirty="0">
                  <a:solidFill>
                    <a:srgbClr val="336600"/>
                  </a:solidFill>
                  <a:latin typeface="Times New Roman" panose="02020603050405020304" pitchFamily="18" charset="0"/>
                  <a:ea typeface="华文新魏" pitchFamily="2" charset="-122"/>
                </a:rPr>
                <a:t>上有三十五头，</a:t>
              </a:r>
            </a:p>
            <a:p>
              <a:pPr algn="ctr"/>
              <a:r>
                <a:rPr lang="zh-CN" altLang="en-US" sz="4000" b="1" dirty="0">
                  <a:solidFill>
                    <a:srgbClr val="336600"/>
                  </a:solidFill>
                  <a:latin typeface="Times New Roman" panose="02020603050405020304" pitchFamily="18" charset="0"/>
                  <a:ea typeface="华文新魏" pitchFamily="2" charset="-122"/>
                </a:rPr>
                <a:t>下有九十四足，</a:t>
              </a:r>
            </a:p>
            <a:p>
              <a:pPr algn="ctr"/>
              <a:r>
                <a:rPr lang="zh-CN" altLang="en-US" sz="4000" b="1" dirty="0">
                  <a:solidFill>
                    <a:srgbClr val="336600"/>
                  </a:solidFill>
                  <a:latin typeface="Times New Roman" panose="02020603050405020304" pitchFamily="18" charset="0"/>
                  <a:ea typeface="华文新魏" pitchFamily="2" charset="-122"/>
                </a:rPr>
                <a:t>问鸡兔各几何？</a:t>
              </a:r>
            </a:p>
          </p:txBody>
        </p:sp>
      </p:grpSp>
      <p:sp>
        <p:nvSpPr>
          <p:cNvPr id="8197" name="Rectangle 5"/>
          <p:cNvSpPr/>
          <p:nvPr/>
        </p:nvSpPr>
        <p:spPr>
          <a:xfrm>
            <a:off x="468313" y="2349500"/>
            <a:ext cx="3240087" cy="503238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Rectangle 6"/>
          <p:cNvSpPr/>
          <p:nvPr/>
        </p:nvSpPr>
        <p:spPr>
          <a:xfrm>
            <a:off x="468313" y="2949575"/>
            <a:ext cx="3240087" cy="53816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 Box 7"/>
          <p:cNvSpPr txBox="1"/>
          <p:nvPr/>
        </p:nvSpPr>
        <p:spPr>
          <a:xfrm>
            <a:off x="323850" y="4800600"/>
            <a:ext cx="3594100" cy="650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3600" b="1" dirty="0">
                <a:solidFill>
                  <a:srgbClr val="000066"/>
                </a:solidFill>
                <a:latin typeface="宋体" panose="02010600030101010101" pitchFamily="2" charset="-122"/>
                <a:ea typeface="楷体_GB2312" pitchFamily="49" charset="-122"/>
              </a:rPr>
              <a:t>鸡头＋兔头＝</a:t>
            </a:r>
            <a:r>
              <a:rPr lang="en-US" altLang="zh-CN" sz="3600" b="1" dirty="0">
                <a:solidFill>
                  <a:srgbClr val="000066"/>
                </a:solidFill>
                <a:latin typeface="宋体" panose="02010600030101010101" pitchFamily="2" charset="-122"/>
                <a:ea typeface="楷体_GB2312" pitchFamily="49" charset="-122"/>
              </a:rPr>
              <a:t>35 </a:t>
            </a:r>
          </a:p>
        </p:txBody>
      </p:sp>
      <p:sp>
        <p:nvSpPr>
          <p:cNvPr id="8200" name="Text Box 8"/>
          <p:cNvSpPr txBox="1"/>
          <p:nvPr/>
        </p:nvSpPr>
        <p:spPr>
          <a:xfrm>
            <a:off x="317500" y="5521325"/>
            <a:ext cx="3594100" cy="6508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66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3600" b="1" dirty="0">
                <a:solidFill>
                  <a:srgbClr val="000066"/>
                </a:solidFill>
                <a:latin typeface="宋体" panose="02010600030101010101" pitchFamily="2" charset="-122"/>
                <a:ea typeface="楷体_GB2312" pitchFamily="49" charset="-122"/>
              </a:rPr>
              <a:t>鸡脚＋兔脚＝</a:t>
            </a:r>
            <a:r>
              <a:rPr lang="en-US" altLang="zh-CN" sz="3600" b="1" dirty="0">
                <a:solidFill>
                  <a:srgbClr val="000066"/>
                </a:solidFill>
                <a:latin typeface="宋体" panose="02010600030101010101" pitchFamily="2" charset="-122"/>
                <a:ea typeface="楷体_GB2312" pitchFamily="49" charset="-122"/>
              </a:rPr>
              <a:t>94</a:t>
            </a:r>
            <a:endParaRPr lang="en-US" altLang="zh-CN" sz="360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4278313" y="3810000"/>
            <a:ext cx="5081587" cy="1066800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如果设鸡有</a:t>
            </a:r>
            <a:r>
              <a:rPr lang="en-US" altLang="zh-CN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x</a:t>
            </a:r>
            <a:r>
              <a:rPr lang="zh-CN" altLang="en-US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只，兔有</a:t>
            </a:r>
            <a:r>
              <a:rPr lang="en-US" altLang="zh-CN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y</a:t>
            </a:r>
            <a:r>
              <a:rPr lang="zh-CN" altLang="en-US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只，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则可列方程为：</a:t>
            </a:r>
          </a:p>
        </p:txBody>
      </p:sp>
      <p:sp>
        <p:nvSpPr>
          <p:cNvPr id="8202" name="Text Box 10"/>
          <p:cNvSpPr txBox="1"/>
          <p:nvPr/>
        </p:nvSpPr>
        <p:spPr>
          <a:xfrm>
            <a:off x="3733800" y="4860925"/>
            <a:ext cx="3600450" cy="669925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no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x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y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35    </a:t>
            </a: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endParaRPr lang="en-US" altLang="zh-CN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130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0"/>
            <a:ext cx="44958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Text Box 12"/>
          <p:cNvSpPr txBox="1"/>
          <p:nvPr/>
        </p:nvSpPr>
        <p:spPr>
          <a:xfrm>
            <a:off x="323850" y="244475"/>
            <a:ext cx="2495550" cy="829945"/>
          </a:xfrm>
          <a:prstGeom prst="rect">
            <a:avLst/>
          </a:prstGeom>
          <a:solidFill>
            <a:srgbClr val="FFFF00"/>
          </a:solidFill>
          <a:ln w="57150" cap="flat" cmpd="thinThick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情景</a:t>
            </a:r>
            <a:r>
              <a:rPr lang="en-US" altLang="zh-CN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sp>
        <p:nvSpPr>
          <p:cNvPr id="3" name="Text Box 10"/>
          <p:cNvSpPr txBox="1"/>
          <p:nvPr>
            <p:custDataLst>
              <p:tags r:id="rId1"/>
            </p:custDataLst>
          </p:nvPr>
        </p:nvSpPr>
        <p:spPr>
          <a:xfrm>
            <a:off x="3709670" y="5441315"/>
            <a:ext cx="3600450" cy="669925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no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2x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4y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94</a:t>
            </a:r>
            <a:endParaRPr lang="zh-CN" altLang="en-US" sz="4000"/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endParaRPr lang="en-US" altLang="zh-CN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  <p:bldP spid="8200" grpId="0" animBg="1"/>
      <p:bldP spid="8201" grpId="0"/>
      <p:bldP spid="820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2"/>
          <p:cNvSpPr txBox="1"/>
          <p:nvPr/>
        </p:nvSpPr>
        <p:spPr>
          <a:xfrm>
            <a:off x="609600" y="2330450"/>
            <a:ext cx="7921625" cy="579438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 dirty="0">
              <a:solidFill>
                <a:schemeClr val="folHlin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6" name="Text Box 3"/>
          <p:cNvSpPr txBox="1"/>
          <p:nvPr/>
        </p:nvSpPr>
        <p:spPr>
          <a:xfrm>
            <a:off x="381000" y="2178050"/>
            <a:ext cx="8458200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tx2"/>
                </a:solidFill>
                <a:latin typeface="Comic Sans MS" panose="030F0702030302020204" pitchFamily="66" charset="0"/>
                <a:ea typeface="华文新魏" pitchFamily="2" charset="-122"/>
              </a:rPr>
              <a:t>   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篮球比赛规则规定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赢一场得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输一场得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在中学生篮球联赛中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某球队赛了若干场，积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分。问该球队赢了多少场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输了多少场</a:t>
            </a:r>
            <a:r>
              <a:rPr lang="en-US" altLang="zh-CN" sz="40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  <p:sp>
        <p:nvSpPr>
          <p:cNvPr id="6147" name="Text Box 7"/>
          <p:cNvSpPr txBox="1"/>
          <p:nvPr/>
        </p:nvSpPr>
        <p:spPr>
          <a:xfrm>
            <a:off x="228600" y="152400"/>
            <a:ext cx="2495550" cy="829945"/>
          </a:xfrm>
          <a:prstGeom prst="rect">
            <a:avLst/>
          </a:prstGeom>
          <a:solidFill>
            <a:srgbClr val="FFFF00"/>
          </a:solidFill>
          <a:ln w="57150" cap="flat" cmpd="thinThick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情景</a:t>
            </a:r>
            <a:r>
              <a:rPr lang="en-US" altLang="zh-CN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</a:p>
        </p:txBody>
      </p:sp>
      <p:pic>
        <p:nvPicPr>
          <p:cNvPr id="6148" name="Picture 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600200"/>
            <a:ext cx="1257300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Text Box 9"/>
          <p:cNvSpPr txBox="1"/>
          <p:nvPr/>
        </p:nvSpPr>
        <p:spPr>
          <a:xfrm>
            <a:off x="609600" y="4845050"/>
            <a:ext cx="8077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如果设该队赢了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场，输了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场，那么：</a:t>
            </a:r>
          </a:p>
        </p:txBody>
      </p:sp>
      <p:sp>
        <p:nvSpPr>
          <p:cNvPr id="9226" name="Text Box 10"/>
          <p:cNvSpPr txBox="1"/>
          <p:nvPr/>
        </p:nvSpPr>
        <p:spPr>
          <a:xfrm>
            <a:off x="2819400" y="5530850"/>
            <a:ext cx="28194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ea typeface="华文行楷" pitchFamily="2" charset="-122"/>
              </a:rPr>
              <a:t>2x+y=20</a:t>
            </a:r>
          </a:p>
        </p:txBody>
      </p:sp>
      <p:pic>
        <p:nvPicPr>
          <p:cNvPr id="6151" name="Picture 11" descr="2ab6a5175490c503c93d6d8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0"/>
            <a:ext cx="3581400" cy="220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/>
          <p:cNvSpPr/>
          <p:nvPr/>
        </p:nvSpPr>
        <p:spPr>
          <a:xfrm>
            <a:off x="-13335" y="1270635"/>
            <a:ext cx="9157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y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2x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4y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2x+y=20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00648" y="275908"/>
            <a:ext cx="609123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思考下列方程的</a:t>
            </a:r>
            <a:r>
              <a:rPr kumimoji="0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共同特点</a:t>
            </a:r>
            <a:r>
              <a:rPr kumimoji="0" lang="en-US" altLang="zh-CN" sz="4000" b="1" kern="1200" cap="none" spc="0" normalizeH="0" baseline="0" noProof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  <a:cs typeface="+mn-cs"/>
              </a:rPr>
              <a:t>: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58775" y="2225040"/>
            <a:ext cx="8328025" cy="21780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4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81000" y="2367280"/>
            <a:ext cx="838200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含有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两个未知数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 并且含有未知数的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项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的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次数都是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.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像这样的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方程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，叫做</a:t>
            </a:r>
            <a:r>
              <a:rPr lang="zh-CN" altLang="en-US" sz="4000" b="1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itchFamily="2" charset="-122"/>
                <a:ea typeface="华文楷体" pitchFamily="2" charset="-122"/>
                <a:sym typeface="+mn-ea"/>
              </a:rPr>
              <a:t>二元一次方程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allAtOnce" animBg="1"/>
      <p:bldP spid="1229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/>
          <p:nvPr/>
        </p:nvSpPr>
        <p:spPr>
          <a:xfrm>
            <a:off x="0" y="685800"/>
            <a:ext cx="8604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、判断下列式子是否为二元一次方程？</a:t>
            </a:r>
          </a:p>
        </p:txBody>
      </p:sp>
      <p:sp>
        <p:nvSpPr>
          <p:cNvPr id="8194" name="Text Box 3"/>
          <p:cNvSpPr txBox="1"/>
          <p:nvPr/>
        </p:nvSpPr>
        <p:spPr>
          <a:xfrm>
            <a:off x="1218883" y="3742055"/>
            <a:ext cx="38163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(4) 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3x+</a:t>
            </a:r>
            <a:r>
              <a:rPr lang="zh-CN" altLang="en-US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１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=x</a:t>
            </a:r>
            <a:r>
              <a:rPr lang="en-US" altLang="zh-CN" sz="4800" b="1" baseline="300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</a:p>
        </p:txBody>
      </p:sp>
      <p:sp>
        <p:nvSpPr>
          <p:cNvPr id="8195" name="Text Box 4"/>
          <p:cNvSpPr txBox="1"/>
          <p:nvPr/>
        </p:nvSpPr>
        <p:spPr>
          <a:xfrm>
            <a:off x="1218248" y="2926715"/>
            <a:ext cx="324008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(3) 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xy=2</a:t>
            </a:r>
          </a:p>
        </p:txBody>
      </p:sp>
      <p:sp>
        <p:nvSpPr>
          <p:cNvPr id="8196" name="Text Box 5"/>
          <p:cNvSpPr txBox="1"/>
          <p:nvPr/>
        </p:nvSpPr>
        <p:spPr>
          <a:xfrm>
            <a:off x="1218883" y="5402580"/>
            <a:ext cx="345598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(6) 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x=―+1</a:t>
            </a:r>
          </a:p>
        </p:txBody>
      </p:sp>
      <p:sp>
        <p:nvSpPr>
          <p:cNvPr id="8197" name="Text Box 6"/>
          <p:cNvSpPr txBox="1"/>
          <p:nvPr/>
        </p:nvSpPr>
        <p:spPr>
          <a:xfrm>
            <a:off x="2852299" y="5173801"/>
            <a:ext cx="737356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4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</a:p>
        </p:txBody>
      </p:sp>
      <p:sp>
        <p:nvSpPr>
          <p:cNvPr id="8198" name="Text Box 7"/>
          <p:cNvSpPr txBox="1"/>
          <p:nvPr/>
        </p:nvSpPr>
        <p:spPr>
          <a:xfrm flipH="1">
            <a:off x="2967674" y="5629910"/>
            <a:ext cx="45719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4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y</a:t>
            </a:r>
          </a:p>
        </p:txBody>
      </p:sp>
      <p:sp>
        <p:nvSpPr>
          <p:cNvPr id="8199" name="Text Box 8"/>
          <p:cNvSpPr txBox="1"/>
          <p:nvPr/>
        </p:nvSpPr>
        <p:spPr>
          <a:xfrm>
            <a:off x="1219200" y="1388110"/>
            <a:ext cx="36772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(1)   </a:t>
            </a:r>
            <a:r>
              <a:rPr lang="zh-CN" altLang="en-US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－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2y=0</a:t>
            </a:r>
            <a:endParaRPr lang="en-US" altLang="zh-CN" sz="4800" b="1" baseline="300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200" name="Line 9"/>
          <p:cNvSpPr/>
          <p:nvPr/>
        </p:nvSpPr>
        <p:spPr>
          <a:xfrm flipV="1">
            <a:off x="1808041" y="1747043"/>
            <a:ext cx="720726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201" name="Text Box 10"/>
          <p:cNvSpPr txBox="1"/>
          <p:nvPr/>
        </p:nvSpPr>
        <p:spPr>
          <a:xfrm>
            <a:off x="1808041" y="1655921"/>
            <a:ext cx="720725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3</a:t>
            </a:r>
          </a:p>
        </p:txBody>
      </p:sp>
      <p:sp>
        <p:nvSpPr>
          <p:cNvPr id="8202" name="Text Box 11"/>
          <p:cNvSpPr txBox="1"/>
          <p:nvPr/>
        </p:nvSpPr>
        <p:spPr>
          <a:xfrm>
            <a:off x="1866901" y="1013618"/>
            <a:ext cx="575945" cy="6724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/>
          <a:p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x</a:t>
            </a:r>
          </a:p>
        </p:txBody>
      </p:sp>
      <p:sp>
        <p:nvSpPr>
          <p:cNvPr id="8203" name="Text Box 12"/>
          <p:cNvSpPr txBox="1"/>
          <p:nvPr/>
        </p:nvSpPr>
        <p:spPr>
          <a:xfrm>
            <a:off x="1218248" y="4502785"/>
            <a:ext cx="3529012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(5) 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x</a:t>
            </a:r>
            <a:r>
              <a:rPr lang="en-US" altLang="zh-CN" sz="4800" b="1" baseline="300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+y=0</a:t>
            </a:r>
          </a:p>
        </p:txBody>
      </p:sp>
      <p:sp>
        <p:nvSpPr>
          <p:cNvPr id="8204" name="Text Box 13"/>
          <p:cNvSpPr txBox="1"/>
          <p:nvPr/>
        </p:nvSpPr>
        <p:spPr>
          <a:xfrm>
            <a:off x="1218248" y="2105978"/>
            <a:ext cx="3254375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(2) </a:t>
            </a:r>
            <a:r>
              <a:rPr lang="en-US" altLang="zh-CN" sz="48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y+―x</a:t>
            </a:r>
          </a:p>
        </p:txBody>
      </p:sp>
      <p:sp>
        <p:nvSpPr>
          <p:cNvPr id="8205" name="Text Box 14"/>
          <p:cNvSpPr txBox="1"/>
          <p:nvPr/>
        </p:nvSpPr>
        <p:spPr>
          <a:xfrm flipH="1">
            <a:off x="2852299" y="2432368"/>
            <a:ext cx="195384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</a:p>
        </p:txBody>
      </p:sp>
      <p:sp>
        <p:nvSpPr>
          <p:cNvPr id="8206" name="Text Box 15"/>
          <p:cNvSpPr txBox="1"/>
          <p:nvPr/>
        </p:nvSpPr>
        <p:spPr>
          <a:xfrm>
            <a:off x="2852299" y="1943260"/>
            <a:ext cx="576262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0" y="0"/>
            <a:ext cx="30480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随堂检测</a:t>
            </a:r>
            <a:endParaRPr kumimoji="1" lang="zh-CN" altLang="en-US" sz="4000" b="1" i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5" name="Text Box 32"/>
          <p:cNvSpPr txBox="1"/>
          <p:nvPr/>
        </p:nvSpPr>
        <p:spPr>
          <a:xfrm>
            <a:off x="4646613" y="1447483"/>
            <a:ext cx="1473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  <a:sym typeface="+mn-ea"/>
              </a:rPr>
              <a:t>√</a:t>
            </a:r>
            <a:r>
              <a:rPr lang="en-US" altLang="zh-CN" sz="3600" b="1" dirty="0">
                <a:solidFill>
                  <a:srgbClr val="FF0000"/>
                </a:solidFill>
                <a:ea typeface="华文新魏" pitchFamily="2" charset="-122"/>
                <a:sym typeface="+mn-ea"/>
              </a:rPr>
              <a:t>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7" name="Text Box 32"/>
          <p:cNvSpPr txBox="1"/>
          <p:nvPr>
            <p:custDataLst>
              <p:tags r:id="rId1"/>
            </p:custDataLst>
          </p:nvPr>
        </p:nvSpPr>
        <p:spPr>
          <a:xfrm>
            <a:off x="4646613" y="2262505"/>
            <a:ext cx="1473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×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" name="Text Box 32"/>
          <p:cNvSpPr txBox="1"/>
          <p:nvPr>
            <p:custDataLst>
              <p:tags r:id="rId2"/>
            </p:custDataLst>
          </p:nvPr>
        </p:nvSpPr>
        <p:spPr>
          <a:xfrm>
            <a:off x="4646613" y="3047683"/>
            <a:ext cx="1473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×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9" name="Text Box 32"/>
          <p:cNvSpPr txBox="1"/>
          <p:nvPr>
            <p:custDataLst>
              <p:tags r:id="rId3"/>
            </p:custDataLst>
          </p:nvPr>
        </p:nvSpPr>
        <p:spPr>
          <a:xfrm>
            <a:off x="4646613" y="3851593"/>
            <a:ext cx="1473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×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0" name="Text Box 32"/>
          <p:cNvSpPr txBox="1"/>
          <p:nvPr>
            <p:custDataLst>
              <p:tags r:id="rId4"/>
            </p:custDataLst>
          </p:nvPr>
        </p:nvSpPr>
        <p:spPr>
          <a:xfrm>
            <a:off x="4646613" y="4614228"/>
            <a:ext cx="1473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×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1" name="Text Box 32"/>
          <p:cNvSpPr txBox="1"/>
          <p:nvPr>
            <p:custDataLst>
              <p:tags r:id="rId5"/>
            </p:custDataLst>
          </p:nvPr>
        </p:nvSpPr>
        <p:spPr>
          <a:xfrm>
            <a:off x="4646613" y="5452428"/>
            <a:ext cx="1473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000" b="1" dirty="0">
                <a:solidFill>
                  <a:srgbClr val="FF0000"/>
                </a:solidFill>
                <a:ea typeface="华文新魏" pitchFamily="2" charset="-122"/>
                <a:sym typeface="+mn-ea"/>
              </a:rPr>
              <a:t>×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xfrm>
            <a:off x="152400" y="1219200"/>
            <a:ext cx="89154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      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、已知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:5x</a:t>
            </a:r>
            <a:r>
              <a:rPr lang="en-US" altLang="zh-CN" sz="4000" b="1" baseline="30000" dirty="0">
                <a:latin typeface="华文楷体" pitchFamily="2" charset="-122"/>
                <a:ea typeface="华文楷体" pitchFamily="2" charset="-122"/>
              </a:rPr>
              <a:t>m+7</a:t>
            </a:r>
            <a:r>
              <a:rPr lang="en-US" altLang="zh-CN" b="1" dirty="0"/>
              <a:t>-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2y</a:t>
            </a:r>
            <a:r>
              <a:rPr lang="en-US" altLang="zh-CN" sz="4000" b="1" baseline="30000" dirty="0">
                <a:latin typeface="华文楷体" pitchFamily="2" charset="-122"/>
                <a:ea typeface="华文楷体" pitchFamily="2" charset="-122"/>
              </a:rPr>
              <a:t>2n-1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=4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是二元一次方程，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m=</a:t>
            </a:r>
            <a:r>
              <a:rPr lang="en-US" altLang="zh-CN" sz="4000" b="1" u="sng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  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n=</a:t>
            </a:r>
            <a:r>
              <a:rPr lang="en-US" altLang="zh-CN" sz="4000" b="1" u="sng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1973898" y="1638300"/>
            <a:ext cx="1371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-6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76200" y="212725"/>
            <a:ext cx="33528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i="1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随堂检测</a:t>
            </a:r>
            <a:endParaRPr kumimoji="1" lang="zh-CN" altLang="en-US" sz="4000" b="1" i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16406" name="Text Box 22"/>
          <p:cNvSpPr txBox="1"/>
          <p:nvPr/>
        </p:nvSpPr>
        <p:spPr>
          <a:xfrm flipH="1">
            <a:off x="4343400" y="1676400"/>
            <a:ext cx="1371600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" name="矩形 1"/>
          <p:cNvSpPr/>
          <p:nvPr/>
        </p:nvSpPr>
        <p:spPr>
          <a:xfrm>
            <a:off x="1219288" y="2724000"/>
            <a:ext cx="227203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 dirty="0">
                <a:latin typeface="华文楷体" pitchFamily="2" charset="-122"/>
                <a:ea typeface="华文楷体" pitchFamily="2" charset="-122"/>
                <a:sym typeface="+mn-ea"/>
              </a:rPr>
              <a:t>m+7=1</a:t>
            </a:r>
            <a:endParaRPr lang="en-US" altLang="zh-CN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7911" y="2660650"/>
            <a:ext cx="224853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 dirty="0">
                <a:latin typeface="华文楷体" pitchFamily="2" charset="-122"/>
                <a:ea typeface="华文楷体" pitchFamily="2" charset="-122"/>
                <a:sym typeface="+mn-ea"/>
              </a:rPr>
              <a:t>2n-1=1</a:t>
            </a:r>
            <a:endParaRPr lang="en-US" altLang="zh-CN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9884" y="3562985"/>
            <a:ext cx="174561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400" b="1" dirty="0">
                <a:latin typeface="华文楷体" pitchFamily="2" charset="-122"/>
                <a:ea typeface="华文楷体" pitchFamily="2" charset="-122"/>
                <a:sym typeface="+mn-ea"/>
              </a:rPr>
              <a:t>m=-6</a:t>
            </a:r>
            <a:endParaRPr lang="en-US" altLang="zh-CN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80155" y="3510330"/>
            <a:ext cx="165989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4400" b="1" dirty="0">
                <a:latin typeface="华文楷体" pitchFamily="2" charset="-122"/>
                <a:ea typeface="华文楷体" pitchFamily="2" charset="-122"/>
                <a:sym typeface="+mn-ea"/>
              </a:rPr>
              <a:t>2n=2</a:t>
            </a:r>
            <a:endParaRPr lang="en-US" altLang="zh-CN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581427" y="4278680"/>
            <a:ext cx="250663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400" b="1" dirty="0">
                <a:latin typeface="华文楷体" pitchFamily="2" charset="-122"/>
                <a:ea typeface="华文楷体" pitchFamily="2" charset="-122"/>
                <a:sym typeface="+mn-ea"/>
              </a:rPr>
              <a:t>n=1</a:t>
            </a:r>
            <a:endParaRPr lang="en-US" altLang="zh-CN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406" grpId="0"/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762000"/>
            <a:ext cx="7848600" cy="163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问题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在</a:t>
            </a:r>
            <a:r>
              <a:rPr lang="zh-CN" altLang="en-US" sz="3200" b="1" dirty="0">
                <a:latin typeface="宋体" panose="02010600030101010101" pitchFamily="2" charset="-122"/>
              </a:rPr>
              <a:t>前面篮球比赛问题中，</a:t>
            </a:r>
            <a:r>
              <a:rPr lang="zh-CN" sz="3200" b="1" dirty="0">
                <a:latin typeface="宋体" panose="02010600030101010101" pitchFamily="2" charset="-122"/>
              </a:rPr>
              <a:t>你能说出输赢的可能情况吗？</a:t>
            </a:r>
          </a:p>
          <a:p>
            <a:pPr eaLnBrk="1" hangingPunct="1">
              <a:spcBef>
                <a:spcPct val="50000"/>
              </a:spcBef>
            </a:pPr>
            <a:endParaRPr lang="zh-CN" altLang="zh-CN" dirty="0"/>
          </a:p>
        </p:txBody>
      </p:sp>
      <p:graphicFrame>
        <p:nvGraphicFramePr>
          <p:cNvPr id="7171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331913" y="1944053"/>
          <a:ext cx="6975475" cy="1979771"/>
        </p:xfrm>
        <a:graphic>
          <a:graphicData uri="http://schemas.openxmlformats.org/drawingml/2006/table">
            <a:tbl>
              <a:tblPr/>
              <a:tblGrid>
                <a:gridCol w="632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48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2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8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29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48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29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48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291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8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9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1477" y="4373899"/>
            <a:ext cx="66421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这个</a:t>
            </a:r>
            <a:r>
              <a:rPr lang="zh-CN" sz="3200" b="1" dirty="0">
                <a:latin typeface="宋体" panose="02010600030101010101" pitchFamily="2" charset="-122"/>
              </a:rPr>
              <a:t>问题中</a:t>
            </a:r>
            <a:r>
              <a:rPr lang="en-US" altLang="zh-CN" sz="3200" b="1" dirty="0">
                <a:latin typeface="宋体" panose="02010600030101010101" pitchFamily="2" charset="-122"/>
              </a:rPr>
              <a:t>x</a:t>
            </a:r>
            <a:r>
              <a:rPr lang="zh-CN" altLang="en-US" sz="3200" b="1" dirty="0">
                <a:latin typeface="宋体" panose="02010600030101010101" pitchFamily="2" charset="-122"/>
              </a:rPr>
              <a:t>取什么值？</a:t>
            </a:r>
            <a:endParaRPr 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 autoUpdateAnimBg="0"/>
      <p:bldP spid="5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59935" y="458167"/>
          <a:ext cx="7783510" cy="1979771"/>
        </p:xfrm>
        <a:graphic>
          <a:graphicData uri="http://schemas.openxmlformats.org/drawingml/2006/table">
            <a:tbl>
              <a:tblPr/>
              <a:tblGrid>
                <a:gridCol w="647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7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2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3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73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2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73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927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4927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473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989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</a:t>
                      </a:r>
                    </a:p>
                  </a:txBody>
                  <a:tcPr marL="91437" marR="91437"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9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2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1437" marR="91437"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37" marR="91437"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19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7269" y="2593372"/>
            <a:ext cx="7155477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sz="3200" b="1" dirty="0">
                <a:latin typeface="宋体" panose="02010600030101010101" pitchFamily="2" charset="-122"/>
              </a:rPr>
              <a:t>适合二元一次方程的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一对未知数的值</a:t>
            </a:r>
            <a:r>
              <a:rPr lang="zh-CN" sz="3200" b="1" dirty="0">
                <a:latin typeface="宋体" panose="02010600030101010101" pitchFamily="2" charset="-122"/>
              </a:rPr>
              <a:t>称为这个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二元一次方程的一个解</a:t>
            </a:r>
            <a:r>
              <a:rPr lang="zh-CN" sz="3200" b="1" dirty="0">
                <a:latin typeface="宋体" panose="02010600030101010101" pitchFamily="2" charset="-122"/>
              </a:rPr>
              <a:t>。</a:t>
            </a:r>
          </a:p>
          <a:p>
            <a:pPr eaLnBrk="1" hangingPunct="1">
              <a:spcBef>
                <a:spcPct val="50000"/>
              </a:spcBef>
            </a:pPr>
            <a:endParaRPr lang="zh-CN" altLang="zh-CN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0593" y="3653711"/>
            <a:ext cx="2776290" cy="1624904"/>
            <a:chOff x="1691808" y="3959146"/>
            <a:chExt cx="2776290" cy="1624904"/>
          </a:xfrm>
        </p:grpSpPr>
        <p:graphicFrame>
          <p:nvGraphicFramePr>
            <p:cNvPr id="8198" name="Object 4"/>
            <p:cNvGraphicFramePr>
              <a:graphicFrameLocks noChangeAspect="1"/>
            </p:cNvGraphicFramePr>
            <p:nvPr>
              <p:custDataLst>
                <p:tags r:id="rId5"/>
              </p:custDataLst>
            </p:nvPr>
          </p:nvGraphicFramePr>
          <p:xfrm>
            <a:off x="3221910" y="3959146"/>
            <a:ext cx="1246188" cy="1360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445135" imgH="457835" progId="Equation.DSMT4">
                    <p:embed/>
                  </p:oleObj>
                </mc:Choice>
                <mc:Fallback>
                  <p:oleObj r:id="rId8" imgW="445135" imgH="457835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1910" y="3959146"/>
                          <a:ext cx="1246188" cy="13606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 Box 3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691808" y="4352944"/>
              <a:ext cx="1125075" cy="1231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zh-CN" sz="3200" b="1" dirty="0">
                  <a:latin typeface="宋体" panose="02010600030101010101" pitchFamily="2" charset="-122"/>
                </a:rPr>
                <a:t>记作：</a:t>
              </a:r>
            </a:p>
            <a:p>
              <a:pPr eaLnBrk="1" hangingPunct="1">
                <a:spcBef>
                  <a:spcPct val="50000"/>
                </a:spcBef>
              </a:pPr>
              <a:endParaRPr lang="zh-CN" altLang="zh-CN" sz="2800" b="1" dirty="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2063" y="5014765"/>
            <a:ext cx="78755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黑体" panose="02010609060101010101" pitchFamily="2" charset="-122"/>
              </a:rPr>
              <a:t>问题</a:t>
            </a:r>
            <a:r>
              <a:rPr lang="en-US" altLang="zh-CN" sz="3200" b="1" dirty="0"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ea typeface="黑体" panose="02010609060101010101" pitchFamily="2" charset="-122"/>
              </a:rPr>
              <a:t>：如果不是在刚才的问题中，</a:t>
            </a:r>
            <a:r>
              <a:rPr lang="zh-CN" sz="3200" b="1" dirty="0">
                <a:ea typeface="黑体" panose="02010609060101010101" pitchFamily="2" charset="-122"/>
              </a:rPr>
              <a:t>二元一次方程</a:t>
            </a:r>
            <a:r>
              <a:rPr lang="zh-CN" altLang="zh-CN" sz="3200" b="1" dirty="0"/>
              <a:t>2x+y=</a:t>
            </a:r>
            <a:r>
              <a:rPr lang="en-US" altLang="zh-CN" sz="3200" b="1" dirty="0"/>
              <a:t>20</a:t>
            </a:r>
            <a:r>
              <a:rPr lang="zh-CN" sz="3200" b="1" dirty="0">
                <a:ea typeface="黑体" panose="02010609060101010101" pitchFamily="2" charset="-122"/>
              </a:rPr>
              <a:t>有</a:t>
            </a:r>
            <a:r>
              <a:rPr lang="zh-CN" altLang="en-US" sz="3200" b="1" dirty="0">
                <a:ea typeface="黑体" panose="02010609060101010101" pitchFamily="2" charset="-122"/>
              </a:rPr>
              <a:t>多少对</a:t>
            </a:r>
            <a:r>
              <a:rPr lang="zh-CN" sz="3200" b="1" dirty="0">
                <a:ea typeface="黑体" panose="02010609060101010101" pitchFamily="2" charset="-122"/>
              </a:rPr>
              <a:t>解？</a:t>
            </a:r>
          </a:p>
        </p:txBody>
      </p:sp>
      <p:sp>
        <p:nvSpPr>
          <p:cNvPr id="11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6597" y="6173909"/>
            <a:ext cx="7875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i="1" dirty="0">
                <a:solidFill>
                  <a:srgbClr val="FF0000"/>
                </a:solidFill>
                <a:ea typeface="黑体" panose="02010609060101010101" pitchFamily="2" charset="-122"/>
              </a:rPr>
              <a:t>一个</a:t>
            </a:r>
            <a:r>
              <a:rPr lang="zh-CN" sz="3200" b="1" i="1" dirty="0">
                <a:solidFill>
                  <a:srgbClr val="FF0000"/>
                </a:solidFill>
                <a:ea typeface="黑体" panose="02010609060101010101" pitchFamily="2" charset="-122"/>
              </a:rPr>
              <a:t>二元一次方程有</a:t>
            </a:r>
            <a:r>
              <a:rPr lang="zh-CN" altLang="en-US" sz="3200" b="1" i="1" dirty="0">
                <a:solidFill>
                  <a:srgbClr val="FF0000"/>
                </a:solidFill>
                <a:ea typeface="黑体" panose="02010609060101010101" pitchFamily="2" charset="-122"/>
              </a:rPr>
              <a:t>无数对</a:t>
            </a:r>
            <a:r>
              <a:rPr lang="zh-CN" sz="3200" b="1" i="1" dirty="0">
                <a:solidFill>
                  <a:srgbClr val="FF0000"/>
                </a:solidFill>
                <a:ea typeface="黑体" panose="02010609060101010101" pitchFamily="2" charset="-122"/>
              </a:rPr>
              <a:t>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nimBg="1"/>
      <p:bldP spid="6" grpId="0" bldLvl="0" animBg="1"/>
      <p:bldP spid="6" grpId="1" animBg="1"/>
      <p:bldP spid="11" grpId="0" bldLvl="0" animBg="1"/>
      <p:bldP spid="11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E5MmMxOTVmN2YyZTQwODZiNzc4YjAwMDM3OTY2Mj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819</Words>
  <Application>Microsoft Office PowerPoint</Application>
  <PresentationFormat>全屏显示(4:3)</PresentationFormat>
  <Paragraphs>128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华文楷体</vt:lpstr>
      <vt:lpstr>华文新魏</vt:lpstr>
      <vt:lpstr>华文行楷</vt:lpstr>
      <vt:lpstr>华文中宋</vt:lpstr>
      <vt:lpstr>楷体_GB2312</vt:lpstr>
      <vt:lpstr>隶书</vt:lpstr>
      <vt:lpstr>宋体</vt:lpstr>
      <vt:lpstr>Arial</vt:lpstr>
      <vt:lpstr>Comic Sans MS</vt:lpstr>
      <vt:lpstr>Times New Roman</vt:lpstr>
      <vt:lpstr>Wingdings</vt:lpstr>
      <vt:lpstr>默认设计模板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2、已知:5xm+7-2y2n-1=4是二元一次方程，m=       ，  n=        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100</cp:revision>
  <dcterms:created xsi:type="dcterms:W3CDTF">2024-03-13T06:24:00Z</dcterms:created>
  <dcterms:modified xsi:type="dcterms:W3CDTF">2024-03-14T04:10:37Z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NXTAG2">
    <vt:lpwstr>0008000c050000000000010250600207f7000400038000</vt:lpwstr>
  </property>
  <property fmtid="{D5CDD505-2E9C-101B-9397-08002B2CF9AE}" pid="4" name="ICV">
    <vt:lpwstr>3CA39AD568A444A293A303DFF0F007E4_13</vt:lpwstr>
  </property>
  <property fmtid="{D5CDD505-2E9C-101B-9397-08002B2CF9AE}" pid="5" name="KSOProductBuildVer">
    <vt:lpwstr>2052-12.1.0.16250</vt:lpwstr>
  </property>
</Properties>
</file>