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55" r:id="rId2"/>
    <p:sldId id="1897" r:id="rId3"/>
    <p:sldId id="1919" r:id="rId4"/>
    <p:sldId id="1741" r:id="rId5"/>
    <p:sldId id="1920" r:id="rId6"/>
    <p:sldId id="1923" r:id="rId7"/>
    <p:sldId id="1884" r:id="rId8"/>
    <p:sldId id="1885" r:id="rId9"/>
    <p:sldId id="1925" r:id="rId10"/>
    <p:sldId id="1924" r:id="rId11"/>
    <p:sldId id="1887" r:id="rId12"/>
    <p:sldId id="1886" r:id="rId13"/>
    <p:sldId id="1889" r:id="rId14"/>
    <p:sldId id="1926" r:id="rId15"/>
    <p:sldId id="1927" r:id="rId16"/>
    <p:sldId id="1895" r:id="rId17"/>
    <p:sldId id="1894" r:id="rId18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2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0000"/>
    <a:srgbClr val="00B050"/>
    <a:srgbClr val="0066FF"/>
    <a:srgbClr val="A38302"/>
    <a:srgbClr val="FEFCDE"/>
    <a:srgbClr val="FF00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2" autoAdjust="0"/>
    <p:restoredTop sz="94519" autoAdjust="0"/>
  </p:normalViewPr>
  <p:slideViewPr>
    <p:cSldViewPr>
      <p:cViewPr varScale="1">
        <p:scale>
          <a:sx n="91" d="100"/>
          <a:sy n="91" d="100"/>
        </p:scale>
        <p:origin x="834" y="78"/>
      </p:cViewPr>
      <p:guideLst>
        <p:guide orient="horz" pos="3153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43"/>
        <p:guide pos="22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6" name="文本框 10"/>
          <p:cNvSpPr txBox="1"/>
          <p:nvPr userDrawn="1"/>
        </p:nvSpPr>
        <p:spPr>
          <a:xfrm>
            <a:off x="193237" y="929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0" dirty="0">
                <a:latin typeface="+mn-ea"/>
                <a:ea typeface="+mn-ea"/>
              </a:rPr>
              <a:t>8</a:t>
            </a:r>
            <a:r>
              <a:rPr kumimoji="1" lang="zh-CN" altLang="en-US" sz="1200" b="0" dirty="0">
                <a:latin typeface="+mn-ea"/>
                <a:ea typeface="+mn-ea"/>
              </a:rPr>
              <a:t>   匆匆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 l="3947" r="4280" b="9964"/>
          <a:stretch>
            <a:fillRect/>
          </a:stretch>
        </p:blipFill>
        <p:spPr bwMode="auto">
          <a:xfrm>
            <a:off x="0" y="4071948"/>
            <a:ext cx="9144000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/>
          <p:cNvSpPr/>
          <p:nvPr/>
        </p:nvSpPr>
        <p:spPr>
          <a:xfrm>
            <a:off x="359532" y="339502"/>
            <a:ext cx="8568952" cy="3960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27584" y="1087497"/>
            <a:ext cx="7632848" cy="29685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子在川上曰：“逝者如斯夫，不舍昼夜！”</a:t>
            </a:r>
            <a:endParaRPr lang="zh-CN" altLang="zh-CN" sz="32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莫等闲，白了少年头，空悲切！</a:t>
            </a:r>
            <a:endParaRPr lang="zh-CN" altLang="zh-CN" sz="32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花有重开日，人无再少年。</a:t>
            </a:r>
            <a:endParaRPr lang="zh-CN" altLang="zh-CN" sz="32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一寸光阴一寸金，寸金难买寸光阴。</a:t>
            </a:r>
            <a:endParaRPr lang="zh-CN" altLang="zh-CN" sz="32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明日复明日，明日何其多！</a:t>
            </a:r>
            <a:endParaRPr lang="zh-CN" altLang="zh-CN" sz="32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50016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前</a:t>
            </a:r>
            <a:r>
              <a:rPr lang="zh-CN" altLang="en-US" sz="32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积累：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/>
          <p:cNvSpPr/>
          <p:nvPr/>
        </p:nvSpPr>
        <p:spPr>
          <a:xfrm>
            <a:off x="395536" y="1246862"/>
            <a:ext cx="8568952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312804"/>
            <a:ext cx="79928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再读课文：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        </a:t>
            </a:r>
          </a:p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</a:rPr>
              <a:t>         </a:t>
            </a:r>
            <a:r>
              <a:rPr lang="zh-CN" altLang="en-US" sz="3200" b="1" dirty="0">
                <a:solidFill>
                  <a:prstClr val="black"/>
                </a:solidFill>
              </a:rPr>
              <a:t>默读课文，边读边思考：课文的每一自然段分别写了什么内容？</a:t>
            </a:r>
            <a:endParaRPr lang="en-US" altLang="zh-CN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8435" y="285750"/>
            <a:ext cx="878713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第一自然段：</a:t>
            </a:r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提出问题</a:t>
            </a:r>
            <a:r>
              <a:rPr lang="zh-CN" altLang="en-US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；</a:t>
            </a:r>
            <a:endParaRPr lang="en-US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第二自然段：</a:t>
            </a:r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回顾自己已走过的八千多日子，非常感慨；</a:t>
            </a:r>
            <a:endParaRPr lang="en-US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第三自然段：重点写日子是怎样稍纵即逝的，具体回答了开头的提问；</a:t>
            </a:r>
            <a:endParaRPr lang="en-US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第四自然段</a:t>
            </a:r>
            <a:r>
              <a:rPr lang="zh-CN" altLang="en-US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引发对人生的思索和感慨；</a:t>
            </a:r>
            <a:endParaRPr lang="en-US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第五</a:t>
            </a:r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自然段</a:t>
            </a:r>
            <a:r>
              <a:rPr lang="zh-CN" altLang="en-US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：再次提问</a:t>
            </a:r>
            <a:r>
              <a:rPr lang="zh-CN" altLang="zh-CN" sz="28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4030" y="3098800"/>
            <a:ext cx="83223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先写日子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一去不复返</a:t>
            </a:r>
            <a:r>
              <a:rPr lang="en-US" altLang="zh-CN" sz="2800" b="1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的特点；再写自己的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八千多</a:t>
            </a:r>
            <a:r>
              <a:rPr lang="en-US" altLang="zh-CN" sz="2800" b="1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个日子来去匆匆和稍纵即逝，作者思绪万千，由景及人，叹息不已。最后，作者发出内心的感叹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104"/>
            <a:ext cx="4392488" cy="51203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197" y="843558"/>
            <a:ext cx="4426275" cy="40324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12160" y="2202496"/>
            <a:ext cx="2304256" cy="36925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42069" y="1131590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5948" y="1347614"/>
            <a:ext cx="115212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18133" y="13344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前后呼应</a:t>
            </a:r>
            <a:endParaRPr lang="zh-CN" altLang="en-US" sz="3200" b="1" dirty="0">
              <a:solidFill>
                <a:srgbClr val="0000FF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/>
          <p:cNvSpPr/>
          <p:nvPr/>
        </p:nvSpPr>
        <p:spPr>
          <a:xfrm>
            <a:off x="395536" y="1246862"/>
            <a:ext cx="8568952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7544" y="1635646"/>
            <a:ext cx="770485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学习任务：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请大家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轻声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读课文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边读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边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思考：作者是怎样表达自己的内心感受的？可以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做</a:t>
            </a:r>
            <a:r>
              <a:rPr lang="zh-CN" altLang="en-US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一些</a:t>
            </a:r>
            <a:r>
              <a:rPr lang="zh-CN" altLang="zh-CN" sz="32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批注</a:t>
            </a:r>
            <a:r>
              <a:rPr lang="zh-CN" altLang="zh-CN" sz="32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3" b="6250"/>
          <a:stretch>
            <a:fillRect/>
          </a:stretch>
        </p:blipFill>
        <p:spPr bwMode="auto">
          <a:xfrm>
            <a:off x="6372200" y="29124"/>
            <a:ext cx="2267744" cy="12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179512" y="339502"/>
            <a:ext cx="6192688" cy="5903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了，有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     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的时候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；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40663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燕子去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7147" y="41461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再来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0" y="1779662"/>
            <a:ext cx="7704856" cy="59035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了，有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     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的时候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；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251" y="184679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杨柳枯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184679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再青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53" y="1486756"/>
            <a:ext cx="2267744" cy="1437624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-36512" y="3507854"/>
            <a:ext cx="7704856" cy="59035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了，有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     ）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的时候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399" y="357498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桃花谢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3887" y="357498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再开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b="20588"/>
          <a:stretch>
            <a:fillRect/>
          </a:stretch>
        </p:blipFill>
        <p:spPr bwMode="auto">
          <a:xfrm>
            <a:off x="6382653" y="3291830"/>
            <a:ext cx="2376264" cy="14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539552" y="731816"/>
            <a:ext cx="8352928" cy="1133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文中写了燕子、杨柳、桃花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，请你仿照上述句子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用上排比的手法，写一写还有哪些事物。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611560" y="2420090"/>
            <a:ext cx="7603602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了，有再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的时候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；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   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了，有再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候；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了，有再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的时候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968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/>
          <p:cNvSpPr/>
          <p:nvPr/>
        </p:nvSpPr>
        <p:spPr>
          <a:xfrm>
            <a:off x="395536" y="1246862"/>
            <a:ext cx="8568952" cy="2765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5556" y="1347614"/>
            <a:ext cx="7992888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但是，聪明的，你告诉我，我们的日子为什么一去不复返呢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？——是有人偷了他们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吧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：那是谁？又藏在何处呢？是他们自己逃走了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吧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：现在又到了哪里呢？</a:t>
            </a:r>
            <a:r>
              <a:rPr lang="en-US" altLang="zh-CN" sz="3200" b="1" dirty="0">
                <a:latin typeface="+mj-ea"/>
                <a:ea typeface="+mj-ea"/>
              </a:rPr>
              <a:t> </a:t>
            </a:r>
            <a:endParaRPr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884426" y="2659786"/>
            <a:ext cx="6768752" cy="5191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    此处使用了一连串的问句，有什么好处？</a:t>
            </a:r>
            <a:endParaRPr sz="24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683568" y="102858"/>
            <a:ext cx="7992888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但是，聪明的，你告诉我，我们的日子为什么一去不复返呢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是有人偷了他们</a:t>
            </a:r>
            <a:r>
              <a:rPr lang="zh-CN" alt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吧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：那是谁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又藏在何处呢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是他们自己逃走了</a:t>
            </a:r>
            <a:r>
              <a:rPr lang="zh-CN" altLang="en-US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吧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：现在又到了哪里呢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endParaRPr sz="28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19872" y="598502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2" charset="-122"/>
                <a:ea typeface="黑体" panose="02010609060101010101" pitchFamily="2" charset="-122"/>
              </a:rPr>
              <a:t>解释说明</a:t>
            </a:r>
            <a:endParaRPr lang="zh-CN" alt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59632" y="3433290"/>
            <a:ext cx="5688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  <a:ea typeface="楷体" panose="02010609060101010101" pitchFamily="49" charset="-122"/>
                <a:cs typeface="Times New Roman" panose="02020603050405020304" charset="0"/>
              </a:rPr>
              <a:t>      </a:t>
            </a:r>
            <a:r>
              <a:rPr lang="zh-CN" altLang="zh-CN" sz="2800" b="1" dirty="0">
                <a:effectLst/>
                <a:ea typeface="楷体" panose="02010609060101010101" pitchFamily="49" charset="-122"/>
                <a:cs typeface="Times New Roman" panose="02020603050405020304" charset="0"/>
              </a:rPr>
              <a:t>写出了自己当时惋惜、后悔、茫然、痛苦、无奈等等心情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3304" r="7445" b="14451"/>
          <a:stretch>
            <a:fillRect/>
          </a:stretch>
        </p:blipFill>
        <p:spPr bwMode="auto">
          <a:xfrm>
            <a:off x="392430" y="107950"/>
            <a:ext cx="3543935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248472" y="336383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400" b="1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体会文章是怎样表达情感的。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选择合适的内容写出真情实感。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9038" y="3680090"/>
            <a:ext cx="208823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8"/>
          <p:cNvSpPr txBox="1"/>
          <p:nvPr/>
        </p:nvSpPr>
        <p:spPr>
          <a:xfrm>
            <a:off x="2411761" y="1202347"/>
            <a:ext cx="4036868" cy="1852295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  <a:effectLst>
            <a:softEdge rad="31750"/>
          </a:effectLst>
        </p:spPr>
        <p:txBody>
          <a:bodyPr wrap="square" lIns="68573" tIns="34286" rIns="68573" bIns="34286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匆 匆</a:t>
            </a:r>
          </a:p>
          <a:p>
            <a:pPr algn="ctr"/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第一课时</a:t>
            </a:r>
          </a:p>
        </p:txBody>
      </p:sp>
      <p:sp>
        <p:nvSpPr>
          <p:cNvPr id="10" name="椭圆 9"/>
          <p:cNvSpPr/>
          <p:nvPr/>
        </p:nvSpPr>
        <p:spPr>
          <a:xfrm>
            <a:off x="2597150" y="1468755"/>
            <a:ext cx="784225" cy="763905"/>
          </a:xfrm>
          <a:prstGeom prst="ellipse">
            <a:avLst/>
          </a:prstGeom>
          <a:solidFill>
            <a:schemeClr val="accent6">
              <a:alpha val="43000"/>
            </a:schemeClr>
          </a:solidFill>
          <a:ln w="127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987574"/>
            <a:ext cx="7205980" cy="2916555"/>
            <a:chOff x="1211" y="1328"/>
            <a:chExt cx="11348" cy="4593"/>
          </a:xfrm>
        </p:grpSpPr>
        <p:grpSp>
          <p:nvGrpSpPr>
            <p:cNvPr id="4" name="组合 3"/>
            <p:cNvGrpSpPr/>
            <p:nvPr/>
          </p:nvGrpSpPr>
          <p:grpSpPr>
            <a:xfrm>
              <a:off x="1211" y="1328"/>
              <a:ext cx="11348" cy="4593"/>
              <a:chOff x="1025388" y="1124744"/>
              <a:chExt cx="9606322" cy="388843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025388" y="1124744"/>
                <a:ext cx="9606322" cy="38884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1054646" y="1124744"/>
                <a:ext cx="0" cy="38880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414" y="1531"/>
              <a:ext cx="6890" cy="4035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kumimoji="1" lang="zh-CN" altLang="en-US" sz="2700" b="1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朱自清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kumimoji="1"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1898—1948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年），原名自华，字佩弦。中国现代散文家、诗人。作品有散文集</a:t>
              </a:r>
              <a:r>
                <a:rPr kumimoji="1"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背影</a:t>
              </a:r>
              <a:r>
                <a:rPr kumimoji="1"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、诗文集</a:t>
              </a:r>
              <a:r>
                <a:rPr kumimoji="1"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踪迹</a:t>
              </a:r>
              <a:r>
                <a:rPr kumimoji="1"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kumimoji="1"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等。</a:t>
              </a:r>
              <a:endParaRPr kumimoji="1"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76802" name="Picture 2" descr="http://www.51wendang.com/pic/2e51197587a86d04d8d6782d/4-810-jpg_6-1080-0-0-1080.jpg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10417" t="7407" r="48611" b="11110"/>
            <a:stretch>
              <a:fillRect/>
            </a:stretch>
          </p:blipFill>
          <p:spPr bwMode="auto">
            <a:xfrm flipH="1">
              <a:off x="1774" y="1499"/>
              <a:ext cx="3299" cy="4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3"/>
          <p:cNvSpPr/>
          <p:nvPr/>
        </p:nvSpPr>
        <p:spPr>
          <a:xfrm>
            <a:off x="395536" y="971397"/>
            <a:ext cx="8568952" cy="3600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568" y="1203598"/>
            <a:ext cx="7992888" cy="296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散文写于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1922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朱自清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24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岁，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此时正是五四运动落潮期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现实不断让朱自清失望。他在犹豫、徘徊中眼看宝贵的时间从身边白白流逝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不甘心沉沦</a:t>
            </a:r>
            <a:r>
              <a:rPr kumimoji="0" lang="en-US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于是写下了这篇感人的散文。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" y="2063"/>
            <a:ext cx="911431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: 圆角 5"/>
          <p:cNvSpPr/>
          <p:nvPr/>
        </p:nvSpPr>
        <p:spPr>
          <a:xfrm>
            <a:off x="395536" y="1246862"/>
            <a:ext cx="7632848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312804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初读课文：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        </a:t>
            </a:r>
          </a:p>
          <a:p>
            <a:r>
              <a:rPr lang="en-US" altLang="zh-CN" sz="3200" dirty="0"/>
              <a:t>         </a:t>
            </a:r>
            <a:r>
              <a:rPr lang="zh-CN" altLang="en-US" sz="3200" b="1" dirty="0"/>
              <a:t>自由读课文，疏通</a:t>
            </a:r>
            <a:r>
              <a:rPr lang="zh-CN" altLang="en-US" sz="3200" b="1" dirty="0" smtClean="0"/>
              <a:t>字词，读顺课文。说一说</a:t>
            </a:r>
            <a:r>
              <a:rPr lang="zh-CN" altLang="en-US" sz="3200" b="1" dirty="0"/>
              <a:t>：</a:t>
            </a:r>
            <a:r>
              <a:rPr lang="zh-CN" altLang="en-US" sz="3200" b="1" dirty="0" smtClean="0"/>
              <a:t>课文主要</a:t>
            </a:r>
            <a:r>
              <a:rPr lang="zh-CN" altLang="en-US" sz="3200" b="1" dirty="0"/>
              <a:t>是围绕哪句话展开的？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8924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1"/>
          <p:cNvSpPr/>
          <p:nvPr/>
        </p:nvSpPr>
        <p:spPr>
          <a:xfrm>
            <a:off x="287524" y="1131590"/>
            <a:ext cx="8568952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1385" y="1632451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空虚、叹息、饭碗、伶伶俐俐</a:t>
            </a:r>
            <a:endParaRPr lang="en-US" altLang="zh-CN" sz="44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4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徘徊、</a:t>
            </a:r>
            <a:r>
              <a:rPr lang="zh-CN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蒸融</a:t>
            </a:r>
            <a:r>
              <a:rPr lang="zh-CN" altLang="zh-CN" sz="44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、赤裸裸、涔涔、潸潸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7"/>
          <p:cNvSpPr/>
          <p:nvPr/>
        </p:nvSpPr>
        <p:spPr>
          <a:xfrm>
            <a:off x="395536" y="1246862"/>
            <a:ext cx="8568952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552" y="1347614"/>
            <a:ext cx="79928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不知道他们给了我们多少日子，但我的手确乎是渐渐空虚了。在默默里算着，八千多日子已经从我手中溜去，像针尖上一滴水滴在大海里，我的日子滴在时间的流里，没有声音，也没有影子。我不禁头涔涔而泪潸潸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3075806"/>
            <a:ext cx="4176464" cy="51857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1447" y="3698072"/>
            <a:ext cx="4390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头涔涔：</a:t>
            </a:r>
            <a:r>
              <a:rPr lang="zh-CN" altLang="en-US" sz="2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形容汗水从头上不断向下流的样子。</a:t>
            </a:r>
            <a:r>
              <a:rPr lang="zh-CN" altLang="en-US" sz="2000" b="1" dirty="0">
                <a:solidFill>
                  <a:srgbClr val="0000FF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本课指时间如梭，作者却无力抓住而汗流不止。</a:t>
            </a:r>
            <a:endParaRPr lang="zh-CN" altLang="en-US" sz="20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7984" y="3698072"/>
            <a:ext cx="4306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dirty="0">
                <a:solidFill>
                  <a:srgbClr val="FF0000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泪潸潸：</a:t>
            </a:r>
            <a:r>
              <a:rPr sz="2000" b="1" dirty="0" err="1"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流泪不止</a:t>
            </a:r>
            <a:r>
              <a:rPr lang="zh-CN" altLang="en-US" sz="2000" b="1" dirty="0"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  <a:r>
              <a:rPr lang="zh-CN" altLang="en-US" sz="2000" b="1" dirty="0">
                <a:solidFill>
                  <a:srgbClr val="0000FF"/>
                </a:solidFill>
                <a:highlight>
                  <a:srgbClr val="C0C0C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本课指时间如梭，作者却无力抓住而泪流不止。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18"/>
            <a:ext cx="91143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/>
          <p:cNvSpPr/>
          <p:nvPr/>
        </p:nvSpPr>
        <p:spPr>
          <a:xfrm>
            <a:off x="2267744" y="282168"/>
            <a:ext cx="4572000" cy="4665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800" y="398572"/>
            <a:ext cx="4572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燕子去了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有再来的时候；</a:t>
            </a: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杨柳枯了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有再青的时候；</a:t>
            </a: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桃花谢了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有再开的时候。</a:t>
            </a: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但是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聪明的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你告诉我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我们的日子为什么一去不复返呢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?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——是有人偷了他们吧：</a:t>
            </a: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那是谁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?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又藏在何处呢？</a:t>
            </a: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是他们自己逃走了吧：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现在又到了哪里呢？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a2db37c-1e59-48e8-9161-0ffc9e9d5ad3"/>
  <p:tag name="COMMONDATA" val="eyJoZGlkIjoiNDUyMGZiZGQzOWY5NGE3NjYzODIzMDFiZjA5OTgzOTY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全屏显示(16:9)</PresentationFormat>
  <Paragraphs>62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Times New Roman</vt:lpstr>
      <vt:lpstr>Arial</vt:lpstr>
      <vt:lpstr>宋体</vt:lpstr>
      <vt:lpstr>黑体</vt:lpstr>
      <vt:lpstr>Calibri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351</cp:revision>
  <dcterms:created xsi:type="dcterms:W3CDTF">2017-03-17T02:28:00Z</dcterms:created>
  <dcterms:modified xsi:type="dcterms:W3CDTF">2024-03-10T12:32:03Z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BCB1FED587CA47659A7F52EF59286B3E</vt:lpwstr>
  </property>
</Properties>
</file>