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4" r:id="rId10"/>
    <p:sldId id="267" r:id="rId11"/>
    <p:sldId id="265" r:id="rId12"/>
    <p:sldId id="269" r:id="rId13"/>
    <p:sldId id="268" r:id="rId14"/>
    <p:sldId id="276" r:id="rId15"/>
    <p:sldId id="278" r:id="rId16"/>
    <p:sldId id="270" r:id="rId17"/>
    <p:sldId id="271" r:id="rId18"/>
    <p:sldId id="282" r:id="rId19"/>
    <p:sldId id="272" r:id="rId20"/>
  </p:sldIdLst>
  <p:sldSz cx="9144000" cy="6858000" type="screen4x3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FF"/>
    <a:srgbClr val="CC99FF"/>
    <a:srgbClr val="9933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9" name="图片 8" descr="timgCA7ABVK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3970" y="-29845"/>
            <a:ext cx="9531350" cy="691769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401570" y="4198620"/>
            <a:ext cx="45878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latin typeface="黑体" panose="02010600030101010101" charset="-122"/>
                <a:ea typeface="黑体" panose="02010600030101010101" charset="-122"/>
              </a:rPr>
              <a:t>前黄中心小学   杨学华</a:t>
            </a:r>
            <a:endParaRPr lang="zh-CN" altLang="en-US" sz="3200">
              <a:latin typeface="黑体" panose="02010600030101010101" charset="-122"/>
              <a:ea typeface="黑体" panose="0201060003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35455" y="2166620"/>
            <a:ext cx="7332345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1500" b="1">
                <a:latin typeface="金桥简楷体" charset="0"/>
                <a:ea typeface="金桥简楷体" charset="0"/>
              </a:rPr>
              <a:t>花瓣飘香</a:t>
            </a:r>
            <a:endParaRPr lang="zh-CN" altLang="en-US" sz="11500" b="1">
              <a:latin typeface="金桥简楷体" charset="0"/>
              <a:ea typeface="金桥简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26625"/>
          <p:cNvSpPr txBox="1"/>
          <p:nvPr/>
        </p:nvSpPr>
        <p:spPr>
          <a:xfrm>
            <a:off x="708025" y="1316355"/>
            <a:ext cx="74231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latin typeface="Times New Roman" panose="02020603050405020304" pitchFamily="18" charset="0"/>
                <a:ea typeface="楷体_GB2312" panose="02010609030101010101" charset="-122"/>
              </a:rPr>
              <a:t>        </a:t>
            </a: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小女孩说：“妈妈生病了，我摘片花瓣送给她。花瓣摸上去像绒布一样，闻起来有淡淡的清香，妈妈会高兴的。”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5" name="文本框 26625"/>
          <p:cNvSpPr txBox="1"/>
          <p:nvPr/>
        </p:nvSpPr>
        <p:spPr>
          <a:xfrm>
            <a:off x="721995" y="2788920"/>
            <a:ext cx="734568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                                        </a:t>
            </a: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淡淡的清香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4" name="文本框 26625"/>
          <p:cNvSpPr txBox="1"/>
          <p:nvPr/>
        </p:nvSpPr>
        <p:spPr>
          <a:xfrm>
            <a:off x="200025" y="2795905"/>
            <a:ext cx="310642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        </a:t>
            </a: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绒布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6" name="文本框 22535"/>
          <p:cNvSpPr txBox="1"/>
          <p:nvPr/>
        </p:nvSpPr>
        <p:spPr>
          <a:xfrm>
            <a:off x="1438275" y="1787525"/>
            <a:ext cx="6697663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１、我画的句子是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endParaRPr lang="en-US" altLang="zh-CN" sz="3200" b="1">
              <a:latin typeface="黑体" panose="02010600030101010101" charset="-122"/>
              <a:ea typeface="黑体" panose="02010600030101010101" charset="-122"/>
            </a:endParaRPr>
          </a:p>
        </p:txBody>
      </p:sp>
      <p:sp>
        <p:nvSpPr>
          <p:cNvPr id="22537" name="文本框 22536"/>
          <p:cNvSpPr txBox="1"/>
          <p:nvPr/>
        </p:nvSpPr>
        <p:spPr>
          <a:xfrm>
            <a:off x="1438275" y="2543175"/>
            <a:ext cx="6697663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２、从这句话中我感受到了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从这句话中我读出了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从这句话中我读懂了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b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我是这么想的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我是这么体会的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我是这么理解的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　</a:t>
            </a:r>
            <a:endParaRPr lang="zh-CN" altLang="en-US" sz="3200" b="1" dirty="0"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22532" name="组合 22531"/>
          <p:cNvGrpSpPr/>
          <p:nvPr/>
        </p:nvGrpSpPr>
        <p:grpSpPr>
          <a:xfrm>
            <a:off x="3420428" y="948055"/>
            <a:ext cx="2303462" cy="792163"/>
            <a:chOff x="2245" y="981"/>
            <a:chExt cx="1451" cy="499"/>
          </a:xfrm>
        </p:grpSpPr>
        <p:sp>
          <p:nvSpPr>
            <p:cNvPr id="22533" name="椭圆 22532"/>
            <p:cNvSpPr/>
            <p:nvPr/>
          </p:nvSpPr>
          <p:spPr>
            <a:xfrm>
              <a:off x="2245" y="981"/>
              <a:ext cx="1179" cy="499"/>
            </a:xfrm>
            <a:prstGeom prst="ellipse">
              <a:avLst/>
            </a:prstGeom>
            <a:solidFill>
              <a:srgbClr val="FF00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534" name="文本框 22533"/>
            <p:cNvSpPr txBox="1"/>
            <p:nvPr/>
          </p:nvSpPr>
          <p:spPr>
            <a:xfrm>
              <a:off x="2335" y="1062"/>
              <a:ext cx="136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0030101010101" charset="-122"/>
                </a:rPr>
                <a:t>抓关键句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0030101010101" charset="-122"/>
              </a:endParaRPr>
            </a:p>
          </p:txBody>
        </p:sp>
      </p:grpSp>
      <p:sp>
        <p:nvSpPr>
          <p:cNvPr id="14338" name="文本框 22530"/>
          <p:cNvSpPr txBox="1"/>
          <p:nvPr/>
        </p:nvSpPr>
        <p:spPr>
          <a:xfrm>
            <a:off x="2097723" y="344805"/>
            <a:ext cx="5689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0030101010101" charset="-122"/>
              </a:rPr>
              <a:t>真是个懂事的好孩子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14337" name="矩形 22529"/>
          <p:cNvSpPr/>
          <p:nvPr/>
        </p:nvSpPr>
        <p:spPr>
          <a:xfrm rot="1968270">
            <a:off x="6452553" y="1256348"/>
            <a:ext cx="2041525" cy="7112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60000"/>
          </a:bodyPr>
          <a:p>
            <a:pPr algn="ctr"/>
            <a:r>
              <a:rPr lang="zh-CN" altLang="en-US" sz="60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？</a:t>
            </a:r>
            <a:endParaRPr lang="zh-CN" altLang="en-US" sz="60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黑体" panose="02010600030101010101" charset="-122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27649"/>
          <p:cNvSpPr txBox="1"/>
          <p:nvPr/>
        </p:nvSpPr>
        <p:spPr>
          <a:xfrm>
            <a:off x="1158240" y="839470"/>
            <a:ext cx="691832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000" b="1" dirty="0">
                <a:latin typeface="Times New Roman" panose="02020603050405020304" pitchFamily="18" charset="0"/>
                <a:ea typeface="楷体_GB2312" panose="02010609030101010101" charset="-122"/>
              </a:rPr>
              <a:t>        </a:t>
            </a:r>
            <a:br>
              <a:rPr lang="zh-CN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ea typeface="楷体_GB2312" panose="02010609030101010101" charset="-122"/>
              </a:rPr>
            </a:br>
            <a:endParaRPr lang="zh-CN" altLang="en-US" sz="4000" b="1" dirty="0">
              <a:solidFill>
                <a:srgbClr val="3333CC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      </a:t>
            </a: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“爸爸在南沙当解放军。他常常来信叫我听妈妈的话，   不要惹妈妈生气。”小女孩眼眶里闪动着泪花。</a:t>
            </a:r>
            <a:endParaRPr lang="zh-CN" altLang="en-US" sz="40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6" name="文本框 27649"/>
          <p:cNvSpPr txBox="1"/>
          <p:nvPr/>
        </p:nvSpPr>
        <p:spPr>
          <a:xfrm>
            <a:off x="3719830" y="3038475"/>
            <a:ext cx="435737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叫我听妈妈的话，</a:t>
            </a:r>
            <a:endParaRPr lang="zh-CN" altLang="en-US" sz="4000" b="1" dirty="0">
              <a:solidFill>
                <a:srgbClr val="FF0000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54430" y="3868420"/>
            <a:ext cx="375666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不要惹妈妈生气</a:t>
            </a:r>
            <a:endParaRPr lang="zh-CN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9" name="Text Box 5"/>
          <p:cNvSpPr txBox="1"/>
          <p:nvPr/>
        </p:nvSpPr>
        <p:spPr>
          <a:xfrm>
            <a:off x="1043623" y="367983"/>
            <a:ext cx="72009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       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6391" name="Text Box 7"/>
          <p:cNvSpPr txBox="1"/>
          <p:nvPr/>
        </p:nvSpPr>
        <p:spPr>
          <a:xfrm>
            <a:off x="876618" y="521335"/>
            <a:ext cx="7056437" cy="58159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     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“为什么只摘花瓣呢？”我轻轻地问。</a:t>
            </a:r>
            <a:endParaRPr lang="zh-CN" altLang="en-US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</a:rPr>
              <a:t>    她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低着头不好意思地</a:t>
            </a:r>
            <a:r>
              <a:rPr lang="zh-CN" altLang="en-US" sz="2800" b="1" dirty="0">
                <a:latin typeface="楷体" charset="-122"/>
                <a:ea typeface="楷体" charset="-122"/>
              </a:rPr>
              <a:t>说</a:t>
            </a:r>
            <a:r>
              <a:rPr lang="en-US" altLang="zh-CN" sz="2800" b="1" dirty="0">
                <a:latin typeface="楷体" charset="-122"/>
                <a:ea typeface="楷体" charset="-122"/>
              </a:rPr>
              <a:t>:“</a:t>
            </a:r>
            <a:r>
              <a:rPr lang="zh-CN" altLang="en-US" sz="2800" b="1" dirty="0">
                <a:latin typeface="楷体" charset="-122"/>
                <a:ea typeface="楷体" charset="-122"/>
              </a:rPr>
              <a:t>我舍不得把整朵花都摘了</a:t>
            </a:r>
            <a:r>
              <a:rPr lang="en-US" altLang="zh-CN" sz="2800" b="1" dirty="0">
                <a:latin typeface="楷体" charset="-122"/>
                <a:ea typeface="楷体" charset="-122"/>
              </a:rPr>
              <a:t>……”</a:t>
            </a:r>
            <a:endParaRPr lang="en-US" altLang="zh-CN" sz="2800" b="1" dirty="0">
              <a:latin typeface="楷体" charset="-122"/>
              <a:ea typeface="楷体" charset="-122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“摘花瓣做什么呀？”</a:t>
            </a:r>
            <a:endParaRPr lang="zh-CN" altLang="en-US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 小女孩说：“妈妈生病了，我摘片花瓣送给她。花瓣摸上去像绒布一样，闻起来有淡淡的清香，妈妈会高兴的。”</a:t>
            </a:r>
            <a:endParaRPr lang="zh-CN" altLang="en-US" sz="2800" b="1" dirty="0">
              <a:latin typeface="楷体" charset="-122"/>
              <a:ea typeface="楷体" charset="-122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</a:t>
            </a:r>
            <a:endParaRPr lang="en-US" altLang="zh-CN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      “爸爸在南沙当解放军。他常常来信叫我听妈妈的话，不要惹妈妈生气。”小女孩眼眶里闪动着泪花。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endParaRPr lang="en-US" altLang="zh-CN" sz="2800" b="1" dirty="0">
              <a:latin typeface="楷体" charset="-122"/>
              <a:ea typeface="楷体" charset="-122"/>
              <a:sym typeface="+mn-ea"/>
            </a:endParaRPr>
          </a:p>
          <a:p>
            <a:endParaRPr lang="en-US" altLang="zh-CN" sz="2800" b="1" dirty="0">
              <a:latin typeface="楷体" charset="-122"/>
              <a:ea typeface="楷体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12240" y="3620770"/>
            <a:ext cx="268541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b="1" dirty="0">
                <a:latin typeface="楷体" charset="-122"/>
                <a:ea typeface="楷体" charset="-122"/>
                <a:sym typeface="+mn-ea"/>
              </a:rPr>
              <a:t>“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你爸爸呢？</a:t>
            </a:r>
            <a:r>
              <a:rPr lang="en-US" altLang="zh-CN" sz="2800" b="1" dirty="0">
                <a:latin typeface="楷体" charset="-122"/>
                <a:ea typeface="楷体" charset="-122"/>
                <a:sym typeface="+mn-ea"/>
              </a:rPr>
              <a:t>”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文本框 7171"/>
          <p:cNvSpPr txBox="1"/>
          <p:nvPr/>
        </p:nvSpPr>
        <p:spPr>
          <a:xfrm>
            <a:off x="922338" y="2321243"/>
            <a:ext cx="76327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latin typeface="Times New Roman" panose="02020603050405020304" pitchFamily="18" charset="0"/>
                <a:ea typeface="黑体" panose="02010600030101010101" charset="-122"/>
              </a:rPr>
              <a:t>真是个懂事的好孩子。</a:t>
            </a:r>
            <a:endParaRPr lang="zh-CN" altLang="en-US" sz="6000" b="1" dirty="0">
              <a:latin typeface="Times New Roman" panose="02020603050405020304" pitchFamily="18" charset="0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9" name="Text Box 5"/>
          <p:cNvSpPr txBox="1"/>
          <p:nvPr/>
        </p:nvSpPr>
        <p:spPr>
          <a:xfrm>
            <a:off x="1043623" y="367983"/>
            <a:ext cx="72009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dirty="0">
                <a:latin typeface="Arial" panose="020B0604020202020204" pitchFamily="34" charset="0"/>
              </a:rPr>
              <a:t>       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sp>
        <p:nvSpPr>
          <p:cNvPr id="16391" name="Text Box 7"/>
          <p:cNvSpPr txBox="1"/>
          <p:nvPr/>
        </p:nvSpPr>
        <p:spPr>
          <a:xfrm>
            <a:off x="876618" y="521335"/>
            <a:ext cx="7056437" cy="58159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latin typeface="Arial" panose="020B0604020202020204" pitchFamily="34" charset="0"/>
              </a:rPr>
              <a:t>     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“为什么只摘花瓣呢？”我轻轻地问。</a:t>
            </a:r>
            <a:endParaRPr lang="zh-CN" altLang="en-US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</a:rPr>
              <a:t>    她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低着头不好意思地</a:t>
            </a:r>
            <a:r>
              <a:rPr lang="zh-CN" altLang="en-US" sz="2800" b="1" dirty="0">
                <a:latin typeface="楷体" charset="-122"/>
                <a:ea typeface="楷体" charset="-122"/>
              </a:rPr>
              <a:t>说</a:t>
            </a:r>
            <a:r>
              <a:rPr lang="en-US" altLang="zh-CN" sz="2800" b="1" dirty="0">
                <a:latin typeface="楷体" charset="-122"/>
                <a:ea typeface="楷体" charset="-122"/>
              </a:rPr>
              <a:t>:“</a:t>
            </a:r>
            <a:r>
              <a:rPr lang="zh-CN" altLang="en-US" sz="2800" b="1" dirty="0">
                <a:latin typeface="楷体" charset="-122"/>
                <a:ea typeface="楷体" charset="-122"/>
              </a:rPr>
              <a:t>我舍不得把整朵花都摘了</a:t>
            </a:r>
            <a:r>
              <a:rPr lang="en-US" altLang="zh-CN" sz="2800" b="1" dirty="0">
                <a:latin typeface="楷体" charset="-122"/>
                <a:ea typeface="楷体" charset="-122"/>
              </a:rPr>
              <a:t>……”</a:t>
            </a:r>
            <a:endParaRPr lang="en-US" altLang="zh-CN" sz="2800" b="1" dirty="0">
              <a:latin typeface="楷体" charset="-122"/>
              <a:ea typeface="楷体" charset="-122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“摘花瓣做什么呀？”</a:t>
            </a:r>
            <a:endParaRPr lang="zh-CN" altLang="en-US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 小女孩说：“妈妈生病了，我摘片花瓣送给她。花瓣摸上去像绒布一样，闻起来有淡淡的清香，妈妈会高兴的。”</a:t>
            </a:r>
            <a:endParaRPr lang="zh-CN" altLang="en-US" sz="2800" b="1" dirty="0">
              <a:latin typeface="楷体" charset="-122"/>
              <a:ea typeface="楷体" charset="-122"/>
            </a:endParaRPr>
          </a:p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   </a:t>
            </a:r>
            <a:endParaRPr lang="en-US" altLang="zh-CN" sz="2800" b="1" dirty="0">
              <a:latin typeface="楷体" charset="-122"/>
              <a:ea typeface="楷体" charset="-122"/>
              <a:sym typeface="+mn-ea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      “爸爸在南沙当解放军。他常常来信叫我听妈妈的话</a:t>
            </a:r>
            <a:r>
              <a:rPr lang="en-US" altLang="zh-CN" sz="2800" b="1" dirty="0"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,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不要惹妈妈生气。”小女孩眼眶里闪动着泪花。</a:t>
            </a:r>
            <a:endParaRPr lang="zh-CN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endParaRPr lang="en-US" altLang="zh-CN" sz="2800" b="1" dirty="0">
              <a:latin typeface="楷体" charset="-122"/>
              <a:ea typeface="楷体" charset="-122"/>
              <a:sym typeface="+mn-ea"/>
            </a:endParaRPr>
          </a:p>
          <a:p>
            <a:endParaRPr lang="en-US" altLang="zh-CN" sz="2800" b="1" dirty="0">
              <a:latin typeface="楷体" charset="-122"/>
              <a:ea typeface="楷体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08980" y="626745"/>
            <a:ext cx="125539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>
                <a:solidFill>
                  <a:schemeClr val="tx1"/>
                </a:solidFill>
                <a:latin typeface="楷体" charset="-122"/>
                <a:ea typeface="楷体" charset="-122"/>
                <a:sym typeface="+mn-ea"/>
              </a:rPr>
              <a:t>轻轻地</a:t>
            </a:r>
            <a:endParaRPr lang="zh-CN" altLang="en-US" sz="2800" b="1" dirty="0">
              <a:solidFill>
                <a:schemeClr val="tx1"/>
              </a:solidFill>
              <a:latin typeface="楷体" charset="-122"/>
              <a:ea typeface="楷体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54530" y="1076960"/>
            <a:ext cx="304292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低着头不好意思地</a:t>
            </a:r>
            <a:endParaRPr lang="zh-CN" altLang="en-US" sz="2800" b="1" dirty="0">
              <a:latin typeface="楷体" charset="-122"/>
              <a:ea typeface="楷体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57140" y="1969770"/>
            <a:ext cx="34067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金桥简楷体" charset="0"/>
                <a:ea typeface="金桥简楷体" charset="0"/>
              </a:rPr>
              <a:t>我（          ）问。</a:t>
            </a:r>
            <a:endParaRPr lang="zh-CN" altLang="en-US" sz="2800" b="1">
              <a:solidFill>
                <a:srgbClr val="FF0000"/>
              </a:solidFill>
              <a:latin typeface="金桥简楷体" charset="0"/>
              <a:ea typeface="金桥简楷体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12240" y="3620770"/>
            <a:ext cx="268541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b="1" dirty="0">
                <a:latin typeface="楷体" charset="-122"/>
                <a:ea typeface="楷体" charset="-122"/>
                <a:sym typeface="+mn-ea"/>
              </a:rPr>
              <a:t>“</a:t>
            </a:r>
            <a:r>
              <a:rPr lang="zh-CN" altLang="en-US" sz="2800" b="1" dirty="0">
                <a:latin typeface="楷体" charset="-122"/>
                <a:ea typeface="楷体" charset="-122"/>
                <a:sym typeface="+mn-ea"/>
              </a:rPr>
              <a:t>你爸爸呢？</a:t>
            </a:r>
            <a:r>
              <a:rPr lang="en-US" altLang="zh-CN" sz="2800" b="1" dirty="0">
                <a:latin typeface="楷体" charset="-122"/>
                <a:ea typeface="楷体" charset="-122"/>
                <a:sym typeface="+mn-ea"/>
              </a:rPr>
              <a:t>”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1526540" y="3620770"/>
            <a:ext cx="62623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  <a:latin typeface="金桥简楷体" charset="0"/>
                <a:ea typeface="金桥简楷体" charset="0"/>
              </a:rPr>
              <a:t>我又（          ）问：</a:t>
            </a:r>
            <a:r>
              <a:rPr lang="en-US" altLang="zh-CN" sz="2800" b="1">
                <a:solidFill>
                  <a:schemeClr val="tx1"/>
                </a:solidFill>
                <a:latin typeface="金桥简楷体" charset="0"/>
                <a:ea typeface="金桥简楷体" charset="0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金桥简楷体" charset="0"/>
                <a:ea typeface="金桥简楷体" charset="0"/>
              </a:rPr>
              <a:t>你爸爸呢</a:t>
            </a:r>
            <a:r>
              <a:rPr lang="zh-CN" altLang="en-US" sz="2800" b="1" dirty="0">
                <a:solidFill>
                  <a:schemeClr val="tx1"/>
                </a:solidFill>
                <a:latin typeface="楷体" charset="-122"/>
                <a:ea typeface="楷体" charset="-122"/>
                <a:sym typeface="+mn-ea"/>
              </a:rPr>
              <a:t>？</a:t>
            </a:r>
            <a:r>
              <a:rPr lang="en-US" altLang="zh-CN" sz="2800" b="1">
                <a:solidFill>
                  <a:schemeClr val="tx1"/>
                </a:solidFill>
                <a:latin typeface="金桥简楷体" charset="0"/>
                <a:ea typeface="金桥简楷体" charset="0"/>
              </a:rPr>
              <a:t>”</a:t>
            </a:r>
            <a:endParaRPr lang="en-US" altLang="zh-CN" sz="2800" b="1">
              <a:solidFill>
                <a:schemeClr val="tx1"/>
              </a:solidFill>
              <a:latin typeface="金桥简楷体" charset="0"/>
              <a:ea typeface="金桥简楷体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8" grpId="1"/>
      <p:bldP spid="1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文本框 7171"/>
          <p:cNvSpPr txBox="1"/>
          <p:nvPr/>
        </p:nvSpPr>
        <p:spPr>
          <a:xfrm>
            <a:off x="922338" y="2321243"/>
            <a:ext cx="76327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latin typeface="Times New Roman" panose="02020603050405020304" pitchFamily="18" charset="0"/>
                <a:ea typeface="黑体" panose="02010600030101010101" charset="-122"/>
              </a:rPr>
              <a:t>真是个懂事的好孩子。</a:t>
            </a:r>
            <a:endParaRPr lang="zh-CN" altLang="en-US" sz="6000" b="1" dirty="0">
              <a:latin typeface="Times New Roman" panose="02020603050405020304" pitchFamily="18" charset="0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4966970"/>
          </a:xfrm>
        </p:spPr>
        <p:txBody>
          <a:bodyPr>
            <a:normAutofit/>
          </a:bodyPr>
          <a:p>
            <a:r>
              <a:rPr lang="en-US" altLang="zh-CN"/>
              <a:t>  </a:t>
            </a:r>
            <a:r>
              <a:rPr lang="zh-CN" altLang="en-US" sz="4000" b="1" dirty="0">
                <a:latin typeface="Times New Roman" panose="02020603050405020304" pitchFamily="18" charset="0"/>
                <a:ea typeface="楷体_GB2312" panose="02010609030101010101" charset="-122"/>
                <a:cs typeface="+mn-cs"/>
              </a:rPr>
              <a:t>第二天早晨，我从集市上买了两盆带着露水的月季花，一盆送给了小女孩，另一盆放在母亲的阳台上。</a:t>
            </a:r>
            <a:endParaRPr lang="zh-CN" altLang="en-US" sz="4000" b="1" dirty="0">
              <a:latin typeface="Times New Roman" panose="02020603050405020304" pitchFamily="18" charset="0"/>
              <a:ea typeface="楷体_GB2312" panose="02010609030101010101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" name="组合 16"/>
          <p:cNvGrpSpPr/>
          <p:nvPr/>
        </p:nvGrpSpPr>
        <p:grpSpPr>
          <a:xfrm>
            <a:off x="577850" y="266065"/>
            <a:ext cx="3747770" cy="6422390"/>
            <a:chOff x="910" y="419"/>
            <a:chExt cx="5902" cy="10114"/>
          </a:xfrm>
        </p:grpSpPr>
        <p:sp>
          <p:nvSpPr>
            <p:cNvPr id="8" name="圆角矩形 7"/>
            <p:cNvSpPr/>
            <p:nvPr/>
          </p:nvSpPr>
          <p:spPr>
            <a:xfrm>
              <a:off x="910" y="673"/>
              <a:ext cx="5757" cy="9861"/>
            </a:xfrm>
            <a:prstGeom prst="round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7893" name="Text Box 5"/>
            <p:cNvSpPr txBox="1"/>
            <p:nvPr/>
          </p:nvSpPr>
          <p:spPr>
            <a:xfrm>
              <a:off x="1267" y="419"/>
              <a:ext cx="5124" cy="24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    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第二天清晨，我从集市上买了两盆带着露水的月季花，花儿</a:t>
              </a:r>
              <a:r>
                <a:rPr lang="en-US" altLang="zh-CN" sz="2000" b="1" dirty="0">
                  <a:latin typeface="Arial" panose="020B0604020202020204" pitchFamily="34" charset="0"/>
                  <a:ea typeface="楷体" charset="-122"/>
                </a:rPr>
                <a:t>__________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，我把花轻轻放在小女孩手中，</a:t>
              </a:r>
              <a:endParaRPr lang="zh-CN" altLang="en-US" sz="2000" b="1" dirty="0">
                <a:latin typeface="Arial" panose="020B0604020202020204" pitchFamily="34" charset="0"/>
                <a:ea typeface="楷体" charset="-122"/>
              </a:endParaRPr>
            </a:p>
          </p:txBody>
        </p:sp>
        <p:sp>
          <p:nvSpPr>
            <p:cNvPr id="4" name="矩形标注 3"/>
            <p:cNvSpPr/>
            <p:nvPr/>
          </p:nvSpPr>
          <p:spPr>
            <a:xfrm>
              <a:off x="1583" y="2984"/>
              <a:ext cx="3469" cy="1450"/>
            </a:xfrm>
            <a:prstGeom prst="wedgeRectCallout">
              <a:avLst>
                <a:gd name="adj1" fmla="val -61386"/>
                <a:gd name="adj2" fmla="val -29448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zh-CN" altLang="en-US" b="1">
                  <a:latin typeface="金桥简楷体" charset="0"/>
                  <a:ea typeface="金桥简楷体" charset="0"/>
                </a:rPr>
                <a:t>我</a:t>
              </a:r>
              <a:r>
                <a:rPr lang="en-US" altLang="zh-CN" b="1">
                  <a:latin typeface="金桥简楷体" charset="0"/>
                  <a:ea typeface="金桥简楷体" charset="0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</a:rPr>
                <a:t>地说：</a:t>
              </a:r>
              <a:endParaRPr lang="zh-CN" altLang="en-US" b="1">
                <a:latin typeface="金桥简楷体" charset="0"/>
                <a:ea typeface="金桥简楷体" charset="0"/>
              </a:endParaRPr>
            </a:p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5" name="矩形标注 4"/>
            <p:cNvSpPr/>
            <p:nvPr/>
          </p:nvSpPr>
          <p:spPr>
            <a:xfrm>
              <a:off x="2167" y="4677"/>
              <a:ext cx="3469" cy="1450"/>
            </a:xfrm>
            <a:prstGeom prst="wedgeRectCallout">
              <a:avLst>
                <a:gd name="adj1" fmla="val 58676"/>
                <a:gd name="adj2" fmla="val -37862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小女孩</a:t>
              </a:r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地说。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6" name="矩形标注 5"/>
            <p:cNvSpPr/>
            <p:nvPr/>
          </p:nvSpPr>
          <p:spPr>
            <a:xfrm>
              <a:off x="1583" y="6389"/>
              <a:ext cx="3469" cy="1450"/>
            </a:xfrm>
            <a:prstGeom prst="wedgeRectCallout">
              <a:avLst>
                <a:gd name="adj1" fmla="val -61386"/>
                <a:gd name="adj2" fmla="val -29448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zh-CN" altLang="en-US" b="1">
                  <a:latin typeface="金桥简楷体" charset="0"/>
                  <a:ea typeface="金桥简楷体" charset="0"/>
                </a:rPr>
                <a:t>我</a:t>
              </a:r>
              <a:r>
                <a:rPr lang="en-US" altLang="zh-CN" b="1">
                  <a:latin typeface="金桥简楷体" charset="0"/>
                  <a:ea typeface="金桥简楷体" charset="0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</a:rPr>
                <a:t>地说：</a:t>
              </a:r>
              <a:endParaRPr lang="zh-CN" altLang="en-US" b="1">
                <a:latin typeface="金桥简楷体" charset="0"/>
                <a:ea typeface="金桥简楷体" charset="0"/>
              </a:endParaRPr>
            </a:p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7" name="矩形标注 6"/>
            <p:cNvSpPr/>
            <p:nvPr/>
          </p:nvSpPr>
          <p:spPr>
            <a:xfrm>
              <a:off x="2167" y="8058"/>
              <a:ext cx="3469" cy="1450"/>
            </a:xfrm>
            <a:prstGeom prst="wedgeRectCallout">
              <a:avLst>
                <a:gd name="adj1" fmla="val 58676"/>
                <a:gd name="adj2" fmla="val -37862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小女孩</a:t>
              </a:r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地说。</a:t>
              </a:r>
              <a:endParaRPr lang="en-US" altLang="zh-CN" b="1">
                <a:latin typeface="金桥简楷体" charset="0"/>
                <a:ea typeface="金桥简楷体" charset="0"/>
                <a:sym typeface="+mn-ea"/>
              </a:endParaRPr>
            </a:p>
          </p:txBody>
        </p:sp>
        <p:sp>
          <p:nvSpPr>
            <p:cNvPr id="9" name="Text Box 5"/>
            <p:cNvSpPr txBox="1"/>
            <p:nvPr/>
          </p:nvSpPr>
          <p:spPr>
            <a:xfrm>
              <a:off x="1240" y="9621"/>
              <a:ext cx="5572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我和小女孩</a:t>
              </a:r>
              <a:r>
                <a:rPr lang="en-US" altLang="zh-CN" sz="2000" b="1" dirty="0">
                  <a:latin typeface="Arial" panose="020B0604020202020204" pitchFamily="34" charset="0"/>
                  <a:ea typeface="楷体" charset="-122"/>
                </a:rPr>
                <a:t>_____________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。</a:t>
              </a:r>
              <a:endParaRPr lang="zh-CN" altLang="en-US" sz="2000" b="1" dirty="0">
                <a:latin typeface="Arial" panose="020B0604020202020204" pitchFamily="34" charset="0"/>
                <a:ea typeface="楷体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629150" y="278765"/>
            <a:ext cx="3747770" cy="6409690"/>
            <a:chOff x="7290" y="439"/>
            <a:chExt cx="5902" cy="10094"/>
          </a:xfrm>
        </p:grpSpPr>
        <p:sp>
          <p:nvSpPr>
            <p:cNvPr id="10" name="圆角矩形 9"/>
            <p:cNvSpPr/>
            <p:nvPr/>
          </p:nvSpPr>
          <p:spPr>
            <a:xfrm>
              <a:off x="7290" y="673"/>
              <a:ext cx="5757" cy="9861"/>
            </a:xfrm>
            <a:prstGeom prst="round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Text Box 5"/>
            <p:cNvSpPr txBox="1"/>
            <p:nvPr/>
          </p:nvSpPr>
          <p:spPr>
            <a:xfrm>
              <a:off x="7511" y="439"/>
              <a:ext cx="5480" cy="24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3600" b="1" dirty="0">
                  <a:latin typeface="Arial" panose="020B0604020202020204" pitchFamily="34" charset="0"/>
                </a:rPr>
                <a:t>    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第二天清晨，我从集市上买了两盆带着露水的月季花，花儿</a:t>
              </a:r>
              <a:r>
                <a:rPr lang="en-US" altLang="zh-CN" sz="2000" b="1" dirty="0">
                  <a:latin typeface="Arial" panose="020B0604020202020204" pitchFamily="34" charset="0"/>
                  <a:ea typeface="楷体" charset="-122"/>
                </a:rPr>
                <a:t>__________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，我把花悄悄地放在母亲的阳台上。</a:t>
              </a:r>
              <a:endParaRPr lang="zh-CN" altLang="en-US" sz="2000" b="1" dirty="0">
                <a:latin typeface="Arial" panose="020B0604020202020204" pitchFamily="34" charset="0"/>
                <a:ea typeface="楷体" charset="-122"/>
              </a:endParaRPr>
            </a:p>
          </p:txBody>
        </p:sp>
        <p:sp>
          <p:nvSpPr>
            <p:cNvPr id="12" name="矩形标注 11"/>
            <p:cNvSpPr/>
            <p:nvPr/>
          </p:nvSpPr>
          <p:spPr>
            <a:xfrm>
              <a:off x="7963" y="2984"/>
              <a:ext cx="3469" cy="1450"/>
            </a:xfrm>
            <a:prstGeom prst="wedgeRectCallout">
              <a:avLst>
                <a:gd name="adj1" fmla="val -61386"/>
                <a:gd name="adj2" fmla="val -29448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zh-CN" altLang="en-US" b="1">
                  <a:latin typeface="金桥简楷体" charset="0"/>
                  <a:ea typeface="金桥简楷体" charset="0"/>
                </a:rPr>
                <a:t>我</a:t>
              </a:r>
              <a:r>
                <a:rPr lang="en-US" altLang="zh-CN" b="1">
                  <a:latin typeface="金桥简楷体" charset="0"/>
                  <a:ea typeface="金桥简楷体" charset="0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</a:rPr>
                <a:t>地说：</a:t>
              </a:r>
              <a:endParaRPr lang="zh-CN" altLang="en-US" b="1">
                <a:latin typeface="金桥简楷体" charset="0"/>
                <a:ea typeface="金桥简楷体" charset="0"/>
              </a:endParaRPr>
            </a:p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13" name="矩形标注 12"/>
            <p:cNvSpPr/>
            <p:nvPr/>
          </p:nvSpPr>
          <p:spPr>
            <a:xfrm>
              <a:off x="8547" y="4677"/>
              <a:ext cx="3469" cy="1450"/>
            </a:xfrm>
            <a:prstGeom prst="wedgeRectCallout">
              <a:avLst>
                <a:gd name="adj1" fmla="val 58676"/>
                <a:gd name="adj2" fmla="val -37862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母亲</a:t>
              </a:r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地说。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14" name="矩形标注 13"/>
            <p:cNvSpPr/>
            <p:nvPr/>
          </p:nvSpPr>
          <p:spPr>
            <a:xfrm>
              <a:off x="7963" y="6389"/>
              <a:ext cx="3469" cy="1450"/>
            </a:xfrm>
            <a:prstGeom prst="wedgeRectCallout">
              <a:avLst>
                <a:gd name="adj1" fmla="val -61386"/>
                <a:gd name="adj2" fmla="val -29448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zh-CN" altLang="en-US" b="1">
                  <a:latin typeface="金桥简楷体" charset="0"/>
                  <a:ea typeface="金桥简楷体" charset="0"/>
                </a:rPr>
                <a:t>我</a:t>
              </a:r>
              <a:r>
                <a:rPr lang="en-US" altLang="zh-CN" b="1">
                  <a:latin typeface="金桥简楷体" charset="0"/>
                  <a:ea typeface="金桥简楷体" charset="0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</a:rPr>
                <a:t>地说：</a:t>
              </a:r>
              <a:endParaRPr lang="zh-CN" altLang="en-US" b="1">
                <a:latin typeface="金桥简楷体" charset="0"/>
                <a:ea typeface="金桥简楷体" charset="0"/>
              </a:endParaRPr>
            </a:p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endParaRPr lang="en-US" altLang="zh-CN" b="1">
                <a:latin typeface="金桥简楷体" charset="0"/>
                <a:ea typeface="金桥简楷体" charset="0"/>
              </a:endParaRPr>
            </a:p>
          </p:txBody>
        </p:sp>
        <p:sp>
          <p:nvSpPr>
            <p:cNvPr id="15" name="矩形标注 14"/>
            <p:cNvSpPr/>
            <p:nvPr/>
          </p:nvSpPr>
          <p:spPr>
            <a:xfrm>
              <a:off x="8547" y="8058"/>
              <a:ext cx="3469" cy="1450"/>
            </a:xfrm>
            <a:prstGeom prst="wedgeRectCallout">
              <a:avLst>
                <a:gd name="adj1" fmla="val 58676"/>
                <a:gd name="adj2" fmla="val -37862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p>
              <a:pPr algn="l"/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“_____________”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母亲</a:t>
              </a:r>
              <a:r>
                <a:rPr lang="en-US" altLang="zh-CN" b="1">
                  <a:latin typeface="金桥简楷体" charset="0"/>
                  <a:ea typeface="金桥简楷体" charset="0"/>
                  <a:sym typeface="+mn-ea"/>
                </a:rPr>
                <a:t>______</a:t>
              </a:r>
              <a:r>
                <a:rPr lang="zh-CN" altLang="en-US" b="1">
                  <a:latin typeface="金桥简楷体" charset="0"/>
                  <a:ea typeface="金桥简楷体" charset="0"/>
                  <a:sym typeface="+mn-ea"/>
                </a:rPr>
                <a:t>地说。</a:t>
              </a:r>
              <a:endParaRPr lang="en-US" altLang="zh-CN" b="1">
                <a:latin typeface="金桥简楷体" charset="0"/>
                <a:ea typeface="金桥简楷体" charset="0"/>
                <a:sym typeface="+mn-ea"/>
              </a:endParaRPr>
            </a:p>
          </p:txBody>
        </p:sp>
        <p:sp>
          <p:nvSpPr>
            <p:cNvPr id="16" name="Text Box 5"/>
            <p:cNvSpPr txBox="1"/>
            <p:nvPr/>
          </p:nvSpPr>
          <p:spPr>
            <a:xfrm>
              <a:off x="7620" y="9621"/>
              <a:ext cx="5572" cy="62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我和母亲</a:t>
              </a:r>
              <a:r>
                <a:rPr lang="en-US" altLang="zh-CN" sz="2000" b="1" dirty="0">
                  <a:latin typeface="Arial" panose="020B0604020202020204" pitchFamily="34" charset="0"/>
                  <a:ea typeface="楷体" charset="-122"/>
                </a:rPr>
                <a:t>_____________</a:t>
              </a:r>
              <a:r>
                <a:rPr lang="zh-CN" altLang="en-US" sz="2000" b="1" dirty="0">
                  <a:latin typeface="Arial" panose="020B0604020202020204" pitchFamily="34" charset="0"/>
                  <a:ea typeface="楷体" charset="-122"/>
                </a:rPr>
                <a:t>。</a:t>
              </a:r>
              <a:endParaRPr lang="zh-CN" altLang="en-US" sz="2000" b="1" dirty="0">
                <a:latin typeface="Arial" panose="020B0604020202020204" pitchFamily="34" charset="0"/>
                <a:ea typeface="楷体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8" name="文本框 11267"/>
          <p:cNvSpPr txBox="1"/>
          <p:nvPr/>
        </p:nvSpPr>
        <p:spPr>
          <a:xfrm>
            <a:off x="3267393" y="1037908"/>
            <a:ext cx="2592387" cy="4781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400" b="1" dirty="0">
                <a:solidFill>
                  <a:schemeClr val="tx1"/>
                </a:solidFill>
                <a:latin typeface="黑体" panose="02010600030101010101" charset="-122"/>
                <a:ea typeface="黑体" panose="02010600030101010101" charset="-122"/>
              </a:rPr>
              <a:t>红艳艳     </a:t>
            </a:r>
            <a:endParaRPr lang="zh-CN" altLang="en-US" sz="4400" b="1" dirty="0">
              <a:solidFill>
                <a:schemeClr val="tx1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 b="1" dirty="0">
                <a:solidFill>
                  <a:schemeClr val="tx1"/>
                </a:solidFill>
                <a:latin typeface="黑体" panose="02010600030101010101" charset="-122"/>
                <a:ea typeface="黑体" panose="02010600030101010101" charset="-122"/>
              </a:rPr>
              <a:t>露水</a:t>
            </a:r>
            <a:endParaRPr lang="zh-CN" altLang="en-US" sz="4400" b="1" dirty="0">
              <a:solidFill>
                <a:schemeClr val="tx1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 b="1" dirty="0">
                <a:solidFill>
                  <a:schemeClr val="tx1"/>
                </a:solidFill>
                <a:latin typeface="黑体" panose="02010600030101010101" charset="-122"/>
                <a:ea typeface="黑体" panose="02010600030101010101" charset="-122"/>
              </a:rPr>
              <a:t>绒布    </a:t>
            </a:r>
            <a:endParaRPr lang="zh-CN" altLang="en-US" sz="4400" b="1" dirty="0">
              <a:solidFill>
                <a:schemeClr val="tx1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 b="1" dirty="0">
                <a:solidFill>
                  <a:schemeClr val="tx1"/>
                </a:solidFill>
                <a:latin typeface="黑体" panose="02010600030101010101" charset="-122"/>
                <a:ea typeface="黑体" panose="02010600030101010101" charset="-122"/>
              </a:rPr>
              <a:t>淡淡的  </a:t>
            </a:r>
            <a:endParaRPr lang="zh-CN" altLang="en-US" sz="4400" b="1" dirty="0">
              <a:solidFill>
                <a:schemeClr val="tx1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4400" b="1" dirty="0">
                <a:solidFill>
                  <a:schemeClr val="tx1"/>
                </a:solidFill>
                <a:latin typeface="黑体" panose="02010600030101010101" charset="-122"/>
                <a:ea typeface="黑体" panose="02010600030101010101" charset="-122"/>
              </a:rPr>
              <a:t>清香</a:t>
            </a:r>
            <a:endParaRPr lang="zh-CN" altLang="en-US" sz="4400" b="1" dirty="0">
              <a:solidFill>
                <a:schemeClr val="tx1"/>
              </a:solidFill>
              <a:latin typeface="黑体" panose="02010600030101010101" charset="-122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2" name="内容占位符 12291" descr="一朵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94790" y="-12700"/>
            <a:ext cx="7669530" cy="68745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3" name="文本框 12292"/>
          <p:cNvSpPr txBox="1"/>
          <p:nvPr/>
        </p:nvSpPr>
        <p:spPr>
          <a:xfrm>
            <a:off x="-107950" y="639763"/>
            <a:ext cx="1800225" cy="5310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9900"/>
                </a:solidFill>
                <a:latin typeface="黑体" panose="02010600030101010101" charset="-122"/>
                <a:ea typeface="黑体" panose="02010600030101010101" charset="-122"/>
              </a:rPr>
              <a:t>红艳艳     </a:t>
            </a:r>
            <a:endParaRPr lang="zh-CN" altLang="en-US" sz="3600" b="1" dirty="0">
              <a:solidFill>
                <a:srgbClr val="009900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9900"/>
                </a:solidFill>
                <a:latin typeface="黑体" panose="02010600030101010101" charset="-122"/>
                <a:ea typeface="黑体" panose="02010600030101010101" charset="-122"/>
              </a:rPr>
              <a:t>露水</a:t>
            </a:r>
            <a:endParaRPr lang="zh-CN" altLang="en-US" sz="3600" b="1" dirty="0">
              <a:solidFill>
                <a:srgbClr val="009900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9900"/>
                </a:solidFill>
                <a:latin typeface="黑体" panose="02010600030101010101" charset="-122"/>
                <a:ea typeface="黑体" panose="02010600030101010101" charset="-122"/>
              </a:rPr>
              <a:t>绒布    </a:t>
            </a:r>
            <a:endParaRPr lang="zh-CN" altLang="en-US" sz="3600" b="1" dirty="0">
              <a:solidFill>
                <a:srgbClr val="009900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9900"/>
                </a:solidFill>
                <a:latin typeface="黑体" panose="02010600030101010101" charset="-122"/>
                <a:ea typeface="黑体" panose="02010600030101010101" charset="-122"/>
              </a:rPr>
              <a:t>淡淡的  </a:t>
            </a:r>
            <a:endParaRPr lang="zh-CN" altLang="en-US" sz="3600" b="1" dirty="0">
              <a:solidFill>
                <a:srgbClr val="009900"/>
              </a:solidFill>
              <a:latin typeface="黑体" panose="02010600030101010101" charset="-122"/>
              <a:ea typeface="黑体" panose="02010600030101010101" charset="-122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zh-CN" altLang="en-US" sz="3600" b="1" dirty="0">
                <a:solidFill>
                  <a:srgbClr val="009900"/>
                </a:solidFill>
                <a:latin typeface="黑体" panose="02010600030101010101" charset="-122"/>
                <a:ea typeface="黑体" panose="02010600030101010101" charset="-122"/>
              </a:rPr>
              <a:t>清香</a:t>
            </a:r>
            <a:endParaRPr lang="zh-CN" altLang="en-US" sz="3600" b="1" dirty="0">
              <a:solidFill>
                <a:srgbClr val="009900"/>
              </a:solidFill>
              <a:latin typeface="黑体" panose="02010600030101010101" charset="-122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文本框 7171"/>
          <p:cNvSpPr txBox="1"/>
          <p:nvPr/>
        </p:nvSpPr>
        <p:spPr>
          <a:xfrm>
            <a:off x="922338" y="2321243"/>
            <a:ext cx="763270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000" b="1" dirty="0">
                <a:latin typeface="Times New Roman" panose="02020603050405020304" pitchFamily="18" charset="0"/>
                <a:ea typeface="黑体" panose="02010600030101010101" charset="-122"/>
              </a:rPr>
              <a:t>真是个懂事的好孩子。</a:t>
            </a:r>
            <a:endParaRPr lang="zh-CN" altLang="en-US" sz="6000" b="1" dirty="0">
              <a:latin typeface="Times New Roman" panose="02020603050405020304" pitchFamily="18" charset="0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zh-CN" b="1">
                <a:solidFill>
                  <a:srgbClr val="FF0000"/>
                </a:solidFill>
                <a:latin typeface="金桥简楷体" charset="0"/>
                <a:ea typeface="金桥简楷体" charset="0"/>
              </a:rPr>
              <a:t>自学提示：</a:t>
            </a:r>
            <a:endParaRPr lang="zh-CN" altLang="zh-CN" b="1">
              <a:solidFill>
                <a:srgbClr val="FF0000"/>
              </a:solidFill>
              <a:latin typeface="金桥简楷体" charset="0"/>
              <a:ea typeface="金桥简楷体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lnSpc>
                <a:spcPct val="120000"/>
              </a:lnSpc>
              <a:buNone/>
            </a:pPr>
            <a:r>
              <a:rPr lang="en-US" altLang="zh-CN" sz="3200" b="1"/>
              <a:t>1</a:t>
            </a:r>
            <a:r>
              <a:rPr lang="zh-CN" altLang="en-US" sz="3200" b="1"/>
              <a:t>、轻声读一读</a:t>
            </a:r>
            <a:r>
              <a:rPr lang="en-US" altLang="zh-CN" sz="3200" b="1"/>
              <a:t>3-10</a:t>
            </a:r>
            <a:r>
              <a:rPr lang="zh-CN" altLang="en-US" sz="3200" b="1"/>
              <a:t>自然段，圈画出能表现小女孩懂事的词语或句子。</a:t>
            </a:r>
            <a:endParaRPr lang="zh-CN" altLang="en-US" sz="3200" b="1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/>
              <a:t>2</a:t>
            </a:r>
            <a:r>
              <a:rPr lang="zh-CN" altLang="en-US" sz="3200" b="1"/>
              <a:t>、认真读一读这些词句，再联系上下文想一想，你感受到了什么？</a:t>
            </a:r>
            <a:endParaRPr lang="zh-CN" altLang="en-US" sz="3200" b="1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/>
              <a:t>3</a:t>
            </a:r>
            <a:r>
              <a:rPr lang="zh-CN" altLang="en-US" sz="3200" b="1"/>
              <a:t>、和同桌交换一下自己的感受，两人分角色朗读对话。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6" name="文本框 22535"/>
          <p:cNvSpPr txBox="1"/>
          <p:nvPr/>
        </p:nvSpPr>
        <p:spPr>
          <a:xfrm>
            <a:off x="1438275" y="1787525"/>
            <a:ext cx="6697663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１、我画的句子是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endParaRPr lang="en-US" altLang="zh-CN" sz="3200" b="1">
              <a:latin typeface="黑体" panose="02010600030101010101" charset="-122"/>
              <a:ea typeface="黑体" panose="02010600030101010101" charset="-122"/>
            </a:endParaRPr>
          </a:p>
        </p:txBody>
      </p:sp>
      <p:sp>
        <p:nvSpPr>
          <p:cNvPr id="22537" name="文本框 22536"/>
          <p:cNvSpPr txBox="1"/>
          <p:nvPr/>
        </p:nvSpPr>
        <p:spPr>
          <a:xfrm>
            <a:off x="1438275" y="2543175"/>
            <a:ext cx="6697663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２、从这句话中我感受到了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从这句话中我读出了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从这句话中我读懂了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b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我是这么想的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我是这么体会的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我是这么理解的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　</a:t>
            </a:r>
            <a:endParaRPr lang="zh-CN" altLang="en-US" sz="3200" b="1" dirty="0"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22532" name="组合 22531"/>
          <p:cNvGrpSpPr/>
          <p:nvPr/>
        </p:nvGrpSpPr>
        <p:grpSpPr>
          <a:xfrm>
            <a:off x="3238818" y="1125855"/>
            <a:ext cx="2303462" cy="792163"/>
            <a:chOff x="2245" y="981"/>
            <a:chExt cx="1451" cy="499"/>
          </a:xfrm>
        </p:grpSpPr>
        <p:sp>
          <p:nvSpPr>
            <p:cNvPr id="22533" name="椭圆 22532"/>
            <p:cNvSpPr/>
            <p:nvPr/>
          </p:nvSpPr>
          <p:spPr>
            <a:xfrm>
              <a:off x="2245" y="981"/>
              <a:ext cx="1179" cy="499"/>
            </a:xfrm>
            <a:prstGeom prst="ellipse">
              <a:avLst/>
            </a:prstGeom>
            <a:solidFill>
              <a:srgbClr val="FF00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534" name="文本框 22533"/>
            <p:cNvSpPr txBox="1"/>
            <p:nvPr/>
          </p:nvSpPr>
          <p:spPr>
            <a:xfrm>
              <a:off x="2335" y="1062"/>
              <a:ext cx="136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0030101010101" charset="-122"/>
                </a:rPr>
                <a:t>抓关键句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0030101010101" charset="-122"/>
              </a:endParaRPr>
            </a:p>
          </p:txBody>
        </p:sp>
      </p:grpSp>
      <p:sp>
        <p:nvSpPr>
          <p:cNvPr id="14338" name="文本框 22530"/>
          <p:cNvSpPr txBox="1"/>
          <p:nvPr/>
        </p:nvSpPr>
        <p:spPr>
          <a:xfrm>
            <a:off x="2097723" y="484505"/>
            <a:ext cx="5689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0030101010101" charset="-122"/>
              </a:rPr>
              <a:t>真是个懂事的好孩子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14337" name="矩形 22529"/>
          <p:cNvSpPr/>
          <p:nvPr/>
        </p:nvSpPr>
        <p:spPr>
          <a:xfrm rot="1968270">
            <a:off x="6452553" y="1256348"/>
            <a:ext cx="2041525" cy="7112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60000"/>
          </a:bodyPr>
          <a:p>
            <a:pPr algn="ctr"/>
            <a:r>
              <a:rPr lang="zh-CN" altLang="en-US" sz="60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？</a:t>
            </a:r>
            <a:endParaRPr lang="zh-CN" altLang="en-US" sz="60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黑体" panose="02010600030101010101" charset="-122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52450" y="2180590"/>
            <a:ext cx="8597900" cy="17157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        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她低着头不好意思地说：“我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舍不得把整朵花都摘了</a:t>
            </a:r>
            <a:r>
              <a:rPr lang="en-US" altLang="zh-CN" sz="4400" b="1">
                <a:solidFill>
                  <a:schemeClr val="tx1"/>
                </a:solidFill>
                <a:latin typeface="Arial" panose="020B0604020202020204" pitchFamily="34" charset="0"/>
                <a:ea typeface="楷体_GB2312" panose="02010609030101010101" charset="-122"/>
                <a:sym typeface="+mn-ea"/>
              </a:rPr>
              <a:t>……</a:t>
            </a:r>
            <a:r>
              <a:rPr lang="en-US" altLang="zh-CN" sz="4400" b="1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”</a:t>
            </a:r>
            <a:endParaRPr lang="en-US" altLang="zh-CN" sz="4400" b="1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800350" y="2180590"/>
            <a:ext cx="2428240" cy="9036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不好意思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2450" y="2989580"/>
            <a:ext cx="1866900" cy="9036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rPr>
              <a:t>舍不得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24577"/>
          <p:cNvSpPr txBox="1"/>
          <p:nvPr/>
        </p:nvSpPr>
        <p:spPr>
          <a:xfrm>
            <a:off x="539750" y="666750"/>
            <a:ext cx="8208963" cy="5715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　　　　　</a:t>
            </a: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charset="-122"/>
              </a:rPr>
              <a:t>一天清晨，我看到有个小女孩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俯</a:t>
            </a: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charset="-122"/>
              </a:rPr>
              <a:t>在花前，从花丛中小心地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摘</a:t>
            </a: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　　　　　　　　　　　　　　　</a:t>
            </a:r>
            <a:b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</a:b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　　　　　　　　</a:t>
            </a: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charset="-122"/>
              </a:rPr>
              <a:t>了一片带露水　　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b="1" dirty="0">
                <a:latin typeface="Times New Roman" panose="02020603050405020304" pitchFamily="18" charset="0"/>
                <a:ea typeface="楷体_GB2312" panose="02010609030101010101" charset="-122"/>
              </a:rPr>
              <a:t>　　　　　　　　的花瓣，双手　</a:t>
            </a:r>
            <a:endParaRPr lang="zh-CN" altLang="en-US" sz="4400" b="1" dirty="0"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　　　　　　　　</a:t>
            </a: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捧着，然后飞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　　　　　　　　快地穿过田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　　　　　　　　野，跑远了。</a:t>
            </a:r>
            <a:endParaRPr lang="zh-CN" altLang="en-US" sz="44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pic>
        <p:nvPicPr>
          <p:cNvPr id="16386" name="图片 24578" descr="插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9288" y="2543175"/>
            <a:ext cx="4138612" cy="36941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" name="组合 8"/>
          <p:cNvGrpSpPr/>
          <p:nvPr/>
        </p:nvGrpSpPr>
        <p:grpSpPr>
          <a:xfrm>
            <a:off x="1113155" y="1583055"/>
            <a:ext cx="7471410" cy="4780280"/>
            <a:chOff x="1753" y="2493"/>
            <a:chExt cx="11766" cy="7528"/>
          </a:xfrm>
        </p:grpSpPr>
        <p:sp>
          <p:nvSpPr>
            <p:cNvPr id="4" name="文本框 3"/>
            <p:cNvSpPr txBox="1"/>
            <p:nvPr/>
          </p:nvSpPr>
          <p:spPr>
            <a:xfrm>
              <a:off x="1753" y="2493"/>
              <a:ext cx="1172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charset="-122"/>
                  <a:sym typeface="+mn-ea"/>
                </a:rPr>
                <a:t>俯</a:t>
              </a:r>
              <a:endPara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2347" y="2493"/>
              <a:ext cx="1172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charset="-122"/>
                  <a:sym typeface="+mn-ea"/>
                </a:rPr>
                <a:t>摘</a:t>
              </a:r>
              <a:endPara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7916" y="6289"/>
              <a:ext cx="1172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charset="-122"/>
                  <a:sym typeface="+mn-ea"/>
                </a:rPr>
                <a:t>捧</a:t>
              </a:r>
              <a:endPara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endParaRPr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9688" y="8811"/>
              <a:ext cx="1172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charset="-122"/>
                  <a:sym typeface="+mn-ea"/>
                </a:rPr>
                <a:t>跑</a:t>
              </a:r>
              <a:endPara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688" y="7561"/>
              <a:ext cx="1172" cy="1210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44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 panose="02010609030101010101" charset="-122"/>
                  <a:sym typeface="+mn-ea"/>
                </a:rPr>
                <a:t>穿</a:t>
              </a:r>
              <a:endParaRPr lang="zh-CN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panose="02010609030101010101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6" name="文本框 22535"/>
          <p:cNvSpPr txBox="1"/>
          <p:nvPr/>
        </p:nvSpPr>
        <p:spPr>
          <a:xfrm>
            <a:off x="1438275" y="1787525"/>
            <a:ext cx="6697663" cy="67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１、我画的句子是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endParaRPr lang="en-US" altLang="zh-CN" sz="3200" b="1">
              <a:latin typeface="黑体" panose="02010600030101010101" charset="-122"/>
              <a:ea typeface="黑体" panose="02010600030101010101" charset="-122"/>
            </a:endParaRPr>
          </a:p>
        </p:txBody>
      </p:sp>
      <p:sp>
        <p:nvSpPr>
          <p:cNvPr id="22537" name="文本框 22536"/>
          <p:cNvSpPr txBox="1"/>
          <p:nvPr/>
        </p:nvSpPr>
        <p:spPr>
          <a:xfrm>
            <a:off x="1438275" y="2543175"/>
            <a:ext cx="6697663" cy="3016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２、从这句话中我感受到了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从这句话中我读出了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从这句话中我读懂了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……</a:t>
            </a:r>
            <a:b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我是这么想的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我是这么体会的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br>
              <a:rPr lang="en-US" altLang="zh-CN" sz="3200" b="1" dirty="0">
                <a:latin typeface="黑体" panose="02010600030101010101" charset="-122"/>
                <a:ea typeface="黑体" panose="02010600030101010101" charset="-122"/>
              </a:rPr>
            </a:b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我是这么理解的</a:t>
            </a:r>
            <a:r>
              <a:rPr lang="en-US" altLang="zh-CN" sz="3200" b="1">
                <a:latin typeface="Arial" panose="020B0604020202020204" pitchFamily="34" charset="0"/>
                <a:ea typeface="黑体" panose="02010600030101010101" charset="-122"/>
              </a:rPr>
              <a:t>……</a:t>
            </a:r>
            <a:r>
              <a:rPr lang="zh-CN" altLang="en-US" sz="3200" b="1" dirty="0">
                <a:latin typeface="黑体" panose="02010600030101010101" charset="-122"/>
                <a:ea typeface="黑体" panose="02010600030101010101" charset="-122"/>
              </a:rPr>
              <a:t>　　　</a:t>
            </a:r>
            <a:endParaRPr lang="zh-CN" altLang="en-US" sz="3200" b="1" dirty="0">
              <a:latin typeface="黑体" panose="02010600030101010101" charset="-122"/>
              <a:ea typeface="黑体" panose="02010600030101010101" charset="-122"/>
            </a:endParaRPr>
          </a:p>
        </p:txBody>
      </p:sp>
      <p:grpSp>
        <p:nvGrpSpPr>
          <p:cNvPr id="22532" name="组合 22531"/>
          <p:cNvGrpSpPr/>
          <p:nvPr/>
        </p:nvGrpSpPr>
        <p:grpSpPr>
          <a:xfrm>
            <a:off x="3420428" y="1049655"/>
            <a:ext cx="2303462" cy="792163"/>
            <a:chOff x="2245" y="981"/>
            <a:chExt cx="1451" cy="499"/>
          </a:xfrm>
        </p:grpSpPr>
        <p:sp>
          <p:nvSpPr>
            <p:cNvPr id="22533" name="椭圆 22532"/>
            <p:cNvSpPr/>
            <p:nvPr/>
          </p:nvSpPr>
          <p:spPr>
            <a:xfrm>
              <a:off x="2245" y="981"/>
              <a:ext cx="1179" cy="499"/>
            </a:xfrm>
            <a:prstGeom prst="ellipse">
              <a:avLst/>
            </a:prstGeom>
            <a:solidFill>
              <a:srgbClr val="FF00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534" name="文本框 22533"/>
            <p:cNvSpPr txBox="1"/>
            <p:nvPr/>
          </p:nvSpPr>
          <p:spPr>
            <a:xfrm>
              <a:off x="2335" y="1062"/>
              <a:ext cx="1361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Times New Roman" panose="02020603050405020304" pitchFamily="18" charset="0"/>
                  <a:ea typeface="黑体" panose="02010600030101010101" charset="-122"/>
                </a:rPr>
                <a:t>抓关键句</a:t>
              </a:r>
              <a:endParaRPr lang="zh-CN" altLang="en-US" sz="2800" b="1" dirty="0">
                <a:latin typeface="Times New Roman" panose="02020603050405020304" pitchFamily="18" charset="0"/>
                <a:ea typeface="黑体" panose="02010600030101010101" charset="-122"/>
              </a:endParaRPr>
            </a:p>
          </p:txBody>
        </p:sp>
      </p:grpSp>
      <p:sp>
        <p:nvSpPr>
          <p:cNvPr id="14338" name="文本框 22530"/>
          <p:cNvSpPr txBox="1"/>
          <p:nvPr/>
        </p:nvSpPr>
        <p:spPr>
          <a:xfrm>
            <a:off x="2097723" y="484505"/>
            <a:ext cx="5689600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0030101010101" charset="-122"/>
              </a:rPr>
              <a:t>真是个懂事的好孩子</a:t>
            </a:r>
            <a:r>
              <a:rPr lang="zh-C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楷体_GB2312" panose="02010609030101010101" charset="-122"/>
              </a:rPr>
              <a:t>。</a:t>
            </a:r>
            <a:endParaRPr lang="zh-CN" altLang="en-US" sz="3600" b="1" dirty="0">
              <a:solidFill>
                <a:schemeClr val="tx1"/>
              </a:solidFill>
              <a:latin typeface="Times New Roman" panose="02020603050405020304" pitchFamily="18" charset="0"/>
              <a:ea typeface="楷体_GB2312" panose="02010609030101010101" charset="-122"/>
            </a:endParaRPr>
          </a:p>
        </p:txBody>
      </p:sp>
      <p:sp>
        <p:nvSpPr>
          <p:cNvPr id="14337" name="矩形 22529"/>
          <p:cNvSpPr/>
          <p:nvPr/>
        </p:nvSpPr>
        <p:spPr>
          <a:xfrm rot="1968270">
            <a:off x="6452553" y="1256348"/>
            <a:ext cx="2041525" cy="7112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 fontScale="60000"/>
          </a:bodyPr>
          <a:p>
            <a:pPr algn="ctr"/>
            <a:r>
              <a:rPr lang="zh-CN" altLang="en-US" sz="6000" b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？</a:t>
            </a:r>
            <a:endParaRPr lang="zh-CN" altLang="en-US" sz="6000" b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黑体" panose="02010600030101010101" charset="-122"/>
              <a:ea typeface="黑体" panose="0201060003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1679</Words>
  <Application>WPS 演示</Application>
  <PresentationFormat>宽屏</PresentationFormat>
  <Paragraphs>158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宋体</vt:lpstr>
      <vt:lpstr>Wingdings</vt:lpstr>
      <vt:lpstr>黑体</vt:lpstr>
      <vt:lpstr>金桥简楷体</vt:lpstr>
      <vt:lpstr>Times New Roman</vt:lpstr>
      <vt:lpstr>楷体_GB2312</vt:lpstr>
      <vt:lpstr>楷体</vt:lpstr>
      <vt:lpstr>Calibri Light</vt:lpstr>
      <vt:lpstr>Latha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自学提示：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38</cp:revision>
  <dcterms:created xsi:type="dcterms:W3CDTF">2018-02-28T01:25:00Z</dcterms:created>
  <dcterms:modified xsi:type="dcterms:W3CDTF">2018-03-05T02:24:54Z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