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sldIdLst>
    <p:sldId id="258" r:id="rId4"/>
    <p:sldId id="466" r:id="rId5"/>
    <p:sldId id="360" r:id="rId6"/>
    <p:sldId id="493" r:id="rId7"/>
    <p:sldId id="399" r:id="rId8"/>
    <p:sldId id="277" r:id="rId9"/>
    <p:sldId id="257" r:id="rId10"/>
    <p:sldId id="308" r:id="rId11"/>
    <p:sldId id="339" r:id="rId12"/>
    <p:sldId id="318" r:id="rId13"/>
    <p:sldId id="445" r:id="rId14"/>
    <p:sldId id="342" r:id="rId15"/>
    <p:sldId id="310" r:id="rId16"/>
    <p:sldId id="311" r:id="rId17"/>
    <p:sldId id="312" r:id="rId18"/>
    <p:sldId id="280" r:id="rId19"/>
    <p:sldId id="281" r:id="rId20"/>
    <p:sldId id="343" r:id="rId21"/>
    <p:sldId id="389" r:id="rId22"/>
    <p:sldId id="282" r:id="rId23"/>
    <p:sldId id="460" r:id="rId24"/>
    <p:sldId id="461" r:id="rId25"/>
    <p:sldId id="396" r:id="rId26"/>
    <p:sldId id="274" r:id="rId27"/>
    <p:sldId id="333" r:id="rId2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1FEDD"/>
    <a:srgbClr val="FF33CC"/>
    <a:srgbClr val="FF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58" d="100"/>
          <a:sy n="58" d="100"/>
        </p:scale>
        <p:origin x="-1554" y="-792"/>
      </p:cViewPr>
      <p:guideLst>
        <p:guide orient="horz" pos="2153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B44A0-3147-406C-8492-78FB87332C3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4A09D-D695-4860-8481-E67CDAB3D86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38B5C-05C9-4F4B-8356-6D250EF7E9B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E6FA1-9874-44E8-B91F-04E5D434C78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339850"/>
            <a:ext cx="4038600" cy="45275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9850"/>
            <a:ext cx="4038600" cy="45275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447A-E51A-4DAA-AEFE-6B87DF1065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80041-8A37-430B-A5A0-82C2F6DD810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7D97-ABC0-42E7-B325-86C82A712DC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285FE-7571-4E33-84C5-F108AEA2106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8A7C1-8552-4B79-A770-3480A5C0796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F1462-6185-4DCB-BF17-5D08C835209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2AF6E-D477-463B-B196-0502E12FFA8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0FC73-A313-4A3E-977D-B6147882844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8ECB4-12A5-43FD-8485-915CCBAD914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E3AC0-171B-49E7-8BC4-DCF3B9CA704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576A2-F221-4A85-AF9A-F17B84C62BB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0238D-59CF-4C44-B416-299B1B5D90C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A328-78B9-4A36-A411-4D14E952A72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4548-057D-48A4-BBF0-659EA5859E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339850"/>
            <a:ext cx="4038600" cy="45275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9850"/>
            <a:ext cx="4038600" cy="45275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CEF0C-05DE-4E37-8042-3B3A806ACA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9CF36-9060-41E5-8D5D-F01688078B9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0B059-FD3C-4CDA-8CB9-13640543FC2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C6D63-6F72-49AA-B193-B6D99F3426B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5A5F2-7738-4D46-A0BE-790DC72B57C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36F0-BBF5-4414-8BC7-10B7B27BA44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08B72-BEAE-489E-B2B2-A36859345D1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6E8E7-4111-4029-8AAF-DFEA6BCCB57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dirty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DE766922-0008-421D-AF14-E8C31A75A92F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dirty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05A432B-8B33-4A7C-BE3D-27BB15535BE0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microsoft.com/office/2007/relationships/media" Target="file:///G:\&#25105;&#21644;&#31062;&#29238;&#30340;&#22253;&#23376;\&#21331;&#20381;&#23159;%20-%20&#31461;&#24180;.mp3" TargetMode="External"/><Relationship Id="rId2" Type="http://schemas.openxmlformats.org/officeDocument/2006/relationships/audio" Target="file:///G:\&#25105;&#21644;&#31062;&#29238;&#30340;&#22253;&#23376;\&#21331;&#20381;&#23159;%20-%20&#31461;&#24180;.mp3" TargetMode="Externa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microsoft.com/office/2007/relationships/media" Target="file:///G:\&#25105;&#21644;&#31062;&#29238;&#30340;&#22253;&#23376;\Track2.mp3" TargetMode="External"/><Relationship Id="rId1" Type="http://schemas.openxmlformats.org/officeDocument/2006/relationships/audio" Target="file:///G:\&#25105;&#21644;&#31062;&#29238;&#30340;&#22253;&#23376;\Track2.mp3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2678430" y="1430973"/>
            <a:ext cx="5486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altLang="zh-CN" sz="4800" kern="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19</a:t>
            </a:r>
            <a:r>
              <a:rPr lang="zh-CN" altLang="en-US" sz="4800" kern="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、我和祖父的园子</a:t>
            </a:r>
            <a:endParaRPr lang="zh-CN" altLang="en-US" sz="4800" kern="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" name="卓依婷 - 童年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4388" y="5870575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8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4" descr="20130428214218LX4.jpg"/>
          <p:cNvPicPr>
            <a:picLocks noChangeAspect="1"/>
          </p:cNvPicPr>
          <p:nvPr/>
        </p:nvPicPr>
        <p:blipFill>
          <a:blip r:embed="rId1"/>
          <a:srcRect l="2042" t="1262" r="1194" b="4051"/>
          <a:stretch>
            <a:fillRect/>
          </a:stretch>
        </p:blipFill>
        <p:spPr bwMode="auto">
          <a:xfrm>
            <a:off x="0" y="45085"/>
            <a:ext cx="5868035" cy="338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内容占位符 6" descr="2177138_114617169000_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338" y="3519488"/>
            <a:ext cx="5791200" cy="3287712"/>
          </a:xfrm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5867400" y="3344863"/>
            <a:ext cx="2887663" cy="34115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88872" anchor="ctr">
            <a:spAutoFit/>
          </a:bodyPr>
          <a:lstStyle/>
          <a:p>
            <a:pPr eaLnBrk="0" hangingPunct="0"/>
            <a:br>
              <a:rPr lang="zh-CN" altLang="zh-CN" sz="3600">
                <a:solidFill>
                  <a:srgbClr val="FF0000"/>
                </a:solidFill>
                <a:cs typeface="Arial" pitchFamily="34" charset="0"/>
              </a:rPr>
            </a:br>
            <a:endParaRPr lang="zh-CN" altLang="zh-CN" sz="3600">
              <a:solidFill>
                <a:srgbClr val="FF0000"/>
              </a:solidFill>
              <a:cs typeface="Arial" pitchFamily="34" charset="0"/>
            </a:endParaRPr>
          </a:p>
          <a:p>
            <a:pPr eaLnBrk="0" hangingPunct="0"/>
            <a:r>
              <a:rPr lang="zh-CN" altLang="en-US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  <a:t>栏杆 </a:t>
            </a:r>
            <a:r>
              <a:rPr lang="zh-CN" altLang="zh-CN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  <a:t> </a:t>
            </a:r>
            <a:br>
              <a:rPr lang="zh-CN" altLang="zh-CN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</a:br>
            <a:r>
              <a:rPr lang="zh-CN" altLang="en-US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  <a:t>旗杆 </a:t>
            </a:r>
            <a:br>
              <a:rPr lang="zh-CN" altLang="zh-CN" sz="3600">
                <a:solidFill>
                  <a:srgbClr val="FF0000"/>
                </a:solidFill>
                <a:cs typeface="Arial" pitchFamily="34" charset="0"/>
              </a:rPr>
            </a:br>
            <a:br>
              <a:rPr lang="zh-CN" altLang="zh-CN" sz="3600">
                <a:solidFill>
                  <a:srgbClr val="FF0000"/>
                </a:solidFill>
              </a:rPr>
            </a:br>
            <a:endParaRPr lang="zh-CN" altLang="zh-CN" sz="3600">
              <a:solidFill>
                <a:srgbClr val="FF0000"/>
              </a:solidFill>
            </a:endParaRP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5940425" y="-250825"/>
            <a:ext cx="2816225" cy="3411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88872" anchor="ctr">
            <a:spAutoFit/>
          </a:bodyPr>
          <a:lstStyle/>
          <a:p>
            <a:pPr eaLnBrk="0" hangingPunct="0"/>
            <a:br>
              <a:rPr lang="zh-CN" altLang="zh-CN" sz="3600">
                <a:solidFill>
                  <a:srgbClr val="333333"/>
                </a:solidFill>
                <a:cs typeface="Arial" pitchFamily="34" charset="0"/>
              </a:rPr>
            </a:br>
            <a:endParaRPr lang="zh-CN" altLang="zh-CN" sz="3600">
              <a:solidFill>
                <a:srgbClr val="333333"/>
              </a:solidFill>
              <a:cs typeface="Arial" pitchFamily="34" charset="0"/>
            </a:endParaRPr>
          </a:p>
          <a:p>
            <a:pPr eaLnBrk="0" hangingPunct="0"/>
            <a:endParaRPr lang="zh-CN" altLang="zh-CN" sz="3600">
              <a:solidFill>
                <a:srgbClr val="333333"/>
              </a:solidFill>
              <a:cs typeface="Arial" pitchFamily="34" charset="0"/>
            </a:endParaRPr>
          </a:p>
          <a:p>
            <a:pPr eaLnBrk="0" hangingPunct="0"/>
            <a:r>
              <a:rPr lang="zh-CN" altLang="zh-CN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  <a:t>锄杆</a:t>
            </a:r>
            <a:r>
              <a:rPr lang="zh-CN" altLang="en-US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  <a:t>  </a:t>
            </a:r>
            <a:r>
              <a:rPr lang="zh-CN" altLang="zh-CN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  <a:t> </a:t>
            </a:r>
            <a:br>
              <a:rPr lang="zh-CN" altLang="zh-CN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</a:br>
            <a:r>
              <a:rPr lang="zh-CN" altLang="en-US" sz="360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Arial" pitchFamily="34" charset="0"/>
              </a:rPr>
              <a:t>笔杆</a:t>
            </a:r>
            <a:endParaRPr lang="zh-CN" altLang="en-US" sz="3600">
              <a:solidFill>
                <a:srgbClr val="FF0000"/>
              </a:solidFill>
              <a:latin typeface="楷体" pitchFamily="49" charset="-122"/>
              <a:ea typeface="楷体" pitchFamily="49" charset="-122"/>
              <a:cs typeface="Arial" pitchFamily="34" charset="0"/>
            </a:endParaRPr>
          </a:p>
          <a:p>
            <a:pPr eaLnBrk="0" hangingPunct="0"/>
            <a:r>
              <a:rPr lang="zh-CN" altLang="en-US" sz="360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zh-CN" altLang="zh-CN" sz="3600">
                <a:solidFill>
                  <a:srgbClr val="FF0000"/>
                </a:solidFill>
              </a:rPr>
              <a:t> </a:t>
            </a:r>
            <a:endParaRPr lang="zh-CN" altLang="zh-CN" sz="3600">
              <a:solidFill>
                <a:srgbClr val="FF0000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334125" y="3879533"/>
            <a:ext cx="796925" cy="5826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88872" anchor="ctr">
            <a:spAutoFit/>
          </a:bodyPr>
          <a:lstStyle/>
          <a:p>
            <a:pPr eaLnBrk="0" hangingPunct="0"/>
            <a:r>
              <a:rPr lang="zh-CN" altLang="zh-CN" sz="3200">
                <a:solidFill>
                  <a:srgbClr val="333333"/>
                </a:solidFill>
                <a:cs typeface="Arial" pitchFamily="34" charset="0"/>
              </a:rPr>
              <a:t>gān</a:t>
            </a:r>
            <a:r>
              <a:rPr lang="zh-CN" altLang="zh-CN" sz="3200"/>
              <a:t> </a:t>
            </a:r>
            <a:endParaRPr lang="zh-CN" altLang="zh-CN" sz="3200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267450" y="681038"/>
            <a:ext cx="863600" cy="5826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88872" anchor="ctr">
            <a:spAutoFit/>
          </a:bodyPr>
          <a:lstStyle/>
          <a:p>
            <a:pPr eaLnBrk="0" hangingPunct="0"/>
            <a:r>
              <a:rPr lang="zh-CN" altLang="zh-CN" sz="3200">
                <a:solidFill>
                  <a:srgbClr val="333333"/>
                </a:solidFill>
                <a:cs typeface="Arial" pitchFamily="34" charset="0"/>
              </a:rPr>
              <a:t>gǎn </a:t>
            </a:r>
            <a:endParaRPr lang="zh-CN" altLang="zh-CN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bldLvl="0" animBg="1"/>
      <p:bldP spid="1639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内容占位符 2"/>
          <p:cNvSpPr>
            <a:spLocks noGrp="1"/>
          </p:cNvSpPr>
          <p:nvPr>
            <p:ph sz="half" idx="1"/>
          </p:nvPr>
        </p:nvSpPr>
        <p:spPr>
          <a:xfrm>
            <a:off x="355600" y="698500"/>
            <a:ext cx="8743950" cy="4794250"/>
          </a:xfrm>
          <a:solidFill>
            <a:schemeClr val="bg1"/>
          </a:solidFill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CN" sz="4800" smtClean="0">
                <a:latin typeface="楷体" pitchFamily="49" charset="-122"/>
                <a:ea typeface="楷体" pitchFamily="49" charset="-122"/>
              </a:rPr>
              <a:t>   </a:t>
            </a:r>
            <a:r>
              <a:rPr lang="en-US" altLang="zh-CN" sz="4800" b="1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祖父在田里，握着锄</a:t>
            </a:r>
            <a:r>
              <a:rPr lang="zh-CN" altLang="en-US" sz="3600" b="1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杆</a:t>
            </a: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，用锄头刨</a:t>
            </a: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出一个坑，下种种黄瓜，再用脚</a:t>
            </a:r>
            <a:r>
              <a:rPr lang="zh-CN" altLang="en-US" sz="3600" b="1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溜</a:t>
            </a: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平，满</a:t>
            </a: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心欢喜地等着它</a:t>
            </a:r>
            <a:r>
              <a:rPr lang="zh-CN" altLang="en-US" sz="3600" b="1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结</a:t>
            </a: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黄瓜，没想到它竟然开</a:t>
            </a: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了一谎花，真令人哭笑不得。</a:t>
            </a: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681663" y="284163"/>
            <a:ext cx="8636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88872" anchor="ctr">
            <a:spAutoFit/>
          </a:bodyPr>
          <a:lstStyle/>
          <a:p>
            <a:pPr eaLnBrk="0" hangingPunct="0"/>
            <a:r>
              <a:rPr lang="zh-CN" altLang="zh-CN" sz="2800" b="1">
                <a:solidFill>
                  <a:srgbClr val="333333"/>
                </a:solidFill>
                <a:cs typeface="Arial" pitchFamily="34" charset="0"/>
              </a:rPr>
              <a:t>gǎn </a:t>
            </a:r>
            <a:endParaRPr lang="zh-CN" altLang="zh-CN" sz="2800" b="1">
              <a:solidFill>
                <a:srgbClr val="333333"/>
              </a:solidFill>
              <a:cs typeface="Arial" pitchFamily="34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6713538" y="1708150"/>
            <a:ext cx="1139825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zh-CN" sz="2800" b="1">
                <a:latin typeface="楷体" pitchFamily="49" charset="-122"/>
                <a:ea typeface="楷体" pitchFamily="49" charset="-122"/>
                <a:sym typeface="+mn-ea"/>
              </a:rPr>
              <a:t>liù</a:t>
            </a:r>
            <a:endParaRPr lang="zh-CN" altLang="zh-CN" sz="28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727450" y="3078163"/>
            <a:ext cx="769938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/>
              <a:t>jiē</a:t>
            </a:r>
            <a:endParaRPr lang="en-US" altLang="zh-CN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778" y="1188720"/>
            <a:ext cx="9074150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蜂子  蝴蝶  蜻蜓  蚂蚱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         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韭菜  谷穗  倭瓜  黄瓜  玉米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             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栽花  拔草  下种  铲地  浇菜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51650" y="3350895"/>
            <a:ext cx="1560513" cy="6445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宋体" pitchFamily="2" charset="-122"/>
              </a:rPr>
              <a:t>园中事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51968" y="1538605"/>
            <a:ext cx="1560512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宋体" pitchFamily="2" charset="-122"/>
              </a:rPr>
              <a:t>园中景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文本框 5"/>
          <p:cNvSpPr txBox="1">
            <a:spLocks noChangeArrowheads="1"/>
          </p:cNvSpPr>
          <p:nvPr/>
        </p:nvSpPr>
        <p:spPr bwMode="auto">
          <a:xfrm>
            <a:off x="303213" y="1381125"/>
            <a:ext cx="8589962" cy="28613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小组合作学习要求：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600" b="1"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、默读第</a:t>
            </a:r>
            <a:r>
              <a:rPr lang="en-US" altLang="zh-CN" sz="3600" b="1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和第</a:t>
            </a:r>
            <a:r>
              <a:rPr lang="en-US" altLang="zh-CN" sz="3600" b="1">
                <a:latin typeface="楷体" pitchFamily="49" charset="-122"/>
                <a:ea typeface="楷体" pitchFamily="49" charset="-122"/>
              </a:rPr>
              <a:t>13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自然段园中景部分，思考：这是个怎样的园子？在书上做好批注。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600" b="1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、四人小组交流意见，组员间互相补充。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600" b="1"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、整理讨论结果，推选一名代表发言。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0962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内容占位符 2"/>
          <p:cNvSpPr>
            <a:spLocks noGrp="1"/>
          </p:cNvSpPr>
          <p:nvPr>
            <p:ph sz="half" idx="1"/>
          </p:nvPr>
        </p:nvSpPr>
        <p:spPr>
          <a:xfrm>
            <a:off x="-31750" y="841375"/>
            <a:ext cx="9207500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CN" smtClean="0"/>
              <a:t> </a:t>
            </a:r>
            <a:r>
              <a:rPr lang="en-US" altLang="zh-CN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600" b="1" smtClean="0">
                <a:latin typeface="楷体" pitchFamily="49" charset="-122"/>
                <a:ea typeface="楷体" pitchFamily="49" charset="-122"/>
              </a:rPr>
              <a:t>我家有一个大园子，这园子里蜂子、蝴蝶、蜻蜓、蚂蚱，样样都有。蝴蝶有白蝴蝶、黄蝴蝶。这些蝴蝶极小，不太好看。好看的是大红蝴蝶，满身带着金粉。蜻蜓是金的，蚂蚱是绿的，蜂子则嗡嗡地飞着，满身绒毛，落到一朵花上，胖圆圆的就跟一个小毛球似的不动了。</a:t>
            </a:r>
            <a:endParaRPr lang="zh-CN" altLang="en-US" sz="3600" b="1" smtClean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内容占位符 2"/>
          <p:cNvSpPr>
            <a:spLocks noGrp="1"/>
          </p:cNvSpPr>
          <p:nvPr>
            <p:ph sz="half" idx="1"/>
          </p:nvPr>
        </p:nvSpPr>
        <p:spPr>
          <a:xfrm>
            <a:off x="138113" y="255588"/>
            <a:ext cx="8866187" cy="6346825"/>
          </a:xfrm>
          <a:solidFill>
            <a:schemeClr val="bg1"/>
          </a:solidFill>
        </p:spPr>
        <p:txBody>
          <a:bodyPr/>
          <a:lstStyle/>
          <a:p>
            <a:pPr marL="0" indent="0">
              <a:buFontTx/>
              <a:buNone/>
            </a:pPr>
            <a:r>
              <a:rPr lang="zh-CN" altLang="en-US" smtClean="0"/>
              <a:t>     </a:t>
            </a:r>
            <a:r>
              <a:rPr lang="zh-CN" altLang="en-US" sz="320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3200" b="1" smtClean="0">
                <a:latin typeface="楷体" pitchFamily="49" charset="-122"/>
                <a:ea typeface="楷体" pitchFamily="49" charset="-122"/>
              </a:rPr>
              <a:t> 太阳在园子里是显得特别大。花开了，就像花睡醒了似的。鸟飞了，就像鸟上天了似的。虫子叫了，就像虫子在说话似的。一切都活了，要做什么，就做什么，要怎么样，就怎么样，都是自由的。倭瓜愿意爬上架就爬上架，愿意爬上房就爬上房。黄瓜愿意开一谎花，就开一谎花，愿意结一个黄瓜，就结一个黄瓜。玉米愿意长多高就长多高，它若愿意长上天去，也没有人管。蝴蝶随意地飞，一会从墙头上飞来一对黄蝴蝶，一会又从墙头上飞走了一只白蝴蝶。它们是从谁家来的，又飞到谁家去，太阳也不知道这个。只是天空蓝悠悠的，又高又远。</a:t>
            </a:r>
            <a:endParaRPr lang="zh-CN" altLang="en-US" sz="3200" b="1" smtClean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4"/>
          <p:cNvSpPr txBox="1">
            <a:spLocks noChangeArrowheads="1"/>
          </p:cNvSpPr>
          <p:nvPr/>
        </p:nvSpPr>
        <p:spPr bwMode="auto">
          <a:xfrm>
            <a:off x="850900" y="1285875"/>
            <a:ext cx="8243888" cy="4154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花开了，</a:t>
            </a:r>
            <a:r>
              <a:rPr lang="zh-CN" altLang="en-US" sz="4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就像</a:t>
            </a:r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花睡醒了</a:t>
            </a:r>
            <a:r>
              <a:rPr lang="zh-CN" altLang="en-US" sz="4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似的</a:t>
            </a:r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40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鸟飞了，</a:t>
            </a:r>
            <a:r>
              <a:rPr lang="zh-CN" altLang="en-US" sz="4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就像</a:t>
            </a:r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鸟上天了</a:t>
            </a:r>
            <a:r>
              <a:rPr lang="zh-CN" altLang="en-US" sz="4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似的</a:t>
            </a:r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40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虫子叫了，</a:t>
            </a:r>
            <a:r>
              <a:rPr lang="zh-CN" altLang="en-US" sz="4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就像</a:t>
            </a:r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虫子在说话</a:t>
            </a:r>
            <a:r>
              <a:rPr lang="zh-CN" altLang="en-US" sz="4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似的</a:t>
            </a:r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4000" b="1">
              <a:latin typeface="楷体" pitchFamily="49" charset="-122"/>
              <a:ea typeface="楷体" pitchFamily="49" charset="-122"/>
            </a:endParaRPr>
          </a:p>
          <a:p>
            <a:endParaRPr lang="en-US" altLang="zh-CN" sz="4000" b="1">
              <a:latin typeface="楷体" pitchFamily="49" charset="-122"/>
              <a:ea typeface="楷体" pitchFamily="49" charset="-122"/>
            </a:endParaRPr>
          </a:p>
          <a:p>
            <a:endParaRPr lang="en-US" altLang="zh-CN" sz="4000" b="1">
              <a:latin typeface="楷体" pitchFamily="49" charset="-122"/>
              <a:ea typeface="楷体" pitchFamily="49" charset="-122"/>
            </a:endParaRPr>
          </a:p>
          <a:p>
            <a:br>
              <a:rPr lang="zh-CN" altLang="en-US" sz="3200" b="1">
                <a:ea typeface="仿宋_GB2312"/>
                <a:cs typeface="仿宋_GB2312"/>
              </a:rPr>
            </a:br>
            <a:endParaRPr lang="zh-CN" altLang="en-US" sz="320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958850" y="3429000"/>
            <a:ext cx="7718425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chemeClr val="accent2"/>
                </a:solidFill>
              </a:rPr>
              <a:t>________</a:t>
            </a:r>
            <a:r>
              <a:rPr lang="zh-CN" altLang="zh-CN" sz="3600" b="1">
                <a:solidFill>
                  <a:schemeClr val="accent2"/>
                </a:solidFill>
              </a:rPr>
              <a:t>就像</a:t>
            </a:r>
            <a:r>
              <a:rPr lang="en-US" altLang="zh-CN" sz="3600" b="1">
                <a:solidFill>
                  <a:schemeClr val="accent2"/>
                </a:solidFill>
              </a:rPr>
              <a:t>_______</a:t>
            </a:r>
            <a:r>
              <a:rPr lang="zh-CN" altLang="en-US" sz="3600" b="1">
                <a:solidFill>
                  <a:schemeClr val="accent2"/>
                </a:solidFill>
              </a:rPr>
              <a:t>似的。</a:t>
            </a:r>
            <a:endParaRPr lang="zh-CN" altLang="en-US" sz="36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4"/>
          <p:cNvSpPr txBox="1">
            <a:spLocks noChangeArrowheads="1"/>
          </p:cNvSpPr>
          <p:nvPr/>
        </p:nvSpPr>
        <p:spPr bwMode="auto">
          <a:xfrm rot="10800000" flipV="1">
            <a:off x="539750" y="476250"/>
            <a:ext cx="7777163" cy="3414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倭瓜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愿意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爬上架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就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爬上架，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愿意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爬上房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就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爬上房。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endParaRPr lang="en-US" altLang="zh-CN" sz="3600"/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2225" y="4572000"/>
            <a:ext cx="9099550" cy="1322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chemeClr val="accent2"/>
                </a:solidFill>
                <a:latin typeface="楷体" pitchFamily="49" charset="-122"/>
                <a:ea typeface="楷体" pitchFamily="49" charset="-122"/>
              </a:rPr>
              <a:t>    一切都活了，要做什么，就做什么，</a:t>
            </a:r>
            <a:endParaRPr lang="en-US" altLang="zh-CN" sz="4000" b="1">
              <a:solidFill>
                <a:schemeClr val="accent2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4000" b="1">
                <a:solidFill>
                  <a:schemeClr val="accent2"/>
                </a:solidFill>
                <a:latin typeface="楷体" pitchFamily="49" charset="-122"/>
                <a:ea typeface="楷体" pitchFamily="49" charset="-122"/>
              </a:rPr>
              <a:t>要怎么样，就怎么样，都是自由的。</a:t>
            </a:r>
            <a:endParaRPr lang="zh-CN" altLang="en-US" sz="400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39750" y="1711325"/>
            <a:ext cx="7442200" cy="175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黄瓜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愿意</a:t>
            </a:r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开一谎花，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就</a:t>
            </a:r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开一谎花，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愿意</a:t>
            </a:r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结一个黄瓜，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就</a:t>
            </a:r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结一个黄瓜。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endParaRPr lang="zh-CN" altLang="en-US" sz="3600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39750" y="2909888"/>
            <a:ext cx="7102475" cy="1198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玉米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愿意</a:t>
            </a:r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长多高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就</a:t>
            </a:r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长多高，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它若愿意长上天去，也没有人管。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ldLvl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4"/>
          <p:cNvSpPr txBox="1">
            <a:spLocks noChangeArrowheads="1"/>
          </p:cNvSpPr>
          <p:nvPr/>
        </p:nvSpPr>
        <p:spPr bwMode="auto">
          <a:xfrm rot="10800000" flipV="1">
            <a:off x="1339850" y="889318"/>
            <a:ext cx="7777163" cy="50784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玉米愿意长多高就长多高，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它若愿意长上天去，也没有人管。</a:t>
            </a:r>
            <a:endParaRPr lang="zh-CN" altLang="en-US" sz="36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玉米愿意长多高就长多高，</a:t>
            </a:r>
            <a:endParaRPr lang="zh-CN" altLang="en-US" sz="36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它若愿意长上天就长上天。</a:t>
            </a:r>
            <a:endParaRPr lang="zh-CN" altLang="en-US" sz="3600" b="1">
              <a:solidFill>
                <a:srgbClr val="FF0000"/>
              </a:solidFill>
              <a:latin typeface="楷体" pitchFamily="49" charset="-122"/>
              <a:ea typeface="楷体" pitchFamily="49" charset="-122"/>
              <a:sym typeface="+mn-ea"/>
            </a:endParaRPr>
          </a:p>
          <a:p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endParaRPr lang="en-US" altLang="zh-CN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文本框 4"/>
          <p:cNvSpPr txBox="1">
            <a:spLocks noChangeArrowheads="1"/>
          </p:cNvSpPr>
          <p:nvPr/>
        </p:nvSpPr>
        <p:spPr bwMode="auto">
          <a:xfrm>
            <a:off x="523875" y="708025"/>
            <a:ext cx="7721600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accent2"/>
                </a:solidFill>
              </a:rPr>
              <a:t>农作物：番茄、茄子、西瓜、冬瓜、水稻、土豆、小麦、        花生、萝卜、白菜、葱、胡萝卜、莴笋、辣椒、丝瓜、菠菜</a:t>
            </a:r>
            <a:r>
              <a:rPr lang="en-US" altLang="zh-CN" sz="2400" b="1">
                <a:solidFill>
                  <a:schemeClr val="accent2"/>
                </a:solidFill>
              </a:rPr>
              <a:t>......</a:t>
            </a:r>
            <a:endParaRPr lang="en-US" altLang="zh-CN" sz="2400" b="1">
              <a:solidFill>
                <a:schemeClr val="accent2"/>
              </a:solidFill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46530" y="2179955"/>
            <a:ext cx="6149975" cy="283210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lIns="90170" tIns="46990" rIns="90170" bIns="46990" anchor="ctr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愿意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就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，</a:t>
            </a:r>
            <a:endParaRPr lang="zh-CN" alt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buFont typeface="Arial" pitchFamily="34" charset="0"/>
              <a:buNone/>
              <a:defRPr/>
            </a:pP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愿意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就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buFont typeface="Arial" pitchFamily="34" charset="0"/>
              <a:buNone/>
              <a:defRPr/>
            </a:pPr>
            <a:endParaRPr lang="zh-CN" alt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buFont typeface="Arial" pitchFamily="34" charset="0"/>
              <a:buNone/>
              <a:defRPr/>
            </a:pP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愿意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就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，</a:t>
            </a:r>
            <a:endParaRPr lang="zh-CN" alt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buFont typeface="Arial" pitchFamily="34" charset="0"/>
              <a:buNone/>
              <a:defRPr/>
            </a:pP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愿意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就</a:t>
            </a:r>
            <a:r>
              <a:rPr lang="zh-CN" altLang="en-US" sz="32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_GB2312" pitchFamily="1" charset="-122"/>
              <a:ea typeface="楷体" pitchFamily="49" charset="-122"/>
            </a:endParaRPr>
          </a:p>
          <a:p>
            <a:pPr>
              <a:buFont typeface="Arial" pitchFamily="34" charset="0"/>
              <a:buNone/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内容占位符 4" descr="预习单1"/>
          <p:cNvPicPr>
            <a:picLocks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4204335" y="-40323"/>
            <a:ext cx="5202238" cy="6938963"/>
          </a:xfrm>
        </p:spPr>
      </p:pic>
      <p:pic>
        <p:nvPicPr>
          <p:cNvPr id="2" name="图片 1" descr="学生预习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43180"/>
            <a:ext cx="4445000" cy="68554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4"/>
          <p:cNvSpPr txBox="1">
            <a:spLocks noChangeArrowheads="1"/>
          </p:cNvSpPr>
          <p:nvPr/>
        </p:nvSpPr>
        <p:spPr bwMode="auto">
          <a:xfrm rot="10800000" flipV="1">
            <a:off x="1737678" y="1548130"/>
            <a:ext cx="7321550" cy="341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蝴蝶随意地飞，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一会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从墙头上飞来一对黄蝴蝶，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一会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又从墙头上飞走了一只白蝴蝶。</a:t>
            </a:r>
            <a:endParaRPr lang="en-US" altLang="zh-CN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它们是从谁家来的，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又飞到谁家去，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太阳也不知道这个。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内容占位符 2"/>
          <p:cNvSpPr>
            <a:spLocks noGrp="1"/>
          </p:cNvSpPr>
          <p:nvPr>
            <p:ph sz="half" idx="1"/>
          </p:nvPr>
        </p:nvSpPr>
        <p:spPr>
          <a:xfrm>
            <a:off x="211138" y="855663"/>
            <a:ext cx="5053012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花开了，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就像花睡醒了似的。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鸟飞了，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就像鸟上天了似的。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虫子叫了，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就像虫子在说话似的。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一切都活了，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要做什么，就做什么，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要怎么样，就怎么样，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都是自由的。</a:t>
            </a:r>
            <a:endParaRPr lang="zh-CN" altLang="en-US" smtClean="0"/>
          </a:p>
        </p:txBody>
      </p:sp>
      <p:sp>
        <p:nvSpPr>
          <p:cNvPr id="49154" name="文本框 4"/>
          <p:cNvSpPr txBox="1">
            <a:spLocks noChangeArrowheads="1"/>
          </p:cNvSpPr>
          <p:nvPr/>
        </p:nvSpPr>
        <p:spPr bwMode="auto">
          <a:xfrm>
            <a:off x="4291013" y="757238"/>
            <a:ext cx="4398962" cy="6122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倭瓜愿意爬上架就爬上架，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愿意爬上房就爬上房。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黄瓜愿意开一谎花，就开一谎花，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愿意结一个黄瓜，就结一个黄瓜。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玉米愿意长多高就长多高，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它若愿意长上天去，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也没有人管。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一切都活了，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要做什么，就做什么，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要怎么样，就怎么样，</a:t>
            </a:r>
            <a:endParaRPr lang="zh-CN" altLang="en-US" sz="28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都是自由的。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49156" name="Track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101013" y="58769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000"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内容占位符 2"/>
          <p:cNvSpPr>
            <a:spLocks noGrp="1"/>
          </p:cNvSpPr>
          <p:nvPr>
            <p:ph sz="half" idx="1"/>
          </p:nvPr>
        </p:nvSpPr>
        <p:spPr>
          <a:xfrm>
            <a:off x="2559050" y="1165225"/>
            <a:ext cx="6557963" cy="45275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蝴蝶随意地飞，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一会从墙头上飞来一对黄蝴蝶，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一会又从墙头上飞走了一只白蝴蝶。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它们是从谁家来的，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又飞到谁家去，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太阳也不知道这个。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一切都活了，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要做什么，就做什么，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要怎么样，就怎么样，</a:t>
            </a:r>
            <a:endParaRPr lang="zh-CN" altLang="en-US" b="1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 marL="0" indent="0">
              <a:buFontTx/>
              <a:buNone/>
            </a:pPr>
            <a:r>
              <a:rPr lang="zh-CN" altLang="en-US" b="1" smtClean="0">
                <a:latin typeface="楷体" pitchFamily="49" charset="-122"/>
                <a:ea typeface="楷体" pitchFamily="49" charset="-122"/>
                <a:sym typeface="+mn-ea"/>
              </a:rPr>
              <a:t>都是自由的。</a:t>
            </a:r>
            <a:endParaRPr lang="zh-CN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文本框 4"/>
          <p:cNvSpPr txBox="1">
            <a:spLocks noChangeArrowheads="1"/>
          </p:cNvSpPr>
          <p:nvPr/>
        </p:nvSpPr>
        <p:spPr bwMode="auto">
          <a:xfrm>
            <a:off x="844550" y="622300"/>
            <a:ext cx="7223125" cy="17526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zh-CN" sz="3200" b="1">
                <a:latin typeface="楷体" pitchFamily="49" charset="-122"/>
                <a:ea typeface="楷体" pitchFamily="49" charset="-122"/>
              </a:rPr>
              <a:t>   </a:t>
            </a:r>
            <a:r>
              <a:rPr lang="en-US" altLang="zh-CN" sz="3600" b="1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我玩累了，就在房子底下找个阴凉的地方睡着了。不用枕头，不用席子，把草帽遮在脸上就睡着了。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01613" y="2643188"/>
            <a:ext cx="8928100" cy="286067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玩累了，我想睡觉就</a:t>
            </a:r>
            <a:r>
              <a:rPr lang="en-US" altLang="zh-CN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_____________</a:t>
            </a:r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      想在哪睡就</a:t>
            </a:r>
            <a:r>
              <a:rPr lang="en-US" altLang="zh-CN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___________</a:t>
            </a:r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      想不用枕头就</a:t>
            </a:r>
            <a:r>
              <a:rPr lang="en-US" altLang="zh-CN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_________</a:t>
            </a:r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      </a:t>
            </a:r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想把草帽遮在脸上就</a:t>
            </a:r>
            <a:r>
              <a:rPr lang="en-US" altLang="zh-CN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_________</a:t>
            </a:r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      想做个梦就</a:t>
            </a:r>
            <a:r>
              <a:rPr lang="en-US" altLang="zh-CN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__________</a:t>
            </a:r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1" descr="yuleft090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5120" y="640080"/>
            <a:ext cx="4183380" cy="584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-28575" y="-6350"/>
            <a:ext cx="25019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600" b="1"/>
              <a:t>推荐阅读：</a:t>
            </a:r>
            <a:endParaRPr lang="zh-CN" altLang="en-US" sz="3600" b="1"/>
          </a:p>
        </p:txBody>
      </p:sp>
      <p:sp>
        <p:nvSpPr>
          <p:cNvPr id="52227" name="文本框 2"/>
          <p:cNvSpPr txBox="1">
            <a:spLocks noChangeArrowheads="1"/>
          </p:cNvSpPr>
          <p:nvPr/>
        </p:nvSpPr>
        <p:spPr bwMode="auto">
          <a:xfrm>
            <a:off x="4510088" y="1930400"/>
            <a:ext cx="4645025" cy="2860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chemeClr val="accent2"/>
                </a:solidFill>
                <a:latin typeface="楷体" pitchFamily="49" charset="-122"/>
                <a:ea typeface="楷体" pitchFamily="49" charset="-122"/>
                <a:sym typeface="+mn-ea"/>
              </a:rPr>
              <a:t>   </a:t>
            </a:r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著名作家茅盾称《呼兰河传》是</a:t>
            </a:r>
            <a:r>
              <a:rPr lang="zh-CN" altLang="en-US" sz="36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“</a:t>
            </a:r>
            <a:r>
              <a:rPr lang="zh-CN" altLang="en-US" sz="3600" b="1" u="sng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一篇叙事诗，一幅多彩的风土画，一串凄婉的歌谣”。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文本框 2"/>
          <p:cNvSpPr txBox="1">
            <a:spLocks noChangeArrowheads="1"/>
          </p:cNvSpPr>
          <p:nvPr/>
        </p:nvSpPr>
        <p:spPr bwMode="auto">
          <a:xfrm>
            <a:off x="357188" y="196850"/>
            <a:ext cx="8272462" cy="5938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/>
              <a:t>        </a:t>
            </a:r>
            <a:r>
              <a:rPr lang="zh-CN" altLang="en-US" sz="2000">
                <a:latin typeface="楷体" pitchFamily="49" charset="-122"/>
                <a:ea typeface="楷体" pitchFamily="49" charset="-122"/>
              </a:rPr>
              <a:t>呼兰河这小城里边，以前住着我的祖父，现在埋着我的祖父。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我生的时候，祖父已经六十多岁了，我长到四五岁，祖父就快七十了。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我还没有长到二十岁，祖父就七八十岁了。祖父一过了八十，祖父就死了。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从前那后花园的主人，而今不见了。老主人死了，小主人逃荒去了。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那园里的蝴蝶，蚂蚱，蜻蜒，也许还是年年仍旧，也许现在完全荒凉了。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小黄瓜，大倭瓜，也许还是年年地种着，也许现在根本没有了。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那早晨的露珠是不是还落在花盆架上，那午间的太阳是不是还照着那大向日葵，那黄昏时候的红霞是不是还会一会工夫会变出来一匹马来，一会工夫会变出来一匹狗来，那么变着。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这一些不能想像了。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听说有二伯死了。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老厨子就是活着年纪也不小了。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东邻西舍也都不知怎样了。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至于那磨房里的磨倌，至今究竟如何，则完全不晓得了。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>
                <a:latin typeface="楷体" pitchFamily="49" charset="-122"/>
                <a:ea typeface="楷体" pitchFamily="49" charset="-122"/>
              </a:rPr>
              <a:t>　　以上我所写的并没有什么优美的故事，只因他们充满我幼年的记忆，忘却不了，难以忘却，就记在这里了。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4990" y="836930"/>
            <a:ext cx="201930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作家小传</a:t>
            </a:r>
            <a:endParaRPr lang="zh-CN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79388" y="260350"/>
            <a:ext cx="8856662" cy="6337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49960" y="4653280"/>
            <a:ext cx="7836535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作家小传：籍贯、生平、地位、贡献</a:t>
            </a:r>
            <a:endParaRPr lang="zh-CN" altLang="zh-CN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zh-CN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          代表作品、作品风格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itchFamily="49" charset="-122"/>
                <a:ea typeface="楷体" pitchFamily="49" charset="-122"/>
              </a:rPr>
              <a:t>......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1746" name="图片 3" descr="缺风格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29895" y="574675"/>
            <a:ext cx="83566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 descr="好的预习单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615950" y="1164590"/>
            <a:ext cx="8229600" cy="40233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54095" y="5317490"/>
            <a:ext cx="3467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张苏果</a:t>
            </a:r>
            <a:endParaRPr lang="zh-CN" altLang="en-US" sz="3600" b="1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2771" name="文本占位符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2772" name="内容占位符 4" descr="第一页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808038" y="28575"/>
            <a:ext cx="4837112" cy="6800850"/>
          </a:xfrm>
        </p:spPr>
      </p:pic>
      <p:sp>
        <p:nvSpPr>
          <p:cNvPr id="6" name="椭圆形标注 5"/>
          <p:cNvSpPr/>
          <p:nvPr/>
        </p:nvSpPr>
        <p:spPr>
          <a:xfrm>
            <a:off x="1968500" y="5091113"/>
            <a:ext cx="5641975" cy="77628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选作课文时文字有改动</a:t>
            </a:r>
            <a:endParaRPr lang="zh-CN" altLang="zh-CN" sz="24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968500" y="6221413"/>
            <a:ext cx="1273175" cy="142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4"/>
          <p:cNvSpPr txBox="1">
            <a:spLocks noChangeArrowheads="1"/>
          </p:cNvSpPr>
          <p:nvPr/>
        </p:nvSpPr>
        <p:spPr bwMode="auto">
          <a:xfrm>
            <a:off x="250825" y="1628775"/>
            <a:ext cx="8281988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600" b="1">
                <a:latin typeface="楷体" pitchFamily="49" charset="-122"/>
                <a:ea typeface="楷体" pitchFamily="49" charset="-122"/>
              </a:rPr>
              <a:t>呼兰河这小城里住着我的祖父。我出生的时候，祖父已经六十多岁了。</a:t>
            </a:r>
            <a:endParaRPr lang="zh-CN" altLang="en-US" sz="3600" b="1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b="1" smtClean="0">
                <a:solidFill>
                  <a:schemeClr val="accent2"/>
                </a:solidFill>
                <a:ea typeface="仿宋_GB2312"/>
                <a:cs typeface="仿宋_GB2312"/>
              </a:rPr>
              <a:t>初读学习要求：</a:t>
            </a:r>
            <a:endParaRPr lang="zh-CN" altLang="en-US" b="1" smtClean="0">
              <a:solidFill>
                <a:schemeClr val="accent2"/>
              </a:solidFill>
              <a:ea typeface="仿宋_GB2312"/>
              <a:cs typeface="仿宋_GB2312"/>
            </a:endParaRPr>
          </a:p>
        </p:txBody>
      </p:sp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468313" y="1557338"/>
            <a:ext cx="8245475" cy="1814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schemeClr val="accent6"/>
                </a:solidFill>
                <a:latin typeface="Arial" pitchFamily="34" charset="0"/>
                <a:ea typeface="仿宋_GB2312" pitchFamily="49" charset="-122"/>
              </a:rPr>
              <a:t>      </a:t>
            </a:r>
            <a:r>
              <a:rPr lang="zh-CN" altLang="en-US" sz="4000" b="1" dirty="0">
                <a:latin typeface="楷体" pitchFamily="49" charset="-122"/>
                <a:ea typeface="楷体" pitchFamily="49" charset="-122"/>
              </a:rPr>
              <a:t>同桌互读课文，一人读一段，读错时伙伴及时给予纠正。</a:t>
            </a:r>
            <a:endParaRPr lang="zh-CN" altLang="en-US" sz="4000" b="1" dirty="0"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endParaRPr lang="zh-CN" altLang="en-US" sz="3200" b="1" dirty="0">
              <a:solidFill>
                <a:schemeClr val="accent2"/>
              </a:solidFill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763" y="3135313"/>
            <a:ext cx="9086850" cy="1322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 sz="40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4000" b="1">
                <a:latin typeface="楷体" pitchFamily="49" charset="-122"/>
                <a:ea typeface="楷体" pitchFamily="49" charset="-122"/>
                <a:sym typeface="+mn-ea"/>
              </a:rPr>
              <a:t>栽花  拔草  下种  铲地  浇菜</a:t>
            </a:r>
            <a:endParaRPr lang="zh-CN" altLang="en-US" sz="40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15875" y="1530350"/>
            <a:ext cx="8964613" cy="1754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chemeClr val="accent6"/>
                </a:solidFill>
                <a:latin typeface="楷体" pitchFamily="49" charset="-122"/>
                <a:ea typeface="楷体" pitchFamily="49" charset="-122"/>
              </a:rPr>
              <a:t>蜂子 韭菜 栽花  拔草  蜻蜓  蚂蚱 玉米</a:t>
            </a:r>
            <a:endParaRPr lang="en-US" altLang="zh-CN" sz="3600" b="1" dirty="0">
              <a:solidFill>
                <a:schemeClr val="accent6"/>
              </a:solidFill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endParaRPr lang="en-US" altLang="zh-CN" sz="3600" b="1" dirty="0">
              <a:solidFill>
                <a:schemeClr val="accent6"/>
              </a:solidFill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en-US" altLang="zh-CN" sz="3600" b="1" dirty="0">
                <a:solidFill>
                  <a:schemeClr val="accent6"/>
                </a:solidFill>
                <a:latin typeface="楷体" pitchFamily="49" charset="-122"/>
                <a:ea typeface="楷体" pitchFamily="49" charset="-122"/>
              </a:rPr>
              <a:t>黄瓜 浇菜 蝴蝶  倭瓜  谷穗  下种 铲地  </a:t>
            </a:r>
            <a:endParaRPr lang="zh-CN" altLang="en-US" sz="3600" b="1" dirty="0">
              <a:solidFill>
                <a:schemeClr val="accent6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7463" y="1196975"/>
            <a:ext cx="9074150" cy="1938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蜂子  蝴蝶  蜻蜓  蚂蚱</a:t>
            </a:r>
            <a:endParaRPr lang="zh-CN" altLang="en-US" sz="4000" b="1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4000" b="1">
                <a:latin typeface="楷体" pitchFamily="49" charset="-122"/>
                <a:ea typeface="楷体" pitchFamily="49" charset="-122"/>
              </a:rPr>
              <a:t>            </a:t>
            </a:r>
            <a:endParaRPr lang="en-US" altLang="zh-CN" sz="4000" b="1">
              <a:latin typeface="楷体" pitchFamily="49" charset="-122"/>
              <a:ea typeface="楷体" pitchFamily="49" charset="-122"/>
            </a:endParaRPr>
          </a:p>
          <a:p>
            <a:endParaRPr lang="zh-CN" altLang="en-US" sz="40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27000" y="1966913"/>
            <a:ext cx="12128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400" b="1">
                <a:latin typeface="楷体" pitchFamily="49" charset="-122"/>
                <a:ea typeface="楷体" pitchFamily="49" charset="-122"/>
                <a:sym typeface="+mn-ea"/>
              </a:rPr>
              <a:t>jiǔ</a:t>
            </a:r>
            <a:endParaRPr lang="zh-CN" altLang="en-US" sz="2400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152775" y="1905000"/>
            <a:ext cx="1144588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楷体" pitchFamily="49" charset="-122"/>
                <a:ea typeface="楷体" pitchFamily="49" charset="-122"/>
                <a:sym typeface="+mn-ea"/>
              </a:rPr>
              <a:t>wō</a:t>
            </a:r>
            <a:endParaRPr lang="zh-CN" altLang="en-US" sz="2800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028825" y="1905000"/>
            <a:ext cx="1123950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楷体" pitchFamily="49" charset="-122"/>
                <a:ea typeface="楷体" pitchFamily="49" charset="-122"/>
                <a:sym typeface="+mn-ea"/>
              </a:rPr>
              <a:t>suì</a:t>
            </a:r>
            <a:endParaRPr lang="en-US" altLang="zh-CN" sz="28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7463" y="758825"/>
            <a:ext cx="1085850" cy="5207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/>
              <a:t>昆虫</a:t>
            </a:r>
            <a:endParaRPr lang="zh-CN" altLang="en-US" sz="2800" b="1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763" y="1905000"/>
            <a:ext cx="1455737" cy="5222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/>
              <a:t>农作物</a:t>
            </a:r>
            <a:endParaRPr lang="zh-CN" altLang="en-US" sz="2800" b="1"/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7463" y="3168650"/>
            <a:ext cx="1087437" cy="5207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/>
              <a:t>农活</a:t>
            </a:r>
            <a:endParaRPr lang="zh-CN" altLang="en-US" sz="2800" b="1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7463" y="2427288"/>
            <a:ext cx="7977187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楷体" pitchFamily="49" charset="-122"/>
                <a:ea typeface="楷体" pitchFamily="49" charset="-122"/>
                <a:sym typeface="+mn-ea"/>
              </a:rPr>
              <a:t>韭菜  谷穗  倭瓜  黄瓜  玉米</a:t>
            </a:r>
            <a:endParaRPr lang="zh-CN" altLang="en-US" sz="4000" b="1">
              <a:latin typeface="楷体" pitchFamily="49" charset="-122"/>
              <a:ea typeface="楷体" pitchFamily="49" charset="-122"/>
              <a:sym typeface="+mn-ea"/>
            </a:endParaRPr>
          </a:p>
          <a:p>
            <a:r>
              <a:rPr lang="zh-CN" altLang="en-US" sz="3600" b="1">
                <a:latin typeface="楷体" pitchFamily="49" charset="-122"/>
                <a:ea typeface="楷体" pitchFamily="49" charset="-122"/>
                <a:sym typeface="+mn-ea"/>
              </a:rPr>
              <a:t>             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170" grpId="0" bldLvl="0" animBg="1"/>
      <p:bldP spid="2" grpId="0" bldLvl="0" animBg="1"/>
      <p:bldP spid="3" grpId="0"/>
      <p:bldP spid="4" grpId="0"/>
      <p:bldP spid="6" grpId="0"/>
      <p:bldP spid="5" grpId="0" bldLvl="0" animBg="1"/>
      <p:bldP spid="7" grpId="0" bldLvl="0" animBg="1"/>
      <p:bldP spid="8" grpId="0" bldLvl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内容占位符 2"/>
          <p:cNvSpPr>
            <a:spLocks noGrp="1"/>
          </p:cNvSpPr>
          <p:nvPr>
            <p:ph sz="half" idx="1"/>
          </p:nvPr>
        </p:nvSpPr>
        <p:spPr>
          <a:xfrm>
            <a:off x="163513" y="1190625"/>
            <a:ext cx="8535987" cy="4818063"/>
          </a:xfrm>
          <a:solidFill>
            <a:schemeClr val="bg1"/>
          </a:solidFill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CN" sz="480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600" smtClean="0">
                <a:latin typeface="楷体" pitchFamily="49" charset="-122"/>
                <a:ea typeface="楷体" pitchFamily="49" charset="-122"/>
              </a:rPr>
              <a:t>祖父在田里，握着锄</a:t>
            </a:r>
            <a:r>
              <a:rPr lang="zh-CN" altLang="en-US" sz="360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杆</a:t>
            </a:r>
            <a:r>
              <a:rPr lang="zh-CN" altLang="en-US" sz="3600" smtClean="0">
                <a:latin typeface="楷体" pitchFamily="49" charset="-122"/>
                <a:ea typeface="楷体" pitchFamily="49" charset="-122"/>
              </a:rPr>
              <a:t>，用锄头刨</a:t>
            </a:r>
            <a:endParaRPr lang="zh-CN" altLang="en-US" sz="3600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endParaRPr lang="zh-CN" altLang="en-US" sz="3600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r>
              <a:rPr lang="zh-CN" altLang="en-US" sz="3600" smtClean="0">
                <a:latin typeface="楷体" pitchFamily="49" charset="-122"/>
                <a:ea typeface="楷体" pitchFamily="49" charset="-122"/>
              </a:rPr>
              <a:t>出一个坑，下种种黄瓜，再用脚</a:t>
            </a:r>
            <a:r>
              <a:rPr lang="zh-CN" altLang="en-US" sz="360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溜</a:t>
            </a:r>
            <a:r>
              <a:rPr lang="zh-CN" altLang="en-US" sz="3600" smtClean="0">
                <a:latin typeface="楷体" pitchFamily="49" charset="-122"/>
                <a:ea typeface="楷体" pitchFamily="49" charset="-122"/>
              </a:rPr>
              <a:t>平，满</a:t>
            </a:r>
            <a:endParaRPr lang="zh-CN" altLang="en-US" sz="3600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endParaRPr lang="zh-CN" altLang="en-US" sz="3600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r>
              <a:rPr lang="zh-CN" altLang="en-US" sz="3600" smtClean="0">
                <a:latin typeface="楷体" pitchFamily="49" charset="-122"/>
                <a:ea typeface="楷体" pitchFamily="49" charset="-122"/>
              </a:rPr>
              <a:t>心欢喜地等着它</a:t>
            </a:r>
            <a:r>
              <a:rPr lang="zh-CN" altLang="en-US" sz="360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结</a:t>
            </a:r>
            <a:r>
              <a:rPr lang="zh-CN" altLang="en-US" sz="3600" smtClean="0">
                <a:latin typeface="楷体" pitchFamily="49" charset="-122"/>
                <a:ea typeface="楷体" pitchFamily="49" charset="-122"/>
              </a:rPr>
              <a:t>黄瓜，没想到它竟然开</a:t>
            </a:r>
            <a:endParaRPr lang="zh-CN" altLang="en-US" sz="3600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endParaRPr lang="zh-CN" altLang="en-US" sz="3600" smtClean="0">
              <a:latin typeface="楷体" pitchFamily="49" charset="-122"/>
              <a:ea typeface="楷体" pitchFamily="49" charset="-122"/>
            </a:endParaRPr>
          </a:p>
          <a:p>
            <a:pPr marL="0" indent="0">
              <a:buFontTx/>
              <a:buNone/>
            </a:pPr>
            <a:r>
              <a:rPr lang="zh-CN" altLang="en-US" sz="3600" smtClean="0">
                <a:latin typeface="楷体" pitchFamily="49" charset="-122"/>
                <a:ea typeface="楷体" pitchFamily="49" charset="-122"/>
              </a:rPr>
              <a:t>了一谎花，真令人哭笑不得。</a:t>
            </a:r>
            <a:endParaRPr lang="zh-CN" altLang="en-US" sz="360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559425" y="823913"/>
            <a:ext cx="86360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88872" anchor="ctr">
            <a:spAutoFit/>
          </a:bodyPr>
          <a:lstStyle/>
          <a:p>
            <a:pPr eaLnBrk="0" hangingPunct="0"/>
            <a:r>
              <a:rPr lang="zh-CN" altLang="zh-CN" sz="2800" b="1">
                <a:solidFill>
                  <a:srgbClr val="333333"/>
                </a:solidFill>
                <a:cs typeface="Arial" pitchFamily="34" charset="0"/>
              </a:rPr>
              <a:t>gǎn </a:t>
            </a:r>
            <a:endParaRPr lang="zh-CN" altLang="zh-CN" sz="2800" b="1">
              <a:solidFill>
                <a:srgbClr val="333333"/>
              </a:solidFill>
              <a:cs typeface="Arial" pitchFamily="34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6383338" y="2222500"/>
            <a:ext cx="1139825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zh-CN" sz="2800" b="1">
                <a:latin typeface="楷体" pitchFamily="49" charset="-122"/>
                <a:ea typeface="楷体" pitchFamily="49" charset="-122"/>
                <a:sym typeface="+mn-ea"/>
              </a:rPr>
              <a:t>liù</a:t>
            </a:r>
            <a:endParaRPr lang="zh-CN" altLang="zh-CN" sz="28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324225" y="3590925"/>
            <a:ext cx="769938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/>
              <a:t>jiē</a:t>
            </a:r>
            <a:endParaRPr lang="en-US" altLang="zh-CN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bldLvl="0" animBg="1"/>
      <p:bldP spid="7" grpId="0"/>
      <p:bldP spid="6" grpId="0" bldLvl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2356</Words>
  <Application>WPS 演示</Application>
  <PresentationFormat>全屏显示(4:3)</PresentationFormat>
  <Paragraphs>214</Paragraphs>
  <Slides>25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27" baseType="lpstr"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初读学习要求：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 (Beijing)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 User</dc:creator>
  <cp:lastModifiedBy>Administrator</cp:lastModifiedBy>
  <cp:revision>124</cp:revision>
  <dcterms:created xsi:type="dcterms:W3CDTF">2012-04-09T14:12:00Z</dcterms:created>
  <dcterms:modified xsi:type="dcterms:W3CDTF">2018-03-28T08:17:05Z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