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0"/>
  </p:notesMasterIdLst>
  <p:sldIdLst>
    <p:sldId id="421" r:id="rId8"/>
    <p:sldId id="454" r:id="rId9"/>
    <p:sldId id="511" r:id="rId10"/>
    <p:sldId id="423" r:id="rId11"/>
    <p:sldId id="422" r:id="rId12"/>
    <p:sldId id="420" r:id="rId13"/>
    <p:sldId id="532" r:id="rId14"/>
    <p:sldId id="349" r:id="rId15"/>
    <p:sldId id="533" r:id="rId16"/>
    <p:sldId id="409" r:id="rId17"/>
    <p:sldId id="579" r:id="rId18"/>
    <p:sldId id="553" r:id="rId19"/>
    <p:sldId id="556" r:id="rId20"/>
    <p:sldId id="563" r:id="rId21"/>
    <p:sldId id="581" r:id="rId22"/>
    <p:sldId id="596" r:id="rId23"/>
    <p:sldId id="597" r:id="rId24"/>
    <p:sldId id="559" r:id="rId25"/>
    <p:sldId id="598" r:id="rId26"/>
    <p:sldId id="561" r:id="rId27"/>
    <p:sldId id="599" r:id="rId28"/>
    <p:sldId id="491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FF"/>
    <a:srgbClr val="0033CC"/>
    <a:srgbClr val="CC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 showGuides="1">
      <p:cViewPr varScale="1">
        <p:scale>
          <a:sx n="68" d="100"/>
          <a:sy n="68" d="100"/>
        </p:scale>
        <p:origin x="-582" y="-96"/>
      </p:cViewPr>
      <p:guideLst>
        <p:guide orient="horz" pos="221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9E3306CA-6836-410B-8A13-BDAA25E214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8677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F564-EEB1-4C51-8004-CE412BDDB2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1323-2B8A-438A-A647-801EB82729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924DA-E0A8-4C2B-AE58-CF41F437BA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6174-17AC-4E1E-B4FC-368113615B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7289-45B7-4FBA-92E9-540571EC54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4661-2E9D-4F37-A27D-CD84CFBB14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757F-5301-416F-8F6B-B811745784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F7CB-E082-40E9-BAC1-4D029EFD3F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7440-D8B2-409B-89BC-423517BB2E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0EFB-3C39-4A1D-B7E4-CE12A87A69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69B5-61CF-47CE-9011-77128E31FC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DF83-F6BA-4AB0-8266-8F0D421A2D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6CFD-4E92-474A-85D8-EDEB935E36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8567-DC7C-4202-B6FC-ED33F891CE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2C38-712A-4872-99EA-AA6B55F1DD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4353-626B-4B0F-B99D-8E335186BB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538B-012E-4B93-8FEF-3D350BC965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938A-D3DF-4EA6-8465-6037FBC05A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1556-E947-47FD-9CB5-8223C836C0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EA79-9674-4C5A-88E3-184FF8074D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0629-08D6-4ED5-8030-3F866F04D3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2751-A055-4957-9AB1-6B86C310D4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576-4F55-4646-BF04-ADF1863AD9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087-96D6-4FE0-93B3-94C2B69195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B25D-0906-4D9D-ACCE-54F9CD83A4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1FC52-1BB6-4489-B45D-AAF48D432D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D07E-62B1-414C-8815-F34DB7A269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D868-4283-451E-89EB-6906506564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F479-08F5-47C3-9E5D-ABA4F859F3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4275-5B71-4815-85A5-017A53078E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1076-6BC4-42F9-8E4F-B9A34142D6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09C9-AF7D-4DD0-8399-3A0E8740C1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1A91-A6CD-46DC-9799-D21D543DC6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C3F5-2C61-4851-8230-D3AB6E507F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48E7-C813-4ADF-B8C5-5F3D509F38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DC17-D260-410B-BDB8-A35C38F647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6C85-9125-4D5C-8F35-B1A8973873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5D11-D927-4A9A-BAE6-34444073E5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D7F0-747C-45C1-BA26-28FF741A45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EF9A-AB72-47C3-92F9-5737A02D25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F564-EEB1-4C51-8004-CE412BDDB24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482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DF83-F6BA-4AB0-8266-8F0D421A2DE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7386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576-4F55-4646-BF04-ADF1863AD9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8496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C3F5-2C61-4851-8230-D3AB6E507FE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5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25E8-02F3-4440-8FCC-BEFD455F62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EF9A-AB72-47C3-92F9-5737A02D25E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196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25E8-02F3-4440-8FCC-BEFD455F628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638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8664-24A0-42B9-919A-3F89585ADF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8304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00A7-0F20-46D2-892C-A3B97BFC13D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7852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8D42-F83E-4B3F-AAF6-057098A3960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19613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1323-2B8A-438A-A647-801EB82729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136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924DA-E0A8-4C2B-AE58-CF41F437BAF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399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1A75ED-CA93-49ED-A4C8-8340F77CE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55D231-893A-4BCB-B8A7-865B07B7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A57D925-D976-451C-BA52-6E6EA75A0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E2D34-6329-4D56-BBAD-50D5E5ABE8E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501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1A75ED-CA93-49ED-A4C8-8340F77CE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55D231-893A-4BCB-B8A7-865B07B7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A57D925-D976-451C-BA52-6E6EA75A0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DB3ED-0B7D-40D1-B0F4-E1C00F17C02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7473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1A75ED-CA93-49ED-A4C8-8340F77CE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55D231-893A-4BCB-B8A7-865B07B7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A57D925-D976-451C-BA52-6E6EA75A0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50F25-4BD2-4F0C-BAB0-E03A7CF7F6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75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8664-24A0-42B9-919A-3F89585ADF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1A75ED-CA93-49ED-A4C8-8340F77CE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55D231-893A-4BCB-B8A7-865B07B7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57D925-D976-451C-BA52-6E6EA75A0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8346C-A058-4EA8-A673-F46C7CC4C6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2369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61A75ED-CA93-49ED-A4C8-8340F77CE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255D231-893A-4BCB-B8A7-865B07B7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A57D925-D976-451C-BA52-6E6EA75A0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7A4FF-F65A-4819-92B9-8AC050F264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744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61A75ED-CA93-49ED-A4C8-8340F77CE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255D231-893A-4BCB-B8A7-865B07B7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A57D925-D976-451C-BA52-6E6EA75A0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2204B-945C-4A15-8C8D-1758CEB9434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7363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61A75ED-CA93-49ED-A4C8-8340F77CE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255D231-893A-4BCB-B8A7-865B07B7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A57D925-D976-451C-BA52-6E6EA75A0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A69AE-4A5C-455A-BC4C-4BF7F3BC18F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342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1A75ED-CA93-49ED-A4C8-8340F77CE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55D231-893A-4BCB-B8A7-865B07B7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57D925-D976-451C-BA52-6E6EA75A0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F2E41-A086-4F2E-8E46-5EC307F735E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4948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1A75ED-CA93-49ED-A4C8-8340F77CE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55D231-893A-4BCB-B8A7-865B07B7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57D925-D976-451C-BA52-6E6EA75A0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A0F4C-8589-4FA3-B343-64BA4B3629C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821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1A75ED-CA93-49ED-A4C8-8340F77CE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55D231-893A-4BCB-B8A7-865B07B7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A57D925-D976-451C-BA52-6E6EA75A0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50AE7-9035-4EAC-8BF7-06D4A64803D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9512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1A75ED-CA93-49ED-A4C8-8340F77CE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55D231-893A-4BCB-B8A7-865B07B76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A57D925-D976-451C-BA52-6E6EA75A0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84023-EEB1-4126-B1F6-12AE4052AA3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51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00A7-0F20-46D2-892C-A3B97BFC13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8D42-F83E-4B3F-AAF6-057098A396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B1D77A6B-CC82-4134-B4A0-44D430AF5B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BE2D94-162F-4658-9799-9F74EF13B7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231BF6-813D-4F8D-BDD1-BF41BBD243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6C156F18-98D0-437A-9EDF-75CDA5E24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B1D77A6B-CC82-4134-B4A0-44D430AF5B8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79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61A75ED-CA93-49ED-A4C8-8340F77CE3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255D231-893A-4BCB-B8A7-865B07B76A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A57D925-D976-451C-BA52-6E6EA75A05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400"/>
            </a:lvl1pPr>
          </a:lstStyle>
          <a:p>
            <a:fld id="{64E52D7D-3646-4F3F-B795-F90A0101B3F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09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H:\&#35768;&#26792;&#39321;6&#27604;&#23614;&#24052;\&#12298;&#27604;&#23614;&#24052;&#12299;&#20799;&#31461;&#21160;&#30011;&#20799;&#27468;.wmv" TargetMode="External"/><Relationship Id="rId4" Type="http://schemas.openxmlformats.org/officeDocument/2006/relationships/hyperlink" Target="&#12298;&#27604;&#23614;&#24052;&#12299;&#20799;&#31461;&#21160;&#30011;&#20799;&#27468;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35768;&#26792;&#39321;6&#27604;&#23614;&#24052;\6.&#27604;&#23614;&#24052;.mp3" TargetMode="External"/><Relationship Id="rId6" Type="http://schemas.openxmlformats.org/officeDocument/2006/relationships/image" Target="../media/image12.png"/><Relationship Id="rId5" Type="http://schemas.microsoft.com/office/2007/relationships/media" Target="file:///H:\&#35768;&#26792;&#39321;6&#27604;&#23614;&#24052;\6.&#27604;&#23614;&#24052;.mp3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267075" y="620713"/>
            <a:ext cx="21605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课前诵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0"/>
            <a:ext cx="9144000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7332663" y="908050"/>
            <a:ext cx="14160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>
                <a:solidFill>
                  <a:srgbClr val="CC0066"/>
                </a:solidFill>
                <a:latin typeface="楷体" pitchFamily="49" charset="-122"/>
                <a:ea typeface="楷体" pitchFamily="49" charset="-122"/>
              </a:rPr>
              <a:t>课前诵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755650" y="188913"/>
            <a:ext cx="331152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FF"/>
                </a:solidFill>
                <a:ea typeface="楷体_GB2312" panose="02010609030101010101" pitchFamily="49" charset="-122"/>
              </a:rPr>
              <a:t>《</a:t>
            </a:r>
            <a:r>
              <a:rPr lang="zh-CN" altLang="en-US" sz="3600">
                <a:solidFill>
                  <a:srgbClr val="FF00FF"/>
                </a:solidFill>
                <a:ea typeface="楷体_GB2312" panose="02010609030101010101" pitchFamily="49" charset="-122"/>
              </a:rPr>
              <a:t>轻轻跳</a:t>
            </a:r>
            <a:r>
              <a:rPr lang="en-US" altLang="zh-CN" sz="3600">
                <a:solidFill>
                  <a:srgbClr val="FF00FF"/>
                </a:solidFill>
                <a:ea typeface="楷体_GB2312" panose="02010609030101010101" pitchFamily="49" charset="-122"/>
              </a:rPr>
              <a:t>》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FF"/>
                </a:solidFill>
                <a:ea typeface="楷体_GB2312" panose="02010609030101010101" pitchFamily="49" charset="-122"/>
              </a:rPr>
              <a:t>《</a:t>
            </a:r>
            <a:r>
              <a:rPr lang="zh-CN" altLang="en-US" sz="3600">
                <a:solidFill>
                  <a:srgbClr val="FF00FF"/>
                </a:solidFill>
                <a:ea typeface="楷体_GB2312" panose="02010609030101010101" pitchFamily="49" charset="-122"/>
              </a:rPr>
              <a:t>在一起</a:t>
            </a:r>
            <a:r>
              <a:rPr lang="en-US" altLang="zh-CN" sz="3600">
                <a:solidFill>
                  <a:srgbClr val="FF00FF"/>
                </a:solidFill>
                <a:ea typeface="楷体_GB2312" panose="02010609030101010101" pitchFamily="49" charset="-122"/>
              </a:rPr>
              <a:t>》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FF"/>
                </a:solidFill>
                <a:ea typeface="楷体_GB2312" panose="02010609030101010101" pitchFamily="49" charset="-122"/>
              </a:rPr>
              <a:t>《</a:t>
            </a:r>
            <a:r>
              <a:rPr lang="zh-CN" altLang="en-US" sz="3600">
                <a:solidFill>
                  <a:srgbClr val="FF00FF"/>
                </a:solidFill>
                <a:ea typeface="楷体_GB2312" panose="02010609030101010101" pitchFamily="49" charset="-122"/>
              </a:rPr>
              <a:t>小白兔</a:t>
            </a:r>
            <a:r>
              <a:rPr lang="en-US" altLang="zh-CN" sz="3600">
                <a:solidFill>
                  <a:srgbClr val="FF00FF"/>
                </a:solidFill>
                <a:ea typeface="楷体_GB2312" panose="02010609030101010101" pitchFamily="49" charset="-122"/>
              </a:rPr>
              <a:t>》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FF"/>
                </a:solidFill>
                <a:ea typeface="楷体_GB2312" panose="02010609030101010101" pitchFamily="49" charset="-122"/>
              </a:rPr>
              <a:t>《</a:t>
            </a:r>
            <a:r>
              <a:rPr lang="zh-CN" altLang="en-US" sz="3600">
                <a:solidFill>
                  <a:srgbClr val="FF00FF"/>
                </a:solidFill>
                <a:ea typeface="楷体_GB2312" panose="02010609030101010101" pitchFamily="49" charset="-122"/>
              </a:rPr>
              <a:t>两只羊</a:t>
            </a:r>
            <a:r>
              <a:rPr lang="en-US" altLang="zh-CN" sz="3600">
                <a:solidFill>
                  <a:srgbClr val="FF00FF"/>
                </a:solidFill>
                <a:ea typeface="楷体_GB2312" panose="02010609030101010101" pitchFamily="49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827585" y="2492375"/>
            <a:ext cx="8316416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en-US" altLang="zh-CN" sz="3600" b="1" dirty="0"/>
              <a:t>s</a:t>
            </a:r>
            <a:r>
              <a:rPr lang="zh-CN" altLang="zh-CN" sz="3600" b="1" dirty="0"/>
              <a:t>h</a:t>
            </a:r>
            <a:r>
              <a:rPr lang="en-US" altLang="zh-CN" sz="3600" b="1" dirty="0" err="1"/>
              <a:t>uí</a:t>
            </a:r>
            <a:r>
              <a:rPr lang="en-US" altLang="zh-CN" sz="3600" b="1" dirty="0"/>
              <a:t> </a:t>
            </a:r>
            <a:r>
              <a:rPr lang="en-US" altLang="zh-CN" sz="3600" b="1" dirty="0" smtClean="0"/>
              <a:t>    </a:t>
            </a:r>
            <a:r>
              <a:rPr lang="zh-CN" altLang="zh-CN" sz="3600" b="1" dirty="0" smtClean="0">
                <a:solidFill>
                  <a:srgbClr val="000000"/>
                </a:solidFill>
              </a:rPr>
              <a:t>sh</a:t>
            </a:r>
            <a:r>
              <a:rPr lang="en-US" altLang="zh-CN" sz="3600" b="1" dirty="0" err="1" smtClean="0">
                <a:solidFill>
                  <a:srgbClr val="000000"/>
                </a:solidFill>
              </a:rPr>
              <a:t>u</a:t>
            </a:r>
            <a:r>
              <a:rPr lang="en-US" altLang="zh-CN" sz="3600" b="1" dirty="0" err="1">
                <a:solidFill>
                  <a:srgbClr val="000000"/>
                </a:solidFill>
              </a:rPr>
              <a:t>í</a:t>
            </a:r>
            <a:r>
              <a:rPr lang="zh-CN" altLang="zh-CN" sz="3600" b="1" dirty="0">
                <a:solidFill>
                  <a:srgbClr val="000000"/>
                </a:solidFill>
              </a:rPr>
              <a:t> </a:t>
            </a:r>
            <a:r>
              <a:rPr lang="zh-CN" altLang="zh-CN" sz="3600" b="1" dirty="0" smtClean="0">
                <a:solidFill>
                  <a:srgbClr val="000000"/>
                </a:solidFill>
              </a:rPr>
              <a:t>de 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     </a:t>
            </a:r>
            <a:r>
              <a:rPr lang="zh-CN" altLang="zh-CN" sz="3600" b="1" dirty="0" smtClean="0">
                <a:solidFill>
                  <a:srgbClr val="000000"/>
                </a:solidFill>
              </a:rPr>
              <a:t>sh</a:t>
            </a:r>
            <a:r>
              <a:rPr lang="en-US" altLang="zh-CN" sz="3600" b="1" dirty="0" err="1" smtClean="0">
                <a:solidFill>
                  <a:srgbClr val="000000"/>
                </a:solidFill>
              </a:rPr>
              <a:t>u</a:t>
            </a:r>
            <a:r>
              <a:rPr lang="en-US" altLang="zh-CN" sz="3600" b="1" dirty="0" err="1">
                <a:solidFill>
                  <a:srgbClr val="000000"/>
                </a:solidFill>
              </a:rPr>
              <a:t>í</a:t>
            </a:r>
            <a:r>
              <a:rPr lang="zh-CN" altLang="zh-CN" sz="3600" b="1" dirty="0">
                <a:solidFill>
                  <a:srgbClr val="000000"/>
                </a:solidFill>
              </a:rPr>
              <a:t> </a:t>
            </a:r>
            <a:r>
              <a:rPr lang="zh-CN" altLang="zh-CN" sz="3600" b="1" dirty="0" smtClean="0">
                <a:solidFill>
                  <a:srgbClr val="000000"/>
                </a:solidFill>
              </a:rPr>
              <a:t>de w</a:t>
            </a:r>
            <a:r>
              <a:rPr lang="zh-CN" altLang="zh-CN" sz="3600" b="1" dirty="0">
                <a:solidFill>
                  <a:srgbClr val="000000"/>
                </a:solidFill>
              </a:rPr>
              <a:t>ěi 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 </a:t>
            </a:r>
            <a:r>
              <a:rPr lang="zh-CN" altLang="zh-CN" sz="3600" b="1" dirty="0">
                <a:solidFill>
                  <a:srgbClr val="000000"/>
                </a:solidFill>
              </a:rPr>
              <a:t>ba </a:t>
            </a:r>
            <a:endParaRPr lang="zh-CN" altLang="zh-CN" sz="3600" b="1" dirty="0"/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48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谁   谁 的  谁 的 尾 巴</a:t>
            </a:r>
            <a:endParaRPr lang="zh-CN" altLang="en-US" sz="48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476375" y="1557338"/>
            <a:ext cx="56816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zh-CN" sz="2400" b="1" dirty="0"/>
              <a:t>sh</a:t>
            </a:r>
            <a:r>
              <a:rPr lang="en-US" altLang="zh-CN" sz="2400" b="1" dirty="0"/>
              <a:t>uí</a:t>
            </a:r>
            <a:r>
              <a:rPr lang="zh-CN" altLang="zh-CN" sz="2400" b="1" dirty="0"/>
              <a:t>  </a:t>
            </a:r>
            <a:r>
              <a:rPr lang="en-US" altLang="zh-CN" sz="2400" b="1" dirty="0"/>
              <a:t> </a:t>
            </a:r>
            <a:r>
              <a:rPr lang="zh-CN" altLang="zh-CN" sz="2400" b="1" dirty="0"/>
              <a:t>de 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wěi  </a:t>
            </a:r>
            <a:r>
              <a:rPr lang="en-US" altLang="zh-CN" sz="2400" b="1" dirty="0"/>
              <a:t> </a:t>
            </a:r>
            <a:r>
              <a:rPr lang="zh-CN" altLang="zh-CN" sz="2400" b="1" dirty="0"/>
              <a:t> </a:t>
            </a:r>
            <a:r>
              <a:rPr lang="en-US" altLang="zh-CN" sz="2400" b="1" dirty="0"/>
              <a:t> </a:t>
            </a:r>
            <a:r>
              <a:rPr lang="zh-CN" altLang="zh-CN" sz="2400" b="1" dirty="0"/>
              <a:t>bɑ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ch</a:t>
            </a:r>
            <a:r>
              <a:rPr lang="zh-CN" altLang="zh-CN" sz="2400" b="1" dirty="0">
                <a:latin typeface="宋体" panose="02010600030101010101" pitchFamily="2" charset="-122"/>
              </a:rPr>
              <a:t>á</a:t>
            </a:r>
            <a:r>
              <a:rPr lang="zh-CN" altLang="zh-CN" sz="2400" b="1" dirty="0"/>
              <a:t>ng</a:t>
            </a:r>
            <a:r>
              <a:rPr lang="zh-CN" altLang="zh-CN" sz="2400" dirty="0"/>
              <a:t>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长</a:t>
            </a:r>
            <a:r>
              <a:rPr lang="zh-CN" altLang="en-US" sz="32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  <a:r>
              <a:rPr lang="zh-CN" altLang="en-US" sz="3200" b="1" dirty="0">
                <a:solidFill>
                  <a:srgbClr val="0033CC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47813" y="2708275"/>
            <a:ext cx="54451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en-US" altLang="zh-CN" sz="2400" b="1" dirty="0"/>
              <a:t>s</a:t>
            </a:r>
            <a:r>
              <a:rPr lang="zh-CN" altLang="zh-CN" sz="2400" b="1" dirty="0"/>
              <a:t>h</a:t>
            </a:r>
            <a:r>
              <a:rPr lang="en-US" altLang="zh-CN" sz="2400" b="1" dirty="0"/>
              <a:t>uí  </a:t>
            </a:r>
            <a:r>
              <a:rPr lang="zh-CN" altLang="zh-CN" sz="2400" b="1" dirty="0"/>
              <a:t> de 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wěi  </a:t>
            </a:r>
            <a:r>
              <a:rPr lang="en-US" altLang="zh-CN" sz="2400" b="1" dirty="0"/>
              <a:t>   </a:t>
            </a:r>
            <a:r>
              <a:rPr lang="zh-CN" altLang="zh-CN" sz="2400" b="1" dirty="0"/>
              <a:t>ba 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duǎn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短</a:t>
            </a: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619250" y="3860800"/>
            <a:ext cx="8185150" cy="144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400" b="1" dirty="0"/>
              <a:t>sh</a:t>
            </a:r>
            <a:r>
              <a:rPr lang="en-US" altLang="zh-CN" sz="2400" b="1" dirty="0"/>
              <a:t>uí  </a:t>
            </a:r>
            <a:r>
              <a:rPr lang="zh-CN" altLang="zh-CN" sz="2400" b="1" dirty="0"/>
              <a:t>de  </a:t>
            </a:r>
            <a:r>
              <a:rPr lang="en-US" altLang="zh-CN" sz="2400" b="1" dirty="0"/>
              <a:t>   </a:t>
            </a:r>
            <a:r>
              <a:rPr lang="zh-CN" altLang="zh-CN" sz="2400" b="1" dirty="0"/>
              <a:t>wěi </a:t>
            </a:r>
            <a:r>
              <a:rPr lang="en-US" altLang="zh-CN" sz="2400" b="1" dirty="0"/>
              <a:t>    </a:t>
            </a:r>
            <a:r>
              <a:rPr lang="zh-CN" altLang="zh-CN" sz="2400" b="1" dirty="0"/>
              <a:t>bɑ 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hǎo</a:t>
            </a:r>
            <a:r>
              <a:rPr lang="en-US" altLang="zh-CN" sz="2400" b="1" dirty="0"/>
              <a:t> </a:t>
            </a:r>
            <a:r>
              <a:rPr lang="zh-CN" altLang="zh-CN" sz="2400" b="1" dirty="0"/>
              <a:t> xi</a:t>
            </a:r>
            <a:r>
              <a:rPr lang="zh-CN" altLang="zh-CN" sz="2400" b="1" dirty="0">
                <a:latin typeface="宋体" panose="02010600030101010101" pitchFamily="2" charset="-122"/>
              </a:rPr>
              <a:t>à</a:t>
            </a:r>
            <a:r>
              <a:rPr lang="zh-CN" altLang="zh-CN" sz="2400" b="1" dirty="0"/>
              <a:t>ng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yì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 bǎ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sǎn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</a:t>
            </a:r>
            <a:r>
              <a:rPr lang="zh-CN" altLang="en-US" sz="3200" b="1" dirty="0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好  像  一 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把 伞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</a:rPr>
              <a:t> </a:t>
            </a:r>
            <a:endParaRPr lang="zh-CN" altLang="zh-CN" sz="4400" b="1" dirty="0">
              <a:solidFill>
                <a:srgbClr val="0000FF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AE19E31-624A-43A5-B781-840FEE7C66E9}"/>
              </a:ext>
            </a:extLst>
          </p:cNvPr>
          <p:cNvCxnSpPr/>
          <p:nvPr/>
        </p:nvCxnSpPr>
        <p:spPr>
          <a:xfrm flipH="1">
            <a:off x="4644231" y="3816660"/>
            <a:ext cx="144462" cy="8636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/>
          <p:nvPr/>
        </p:nvSpPr>
        <p:spPr>
          <a:xfrm>
            <a:off x="1258888" y="1628775"/>
            <a:ext cx="6983412" cy="7445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hóu    zi      de     wěi    bɑ  ch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á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ng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猴  子  的  尾  巴  长 。</a:t>
            </a:r>
          </a:p>
        </p:txBody>
      </p:sp>
      <p:sp>
        <p:nvSpPr>
          <p:cNvPr id="34819" name="Rectangle 5"/>
          <p:cNvSpPr/>
          <p:nvPr/>
        </p:nvSpPr>
        <p:spPr>
          <a:xfrm>
            <a:off x="1258888" y="2852738"/>
            <a:ext cx="6732587" cy="754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tù      zi      de 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wěi     ba   duǎn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兔</a:t>
            </a:r>
            <a:r>
              <a:rPr lang="zh-CN" altLang="en-US" sz="32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子  的  尾  巴  短 。</a:t>
            </a:r>
          </a:p>
        </p:txBody>
      </p:sp>
      <p:sp>
        <p:nvSpPr>
          <p:cNvPr id="34820" name="Text Box 3"/>
          <p:cNvSpPr txBox="1"/>
          <p:nvPr/>
        </p:nvSpPr>
        <p:spPr>
          <a:xfrm>
            <a:off x="1258888" y="3976741"/>
            <a:ext cx="8362950" cy="727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sōng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shǔ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de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wěi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bɑ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ǎo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xi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à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ng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yì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bǎ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sǎn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松  鼠  的  尾  巴 </a:t>
            </a:r>
            <a:r>
              <a:rPr lang="zh-CN" altLang="en-US" sz="3200" b="1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好  </a:t>
            </a:r>
            <a:r>
              <a:rPr lang="zh-CN" altLang="en-US" sz="32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像  一 把 伞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AE19E31-624A-43A5-B781-840FEE7C66E9}"/>
              </a:ext>
            </a:extLst>
          </p:cNvPr>
          <p:cNvCxnSpPr/>
          <p:nvPr/>
        </p:nvCxnSpPr>
        <p:spPr>
          <a:xfrm flipH="1">
            <a:off x="5075833" y="3909823"/>
            <a:ext cx="144462" cy="8636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1844675"/>
            <a:ext cx="5681663" cy="5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zh-CN" b="1"/>
              <a:t>sh</a:t>
            </a:r>
            <a:r>
              <a:rPr lang="en-US" altLang="zh-CN" b="1"/>
              <a:t>uí</a:t>
            </a:r>
            <a:r>
              <a:rPr lang="zh-CN" altLang="zh-CN" b="1"/>
              <a:t>  </a:t>
            </a:r>
            <a:r>
              <a:rPr lang="en-US" altLang="zh-CN" b="1"/>
              <a:t> </a:t>
            </a:r>
            <a:r>
              <a:rPr lang="zh-CN" altLang="zh-CN" b="1"/>
              <a:t>de  </a:t>
            </a:r>
            <a:r>
              <a:rPr lang="en-US" altLang="zh-CN" b="1"/>
              <a:t>  </a:t>
            </a:r>
            <a:r>
              <a:rPr lang="zh-CN" altLang="zh-CN" b="1"/>
              <a:t>wěi  </a:t>
            </a:r>
            <a:r>
              <a:rPr lang="en-US" altLang="zh-CN" b="1"/>
              <a:t> </a:t>
            </a:r>
            <a:r>
              <a:rPr lang="zh-CN" altLang="zh-CN" b="1"/>
              <a:t> </a:t>
            </a:r>
            <a:r>
              <a:rPr lang="en-US" altLang="zh-CN" b="1"/>
              <a:t> </a:t>
            </a:r>
            <a:r>
              <a:rPr lang="zh-CN" altLang="zh-CN" b="1"/>
              <a:t>bɑ </a:t>
            </a:r>
            <a:r>
              <a:rPr lang="en-US" altLang="zh-CN" b="1"/>
              <a:t>  </a:t>
            </a:r>
            <a:r>
              <a:rPr lang="zh-CN" altLang="zh-CN" b="1"/>
              <a:t>ch</a:t>
            </a:r>
            <a:r>
              <a:rPr lang="zh-CN" altLang="zh-CN" b="1">
                <a:latin typeface="宋体" panose="02010600030101010101" pitchFamily="2" charset="-122"/>
              </a:rPr>
              <a:t>á</a:t>
            </a:r>
            <a:r>
              <a:rPr lang="zh-CN" altLang="zh-CN" b="1"/>
              <a:t>ng</a:t>
            </a:r>
            <a:r>
              <a:rPr lang="zh-CN" altLang="zh-CN"/>
              <a:t>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</a:t>
            </a: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尾  巴</a:t>
            </a:r>
            <a:r>
              <a:rPr lang="zh-CN" altLang="en-US" sz="2400" b="1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长</a:t>
            </a: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？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2997200"/>
            <a:ext cx="544512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en-US" altLang="zh-CN" b="1"/>
              <a:t>s</a:t>
            </a:r>
            <a:r>
              <a:rPr lang="zh-CN" altLang="zh-CN" b="1"/>
              <a:t>h</a:t>
            </a:r>
            <a:r>
              <a:rPr lang="en-US" altLang="zh-CN" b="1"/>
              <a:t>uí  </a:t>
            </a:r>
            <a:r>
              <a:rPr lang="zh-CN" altLang="zh-CN" b="1"/>
              <a:t> de  </a:t>
            </a:r>
            <a:r>
              <a:rPr lang="en-US" altLang="zh-CN" b="1"/>
              <a:t>  </a:t>
            </a:r>
            <a:r>
              <a:rPr lang="zh-CN" altLang="zh-CN" b="1"/>
              <a:t>wěi  </a:t>
            </a:r>
            <a:r>
              <a:rPr lang="en-US" altLang="zh-CN" b="1"/>
              <a:t>   </a:t>
            </a:r>
            <a:r>
              <a:rPr lang="zh-CN" altLang="zh-CN" b="1"/>
              <a:t>ba  </a:t>
            </a:r>
            <a:r>
              <a:rPr lang="en-US" altLang="zh-CN" b="1"/>
              <a:t>  </a:t>
            </a:r>
            <a:r>
              <a:rPr lang="zh-CN" altLang="zh-CN" b="1"/>
              <a:t>duǎn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短</a:t>
            </a: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4149725"/>
            <a:ext cx="8185150" cy="124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b="1"/>
              <a:t>sh</a:t>
            </a:r>
            <a:r>
              <a:rPr lang="en-US" altLang="zh-CN" b="1"/>
              <a:t>uí  </a:t>
            </a:r>
            <a:r>
              <a:rPr lang="zh-CN" altLang="zh-CN" b="1"/>
              <a:t>de  wěi </a:t>
            </a:r>
            <a:r>
              <a:rPr lang="en-US" altLang="zh-CN" b="1"/>
              <a:t> </a:t>
            </a:r>
            <a:r>
              <a:rPr lang="zh-CN" altLang="zh-CN" b="1"/>
              <a:t>bɑhǎo xi</a:t>
            </a:r>
            <a:r>
              <a:rPr lang="zh-CN" altLang="zh-CN" b="1">
                <a:latin typeface="宋体" panose="02010600030101010101" pitchFamily="2" charset="-122"/>
              </a:rPr>
              <a:t>à</a:t>
            </a:r>
            <a:r>
              <a:rPr lang="zh-CN" altLang="zh-CN" b="1"/>
              <a:t>ng yì  bǎ sǎn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的 尾 巴 好 像 一 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把 伞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</a:rPr>
              <a:t>           </a:t>
            </a:r>
            <a:endParaRPr lang="en-US" altLang="zh-CN" sz="4400" b="1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00563" y="2924175"/>
            <a:ext cx="6732587" cy="6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800" b="1"/>
              <a:t> </a:t>
            </a:r>
            <a:r>
              <a:rPr lang="zh-CN" altLang="zh-CN" b="1"/>
              <a:t>tù      zi      de    </a:t>
            </a:r>
            <a:r>
              <a:rPr lang="en-US" altLang="zh-CN" b="1"/>
              <a:t> </a:t>
            </a:r>
            <a:r>
              <a:rPr lang="zh-CN" altLang="zh-CN" b="1"/>
              <a:t>wěi     ba   duǎn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兔</a:t>
            </a: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子  的  尾  巴  短</a:t>
            </a:r>
            <a:r>
              <a:rPr lang="zh-CN" altLang="en-US" sz="2400" b="1">
                <a:solidFill>
                  <a:srgbClr val="0033CC"/>
                </a:solidFill>
                <a:latin typeface="宋体" panose="02010600030101010101" pitchFamily="2" charset="-122"/>
              </a:rPr>
              <a:t> 。</a:t>
            </a: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4427538" y="4149725"/>
            <a:ext cx="850582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zh-CN" altLang="zh-CN" b="1"/>
              <a:t>sōng shǔ de wěi bɑ hǎoxi</a:t>
            </a:r>
            <a:r>
              <a:rPr lang="zh-CN" altLang="zh-CN" b="1">
                <a:latin typeface="宋体" panose="02010600030101010101" pitchFamily="2" charset="-122"/>
              </a:rPr>
              <a:t>à</a:t>
            </a:r>
            <a:r>
              <a:rPr lang="zh-CN" altLang="zh-CN" b="1"/>
              <a:t>ng yì bǎ sǎn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松 鼠 的尾 巴 好 像 一 把伞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4500563" y="1844675"/>
            <a:ext cx="6983412" cy="5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zh-CN" b="1"/>
              <a:t>hóu    zi      de     wěi    bɑ  ch</a:t>
            </a:r>
            <a:r>
              <a:rPr lang="zh-CN" altLang="zh-CN" b="1">
                <a:latin typeface="宋体" panose="02010600030101010101" pitchFamily="2" charset="-122"/>
              </a:rPr>
              <a:t>á</a:t>
            </a:r>
            <a:r>
              <a:rPr lang="zh-CN" altLang="zh-CN" b="1"/>
              <a:t>ng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猴  子  的  尾  巴  长</a:t>
            </a:r>
            <a:r>
              <a:rPr lang="zh-CN" altLang="en-US" sz="2400" b="1">
                <a:solidFill>
                  <a:srgbClr val="0033CC"/>
                </a:solidFill>
                <a:latin typeface="宋体" panose="02010600030101010101" pitchFamily="2" charset="-122"/>
              </a:rPr>
              <a:t>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1844675"/>
            <a:ext cx="5681663" cy="5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zh-CN" b="1"/>
              <a:t>sh</a:t>
            </a:r>
            <a:r>
              <a:rPr lang="en-US" altLang="zh-CN" b="1"/>
              <a:t>uí</a:t>
            </a:r>
            <a:r>
              <a:rPr lang="zh-CN" altLang="zh-CN" b="1"/>
              <a:t>  </a:t>
            </a:r>
            <a:r>
              <a:rPr lang="en-US" altLang="zh-CN" b="1"/>
              <a:t> </a:t>
            </a:r>
            <a:r>
              <a:rPr lang="zh-CN" altLang="zh-CN" b="1"/>
              <a:t>de  </a:t>
            </a:r>
            <a:r>
              <a:rPr lang="en-US" altLang="zh-CN" b="1"/>
              <a:t>  </a:t>
            </a:r>
            <a:r>
              <a:rPr lang="zh-CN" altLang="zh-CN" b="1"/>
              <a:t>wěi  </a:t>
            </a:r>
            <a:r>
              <a:rPr lang="en-US" altLang="zh-CN" b="1"/>
              <a:t> </a:t>
            </a:r>
            <a:r>
              <a:rPr lang="zh-CN" altLang="zh-CN" b="1"/>
              <a:t> </a:t>
            </a:r>
            <a:r>
              <a:rPr lang="en-US" altLang="zh-CN" b="1"/>
              <a:t> </a:t>
            </a:r>
            <a:r>
              <a:rPr lang="zh-CN" altLang="zh-CN" b="1"/>
              <a:t>bɑ </a:t>
            </a:r>
            <a:r>
              <a:rPr lang="en-US" altLang="zh-CN" b="1"/>
              <a:t>  </a:t>
            </a:r>
            <a:r>
              <a:rPr lang="zh-CN" altLang="zh-CN" b="1"/>
              <a:t>ch</a:t>
            </a:r>
            <a:r>
              <a:rPr lang="zh-CN" altLang="zh-CN" b="1">
                <a:latin typeface="宋体" panose="02010600030101010101" pitchFamily="2" charset="-122"/>
              </a:rPr>
              <a:t>á</a:t>
            </a:r>
            <a:r>
              <a:rPr lang="zh-CN" altLang="zh-CN" b="1"/>
              <a:t>ng</a:t>
            </a:r>
            <a:r>
              <a:rPr lang="zh-CN" altLang="zh-CN"/>
              <a:t>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</a:t>
            </a: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尾  巴</a:t>
            </a:r>
            <a:r>
              <a:rPr lang="zh-CN" altLang="en-US" sz="2400" b="1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长</a:t>
            </a: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？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2997200"/>
            <a:ext cx="544512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en-US" altLang="zh-CN" b="1"/>
              <a:t>s</a:t>
            </a:r>
            <a:r>
              <a:rPr lang="zh-CN" altLang="zh-CN" b="1"/>
              <a:t>h</a:t>
            </a:r>
            <a:r>
              <a:rPr lang="en-US" altLang="zh-CN" b="1"/>
              <a:t>uí  </a:t>
            </a:r>
            <a:r>
              <a:rPr lang="zh-CN" altLang="zh-CN" b="1"/>
              <a:t> de  </a:t>
            </a:r>
            <a:r>
              <a:rPr lang="en-US" altLang="zh-CN" b="1"/>
              <a:t>  </a:t>
            </a:r>
            <a:r>
              <a:rPr lang="zh-CN" altLang="zh-CN" b="1"/>
              <a:t>wěi  </a:t>
            </a:r>
            <a:r>
              <a:rPr lang="en-US" altLang="zh-CN" b="1"/>
              <a:t>   </a:t>
            </a:r>
            <a:r>
              <a:rPr lang="zh-CN" altLang="zh-CN" b="1"/>
              <a:t>ba  </a:t>
            </a:r>
            <a:r>
              <a:rPr lang="en-US" altLang="zh-CN" b="1"/>
              <a:t>  </a:t>
            </a:r>
            <a:r>
              <a:rPr lang="zh-CN" altLang="zh-CN" b="1"/>
              <a:t>duǎn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短</a:t>
            </a: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4149725"/>
            <a:ext cx="8185150" cy="124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b="1"/>
              <a:t>sh</a:t>
            </a:r>
            <a:r>
              <a:rPr lang="en-US" altLang="zh-CN" b="1"/>
              <a:t>uí  </a:t>
            </a:r>
            <a:r>
              <a:rPr lang="zh-CN" altLang="zh-CN" b="1"/>
              <a:t>de  wěi </a:t>
            </a:r>
            <a:r>
              <a:rPr lang="en-US" altLang="zh-CN" b="1"/>
              <a:t> </a:t>
            </a:r>
            <a:r>
              <a:rPr lang="zh-CN" altLang="zh-CN" b="1"/>
              <a:t>bɑhǎo xi</a:t>
            </a:r>
            <a:r>
              <a:rPr lang="zh-CN" altLang="zh-CN" b="1">
                <a:latin typeface="宋体" panose="02010600030101010101" pitchFamily="2" charset="-122"/>
              </a:rPr>
              <a:t>à</a:t>
            </a:r>
            <a:r>
              <a:rPr lang="zh-CN" altLang="zh-CN" b="1"/>
              <a:t>ng yì  bǎ sǎn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的 尾 巴 好 像 一 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把 伞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？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</a:rPr>
              <a:t>        </a:t>
            </a:r>
            <a:r>
              <a:rPr lang="en-US" altLang="zh-CN" sz="4400" b="1">
                <a:solidFill>
                  <a:srgbClr val="FF0000"/>
                </a:solidFill>
              </a:rPr>
              <a:t>  ?</a:t>
            </a:r>
            <a:r>
              <a:rPr lang="en-US" altLang="zh-CN" sz="4400" b="1">
                <a:solidFill>
                  <a:srgbClr val="0000FF"/>
                </a:solidFill>
              </a:rPr>
              <a:t> </a:t>
            </a:r>
            <a:endParaRPr lang="en-US" altLang="zh-CN" sz="4400" b="1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00563" y="2924175"/>
            <a:ext cx="6732587" cy="6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800" b="1"/>
              <a:t> </a:t>
            </a:r>
            <a:r>
              <a:rPr lang="zh-CN" altLang="zh-CN" b="1"/>
              <a:t>tù      zi      de    </a:t>
            </a:r>
            <a:r>
              <a:rPr lang="en-US" altLang="zh-CN" b="1"/>
              <a:t> </a:t>
            </a:r>
            <a:r>
              <a:rPr lang="zh-CN" altLang="zh-CN" b="1"/>
              <a:t>wěi     ba   duǎn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兔</a:t>
            </a: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子  的  尾  巴  短</a:t>
            </a:r>
            <a:r>
              <a:rPr lang="zh-CN" altLang="en-US" sz="2400" b="1">
                <a:solidFill>
                  <a:srgbClr val="0033CC"/>
                </a:solidFill>
                <a:latin typeface="宋体" panose="02010600030101010101" pitchFamily="2" charset="-122"/>
              </a:rPr>
              <a:t> 。</a:t>
            </a: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4427538" y="4149725"/>
            <a:ext cx="850582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zh-CN" altLang="zh-CN" b="1"/>
              <a:t>sōng shǔ de wěi bɑ hǎoxi</a:t>
            </a:r>
            <a:r>
              <a:rPr lang="zh-CN" altLang="zh-CN" b="1">
                <a:latin typeface="宋体" panose="02010600030101010101" pitchFamily="2" charset="-122"/>
              </a:rPr>
              <a:t>à</a:t>
            </a:r>
            <a:r>
              <a:rPr lang="zh-CN" altLang="zh-CN" b="1"/>
              <a:t>ng yì bǎ sǎn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松 鼠 的尾 巴 好 像 一 把伞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4500563" y="1844675"/>
            <a:ext cx="6983412" cy="5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zh-CN" b="1"/>
              <a:t>hóu    zi      de     wěi    bɑ  ch</a:t>
            </a:r>
            <a:r>
              <a:rPr lang="zh-CN" altLang="zh-CN" b="1">
                <a:latin typeface="宋体" panose="02010600030101010101" pitchFamily="2" charset="-122"/>
              </a:rPr>
              <a:t>á</a:t>
            </a:r>
            <a:r>
              <a:rPr lang="zh-CN" altLang="zh-CN" b="1"/>
              <a:t>ng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猴  子  的  尾  巴  长</a:t>
            </a:r>
            <a:r>
              <a:rPr lang="zh-CN" altLang="en-US" sz="2400" b="1">
                <a:solidFill>
                  <a:srgbClr val="0033CC"/>
                </a:solidFill>
                <a:latin typeface="宋体" panose="02010600030101010101" pitchFamily="2" charset="-122"/>
              </a:rPr>
              <a:t>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476375" y="1557338"/>
            <a:ext cx="56816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zh-CN" sz="2400" b="1" dirty="0">
                <a:solidFill>
                  <a:srgbClr val="000000"/>
                </a:solidFill>
              </a:rPr>
              <a:t>sh</a:t>
            </a:r>
            <a:r>
              <a:rPr lang="en-US" altLang="zh-CN" sz="2400" b="1" dirty="0" err="1">
                <a:solidFill>
                  <a:srgbClr val="000000"/>
                </a:solidFill>
              </a:rPr>
              <a:t>uí</a:t>
            </a:r>
            <a:r>
              <a:rPr lang="zh-CN" altLang="zh-CN" sz="2400" b="1" dirty="0">
                <a:solidFill>
                  <a:srgbClr val="000000"/>
                </a:solidFill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zh-CN" altLang="zh-CN" sz="2400" b="1" dirty="0">
                <a:solidFill>
                  <a:srgbClr val="000000"/>
                </a:solidFill>
              </a:rPr>
              <a:t>de  </a:t>
            </a:r>
            <a:r>
              <a:rPr lang="en-US" altLang="zh-CN" sz="2400" b="1" dirty="0">
                <a:solidFill>
                  <a:srgbClr val="000000"/>
                </a:solidFill>
              </a:rPr>
              <a:t>  </a:t>
            </a:r>
            <a:r>
              <a:rPr lang="zh-CN" altLang="zh-CN" sz="2400" b="1" dirty="0">
                <a:solidFill>
                  <a:srgbClr val="000000"/>
                </a:solidFill>
              </a:rPr>
              <a:t>wěi  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zh-CN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zh-CN" altLang="zh-CN" sz="2400" b="1" dirty="0">
                <a:solidFill>
                  <a:srgbClr val="000000"/>
                </a:solidFill>
              </a:rPr>
              <a:t>bɑ </a:t>
            </a:r>
            <a:r>
              <a:rPr lang="en-US" altLang="zh-CN" sz="2400" b="1" dirty="0">
                <a:solidFill>
                  <a:srgbClr val="000000"/>
                </a:solidFill>
              </a:rPr>
              <a:t>  </a:t>
            </a:r>
            <a:r>
              <a:rPr lang="en-US" altLang="zh-CN" sz="2400" b="1" dirty="0" err="1">
                <a:solidFill>
                  <a:srgbClr val="000000"/>
                </a:solidFill>
              </a:rPr>
              <a:t>wān</a:t>
            </a:r>
            <a:endParaRPr lang="zh-CN" altLang="zh-CN" sz="2400" dirty="0">
              <a:solidFill>
                <a:srgbClr val="000000"/>
              </a:solidFill>
            </a:endParaRP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uFillTx/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弯</a:t>
            </a:r>
            <a:r>
              <a:rPr lang="zh-CN" altLang="en-US" sz="32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？</a:t>
            </a:r>
            <a:r>
              <a:rPr lang="zh-CN" altLang="en-US" sz="3200" b="1" dirty="0">
                <a:solidFill>
                  <a:srgbClr val="0033CC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547813" y="2708275"/>
            <a:ext cx="5445125" cy="74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</a:rPr>
              <a:t>s</a:t>
            </a:r>
            <a:r>
              <a:rPr lang="zh-CN" altLang="zh-CN" sz="2400" b="1" dirty="0">
                <a:solidFill>
                  <a:srgbClr val="000000"/>
                </a:solidFill>
              </a:rPr>
              <a:t>h</a:t>
            </a:r>
            <a:r>
              <a:rPr lang="en-US" altLang="zh-CN" sz="2400" b="1" dirty="0" err="1">
                <a:solidFill>
                  <a:srgbClr val="000000"/>
                </a:solidFill>
              </a:rPr>
              <a:t>uí</a:t>
            </a:r>
            <a:r>
              <a:rPr lang="en-US" altLang="zh-CN" sz="2400" b="1" dirty="0">
                <a:solidFill>
                  <a:srgbClr val="000000"/>
                </a:solidFill>
              </a:rPr>
              <a:t>  </a:t>
            </a:r>
            <a:r>
              <a:rPr lang="zh-CN" altLang="zh-CN" sz="2400" b="1" dirty="0">
                <a:solidFill>
                  <a:srgbClr val="000000"/>
                </a:solidFill>
              </a:rPr>
              <a:t> de  </a:t>
            </a:r>
            <a:r>
              <a:rPr lang="en-US" altLang="zh-CN" sz="2400" b="1" dirty="0">
                <a:solidFill>
                  <a:srgbClr val="000000"/>
                </a:solidFill>
              </a:rPr>
              <a:t>  </a:t>
            </a:r>
            <a:r>
              <a:rPr lang="zh-CN" altLang="zh-CN" sz="2400" b="1" dirty="0">
                <a:solidFill>
                  <a:srgbClr val="000000"/>
                </a:solidFill>
              </a:rPr>
              <a:t>wěi  </a:t>
            </a:r>
            <a:r>
              <a:rPr lang="en-US" altLang="zh-CN" sz="2400" b="1" dirty="0">
                <a:solidFill>
                  <a:srgbClr val="000000"/>
                </a:solidFill>
              </a:rPr>
              <a:t>   </a:t>
            </a:r>
            <a:r>
              <a:rPr lang="zh-CN" altLang="zh-CN" sz="2400" b="1" dirty="0">
                <a:solidFill>
                  <a:srgbClr val="000000"/>
                </a:solidFill>
              </a:rPr>
              <a:t>ba  </a:t>
            </a:r>
            <a:r>
              <a:rPr lang="en-US" altLang="zh-CN" sz="2400" b="1" dirty="0">
                <a:solidFill>
                  <a:srgbClr val="000000"/>
                </a:solidFill>
              </a:rPr>
              <a:t>   </a:t>
            </a:r>
            <a:r>
              <a:rPr lang="en-US" altLang="zh-CN" sz="2400" b="1" dirty="0" err="1">
                <a:solidFill>
                  <a:srgbClr val="000000"/>
                </a:solidFill>
              </a:rPr>
              <a:t>biǎn</a:t>
            </a:r>
            <a:endParaRPr lang="en-US" altLang="zh-CN" sz="2400" b="1" dirty="0">
              <a:solidFill>
                <a:srgbClr val="000000"/>
              </a:solidFill>
            </a:endParaRP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扁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619250" y="3860800"/>
            <a:ext cx="8185150" cy="14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400" b="1" dirty="0">
                <a:solidFill>
                  <a:srgbClr val="000000"/>
                </a:solidFill>
              </a:rPr>
              <a:t>sh</a:t>
            </a:r>
            <a:r>
              <a:rPr lang="en-US" altLang="zh-CN" sz="2400" b="1" dirty="0" err="1">
                <a:solidFill>
                  <a:srgbClr val="000000"/>
                </a:solidFill>
              </a:rPr>
              <a:t>uí</a:t>
            </a:r>
            <a:r>
              <a:rPr lang="en-US" altLang="zh-CN" sz="2400" b="1" dirty="0">
                <a:solidFill>
                  <a:srgbClr val="000000"/>
                </a:solidFill>
              </a:rPr>
              <a:t>  </a:t>
            </a:r>
            <a:r>
              <a:rPr lang="zh-CN" altLang="zh-CN" sz="2400" b="1" dirty="0">
                <a:solidFill>
                  <a:srgbClr val="000000"/>
                </a:solidFill>
              </a:rPr>
              <a:t>de  </a:t>
            </a:r>
            <a:r>
              <a:rPr lang="en-US" altLang="zh-CN" sz="2400" b="1" dirty="0">
                <a:solidFill>
                  <a:srgbClr val="000000"/>
                </a:solidFill>
              </a:rPr>
              <a:t>   </a:t>
            </a:r>
            <a:r>
              <a:rPr lang="zh-CN" altLang="zh-CN" sz="2400" b="1" dirty="0">
                <a:solidFill>
                  <a:srgbClr val="000000"/>
                </a:solidFill>
              </a:rPr>
              <a:t>wěi </a:t>
            </a:r>
            <a:r>
              <a:rPr lang="en-US" altLang="zh-CN" sz="2400" b="1" dirty="0">
                <a:solidFill>
                  <a:srgbClr val="000000"/>
                </a:solidFill>
              </a:rPr>
              <a:t>    </a:t>
            </a:r>
            <a:r>
              <a:rPr lang="zh-CN" altLang="zh-CN" sz="2400" b="1" dirty="0">
                <a:solidFill>
                  <a:srgbClr val="000000"/>
                </a:solidFill>
              </a:rPr>
              <a:t>bɑ 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000000"/>
                </a:solidFill>
              </a:rPr>
              <a:t>zuì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   </a:t>
            </a:r>
            <a:r>
              <a:rPr lang="en-US" altLang="zh-CN" sz="2400" b="1" dirty="0" err="1">
                <a:solidFill>
                  <a:srgbClr val="000000"/>
                </a:solidFill>
              </a:rPr>
              <a:t>hǎo</a:t>
            </a:r>
            <a:r>
              <a:rPr lang="en-US" altLang="zh-CN" sz="2400" b="1" dirty="0">
                <a:solidFill>
                  <a:srgbClr val="000000"/>
                </a:solidFill>
              </a:rPr>
              <a:t>  </a:t>
            </a:r>
            <a:r>
              <a:rPr lang="en-US" altLang="zh-CN" sz="2400" b="1" dirty="0" err="1">
                <a:solidFill>
                  <a:srgbClr val="000000"/>
                </a:solidFill>
              </a:rPr>
              <a:t>kàn</a:t>
            </a:r>
            <a:endParaRPr lang="zh-CN" altLang="zh-CN" sz="2400" b="1" dirty="0">
              <a:solidFill>
                <a:srgbClr val="000000"/>
              </a:solidFill>
            </a:endParaRP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</a:t>
            </a:r>
            <a:r>
              <a:rPr lang="zh-CN" altLang="en-US" sz="32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最</a:t>
            </a: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好 看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？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</a:rPr>
              <a:t> </a:t>
            </a:r>
            <a:endParaRPr lang="zh-CN" altLang="zh-CN" sz="4400" b="1" dirty="0">
              <a:solidFill>
                <a:srgbClr val="0000FF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AE19E31-624A-43A5-B781-840FEE7C66E9}"/>
              </a:ext>
            </a:extLst>
          </p:cNvPr>
          <p:cNvCxnSpPr/>
          <p:nvPr/>
        </p:nvCxnSpPr>
        <p:spPr>
          <a:xfrm flipH="1">
            <a:off x="4685182" y="3808374"/>
            <a:ext cx="144462" cy="8636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9705" y="1916430"/>
            <a:ext cx="6047740" cy="2510790"/>
            <a:chOff x="283" y="3018"/>
            <a:chExt cx="9524" cy="3954"/>
          </a:xfrm>
        </p:grpSpPr>
        <p:sp>
          <p:nvSpPr>
            <p:cNvPr id="32770" name="Rectangle 4"/>
            <p:cNvSpPr>
              <a:spLocks noChangeArrowheads="1"/>
            </p:cNvSpPr>
            <p:nvPr/>
          </p:nvSpPr>
          <p:spPr bwMode="auto">
            <a:xfrm>
              <a:off x="283" y="3018"/>
              <a:ext cx="9177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zh-CN" b="1"/>
                <a:t>sh</a:t>
              </a:r>
              <a:r>
                <a:rPr lang="en-US" altLang="zh-CN" b="1"/>
                <a:t>uí  </a:t>
              </a:r>
              <a:r>
                <a:rPr lang="zh-CN" altLang="zh-CN" b="1"/>
                <a:t>de  </a:t>
              </a:r>
              <a:r>
                <a:rPr lang="en-US" altLang="zh-CN" b="1"/>
                <a:t>   </a:t>
              </a:r>
              <a:r>
                <a:rPr lang="zh-CN" altLang="zh-CN" b="1"/>
                <a:t>wěi  </a:t>
              </a:r>
              <a:r>
                <a:rPr lang="en-US" altLang="zh-CN" b="1"/>
                <a:t> </a:t>
              </a:r>
              <a:r>
                <a:rPr lang="zh-CN" altLang="zh-CN" b="1"/>
                <a:t> bɑ   </a:t>
              </a:r>
              <a:r>
                <a:rPr lang="en-US" altLang="zh-CN" b="1"/>
                <a:t> </a:t>
              </a:r>
              <a:r>
                <a:rPr lang="zh-CN" altLang="zh-CN" b="1"/>
                <a:t>wān</a:t>
              </a:r>
              <a:r>
                <a:rPr lang="zh-CN" altLang="zh-CN"/>
                <a:t> </a:t>
              </a:r>
            </a:p>
            <a:p>
              <a:pPr eaLnBrk="0" hangingPunct="0">
                <a:lnSpc>
                  <a:spcPct val="45000"/>
                </a:lnSpc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谁  的  尾  巴  弯 </a:t>
              </a:r>
              <a:r>
                <a:rPr lang="zh-CN" altLang="en-US" sz="2400" b="1">
                  <a:solidFill>
                    <a:srgbClr val="0000FF"/>
                  </a:solidFill>
                  <a:latin typeface="宋体" panose="02010600030101010101" pitchFamily="2" charset="-122"/>
                </a:rPr>
                <a:t>？ </a:t>
              </a:r>
            </a:p>
          </p:txBody>
        </p:sp>
        <p:sp>
          <p:nvSpPr>
            <p:cNvPr id="32771" name="Rectangle 5"/>
            <p:cNvSpPr>
              <a:spLocks noChangeArrowheads="1"/>
            </p:cNvSpPr>
            <p:nvPr/>
          </p:nvSpPr>
          <p:spPr bwMode="auto">
            <a:xfrm>
              <a:off x="283" y="6080"/>
              <a:ext cx="9525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  <a:spcBef>
                  <a:spcPct val="50000"/>
                </a:spcBef>
              </a:pPr>
              <a:r>
                <a:rPr lang="zh-CN" altLang="zh-CN" b="1"/>
                <a:t>sh</a:t>
              </a:r>
              <a:r>
                <a:rPr lang="en-US" altLang="zh-CN" b="1"/>
                <a:t>uí</a:t>
              </a:r>
              <a:r>
                <a:rPr lang="zh-CN" altLang="zh-CN" b="1"/>
                <a:t> </a:t>
              </a:r>
              <a:r>
                <a:rPr lang="en-US" altLang="zh-CN" b="1"/>
                <a:t> </a:t>
              </a:r>
              <a:r>
                <a:rPr lang="zh-CN" altLang="zh-CN" b="1"/>
                <a:t>de  </a:t>
              </a:r>
              <a:r>
                <a:rPr lang="en-US" altLang="zh-CN" b="1"/>
                <a:t>  </a:t>
              </a:r>
              <a:r>
                <a:rPr lang="zh-CN" altLang="zh-CN" b="1"/>
                <a:t>wěi </a:t>
              </a:r>
              <a:r>
                <a:rPr lang="en-US" altLang="zh-CN" b="1"/>
                <a:t>    </a:t>
              </a:r>
              <a:r>
                <a:rPr lang="zh-CN" altLang="zh-CN" b="1"/>
                <a:t>ba   </a:t>
              </a:r>
              <a:r>
                <a:rPr lang="en-US" altLang="zh-CN" b="1"/>
                <a:t>  </a:t>
              </a:r>
              <a:r>
                <a:rPr lang="zh-CN" altLang="zh-CN" b="1"/>
                <a:t>zuì  </a:t>
              </a:r>
              <a:r>
                <a:rPr lang="en-US" altLang="zh-CN" b="1"/>
                <a:t> </a:t>
              </a:r>
              <a:r>
                <a:rPr lang="zh-CN" altLang="zh-CN" b="1"/>
                <a:t>hǎo</a:t>
              </a:r>
              <a:r>
                <a:rPr lang="en-US" altLang="zh-CN" b="1"/>
                <a:t>  </a:t>
              </a:r>
              <a:r>
                <a:rPr lang="zh-CN" altLang="zh-CN" b="1"/>
                <a:t> k</a:t>
              </a:r>
              <a:r>
                <a:rPr lang="zh-CN" altLang="zh-CN" b="1">
                  <a:latin typeface="宋体" panose="02010600030101010101" pitchFamily="2" charset="-122"/>
                </a:rPr>
                <a:t>à</a:t>
              </a:r>
              <a:r>
                <a:rPr lang="zh-CN" altLang="zh-CN" b="1"/>
                <a:t>n</a:t>
              </a:r>
            </a:p>
            <a:p>
              <a:pPr eaLnBrk="0" hangingPunct="0">
                <a:lnSpc>
                  <a:spcPct val="45000"/>
                </a:lnSpc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谁  的  尾  巴  </a:t>
              </a:r>
              <a:r>
                <a:rPr lang="zh-CN" altLang="en-US" sz="2400" b="1">
                  <a:solidFill>
                    <a:srgbClr val="FF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最 </a:t>
              </a:r>
              <a:r>
                <a:rPr lang="zh-CN" altLang="en-US" sz="2400" b="1">
                  <a:solidFill>
                    <a:srgbClr val="0000FF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好  看</a:t>
              </a:r>
              <a:r>
                <a:rPr lang="zh-CN" altLang="en-US" sz="2400" b="1">
                  <a:solidFill>
                    <a:srgbClr val="0000FF"/>
                  </a:solidFill>
                </a:rPr>
                <a:t>？ </a:t>
              </a:r>
              <a:r>
                <a:rPr lang="zh-CN" altLang="en-US" sz="2400"/>
                <a:t>                  </a:t>
              </a:r>
            </a:p>
          </p:txBody>
        </p:sp>
      </p:grp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388" y="2924175"/>
            <a:ext cx="476567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b="1"/>
              <a:t>sh</a:t>
            </a:r>
            <a:r>
              <a:rPr lang="en-US" altLang="zh-CN" b="1"/>
              <a:t>uí</a:t>
            </a:r>
            <a:r>
              <a:rPr lang="zh-CN" altLang="zh-CN" b="1"/>
              <a:t> </a:t>
            </a:r>
            <a:r>
              <a:rPr lang="en-US" altLang="zh-CN" b="1"/>
              <a:t> </a:t>
            </a:r>
            <a:r>
              <a:rPr lang="zh-CN" altLang="zh-CN" b="1"/>
              <a:t>de</a:t>
            </a:r>
            <a:r>
              <a:rPr lang="en-US" altLang="zh-CN" b="1"/>
              <a:t>    </a:t>
            </a:r>
            <a:r>
              <a:rPr lang="zh-CN" altLang="zh-CN" b="1"/>
              <a:t> wěi </a:t>
            </a:r>
            <a:r>
              <a:rPr lang="en-US" altLang="zh-CN" b="1"/>
              <a:t>   </a:t>
            </a:r>
            <a:r>
              <a:rPr lang="zh-CN" altLang="zh-CN" b="1"/>
              <a:t>ba </a:t>
            </a:r>
            <a:r>
              <a:rPr lang="en-US" altLang="zh-CN" b="1"/>
              <a:t>   </a:t>
            </a:r>
            <a:r>
              <a:rPr lang="zh-CN" altLang="zh-CN" b="1"/>
              <a:t>biǎn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</a:t>
            </a: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扁</a:t>
            </a:r>
            <a:r>
              <a:rPr lang="zh-CN" altLang="en-US" sz="2400" b="1">
                <a:latin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？  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217353" y="1929765"/>
            <a:ext cx="6424612" cy="6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800" b="1"/>
              <a:t>  </a:t>
            </a:r>
            <a:r>
              <a:rPr lang="zh-CN" altLang="zh-CN" b="1"/>
              <a:t>gōng   </a:t>
            </a:r>
            <a:r>
              <a:rPr lang="en-US" altLang="zh-CN" b="1"/>
              <a:t> </a:t>
            </a:r>
            <a:r>
              <a:rPr lang="zh-CN" altLang="zh-CN" b="1"/>
              <a:t>jī </a:t>
            </a:r>
            <a:r>
              <a:rPr lang="en-US" altLang="zh-CN" b="1"/>
              <a:t> </a:t>
            </a:r>
            <a:r>
              <a:rPr lang="zh-CN" altLang="zh-CN" b="1"/>
              <a:t>  </a:t>
            </a:r>
            <a:r>
              <a:rPr lang="en-US" altLang="zh-CN" b="1"/>
              <a:t> </a:t>
            </a:r>
            <a:r>
              <a:rPr lang="zh-CN" altLang="zh-CN" b="1"/>
              <a:t>de </a:t>
            </a:r>
            <a:r>
              <a:rPr lang="en-US" altLang="zh-CN" b="1"/>
              <a:t> </a:t>
            </a:r>
            <a:r>
              <a:rPr lang="zh-CN" altLang="zh-CN" b="1"/>
              <a:t> </a:t>
            </a:r>
            <a:r>
              <a:rPr lang="en-US" altLang="zh-CN" b="1"/>
              <a:t>  </a:t>
            </a:r>
            <a:r>
              <a:rPr lang="zh-CN" altLang="zh-CN" b="1"/>
              <a:t>wěi</a:t>
            </a:r>
            <a:r>
              <a:rPr lang="en-US" altLang="zh-CN" b="1"/>
              <a:t> </a:t>
            </a:r>
            <a:r>
              <a:rPr lang="zh-CN" altLang="zh-CN" b="1"/>
              <a:t> </a:t>
            </a:r>
            <a:r>
              <a:rPr lang="en-US" altLang="zh-CN" b="1"/>
              <a:t>  </a:t>
            </a:r>
            <a:r>
              <a:rPr lang="zh-CN" altLang="zh-CN" b="1"/>
              <a:t>bɑ  </a:t>
            </a:r>
            <a:r>
              <a:rPr lang="en-US" altLang="zh-CN" b="1"/>
              <a:t>  </a:t>
            </a:r>
            <a:r>
              <a:rPr lang="zh-CN" altLang="zh-CN" b="1"/>
              <a:t>wān</a:t>
            </a:r>
            <a:r>
              <a:rPr lang="zh-CN" altLang="zh-CN"/>
              <a:t>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400" b="1">
                <a:solidFill>
                  <a:srgbClr val="FF0000"/>
                </a:solidFill>
              </a:rPr>
              <a:t>  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公  </a:t>
            </a: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鸡  的  尾  巴  弯</a:t>
            </a:r>
            <a:r>
              <a:rPr lang="zh-CN" altLang="en-US" sz="2400" b="1">
                <a:solidFill>
                  <a:srgbClr val="0033CC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460240" y="2923858"/>
            <a:ext cx="4673600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b="1"/>
              <a:t> yā  </a:t>
            </a:r>
            <a:r>
              <a:rPr lang="en-US" altLang="zh-CN" b="1"/>
              <a:t>  </a:t>
            </a:r>
            <a:r>
              <a:rPr lang="zh-CN" altLang="zh-CN" b="1"/>
              <a:t> zi   </a:t>
            </a:r>
            <a:r>
              <a:rPr lang="en-US" altLang="zh-CN" b="1"/>
              <a:t>   </a:t>
            </a:r>
            <a:r>
              <a:rPr lang="zh-CN" altLang="zh-CN" b="1"/>
              <a:t>de </a:t>
            </a:r>
            <a:r>
              <a:rPr lang="en-US" altLang="zh-CN" b="1"/>
              <a:t>   </a:t>
            </a:r>
            <a:r>
              <a:rPr lang="zh-CN" altLang="zh-CN" b="1"/>
              <a:t> wěi</a:t>
            </a:r>
            <a:r>
              <a:rPr lang="en-US" altLang="zh-CN" b="1"/>
              <a:t>   </a:t>
            </a:r>
            <a:r>
              <a:rPr lang="zh-CN" altLang="zh-CN" b="1"/>
              <a:t> ba</a:t>
            </a:r>
            <a:r>
              <a:rPr lang="en-US" altLang="zh-CN" b="1"/>
              <a:t>   </a:t>
            </a:r>
            <a:r>
              <a:rPr lang="zh-CN" altLang="zh-CN" b="1"/>
              <a:t> biǎn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鸭  子  的  尾  巴  扁</a:t>
            </a:r>
            <a:r>
              <a:rPr lang="zh-CN" altLang="en-US" sz="2400" b="1">
                <a:solidFill>
                  <a:srgbClr val="0033CC"/>
                </a:solidFill>
              </a:rPr>
              <a:t>。 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4460240" y="3860800"/>
            <a:ext cx="6705600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45000"/>
              </a:lnSpc>
              <a:spcBef>
                <a:spcPct val="35000"/>
              </a:spcBef>
            </a:pPr>
            <a:r>
              <a:rPr lang="zh-CN" altLang="zh-CN" b="1" dirty="0"/>
              <a:t>kǒng</a:t>
            </a:r>
            <a:r>
              <a:rPr lang="en-US" altLang="zh-CN" b="1" dirty="0"/>
              <a:t> </a:t>
            </a:r>
            <a:r>
              <a:rPr lang="zh-CN" altLang="zh-CN" b="1" dirty="0"/>
              <a:t> què </a:t>
            </a:r>
            <a:r>
              <a:rPr lang="en-US" altLang="zh-CN" b="1" dirty="0"/>
              <a:t> </a:t>
            </a:r>
            <a:r>
              <a:rPr lang="zh-CN" altLang="zh-CN" b="1" dirty="0"/>
              <a:t> de    wěi </a:t>
            </a:r>
            <a:r>
              <a:rPr lang="en-US" altLang="zh-CN" b="1" dirty="0"/>
              <a:t>  </a:t>
            </a:r>
            <a:r>
              <a:rPr lang="zh-CN" altLang="zh-CN" b="1" dirty="0"/>
              <a:t>ba </a:t>
            </a:r>
            <a:r>
              <a:rPr lang="en-US" altLang="zh-CN" b="1" dirty="0"/>
              <a:t> </a:t>
            </a:r>
            <a:r>
              <a:rPr lang="zh-CN" altLang="zh-CN" b="1" dirty="0"/>
              <a:t>zuì </a:t>
            </a:r>
            <a:r>
              <a:rPr lang="en-US" altLang="zh-CN" b="1" dirty="0"/>
              <a:t> </a:t>
            </a:r>
            <a:r>
              <a:rPr lang="zh-CN" altLang="zh-CN" b="1" dirty="0"/>
              <a:t>hǎo</a:t>
            </a:r>
            <a:r>
              <a:rPr lang="en-US" altLang="zh-CN" b="1" dirty="0"/>
              <a:t>  </a:t>
            </a:r>
            <a:r>
              <a:rPr lang="zh-CN" altLang="zh-CN" b="1" dirty="0"/>
              <a:t>k</a:t>
            </a:r>
            <a:r>
              <a:rPr lang="zh-CN" altLang="zh-CN" b="1" dirty="0">
                <a:latin typeface="宋体" panose="02010600030101010101" pitchFamily="2" charset="-122"/>
              </a:rPr>
              <a:t>à</a:t>
            </a:r>
            <a:r>
              <a:rPr lang="zh-CN" altLang="zh-CN" b="1" dirty="0"/>
              <a:t>n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孔  雀  的  尾 巴 最 好 看</a:t>
            </a:r>
            <a:r>
              <a:rPr lang="zh-CN" altLang="en-US" sz="2400" b="1" dirty="0">
                <a:solidFill>
                  <a:srgbClr val="0000FF"/>
                </a:solidFill>
              </a:rPr>
              <a:t>。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DAE19E31-624A-43A5-B781-840FEE7C66E9}"/>
              </a:ext>
            </a:extLst>
          </p:cNvPr>
          <p:cNvCxnSpPr/>
          <p:nvPr/>
        </p:nvCxnSpPr>
        <p:spPr>
          <a:xfrm flipH="1">
            <a:off x="7154433" y="3712210"/>
            <a:ext cx="144462" cy="8636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1844675"/>
            <a:ext cx="5681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zh-CN" b="1" dirty="0">
                <a:solidFill>
                  <a:srgbClr val="000000"/>
                </a:solidFill>
              </a:rPr>
              <a:t>sh</a:t>
            </a:r>
            <a:r>
              <a:rPr lang="en-US" altLang="zh-CN" b="1" dirty="0" err="1">
                <a:solidFill>
                  <a:srgbClr val="000000"/>
                </a:solidFill>
              </a:rPr>
              <a:t>uí</a:t>
            </a:r>
            <a:r>
              <a:rPr lang="zh-CN" altLang="zh-CN" b="1" dirty="0">
                <a:solidFill>
                  <a:srgbClr val="000000"/>
                </a:solidFill>
              </a:rPr>
              <a:t>  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  <a:r>
              <a:rPr lang="zh-CN" altLang="zh-CN" b="1" dirty="0">
                <a:solidFill>
                  <a:srgbClr val="000000"/>
                </a:solidFill>
              </a:rPr>
              <a:t>de  </a:t>
            </a:r>
            <a:r>
              <a:rPr lang="en-US" altLang="zh-CN" b="1" dirty="0">
                <a:solidFill>
                  <a:srgbClr val="000000"/>
                </a:solidFill>
              </a:rPr>
              <a:t>  </a:t>
            </a:r>
            <a:r>
              <a:rPr lang="zh-CN" altLang="zh-CN" b="1" dirty="0">
                <a:solidFill>
                  <a:srgbClr val="000000"/>
                </a:solidFill>
              </a:rPr>
              <a:t>wěi  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  <a:r>
              <a:rPr lang="zh-CN" altLang="zh-CN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  <a:r>
              <a:rPr lang="zh-CN" altLang="zh-CN" b="1" dirty="0">
                <a:solidFill>
                  <a:srgbClr val="000000"/>
                </a:solidFill>
              </a:rPr>
              <a:t>bɑ </a:t>
            </a:r>
            <a:r>
              <a:rPr lang="en-US" altLang="zh-CN" b="1" dirty="0">
                <a:solidFill>
                  <a:srgbClr val="000000"/>
                </a:solidFill>
              </a:rPr>
              <a:t>  </a:t>
            </a:r>
            <a:r>
              <a:rPr lang="zh-CN" altLang="zh-CN" b="1" dirty="0">
                <a:solidFill>
                  <a:srgbClr val="000000"/>
                </a:solidFill>
              </a:rPr>
              <a:t>ch</a:t>
            </a:r>
            <a:r>
              <a:rPr lang="zh-CN" altLang="zh-CN" b="1" dirty="0">
                <a:solidFill>
                  <a:srgbClr val="000000"/>
                </a:solidFill>
                <a:latin typeface="宋体" panose="02010600030101010101" pitchFamily="2" charset="-122"/>
              </a:rPr>
              <a:t>á</a:t>
            </a:r>
            <a:r>
              <a:rPr lang="zh-CN" altLang="zh-CN" b="1" dirty="0">
                <a:solidFill>
                  <a:srgbClr val="000000"/>
                </a:solidFill>
              </a:rPr>
              <a:t>ng</a:t>
            </a:r>
            <a:r>
              <a:rPr lang="zh-CN" altLang="zh-CN" dirty="0">
                <a:solidFill>
                  <a:srgbClr val="000000"/>
                </a:solidFill>
              </a:rPr>
              <a:t>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</a:t>
            </a:r>
            <a:r>
              <a:rPr lang="zh-CN" altLang="en-US" sz="24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尾  巴</a:t>
            </a:r>
            <a:r>
              <a:rPr lang="zh-CN" altLang="en-US" sz="2400" b="1" dirty="0">
                <a:solidFill>
                  <a:srgbClr val="3333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长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？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2997200"/>
            <a:ext cx="54451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000000"/>
                </a:solidFill>
              </a:rPr>
              <a:t>s</a:t>
            </a:r>
            <a:r>
              <a:rPr lang="zh-CN" altLang="zh-CN" b="1" dirty="0">
                <a:solidFill>
                  <a:srgbClr val="000000"/>
                </a:solidFill>
              </a:rPr>
              <a:t>h</a:t>
            </a:r>
            <a:r>
              <a:rPr lang="en-US" altLang="zh-CN" b="1" dirty="0">
                <a:solidFill>
                  <a:srgbClr val="000000"/>
                </a:solidFill>
              </a:rPr>
              <a:t>uí  </a:t>
            </a:r>
            <a:r>
              <a:rPr lang="zh-CN" altLang="zh-CN" b="1" dirty="0">
                <a:solidFill>
                  <a:srgbClr val="000000"/>
                </a:solidFill>
              </a:rPr>
              <a:t> de  </a:t>
            </a:r>
            <a:r>
              <a:rPr lang="en-US" altLang="zh-CN" b="1" dirty="0">
                <a:solidFill>
                  <a:srgbClr val="000000"/>
                </a:solidFill>
              </a:rPr>
              <a:t>  </a:t>
            </a:r>
            <a:r>
              <a:rPr lang="zh-CN" altLang="zh-CN" b="1" dirty="0">
                <a:solidFill>
                  <a:srgbClr val="000000"/>
                </a:solidFill>
              </a:rPr>
              <a:t>wěi  </a:t>
            </a:r>
            <a:r>
              <a:rPr lang="en-US" altLang="zh-CN" b="1" dirty="0">
                <a:solidFill>
                  <a:srgbClr val="000000"/>
                </a:solidFill>
              </a:rPr>
              <a:t>   </a:t>
            </a:r>
            <a:r>
              <a:rPr lang="zh-CN" altLang="zh-CN" b="1" dirty="0">
                <a:solidFill>
                  <a:srgbClr val="000000"/>
                </a:solidFill>
              </a:rPr>
              <a:t>ba  </a:t>
            </a:r>
            <a:r>
              <a:rPr lang="en-US" altLang="zh-CN" b="1" dirty="0">
                <a:solidFill>
                  <a:srgbClr val="000000"/>
                </a:solidFill>
              </a:rPr>
              <a:t>  </a:t>
            </a:r>
            <a:r>
              <a:rPr lang="zh-CN" altLang="zh-CN" b="1" dirty="0">
                <a:solidFill>
                  <a:srgbClr val="000000"/>
                </a:solidFill>
              </a:rPr>
              <a:t>duǎn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短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4149725"/>
            <a:ext cx="81851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b="1" dirty="0">
                <a:solidFill>
                  <a:srgbClr val="000000"/>
                </a:solidFill>
              </a:rPr>
              <a:t>sh</a:t>
            </a:r>
            <a:r>
              <a:rPr lang="en-US" altLang="zh-CN" b="1" dirty="0">
                <a:solidFill>
                  <a:srgbClr val="000000"/>
                </a:solidFill>
              </a:rPr>
              <a:t>uí  </a:t>
            </a:r>
            <a:r>
              <a:rPr lang="zh-CN" altLang="zh-CN" b="1" dirty="0">
                <a:solidFill>
                  <a:srgbClr val="000000"/>
                </a:solidFill>
              </a:rPr>
              <a:t>de  wěi 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  <a:r>
              <a:rPr lang="zh-CN" altLang="zh-CN" b="1" dirty="0">
                <a:solidFill>
                  <a:srgbClr val="000000"/>
                </a:solidFill>
              </a:rPr>
              <a:t>bɑ  hǎo xi</a:t>
            </a:r>
            <a:r>
              <a:rPr lang="zh-CN" altLang="zh-CN" b="1" dirty="0">
                <a:solidFill>
                  <a:srgbClr val="000000"/>
                </a:solidFill>
                <a:latin typeface="宋体" panose="02010600030101010101" pitchFamily="2" charset="-122"/>
              </a:rPr>
              <a:t>à</a:t>
            </a:r>
            <a:r>
              <a:rPr lang="zh-CN" altLang="zh-CN" b="1" dirty="0">
                <a:solidFill>
                  <a:srgbClr val="000000"/>
                </a:solidFill>
              </a:rPr>
              <a:t>ng yì  bǎ sǎn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的 尾 巴 好 像 一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把 伞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</a:rPr>
              <a:t> </a:t>
            </a:r>
            <a:endParaRPr lang="zh-CN" altLang="zh-CN" sz="4400" b="1" dirty="0">
              <a:solidFill>
                <a:srgbClr val="0000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00563" y="2924175"/>
            <a:ext cx="6732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800" b="1" dirty="0">
                <a:solidFill>
                  <a:srgbClr val="000000"/>
                </a:solidFill>
              </a:rPr>
              <a:t> </a:t>
            </a:r>
            <a:r>
              <a:rPr lang="zh-CN" altLang="zh-CN" b="1" dirty="0">
                <a:solidFill>
                  <a:srgbClr val="000000"/>
                </a:solidFill>
              </a:rPr>
              <a:t>tù      zi      de    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  <a:r>
              <a:rPr lang="zh-CN" altLang="zh-CN" b="1" dirty="0">
                <a:solidFill>
                  <a:srgbClr val="000000"/>
                </a:solidFill>
              </a:rPr>
              <a:t>wěi     ba   duǎn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兔</a:t>
            </a:r>
            <a:r>
              <a:rPr lang="zh-CN" altLang="en-US" sz="24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子  的  尾  巴  短 </a:t>
            </a:r>
            <a:r>
              <a:rPr lang="zh-CN" altLang="en-US" sz="2400" b="1" dirty="0">
                <a:solidFill>
                  <a:srgbClr val="0033CC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4427538" y="4149725"/>
            <a:ext cx="850582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zh-CN" altLang="zh-CN" b="1" dirty="0">
                <a:solidFill>
                  <a:srgbClr val="000000"/>
                </a:solidFill>
              </a:rPr>
              <a:t>sōng shǔ de wěi bɑ hǎoxi</a:t>
            </a:r>
            <a:r>
              <a:rPr lang="zh-CN" altLang="zh-CN" b="1" dirty="0">
                <a:solidFill>
                  <a:srgbClr val="000000"/>
                </a:solidFill>
                <a:latin typeface="宋体" panose="02010600030101010101" pitchFamily="2" charset="-122"/>
              </a:rPr>
              <a:t>à</a:t>
            </a:r>
            <a:r>
              <a:rPr lang="zh-CN" altLang="zh-CN" b="1" dirty="0">
                <a:solidFill>
                  <a:srgbClr val="000000"/>
                </a:solidFill>
              </a:rPr>
              <a:t>ng yì bǎ sǎn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松  鼠 的尾 巴 好 像 一 把 伞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4500563" y="1844675"/>
            <a:ext cx="69834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zh-CN" b="1" dirty="0">
                <a:solidFill>
                  <a:srgbClr val="000000"/>
                </a:solidFill>
              </a:rPr>
              <a:t>hóu    zi      de     wěi    bɑ  ch</a:t>
            </a:r>
            <a:r>
              <a:rPr lang="zh-CN" altLang="zh-CN" b="1" dirty="0">
                <a:solidFill>
                  <a:srgbClr val="000000"/>
                </a:solidFill>
                <a:latin typeface="宋体" panose="02010600030101010101" pitchFamily="2" charset="-122"/>
              </a:rPr>
              <a:t>á</a:t>
            </a:r>
            <a:r>
              <a:rPr lang="zh-CN" altLang="zh-CN" b="1" dirty="0">
                <a:solidFill>
                  <a:srgbClr val="000000"/>
                </a:solidFill>
              </a:rPr>
              <a:t>ng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猴  子  的  尾  巴  长 </a:t>
            </a:r>
            <a:r>
              <a:rPr lang="zh-CN" altLang="en-US" sz="2400" b="1" dirty="0">
                <a:solidFill>
                  <a:srgbClr val="0033CC"/>
                </a:solidFill>
                <a:latin typeface="宋体" panose="02010600030101010101" pitchFamily="2" charset="-122"/>
              </a:rPr>
              <a:t>。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0" y="2492375"/>
            <a:ext cx="8820150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0" y="3716338"/>
            <a:ext cx="8820150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0" y="4941888"/>
            <a:ext cx="8820150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96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79388" y="1916113"/>
            <a:ext cx="5827712" cy="5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zh-CN" b="1"/>
              <a:t>sh</a:t>
            </a:r>
            <a:r>
              <a:rPr lang="en-US" altLang="zh-CN" b="1"/>
              <a:t>uí  </a:t>
            </a:r>
            <a:r>
              <a:rPr lang="zh-CN" altLang="zh-CN" b="1"/>
              <a:t>de  </a:t>
            </a:r>
            <a:r>
              <a:rPr lang="en-US" altLang="zh-CN" b="1"/>
              <a:t>   </a:t>
            </a:r>
            <a:r>
              <a:rPr lang="zh-CN" altLang="zh-CN" b="1"/>
              <a:t>wěi  </a:t>
            </a:r>
            <a:r>
              <a:rPr lang="en-US" altLang="zh-CN" b="1"/>
              <a:t> </a:t>
            </a:r>
            <a:r>
              <a:rPr lang="zh-CN" altLang="zh-CN" b="1"/>
              <a:t> bɑ   </a:t>
            </a:r>
            <a:r>
              <a:rPr lang="en-US" altLang="zh-CN" b="1"/>
              <a:t> </a:t>
            </a:r>
            <a:r>
              <a:rPr lang="zh-CN" altLang="zh-CN" b="1"/>
              <a:t>wān</a:t>
            </a:r>
            <a:r>
              <a:rPr lang="zh-CN" altLang="zh-CN"/>
              <a:t>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弯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？ 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79388" y="3860800"/>
            <a:ext cx="604837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b="1"/>
              <a:t>sh</a:t>
            </a:r>
            <a:r>
              <a:rPr lang="en-US" altLang="zh-CN" b="1"/>
              <a:t>uí</a:t>
            </a:r>
            <a:r>
              <a:rPr lang="zh-CN" altLang="zh-CN" b="1"/>
              <a:t> </a:t>
            </a:r>
            <a:r>
              <a:rPr lang="en-US" altLang="zh-CN" b="1"/>
              <a:t> </a:t>
            </a:r>
            <a:r>
              <a:rPr lang="zh-CN" altLang="zh-CN" b="1"/>
              <a:t>de  </a:t>
            </a:r>
            <a:r>
              <a:rPr lang="en-US" altLang="zh-CN" b="1"/>
              <a:t>  </a:t>
            </a:r>
            <a:r>
              <a:rPr lang="zh-CN" altLang="zh-CN" b="1"/>
              <a:t>wěi </a:t>
            </a:r>
            <a:r>
              <a:rPr lang="en-US" altLang="zh-CN" b="1"/>
              <a:t>    </a:t>
            </a:r>
            <a:r>
              <a:rPr lang="zh-CN" altLang="zh-CN" b="1"/>
              <a:t>ba   </a:t>
            </a:r>
            <a:r>
              <a:rPr lang="en-US" altLang="zh-CN" b="1"/>
              <a:t>  </a:t>
            </a:r>
            <a:r>
              <a:rPr lang="zh-CN" altLang="zh-CN" b="1"/>
              <a:t>zuì  </a:t>
            </a:r>
            <a:r>
              <a:rPr lang="en-US" altLang="zh-CN" b="1"/>
              <a:t> </a:t>
            </a:r>
            <a:r>
              <a:rPr lang="zh-CN" altLang="zh-CN" b="1"/>
              <a:t>hǎo</a:t>
            </a:r>
            <a:r>
              <a:rPr lang="en-US" altLang="zh-CN" b="1"/>
              <a:t>  </a:t>
            </a:r>
            <a:r>
              <a:rPr lang="zh-CN" altLang="zh-CN" b="1"/>
              <a:t> k</a:t>
            </a:r>
            <a:r>
              <a:rPr lang="zh-CN" altLang="zh-CN" b="1">
                <a:latin typeface="宋体" panose="02010600030101010101" pitchFamily="2" charset="-122"/>
              </a:rPr>
              <a:t>à</a:t>
            </a:r>
            <a:r>
              <a:rPr lang="zh-CN" altLang="zh-CN" b="1"/>
              <a:t>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最 </a:t>
            </a: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好  看</a:t>
            </a:r>
            <a:r>
              <a:rPr lang="zh-CN" altLang="en-US" sz="2400" b="1">
                <a:solidFill>
                  <a:srgbClr val="0000FF"/>
                </a:solidFill>
              </a:rPr>
              <a:t>？ </a:t>
            </a:r>
            <a:r>
              <a:rPr lang="zh-CN" altLang="en-US" sz="2400"/>
              <a:t>                 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388" y="2924175"/>
            <a:ext cx="476567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b="1"/>
              <a:t>sh</a:t>
            </a:r>
            <a:r>
              <a:rPr lang="en-US" altLang="zh-CN" b="1"/>
              <a:t>uí</a:t>
            </a:r>
            <a:r>
              <a:rPr lang="zh-CN" altLang="zh-CN" b="1"/>
              <a:t> </a:t>
            </a:r>
            <a:r>
              <a:rPr lang="en-US" altLang="zh-CN" b="1"/>
              <a:t> </a:t>
            </a:r>
            <a:r>
              <a:rPr lang="zh-CN" altLang="zh-CN" b="1"/>
              <a:t>de</a:t>
            </a:r>
            <a:r>
              <a:rPr lang="en-US" altLang="zh-CN" b="1"/>
              <a:t>    </a:t>
            </a:r>
            <a:r>
              <a:rPr lang="zh-CN" altLang="zh-CN" b="1"/>
              <a:t> wěi </a:t>
            </a:r>
            <a:r>
              <a:rPr lang="en-US" altLang="zh-CN" b="1"/>
              <a:t>   </a:t>
            </a:r>
            <a:r>
              <a:rPr lang="zh-CN" altLang="zh-CN" b="1"/>
              <a:t>ba </a:t>
            </a:r>
            <a:r>
              <a:rPr lang="en-US" altLang="zh-CN" b="1"/>
              <a:t>   </a:t>
            </a:r>
            <a:r>
              <a:rPr lang="zh-CN" altLang="zh-CN" b="1"/>
              <a:t>biǎn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</a:t>
            </a: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扁</a:t>
            </a:r>
            <a:r>
              <a:rPr lang="zh-CN" altLang="en-US" sz="2400" b="1">
                <a:latin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？  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211638" y="1844675"/>
            <a:ext cx="6424612" cy="6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800" b="1"/>
              <a:t>  </a:t>
            </a:r>
            <a:r>
              <a:rPr lang="zh-CN" altLang="zh-CN" b="1"/>
              <a:t>gōng   </a:t>
            </a:r>
            <a:r>
              <a:rPr lang="en-US" altLang="zh-CN" b="1"/>
              <a:t> </a:t>
            </a:r>
            <a:r>
              <a:rPr lang="zh-CN" altLang="zh-CN" b="1"/>
              <a:t>jī </a:t>
            </a:r>
            <a:r>
              <a:rPr lang="en-US" altLang="zh-CN" b="1"/>
              <a:t> </a:t>
            </a:r>
            <a:r>
              <a:rPr lang="zh-CN" altLang="zh-CN" b="1"/>
              <a:t>  </a:t>
            </a:r>
            <a:r>
              <a:rPr lang="en-US" altLang="zh-CN" b="1"/>
              <a:t> </a:t>
            </a:r>
            <a:r>
              <a:rPr lang="zh-CN" altLang="zh-CN" b="1"/>
              <a:t>de </a:t>
            </a:r>
            <a:r>
              <a:rPr lang="en-US" altLang="zh-CN" b="1"/>
              <a:t> </a:t>
            </a:r>
            <a:r>
              <a:rPr lang="zh-CN" altLang="zh-CN" b="1"/>
              <a:t> </a:t>
            </a:r>
            <a:r>
              <a:rPr lang="en-US" altLang="zh-CN" b="1"/>
              <a:t>  </a:t>
            </a:r>
            <a:r>
              <a:rPr lang="zh-CN" altLang="zh-CN" b="1"/>
              <a:t>wěi</a:t>
            </a:r>
            <a:r>
              <a:rPr lang="en-US" altLang="zh-CN" b="1"/>
              <a:t> </a:t>
            </a:r>
            <a:r>
              <a:rPr lang="zh-CN" altLang="zh-CN" b="1"/>
              <a:t> </a:t>
            </a:r>
            <a:r>
              <a:rPr lang="en-US" altLang="zh-CN" b="1"/>
              <a:t>  </a:t>
            </a:r>
            <a:r>
              <a:rPr lang="zh-CN" altLang="zh-CN" b="1"/>
              <a:t>bɑ  </a:t>
            </a:r>
            <a:r>
              <a:rPr lang="en-US" altLang="zh-CN" b="1"/>
              <a:t>  </a:t>
            </a:r>
            <a:r>
              <a:rPr lang="zh-CN" altLang="zh-CN" b="1"/>
              <a:t>wān</a:t>
            </a:r>
            <a:r>
              <a:rPr lang="zh-CN" altLang="zh-CN"/>
              <a:t>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400" b="1">
                <a:solidFill>
                  <a:srgbClr val="FF0000"/>
                </a:solidFill>
              </a:rPr>
              <a:t>  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公  </a:t>
            </a: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鸡  的  尾  巴  弯</a:t>
            </a:r>
            <a:r>
              <a:rPr lang="zh-CN" altLang="en-US" sz="2400" b="1">
                <a:solidFill>
                  <a:srgbClr val="0033CC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470400" y="2852738"/>
            <a:ext cx="4673600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b="1"/>
              <a:t> yā  </a:t>
            </a:r>
            <a:r>
              <a:rPr lang="en-US" altLang="zh-CN" b="1"/>
              <a:t>  </a:t>
            </a:r>
            <a:r>
              <a:rPr lang="zh-CN" altLang="zh-CN" b="1"/>
              <a:t> zi   </a:t>
            </a:r>
            <a:r>
              <a:rPr lang="en-US" altLang="zh-CN" b="1"/>
              <a:t>   </a:t>
            </a:r>
            <a:r>
              <a:rPr lang="zh-CN" altLang="zh-CN" b="1"/>
              <a:t>de </a:t>
            </a:r>
            <a:r>
              <a:rPr lang="en-US" altLang="zh-CN" b="1"/>
              <a:t>   </a:t>
            </a:r>
            <a:r>
              <a:rPr lang="zh-CN" altLang="zh-CN" b="1"/>
              <a:t> wěi</a:t>
            </a:r>
            <a:r>
              <a:rPr lang="en-US" altLang="zh-CN" b="1"/>
              <a:t>   </a:t>
            </a:r>
            <a:r>
              <a:rPr lang="zh-CN" altLang="zh-CN" b="1"/>
              <a:t> ba</a:t>
            </a:r>
            <a:r>
              <a:rPr lang="en-US" altLang="zh-CN" b="1"/>
              <a:t>   </a:t>
            </a:r>
            <a:r>
              <a:rPr lang="zh-CN" altLang="zh-CN" b="1"/>
              <a:t> biǎn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鸭  子  的  尾  巴  扁</a:t>
            </a:r>
            <a:r>
              <a:rPr lang="zh-CN" altLang="en-US" sz="2400" b="1">
                <a:solidFill>
                  <a:srgbClr val="0033CC"/>
                </a:solidFill>
              </a:rPr>
              <a:t>。 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4572000" y="3860800"/>
            <a:ext cx="6705600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45000"/>
              </a:lnSpc>
              <a:spcBef>
                <a:spcPct val="35000"/>
              </a:spcBef>
            </a:pPr>
            <a:r>
              <a:rPr lang="zh-CN" altLang="zh-CN" b="1"/>
              <a:t>kǒng</a:t>
            </a:r>
            <a:r>
              <a:rPr lang="en-US" altLang="zh-CN" b="1"/>
              <a:t> </a:t>
            </a:r>
            <a:r>
              <a:rPr lang="zh-CN" altLang="zh-CN" b="1"/>
              <a:t> què </a:t>
            </a:r>
            <a:r>
              <a:rPr lang="en-US" altLang="zh-CN" b="1"/>
              <a:t> </a:t>
            </a:r>
            <a:r>
              <a:rPr lang="zh-CN" altLang="zh-CN" b="1"/>
              <a:t> de    wěi </a:t>
            </a:r>
            <a:r>
              <a:rPr lang="en-US" altLang="zh-CN" b="1"/>
              <a:t>  </a:t>
            </a:r>
            <a:r>
              <a:rPr lang="zh-CN" altLang="zh-CN" b="1"/>
              <a:t>ba </a:t>
            </a:r>
            <a:r>
              <a:rPr lang="en-US" altLang="zh-CN" b="1"/>
              <a:t> </a:t>
            </a:r>
            <a:r>
              <a:rPr lang="zh-CN" altLang="zh-CN" b="1"/>
              <a:t>zuì </a:t>
            </a:r>
            <a:r>
              <a:rPr lang="en-US" altLang="zh-CN" b="1"/>
              <a:t> </a:t>
            </a:r>
            <a:r>
              <a:rPr lang="zh-CN" altLang="zh-CN" b="1"/>
              <a:t>hǎo</a:t>
            </a:r>
            <a:r>
              <a:rPr lang="en-US" altLang="zh-CN" b="1"/>
              <a:t>  </a:t>
            </a:r>
            <a:r>
              <a:rPr lang="zh-CN" altLang="zh-CN" b="1"/>
              <a:t>k</a:t>
            </a:r>
            <a:r>
              <a:rPr lang="zh-CN" altLang="zh-CN" b="1">
                <a:latin typeface="宋体" panose="02010600030101010101" pitchFamily="2" charset="-122"/>
              </a:rPr>
              <a:t>à</a:t>
            </a:r>
            <a:r>
              <a:rPr lang="zh-CN" altLang="zh-CN" b="1"/>
              <a:t>n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孔  雀  的  尾 巴 最 好 看</a:t>
            </a:r>
            <a:r>
              <a:rPr lang="zh-CN" altLang="en-US" sz="2400" b="1">
                <a:solidFill>
                  <a:srgbClr val="0000FF"/>
                </a:solidFill>
              </a:rPr>
              <a:t>。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0" y="2492375"/>
            <a:ext cx="8820150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0" y="3429000"/>
            <a:ext cx="8820150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0" y="4437063"/>
            <a:ext cx="8820150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1844675"/>
            <a:ext cx="5681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zh-CN" altLang="zh-CN" b="1">
                <a:solidFill>
                  <a:srgbClr val="000000"/>
                </a:solidFill>
              </a:rPr>
              <a:t>sh</a:t>
            </a:r>
            <a:r>
              <a:rPr lang="en-US" altLang="zh-CN" b="1">
                <a:solidFill>
                  <a:srgbClr val="000000"/>
                </a:solidFill>
              </a:rPr>
              <a:t>uí</a:t>
            </a:r>
            <a:r>
              <a:rPr lang="zh-CN" altLang="zh-CN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rgbClr val="000000"/>
                </a:solidFill>
              </a:rPr>
              <a:t> </a:t>
            </a:r>
            <a:r>
              <a:rPr lang="zh-CN" altLang="zh-CN" b="1">
                <a:solidFill>
                  <a:srgbClr val="000000"/>
                </a:solidFill>
              </a:rPr>
              <a:t>de  </a:t>
            </a:r>
            <a:r>
              <a:rPr lang="en-US" altLang="zh-CN" b="1">
                <a:solidFill>
                  <a:srgbClr val="000000"/>
                </a:solidFill>
              </a:rPr>
              <a:t>  </a:t>
            </a:r>
            <a:r>
              <a:rPr lang="zh-CN" altLang="zh-CN" b="1">
                <a:solidFill>
                  <a:srgbClr val="000000"/>
                </a:solidFill>
              </a:rPr>
              <a:t>wěi  </a:t>
            </a:r>
            <a:r>
              <a:rPr lang="en-US" altLang="zh-CN" b="1">
                <a:solidFill>
                  <a:srgbClr val="000000"/>
                </a:solidFill>
              </a:rPr>
              <a:t> </a:t>
            </a:r>
            <a:r>
              <a:rPr lang="zh-CN" altLang="zh-CN" b="1">
                <a:solidFill>
                  <a:srgbClr val="000000"/>
                </a:solidFill>
              </a:rPr>
              <a:t> </a:t>
            </a:r>
            <a:r>
              <a:rPr lang="en-US" altLang="zh-CN" b="1">
                <a:solidFill>
                  <a:srgbClr val="000000"/>
                </a:solidFill>
              </a:rPr>
              <a:t> </a:t>
            </a:r>
            <a:r>
              <a:rPr lang="zh-CN" altLang="zh-CN" b="1">
                <a:solidFill>
                  <a:srgbClr val="000000"/>
                </a:solidFill>
              </a:rPr>
              <a:t>bɑ </a:t>
            </a:r>
            <a:r>
              <a:rPr lang="en-US" altLang="zh-CN" b="1">
                <a:solidFill>
                  <a:srgbClr val="000000"/>
                </a:solidFill>
              </a:rPr>
              <a:t>  </a:t>
            </a:r>
            <a:r>
              <a:rPr lang="zh-CN" altLang="zh-CN" b="1">
                <a:solidFill>
                  <a:srgbClr val="000000"/>
                </a:solidFill>
              </a:rPr>
              <a:t>ch</a:t>
            </a:r>
            <a:r>
              <a:rPr lang="zh-CN" altLang="zh-CN" b="1">
                <a:solidFill>
                  <a:srgbClr val="000000"/>
                </a:solidFill>
                <a:latin typeface="宋体" pitchFamily="2" charset="-122"/>
              </a:rPr>
              <a:t>á</a:t>
            </a:r>
            <a:r>
              <a:rPr lang="zh-CN" altLang="zh-CN" b="1">
                <a:solidFill>
                  <a:srgbClr val="000000"/>
                </a:solidFill>
              </a:rPr>
              <a:t>ng</a:t>
            </a:r>
            <a:r>
              <a:rPr lang="zh-CN" altLang="zh-CN">
                <a:solidFill>
                  <a:srgbClr val="000000"/>
                </a:solidFill>
              </a:rPr>
              <a:t>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谁  的  </a:t>
            </a:r>
            <a:r>
              <a:rPr lang="zh-CN" altLang="en-US" sz="2400" b="1">
                <a:solidFill>
                  <a:srgbClr val="0033CC"/>
                </a:solidFill>
                <a:latin typeface="宋体" pitchFamily="2" charset="-122"/>
              </a:rPr>
              <a:t>尾  巴</a:t>
            </a:r>
            <a:r>
              <a:rPr lang="zh-CN" altLang="en-US" sz="2400" b="1">
                <a:solidFill>
                  <a:srgbClr val="333399"/>
                </a:solidFill>
                <a:latin typeface="宋体" pitchFamily="2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长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 ？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2997200"/>
            <a:ext cx="54451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</a:rPr>
              <a:t>s</a:t>
            </a:r>
            <a:r>
              <a:rPr lang="zh-CN" altLang="zh-CN" b="1">
                <a:solidFill>
                  <a:srgbClr val="000000"/>
                </a:solidFill>
              </a:rPr>
              <a:t>h</a:t>
            </a:r>
            <a:r>
              <a:rPr lang="en-US" altLang="zh-CN" b="1">
                <a:solidFill>
                  <a:srgbClr val="000000"/>
                </a:solidFill>
              </a:rPr>
              <a:t>uí  </a:t>
            </a:r>
            <a:r>
              <a:rPr lang="zh-CN" altLang="zh-CN" b="1">
                <a:solidFill>
                  <a:srgbClr val="000000"/>
                </a:solidFill>
              </a:rPr>
              <a:t> de  </a:t>
            </a:r>
            <a:r>
              <a:rPr lang="en-US" altLang="zh-CN" b="1">
                <a:solidFill>
                  <a:srgbClr val="000000"/>
                </a:solidFill>
              </a:rPr>
              <a:t>  </a:t>
            </a:r>
            <a:r>
              <a:rPr lang="zh-CN" altLang="zh-CN" b="1">
                <a:solidFill>
                  <a:srgbClr val="000000"/>
                </a:solidFill>
              </a:rPr>
              <a:t>wěi  </a:t>
            </a:r>
            <a:r>
              <a:rPr lang="en-US" altLang="zh-CN" b="1">
                <a:solidFill>
                  <a:srgbClr val="000000"/>
                </a:solidFill>
              </a:rPr>
              <a:t>   </a:t>
            </a:r>
            <a:r>
              <a:rPr lang="zh-CN" altLang="zh-CN" b="1">
                <a:solidFill>
                  <a:srgbClr val="000000"/>
                </a:solidFill>
              </a:rPr>
              <a:t>ba  </a:t>
            </a:r>
            <a:r>
              <a:rPr lang="en-US" altLang="zh-CN" b="1">
                <a:solidFill>
                  <a:srgbClr val="000000"/>
                </a:solidFill>
              </a:rPr>
              <a:t>  </a:t>
            </a:r>
            <a:r>
              <a:rPr lang="zh-CN" altLang="zh-CN" b="1">
                <a:solidFill>
                  <a:srgbClr val="000000"/>
                </a:solidFill>
              </a:rPr>
              <a:t>duǎn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谁  的  尾  巴  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短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 ？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4149725"/>
            <a:ext cx="81851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zh-CN" altLang="zh-CN" b="1">
                <a:solidFill>
                  <a:srgbClr val="000000"/>
                </a:solidFill>
              </a:rPr>
              <a:t>sh</a:t>
            </a:r>
            <a:r>
              <a:rPr lang="en-US" altLang="zh-CN" b="1">
                <a:solidFill>
                  <a:srgbClr val="000000"/>
                </a:solidFill>
              </a:rPr>
              <a:t>uí  </a:t>
            </a:r>
            <a:r>
              <a:rPr lang="zh-CN" altLang="zh-CN" b="1">
                <a:solidFill>
                  <a:srgbClr val="000000"/>
                </a:solidFill>
              </a:rPr>
              <a:t>de  wěi </a:t>
            </a:r>
            <a:r>
              <a:rPr lang="en-US" altLang="zh-CN" b="1">
                <a:solidFill>
                  <a:srgbClr val="000000"/>
                </a:solidFill>
              </a:rPr>
              <a:t> </a:t>
            </a:r>
            <a:r>
              <a:rPr lang="zh-CN" altLang="zh-CN" b="1">
                <a:solidFill>
                  <a:srgbClr val="000000"/>
                </a:solidFill>
              </a:rPr>
              <a:t>bɑ  hǎo xi</a:t>
            </a:r>
            <a:r>
              <a:rPr lang="zh-CN" altLang="zh-CN" b="1">
                <a:solidFill>
                  <a:srgbClr val="000000"/>
                </a:solidFill>
                <a:latin typeface="宋体" pitchFamily="2" charset="-122"/>
              </a:rPr>
              <a:t>à</a:t>
            </a:r>
            <a:r>
              <a:rPr lang="zh-CN" altLang="zh-CN" b="1">
                <a:solidFill>
                  <a:srgbClr val="000000"/>
                </a:solidFill>
              </a:rPr>
              <a:t>ng yì  bǎ sǎn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谁 的 尾 巴 好 像 一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把 伞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？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0000FF"/>
                </a:solidFill>
              </a:rPr>
              <a:t> </a:t>
            </a:r>
            <a:endParaRPr lang="zh-CN" altLang="zh-CN" sz="4400" b="1">
              <a:solidFill>
                <a:srgbClr val="0000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00563" y="2924175"/>
            <a:ext cx="6732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zh-CN" altLang="zh-CN" sz="2800" b="1">
                <a:solidFill>
                  <a:srgbClr val="000000"/>
                </a:solidFill>
              </a:rPr>
              <a:t> </a:t>
            </a:r>
            <a:r>
              <a:rPr lang="zh-CN" altLang="zh-CN" b="1">
                <a:solidFill>
                  <a:srgbClr val="000000"/>
                </a:solidFill>
              </a:rPr>
              <a:t>tù      zi      de    </a:t>
            </a:r>
            <a:r>
              <a:rPr lang="en-US" altLang="zh-CN" b="1">
                <a:solidFill>
                  <a:srgbClr val="000000"/>
                </a:solidFill>
              </a:rPr>
              <a:t> </a:t>
            </a:r>
            <a:r>
              <a:rPr lang="zh-CN" altLang="zh-CN" b="1">
                <a:solidFill>
                  <a:srgbClr val="000000"/>
                </a:solidFill>
              </a:rPr>
              <a:t>wěi     ba   duǎn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兔</a:t>
            </a:r>
            <a:r>
              <a:rPr lang="zh-CN" altLang="en-US" sz="2400" b="1">
                <a:solidFill>
                  <a:srgbClr val="0033CC"/>
                </a:solidFill>
                <a:latin typeface="宋体" pitchFamily="2" charset="-122"/>
              </a:rPr>
              <a:t>  子  的  尾  巴  短 。</a:t>
            </a: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4427538" y="4149725"/>
            <a:ext cx="8505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zh-CN" altLang="zh-CN" sz="1800" b="1">
                <a:solidFill>
                  <a:srgbClr val="000000"/>
                </a:solidFill>
              </a:rPr>
              <a:t>sōng shǔ de wěi bɑ hǎoxi</a:t>
            </a:r>
            <a:r>
              <a:rPr lang="zh-CN" altLang="zh-CN" sz="1800" b="1">
                <a:solidFill>
                  <a:srgbClr val="000000"/>
                </a:solidFill>
                <a:latin typeface="宋体" pitchFamily="2" charset="-122"/>
              </a:rPr>
              <a:t>à</a:t>
            </a:r>
            <a:r>
              <a:rPr lang="zh-CN" altLang="zh-CN" sz="1800" b="1">
                <a:solidFill>
                  <a:srgbClr val="000000"/>
                </a:solidFill>
              </a:rPr>
              <a:t>ng yì bǎ sǎn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0033CC"/>
                </a:solidFill>
                <a:latin typeface="宋体" pitchFamily="2" charset="-122"/>
              </a:rPr>
              <a:t>松 鼠 的 尾 巴 好 像 一 把 伞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。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4500563" y="1844675"/>
            <a:ext cx="69834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zh-CN" altLang="zh-CN" b="1">
                <a:solidFill>
                  <a:srgbClr val="000000"/>
                </a:solidFill>
              </a:rPr>
              <a:t>hóu    zi      de     wěi    bɑ  ch</a:t>
            </a:r>
            <a:r>
              <a:rPr lang="zh-CN" altLang="zh-CN" b="1">
                <a:solidFill>
                  <a:srgbClr val="000000"/>
                </a:solidFill>
                <a:latin typeface="宋体" pitchFamily="2" charset="-122"/>
              </a:rPr>
              <a:t>á</a:t>
            </a:r>
            <a:r>
              <a:rPr lang="zh-CN" altLang="zh-CN" b="1">
                <a:solidFill>
                  <a:srgbClr val="000000"/>
                </a:solidFill>
              </a:rPr>
              <a:t>ng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0033CC"/>
                </a:solidFill>
                <a:latin typeface="宋体" pitchFamily="2" charset="-122"/>
              </a:rPr>
              <a:t>猴  子  的  尾  巴  长 。</a:t>
            </a:r>
          </a:p>
        </p:txBody>
      </p:sp>
    </p:spTree>
    <p:extLst>
      <p:ext uri="{BB962C8B-B14F-4D97-AF65-F5344CB8AC3E}">
        <p14:creationId xmlns="" xmlns:p14="http://schemas.microsoft.com/office/powerpoint/2010/main" val="36949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0244" descr="timg?image&amp;quality=80&amp;size=b9999_10000&amp;sec=1508771265577&amp;di=02ee194eeb3a2d96951874b8c999dc2b&amp;imgtype=0&amp;src=http%3A%2F%2Fww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CD3"/>
              </a:clrFrom>
              <a:clrTo>
                <a:srgbClr val="F5FCD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450"/>
            <a:ext cx="9144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1" name="组合 10250"/>
          <p:cNvGrpSpPr/>
          <p:nvPr/>
        </p:nvGrpSpPr>
        <p:grpSpPr bwMode="auto">
          <a:xfrm>
            <a:off x="2987675" y="765175"/>
            <a:ext cx="4383088" cy="3455988"/>
            <a:chOff x="1882" y="391"/>
            <a:chExt cx="2761" cy="2177"/>
          </a:xfrm>
        </p:grpSpPr>
        <p:pic>
          <p:nvPicPr>
            <p:cNvPr id="8197" name="图片 10247" descr="timg?image&amp;quality=80&amp;size=b9999_10000&amp;sec=1508771451067&amp;di=13d5f9afabd3f46c637dc89021d6dbc5&amp;imgtype=0&amp;src=http%3A%2F%2Fpic3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879" b="3325"/>
            <a:stretch>
              <a:fillRect/>
            </a:stretch>
          </p:blipFill>
          <p:spPr bwMode="auto">
            <a:xfrm>
              <a:off x="1882" y="391"/>
              <a:ext cx="2761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文本框 10248"/>
            <p:cNvSpPr txBox="1">
              <a:spLocks noChangeArrowheads="1"/>
            </p:cNvSpPr>
            <p:nvPr/>
          </p:nvSpPr>
          <p:spPr bwMode="auto">
            <a:xfrm rot="356952">
              <a:off x="2381" y="709"/>
              <a:ext cx="179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>
                  <a:solidFill>
                    <a:srgbClr val="0033CC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bǐ wěi bɑ</a:t>
              </a:r>
              <a:endParaRPr lang="en-US" altLang="zh-CN" sz="3200">
                <a:solidFill>
                  <a:srgbClr val="0033CC"/>
                </a:solidFill>
                <a:ea typeface="黑体" panose="02010600030101010101" pitchFamily="49" charset="-122"/>
              </a:endParaRPr>
            </a:p>
          </p:txBody>
        </p:sp>
        <p:sp>
          <p:nvSpPr>
            <p:cNvPr id="8199" name="文本框 10249"/>
            <p:cNvSpPr txBox="1">
              <a:spLocks noChangeArrowheads="1"/>
            </p:cNvSpPr>
            <p:nvPr/>
          </p:nvSpPr>
          <p:spPr bwMode="auto">
            <a:xfrm rot="382925">
              <a:off x="2290" y="1026"/>
              <a:ext cx="179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5400">
                  <a:solidFill>
                    <a:srgbClr val="FF0000"/>
                  </a:solidFill>
                  <a:ea typeface="黑体" panose="02010600030101010101" pitchFamily="49" charset="-122"/>
                </a:rPr>
                <a:t>比尾巴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79388" y="1916113"/>
            <a:ext cx="3887787" cy="5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zh-CN" b="1"/>
              <a:t>sh</a:t>
            </a:r>
            <a:r>
              <a:rPr lang="en-US" altLang="zh-CN" b="1"/>
              <a:t>uí  </a:t>
            </a:r>
            <a:r>
              <a:rPr lang="zh-CN" altLang="zh-CN" b="1"/>
              <a:t>de  </a:t>
            </a:r>
            <a:r>
              <a:rPr lang="en-US" altLang="zh-CN" b="1"/>
              <a:t>   </a:t>
            </a:r>
            <a:r>
              <a:rPr lang="zh-CN" altLang="zh-CN" b="1"/>
              <a:t>wěi  </a:t>
            </a:r>
            <a:r>
              <a:rPr lang="en-US" altLang="zh-CN" b="1"/>
              <a:t> </a:t>
            </a:r>
            <a:r>
              <a:rPr lang="zh-CN" altLang="zh-CN" b="1"/>
              <a:t> bɑ   </a:t>
            </a:r>
            <a:r>
              <a:rPr lang="en-US" altLang="zh-CN" b="1"/>
              <a:t> </a:t>
            </a:r>
            <a:r>
              <a:rPr lang="zh-CN" altLang="zh-CN" b="1"/>
              <a:t>wān</a:t>
            </a:r>
            <a:r>
              <a:rPr lang="zh-CN" altLang="zh-CN"/>
              <a:t>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弯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？ 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79388" y="3860800"/>
            <a:ext cx="604837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b="1"/>
              <a:t>sh</a:t>
            </a:r>
            <a:r>
              <a:rPr lang="en-US" altLang="zh-CN" b="1"/>
              <a:t>uí</a:t>
            </a:r>
            <a:r>
              <a:rPr lang="zh-CN" altLang="zh-CN" b="1"/>
              <a:t> </a:t>
            </a:r>
            <a:r>
              <a:rPr lang="en-US" altLang="zh-CN" b="1"/>
              <a:t> </a:t>
            </a:r>
            <a:r>
              <a:rPr lang="zh-CN" altLang="zh-CN" b="1"/>
              <a:t>de  </a:t>
            </a:r>
            <a:r>
              <a:rPr lang="en-US" altLang="zh-CN" b="1"/>
              <a:t>  </a:t>
            </a:r>
            <a:r>
              <a:rPr lang="zh-CN" altLang="zh-CN" b="1"/>
              <a:t>wěi </a:t>
            </a:r>
            <a:r>
              <a:rPr lang="en-US" altLang="zh-CN" b="1"/>
              <a:t>    </a:t>
            </a:r>
            <a:r>
              <a:rPr lang="zh-CN" altLang="zh-CN" b="1"/>
              <a:t>ba   </a:t>
            </a:r>
            <a:r>
              <a:rPr lang="en-US" altLang="zh-CN" b="1"/>
              <a:t>  </a:t>
            </a:r>
            <a:r>
              <a:rPr lang="zh-CN" altLang="zh-CN" b="1"/>
              <a:t>zuì  </a:t>
            </a:r>
            <a:r>
              <a:rPr lang="en-US" altLang="zh-CN" b="1"/>
              <a:t> </a:t>
            </a:r>
            <a:r>
              <a:rPr lang="zh-CN" altLang="zh-CN" b="1"/>
              <a:t>hǎo</a:t>
            </a:r>
            <a:r>
              <a:rPr lang="en-US" altLang="zh-CN" b="1"/>
              <a:t>  </a:t>
            </a:r>
            <a:r>
              <a:rPr lang="zh-CN" altLang="zh-CN" b="1"/>
              <a:t> k</a:t>
            </a:r>
            <a:r>
              <a:rPr lang="zh-CN" altLang="zh-CN" b="1">
                <a:latin typeface="宋体" panose="02010600030101010101" pitchFamily="2" charset="-122"/>
              </a:rPr>
              <a:t>à</a:t>
            </a:r>
            <a:r>
              <a:rPr lang="zh-CN" altLang="zh-CN" b="1"/>
              <a:t>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最 </a:t>
            </a: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好  看</a:t>
            </a:r>
            <a:r>
              <a:rPr lang="zh-CN" altLang="en-US" sz="2400" b="1">
                <a:solidFill>
                  <a:srgbClr val="0000FF"/>
                </a:solidFill>
              </a:rPr>
              <a:t>？ </a:t>
            </a:r>
            <a:r>
              <a:rPr lang="zh-CN" altLang="en-US" sz="2400"/>
              <a:t>                 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9388" y="2924175"/>
            <a:ext cx="4765675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b="1"/>
              <a:t>sh</a:t>
            </a:r>
            <a:r>
              <a:rPr lang="en-US" altLang="zh-CN" b="1"/>
              <a:t>uí</a:t>
            </a:r>
            <a:r>
              <a:rPr lang="zh-CN" altLang="zh-CN" b="1"/>
              <a:t> </a:t>
            </a:r>
            <a:r>
              <a:rPr lang="en-US" altLang="zh-CN" b="1"/>
              <a:t> </a:t>
            </a:r>
            <a:r>
              <a:rPr lang="zh-CN" altLang="zh-CN" b="1"/>
              <a:t>de</a:t>
            </a:r>
            <a:r>
              <a:rPr lang="en-US" altLang="zh-CN" b="1"/>
              <a:t>    </a:t>
            </a:r>
            <a:r>
              <a:rPr lang="zh-CN" altLang="zh-CN" b="1"/>
              <a:t> wěi </a:t>
            </a:r>
            <a:r>
              <a:rPr lang="en-US" altLang="zh-CN" b="1"/>
              <a:t>   </a:t>
            </a:r>
            <a:r>
              <a:rPr lang="zh-CN" altLang="zh-CN" b="1"/>
              <a:t>ba </a:t>
            </a:r>
            <a:r>
              <a:rPr lang="en-US" altLang="zh-CN" b="1"/>
              <a:t>   </a:t>
            </a:r>
            <a:r>
              <a:rPr lang="zh-CN" altLang="zh-CN" b="1"/>
              <a:t>biǎn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</a:t>
            </a: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扁</a:t>
            </a:r>
            <a:r>
              <a:rPr lang="zh-CN" altLang="en-US" sz="2400" b="1">
                <a:latin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？ 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211638" y="1844675"/>
            <a:ext cx="6424612" cy="6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800" b="1" dirty="0"/>
              <a:t>  </a:t>
            </a:r>
            <a:r>
              <a:rPr lang="zh-CN" altLang="zh-CN" b="1" dirty="0"/>
              <a:t>gōng   </a:t>
            </a:r>
            <a:r>
              <a:rPr lang="en-US" altLang="zh-CN" b="1" dirty="0"/>
              <a:t> </a:t>
            </a:r>
            <a:r>
              <a:rPr lang="zh-CN" altLang="zh-CN" b="1" dirty="0"/>
              <a:t>jī </a:t>
            </a:r>
            <a:r>
              <a:rPr lang="en-US" altLang="zh-CN" b="1" dirty="0"/>
              <a:t> </a:t>
            </a:r>
            <a:r>
              <a:rPr lang="zh-CN" altLang="zh-CN" b="1" dirty="0"/>
              <a:t>  </a:t>
            </a:r>
            <a:r>
              <a:rPr lang="en-US" altLang="zh-CN" b="1" dirty="0"/>
              <a:t> </a:t>
            </a:r>
            <a:r>
              <a:rPr lang="zh-CN" altLang="zh-CN" b="1" dirty="0"/>
              <a:t>de </a:t>
            </a:r>
            <a:r>
              <a:rPr lang="en-US" altLang="zh-CN" b="1" dirty="0"/>
              <a:t> </a:t>
            </a:r>
            <a:r>
              <a:rPr lang="zh-CN" altLang="zh-CN" b="1" dirty="0"/>
              <a:t> </a:t>
            </a:r>
            <a:r>
              <a:rPr lang="en-US" altLang="zh-CN" b="1" dirty="0"/>
              <a:t>  </a:t>
            </a:r>
            <a:r>
              <a:rPr lang="zh-CN" altLang="zh-CN" b="1" dirty="0"/>
              <a:t>wěi</a:t>
            </a:r>
            <a:r>
              <a:rPr lang="en-US" altLang="zh-CN" b="1" dirty="0"/>
              <a:t> </a:t>
            </a:r>
            <a:r>
              <a:rPr lang="zh-CN" altLang="zh-CN" b="1" dirty="0"/>
              <a:t> </a:t>
            </a:r>
            <a:r>
              <a:rPr lang="en-US" altLang="zh-CN" b="1" dirty="0"/>
              <a:t>  </a:t>
            </a:r>
            <a:r>
              <a:rPr lang="zh-CN" altLang="zh-CN" b="1" dirty="0"/>
              <a:t>bɑ  </a:t>
            </a:r>
            <a:r>
              <a:rPr lang="en-US" altLang="zh-CN" b="1" dirty="0"/>
              <a:t>  </a:t>
            </a:r>
            <a:r>
              <a:rPr lang="zh-CN" altLang="zh-CN" b="1" dirty="0"/>
              <a:t>wān</a:t>
            </a:r>
            <a:r>
              <a:rPr lang="zh-CN" altLang="zh-CN" dirty="0"/>
              <a:t>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400" b="1" dirty="0">
                <a:solidFill>
                  <a:srgbClr val="FF0000"/>
                </a:solidFill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公  </a:t>
            </a:r>
            <a:r>
              <a:rPr lang="zh-CN" altLang="en-US" sz="24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鸡  的  尾  巴  弯</a:t>
            </a:r>
            <a:r>
              <a:rPr lang="zh-CN" altLang="en-US" sz="2400" b="1" dirty="0">
                <a:solidFill>
                  <a:srgbClr val="0033CC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4470400" y="2852738"/>
            <a:ext cx="4673600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b="1"/>
              <a:t> yā  </a:t>
            </a:r>
            <a:r>
              <a:rPr lang="en-US" altLang="zh-CN" b="1"/>
              <a:t>  </a:t>
            </a:r>
            <a:r>
              <a:rPr lang="zh-CN" altLang="zh-CN" b="1"/>
              <a:t> zi   </a:t>
            </a:r>
            <a:r>
              <a:rPr lang="en-US" altLang="zh-CN" b="1"/>
              <a:t>   </a:t>
            </a:r>
            <a:r>
              <a:rPr lang="zh-CN" altLang="zh-CN" b="1"/>
              <a:t>de </a:t>
            </a:r>
            <a:r>
              <a:rPr lang="en-US" altLang="zh-CN" b="1"/>
              <a:t>   </a:t>
            </a:r>
            <a:r>
              <a:rPr lang="zh-CN" altLang="zh-CN" b="1"/>
              <a:t> wěi</a:t>
            </a:r>
            <a:r>
              <a:rPr lang="en-US" altLang="zh-CN" b="1"/>
              <a:t>   </a:t>
            </a:r>
            <a:r>
              <a:rPr lang="zh-CN" altLang="zh-CN" b="1"/>
              <a:t> ba</a:t>
            </a:r>
            <a:r>
              <a:rPr lang="en-US" altLang="zh-CN" b="1"/>
              <a:t>   </a:t>
            </a:r>
            <a:r>
              <a:rPr lang="zh-CN" altLang="zh-CN" b="1"/>
              <a:t> biǎn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鸭  子  的  尾  巴  扁</a:t>
            </a:r>
            <a:r>
              <a:rPr lang="zh-CN" altLang="en-US" sz="2400" b="1">
                <a:solidFill>
                  <a:srgbClr val="0033CC"/>
                </a:solidFill>
              </a:rPr>
              <a:t>。 </a:t>
            </a: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4572000" y="3860800"/>
            <a:ext cx="6705600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45000"/>
              </a:lnSpc>
              <a:spcBef>
                <a:spcPct val="35000"/>
              </a:spcBef>
            </a:pPr>
            <a:r>
              <a:rPr lang="zh-CN" altLang="zh-CN" b="1"/>
              <a:t>kǒng</a:t>
            </a:r>
            <a:r>
              <a:rPr lang="en-US" altLang="zh-CN" b="1"/>
              <a:t> </a:t>
            </a:r>
            <a:r>
              <a:rPr lang="zh-CN" altLang="zh-CN" b="1"/>
              <a:t> què </a:t>
            </a:r>
            <a:r>
              <a:rPr lang="en-US" altLang="zh-CN" b="1"/>
              <a:t> </a:t>
            </a:r>
            <a:r>
              <a:rPr lang="zh-CN" altLang="zh-CN" b="1"/>
              <a:t> de    wěi </a:t>
            </a:r>
            <a:r>
              <a:rPr lang="en-US" altLang="zh-CN" b="1"/>
              <a:t>  </a:t>
            </a:r>
            <a:r>
              <a:rPr lang="zh-CN" altLang="zh-CN" b="1"/>
              <a:t>ba </a:t>
            </a:r>
            <a:r>
              <a:rPr lang="en-US" altLang="zh-CN" b="1"/>
              <a:t> </a:t>
            </a:r>
            <a:r>
              <a:rPr lang="zh-CN" altLang="zh-CN" b="1"/>
              <a:t>zuì </a:t>
            </a:r>
            <a:r>
              <a:rPr lang="en-US" altLang="zh-CN" b="1"/>
              <a:t> </a:t>
            </a:r>
            <a:r>
              <a:rPr lang="zh-CN" altLang="zh-CN" b="1"/>
              <a:t>hǎo</a:t>
            </a:r>
            <a:r>
              <a:rPr lang="en-US" altLang="zh-CN" b="1"/>
              <a:t>  </a:t>
            </a:r>
            <a:r>
              <a:rPr lang="zh-CN" altLang="zh-CN" b="1"/>
              <a:t>k</a:t>
            </a:r>
            <a:r>
              <a:rPr lang="zh-CN" altLang="zh-CN" b="1">
                <a:latin typeface="宋体" panose="02010600030101010101" pitchFamily="2" charset="-122"/>
              </a:rPr>
              <a:t>à</a:t>
            </a:r>
            <a:r>
              <a:rPr lang="zh-CN" altLang="zh-CN" b="1"/>
              <a:t>n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孔   雀  的 尾 巴 最 好 看</a:t>
            </a:r>
            <a:r>
              <a:rPr lang="zh-CN" altLang="en-US" sz="2400" b="1">
                <a:solidFill>
                  <a:srgbClr val="0000FF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《比尾巴》儿童动画儿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72596" cy="6715148"/>
          </a:xfrm>
          <a:prstGeom prst="rect">
            <a:avLst/>
          </a:prstGeom>
        </p:spPr>
      </p:pic>
      <p:sp>
        <p:nvSpPr>
          <p:cNvPr id="3" name="圆角矩形 2">
            <a:hlinkClick r:id="rId4" action="ppaction://hlinkfile"/>
          </p:cNvPr>
          <p:cNvSpPr/>
          <p:nvPr/>
        </p:nvSpPr>
        <p:spPr>
          <a:xfrm>
            <a:off x="7956376" y="6643710"/>
            <a:ext cx="1187624" cy="2142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35476" cy="346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 descr="91529822720e0cf32d3d3d7a0a46f21fbf09aa6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2132856"/>
            <a:ext cx="3384227" cy="346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Box 2"/>
          <p:cNvSpPr txBox="1"/>
          <p:nvPr/>
        </p:nvSpPr>
        <p:spPr>
          <a:xfrm>
            <a:off x="5292725" y="1773238"/>
            <a:ext cx="2519636" cy="2862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8000" b="1" dirty="0">
                <a:latin typeface="楷体" pitchFamily="49" charset="-122"/>
                <a:ea typeface="楷体" pitchFamily="49" charset="-122"/>
              </a:rPr>
              <a:t>巴</a:t>
            </a:r>
          </a:p>
        </p:txBody>
      </p:sp>
      <p:sp>
        <p:nvSpPr>
          <p:cNvPr id="4" name="椭圆 3"/>
          <p:cNvSpPr/>
          <p:nvPr/>
        </p:nvSpPr>
        <p:spPr>
          <a:xfrm rot="7127923">
            <a:off x="2921794" y="2993231"/>
            <a:ext cx="885825" cy="234473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 rot="5400000">
            <a:off x="6253956" y="2612231"/>
            <a:ext cx="909638" cy="24003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63688" y="1052736"/>
            <a:ext cx="208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ym typeface="+mn-ea"/>
              </a:rPr>
              <a:t>      </a:t>
            </a:r>
            <a:r>
              <a:rPr lang="en-US" altLang="zh-CN" b="1" dirty="0">
                <a:latin typeface="+mj-lt"/>
                <a:sym typeface="+mn-ea"/>
              </a:rPr>
              <a:t>   </a:t>
            </a:r>
            <a:r>
              <a:rPr lang="en-US" altLang="zh-CN" sz="5400" b="1" dirty="0" err="1" smtClean="0">
                <a:latin typeface="+mj-ea"/>
                <a:ea typeface="+mj-ea"/>
                <a:sym typeface="+mn-ea"/>
              </a:rPr>
              <a:t>b</a:t>
            </a:r>
            <a:r>
              <a:rPr lang="en-US" altLang="zh-CN" sz="5400" b="1" dirty="0" err="1" smtClean="0">
                <a:solidFill>
                  <a:srgbClr val="000000"/>
                </a:solidFill>
                <a:latin typeface="+mj-ea"/>
                <a:ea typeface="+mj-ea"/>
              </a:rPr>
              <a:t>ā</a:t>
            </a:r>
            <a:endParaRPr lang="en-US" altLang="zh-CN" sz="5400" b="1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6"/>
          <p:cNvSpPr txBox="1">
            <a:spLocks noChangeArrowheads="1"/>
          </p:cNvSpPr>
          <p:nvPr/>
        </p:nvSpPr>
        <p:spPr bwMode="auto">
          <a:xfrm>
            <a:off x="1357290" y="1285860"/>
            <a:ext cx="2160587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7000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比</a:t>
            </a:r>
          </a:p>
        </p:txBody>
      </p:sp>
      <p:grpSp>
        <p:nvGrpSpPr>
          <p:cNvPr id="10243" name="Group 2"/>
          <p:cNvGrpSpPr/>
          <p:nvPr/>
        </p:nvGrpSpPr>
        <p:grpSpPr bwMode="auto">
          <a:xfrm>
            <a:off x="1357290" y="1285860"/>
            <a:ext cx="2376487" cy="3000396"/>
            <a:chOff x="1584" y="816"/>
            <a:chExt cx="2592" cy="2592"/>
          </a:xfrm>
        </p:grpSpPr>
        <p:sp>
          <p:nvSpPr>
            <p:cNvPr id="10254" name="Line 3"/>
            <p:cNvSpPr>
              <a:spLocks noChangeShapeType="1"/>
            </p:cNvSpPr>
            <p:nvPr/>
          </p:nvSpPr>
          <p:spPr bwMode="auto">
            <a:xfrm>
              <a:off x="1584" y="2112"/>
              <a:ext cx="2592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55" name="Group 4"/>
            <p:cNvGrpSpPr/>
            <p:nvPr/>
          </p:nvGrpSpPr>
          <p:grpSpPr bwMode="auto">
            <a:xfrm>
              <a:off x="1584" y="816"/>
              <a:ext cx="2592" cy="2592"/>
              <a:chOff x="1584" y="816"/>
              <a:chExt cx="2592" cy="2592"/>
            </a:xfrm>
          </p:grpSpPr>
          <p:sp>
            <p:nvSpPr>
              <p:cNvPr id="10256" name="Rectangle 5"/>
              <p:cNvSpPr>
                <a:spLocks noChangeArrowheads="1"/>
              </p:cNvSpPr>
              <p:nvPr/>
            </p:nvSpPr>
            <p:spPr bwMode="auto">
              <a:xfrm>
                <a:off x="1584" y="816"/>
                <a:ext cx="2592" cy="25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Line 6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59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2"/>
          <p:cNvGrpSpPr/>
          <p:nvPr/>
        </p:nvGrpSpPr>
        <p:grpSpPr bwMode="auto">
          <a:xfrm>
            <a:off x="4067175" y="1916113"/>
            <a:ext cx="2449513" cy="2305050"/>
            <a:chOff x="1584" y="816"/>
            <a:chExt cx="2592" cy="2676"/>
          </a:xfrm>
        </p:grpSpPr>
        <p:sp>
          <p:nvSpPr>
            <p:cNvPr id="10250" name="Line 3"/>
            <p:cNvSpPr>
              <a:spLocks noChangeShapeType="1"/>
            </p:cNvSpPr>
            <p:nvPr/>
          </p:nvSpPr>
          <p:spPr bwMode="auto">
            <a:xfrm>
              <a:off x="1584" y="2112"/>
              <a:ext cx="2592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51" name="Group 4"/>
            <p:cNvGrpSpPr/>
            <p:nvPr/>
          </p:nvGrpSpPr>
          <p:grpSpPr bwMode="auto">
            <a:xfrm>
              <a:off x="1584" y="816"/>
              <a:ext cx="2592" cy="2676"/>
              <a:chOff x="1584" y="816"/>
              <a:chExt cx="2592" cy="2676"/>
            </a:xfrm>
          </p:grpSpPr>
          <p:sp>
            <p:nvSpPr>
              <p:cNvPr id="10252" name="Rectangle 5"/>
              <p:cNvSpPr>
                <a:spLocks noChangeArrowheads="1"/>
              </p:cNvSpPr>
              <p:nvPr/>
            </p:nvSpPr>
            <p:spPr bwMode="auto">
              <a:xfrm>
                <a:off x="1584" y="816"/>
                <a:ext cx="2592" cy="267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3" name="Line 6"/>
              <p:cNvSpPr>
                <a:spLocks noChangeShapeType="1"/>
              </p:cNvSpPr>
              <p:nvPr/>
            </p:nvSpPr>
            <p:spPr bwMode="auto">
              <a:xfrm>
                <a:off x="2880" y="816"/>
                <a:ext cx="0" cy="259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4211638" y="765175"/>
            <a:ext cx="2232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shù tí</a:t>
            </a:r>
          </a:p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竖 提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6659563" y="765175"/>
            <a:ext cx="41767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shù ɡōu</a:t>
            </a:r>
          </a:p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竖 钩</a:t>
            </a:r>
          </a:p>
        </p:txBody>
      </p:sp>
      <p:pic>
        <p:nvPicPr>
          <p:cNvPr id="29" name="图片 28" descr="9e3df8dcd100baa166bc62ca4e10b912c8fc2e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8913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 descr="QQ图片201711191448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60575"/>
            <a:ext cx="1295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 descr="IMG_20171110_080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52" t="9543" r="15625" b="21590"/>
          <a:stretch>
            <a:fillRect/>
          </a:stretch>
        </p:blipFill>
        <p:spPr bwMode="auto">
          <a:xfrm>
            <a:off x="2268538" y="4302125"/>
            <a:ext cx="54086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-160926131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97" r="9413" b="9619"/>
          <a:stretch>
            <a:fillRect/>
          </a:stretch>
        </p:blipFill>
        <p:spPr bwMode="auto">
          <a:xfrm>
            <a:off x="82550" y="384810"/>
            <a:ext cx="5076825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1-1609261319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71" t="1106" r="3944" b="8511"/>
          <a:stretch>
            <a:fillRect/>
          </a:stretch>
        </p:blipFill>
        <p:spPr bwMode="auto">
          <a:xfrm>
            <a:off x="5003800" y="298450"/>
            <a:ext cx="4454525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6.比尾巴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6308725"/>
            <a:ext cx="547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_2274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21605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_2274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20875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pic_2274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3"/>
            <a:ext cx="18716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ic_2274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194468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ic_2274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57563"/>
            <a:ext cx="18002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pic_2274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57563"/>
            <a:ext cx="208756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00113" y="2420938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猴 子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708400" y="2420938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兔 </a:t>
            </a:r>
            <a:r>
              <a:rPr lang="zh-CN" altLang="en-US" sz="3200" b="1">
                <a:latin typeface="Times New Roman" panose="02020603050405020304" pitchFamily="18" charset="0"/>
              </a:rPr>
              <a:t>子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813550" y="2492375"/>
            <a:ext cx="1574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松     鼠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827088" y="5589588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公</a:t>
            </a:r>
            <a:r>
              <a:rPr lang="zh-CN" altLang="en-US" sz="3200" b="1">
                <a:latin typeface="Times New Roman" panose="02020603050405020304" pitchFamily="18" charset="0"/>
              </a:rPr>
              <a:t>   鸡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827088" y="5013325"/>
            <a:ext cx="259238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+mj-ea"/>
                <a:ea typeface="+mj-ea"/>
              </a:rPr>
              <a:t>ɡ</a:t>
            </a:r>
            <a:r>
              <a:rPr lang="zh-CN" altLang="zh-CN" sz="3600" b="1" dirty="0">
                <a:latin typeface="+mj-ea"/>
                <a:ea typeface="+mj-ea"/>
              </a:rPr>
              <a:t>ōn</a:t>
            </a:r>
            <a:r>
              <a:rPr lang="zh-CN" altLang="zh-CN" sz="3600" b="1" dirty="0">
                <a:latin typeface="+mj-ea"/>
                <a:ea typeface="+mj-ea"/>
                <a:sym typeface="+mn-ea"/>
              </a:rPr>
              <a:t>ɡ</a:t>
            </a:r>
            <a:r>
              <a:rPr lang="zh-CN" altLang="zh-CN" sz="3600" b="1" dirty="0">
                <a:latin typeface="Times New Roman" panose="02020603050405020304" pitchFamily="18" charset="0"/>
              </a:rPr>
              <a:t>  </a:t>
            </a:r>
            <a:r>
              <a:rPr lang="zh-CN" altLang="zh-CN" sz="3200" b="1" dirty="0">
                <a:latin typeface="Times New Roman" panose="02020603050405020304" pitchFamily="18" charset="0"/>
              </a:rPr>
              <a:t>jī</a:t>
            </a:r>
            <a:r>
              <a:rPr lang="zh-CN" altLang="zh-CN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140200" y="5589588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鸭 子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164388" y="5516563"/>
            <a:ext cx="1368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孔   雀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067175" y="5011262"/>
            <a:ext cx="129698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zh-CN" sz="3200" b="1" dirty="0">
                <a:latin typeface="+mj-ea"/>
                <a:ea typeface="+mj-ea"/>
              </a:rPr>
              <a:t>y</a:t>
            </a:r>
            <a:r>
              <a:rPr lang="en-US" altLang="zh-CN" sz="3200" b="1" dirty="0">
                <a:latin typeface="+mj-ea"/>
                <a:ea typeface="+mj-ea"/>
              </a:rPr>
              <a:t>ā</a:t>
            </a:r>
            <a:r>
              <a:rPr lang="zh-CN" altLang="zh-CN" sz="3200" b="1" dirty="0">
                <a:latin typeface="+mj-ea"/>
                <a:ea typeface="+mj-ea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zh-CN" sz="3200" b="1" dirty="0">
                <a:latin typeface="Times New Roman" panose="02020603050405020304" pitchFamily="18" charset="0"/>
              </a:rPr>
              <a:t>zi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877050" y="4940459"/>
            <a:ext cx="17405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zh-CN" altLang="zh-CN" sz="2800" b="1">
                <a:latin typeface="Times New Roman" panose="02020603050405020304" pitchFamily="18" charset="0"/>
              </a:rPr>
              <a:t>kǒn</a:t>
            </a:r>
            <a:r>
              <a:rPr lang="zh-CN" altLang="zh-CN" sz="2800" b="1">
                <a:latin typeface="Times New Roman" panose="02020603050405020304" pitchFamily="18" charset="0"/>
                <a:sym typeface="+mn-ea"/>
              </a:rPr>
              <a:t>ɡ</a:t>
            </a:r>
            <a:r>
              <a:rPr lang="zh-CN" altLang="zh-CN" sz="2800" b="1">
                <a:latin typeface="Times New Roman" panose="02020603050405020304" pitchFamily="18" charset="0"/>
              </a:rPr>
              <a:t>què</a:t>
            </a:r>
            <a:r>
              <a:rPr lang="zh-CN" altLang="zh-CN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827088" y="1916113"/>
            <a:ext cx="1233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Times New Roman" panose="02020603050405020304" pitchFamily="18" charset="0"/>
              </a:rPr>
              <a:t>hóu zi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3708400" y="1890713"/>
            <a:ext cx="125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3200" b="1">
                <a:latin typeface="Times New Roman" panose="02020603050405020304" pitchFamily="18" charset="0"/>
              </a:rPr>
              <a:t>tù  zi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6588125" y="1844675"/>
            <a:ext cx="195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latin typeface="Times New Roman" panose="02020603050405020304" pitchFamily="18" charset="0"/>
              </a:rPr>
              <a:t>sōnɡ shǔ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476375" y="1557338"/>
            <a:ext cx="56816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zh-CN" sz="2400" b="1" dirty="0"/>
              <a:t>sh</a:t>
            </a:r>
            <a:r>
              <a:rPr lang="en-US" altLang="zh-CN" sz="2400" b="1" dirty="0"/>
              <a:t>uí</a:t>
            </a:r>
            <a:r>
              <a:rPr lang="zh-CN" altLang="zh-CN" sz="2400" b="1" dirty="0"/>
              <a:t>  </a:t>
            </a:r>
            <a:r>
              <a:rPr lang="en-US" altLang="zh-CN" sz="2400" b="1" dirty="0"/>
              <a:t> </a:t>
            </a:r>
            <a:r>
              <a:rPr lang="zh-CN" altLang="zh-CN" sz="2400" b="1" dirty="0"/>
              <a:t>de 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wěi  </a:t>
            </a:r>
            <a:r>
              <a:rPr lang="en-US" altLang="zh-CN" sz="2400" b="1" dirty="0"/>
              <a:t> </a:t>
            </a:r>
            <a:r>
              <a:rPr lang="zh-CN" altLang="zh-CN" sz="2400" b="1" dirty="0"/>
              <a:t> </a:t>
            </a:r>
            <a:r>
              <a:rPr lang="en-US" altLang="zh-CN" sz="2400" b="1" dirty="0"/>
              <a:t> </a:t>
            </a:r>
            <a:r>
              <a:rPr lang="zh-CN" altLang="zh-CN" sz="2400" b="1" dirty="0"/>
              <a:t>bɑ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ch</a:t>
            </a:r>
            <a:r>
              <a:rPr lang="zh-CN" altLang="zh-CN" sz="2400" b="1" dirty="0">
                <a:latin typeface="宋体" panose="02010600030101010101" pitchFamily="2" charset="-122"/>
              </a:rPr>
              <a:t>á</a:t>
            </a:r>
            <a:r>
              <a:rPr lang="zh-CN" altLang="zh-CN" sz="2400" b="1" dirty="0"/>
              <a:t>ng</a:t>
            </a:r>
            <a:r>
              <a:rPr lang="zh-CN" altLang="zh-CN" sz="2400" dirty="0"/>
              <a:t> 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长</a:t>
            </a:r>
            <a:r>
              <a:rPr lang="zh-CN" altLang="en-US" sz="32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  <a:r>
              <a:rPr lang="zh-CN" altLang="en-US" sz="3200" b="1" dirty="0">
                <a:solidFill>
                  <a:srgbClr val="0033CC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47813" y="2708275"/>
            <a:ext cx="54451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en-US" altLang="zh-CN" sz="2400" b="1" dirty="0"/>
              <a:t>s</a:t>
            </a:r>
            <a:r>
              <a:rPr lang="zh-CN" altLang="zh-CN" sz="2400" b="1" dirty="0"/>
              <a:t>h</a:t>
            </a:r>
            <a:r>
              <a:rPr lang="en-US" altLang="zh-CN" sz="2400" b="1" dirty="0"/>
              <a:t>uí  </a:t>
            </a:r>
            <a:r>
              <a:rPr lang="zh-CN" altLang="zh-CN" sz="2400" b="1" dirty="0"/>
              <a:t> de 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wěi  </a:t>
            </a:r>
            <a:r>
              <a:rPr lang="en-US" altLang="zh-CN" sz="2400" b="1" dirty="0"/>
              <a:t>   </a:t>
            </a:r>
            <a:r>
              <a:rPr lang="zh-CN" altLang="zh-CN" sz="2400" b="1" dirty="0"/>
              <a:t>ba 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duǎn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短</a:t>
            </a: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619250" y="3860800"/>
            <a:ext cx="8185150" cy="144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zh-CN" sz="2400" b="1" dirty="0"/>
              <a:t>sh</a:t>
            </a:r>
            <a:r>
              <a:rPr lang="en-US" altLang="zh-CN" sz="2400" b="1" dirty="0"/>
              <a:t>uí  </a:t>
            </a:r>
            <a:r>
              <a:rPr lang="zh-CN" altLang="zh-CN" sz="2400" b="1" dirty="0"/>
              <a:t>de  </a:t>
            </a:r>
            <a:r>
              <a:rPr lang="en-US" altLang="zh-CN" sz="2400" b="1" dirty="0"/>
              <a:t>   </a:t>
            </a:r>
            <a:r>
              <a:rPr lang="zh-CN" altLang="zh-CN" sz="2400" b="1" dirty="0"/>
              <a:t>wěi </a:t>
            </a:r>
            <a:r>
              <a:rPr lang="en-US" altLang="zh-CN" sz="2400" b="1" dirty="0"/>
              <a:t>    </a:t>
            </a:r>
            <a:r>
              <a:rPr lang="zh-CN" altLang="zh-CN" sz="2400" b="1" dirty="0"/>
              <a:t>bɑ 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hǎo</a:t>
            </a:r>
            <a:r>
              <a:rPr lang="en-US" altLang="zh-CN" sz="2400" b="1" dirty="0"/>
              <a:t> </a:t>
            </a:r>
            <a:r>
              <a:rPr lang="zh-CN" altLang="zh-CN" sz="2400" b="1" dirty="0"/>
              <a:t> xi</a:t>
            </a:r>
            <a:r>
              <a:rPr lang="zh-CN" altLang="zh-CN" sz="2400" b="1" dirty="0">
                <a:latin typeface="宋体" panose="02010600030101010101" pitchFamily="2" charset="-122"/>
              </a:rPr>
              <a:t>à</a:t>
            </a:r>
            <a:r>
              <a:rPr lang="zh-CN" altLang="zh-CN" sz="2400" b="1" dirty="0"/>
              <a:t>ng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yì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 bǎ </a:t>
            </a:r>
            <a:r>
              <a:rPr lang="en-US" altLang="zh-CN" sz="2400" b="1" dirty="0"/>
              <a:t>  </a:t>
            </a:r>
            <a:r>
              <a:rPr lang="zh-CN" altLang="zh-CN" sz="2400" b="1" dirty="0"/>
              <a:t>sǎn</a:t>
            </a:r>
          </a:p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谁  的  尾  巴  好  像  一 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把 伞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</a:rPr>
              <a:t> </a:t>
            </a:r>
            <a:endParaRPr lang="zh-CN" altLang="zh-CN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a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71" y="2652896"/>
            <a:ext cx="253159" cy="350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istrator\桌面\a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630565"/>
            <a:ext cx="269269" cy="373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istrator\桌面\a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17" y="2633645"/>
            <a:ext cx="253159" cy="350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istrator\桌面\a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80" y="2722709"/>
            <a:ext cx="229851" cy="317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46188" y="2492375"/>
            <a:ext cx="6983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/>
            <a:r>
              <a:rPr lang="en-US" altLang="zh-CN" sz="2400" b="1" dirty="0" smtClean="0">
                <a:solidFill>
                  <a:srgbClr val="000000"/>
                </a:solidFill>
              </a:rPr>
              <a:t>c</a:t>
            </a:r>
            <a:r>
              <a:rPr lang="zh-CN" altLang="zh-CN" sz="2400" b="1" dirty="0" smtClean="0">
                <a:solidFill>
                  <a:srgbClr val="000000"/>
                </a:solidFill>
              </a:rPr>
              <a:t>h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zh-CN" altLang="zh-CN" sz="2400" b="1" dirty="0" smtClean="0">
                <a:solidFill>
                  <a:srgbClr val="000000"/>
                </a:solidFill>
              </a:rPr>
              <a:t>ng</a:t>
            </a:r>
            <a:r>
              <a:rPr lang="en-US" altLang="zh-CN" sz="36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en-US" altLang="zh-CN" sz="3600" dirty="0" smtClean="0">
                <a:latin typeface="+mj-ea"/>
                <a:ea typeface="+mj-ea"/>
              </a:rPr>
              <a:t>du</a:t>
            </a:r>
            <a:r>
              <a:rPr lang="en-US" altLang="zh-CN" sz="3200" dirty="0" smtClean="0"/>
              <a:t>  </a:t>
            </a:r>
            <a:r>
              <a:rPr lang="en-US" altLang="zh-CN" sz="3600" dirty="0" smtClean="0">
                <a:latin typeface="+mj-ea"/>
                <a:ea typeface="+mj-ea"/>
              </a:rPr>
              <a:t>n</a:t>
            </a:r>
            <a:r>
              <a:rPr lang="en-US" altLang="zh-CN" sz="3600" dirty="0" smtClean="0"/>
              <a:t>      </a:t>
            </a:r>
            <a:r>
              <a:rPr lang="en-US" altLang="zh-CN" sz="3600" dirty="0" err="1" smtClean="0"/>
              <a:t>yì</a:t>
            </a:r>
            <a:r>
              <a:rPr lang="en-US" altLang="zh-CN" sz="3600" dirty="0" smtClean="0"/>
              <a:t>   b   s  n</a:t>
            </a:r>
            <a:endParaRPr lang="en-US" altLang="zh-CN" sz="36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03648" y="3415541"/>
            <a:ext cx="6983412" cy="4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0033CC"/>
                </a:solidFill>
                <a:latin typeface="宋体" panose="02010600030101010101" pitchFamily="2" charset="-122"/>
              </a:rPr>
              <a:t>长    </a:t>
            </a:r>
            <a:r>
              <a:rPr lang="zh-CN" altLang="en-US" sz="4800" b="1" dirty="0">
                <a:solidFill>
                  <a:srgbClr val="0033CC"/>
                </a:solidFill>
                <a:latin typeface="宋体" panose="02010600030101010101" pitchFamily="2" charset="-122"/>
              </a:rPr>
              <a:t>短   一把伞</a:t>
            </a:r>
            <a:endParaRPr lang="en-US" altLang="zh-CN" sz="4800" b="1" dirty="0">
              <a:solidFill>
                <a:srgbClr val="0033C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/>
          <p:cNvGrpSpPr/>
          <p:nvPr/>
        </p:nvGrpSpPr>
        <p:grpSpPr bwMode="auto">
          <a:xfrm>
            <a:off x="1187450" y="1844675"/>
            <a:ext cx="2425700" cy="2787650"/>
            <a:chOff x="0" y="0"/>
            <a:chExt cx="2118" cy="2346"/>
          </a:xfrm>
        </p:grpSpPr>
        <p:pic>
          <p:nvPicPr>
            <p:cNvPr id="19463" name="Picture 6" descr="timg?image&amp;quality=80&amp;size=b9999_10000&amp;sec=1508779875546&amp;di=47683c98f3a5a236c5d03a7be3c57dda&amp;imgtype=0&amp;src=http%3A%2F%2Fpic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896" r="38998"/>
            <a:stretch>
              <a:fillRect/>
            </a:stretch>
          </p:blipFill>
          <p:spPr bwMode="auto">
            <a:xfrm>
              <a:off x="612" y="0"/>
              <a:ext cx="680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7" descr="timg?image&amp;quality=80&amp;size=b9999_10000&amp;sec=1508779875546&amp;di=47683c98f3a5a236c5d03a7be3c57dda&amp;imgtype=0&amp;src=http%3A%2F%2Fpic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3725"/>
            <a:stretch>
              <a:fillRect/>
            </a:stretch>
          </p:blipFill>
          <p:spPr bwMode="auto">
            <a:xfrm>
              <a:off x="0" y="0"/>
              <a:ext cx="2118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2771775" y="3500438"/>
            <a:ext cx="3527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400" dirty="0">
                <a:latin typeface="楷体_GB2312" panose="02010609030101010101" pitchFamily="49" charset="-122"/>
                <a:ea typeface="楷体_GB2312" panose="02010609030101010101" pitchFamily="49" charset="-122"/>
                <a:sym typeface="Calibri" charset="0"/>
              </a:rPr>
              <a:t>一</a:t>
            </a:r>
            <a:r>
              <a:rPr lang="zh-CN" altLang="en-US" sz="5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charset="0"/>
              </a:rPr>
              <a:t>把</a:t>
            </a:r>
            <a:r>
              <a:rPr lang="zh-CN" altLang="en-US" sz="5400" dirty="0">
                <a:latin typeface="楷体_GB2312" panose="02010609030101010101" pitchFamily="49" charset="-122"/>
                <a:ea typeface="楷体_GB2312" panose="02010609030101010101" pitchFamily="49" charset="-122"/>
                <a:sym typeface="Calibri" charset="0"/>
              </a:rPr>
              <a:t>伞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563938" y="692150"/>
            <a:ext cx="41767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6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扌</a:t>
            </a:r>
            <a:r>
              <a:rPr lang="zh-CN" altLang="en-US" sz="40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（提手旁）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71775" y="4508500"/>
            <a:ext cx="4176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5400" dirty="0">
                <a:latin typeface="楷体_GB2312" panose="02010609030101010101" pitchFamily="49" charset="-122"/>
                <a:ea typeface="楷体_GB2312" panose="02010609030101010101" pitchFamily="49" charset="-122"/>
                <a:sym typeface="Calibri" charset="0"/>
              </a:rPr>
              <a:t>一</a:t>
            </a:r>
            <a:r>
              <a:rPr lang="zh-CN" altLang="en-US" sz="5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charset="0"/>
              </a:rPr>
              <a:t>把</a:t>
            </a:r>
            <a:r>
              <a:rPr lang="zh-CN" altLang="en-US" sz="5400" dirty="0">
                <a:latin typeface="楷体_GB2312" panose="02010609030101010101" pitchFamily="49" charset="-122"/>
                <a:ea typeface="楷体_GB2312" panose="02010609030101010101" pitchFamily="49" charset="-122"/>
                <a:sym typeface="Calibri" charset="0"/>
              </a:rPr>
              <a:t>（   ）</a:t>
            </a:r>
          </a:p>
        </p:txBody>
      </p:sp>
      <p:sp>
        <p:nvSpPr>
          <p:cNvPr id="11" name="矩形 10"/>
          <p:cNvSpPr/>
          <p:nvPr/>
        </p:nvSpPr>
        <p:spPr>
          <a:xfrm>
            <a:off x="7235825" y="1341438"/>
            <a:ext cx="1319213" cy="14462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8800" b="1" noProof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60777E-6 L 0.00399 0.182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6" grpId="1"/>
      <p:bldP spid="9" grpId="0"/>
      <p:bldP spid="11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936</Words>
  <Application>Microsoft Office PowerPoint</Application>
  <PresentationFormat>全屏显示(4:3)</PresentationFormat>
  <Paragraphs>150</Paragraphs>
  <Slides>22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默认设计模板</vt:lpstr>
      <vt:lpstr>1_默认设计模板</vt:lpstr>
      <vt:lpstr>2_默认设计模板</vt:lpstr>
      <vt:lpstr>5_默认设计模板</vt:lpstr>
      <vt:lpstr>3_默认设计模板</vt:lpstr>
      <vt:lpstr>6_默认设计模板</vt:lpstr>
      <vt:lpstr>7_默认设计模板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Sky123.Org</cp:lastModifiedBy>
  <cp:revision>238</cp:revision>
  <dcterms:created xsi:type="dcterms:W3CDTF">2017-10-22T14:02:00Z</dcterms:created>
  <dcterms:modified xsi:type="dcterms:W3CDTF">2017-12-19T08:28:44Z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