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19" r:id="rId2"/>
    <p:sldId id="279" r:id="rId3"/>
    <p:sldId id="256" r:id="rId4"/>
    <p:sldId id="304" r:id="rId5"/>
    <p:sldId id="321" r:id="rId6"/>
    <p:sldId id="326" r:id="rId7"/>
    <p:sldId id="327" r:id="rId8"/>
    <p:sldId id="305" r:id="rId9"/>
    <p:sldId id="306" r:id="rId10"/>
    <p:sldId id="307" r:id="rId11"/>
    <p:sldId id="308" r:id="rId12"/>
    <p:sldId id="310" r:id="rId13"/>
    <p:sldId id="322" r:id="rId14"/>
    <p:sldId id="309" r:id="rId15"/>
    <p:sldId id="311" r:id="rId16"/>
    <p:sldId id="312" r:id="rId17"/>
    <p:sldId id="329" r:id="rId18"/>
    <p:sldId id="331" r:id="rId19"/>
    <p:sldId id="324" r:id="rId20"/>
    <p:sldId id="289" r:id="rId21"/>
    <p:sldId id="314" r:id="rId22"/>
    <p:sldId id="318" r:id="rId23"/>
    <p:sldId id="315" r:id="rId24"/>
    <p:sldId id="313" r:id="rId25"/>
    <p:sldId id="316" r:id="rId26"/>
    <p:sldId id="317" r:id="rId27"/>
    <p:sldId id="325" r:id="rId28"/>
    <p:sldId id="302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DCDCDC"/>
    <a:srgbClr val="F0F0F0"/>
    <a:srgbClr val="E6E6E6"/>
    <a:srgbClr val="C8C8C8"/>
    <a:srgbClr val="FAFAF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5" d="100"/>
          <a:sy n="75" d="100"/>
        </p:scale>
        <p:origin x="588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fld id="{E1430842-C0BB-496F-AA26-4DA9A9CC2034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fld id="{9E7EE890-97E2-4E43-B88A-C0DDDB226F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70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fld id="{5C4EBB91-6429-4407-A3BF-297C4397CBB3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>
              <a:defRPr/>
            </a:pPr>
            <a:fld id="{A8A2B091-0204-4CD2-91F4-17C3D118AB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198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A372D8-915D-4B00-BD7A-8008C7142541}" type="slidenum">
              <a:rPr lang="zh-CN" altLang="en-US" smtClean="0">
                <a:latin typeface="微软雅黑" pitchFamily="34" charset="-122"/>
                <a:ea typeface="微软雅黑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373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9882" y="2588281"/>
            <a:ext cx="10852237" cy="899167"/>
          </a:xfrm>
        </p:spPr>
        <p:txBody>
          <a:bodyPr rIns="25400" anchor="t"/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69882" y="3566160"/>
            <a:ext cx="10852237" cy="950984"/>
          </a:xfrm>
        </p:spPr>
        <p:txBody>
          <a:bodyPr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193C2-651B-415F-A192-E5F9025781B1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46E00-700B-48C3-91DD-C40147E118D1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04B52-6113-4B5D-9FCA-68B9DC7E335E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59F7C-FA15-41D6-A79D-B0AB00C4BA12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2588281"/>
            <a:ext cx="10852237" cy="899167"/>
          </a:xfrm>
        </p:spPr>
        <p:txBody>
          <a:bodyPr rIns="25400" anchor="t"/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EEEA-8015-4FCE-9611-3CE77BF80356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A21EF-4877-4663-AC85-3C4DA5DB3BC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1296000"/>
            <a:ext cx="10852237" cy="5041355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C9D95-6AF5-4B63-9001-23BF19EE9E27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E477B-9DF8-4A49-933B-598125A6B73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3808730"/>
            <a:ext cx="10852237" cy="624845"/>
          </a:xfrm>
        </p:spPr>
        <p:txBody>
          <a:bodyPr rIns="63500" anchor="t"/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5" y="4511675"/>
            <a:ext cx="10852237" cy="1077985"/>
          </a:xfrm>
        </p:spPr>
        <p:txBody>
          <a:bodyPr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7C98B-30D6-4BB2-A0F5-CA627BA1BABC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E965D-3317-4A7D-8449-0CE4D7598F6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1296000"/>
            <a:ext cx="5283242" cy="5040000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B7A38-63AF-4969-8FE6-C044B1167468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125FC-61CD-44E9-8ED8-476EE01A07A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32000"/>
            <a:ext cx="10852237" cy="648000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1296000"/>
            <a:ext cx="5283242" cy="381003"/>
          </a:xfrm>
        </p:spPr>
        <p:txBody>
          <a:bodyPr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789043"/>
            <a:ext cx="5283200" cy="4552234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296000"/>
            <a:ext cx="5283242" cy="381003"/>
          </a:xfrm>
        </p:spPr>
        <p:txBody>
          <a:bodyPr tIns="38100" rIns="76200" bIns="3810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789043"/>
            <a:ext cx="5283242" cy="4552234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CC948-EE6F-4958-9791-EE0E7C01132F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26289-32E9-40A0-B5AD-8B96BB6FF548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E542F-2C61-4E7F-8174-ACC99987FAE2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A546E-3D2F-4CAA-B0EB-81E925CB44EB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C222D-8EF2-4E48-A675-BDB093968035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F8AC-97C3-42AD-9A32-2CEA187D7B8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1296000"/>
            <a:ext cx="5283242" cy="5040000"/>
          </a:xfrm>
        </p:spPr>
        <p:txBody>
          <a:bodyPr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1296000"/>
            <a:ext cx="5283242" cy="5040000"/>
          </a:xfrm>
        </p:spPr>
        <p:txBody>
          <a:bodyPr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DC45D-B287-4CB0-9543-5E8B3B5F2776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2D92-7346-4CF4-B748-5667E7CD77C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/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FC4F5-7E3E-4867-9919-80333411B499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DBA33-D351-46D4-96E0-77EF9D44197D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925" y="431800"/>
            <a:ext cx="10852150" cy="6477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925" y="1295400"/>
            <a:ext cx="10852150" cy="5040313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C67BF73-BD32-4B11-87EE-0A7953FDE1C7}" type="datetimeFigureOut">
              <a:rPr lang="zh-CN" altLang="en-US"/>
              <a:pPr>
                <a:defRPr/>
              </a:pPr>
              <a:t>2020-12-18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582C66D-EAB5-4A5D-9CB8-3E100C4F528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081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1232340"/>
            <a:ext cx="11995041" cy="423829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⑩ 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现在太冷，你夏天到我们这里来。我们日里到好变检贝壳去，红的绿的都有，鬼见怕也有，观音手也有。晚上我和爹管西瓜去，你也去。”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744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"/>
            <a:ext cx="11995041" cy="6858000"/>
          </a:xfrm>
        </p:spPr>
        <p:txBody>
          <a:bodyPr/>
          <a:lstStyle/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⑪ 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管贼么？”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⑫ 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不是。走路的人口渴了摘一个瓜吃，我们这里是不算偷的。要管的獾猪，刺猬，猹。月亮地下，你听，啦啦的响了，猹在咬瓜了。你便捏了胡叉，轻轻地走去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⑬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那时候并不知道这所谓的猹是怎么一件东西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便是现在也没有知道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只是无端的觉得状如小狗而很凶猛。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⑭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他不咬人吗？”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⑮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有胡叉呢。走到了，看见猹了，你便刺。这畜生很伶俐，倒向你奔来，反从胯下窜了。他的皮毛是油一般的滑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865007" y="3244334"/>
            <a:ext cx="461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⑱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696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1232340"/>
            <a:ext cx="11995041" cy="2015357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⑰ 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我们沙地里，潮汛要来的时候，就有许多跳鱼儿只是跳，都有青蛙似的两个脚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945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936aa8c6d199a9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4892" y="0"/>
            <a:ext cx="7866345" cy="6983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972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600" y="1352260"/>
            <a:ext cx="6620799" cy="4153480"/>
          </a:xfrm>
          <a:prstGeom prst="rect">
            <a:avLst/>
          </a:prstGeom>
        </p:spPr>
      </p:pic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7307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207581"/>
            <a:ext cx="11995041" cy="6650419"/>
          </a:xfrm>
        </p:spPr>
        <p:txBody>
          <a:bodyPr/>
          <a:lstStyle/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晚上我和爹管西瓜去，你也去。”</a:t>
            </a: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“管贼么？”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“不是。走路的人口渴了摘一个瓜吃，我们这里是不算偷的。要管的是獾猪，刺猬，猹。月亮地下，你听，啦啦的响了，猹在咬瓜了。你便捏了胡叉，轻轻地走去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“他不咬人吗？”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“有胡叉呢。走到了，看见猹了，你便刺。这畜生很伶俐，倒向你奔来，反从胯下窜了。他的皮毛是油一般的滑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035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003" y="597988"/>
            <a:ext cx="11995041" cy="1637730"/>
          </a:xfrm>
        </p:spPr>
        <p:txBody>
          <a:bodyPr/>
          <a:lstStyle/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⑬我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那时候并不知道这所谓的猹是怎么一件东西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便是现在也没有知道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只是无端的觉得状如小狗而很凶猛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524085"/>
            <a:ext cx="11698013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⑱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阿！闰土的心里有无穷无尽的希奇的事，都是我往常的朋友所不知道的。他们不知道一些事，闰土在海边时，他们都和我一样只看见院子里高墙上的四角的天空。</a:t>
            </a:r>
            <a:endParaRPr lang="zh-CN" altLang="en-US" sz="4000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-103292" y="2597236"/>
            <a:ext cx="11995041" cy="156533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⑯我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素不知道天下有这么多新鲜事：海边有如许五色的贝壳；西瓜有这样危险的经历，我先前单知道他在水果店里出卖罢了。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830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"/>
            <a:ext cx="11995041" cy="6858000"/>
          </a:xfrm>
        </p:spPr>
        <p:txBody>
          <a:bodyPr/>
          <a:lstStyle/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晚上我和爹管西瓜去，你也去。”</a:t>
            </a: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“管贼么？”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“不是。走路的人口渴了摘一个瓜吃，我们这里是不算偷的。要管的是獾猪，刺猬，猹。月亮地下，你听，啦啦的响了，猹在咬瓜了。你便捏了胡叉，轻轻地走去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那时候并不知道这所谓的猹是怎么一件东西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便是现在也没有知道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只是无端的觉得状如小狗而很凶猛。</a:t>
            </a: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他不咬人吗？”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“有胡叉呢。走到了，看见猹了，你便刺。这畜生很伶俐，倒向你奔来，反从胯下窜了。他的皮毛是油一般的滑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素不知道天下有这么多新鲜事：海边有如许五色的贝壳；西瓜有这样危险的经历，我先前单知道他在水果店里出卖罢了。</a:t>
            </a:r>
          </a:p>
          <a:p>
            <a:pPr marL="0" indent="0">
              <a:lnSpc>
                <a:spcPts val="4000"/>
              </a:lnSpc>
              <a:buNone/>
            </a:pP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33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1232340"/>
            <a:ext cx="11995041" cy="515576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我们沙地里，潮汛要来的时候，就有许多跳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鱼阿！闰土的心里有无穷无尽的希奇的事，都是我往常的朋友所不知道的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他们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不知道一些事，闰土在海边时，他们都和我一样只看见院子里高墙上的四角的天空。儿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只是跳，都有青蛙似的两个脚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2538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"/>
            <a:ext cx="11995041" cy="6858000"/>
          </a:xfrm>
        </p:spPr>
        <p:txBody>
          <a:bodyPr/>
          <a:lstStyle/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ts val="4000"/>
              </a:lnSpc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那时候并不知道这所谓的猹是怎么一件东西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便是现在也没有知道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只是无端的觉得状如小狗而很凶猛。</a:t>
            </a: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我素不知道天下有这么多新鲜事：海边有如许五色的贝壳；西瓜有这样危险的经历，我先前单知道他在水果店里出卖罢了。</a:t>
            </a:r>
          </a:p>
          <a:p>
            <a:pPr marL="0" indent="0">
              <a:lnSpc>
                <a:spcPts val="4000"/>
              </a:lnSpc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阿！闰土的心里有无穷无尽的希奇的事，都是我往常的朋友所不知道的。他们不知道一些事，闰土在海边时，他们都和我一样只看见院子里高墙上的四角的天空。</a:t>
            </a:r>
          </a:p>
          <a:p>
            <a:pPr marL="0" indent="0">
              <a:buNone/>
            </a:pP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984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06353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452145" y="1181542"/>
            <a:ext cx="177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鲁 迅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926052" y="2386827"/>
            <a:ext cx="306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原名：周树人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49688" y="3692625"/>
            <a:ext cx="1579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迅哥儿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0417" descr="c2f02009e3c1d4b42fddd45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225" y="0"/>
            <a:ext cx="12236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680547"/>
            <a:ext cx="11995041" cy="4080639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深蓝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的天空中挂着一轮金黄的圆月，下面是海边的沙地，都种着一望无际的碧绿的西瓜。其间有一个十一二岁的少年，项带银圈，手捏一柄钢叉，向一匹猹尽力地刺去。那猹却将身一扭，反从他的胯下逃走了。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3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0417" descr="c2f02009e3c1d4b42fddd45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225" y="0"/>
            <a:ext cx="66735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6751528" y="163773"/>
            <a:ext cx="5440471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深蓝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的天空中挂着一轮金黄的圆月，下面是海边的沙地，都种着一望无际的碧绿的西瓜。其间有一个十一二岁的少年，项带银圈，手捏一柄钢叉，向一匹猹尽力地刺去。那猹却将身一扭，反从他的胯下逃走了。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84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0417" descr="c2f02009e3c1d4b42fddd45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4450" y="0"/>
            <a:ext cx="64703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6682158" y="761721"/>
            <a:ext cx="56001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深蓝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的天空中挂着一轮金黄的圆月，下面是海边的沙地，都种着一望无际的碧绿的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西瓜。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19747" y="3789103"/>
            <a:ext cx="55249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天空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中挂着一轮圆月，下面是海边的沙地，种着一望无际的西瓜。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735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60417" descr="c2f02009e3c1d4b42fddd45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225" y="0"/>
            <a:ext cx="66004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6837527" y="464024"/>
            <a:ext cx="49677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深蓝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的天空中挂着一轮金黄的圆月，下面是海边的沙地，都种着一望无际的碧绿的西瓜。其间有一个十一二岁的少年，项带银圈，手捏一柄钢叉，向一匹猹尽力地刺去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001300" y="4271750"/>
            <a:ext cx="4626593" cy="2470915"/>
            <a:chOff x="7001300" y="4271750"/>
            <a:chExt cx="4626593" cy="2470915"/>
          </a:xfrm>
        </p:grpSpPr>
        <p:sp>
          <p:nvSpPr>
            <p:cNvPr id="4" name="文本框 3"/>
            <p:cNvSpPr txBox="1"/>
            <p:nvPr/>
          </p:nvSpPr>
          <p:spPr>
            <a:xfrm>
              <a:off x="8911988" y="4271750"/>
              <a:ext cx="27159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atin typeface="楷体" panose="02010609060101010101" pitchFamily="49" charset="-122"/>
                  <a:ea typeface="楷体" panose="02010609060101010101" pitchFamily="49" charset="-122"/>
                </a:rPr>
                <a:t>那猹却将</a:t>
              </a:r>
              <a:r>
                <a:rPr lang="zh-CN" altLang="en-US" sz="36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身</a:t>
              </a:r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001300" y="4988339"/>
              <a:ext cx="451740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latin typeface="楷体" panose="02010609060101010101" pitchFamily="49" charset="-122"/>
                  <a:ea typeface="楷体" panose="02010609060101010101" pitchFamily="49" charset="-122"/>
                </a:rPr>
                <a:t>一扭，反从他的胯下逃走了。</a:t>
              </a:r>
            </a:p>
            <a:p>
              <a:endPara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01300" y="4271750"/>
            <a:ext cx="4626593" cy="2470915"/>
            <a:chOff x="7001300" y="4271750"/>
            <a:chExt cx="4626593" cy="2470915"/>
          </a:xfrm>
        </p:grpSpPr>
        <p:sp>
          <p:nvSpPr>
            <p:cNvPr id="10" name="文本框 9"/>
            <p:cNvSpPr txBox="1"/>
            <p:nvPr/>
          </p:nvSpPr>
          <p:spPr>
            <a:xfrm>
              <a:off x="8911988" y="4271750"/>
              <a:ext cx="27159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那猹却将</a:t>
              </a:r>
              <a:r>
                <a:rPr lang="zh-CN" altLang="en-US" sz="3600" dirty="0" smtClean="0">
                  <a:solidFill>
                    <a:schemeClr val="bg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身</a:t>
              </a:r>
              <a:endParaRPr lang="zh-CN" altLang="en-US" sz="3600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1300" y="4988339"/>
              <a:ext cx="4517409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一扭，反从他的胯下逃走了。</a:t>
              </a:r>
            </a:p>
            <a:p>
              <a:endParaRPr lang="zh-CN" altLang="en-US" sz="3600" dirty="0">
                <a:solidFill>
                  <a:schemeClr val="bg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759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270646"/>
            <a:ext cx="11995041" cy="61222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这时很兴奋，但不知道怎么说才好，只是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196959" y="1006370"/>
            <a:ext cx="11995041" cy="1121969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buNone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接着便有许多话，想要连珠一般涌出：角鸡，跳鱼儿，贝壳，猹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 </a:t>
            </a:r>
            <a:endParaRPr lang="zh-CN" altLang="en-US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96955" y="2328049"/>
            <a:ext cx="11995041" cy="130853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buNone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又总觉得被什么挡着似的，单在脑里面回旋，吐不出口外去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。他站住了。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196959" y="3836291"/>
            <a:ext cx="11995041" cy="1807764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buNone/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脸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上现出欢喜和凄凉的神情；动着嘴唇，却没有作声。他的态度终于恭敬起来了，分明的叫道：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59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680547"/>
            <a:ext cx="7953813" cy="5956736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428" y="0"/>
            <a:ext cx="4871545" cy="672831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96959" y="447764"/>
            <a:ext cx="2940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推荐阅读 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故乡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728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05697" y="1705953"/>
            <a:ext cx="8679027" cy="264058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项带银圈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尽力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的刺去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检贝壳   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月亮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地下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刺猬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（他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 希奇  </a:t>
            </a:r>
            <a:endParaRPr lang="en-US" altLang="zh-CN" sz="4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语气词（阿）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554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/>
          </p:cNvSpPr>
          <p:nvPr/>
        </p:nvSpPr>
        <p:spPr>
          <a:xfrm>
            <a:off x="929084" y="1620357"/>
            <a:ext cx="10143924" cy="1874405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家景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缚  日里  便是  无端   如许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仿佛年纪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知道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素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不知道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单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知道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544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69925" y="2587625"/>
            <a:ext cx="10852150" cy="9001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/>
              <a:t>空白演示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669925" y="3565525"/>
            <a:ext cx="10852150" cy="950913"/>
          </a:xfrm>
        </p:spPr>
        <p:txBody>
          <a:bodyPr/>
          <a:lstStyle/>
          <a:p>
            <a:pPr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zh-CN" altLang="en-US"/>
              <a:t>在此输入您的封面副标题</a:t>
            </a:r>
          </a:p>
        </p:txBody>
      </p:sp>
      <p:pic>
        <p:nvPicPr>
          <p:cNvPr id="15363" name="图片 60417" descr="c2f02009e3c1d4b42fddd45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22364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文本框 60418"/>
          <p:cNvSpPr txBox="1">
            <a:spLocks noChangeArrowheads="1"/>
          </p:cNvSpPr>
          <p:nvPr/>
        </p:nvSpPr>
        <p:spPr bwMode="auto">
          <a:xfrm>
            <a:off x="1794664" y="841375"/>
            <a:ext cx="1106487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FF3300"/>
                </a:solidFill>
                <a:ea typeface="华文新魏"/>
                <a:cs typeface="华文新魏"/>
              </a:rPr>
              <a:t>少年闰土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5989" y="790904"/>
            <a:ext cx="11185743" cy="3179847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默读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全文，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思考：少年闰土和少年鲁迅两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个人原来是什么关系？相处了一段时间以后，两个人又是什么关系？在关键的地方可以做一点记号。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85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936" y="101972"/>
            <a:ext cx="11110587" cy="6756028"/>
          </a:xfrm>
        </p:spPr>
        <p:txBody>
          <a:bodyPr/>
          <a:lstStyle/>
          <a:p>
            <a:pPr marL="0" indent="0">
              <a:lnSpc>
                <a:spcPts val="4500"/>
              </a:lnSpc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少年便是闰土。我认识他时，也不过十多岁，离现在将有三十年了；那时我的父亲还在世，家景也好，我正是一个少爷。那一年，我家是一件大祭祀的值年。这祭祀，说是三十年才能轮到一回，所以很郑重；正月里供祖像，供品很多，祭器很讲究，拜的人也很多，祭器也很要防偷去。我家只有一个忙月（我们这里给人做工的分三种：整年给一定人家做工的叫长年；按日给人做工的叫短工；自己也种地，只在过年过节以及收租时候来给一定的人家做工的称忙月），忙不过来，他便对父亲说，可以叫他的儿子闰土来管祭器的。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381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1144" y="101972"/>
            <a:ext cx="11010379" cy="6756028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于是日日盼望新年，新年到，闰土也就到了。好容易到了年末，有一日，母亲告诉我，闰土来了，我便飞跑地去看。他正在厨房里，紫色的圆脸，头戴一顶小毡帽，颈上套一个明晃晃的银项圈，这可见他的父亲十分爱他，怕他死去，所以在神佛面前许下愿心，用圈子将他套住了。他见人很怕羞，只是不怕我，没有旁人的时候，便和我说话，于是不到半日，我们便熟识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。④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57418" y="3244334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哎呦！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163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8618" y="740800"/>
            <a:ext cx="11010379" cy="515896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⑲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可惜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正月过去了，闰土须会家里去，我急得大哭，他也躲到厨房里，哭着不肯出门，但终于被他父亲带走了。他后来还托他的父亲带给我一包贝壳和几支很好看的鸟毛，我也曾送他一两次东西，但从此没有再见面。</a:t>
            </a:r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045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60" y="1232340"/>
            <a:ext cx="10324904" cy="1053662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再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全文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思考：课文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讲了哪些新鲜事？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712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959" y="1232340"/>
            <a:ext cx="11995041" cy="423829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⑦ “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不能。须大雪下了才好。我们沙地上，下了雪，我扫出一块空地来，用短棒支起一个大竹匾，撒下秕谷。看鸟雀老吃时，我远远地将缚在棒上的绳子只一拉，那鸟雀就罩在竹匾下了。什么都有：稻鸡，角鸡，鹁鸪，蓝背</a:t>
            </a:r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 </a:t>
            </a:r>
            <a:endParaRPr lang="zh-CN" altLang="zh-CN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73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2071</TotalTime>
  <Words>1895</Words>
  <Application>Microsoft Office PowerPoint</Application>
  <PresentationFormat>宽屏</PresentationFormat>
  <Paragraphs>73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华文新魏</vt:lpstr>
      <vt:lpstr>楷体</vt:lpstr>
      <vt:lpstr>宋体</vt:lpstr>
      <vt:lpstr>微软雅黑</vt:lpstr>
      <vt:lpstr>Arial</vt:lpstr>
      <vt:lpstr>Office 主题​​</vt:lpstr>
      <vt:lpstr>PowerPoint 演示文稿</vt:lpstr>
      <vt:lpstr>PowerPoint 演示文稿</vt:lpstr>
      <vt:lpstr>空白演示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Administrator</dc:creator>
  <cp:lastModifiedBy>王霞</cp:lastModifiedBy>
  <cp:revision>107</cp:revision>
  <dcterms:created xsi:type="dcterms:W3CDTF">2019-06-19T02:08:00Z</dcterms:created>
  <dcterms:modified xsi:type="dcterms:W3CDTF">2020-12-18T07:19:49Z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