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12" r:id="rId2"/>
    <p:sldId id="388" r:id="rId3"/>
    <p:sldId id="413" r:id="rId4"/>
    <p:sldId id="415" r:id="rId5"/>
    <p:sldId id="414" r:id="rId6"/>
    <p:sldId id="302" r:id="rId7"/>
    <p:sldId id="276" r:id="rId8"/>
    <p:sldId id="339" r:id="rId9"/>
    <p:sldId id="329" r:id="rId10"/>
    <p:sldId id="330" r:id="rId11"/>
    <p:sldId id="358" r:id="rId12"/>
    <p:sldId id="331" r:id="rId13"/>
    <p:sldId id="334" r:id="rId14"/>
    <p:sldId id="416" r:id="rId15"/>
    <p:sldId id="335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99"/>
    <a:srgbClr val="FF3399"/>
    <a:srgbClr val="0000FF"/>
    <a:srgbClr val="FFFF66"/>
    <a:srgbClr val="6699FF"/>
    <a:srgbClr val="A4A117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2" y="-96"/>
      </p:cViewPr>
      <p:guideLst>
        <p:guide orient="horz" pos="21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AF456A5-33BE-4728-94D3-672E99DD5D13}" type="datetimeFigureOut">
              <a:rPr lang="zh-CN" altLang="en-US"/>
              <a:pPr>
                <a:defRPr/>
              </a:pPr>
              <a:t>2017-11-22</a:t>
            </a:fld>
            <a:endParaRPr lang="en-US"/>
          </a:p>
        </p:txBody>
      </p:sp>
      <p:sp>
        <p:nvSpPr>
          <p:cNvPr id="1434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1E20839-71C7-44B2-AB29-FB753A55EF9C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5A0B2-A629-4954-A51D-D4E42AF77447}" type="datetimeFigureOut">
              <a:rPr lang="zh-CN" altLang="en-US"/>
              <a:pPr>
                <a:defRPr/>
              </a:pPr>
              <a:t>2017-11-22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1A934-2F5A-4D28-8214-78694B1951C5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06F11-1F74-427E-B3C3-E0B7680C278F}" type="datetimeFigureOut">
              <a:rPr lang="zh-CN" altLang="en-US"/>
              <a:pPr>
                <a:defRPr/>
              </a:pPr>
              <a:t>2017-11-22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D4083-C249-4041-A713-A68FEA12EA1C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B493B-0524-4EF3-966C-B64D9A224FE9}" type="datetimeFigureOut">
              <a:rPr lang="zh-CN" altLang="en-US"/>
              <a:pPr>
                <a:defRPr/>
              </a:pPr>
              <a:t>2017-11-22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5F5DD-5F88-41FB-A5F9-42AC8B521D7C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7B86D-6488-47A9-B77F-5840CE6B5F39}" type="datetimeFigureOut">
              <a:rPr lang="zh-CN" altLang="en-US"/>
              <a:pPr>
                <a:defRPr/>
              </a:pPr>
              <a:t>2017-11-22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DB2B-8467-4702-964E-CA4AF50BBDD4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C10FC-5DC0-4DE0-BDB3-3ECCC048E1D4}" type="datetimeFigureOut">
              <a:rPr lang="zh-CN" altLang="en-US"/>
              <a:pPr>
                <a:defRPr/>
              </a:pPr>
              <a:t>2017-11-22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651AA-FB42-4B5A-9BC1-A98C5E02C76B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D46FE-486C-4AC7-91CB-A047871351FD}" type="datetimeFigureOut">
              <a:rPr lang="zh-CN" altLang="en-US"/>
              <a:pPr>
                <a:defRPr/>
              </a:pPr>
              <a:t>2017-11-22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81ACC-F76E-4D98-83FD-108A0BFDE659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A965F-9AF1-4AB0-9E29-BFDE4A3317D0}" type="datetimeFigureOut">
              <a:rPr lang="zh-CN" altLang="en-US"/>
              <a:pPr>
                <a:defRPr/>
              </a:pPr>
              <a:t>2017-11-22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8BD97-5665-42A2-8E6A-17814EC11751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92493-8CDB-4400-B6B3-C2577E72C1AE}" type="datetimeFigureOut">
              <a:rPr lang="zh-CN" altLang="en-US"/>
              <a:pPr>
                <a:defRPr/>
              </a:pPr>
              <a:t>2017-11-22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E9423-CD20-4EF3-95C6-57D44754BE26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C3B47-D800-4229-A806-4A4AE4783869}" type="datetimeFigureOut">
              <a:rPr lang="zh-CN" altLang="en-US"/>
              <a:pPr>
                <a:defRPr/>
              </a:pPr>
              <a:t>2017-11-22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3F17D-582D-40AC-AF69-0B43548209A0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810C8-FA35-4C29-B15A-643529EB5799}" type="datetimeFigureOut">
              <a:rPr lang="zh-CN" altLang="en-US"/>
              <a:pPr>
                <a:defRPr/>
              </a:pPr>
              <a:t>2017-11-22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C4AAF-E6AB-4E2E-A0F6-7785C61D3045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82B98-2977-4F8E-848B-E0506CC9ACB6}" type="datetimeFigureOut">
              <a:rPr lang="zh-CN" altLang="en-US"/>
              <a:pPr>
                <a:defRPr/>
              </a:pPr>
              <a:t>2017-11-22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C450-F8B9-4EC7-B0DD-6D1528E7F76D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E7FE9-D196-4E08-BA7D-43B6794645EC}" type="datetimeFigureOut">
              <a:rPr lang="zh-CN" altLang="en-US"/>
              <a:pPr>
                <a:defRPr/>
              </a:pPr>
              <a:t>2017-11-22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57C32-638C-4327-A519-48E0D2E2AD51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A2FE0D3-FC47-42A8-96C6-63D327189631}" type="datetimeFigureOut">
              <a:rPr lang="zh-CN" altLang="en-US"/>
              <a:pPr>
                <a:defRPr/>
              </a:pPr>
              <a:t>2017-11-22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F3A3C5E-1B15-4E13-AD9C-0814F99DC3A4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C:\Users\Administrator\Desktop\tim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44403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393825" y="3111500"/>
            <a:ext cx="69342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54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sz="5400" b="1">
                <a:latin typeface="黑体" pitchFamily="2" charset="-122"/>
                <a:ea typeface="黑体" pitchFamily="2" charset="-122"/>
              </a:rPr>
              <a:t>求加法里的</a:t>
            </a:r>
            <a:r>
              <a:rPr lang="zh-CN" altLang="en-US" sz="54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未知数</a:t>
            </a:r>
            <a:r>
              <a:rPr lang="zh-CN" altLang="en-US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4495800" y="457200"/>
            <a:ext cx="46482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/>
              <a:t>苏教版小学数学一年级上册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3886200" y="5257800"/>
            <a:ext cx="487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/>
              <a:t>武进区前黄中心小学    施丹红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4" descr="QQ截图20121104160526.png"/>
          <p:cNvPicPr>
            <a:picLocks noChangeAspect="1" noChangeArrowheads="1"/>
          </p:cNvPicPr>
          <p:nvPr/>
        </p:nvPicPr>
        <p:blipFill>
          <a:blip r:embed="rId2"/>
          <a:srcRect l="5261" t="5556" r="4251" b="69444"/>
          <a:stretch>
            <a:fillRect/>
          </a:stretch>
        </p:blipFill>
        <p:spPr bwMode="auto">
          <a:xfrm>
            <a:off x="285750" y="2143125"/>
            <a:ext cx="61436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图片 5" descr="QQ截图20121104160526.png"/>
          <p:cNvPicPr>
            <a:picLocks noChangeAspect="1" noChangeArrowheads="1"/>
          </p:cNvPicPr>
          <p:nvPr/>
        </p:nvPicPr>
        <p:blipFill>
          <a:blip r:embed="rId2"/>
          <a:srcRect l="5261" t="61111" r="5304" b="13889"/>
          <a:stretch>
            <a:fillRect/>
          </a:stretch>
        </p:blipFill>
        <p:spPr bwMode="auto">
          <a:xfrm>
            <a:off x="285750" y="4286250"/>
            <a:ext cx="60721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图片 6" descr="QQ截图20121104160526.png"/>
          <p:cNvPicPr>
            <a:picLocks noChangeAspect="1" noChangeArrowheads="1"/>
          </p:cNvPicPr>
          <p:nvPr/>
        </p:nvPicPr>
        <p:blipFill>
          <a:blip r:embed="rId2"/>
          <a:srcRect l="4208" t="30556" r="5302" b="44444"/>
          <a:stretch>
            <a:fillRect/>
          </a:stretch>
        </p:blipFill>
        <p:spPr bwMode="auto">
          <a:xfrm>
            <a:off x="214313" y="3143250"/>
            <a:ext cx="61436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6343650" y="2071688"/>
            <a:ext cx="2800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600"/>
              <a:t>9+</a:t>
            </a:r>
            <a:r>
              <a:rPr lang="zh-CN" altLang="en-US" sz="3600"/>
              <a:t>（   ）</a:t>
            </a:r>
            <a:r>
              <a:rPr lang="en-US" altLang="zh-CN" sz="3600"/>
              <a:t>=10</a:t>
            </a:r>
            <a:endParaRPr lang="zh-CN" altLang="en-US" sz="3600"/>
          </a:p>
        </p:txBody>
      </p:sp>
      <p:sp>
        <p:nvSpPr>
          <p:cNvPr id="24581" name="TextBox 9"/>
          <p:cNvSpPr txBox="1">
            <a:spLocks noChangeArrowheads="1"/>
          </p:cNvSpPr>
          <p:nvPr/>
        </p:nvSpPr>
        <p:spPr bwMode="auto">
          <a:xfrm>
            <a:off x="6343650" y="3286125"/>
            <a:ext cx="2800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600"/>
              <a:t>3+</a:t>
            </a:r>
            <a:r>
              <a:rPr lang="zh-CN" altLang="en-US" sz="3600"/>
              <a:t>（   ）</a:t>
            </a:r>
            <a:r>
              <a:rPr lang="en-US" altLang="zh-CN" sz="3600"/>
              <a:t>=10</a:t>
            </a:r>
            <a:endParaRPr lang="zh-CN" altLang="en-US" sz="3600"/>
          </a:p>
        </p:txBody>
      </p:sp>
      <p:sp>
        <p:nvSpPr>
          <p:cNvPr id="24582" name="TextBox 10"/>
          <p:cNvSpPr txBox="1">
            <a:spLocks noChangeArrowheads="1"/>
          </p:cNvSpPr>
          <p:nvPr/>
        </p:nvSpPr>
        <p:spPr bwMode="auto">
          <a:xfrm>
            <a:off x="6357938" y="4357688"/>
            <a:ext cx="25447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600"/>
              <a:t>5+</a:t>
            </a:r>
            <a:r>
              <a:rPr lang="zh-CN" altLang="en-US" sz="3600"/>
              <a:t>（   ）</a:t>
            </a:r>
            <a:r>
              <a:rPr lang="en-US" altLang="zh-CN" sz="3600"/>
              <a:t>=9</a:t>
            </a:r>
            <a:endParaRPr lang="zh-CN" altLang="en-US" sz="3600"/>
          </a:p>
        </p:txBody>
      </p:sp>
      <p:sp>
        <p:nvSpPr>
          <p:cNvPr id="24583" name="TextBox 11"/>
          <p:cNvSpPr txBox="1">
            <a:spLocks noChangeArrowheads="1"/>
          </p:cNvSpPr>
          <p:nvPr/>
        </p:nvSpPr>
        <p:spPr bwMode="auto">
          <a:xfrm>
            <a:off x="341313" y="1019175"/>
            <a:ext cx="4516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200"/>
              <a:t>2</a:t>
            </a:r>
            <a:r>
              <a:rPr lang="zh-CN" altLang="en-US" sz="3200"/>
              <a:t>、看算式，画画填填。</a:t>
            </a:r>
          </a:p>
        </p:txBody>
      </p:sp>
      <p:pic>
        <p:nvPicPr>
          <p:cNvPr id="14345" name="图片 4" descr="QQ截图20121104160526.png"/>
          <p:cNvPicPr>
            <a:picLocks noChangeAspect="1" noChangeArrowheads="1"/>
          </p:cNvPicPr>
          <p:nvPr/>
        </p:nvPicPr>
        <p:blipFill>
          <a:blip r:embed="rId2"/>
          <a:srcRect l="5261" t="5556" r="87373" b="75000"/>
          <a:stretch>
            <a:fillRect/>
          </a:stretch>
        </p:blipFill>
        <p:spPr bwMode="auto">
          <a:xfrm>
            <a:off x="4857750" y="2071688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Box 12"/>
          <p:cNvSpPr txBox="1">
            <a:spLocks noChangeArrowheads="1"/>
          </p:cNvSpPr>
          <p:nvPr/>
        </p:nvSpPr>
        <p:spPr bwMode="auto">
          <a:xfrm>
            <a:off x="7358063" y="2071688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600">
                <a:solidFill>
                  <a:srgbClr val="FF0000"/>
                </a:solidFill>
              </a:rPr>
              <a:t>1</a:t>
            </a:r>
            <a:endParaRPr lang="zh-CN" altLang="en-US" sz="3600">
              <a:solidFill>
                <a:srgbClr val="FF0000"/>
              </a:solidFill>
            </a:endParaRPr>
          </a:p>
        </p:txBody>
      </p:sp>
      <p:grpSp>
        <p:nvGrpSpPr>
          <p:cNvPr id="14347" name="Group 11"/>
          <p:cNvGrpSpPr>
            <a:grpSpLocks noChangeAspect="1"/>
          </p:cNvGrpSpPr>
          <p:nvPr/>
        </p:nvGrpSpPr>
        <p:grpSpPr bwMode="auto">
          <a:xfrm>
            <a:off x="2143125" y="3071813"/>
            <a:ext cx="3643313" cy="642937"/>
            <a:chOff x="0" y="0"/>
            <a:chExt cx="3643338" cy="642942"/>
          </a:xfrm>
        </p:grpSpPr>
        <p:pic>
          <p:nvPicPr>
            <p:cNvPr id="24591" name="图片 6" descr="QQ截图20121104160526.png"/>
            <p:cNvPicPr>
              <a:picLocks noChangeAspect="1" noChangeArrowheads="1"/>
            </p:cNvPicPr>
            <p:nvPr/>
          </p:nvPicPr>
          <p:blipFill>
            <a:blip r:embed="rId2"/>
            <a:srcRect l="4208" t="30556" r="71591" b="47221"/>
            <a:stretch>
              <a:fillRect/>
            </a:stretch>
          </p:blipFill>
          <p:spPr bwMode="auto">
            <a:xfrm>
              <a:off x="1500198" y="0"/>
              <a:ext cx="164307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图片 6" descr="QQ截图20121104160526.png"/>
            <p:cNvPicPr>
              <a:picLocks noChangeAspect="1" noChangeArrowheads="1"/>
            </p:cNvPicPr>
            <p:nvPr/>
          </p:nvPicPr>
          <p:blipFill>
            <a:blip r:embed="rId2"/>
            <a:srcRect l="4208" t="30556" r="71591" b="47221"/>
            <a:stretch>
              <a:fillRect/>
            </a:stretch>
          </p:blipFill>
          <p:spPr bwMode="auto">
            <a:xfrm>
              <a:off x="0" y="0"/>
              <a:ext cx="164307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3" name="图片 6" descr="QQ截图20121104160526.png"/>
            <p:cNvPicPr>
              <a:picLocks noChangeAspect="1" noChangeArrowheads="1"/>
            </p:cNvPicPr>
            <p:nvPr/>
          </p:nvPicPr>
          <p:blipFill>
            <a:blip r:embed="rId2"/>
            <a:srcRect l="5260" t="33334" r="86322" b="44444"/>
            <a:stretch>
              <a:fillRect/>
            </a:stretch>
          </p:blipFill>
          <p:spPr bwMode="auto">
            <a:xfrm>
              <a:off x="3071834" y="71438"/>
              <a:ext cx="57150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51" name="TextBox 18"/>
          <p:cNvSpPr txBox="1">
            <a:spLocks noChangeArrowheads="1"/>
          </p:cNvSpPr>
          <p:nvPr/>
        </p:nvSpPr>
        <p:spPr bwMode="auto">
          <a:xfrm>
            <a:off x="7358063" y="3286125"/>
            <a:ext cx="357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600">
                <a:solidFill>
                  <a:srgbClr val="FF0000"/>
                </a:solidFill>
              </a:rPr>
              <a:t>7</a:t>
            </a:r>
            <a:endParaRPr lang="zh-CN" altLang="en-US" sz="3600">
              <a:solidFill>
                <a:srgbClr val="FF0000"/>
              </a:solidFill>
            </a:endParaRPr>
          </a:p>
        </p:txBody>
      </p:sp>
      <p:pic>
        <p:nvPicPr>
          <p:cNvPr id="14352" name="图片 5" descr="QQ截图20121104160526.png"/>
          <p:cNvPicPr>
            <a:picLocks noChangeAspect="1" noChangeArrowheads="1"/>
          </p:cNvPicPr>
          <p:nvPr/>
        </p:nvPicPr>
        <p:blipFill>
          <a:blip r:embed="rId2"/>
          <a:srcRect l="5261" t="61111" r="67381" b="19444"/>
          <a:stretch>
            <a:fillRect/>
          </a:stretch>
        </p:blipFill>
        <p:spPr bwMode="auto">
          <a:xfrm>
            <a:off x="2857500" y="4214813"/>
            <a:ext cx="18573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3" name="TextBox 20"/>
          <p:cNvSpPr txBox="1">
            <a:spLocks noChangeArrowheads="1"/>
          </p:cNvSpPr>
          <p:nvPr/>
        </p:nvSpPr>
        <p:spPr bwMode="auto">
          <a:xfrm>
            <a:off x="7358063" y="4357688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600">
                <a:solidFill>
                  <a:srgbClr val="FF0000"/>
                </a:solidFill>
              </a:rPr>
              <a:t>4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115" y="250190"/>
            <a:ext cx="1437640" cy="521970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ln>
                  <a:solidFill>
                    <a:schemeClr val="bg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第二关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utoUpdateAnimBg="0"/>
      <p:bldP spid="14351" grpId="0" autoUpdateAnimBg="0"/>
      <p:bldP spid="1435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" name="Object 1" descr="image18"/>
          <p:cNvGraphicFramePr>
            <a:graphicFrameLocks noChangeAspect="1"/>
          </p:cNvGraphicFramePr>
          <p:nvPr>
            <p:ph/>
          </p:nvPr>
        </p:nvGraphicFramePr>
        <p:xfrm>
          <a:off x="0" y="-23813"/>
          <a:ext cx="9144000" cy="6881813"/>
        </p:xfrm>
        <a:graphic>
          <a:graphicData uri="http://schemas.openxmlformats.org/presentationml/2006/ole">
            <p:oleObj spid="_x0000_s1025" r:id="rId3" imgW="6158730" imgH="4165079" progId="">
              <p:embed/>
            </p:oleObj>
          </a:graphicData>
        </a:graphic>
      </p:graphicFrame>
      <p:sp>
        <p:nvSpPr>
          <p:cNvPr id="1026" name="Text Box 3"/>
          <p:cNvSpPr txBox="1">
            <a:spLocks noChangeArrowheads="1"/>
          </p:cNvSpPr>
          <p:nvPr/>
        </p:nvSpPr>
        <p:spPr bwMode="auto">
          <a:xfrm>
            <a:off x="1239838" y="3148013"/>
            <a:ext cx="1603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endParaRPr lang="zh-CN" altLang="zh-CN"/>
          </a:p>
        </p:txBody>
      </p:sp>
      <p:sp>
        <p:nvSpPr>
          <p:cNvPr id="1027" name="Text Box 4"/>
          <p:cNvSpPr txBox="1">
            <a:spLocks noChangeArrowheads="1"/>
          </p:cNvSpPr>
          <p:nvPr/>
        </p:nvSpPr>
        <p:spPr bwMode="auto">
          <a:xfrm rot="2451144">
            <a:off x="755650" y="3867150"/>
            <a:ext cx="2936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zh-CN" sz="3600" b="1">
                <a:solidFill>
                  <a:srgbClr val="000066"/>
                </a:solidFill>
              </a:rPr>
              <a:t>2+(   )=10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 rot="2219030">
            <a:off x="2260600" y="3579813"/>
            <a:ext cx="3463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zh-CN" sz="3600" b="1">
                <a:solidFill>
                  <a:srgbClr val="000066"/>
                </a:solidFill>
              </a:rPr>
              <a:t>(   )+4=10</a:t>
            </a: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 rot="1840473">
            <a:off x="3635375" y="2716213"/>
            <a:ext cx="2160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zh-CN" sz="3600" b="1">
                <a:solidFill>
                  <a:srgbClr val="000066"/>
                </a:solidFill>
              </a:rPr>
              <a:t>(   )+3=8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 rot="1670388">
            <a:off x="5219700" y="1628775"/>
            <a:ext cx="2160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zh-CN" sz="3600" b="1">
                <a:solidFill>
                  <a:srgbClr val="000066"/>
                </a:solidFill>
              </a:rPr>
              <a:t>(   )+2=6</a:t>
            </a: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 rot="1670388">
            <a:off x="6659563" y="749300"/>
            <a:ext cx="2160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zh-CN" sz="2800" b="1">
                <a:solidFill>
                  <a:srgbClr val="000066"/>
                </a:solidFill>
              </a:rPr>
              <a:t>(   )+1=7</a:t>
            </a: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 rot="1665655">
            <a:off x="4427538" y="2133600"/>
            <a:ext cx="216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zh-CN" sz="3600" b="1">
                <a:solidFill>
                  <a:srgbClr val="000066"/>
                </a:solidFill>
              </a:rPr>
              <a:t>4+(   )=9</a:t>
            </a:r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 rot="1395691">
            <a:off x="5938838" y="1265238"/>
            <a:ext cx="24495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zh-CN" sz="3200" b="1">
                <a:solidFill>
                  <a:srgbClr val="000066"/>
                </a:solidFill>
              </a:rPr>
              <a:t>1+(   )=3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 rot="1785234">
            <a:off x="3873500" y="242093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3600" b="1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 rot="1551749">
            <a:off x="5148263" y="21336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3600" b="1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 rot="1663379">
            <a:off x="5508625" y="1419225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3600" b="1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 rot="1658561">
            <a:off x="6594475" y="1120775"/>
            <a:ext cx="354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32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 rot="2591477">
            <a:off x="6899275" y="4048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32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 rot="2058718">
            <a:off x="1547813" y="3573463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3600" b="1">
                <a:solidFill>
                  <a:srgbClr val="CC0000"/>
                </a:solidFill>
              </a:rPr>
              <a:t>8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 rot="1573924">
            <a:off x="2700338" y="28003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36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530" y="1548130"/>
            <a:ext cx="1437640" cy="521970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ln>
                  <a:solidFill>
                    <a:schemeClr val="bg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第三关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utoUpdateAnimBg="0"/>
      <p:bldP spid="19468" grpId="0" autoUpdateAnimBg="0"/>
      <p:bldP spid="19469" grpId="0" autoUpdateAnimBg="0"/>
      <p:bldP spid="19470" grpId="0" autoUpdateAnimBg="0"/>
      <p:bldP spid="19471" grpId="0" autoUpdateAnimBg="0"/>
      <p:bldP spid="19472" grpId="0" autoUpdateAnimBg="0"/>
      <p:bldP spid="1947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3" descr="QQ截图201211041606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8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403225" y="193040"/>
            <a:ext cx="1437640" cy="521970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ln>
                  <a:solidFill>
                    <a:schemeClr val="bg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第四关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3" descr="QQ截图201211041606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88"/>
            <a:ext cx="571500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图片 5" descr="QQ截图2012110416065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9375" y="2143125"/>
            <a:ext cx="3984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7143750" y="2571750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200">
                <a:solidFill>
                  <a:srgbClr val="FF0000"/>
                </a:solidFill>
              </a:rPr>
              <a:t>9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7143750" y="307181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200">
                <a:solidFill>
                  <a:srgbClr val="FF0000"/>
                </a:solidFill>
              </a:rPr>
              <a:t>7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7143750" y="3500438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200">
                <a:solidFill>
                  <a:srgbClr val="FF0000"/>
                </a:solidFill>
              </a:rPr>
              <a:t>5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7143750" y="4000500"/>
            <a:ext cx="314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200">
                <a:solidFill>
                  <a:srgbClr val="FF0000"/>
                </a:solidFill>
              </a:rPr>
              <a:t>3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7417" name="TextBox 10"/>
          <p:cNvSpPr txBox="1">
            <a:spLocks noChangeArrowheads="1"/>
          </p:cNvSpPr>
          <p:nvPr/>
        </p:nvSpPr>
        <p:spPr bwMode="auto">
          <a:xfrm>
            <a:off x="7143750" y="4429125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200">
                <a:solidFill>
                  <a:srgbClr val="FF0000"/>
                </a:solidFill>
              </a:rPr>
              <a:t>1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6410" y="464185"/>
            <a:ext cx="1437640" cy="521970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第五关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内容占位符 3" descr="QQ截图20121104160827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285875"/>
            <a:ext cx="5643563" cy="771525"/>
          </a:xfrm>
        </p:spPr>
      </p:pic>
      <p:sp>
        <p:nvSpPr>
          <p:cNvPr id="29698" name="TextBox 10"/>
          <p:cNvSpPr txBox="1">
            <a:spLocks noChangeArrowheads="1"/>
          </p:cNvSpPr>
          <p:nvPr/>
        </p:nvSpPr>
        <p:spPr bwMode="auto">
          <a:xfrm>
            <a:off x="285750" y="1357313"/>
            <a:ext cx="822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200">
                <a:solidFill>
                  <a:srgbClr val="404040"/>
                </a:solidFill>
              </a:rPr>
              <a:t>6</a:t>
            </a:r>
            <a:r>
              <a:rPr lang="zh-CN" altLang="en-US" sz="3200">
                <a:solidFill>
                  <a:srgbClr val="404040"/>
                </a:solidFill>
              </a:rPr>
              <a:t>、</a:t>
            </a:r>
          </a:p>
        </p:txBody>
      </p:sp>
      <p:grpSp>
        <p:nvGrpSpPr>
          <p:cNvPr id="29699" name="Group 4"/>
          <p:cNvGrpSpPr>
            <a:grpSpLocks/>
          </p:cNvGrpSpPr>
          <p:nvPr/>
        </p:nvGrpSpPr>
        <p:grpSpPr bwMode="auto">
          <a:xfrm>
            <a:off x="214313" y="2500313"/>
            <a:ext cx="8572500" cy="1643062"/>
            <a:chOff x="0" y="0"/>
            <a:chExt cx="8572560" cy="1643074"/>
          </a:xfrm>
        </p:grpSpPr>
        <p:pic>
          <p:nvPicPr>
            <p:cNvPr id="29715" name="图片 4" descr="QQ截图20121104160811.png"/>
            <p:cNvPicPr>
              <a:picLocks noChangeAspect="1" noChangeArrowheads="1"/>
            </p:cNvPicPr>
            <p:nvPr/>
          </p:nvPicPr>
          <p:blipFill>
            <a:blip r:embed="rId3"/>
            <a:srcRect l="8813" r="75449" b="63313"/>
            <a:stretch>
              <a:fillRect/>
            </a:stretch>
          </p:blipFill>
          <p:spPr bwMode="auto">
            <a:xfrm>
              <a:off x="642942" y="0"/>
              <a:ext cx="1785950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6" name="图片 6" descr="QQ截图20121104160811.png"/>
            <p:cNvPicPr>
              <a:picLocks noChangeAspect="1" noChangeArrowheads="1"/>
            </p:cNvPicPr>
            <p:nvPr/>
          </p:nvPicPr>
          <p:blipFill>
            <a:blip r:embed="rId3"/>
            <a:srcRect l="47212" r="32645" b="63313"/>
            <a:stretch>
              <a:fillRect/>
            </a:stretch>
          </p:blipFill>
          <p:spPr bwMode="auto">
            <a:xfrm>
              <a:off x="3429024" y="71438"/>
              <a:ext cx="2286016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7" name="图片 7" descr="QQ截图20121104160811.png"/>
            <p:cNvPicPr>
              <a:picLocks noChangeAspect="1" noChangeArrowheads="1"/>
            </p:cNvPicPr>
            <p:nvPr/>
          </p:nvPicPr>
          <p:blipFill>
            <a:blip r:embed="rId3"/>
            <a:srcRect l="2518" t="32610" r="73561" b="26627"/>
            <a:stretch>
              <a:fillRect/>
            </a:stretch>
          </p:blipFill>
          <p:spPr bwMode="auto">
            <a:xfrm>
              <a:off x="0" y="857256"/>
              <a:ext cx="271464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8" name="图片 8" descr="QQ截图20121104160811.png"/>
            <p:cNvPicPr>
              <a:picLocks noChangeAspect="1" noChangeArrowheads="1"/>
            </p:cNvPicPr>
            <p:nvPr/>
          </p:nvPicPr>
          <p:blipFill>
            <a:blip r:embed="rId3"/>
            <a:srcRect l="40286" t="32610" r="33273" b="26627"/>
            <a:stretch>
              <a:fillRect/>
            </a:stretch>
          </p:blipFill>
          <p:spPr bwMode="auto">
            <a:xfrm>
              <a:off x="2714644" y="857256"/>
              <a:ext cx="3000396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719" name="Group 9"/>
            <p:cNvGrpSpPr>
              <a:grpSpLocks/>
            </p:cNvGrpSpPr>
            <p:nvPr/>
          </p:nvGrpSpPr>
          <p:grpSpPr bwMode="auto">
            <a:xfrm>
              <a:off x="5643602" y="71438"/>
              <a:ext cx="2928958" cy="642942"/>
              <a:chOff x="0" y="0"/>
              <a:chExt cx="2928958" cy="642942"/>
            </a:xfrm>
          </p:grpSpPr>
          <p:pic>
            <p:nvPicPr>
              <p:cNvPr id="29723" name="图片 5" descr="QQ截图20121104160811.png"/>
              <p:cNvPicPr>
                <a:picLocks noChangeAspect="1" noChangeArrowheads="1"/>
              </p:cNvPicPr>
              <p:nvPr/>
            </p:nvPicPr>
            <p:blipFill>
              <a:blip r:embed="rId3"/>
              <a:srcRect l="79945" t="4076" r="540" b="63313"/>
              <a:stretch>
                <a:fillRect/>
              </a:stretch>
            </p:blipFill>
            <p:spPr bwMode="auto">
              <a:xfrm>
                <a:off x="0" y="71438"/>
                <a:ext cx="221457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24" name="TextBox 14"/>
              <p:cNvSpPr txBox="1">
                <a:spLocks noChangeArrowheads="1"/>
              </p:cNvSpPr>
              <p:nvPr/>
            </p:nvSpPr>
            <p:spPr bwMode="auto">
              <a:xfrm>
                <a:off x="2214577" y="0"/>
                <a:ext cx="714380" cy="5842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 typeface="Arial" charset="0"/>
                  <a:buNone/>
                </a:pPr>
                <a:r>
                  <a:rPr lang="en-US" altLang="zh-CN" sz="3200">
                    <a:solidFill>
                      <a:srgbClr val="404040"/>
                    </a:solidFill>
                  </a:rPr>
                  <a:t>10</a:t>
                </a:r>
                <a:endParaRPr lang="zh-CN" altLang="en-US" sz="3200">
                  <a:solidFill>
                    <a:srgbClr val="404040"/>
                  </a:solidFill>
                </a:endParaRPr>
              </a:p>
            </p:txBody>
          </p:sp>
        </p:grpSp>
        <p:grpSp>
          <p:nvGrpSpPr>
            <p:cNvPr id="29720" name="Group 12"/>
            <p:cNvGrpSpPr>
              <a:grpSpLocks/>
            </p:cNvGrpSpPr>
            <p:nvPr/>
          </p:nvGrpSpPr>
          <p:grpSpPr bwMode="auto">
            <a:xfrm>
              <a:off x="5715040" y="928694"/>
              <a:ext cx="2626870" cy="714380"/>
              <a:chOff x="0" y="0"/>
              <a:chExt cx="2626870" cy="714380"/>
            </a:xfrm>
          </p:grpSpPr>
          <p:pic>
            <p:nvPicPr>
              <p:cNvPr id="29721" name="图片 9" descr="QQ截图20121104160811.png"/>
              <p:cNvPicPr>
                <a:picLocks noChangeAspect="1" noChangeArrowheads="1"/>
              </p:cNvPicPr>
              <p:nvPr/>
            </p:nvPicPr>
            <p:blipFill>
              <a:blip r:embed="rId3"/>
              <a:srcRect l="80574" t="32610" b="26627"/>
              <a:stretch>
                <a:fillRect/>
              </a:stretch>
            </p:blipFill>
            <p:spPr bwMode="auto">
              <a:xfrm>
                <a:off x="0" y="0"/>
                <a:ext cx="2204504" cy="714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22" name="TextBox 16"/>
              <p:cNvSpPr txBox="1">
                <a:spLocks noChangeArrowheads="1"/>
              </p:cNvSpPr>
              <p:nvPr/>
            </p:nvSpPr>
            <p:spPr bwMode="auto">
              <a:xfrm>
                <a:off x="2214577" y="0"/>
                <a:ext cx="412753" cy="584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Arial" charset="0"/>
                  <a:buNone/>
                </a:pPr>
                <a:r>
                  <a:rPr lang="en-US" altLang="zh-CN" sz="3200">
                    <a:solidFill>
                      <a:srgbClr val="404040"/>
                    </a:solidFill>
                  </a:rPr>
                  <a:t>5</a:t>
                </a:r>
                <a:endParaRPr lang="zh-CN" altLang="en-US" sz="3200">
                  <a:solidFill>
                    <a:srgbClr val="404040"/>
                  </a:solidFill>
                </a:endParaRPr>
              </a:p>
            </p:txBody>
          </p:sp>
        </p:grpSp>
      </p:grpSp>
      <p:sp>
        <p:nvSpPr>
          <p:cNvPr id="18447" name="矩形 19"/>
          <p:cNvSpPr>
            <a:spLocks noChangeArrowheads="1"/>
          </p:cNvSpPr>
          <p:nvPr/>
        </p:nvSpPr>
        <p:spPr bwMode="auto">
          <a:xfrm>
            <a:off x="1500188" y="2500313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200" b="1">
                <a:solidFill>
                  <a:srgbClr val="C00000"/>
                </a:solidFill>
              </a:rPr>
              <a:t>＞</a:t>
            </a:r>
          </a:p>
        </p:txBody>
      </p:sp>
      <p:sp>
        <p:nvSpPr>
          <p:cNvPr id="18448" name="矩形 20"/>
          <p:cNvSpPr>
            <a:spLocks noChangeArrowheads="1"/>
          </p:cNvSpPr>
          <p:nvPr/>
        </p:nvSpPr>
        <p:spPr bwMode="auto">
          <a:xfrm>
            <a:off x="1643063" y="3357563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200" b="1">
                <a:solidFill>
                  <a:srgbClr val="C00000"/>
                </a:solidFill>
              </a:rPr>
              <a:t>＞</a:t>
            </a:r>
          </a:p>
        </p:txBody>
      </p:sp>
      <p:sp>
        <p:nvSpPr>
          <p:cNvPr id="18449" name="矩形 21"/>
          <p:cNvSpPr>
            <a:spLocks noChangeArrowheads="1"/>
          </p:cNvSpPr>
          <p:nvPr/>
        </p:nvSpPr>
        <p:spPr bwMode="auto">
          <a:xfrm>
            <a:off x="7500938" y="3429000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200" b="1">
                <a:solidFill>
                  <a:srgbClr val="C00000"/>
                </a:solidFill>
              </a:rPr>
              <a:t>＞</a:t>
            </a:r>
          </a:p>
        </p:txBody>
      </p:sp>
      <p:sp>
        <p:nvSpPr>
          <p:cNvPr id="18450" name="矩形 22"/>
          <p:cNvSpPr>
            <a:spLocks noChangeArrowheads="1"/>
          </p:cNvSpPr>
          <p:nvPr/>
        </p:nvSpPr>
        <p:spPr bwMode="auto">
          <a:xfrm>
            <a:off x="4500563" y="3357563"/>
            <a:ext cx="658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200">
                <a:solidFill>
                  <a:srgbClr val="C00000"/>
                </a:solidFill>
              </a:rPr>
              <a:t>＜</a:t>
            </a:r>
            <a:r>
              <a:rPr lang="zh-CN" altLang="en-US"/>
              <a:t> </a:t>
            </a:r>
          </a:p>
        </p:txBody>
      </p:sp>
      <p:sp>
        <p:nvSpPr>
          <p:cNvPr id="18451" name="矩形 23"/>
          <p:cNvSpPr>
            <a:spLocks noChangeArrowheads="1"/>
          </p:cNvSpPr>
          <p:nvPr/>
        </p:nvSpPr>
        <p:spPr bwMode="auto">
          <a:xfrm>
            <a:off x="7429500" y="2571750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200">
                <a:solidFill>
                  <a:srgbClr val="C00000"/>
                </a:solidFill>
              </a:rPr>
              <a:t>＝</a:t>
            </a:r>
          </a:p>
        </p:txBody>
      </p:sp>
      <p:sp>
        <p:nvSpPr>
          <p:cNvPr id="18452" name="矩形 24"/>
          <p:cNvSpPr>
            <a:spLocks noChangeArrowheads="1"/>
          </p:cNvSpPr>
          <p:nvPr/>
        </p:nvSpPr>
        <p:spPr bwMode="auto">
          <a:xfrm>
            <a:off x="4429125" y="2571750"/>
            <a:ext cx="487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200">
                <a:solidFill>
                  <a:srgbClr val="C00000"/>
                </a:solidFill>
              </a:rPr>
              <a:t>＜</a:t>
            </a:r>
            <a:endParaRPr lang="zh-CN" altLang="en-US" sz="3200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396875" y="4005263"/>
            <a:ext cx="10795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612775" y="4076700"/>
            <a:ext cx="796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6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3276600" y="3932238"/>
            <a:ext cx="1079500" cy="15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3492500" y="4005263"/>
            <a:ext cx="7969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>
            <a:off x="6156325" y="4005263"/>
            <a:ext cx="10795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6588125" y="4076700"/>
            <a:ext cx="796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600" b="1">
                <a:solidFill>
                  <a:srgbClr val="FF0000"/>
                </a:solidFill>
              </a:rPr>
              <a:t>6</a:t>
            </a:r>
            <a:endParaRPr lang="zh-CN" altLang="en-US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6229350" y="3141663"/>
            <a:ext cx="10795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6372225" y="3068638"/>
            <a:ext cx="7969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600" b="1">
                <a:solidFill>
                  <a:srgbClr val="FF0000"/>
                </a:solidFill>
                <a:sym typeface="Arial" charset="0"/>
              </a:rPr>
              <a:t>10</a:t>
            </a:r>
          </a:p>
        </p:txBody>
      </p:sp>
      <p:sp>
        <p:nvSpPr>
          <p:cNvPr id="29" name="文本框 1"/>
          <p:cNvSpPr txBox="1"/>
          <p:nvPr/>
        </p:nvSpPr>
        <p:spPr>
          <a:xfrm>
            <a:off x="486410" y="464185"/>
            <a:ext cx="1437640" cy="521970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第六关</a:t>
            </a:r>
            <a:endParaRPr lang="zh-CN" altLang="en-US" sz="2800" b="1" dirty="0">
              <a:ln>
                <a:solidFill>
                  <a:schemeClr val="bg1"/>
                </a:solidFill>
              </a:ln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 autoUpdateAnimBg="0"/>
      <p:bldP spid="18448" grpId="0" autoUpdateAnimBg="0"/>
      <p:bldP spid="18449" grpId="0" autoUpdateAnimBg="0"/>
      <p:bldP spid="18450" grpId="0" autoUpdateAnimBg="0"/>
      <p:bldP spid="18451" grpId="0" autoUpdateAnimBg="0"/>
      <p:bldP spid="18452" grpId="0" autoUpdateAnimBg="0"/>
      <p:bldP spid="18453" grpId="0" animBg="1"/>
      <p:bldP spid="18454" grpId="0" bldLvl="0" autoUpdateAnimBg="0"/>
      <p:bldP spid="18455" grpId="0" animBg="1"/>
      <p:bldP spid="18456" grpId="0" bldLvl="0" autoUpdateAnimBg="0"/>
      <p:bldP spid="18457" grpId="0" animBg="1"/>
      <p:bldP spid="18458" grpId="0" bldLvl="0" autoUpdateAnimBg="0"/>
      <p:bldP spid="18459" grpId="0" animBg="1"/>
      <p:bldP spid="18460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9"/>
          <p:cNvSpPr>
            <a:spLocks noChangeArrowheads="1"/>
          </p:cNvSpPr>
          <p:nvPr/>
        </p:nvSpPr>
        <p:spPr bwMode="auto">
          <a:xfrm>
            <a:off x="3749675" y="561975"/>
            <a:ext cx="4032250" cy="1584325"/>
          </a:xfrm>
          <a:prstGeom prst="cloudCallout">
            <a:avLst>
              <a:gd name="adj1" fmla="val -11102"/>
              <a:gd name="adj2" fmla="val 118639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endParaRPr lang="zh-CN" altLang="en-US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618038" y="847725"/>
            <a:ext cx="246856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6000">
                <a:ea typeface="隶书"/>
                <a:cs typeface="隶书"/>
              </a:rPr>
              <a:t>说收获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4694238" y="847725"/>
            <a:ext cx="246856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6000">
                <a:ea typeface="隶书"/>
                <a:cs typeface="隶书"/>
              </a:rPr>
              <a:t>再见！</a:t>
            </a:r>
          </a:p>
        </p:txBody>
      </p:sp>
      <p:pic>
        <p:nvPicPr>
          <p:cNvPr id="30724" name="Picture 1" descr="H:\校际公开课一年级求未知数\u=4256283369,3179378958&amp;fm=27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276475"/>
            <a:ext cx="41306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682" grpId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4352925" y="1525588"/>
            <a:ext cx="1298575" cy="1981200"/>
            <a:chOff x="6855" y="2403"/>
            <a:chExt cx="2046" cy="3119"/>
          </a:xfrm>
        </p:grpSpPr>
        <p:sp>
          <p:nvSpPr>
            <p:cNvPr id="16388" name="Text Box 21"/>
            <p:cNvSpPr txBox="1">
              <a:spLocks noChangeArrowheads="1"/>
            </p:cNvSpPr>
            <p:nvPr/>
          </p:nvSpPr>
          <p:spPr bwMode="auto">
            <a:xfrm>
              <a:off x="7427" y="2403"/>
              <a:ext cx="855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zh-CN" sz="4000" b="1">
                  <a:latin typeface="楷体_GB2312" pitchFamily="49" charset="-122"/>
                  <a:ea typeface="楷体_GB2312" pitchFamily="49" charset="-122"/>
                </a:rPr>
                <a:t>9</a:t>
              </a:r>
            </a:p>
          </p:txBody>
        </p:sp>
        <p:sp>
          <p:nvSpPr>
            <p:cNvPr id="16389" name="Line 27"/>
            <p:cNvSpPr>
              <a:spLocks noChangeShapeType="1"/>
            </p:cNvSpPr>
            <p:nvPr/>
          </p:nvSpPr>
          <p:spPr bwMode="auto">
            <a:xfrm>
              <a:off x="8107" y="3507"/>
              <a:ext cx="288" cy="6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0" name="Line 26"/>
            <p:cNvSpPr>
              <a:spLocks noChangeShapeType="1"/>
            </p:cNvSpPr>
            <p:nvPr/>
          </p:nvSpPr>
          <p:spPr bwMode="auto">
            <a:xfrm flipH="1">
              <a:off x="7264" y="3507"/>
              <a:ext cx="326" cy="6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1" name="Text Box 25"/>
            <p:cNvSpPr txBox="1">
              <a:spLocks noChangeArrowheads="1"/>
            </p:cNvSpPr>
            <p:nvPr/>
          </p:nvSpPr>
          <p:spPr bwMode="auto">
            <a:xfrm>
              <a:off x="6855" y="4418"/>
              <a:ext cx="69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zh-CN" sz="4000" b="1">
                  <a:latin typeface="楷体_GB2312" pitchFamily="49" charset="-122"/>
                  <a:ea typeface="楷体_GB2312" pitchFamily="49" charset="-122"/>
                </a:rPr>
                <a:t>5</a:t>
              </a:r>
            </a:p>
          </p:txBody>
        </p:sp>
        <p:sp>
          <p:nvSpPr>
            <p:cNvPr id="16392" name="Text Box 25"/>
            <p:cNvSpPr txBox="1">
              <a:spLocks noChangeArrowheads="1"/>
            </p:cNvSpPr>
            <p:nvPr/>
          </p:nvSpPr>
          <p:spPr bwMode="auto">
            <a:xfrm>
              <a:off x="8107" y="4407"/>
              <a:ext cx="794" cy="1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zh-CN" sz="4000" b="1">
                  <a:latin typeface="楷体_GB2312" pitchFamily="49" charset="-122"/>
                  <a:ea typeface="楷体_GB2312" pitchFamily="49" charset="-122"/>
                </a:rPr>
                <a:t>4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5148263" y="2900363"/>
            <a:ext cx="503237" cy="503237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6387" name="Picture 1" descr="H:\校际公开课一年级求未知数\u=4256283369,3179378958&amp;fm=27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782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组合 4"/>
          <p:cNvGrpSpPr>
            <a:grpSpLocks/>
          </p:cNvGrpSpPr>
          <p:nvPr/>
        </p:nvGrpSpPr>
        <p:grpSpPr bwMode="auto">
          <a:xfrm>
            <a:off x="4352925" y="1525588"/>
            <a:ext cx="1298575" cy="1985962"/>
            <a:chOff x="6855" y="2403"/>
            <a:chExt cx="2046" cy="3128"/>
          </a:xfrm>
        </p:grpSpPr>
        <p:sp>
          <p:nvSpPr>
            <p:cNvPr id="17412" name="Text Box 21"/>
            <p:cNvSpPr txBox="1">
              <a:spLocks noChangeArrowheads="1"/>
            </p:cNvSpPr>
            <p:nvPr/>
          </p:nvSpPr>
          <p:spPr bwMode="auto">
            <a:xfrm>
              <a:off x="7427" y="2403"/>
              <a:ext cx="855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zh-CN" sz="4000" b="1">
                  <a:latin typeface="楷体_GB2312" pitchFamily="49" charset="-122"/>
                  <a:ea typeface="楷体_GB2312" pitchFamily="49" charset="-122"/>
                </a:rPr>
                <a:t>9</a:t>
              </a:r>
            </a:p>
          </p:txBody>
        </p:sp>
        <p:sp>
          <p:nvSpPr>
            <p:cNvPr id="17413" name="Line 27"/>
            <p:cNvSpPr>
              <a:spLocks noChangeShapeType="1"/>
            </p:cNvSpPr>
            <p:nvPr/>
          </p:nvSpPr>
          <p:spPr bwMode="auto">
            <a:xfrm>
              <a:off x="8107" y="3507"/>
              <a:ext cx="288" cy="6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4" name="Line 26"/>
            <p:cNvSpPr>
              <a:spLocks noChangeShapeType="1"/>
            </p:cNvSpPr>
            <p:nvPr/>
          </p:nvSpPr>
          <p:spPr bwMode="auto">
            <a:xfrm flipH="1">
              <a:off x="7264" y="3507"/>
              <a:ext cx="326" cy="6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5" name="Text Box 25"/>
            <p:cNvSpPr txBox="1">
              <a:spLocks noChangeArrowheads="1"/>
            </p:cNvSpPr>
            <p:nvPr/>
          </p:nvSpPr>
          <p:spPr bwMode="auto">
            <a:xfrm>
              <a:off x="6855" y="4418"/>
              <a:ext cx="692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zh-CN" sz="4000" b="1">
                  <a:latin typeface="楷体_GB2312" pitchFamily="49" charset="-122"/>
                  <a:ea typeface="楷体_GB2312" pitchFamily="49" charset="-122"/>
                </a:rPr>
                <a:t>3</a:t>
              </a:r>
            </a:p>
          </p:txBody>
        </p:sp>
        <p:sp>
          <p:nvSpPr>
            <p:cNvPr id="17416" name="Text Box 25"/>
            <p:cNvSpPr txBox="1">
              <a:spLocks noChangeArrowheads="1"/>
            </p:cNvSpPr>
            <p:nvPr/>
          </p:nvSpPr>
          <p:spPr bwMode="auto">
            <a:xfrm>
              <a:off x="8107" y="4407"/>
              <a:ext cx="794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zh-CN" sz="4000" b="1">
                  <a:latin typeface="楷体_GB2312" pitchFamily="49" charset="-122"/>
                  <a:ea typeface="楷体_GB2312" pitchFamily="49" charset="-122"/>
                </a:rPr>
                <a:t>6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5148263" y="2900363"/>
            <a:ext cx="503237" cy="503237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7411" name="Picture 1" descr="H:\校际公开课一年级求未知数\u=4256283369,3179378958&amp;fm=27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782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合 4"/>
          <p:cNvGrpSpPr>
            <a:grpSpLocks/>
          </p:cNvGrpSpPr>
          <p:nvPr/>
        </p:nvGrpSpPr>
        <p:grpSpPr bwMode="auto">
          <a:xfrm>
            <a:off x="4356100" y="1484313"/>
            <a:ext cx="1714500" cy="2005012"/>
            <a:chOff x="6860" y="2338"/>
            <a:chExt cx="1928" cy="3156"/>
          </a:xfrm>
        </p:grpSpPr>
        <p:sp>
          <p:nvSpPr>
            <p:cNvPr id="18436" name="Text Box 21"/>
            <p:cNvSpPr txBox="1">
              <a:spLocks noChangeArrowheads="1"/>
            </p:cNvSpPr>
            <p:nvPr/>
          </p:nvSpPr>
          <p:spPr bwMode="auto">
            <a:xfrm>
              <a:off x="7427" y="4379"/>
              <a:ext cx="855" cy="1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zh-CN" sz="4000" b="1">
                  <a:latin typeface="楷体_GB2312" pitchFamily="49" charset="-122"/>
                  <a:ea typeface="楷体_GB2312" pitchFamily="49" charset="-122"/>
                </a:rPr>
                <a:t>7</a:t>
              </a:r>
            </a:p>
          </p:txBody>
        </p:sp>
        <p:sp>
          <p:nvSpPr>
            <p:cNvPr id="18437" name="Line 27"/>
            <p:cNvSpPr>
              <a:spLocks noChangeShapeType="1"/>
            </p:cNvSpPr>
            <p:nvPr/>
          </p:nvSpPr>
          <p:spPr bwMode="auto">
            <a:xfrm flipH="1">
              <a:off x="7832" y="3359"/>
              <a:ext cx="437" cy="9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8" name="Line 26"/>
            <p:cNvSpPr>
              <a:spLocks noChangeShapeType="1"/>
            </p:cNvSpPr>
            <p:nvPr/>
          </p:nvSpPr>
          <p:spPr bwMode="auto">
            <a:xfrm flipH="1" flipV="1">
              <a:off x="7103" y="3359"/>
              <a:ext cx="486" cy="9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9" name="Text Box 25"/>
            <p:cNvSpPr txBox="1">
              <a:spLocks noChangeArrowheads="1"/>
            </p:cNvSpPr>
            <p:nvPr/>
          </p:nvSpPr>
          <p:spPr bwMode="auto">
            <a:xfrm>
              <a:off x="6860" y="2338"/>
              <a:ext cx="692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zh-CN" sz="4000" b="1">
                  <a:latin typeface="楷体_GB2312" pitchFamily="49" charset="-122"/>
                  <a:ea typeface="楷体_GB2312" pitchFamily="49" charset="-122"/>
                </a:rPr>
                <a:t>3</a:t>
              </a:r>
            </a:p>
          </p:txBody>
        </p:sp>
        <p:sp>
          <p:nvSpPr>
            <p:cNvPr id="18440" name="Text Box 25"/>
            <p:cNvSpPr txBox="1">
              <a:spLocks noChangeArrowheads="1"/>
            </p:cNvSpPr>
            <p:nvPr/>
          </p:nvSpPr>
          <p:spPr bwMode="auto">
            <a:xfrm>
              <a:off x="7994" y="2338"/>
              <a:ext cx="794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zh-CN" sz="4000" b="1">
                  <a:latin typeface="楷体_GB2312" pitchFamily="49" charset="-122"/>
                  <a:ea typeface="楷体_GB2312" pitchFamily="49" charset="-122"/>
                </a:rPr>
                <a:t>4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5364163" y="1628775"/>
            <a:ext cx="504825" cy="503238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8435" name="Picture 1" descr="H:\校际公开课一年级求未知数\u=4256283369,3179378958&amp;fm=27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782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78338" y="2322513"/>
            <a:ext cx="3392487" cy="9937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6000">
                <a:solidFill>
                  <a:schemeClr val="tx1"/>
                </a:solidFill>
              </a:rPr>
              <a:t>6+4=10</a:t>
            </a:r>
          </a:p>
        </p:txBody>
      </p:sp>
      <p:sp>
        <p:nvSpPr>
          <p:cNvPr id="8" name="矩形 7"/>
          <p:cNvSpPr/>
          <p:nvPr/>
        </p:nvSpPr>
        <p:spPr>
          <a:xfrm>
            <a:off x="6392863" y="2406650"/>
            <a:ext cx="760412" cy="715963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9459" name="Picture 1" descr="H:\校际公开课一年级求未知数\u=4256283369,3179378958&amp;fm=27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782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2"/>
          <p:cNvGrpSpPr>
            <a:grpSpLocks/>
          </p:cNvGrpSpPr>
          <p:nvPr/>
        </p:nvGrpSpPr>
        <p:grpSpPr bwMode="auto">
          <a:xfrm>
            <a:off x="755650" y="4005263"/>
            <a:ext cx="7200900" cy="1943100"/>
            <a:chOff x="0" y="0"/>
            <a:chExt cx="4536" cy="1224"/>
          </a:xfrm>
        </p:grpSpPr>
        <p:sp>
          <p:nvSpPr>
            <p:cNvPr id="20482" name="Freeform 3"/>
            <p:cNvSpPr>
              <a:spLocks/>
            </p:cNvSpPr>
            <p:nvPr/>
          </p:nvSpPr>
          <p:spPr bwMode="auto">
            <a:xfrm>
              <a:off x="0" y="0"/>
              <a:ext cx="4536" cy="862"/>
            </a:xfrm>
            <a:custGeom>
              <a:avLst/>
              <a:gdLst>
                <a:gd name="T0" fmla="*/ 3946 w 4536"/>
                <a:gd name="T1" fmla="*/ 862 h 862"/>
                <a:gd name="T2" fmla="*/ 4536 w 4536"/>
                <a:gd name="T3" fmla="*/ 0 h 862"/>
                <a:gd name="T4" fmla="*/ 635 w 4536"/>
                <a:gd name="T5" fmla="*/ 0 h 862"/>
                <a:gd name="T6" fmla="*/ 0 w 4536"/>
                <a:gd name="T7" fmla="*/ 862 h 862"/>
                <a:gd name="T8" fmla="*/ 3946 w 4536"/>
                <a:gd name="T9" fmla="*/ 862 h 8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6"/>
                <a:gd name="T16" fmla="*/ 0 h 862"/>
                <a:gd name="T17" fmla="*/ 4536 w 4536"/>
                <a:gd name="T18" fmla="*/ 862 h 8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6" h="862">
                  <a:moveTo>
                    <a:pt x="3946" y="862"/>
                  </a:moveTo>
                  <a:lnTo>
                    <a:pt x="4536" y="0"/>
                  </a:lnTo>
                  <a:lnTo>
                    <a:pt x="635" y="0"/>
                  </a:lnTo>
                  <a:lnTo>
                    <a:pt x="0" y="862"/>
                  </a:lnTo>
                  <a:lnTo>
                    <a:pt x="3946" y="862"/>
                  </a:lnTo>
                  <a:close/>
                </a:path>
              </a:pathLst>
            </a:custGeom>
            <a:solidFill>
              <a:srgbClr val="FF9900"/>
            </a:solidFill>
            <a:ln w="57150" cmpd="sng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3" name="Rectangle 4"/>
            <p:cNvSpPr>
              <a:spLocks noChangeArrowheads="1"/>
            </p:cNvSpPr>
            <p:nvPr/>
          </p:nvSpPr>
          <p:spPr bwMode="auto">
            <a:xfrm>
              <a:off x="0" y="862"/>
              <a:ext cx="3946" cy="362"/>
            </a:xfrm>
            <a:prstGeom prst="rect">
              <a:avLst/>
            </a:prstGeom>
            <a:solidFill>
              <a:srgbClr val="FFCC00"/>
            </a:solidFill>
            <a:ln w="57150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20484" name="Freeform 5"/>
            <p:cNvSpPr>
              <a:spLocks/>
            </p:cNvSpPr>
            <p:nvPr/>
          </p:nvSpPr>
          <p:spPr bwMode="auto">
            <a:xfrm>
              <a:off x="3946" y="0"/>
              <a:ext cx="590" cy="1224"/>
            </a:xfrm>
            <a:custGeom>
              <a:avLst/>
              <a:gdLst>
                <a:gd name="T0" fmla="*/ 590 w 590"/>
                <a:gd name="T1" fmla="*/ 0 h 1224"/>
                <a:gd name="T2" fmla="*/ 590 w 590"/>
                <a:gd name="T3" fmla="*/ 408 h 1224"/>
                <a:gd name="T4" fmla="*/ 0 w 590"/>
                <a:gd name="T5" fmla="*/ 1224 h 1224"/>
                <a:gd name="T6" fmla="*/ 0 w 590"/>
                <a:gd name="T7" fmla="*/ 862 h 1224"/>
                <a:gd name="T8" fmla="*/ 590 w 590"/>
                <a:gd name="T9" fmla="*/ 0 h 1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0"/>
                <a:gd name="T16" fmla="*/ 0 h 1224"/>
                <a:gd name="T17" fmla="*/ 590 w 590"/>
                <a:gd name="T18" fmla="*/ 1224 h 1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0" h="1224">
                  <a:moveTo>
                    <a:pt x="590" y="0"/>
                  </a:moveTo>
                  <a:lnTo>
                    <a:pt x="590" y="408"/>
                  </a:lnTo>
                  <a:lnTo>
                    <a:pt x="0" y="1224"/>
                  </a:lnTo>
                  <a:lnTo>
                    <a:pt x="0" y="862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FFCC00"/>
            </a:solidFill>
            <a:ln w="57150" cmpd="sng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5" name="Line 6"/>
            <p:cNvSpPr>
              <a:spLocks noChangeShapeType="1"/>
            </p:cNvSpPr>
            <p:nvPr/>
          </p:nvSpPr>
          <p:spPr bwMode="auto">
            <a:xfrm>
              <a:off x="345" y="408"/>
              <a:ext cx="3901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6" name="Line 7"/>
            <p:cNvSpPr>
              <a:spLocks noChangeShapeType="1"/>
            </p:cNvSpPr>
            <p:nvPr/>
          </p:nvSpPr>
          <p:spPr bwMode="auto">
            <a:xfrm flipH="1">
              <a:off x="2313" y="0"/>
              <a:ext cx="635" cy="86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7" name="Line 8"/>
            <p:cNvSpPr>
              <a:spLocks noChangeShapeType="1"/>
            </p:cNvSpPr>
            <p:nvPr/>
          </p:nvSpPr>
          <p:spPr bwMode="auto">
            <a:xfrm flipH="1">
              <a:off x="771" y="0"/>
              <a:ext cx="635" cy="86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8" name="Line 9"/>
            <p:cNvSpPr>
              <a:spLocks noChangeShapeType="1"/>
            </p:cNvSpPr>
            <p:nvPr/>
          </p:nvSpPr>
          <p:spPr bwMode="auto">
            <a:xfrm flipH="1">
              <a:off x="1542" y="0"/>
              <a:ext cx="635" cy="86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9" name="Line 10"/>
            <p:cNvSpPr>
              <a:spLocks noChangeShapeType="1"/>
            </p:cNvSpPr>
            <p:nvPr/>
          </p:nvSpPr>
          <p:spPr bwMode="auto">
            <a:xfrm flipH="1">
              <a:off x="3130" y="0"/>
              <a:ext cx="635" cy="86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0" name="Line 11"/>
            <p:cNvSpPr>
              <a:spLocks noChangeShapeType="1"/>
            </p:cNvSpPr>
            <p:nvPr/>
          </p:nvSpPr>
          <p:spPr bwMode="auto">
            <a:xfrm>
              <a:off x="635" y="272"/>
              <a:ext cx="367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1" name="Line 12"/>
            <p:cNvSpPr>
              <a:spLocks noChangeShapeType="1"/>
            </p:cNvSpPr>
            <p:nvPr/>
          </p:nvSpPr>
          <p:spPr bwMode="auto">
            <a:xfrm flipH="1">
              <a:off x="227" y="263"/>
              <a:ext cx="408" cy="59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2" name="Line 13"/>
            <p:cNvSpPr>
              <a:spLocks noChangeShapeType="1"/>
            </p:cNvSpPr>
            <p:nvPr/>
          </p:nvSpPr>
          <p:spPr bwMode="auto">
            <a:xfrm>
              <a:off x="635" y="0"/>
              <a:ext cx="0" cy="27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2"/>
          <p:cNvGrpSpPr>
            <a:grpSpLocks/>
          </p:cNvGrpSpPr>
          <p:nvPr/>
        </p:nvGrpSpPr>
        <p:grpSpPr bwMode="auto">
          <a:xfrm>
            <a:off x="755650" y="4005263"/>
            <a:ext cx="7200900" cy="1943100"/>
            <a:chOff x="0" y="0"/>
            <a:chExt cx="4536" cy="1224"/>
          </a:xfrm>
        </p:grpSpPr>
        <p:sp>
          <p:nvSpPr>
            <p:cNvPr id="21514" name="Freeform 32"/>
            <p:cNvSpPr>
              <a:spLocks/>
            </p:cNvSpPr>
            <p:nvPr/>
          </p:nvSpPr>
          <p:spPr bwMode="auto">
            <a:xfrm>
              <a:off x="0" y="0"/>
              <a:ext cx="4536" cy="862"/>
            </a:xfrm>
            <a:custGeom>
              <a:avLst/>
              <a:gdLst>
                <a:gd name="T0" fmla="*/ 3946 w 4536"/>
                <a:gd name="T1" fmla="*/ 862 h 862"/>
                <a:gd name="T2" fmla="*/ 4536 w 4536"/>
                <a:gd name="T3" fmla="*/ 0 h 862"/>
                <a:gd name="T4" fmla="*/ 635 w 4536"/>
                <a:gd name="T5" fmla="*/ 0 h 862"/>
                <a:gd name="T6" fmla="*/ 0 w 4536"/>
                <a:gd name="T7" fmla="*/ 862 h 862"/>
                <a:gd name="T8" fmla="*/ 3946 w 4536"/>
                <a:gd name="T9" fmla="*/ 862 h 8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6"/>
                <a:gd name="T16" fmla="*/ 0 h 862"/>
                <a:gd name="T17" fmla="*/ 4536 w 4536"/>
                <a:gd name="T18" fmla="*/ 862 h 8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6" h="862">
                  <a:moveTo>
                    <a:pt x="3946" y="862"/>
                  </a:moveTo>
                  <a:lnTo>
                    <a:pt x="4536" y="0"/>
                  </a:lnTo>
                  <a:lnTo>
                    <a:pt x="635" y="0"/>
                  </a:lnTo>
                  <a:lnTo>
                    <a:pt x="0" y="862"/>
                  </a:lnTo>
                  <a:lnTo>
                    <a:pt x="3946" y="862"/>
                  </a:lnTo>
                  <a:close/>
                </a:path>
              </a:pathLst>
            </a:custGeom>
            <a:solidFill>
              <a:srgbClr val="FF9900"/>
            </a:solidFill>
            <a:ln w="57150" cmpd="sng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5" name="Rectangle 33"/>
            <p:cNvSpPr>
              <a:spLocks noChangeArrowheads="1"/>
            </p:cNvSpPr>
            <p:nvPr/>
          </p:nvSpPr>
          <p:spPr bwMode="auto">
            <a:xfrm>
              <a:off x="0" y="862"/>
              <a:ext cx="3946" cy="362"/>
            </a:xfrm>
            <a:prstGeom prst="rect">
              <a:avLst/>
            </a:prstGeom>
            <a:solidFill>
              <a:srgbClr val="FFCC00"/>
            </a:solidFill>
            <a:ln w="57150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21516" name="Freeform 34"/>
            <p:cNvSpPr>
              <a:spLocks/>
            </p:cNvSpPr>
            <p:nvPr/>
          </p:nvSpPr>
          <p:spPr bwMode="auto">
            <a:xfrm>
              <a:off x="3946" y="0"/>
              <a:ext cx="590" cy="1224"/>
            </a:xfrm>
            <a:custGeom>
              <a:avLst/>
              <a:gdLst>
                <a:gd name="T0" fmla="*/ 590 w 590"/>
                <a:gd name="T1" fmla="*/ 0 h 1224"/>
                <a:gd name="T2" fmla="*/ 590 w 590"/>
                <a:gd name="T3" fmla="*/ 408 h 1224"/>
                <a:gd name="T4" fmla="*/ 0 w 590"/>
                <a:gd name="T5" fmla="*/ 1224 h 1224"/>
                <a:gd name="T6" fmla="*/ 0 w 590"/>
                <a:gd name="T7" fmla="*/ 862 h 1224"/>
                <a:gd name="T8" fmla="*/ 590 w 590"/>
                <a:gd name="T9" fmla="*/ 0 h 1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0"/>
                <a:gd name="T16" fmla="*/ 0 h 1224"/>
                <a:gd name="T17" fmla="*/ 590 w 590"/>
                <a:gd name="T18" fmla="*/ 1224 h 1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0" h="1224">
                  <a:moveTo>
                    <a:pt x="590" y="0"/>
                  </a:moveTo>
                  <a:lnTo>
                    <a:pt x="590" y="408"/>
                  </a:lnTo>
                  <a:lnTo>
                    <a:pt x="0" y="1224"/>
                  </a:lnTo>
                  <a:lnTo>
                    <a:pt x="0" y="862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FFCC00"/>
            </a:solidFill>
            <a:ln w="57150" cmpd="sng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7" name="Line 35"/>
            <p:cNvSpPr>
              <a:spLocks noChangeShapeType="1"/>
            </p:cNvSpPr>
            <p:nvPr/>
          </p:nvSpPr>
          <p:spPr bwMode="auto">
            <a:xfrm>
              <a:off x="345" y="408"/>
              <a:ext cx="3901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8" name="Line 36"/>
            <p:cNvSpPr>
              <a:spLocks noChangeShapeType="1"/>
            </p:cNvSpPr>
            <p:nvPr/>
          </p:nvSpPr>
          <p:spPr bwMode="auto">
            <a:xfrm flipH="1">
              <a:off x="2313" y="0"/>
              <a:ext cx="635" cy="86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9" name="Line 37"/>
            <p:cNvSpPr>
              <a:spLocks noChangeShapeType="1"/>
            </p:cNvSpPr>
            <p:nvPr/>
          </p:nvSpPr>
          <p:spPr bwMode="auto">
            <a:xfrm flipH="1">
              <a:off x="771" y="0"/>
              <a:ext cx="635" cy="86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0" name="Line 38"/>
            <p:cNvSpPr>
              <a:spLocks noChangeShapeType="1"/>
            </p:cNvSpPr>
            <p:nvPr/>
          </p:nvSpPr>
          <p:spPr bwMode="auto">
            <a:xfrm flipH="1">
              <a:off x="1542" y="0"/>
              <a:ext cx="635" cy="86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1" name="Line 39"/>
            <p:cNvSpPr>
              <a:spLocks noChangeShapeType="1"/>
            </p:cNvSpPr>
            <p:nvPr/>
          </p:nvSpPr>
          <p:spPr bwMode="auto">
            <a:xfrm flipH="1">
              <a:off x="3130" y="0"/>
              <a:ext cx="635" cy="86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2" name="Line 40"/>
            <p:cNvSpPr>
              <a:spLocks noChangeShapeType="1"/>
            </p:cNvSpPr>
            <p:nvPr/>
          </p:nvSpPr>
          <p:spPr bwMode="auto">
            <a:xfrm>
              <a:off x="635" y="272"/>
              <a:ext cx="367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3" name="Line 41"/>
            <p:cNvSpPr>
              <a:spLocks noChangeShapeType="1"/>
            </p:cNvSpPr>
            <p:nvPr/>
          </p:nvSpPr>
          <p:spPr bwMode="auto">
            <a:xfrm flipH="1">
              <a:off x="227" y="263"/>
              <a:ext cx="408" cy="59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4" name="Line 42"/>
            <p:cNvSpPr>
              <a:spLocks noChangeShapeType="1"/>
            </p:cNvSpPr>
            <p:nvPr/>
          </p:nvSpPr>
          <p:spPr bwMode="auto">
            <a:xfrm>
              <a:off x="635" y="0"/>
              <a:ext cx="0" cy="27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1506" name="Picture 30" descr="http://img1.jike.com/get?name=T1WaDUBK_g1RCvBVd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6863" y="3492500"/>
            <a:ext cx="108426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0" descr="http://img1.jike.com/get?name=T1WaDUBK_g1RCvBVd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206875"/>
            <a:ext cx="1085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0" descr="http://img1.jike.com/get?name=T1WaDUBK_g1RCvBVd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6688" y="3492500"/>
            <a:ext cx="108426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0" descr="http://img1.jike.com/get?name=T1WaDUBK_g1RCvBVd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9650" y="4206875"/>
            <a:ext cx="1085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0" descr="http://img1.jike.com/get?name=T1WaDUBK_g1RCvBVd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2863" y="3492500"/>
            <a:ext cx="108426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30" descr="http://img1.jike.com/get?name=T1WaDUBK_g1RCvBVd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4206875"/>
            <a:ext cx="1085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30" descr="http://img1.jike.com/get?name=T1WaDUBK_g1RCvBVd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5713" y="3492500"/>
            <a:ext cx="10858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30" descr="http://img1.jike.com/get?name=T1WaDUBK_g1RCvBVd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8675" y="4206875"/>
            <a:ext cx="1085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2268538" y="4294188"/>
            <a:ext cx="4464050" cy="1655762"/>
          </a:xfrm>
          <a:prstGeom prst="cloudCallout">
            <a:avLst>
              <a:gd name="adj1" fmla="val -43245"/>
              <a:gd name="adj2" fmla="val 70037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zh-CN" altLang="en-US" sz="3600" b="1">
                <a:ea typeface="楷体_GB2312" pitchFamily="49" charset="-122"/>
              </a:rPr>
              <a:t>你是怎样想的呢？</a:t>
            </a:r>
          </a:p>
        </p:txBody>
      </p:sp>
      <p:pic>
        <p:nvPicPr>
          <p:cNvPr id="22530" name="Picture 3" descr="苹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33375"/>
            <a:ext cx="45370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916238" y="3354388"/>
            <a:ext cx="3816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/>
              <a:t>8 + </a:t>
            </a:r>
            <a:r>
              <a:rPr lang="zh-CN" altLang="en-US" sz="3200" b="1">
                <a:solidFill>
                  <a:srgbClr val="FF6699"/>
                </a:solidFill>
              </a:rPr>
              <a:t>（     ）</a:t>
            </a:r>
            <a:r>
              <a:rPr lang="en-US" altLang="zh-CN" sz="3200" b="1"/>
              <a:t>= 10</a:t>
            </a:r>
          </a:p>
        </p:txBody>
      </p:sp>
      <p:grpSp>
        <p:nvGrpSpPr>
          <p:cNvPr id="10248" name="Group 8"/>
          <p:cNvGrpSpPr>
            <a:grpSpLocks/>
          </p:cNvGrpSpPr>
          <p:nvPr/>
        </p:nvGrpSpPr>
        <p:grpSpPr bwMode="auto">
          <a:xfrm>
            <a:off x="971550" y="4149725"/>
            <a:ext cx="2879725" cy="2016125"/>
            <a:chOff x="0" y="0"/>
            <a:chExt cx="1814" cy="1270"/>
          </a:xfrm>
        </p:grpSpPr>
        <p:sp>
          <p:nvSpPr>
            <p:cNvPr id="22542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1814" cy="1270"/>
            </a:xfrm>
            <a:prstGeom prst="cloudCallout">
              <a:avLst>
                <a:gd name="adj1" fmla="val -41843"/>
                <a:gd name="adj2" fmla="val 5944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buFont typeface="Arial" charset="0"/>
                <a:buNone/>
              </a:pPr>
              <a:endParaRPr lang="zh-CN" altLang="en-US"/>
            </a:p>
          </p:txBody>
        </p:sp>
        <p:grpSp>
          <p:nvGrpSpPr>
            <p:cNvPr id="22543" name="Group 10"/>
            <p:cNvGrpSpPr>
              <a:grpSpLocks/>
            </p:cNvGrpSpPr>
            <p:nvPr/>
          </p:nvGrpSpPr>
          <p:grpSpPr bwMode="auto">
            <a:xfrm>
              <a:off x="454" y="0"/>
              <a:ext cx="771" cy="1084"/>
              <a:chOff x="0" y="0"/>
              <a:chExt cx="771" cy="1084"/>
            </a:xfrm>
          </p:grpSpPr>
          <p:sp>
            <p:nvSpPr>
              <p:cNvPr id="22544" name="Rectangle 24"/>
              <p:cNvSpPr>
                <a:spLocks noChangeArrowheads="1"/>
              </p:cNvSpPr>
              <p:nvPr/>
            </p:nvSpPr>
            <p:spPr bwMode="auto">
              <a:xfrm>
                <a:off x="484" y="726"/>
                <a:ext cx="287" cy="272"/>
              </a:xfrm>
              <a:prstGeom prst="rect">
                <a:avLst/>
              </a:prstGeom>
              <a:solidFill>
                <a:srgbClr val="99CC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Font typeface="Arial" charset="0"/>
                  <a:buNone/>
                </a:pPr>
                <a:endParaRPr lang="zh-CN" altLang="en-US"/>
              </a:p>
            </p:txBody>
          </p:sp>
          <p:sp>
            <p:nvSpPr>
              <p:cNvPr id="22545" name="Text Box 25"/>
              <p:cNvSpPr txBox="1">
                <a:spLocks noChangeArrowheads="1"/>
              </p:cNvSpPr>
              <p:nvPr/>
            </p:nvSpPr>
            <p:spPr bwMode="auto">
              <a:xfrm>
                <a:off x="0" y="642"/>
                <a:ext cx="277" cy="442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Arial" charset="0"/>
                  <a:buNone/>
                </a:pPr>
                <a:r>
                  <a:rPr lang="en-US" altLang="zh-CN" sz="4000" b="1">
                    <a:latin typeface="楷体_GB2312" pitchFamily="49" charset="-122"/>
                    <a:ea typeface="楷体_GB2312" pitchFamily="49" charset="-122"/>
                  </a:rPr>
                  <a:t>8</a:t>
                </a:r>
              </a:p>
            </p:txBody>
          </p:sp>
          <p:sp>
            <p:nvSpPr>
              <p:cNvPr id="22546" name="Line 26"/>
              <p:cNvSpPr>
                <a:spLocks noChangeShapeType="1"/>
              </p:cNvSpPr>
              <p:nvPr/>
            </p:nvSpPr>
            <p:spPr bwMode="auto">
              <a:xfrm flipH="1">
                <a:off x="173" y="436"/>
                <a:ext cx="139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7" name="Line 27"/>
              <p:cNvSpPr>
                <a:spLocks noChangeShapeType="1"/>
              </p:cNvSpPr>
              <p:nvPr/>
            </p:nvSpPr>
            <p:spPr bwMode="auto">
              <a:xfrm>
                <a:off x="416" y="436"/>
                <a:ext cx="138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8" name="Text Box 25"/>
              <p:cNvSpPr txBox="1">
                <a:spLocks noChangeArrowheads="1"/>
              </p:cNvSpPr>
              <p:nvPr/>
            </p:nvSpPr>
            <p:spPr bwMode="auto">
              <a:xfrm>
                <a:off x="136" y="0"/>
                <a:ext cx="499" cy="442"/>
              </a:xfrm>
              <a:prstGeom prst="rect">
                <a:avLst/>
              </a:prstGeom>
              <a:solidFill>
                <a:srgbClr val="99CC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 typeface="Arial" charset="0"/>
                  <a:buNone/>
                </a:pPr>
                <a:r>
                  <a:rPr lang="en-US" altLang="zh-CN" sz="4000" b="1">
                    <a:latin typeface="楷体_GB2312" pitchFamily="49" charset="-122"/>
                    <a:ea typeface="楷体_GB2312" pitchFamily="49" charset="-122"/>
                  </a:rPr>
                  <a:t>10</a:t>
                </a:r>
              </a:p>
            </p:txBody>
          </p:sp>
        </p:grpSp>
      </p:grpSp>
      <p:grpSp>
        <p:nvGrpSpPr>
          <p:cNvPr id="10256" name="Group 16"/>
          <p:cNvGrpSpPr>
            <a:grpSpLocks/>
          </p:cNvGrpSpPr>
          <p:nvPr/>
        </p:nvGrpSpPr>
        <p:grpSpPr bwMode="auto">
          <a:xfrm>
            <a:off x="5580063" y="4581525"/>
            <a:ext cx="2667000" cy="1223963"/>
            <a:chOff x="0" y="0"/>
            <a:chExt cx="1680" cy="771"/>
          </a:xfrm>
        </p:grpSpPr>
        <p:sp>
          <p:nvSpPr>
            <p:cNvPr id="22540" name="AutoShape 17"/>
            <p:cNvSpPr>
              <a:spLocks noChangeArrowheads="1"/>
            </p:cNvSpPr>
            <p:nvPr/>
          </p:nvSpPr>
          <p:spPr bwMode="auto">
            <a:xfrm>
              <a:off x="0" y="0"/>
              <a:ext cx="1679" cy="771"/>
            </a:xfrm>
            <a:prstGeom prst="cloudCallout">
              <a:avLst>
                <a:gd name="adj1" fmla="val 39815"/>
                <a:gd name="adj2" fmla="val 89819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22541" name="Text Box 18"/>
            <p:cNvSpPr txBox="1">
              <a:spLocks noChangeArrowheads="1"/>
            </p:cNvSpPr>
            <p:nvPr/>
          </p:nvSpPr>
          <p:spPr bwMode="auto">
            <a:xfrm>
              <a:off x="137" y="182"/>
              <a:ext cx="154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3200" b="1"/>
                <a:t>10 – 8 = 2</a:t>
              </a:r>
            </a:p>
          </p:txBody>
        </p:sp>
      </p:grp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4140200" y="3281363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/>
              <a:t>2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2484438" y="522605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FF66CC"/>
                </a:solidFill>
              </a:rPr>
              <a:t>2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3851275" y="3213100"/>
            <a:ext cx="1081088" cy="811213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endParaRPr lang="zh-CN" altLang="en-US"/>
          </a:p>
          <a:p>
            <a:pPr>
              <a:spcBef>
                <a:spcPct val="50000"/>
              </a:spcBef>
              <a:buFont typeface="Arial" charset="0"/>
              <a:buNone/>
            </a:pPr>
            <a:endParaRPr lang="zh-CN" altLang="en-US"/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4860925" y="4005263"/>
            <a:ext cx="1584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200" b="1">
                <a:solidFill>
                  <a:srgbClr val="FF3300"/>
                </a:solidFill>
                <a:ea typeface="楷体_GB2312" pitchFamily="49" charset="-122"/>
              </a:rPr>
              <a:t>未知数</a:t>
            </a:r>
          </a:p>
        </p:txBody>
      </p:sp>
      <p:sp>
        <p:nvSpPr>
          <p:cNvPr id="22539" name="Text Box 23"/>
          <p:cNvSpPr txBox="1">
            <a:spLocks noChangeArrowheads="1"/>
          </p:cNvSpPr>
          <p:nvPr/>
        </p:nvSpPr>
        <p:spPr bwMode="auto">
          <a:xfrm>
            <a:off x="755650" y="549275"/>
            <a:ext cx="792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4400" b="1">
                <a:solidFill>
                  <a:srgbClr val="FF6699"/>
                </a:solidFill>
                <a:ea typeface="楷体_GB2312" pitchFamily="49" charset="-122"/>
              </a:rPr>
              <a:t>例</a:t>
            </a:r>
          </a:p>
        </p:txBody>
      </p:sp>
      <p:grpSp>
        <p:nvGrpSpPr>
          <p:cNvPr id="22553" name="Group 25"/>
          <p:cNvGrpSpPr>
            <a:grpSpLocks/>
          </p:cNvGrpSpPr>
          <p:nvPr/>
        </p:nvGrpSpPr>
        <p:grpSpPr bwMode="auto">
          <a:xfrm>
            <a:off x="4140200" y="2133600"/>
            <a:ext cx="4668838" cy="2087563"/>
            <a:chOff x="2608" y="1344"/>
            <a:chExt cx="2941" cy="1315"/>
          </a:xfrm>
        </p:grpSpPr>
        <p:grpSp>
          <p:nvGrpSpPr>
            <p:cNvPr id="10245" name="Group 5"/>
            <p:cNvGrpSpPr>
              <a:grpSpLocks/>
            </p:cNvGrpSpPr>
            <p:nvPr/>
          </p:nvGrpSpPr>
          <p:grpSpPr bwMode="auto">
            <a:xfrm>
              <a:off x="2608" y="1344"/>
              <a:ext cx="2941" cy="1315"/>
              <a:chOff x="0" y="0"/>
              <a:chExt cx="2805" cy="1361"/>
            </a:xfrm>
          </p:grpSpPr>
          <p:pic>
            <p:nvPicPr>
              <p:cNvPr id="22549" name="Picture 6" descr="韩版小兔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313" y="499"/>
                <a:ext cx="492" cy="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50" name="AutoShap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21" cy="589"/>
              </a:xfrm>
              <a:prstGeom prst="cloudCallout">
                <a:avLst>
                  <a:gd name="adj1" fmla="val 28426"/>
                  <a:gd name="adj2" fmla="val 77843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buFont typeface="Arial" charset="0"/>
                  <a:buNone/>
                </a:pPr>
                <a:endParaRPr lang="zh-CN" altLang="en-US" sz="26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sp>
          <p:nvSpPr>
            <p:cNvPr id="22552" name="Text Box 24"/>
            <p:cNvSpPr txBox="1">
              <a:spLocks noChangeArrowheads="1"/>
            </p:cNvSpPr>
            <p:nvPr/>
          </p:nvSpPr>
          <p:spPr bwMode="auto">
            <a:xfrm>
              <a:off x="2925" y="1434"/>
              <a:ext cx="21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/>
                <a:t>再放几个是</a:t>
              </a:r>
              <a:r>
                <a:rPr lang="en-US" altLang="zh-CN" sz="2800" b="1"/>
                <a:t>10</a:t>
              </a:r>
              <a:r>
                <a:rPr lang="zh-CN" altLang="en-US" sz="2800" b="1"/>
                <a:t>个呢？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  <p:bldP spid="10242" grpId="1" animBg="1" autoUpdateAnimBg="0"/>
      <p:bldP spid="10244" grpId="0" autoUpdateAnimBg="0"/>
      <p:bldP spid="10259" grpId="0" autoUpdateAnimBg="0"/>
      <p:bldP spid="10260" grpId="0" autoUpdateAnimBg="0"/>
      <p:bldP spid="10261" grpId="0" animBg="1" autoUpdateAnimBg="0"/>
      <p:bldP spid="10262" grpId="0" autoUpdateAnimBg="0"/>
      <p:bldP spid="10262" grpId="1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2"/>
          <p:cNvGrpSpPr>
            <a:grpSpLocks noChangeAspect="1"/>
          </p:cNvGrpSpPr>
          <p:nvPr/>
        </p:nvGrpSpPr>
        <p:grpSpPr bwMode="auto">
          <a:xfrm>
            <a:off x="571500" y="1428750"/>
            <a:ext cx="8296275" cy="3952875"/>
            <a:chOff x="0" y="0"/>
            <a:chExt cx="8295823" cy="3952720"/>
          </a:xfrm>
        </p:grpSpPr>
        <p:pic>
          <p:nvPicPr>
            <p:cNvPr id="23565" name="图片 4" descr="QQ截图20121104160419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314" y="0"/>
              <a:ext cx="3600000" cy="1657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6" name="图片 5" descr="QQ截图20121104160430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29156" y="285752"/>
              <a:ext cx="3866667" cy="134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7" name="图片 8" descr="QQ截图2012110416044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714644"/>
              <a:ext cx="3476191" cy="1161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8" name="图片 9" descr="QQ截图20121104160452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00528" y="2571768"/>
              <a:ext cx="3866667" cy="1380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54" name="图片 13" descr="QQ截图2012110416035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214313"/>
            <a:ext cx="2924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14"/>
          <p:cNvSpPr txBox="1">
            <a:spLocks noChangeArrowheads="1"/>
          </p:cNvSpPr>
          <p:nvPr/>
        </p:nvSpPr>
        <p:spPr bwMode="auto">
          <a:xfrm>
            <a:off x="285750" y="1643063"/>
            <a:ext cx="744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800"/>
              <a:t>1</a:t>
            </a:r>
            <a:r>
              <a:rPr lang="zh-CN" altLang="en-US" sz="2800"/>
              <a:t>、</a:t>
            </a:r>
          </a:p>
        </p:txBody>
      </p:sp>
      <p:sp>
        <p:nvSpPr>
          <p:cNvPr id="23556" name="TextBox 15"/>
          <p:cNvSpPr txBox="1">
            <a:spLocks noChangeArrowheads="1"/>
          </p:cNvSpPr>
          <p:nvPr/>
        </p:nvSpPr>
        <p:spPr bwMode="auto">
          <a:xfrm>
            <a:off x="1143000" y="3357563"/>
            <a:ext cx="25447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600"/>
              <a:t>5+</a:t>
            </a:r>
            <a:r>
              <a:rPr lang="zh-CN" altLang="en-US" sz="3600"/>
              <a:t>（   ）</a:t>
            </a:r>
            <a:r>
              <a:rPr lang="en-US" altLang="zh-CN" sz="3600"/>
              <a:t>=8</a:t>
            </a:r>
            <a:endParaRPr lang="zh-CN" altLang="en-US" sz="3600"/>
          </a:p>
        </p:txBody>
      </p:sp>
      <p:sp>
        <p:nvSpPr>
          <p:cNvPr id="23557" name="TextBox 16"/>
          <p:cNvSpPr txBox="1">
            <a:spLocks noChangeArrowheads="1"/>
          </p:cNvSpPr>
          <p:nvPr/>
        </p:nvSpPr>
        <p:spPr bwMode="auto">
          <a:xfrm>
            <a:off x="5143500" y="3357563"/>
            <a:ext cx="2800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600"/>
              <a:t>（   ）</a:t>
            </a:r>
            <a:r>
              <a:rPr lang="en-US" altLang="zh-CN" sz="3600"/>
              <a:t>+6=10</a:t>
            </a:r>
            <a:endParaRPr lang="zh-CN" altLang="en-US" sz="3600"/>
          </a:p>
        </p:txBody>
      </p:sp>
      <p:sp>
        <p:nvSpPr>
          <p:cNvPr id="23558" name="TextBox 17"/>
          <p:cNvSpPr txBox="1">
            <a:spLocks noChangeArrowheads="1"/>
          </p:cNvSpPr>
          <p:nvPr/>
        </p:nvSpPr>
        <p:spPr bwMode="auto">
          <a:xfrm>
            <a:off x="1143000" y="5572125"/>
            <a:ext cx="2544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600"/>
              <a:t>7+</a:t>
            </a:r>
            <a:r>
              <a:rPr lang="zh-CN" altLang="en-US" sz="3600"/>
              <a:t>（   ）</a:t>
            </a:r>
            <a:r>
              <a:rPr lang="en-US" altLang="zh-CN" sz="3600"/>
              <a:t>=8</a:t>
            </a:r>
            <a:endParaRPr lang="zh-CN" altLang="en-US" sz="3600"/>
          </a:p>
        </p:txBody>
      </p:sp>
      <p:sp>
        <p:nvSpPr>
          <p:cNvPr id="23559" name="TextBox 18"/>
          <p:cNvSpPr txBox="1">
            <a:spLocks noChangeArrowheads="1"/>
          </p:cNvSpPr>
          <p:nvPr/>
        </p:nvSpPr>
        <p:spPr bwMode="auto">
          <a:xfrm>
            <a:off x="5500688" y="5572125"/>
            <a:ext cx="2544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600"/>
              <a:t>3+</a:t>
            </a:r>
            <a:r>
              <a:rPr lang="zh-CN" altLang="en-US" sz="3600"/>
              <a:t>（   ）</a:t>
            </a:r>
            <a:r>
              <a:rPr lang="en-US" altLang="zh-CN" sz="3600"/>
              <a:t>=9</a:t>
            </a:r>
            <a:endParaRPr lang="zh-CN" altLang="en-US" sz="3600"/>
          </a:p>
        </p:txBody>
      </p:sp>
      <p:sp>
        <p:nvSpPr>
          <p:cNvPr id="13325" name="TextBox 13"/>
          <p:cNvSpPr txBox="1">
            <a:spLocks noChangeArrowheads="1"/>
          </p:cNvSpPr>
          <p:nvPr/>
        </p:nvSpPr>
        <p:spPr bwMode="auto">
          <a:xfrm>
            <a:off x="2214563" y="3357563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600">
                <a:solidFill>
                  <a:srgbClr val="FF0000"/>
                </a:solidFill>
              </a:rPr>
              <a:t>3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13326" name="矩形 15"/>
          <p:cNvSpPr>
            <a:spLocks noChangeArrowheads="1"/>
          </p:cNvSpPr>
          <p:nvPr/>
        </p:nvSpPr>
        <p:spPr bwMode="auto">
          <a:xfrm>
            <a:off x="6500813" y="557212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600">
                <a:solidFill>
                  <a:srgbClr val="FF0000"/>
                </a:solidFill>
              </a:rPr>
              <a:t>6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13327" name="矩形 16"/>
          <p:cNvSpPr>
            <a:spLocks noChangeArrowheads="1"/>
          </p:cNvSpPr>
          <p:nvPr/>
        </p:nvSpPr>
        <p:spPr bwMode="auto">
          <a:xfrm>
            <a:off x="2143125" y="557212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600">
                <a:solidFill>
                  <a:srgbClr val="FF0000"/>
                </a:solidFill>
              </a:rPr>
              <a:t>1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13328" name="矩形 17"/>
          <p:cNvSpPr>
            <a:spLocks noChangeArrowheads="1"/>
          </p:cNvSpPr>
          <p:nvPr/>
        </p:nvSpPr>
        <p:spPr bwMode="auto">
          <a:xfrm>
            <a:off x="5643563" y="3357563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600">
                <a:solidFill>
                  <a:srgbClr val="FF0000"/>
                </a:solidFill>
              </a:rPr>
              <a:t>4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17930" y="566420"/>
            <a:ext cx="1437640" cy="521970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ln>
                  <a:solidFill>
                    <a:schemeClr val="bg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第一关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 autoUpdateAnimBg="0"/>
    </p:bldLst>
  </p:timing>
</p:sld>
</file>

<file path=ppt/theme/theme1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加减混合练习</Template>
  <TotalTime>11</TotalTime>
  <Words>133</Words>
  <Application>Microsoft Office PowerPoint</Application>
  <PresentationFormat>全屏显示(4:3)</PresentationFormat>
  <Paragraphs>73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演示文稿设计模板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Calibri</vt:lpstr>
      <vt:lpstr>黑体</vt:lpstr>
      <vt:lpstr>楷体_GB2312</vt:lpstr>
      <vt:lpstr>隶书</vt:lpstr>
      <vt:lpstr>1_默认设计模板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微软中国</cp:lastModifiedBy>
  <cp:revision>307</cp:revision>
  <dcterms:created xsi:type="dcterms:W3CDTF">2007-10-18T12:19:00Z</dcterms:created>
  <dcterms:modified xsi:type="dcterms:W3CDTF">2017-11-22T00:56:04Z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