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6"/>
  </p:handoutMasterIdLst>
  <p:sldIdLst>
    <p:sldId id="259" r:id="rId3"/>
    <p:sldId id="311" r:id="rId5"/>
    <p:sldId id="262" r:id="rId6"/>
    <p:sldId id="292" r:id="rId7"/>
    <p:sldId id="332" r:id="rId8"/>
    <p:sldId id="339" r:id="rId9"/>
    <p:sldId id="315" r:id="rId10"/>
    <p:sldId id="316" r:id="rId11"/>
    <p:sldId id="317" r:id="rId12"/>
    <p:sldId id="326" r:id="rId13"/>
    <p:sldId id="318" r:id="rId14"/>
    <p:sldId id="327" r:id="rId15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68704B"/>
    <a:srgbClr val="CEB98E"/>
    <a:srgbClr val="FF9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8" autoAdjust="0"/>
    <p:restoredTop sz="94660"/>
  </p:normalViewPr>
  <p:slideViewPr>
    <p:cSldViewPr snapToGrid="0">
      <p:cViewPr>
        <p:scale>
          <a:sx n="82" d="100"/>
          <a:sy n="82" d="100"/>
        </p:scale>
        <p:origin x="-402" y="-234"/>
      </p:cViewPr>
      <p:guideLst>
        <p:guide orient="horz" pos="20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gs" Target="tags/tag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5F57A-28C8-4B43-B071-76FA73B7C00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5E033-BE50-4306-A274-7C9333946FA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8670" y="158261"/>
            <a:ext cx="11774659" cy="6541477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组合 1366"/>
          <p:cNvPicPr>
            <a:picLocks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197350" y="1622425"/>
            <a:ext cx="4408805" cy="3455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文本框 1342"/>
          <p:cNvSpPr txBox="1">
            <a:spLocks noChangeArrowheads="1"/>
          </p:cNvSpPr>
          <p:nvPr/>
        </p:nvSpPr>
        <p:spPr bwMode="auto">
          <a:xfrm>
            <a:off x="1664804" y="2362746"/>
            <a:ext cx="8862060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  <a:scene3d>
              <a:camera prst="orthographicFront"/>
              <a:lightRig rig="threePt" dir="t"/>
            </a:scene3d>
          </a:bodyPr>
          <a:lstStyle>
            <a:lvl1pPr>
              <a:lnSpc>
                <a:spcPct val="90000"/>
              </a:lnSpc>
              <a:spcBef>
                <a:spcPts val="1000"/>
              </a:spcBef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</a:rPr>
              <a:t>缀文者情动而辞发，观文者披文以入情</a:t>
            </a:r>
            <a:endParaRPr lang="zh-CN" altLang="en-US" sz="4000" b="1" dirty="0"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</a:endParaRPr>
          </a:p>
          <a:p>
            <a:pPr algn="r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4000" b="1" dirty="0"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</a:rPr>
              <a:t>——散文专题复习</a:t>
            </a:r>
            <a:endParaRPr lang="zh-CN" altLang="en-US" sz="4000" b="1" dirty="0"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9450705" y="-20955"/>
            <a:ext cx="4018915" cy="687895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612900" y="-38735"/>
            <a:ext cx="4490085" cy="691388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0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262380"/>
            <a:ext cx="114198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2.结合上下文，谈谈你对第④段“坚硬的生活，顿时变得柔软多了”这句话的理解。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43000" y="2794000"/>
            <a:ext cx="973963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  <a:spcAft>
                <a:spcPts val="180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表层：玫瑰的开放让人们的生活变得多姿多彩了；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16200000">
            <a:off x="9854565" y="-113665"/>
            <a:ext cx="1804670" cy="22129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143000" y="3531235"/>
            <a:ext cx="973963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  <a:spcAft>
                <a:spcPts val="180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深层：绽放的玫瑰让大楼里常年不搭话的邻居们开始互相沟通交流，打破了人与人之间的隔阂，让生活变得更加和谐幸福。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09855" y="104775"/>
            <a:ext cx="4428767" cy="1080135"/>
            <a:chOff x="173" y="165"/>
            <a:chExt cx="5393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495" y="508"/>
              <a:ext cx="5071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探究情感哲理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1109345" y="1261745"/>
          <a:ext cx="10055225" cy="5429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0650"/>
                <a:gridCol w="2225675"/>
                <a:gridCol w="2418715"/>
                <a:gridCol w="2750185"/>
              </a:tblGrid>
              <a:tr h="775335"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篇目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散文类型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所咏之物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所抒之情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970"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《背影》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60000"/>
                        </a:lnSpc>
                        <a:buNone/>
                      </a:pPr>
                      <a:r>
                        <a:rPr lang="zh-CN" alt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写人</a:t>
                      </a: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叙事散文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背影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父子深情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335"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《白杨礼赞》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6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托物言志散文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白杨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赞美“白杨”精神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970"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《永久的生命》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6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哲理性散文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生命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赞美生命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1305">
                <a:tc>
                  <a:txBody>
                    <a:bodyPr/>
                    <a:p>
                      <a:pPr indent="0" algn="ctr">
                        <a:lnSpc>
                          <a:spcPct val="31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《我为什么而活着》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31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哲理性散文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 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lnSpc>
                          <a:spcPct val="14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对爱情的渴望、对知识的追求以及对人类苦难的同情心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5335">
                <a:tc>
                  <a:txBody>
                    <a:bodyPr/>
                    <a:p>
                      <a:pPr indent="0" algn="ctr">
                        <a:lnSpc>
                          <a:spcPct val="16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《昆明的雨》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写景抒情散文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8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景、物、</a:t>
                      </a:r>
                      <a:r>
                        <a:rPr lang="zh-CN" alt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人</a:t>
                      </a:r>
                      <a:r>
                        <a:rPr lang="en-US" sz="240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  <a:sym typeface="+mn-ea"/>
                        </a:rPr>
                        <a:t>、</a:t>
                      </a: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事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lnSpc>
                          <a:spcPct val="170000"/>
                        </a:lnSpc>
                        <a:buNone/>
                      </a:pPr>
                      <a:r>
                        <a:rPr lang="en-US" sz="2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仿宋" panose="02010609060101010101" charset="-122"/>
                        </a:rPr>
                        <a:t>怀念</a:t>
                      </a:r>
                      <a:endParaRPr lang="en-US" altLang="en-US" sz="2400" b="0">
                        <a:latin typeface="宋体" panose="02010600030101010101" pitchFamily="2" charset="-122"/>
                        <a:ea typeface="宋体" panose="02010600030101010101" pitchFamily="2" charset="-122"/>
                        <a:cs typeface="仿宋" panose="02010609060101010101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" name="直接连接符 10"/>
          <p:cNvCxnSpPr/>
          <p:nvPr/>
        </p:nvCxnSpPr>
        <p:spPr>
          <a:xfrm>
            <a:off x="5982970" y="4381500"/>
            <a:ext cx="2410460" cy="14992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174115"/>
            <a:ext cx="114198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作者在文章结尾说“生命的伟大也正在于这选择的正确”，请结合文章内容说一说“伟大”指的是什么。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2505" y="2829560"/>
            <a:ext cx="973963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  <a:spcAft>
                <a:spcPts val="180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楼前阳光下，有玫瑰姹紫嫣红；楼后月光下，有白玉簪洁白如雪。它们生长环境和待遇不同，但都绽放出了自己的光彩。文中的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伟大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是指不论环境和待遇如何，都要保持乐观自信、积极向上的人生态度，实现自己的人生价值。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16200000">
            <a:off x="9854565" y="-113665"/>
            <a:ext cx="1804670" cy="2212975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1019175" y="2567305"/>
            <a:ext cx="1015365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50000"/>
              </a:lnSpc>
              <a:spcAft>
                <a:spcPts val="0"/>
              </a:spcAft>
            </a:pPr>
            <a:r>
              <a:rPr lang="en-US" altLang="zh-CN" sz="36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散文阅读，即鉴赏‘文学性散文'，其要领可以归结为一句话：分享作者在日常生活中的人生经验，体味精准的言语表达。</a:t>
            </a:r>
            <a:endParaRPr lang="en-US" altLang="zh-CN" sz="3600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" cstate="screen"/>
          <a:srcRect l="63800" t="25530" b="14302"/>
          <a:stretch>
            <a:fillRect/>
          </a:stretch>
        </p:blipFill>
        <p:spPr>
          <a:xfrm>
            <a:off x="9210675" y="236220"/>
            <a:ext cx="2640965" cy="203962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262380"/>
            <a:ext cx="1141984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609600" algn="just" fontAlgn="auto">
              <a:lnSpc>
                <a:spcPct val="150000"/>
              </a:lnSpc>
              <a:spcAft>
                <a:spcPts val="0"/>
              </a:spcAft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r>
              <a:rPr lang="zh-CN" altLang="en-US" sz="24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从表现手法和表达效果等角度，品评赏析第⑦段画线句。(3分)</a:t>
            </a:r>
            <a:endParaRPr lang="zh-CN" altLang="en-US" sz="24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 indent="609600" algn="just" fontAlgn="auto">
              <a:lnSpc>
                <a:spcPct val="150000"/>
              </a:lnSpc>
              <a:spcAft>
                <a:spcPts val="0"/>
              </a:spcAft>
              <a:extLst>
                <a:ext uri="{35155182-B16C-46BC-9424-99874614C6A1}">
                  <wpsdc:indentchars xmlns:wpsdc="http://www.wps.cn/officeDocument/2017/drawingmlCustomData" val="200" checksum="4158780845"/>
                </a:ext>
              </a:extLst>
            </a:pPr>
            <a:r>
              <a:rPr lang="zh-CN" altLang="en-US" sz="24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我在学校里看到盛开的鲜花，便似乎看到父亲正被蜜蜂攻击，他所有裸露在外的黝黑的皮肤都是被攻击的目标。</a:t>
            </a:r>
            <a:endParaRPr lang="zh-CN" altLang="en-US" sz="24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7055" y="4614545"/>
            <a:ext cx="1046416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  <a:spcAft>
                <a:spcPts val="120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运用了想象的手法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分）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，由看到鲜花想到父亲养蜜蜂被攻击的场景，写出了父亲养蜂之艰难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分）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，体现了我对父亲的心疼与愧疚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分）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TextBox 6"/>
          <p:cNvSpPr txBox="1"/>
          <p:nvPr/>
        </p:nvSpPr>
        <p:spPr>
          <a:xfrm>
            <a:off x="567055" y="3122930"/>
            <a:ext cx="105562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50000"/>
              </a:lnSpc>
              <a:spcAft>
                <a:spcPts val="0"/>
              </a:spcAft>
            </a:pPr>
            <a:r>
              <a:rPr lang="zh-CN" altLang="en-US" sz="28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  <a:sym typeface="+mn-ea"/>
              </a:rPr>
              <a:t>答题模式：</a:t>
            </a:r>
            <a:r>
              <a:rPr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运用了</a:t>
            </a:r>
            <a:r>
              <a:rPr sz="2800" u="sng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</a:t>
            </a:r>
            <a:r>
              <a:rPr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，写出了</a:t>
            </a:r>
            <a:r>
              <a:rPr sz="2800" u="sng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</a:t>
            </a:r>
            <a:r>
              <a:rPr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（结合内容具体</a:t>
            </a:r>
            <a:r>
              <a:rPr lang="zh-CN" sz="2800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分析），</a:t>
            </a:r>
            <a:r>
              <a:rPr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表达了</a:t>
            </a:r>
            <a:r>
              <a:rPr sz="2800" u="sng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</a:t>
            </a:r>
            <a:r>
              <a:rPr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的情感。</a:t>
            </a:r>
            <a:endParaRPr lang="zh-CN" sz="2800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09855" y="104775"/>
            <a:ext cx="4759960" cy="1080135"/>
            <a:chOff x="173" y="165"/>
            <a:chExt cx="6150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5734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课文例句</a:t>
              </a:r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2" name="TextBox 6"/>
          <p:cNvSpPr txBox="1"/>
          <p:nvPr/>
        </p:nvSpPr>
        <p:spPr>
          <a:xfrm>
            <a:off x="886460" y="1184910"/>
            <a:ext cx="10263505" cy="54159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00000"/>
              </a:lnSpc>
              <a:spcAft>
                <a:spcPts val="600"/>
              </a:spcAft>
            </a:pPr>
            <a:r>
              <a:rPr lang="zh-CN" altLang="en-US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例句一</a:t>
            </a:r>
            <a:r>
              <a:rPr lang="zh-CN" altLang="en-US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：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我看见他戴着黑布小帽，穿着黑布大马褂，深青色棉袍，蹒跚地走到铁道边，慢慢探身下去，尚不大难。可是他穿过铁道，要爬上那边月台，就不容易了。他用两手攀着上面，两脚再向上缩；他肥胖的身子向左微倾，显出努力的样子，这时我看见他的背影，我的眼泪很快地流下来了。</a:t>
            </a:r>
            <a:endParaRPr lang="zh-CN" altLang="en-US" sz="2400" dirty="0" smtClean="0">
              <a:latin typeface="宋体" panose="02010600030101010101" pitchFamily="2" charset="-122"/>
              <a:ea typeface="宋体" panose="02010600030101010101" pitchFamily="2" charset="-122"/>
              <a:cs typeface="方正黑体_GBK" panose="03000509000000000000" charset="-122"/>
            </a:endParaRPr>
          </a:p>
          <a:p>
            <a:pPr algn="just" fontAlgn="auto">
              <a:lnSpc>
                <a:spcPct val="100000"/>
              </a:lnSpc>
              <a:spcAft>
                <a:spcPts val="600"/>
              </a:spcAft>
            </a:pPr>
            <a:r>
              <a:rPr lang="zh-CN" altLang="en-US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  <a:sym typeface="+mn-ea"/>
              </a:rPr>
              <a:t>例句二：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有一种菌子，中吃不中看，叫做干巴菌。乍一看那样子，真叫人怀疑：这种东西也能吃?!颜色深褐带绿，有点像一堆半干的牛粪或一个被踩破了的马蜂窝。</a:t>
            </a:r>
            <a:endParaRPr lang="zh-CN" altLang="en-US" sz="2400" dirty="0" smtClean="0">
              <a:latin typeface="宋体" panose="02010600030101010101" pitchFamily="2" charset="-122"/>
              <a:ea typeface="宋体" panose="02010600030101010101" pitchFamily="2" charset="-122"/>
              <a:cs typeface="方正黑体_GBK" panose="03000509000000000000" charset="-122"/>
            </a:endParaRPr>
          </a:p>
          <a:p>
            <a:pPr algn="just" fontAlgn="auto">
              <a:lnSpc>
                <a:spcPct val="100000"/>
              </a:lnSpc>
              <a:spcAft>
                <a:spcPts val="600"/>
              </a:spcAft>
            </a:pPr>
            <a:r>
              <a:rPr lang="zh-CN" altLang="en-US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例句三：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当你在积雪初融的高原上走过，看见平坦的大地上傲然挺立这么一株或一排白杨树，难道你就觉得它只是树？难道你就不想到它的朴质，严肃，坚强不屈，至少也象征了北方的农民？难道你竟一点也不联想到，在敌后的广大土地上，到处有坚强不屈，就像这白杨树一样傲然挺立的守卫他们家乡的哨兵？难道你又不更远一点想到，这样枝枝叶叶靠紧团结，力求上进的白杨树，宛然象征了今天在华北平原纵横决荡，用血写出新中国历史的那种精神和意志？</a:t>
            </a:r>
            <a:endParaRPr lang="zh-CN" altLang="en-US" sz="2400" dirty="0" smtClean="0">
              <a:latin typeface="宋体" panose="02010600030101010101" pitchFamily="2" charset="-122"/>
              <a:ea typeface="宋体" panose="02010600030101010101" pitchFamily="2" charset="-122"/>
              <a:cs typeface="方正黑体_GBK" panose="03000509000000000000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09855" y="104775"/>
            <a:ext cx="4759960" cy="1080135"/>
            <a:chOff x="173" y="165"/>
            <a:chExt cx="6150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5734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课文例句</a:t>
              </a:r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3041650" y="1788160"/>
            <a:ext cx="526986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赏析切入点一：字词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lnSpc>
                <a:spcPct val="150000"/>
              </a:lnSpc>
            </a:pP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赏析切入点二：修辞</a:t>
            </a:r>
            <a:r>
              <a:rPr lang="en-US" sz="14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sz="1400" b="1" u="sng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>
              <a:lnSpc>
                <a:spcPct val="150000"/>
              </a:lnSpc>
            </a:pP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赏析切入点三：表现手法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>
              <a:lnSpc>
                <a:spcPct val="150000"/>
              </a:lnSpc>
            </a:pP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赏析切入点四：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语言句式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sz="1400" b="0" u="sng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                   </a:t>
            </a:r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174115"/>
            <a:ext cx="11419840" cy="1537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结合语境，说说文中第③段中加点词的表达效果。(3分)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他一个大男人像小孩子一样在</a:t>
            </a:r>
            <a:r>
              <a:rPr lang="zh-CN" altLang="en-US" sz="2800" u="sng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没出息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地哭!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16200000">
            <a:off x="9854565" y="-113665"/>
            <a:ext cx="1804670" cy="221297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017905" y="2883535"/>
            <a:ext cx="950277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00000"/>
              </a:lnSpc>
              <a:spcAft>
                <a:spcPts val="600"/>
              </a:spcAft>
            </a:pP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  <a:sym typeface="+mn-ea"/>
              </a:rPr>
              <a:t>我看见他戴着黑布小帽，穿着黑布大马褂，深青色棉袍，蹒跚地走到铁道边，慢慢探身下去，尚不大难。可是他穿过铁道，要爬上那边月台，就不容易了。他用两手</a:t>
            </a:r>
            <a:r>
              <a:rPr lang="zh-CN" altLang="en-US" sz="28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  <a:sym typeface="+mn-ea"/>
              </a:rPr>
              <a:t>攀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  <a:sym typeface="+mn-ea"/>
              </a:rPr>
              <a:t>着上面，两脚再向上缩；他肥胖的身子向左微倾，显出努力的样子，这时我看见他的背影，我的眼泪很快地流下来了。</a:t>
            </a:r>
            <a:endParaRPr lang="zh-CN" altLang="en-US" sz="28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174115"/>
            <a:ext cx="11419840" cy="1537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结合语境，说说文中第③段中加点词的表达效果。(3分)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他一个大男人像小孩子一样在</a:t>
            </a:r>
            <a:r>
              <a:rPr lang="zh-CN" altLang="en-US" sz="2800" u="sng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没出息</a:t>
            </a: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地哭!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2505" y="3726180"/>
            <a:ext cx="973963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  <a:spcAft>
                <a:spcPts val="1800"/>
              </a:spcAft>
            </a:pP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没出息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指没有本事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、毫无用处（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分），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生动形象地写出了父亲因我受伤而心疼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、自责的形象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分）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，表达了父亲对我的疼爱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分）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16200000">
            <a:off x="9854565" y="-113665"/>
            <a:ext cx="1804670" cy="2212975"/>
          </a:xfrm>
          <a:prstGeom prst="rect">
            <a:avLst/>
          </a:prstGeom>
        </p:spPr>
      </p:pic>
      <p:sp>
        <p:nvSpPr>
          <p:cNvPr id="5" name="TextBox 17"/>
          <p:cNvSpPr txBox="1"/>
          <p:nvPr/>
        </p:nvSpPr>
        <p:spPr>
          <a:xfrm>
            <a:off x="302895" y="2712085"/>
            <a:ext cx="1141984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他一个大男人像小孩子一样在哭!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02895" y="182245"/>
            <a:ext cx="2585720" cy="1080135"/>
            <a:chOff x="173" y="165"/>
            <a:chExt cx="4072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3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例题分析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2895" y="1174115"/>
            <a:ext cx="114198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711200" algn="just" fontAlgn="auto">
              <a:lnSpc>
                <a:spcPct val="150000"/>
              </a:lnSpc>
              <a:spcAft>
                <a:spcPts val="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结合文章内容，谈谈你对第③段画线句的理解。(3分)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 indent="711200" algn="just" fontAlgn="auto">
              <a:lnSpc>
                <a:spcPct val="150000"/>
              </a:lnSpc>
              <a:spcAft>
                <a:spcPts val="1200"/>
              </a:spcAft>
              <a:extLst>
                <a:ext uri="{35155182-B16C-46BC-9424-99874614C6A1}">
                  <wpsdc:indentchars xmlns:wpsdc="http://www.wps.cn/officeDocument/2017/drawingmlCustomData" val="200" checksum="3773799597"/>
                </a:ext>
              </a:extLst>
            </a:pPr>
            <a:r>
              <a:rPr lang="zh-CN" altLang="en-US" sz="2800" dirty="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就在那个晚上，我猝不及防地长大了。</a:t>
            </a:r>
            <a:endParaRPr lang="zh-CN" altLang="en-US" sz="2800" dirty="0" smtClean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36320" y="2646045"/>
            <a:ext cx="97396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表层含义指我身体上成长了，深层含义指我精神上成长了，能理解父母，承担责任了。（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797685" y="5956935"/>
            <a:ext cx="85972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解题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技巧一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zh-CN" sz="28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</a:t>
            </a:r>
            <a:r>
              <a:rPr lang="en-US" sz="1400" b="0" u="sng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                          </a:t>
            </a:r>
            <a:r>
              <a:rPr lang="en-US" sz="1400" b="0" u="sng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                      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805680" y="5852160"/>
            <a:ext cx="22009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紧抓关键词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4735" y="3697605"/>
            <a:ext cx="991552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父亲这次落泪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让我深受震撼（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分），使我</a:t>
            </a:r>
            <a:r>
              <a:rPr lang="zh-CN" altLang="en-US" sz="2800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突然之间在毫无准备的情况下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变得懂事了（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分），意识到了自己要</a:t>
            </a:r>
            <a:r>
              <a:rPr lang="zh-CN" altLang="en-US" sz="2800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承担起责任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了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分）</a:t>
            </a: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09855" y="104775"/>
            <a:ext cx="4759960" cy="1080135"/>
            <a:chOff x="173" y="165"/>
            <a:chExt cx="6150" cy="1701"/>
          </a:xfrm>
        </p:grpSpPr>
        <p:pic>
          <p:nvPicPr>
            <p:cNvPr id="7" name="Group 8"/>
            <p:cNvPicPr>
              <a:picLocks noChangeAspect="1" noChangeArrowheads="1"/>
            </p:cNvPicPr>
            <p:nvPr/>
          </p:nvPicPr>
          <p:blipFill rotWithShape="1">
            <a:blip r:embed="rId1" cstate="screen"/>
            <a:srcRect l="16692" r="19778" b="283"/>
            <a:stretch>
              <a:fillRect/>
            </a:stretch>
          </p:blipFill>
          <p:spPr bwMode="auto">
            <a:xfrm>
              <a:off x="173" y="165"/>
              <a:ext cx="4072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/>
            <p:nvPr/>
          </p:nvSpPr>
          <p:spPr>
            <a:xfrm>
              <a:off x="589" y="507"/>
              <a:ext cx="5734" cy="101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p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课文例句</a:t>
              </a:r>
              <a:r>
                <a:rPr lang="zh-CN" altLang="en-US" sz="3600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叶根友毛笔行书2.0版" panose="02010601030101010101" charset="-122"/>
                  <a:ea typeface="叶根友毛笔行书2.0版" panose="02010601030101010101" charset="-122"/>
                </a:rPr>
                <a:t>分析</a:t>
              </a:r>
              <a:endParaRPr lang="zh-CN" altLang="en-US" sz="36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叶根友毛笔行书2.0版" panose="02010601030101010101" charset="-122"/>
                <a:ea typeface="叶根友毛笔行书2.0版" panose="02010601030101010101" charset="-122"/>
              </a:endParaRPr>
            </a:p>
          </p:txBody>
        </p:sp>
      </p:grpSp>
      <p:sp>
        <p:nvSpPr>
          <p:cNvPr id="2" name="TextBox 6"/>
          <p:cNvSpPr txBox="1"/>
          <p:nvPr/>
        </p:nvSpPr>
        <p:spPr>
          <a:xfrm>
            <a:off x="431800" y="1492885"/>
            <a:ext cx="1117219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50000"/>
              </a:lnSpc>
              <a:spcAft>
                <a:spcPts val="0"/>
              </a:spcAft>
            </a:pP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例句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2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：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让那些看不起民众，贱视民众，顽固的倒退的人们去赞美那贵族化的楠木（那也是直挺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秀颀的），去鄙视这极常见，极易生长的白杨吧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  <a:cs typeface="方正黑体_GBK" panose="03000509000000000000" charset="-122"/>
              </a:rPr>
              <a:t>，但是我要高声赞美白杨树！</a:t>
            </a:r>
            <a:endParaRPr lang="zh-CN" altLang="en-US" sz="2800" dirty="0" smtClean="0">
              <a:latin typeface="宋体" panose="02010600030101010101" pitchFamily="2" charset="-122"/>
              <a:ea typeface="宋体" panose="02010600030101010101" pitchFamily="2" charset="-122"/>
              <a:cs typeface="方正黑体_GBK" panose="03000509000000000000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797685" y="4712335"/>
            <a:ext cx="85972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解题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技巧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</a:t>
            </a:r>
            <a:r>
              <a:rPr lang="zh-CN" sz="2800" b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zh-CN" sz="2800" b="0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</a:t>
            </a:r>
            <a:r>
              <a:rPr lang="en-US" sz="1400" b="0" u="sng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                          </a:t>
            </a:r>
            <a:r>
              <a:rPr lang="en-US" sz="1400" b="0" u="sng"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charset="0"/>
              </a:rPr>
              <a:t>                      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541520" y="4578350"/>
            <a:ext cx="4064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分析句子的表达特点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p="http://schemas.openxmlformats.org/presentationml/2006/main">
  <p:tag name="KSO_WM_UNIT_TABLE_BEAUTIFY" val="smartTable{92f313bc-077e-4d39-a071-d1516753211f}"/>
  <p:tag name="TABLE_ENDDRAG_ORIGIN_RECT" val="791*427"/>
  <p:tag name="TABLE_ENDDRAG_RECT" val="67*99*791*427"/>
</p:tagLst>
</file>

<file path=ppt/tags/tag2.xml><?xml version="1.0" encoding="utf-8"?>
<p:tagLst xmlns:p="http://schemas.openxmlformats.org/presentationml/2006/main">
  <p:tag name="ISPRING_ULTRA_SCORM_COURSE_ID" val="6CBA46AC-B0A8-432B-A3EA-B8E1B87D0097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资源库"/>
  <p:tag name="ISPRING_PLAYERS_CUSTOMIZATION" val="UEsDBBQAAgAIAOeJc0s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DniXNL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OeJc0u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54lzSy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54lzS2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aWGeSz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aWGeS5r5lmRrAAAAawAAABwAAAB1bml2ZXJzYWwvbG9jYWxfc2V0dGluZ3MueG1ss7GvyM1RKEstKs7Mz7NVMtQzUFJIzUvOT8nMS7dVCg1x07VQUiguScxLSczJz0u1VcrLV1Kwt+OyyclPTswJTi0pASosVijISaxMLQpJzQUySlL9EnOBKp/tmfJ8ya5n09qfr9ivpG/HBQB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aWGeS7CHI/RsAQAA9wIAACkAAAB1bml2ZXJzYWwvc2tpbl9jdXN0b21pemF0aW9uX3NldHRpbmdzLnhtbI1S20okMRB99yuCPzBJKreGdiC3lnlR0QGfm+ns0qyml07EZcnHm3Z3GEdHNPVUdU6doiqnTb/GaJ9Snh7Hv30ep3gXch7jz7Q+Q6jdTQ/TfDOHFHJaHSr3Yxym5038MS21Wk25j0M/D3ZB0xqj7vUhJbVyqmbMMIok89Qr5Dy3FWvANWAr5iix7eqdxD/dOexCzKdV29UR+rFhE1OY8yYO4c8ajtlvoeMNLud+GCsvrQVbouynFseWQIxwyX2hGgAEstwRh4uUjdQEecw4hmIUBQqIcE4aUYikHGrWNaKqMN8IxCRj1BXqae1GWhtHbZHQEKLrNK8aW7rOSIwRIQSYK1xAZzCqbKgaGtRyQHBgQBRtNFGAOtuZjhXvvLAcKeoFxoUZAxgfjnvY7u25DtVvr7M/5xeCJ7/gJLp4a3XCXO3uaZ4reRsefz/0OaBxuDi/ufV3/mqrt5vrq/P/vnz18J61mLVu/am3XwBQSwMEFAACAAgAamGeSyTg/xfEDAAAYxkAABcAAAB1bml2ZXJzYWwvdW5pdmVyc2FsLnBuZ+1XaVxT55o/isVOLSBqCrI7ttJFxKgBFJO4AOIom4QisouWyy7IIQYI0UtbBEXa3lvwgiESLAHCTkMwAUJF4NYYUFnCYqSCISSHJGAgIWSbg/bOb2a+zefhw/md8/zf9z3P+n/Oc/L9fU+ZfGT1EQAAJqe9Pc4BgBECADbe/NAYRox/4u+Gbxuunjt1AmgYsBHDwqbY4z7HAaC5aIs2+gNY/rcr3iFXAcC0Z+3a0J9SfQkALFdOexzHXYuQCs7QLwnH+1/rz+YA2GNVJ4ynP3Xbnr8b8bEH7vElhy83eVSctvmi4HNfj022f9n/1/s3HbYN52/e+mLgqGeNq0pJnKAFT4EThvAJ9uqFKwHshPqgoISRaCynNojtXFclLkvpCiEqx2Ppfhj1m8eb7bNhc648NK+1qLWeFafhshd7LaRPYOzMiFnMkfyCMyX7GFs2AkBdoG3qNsQUyUBkw4vdLiPbLSR3q5P3/PmMWZ2rzPiXwNoJb2Fvg0NyzAMHP5oHbAAADw/Y8a3m6+A6uA6ug+vgOrgOroPr4Dq4Dv4/BPdla6TMrwDg+tD/8UfhDS5gcZkf2RiRoxaOzBRhuzLnKvK+xk8RVShacrCgi0UGs9hSAIjqJDzlFzIHbrF0wu8sIsYSws5zR4/E6GQtgzCUZ2Mht0VEwu+QvMqSJ6XMM2qTUwSy5CwAaJ+gUXIyeV2Ee9Wp0UmhTF7rhdmOQgI+QCXeN8lp7KycFtMoySl/MBqS8Ux0jYhC0nu4poj9SKtDkr/5YR5KtCS9gkLn6KQpjvrFIlIYitJDMOhUznJNcARBWEBQ6M5xeYpvQEqhsGtVQv9qtlCB74zko70Gpo+0OalKONrLMxlVs3j2wHTJ3/12bzClvbqN7rtvqderOMxJNP0yCyw6LmDG6r7XvApIjbhVv2ZHvtU9wZUeE0cjRrL+RT3zVeYIAfEpmGMSxZXnqNh/GxKm2XhJNQX5EyL8y9R+YVP1DU278xM5yaBhHD8PjcTVh3ILCcvt1TcyedbYQSiD1f/PkLD+KmF8KPQWag5TiJYHnlRgX9dxlXGfdo9Xu8bbEd78qFxW3k2fxECjh/eA9hRhWVrWKU985cCt5CxfunE0qp0+ZPUA5D6NPzZhsiIhiwkOwSUMrvBHug5j9gwKX/0of5VweKHhep2mNqdhq41q/OZPzWFouz7HYJQ3BRvUvthnPbl/5yjayzfLlmEyI/LhjrgU9SsqqNP8lW8V/hSvjWEpku1/yEDl2HsrXMBI/GSOFXX6733R/872OmbyH6Ibr49galaWh4ktHfL4hXAad4xO6ad9iFqwz121uld0+cm1o8PXieqak7qsISJbhkybgKopUCor6aG5hYIQK13TtPW9pvMaGUppCU5i1zQtsxV1XZG7vjwRc53PKxtx/03h3ku2+ucdfM/hDlmXdUCzTRR/kHuDsJNrNnOALWSaTMAJfgGNgQ+TmM7P0fZmFexkICMw75GNQvV5MYu4H36pF2iJY+o02xAVyG5ollecywox+TSh6/4KCKoEKTsRAqFFQDNbxtowxkOSkA+HpLkhzIHmWmzZpDSXeLPgmeUfoOL7Iw8uCw4gdoB7s/B70XlBeft5u1xJNOqAfZ7bz2p3ROuFHBsMrk9lK+lIDempkuMSM28/4DdDadSNf6wuj4amMBrp/XWTZq3J5BiljC1v00QHc0Jwe2nhos9Y0tPSbQjEx5AeF2uC67e4lCeMKuqp1oXlQqlTw0TkowpjKcjBLRUuWP8YQItZQDcGlhw0G01wwDa22owNtsGJvGq73P5S1BaWELAooTe2iVIyfeYarK/zTHUWqw1Bgq67IGTTuuT8RUGBv8mzvqgksrDCscdtPi5uUpiaER/Jf+152ePx3WAjNbIRY2spGowctvsNWVwmZ5sDYA452aqJr3tFjoTrBfzHblzGQ6eyR3tG0Pb8GgtGEVZ/TXqVJFD/Agfe5Yw+O7Fzw69Lw4F+4eWRnNBZgnPn0gtJvmP5efTqXGWoM+2oZr61xLkyp5z/BRiCavQtUbSJlb11obFlLCdGoYIw4zKaMcxJcJdMkUsjNY055aqYGm69AlK96Rh4Eafs/SGbcwIHbOaj7d2XT6zwXKe0hoMGCf879a9D4a4ANNK8JIDEDaM+MVHhjRBUZYZZiYKEw2VnUSRt8vkc6lu1iEK5hzWe18wp+9e0InlGGqu5QVGh6wCrZjb4yghu8mgbc2NlVTPWxQckMp7GkZUaBHWjW7tM7ZZYWszl0chwqcwRV17nSRPEmHgrI8E5JJLiSr1oN/c1EMZKF7/RmhuheCWtSwPu8nt7D5I+8odGcdFIZzY9mfKUBbbtDEyacksJx91Wk5t9k/Df9d6svXy0UMeOmyJ7oV1YxJb8asC0IQtjWlaF5LhL0/kmx+R79ROBPtwN0pWl+zkyKrUD5rCjqOhGhk+Zcd+MQHPYwas7Pc9TSp10hCssaTYuURFHpd7WuRVHynrSqqur+72Yfi7miO7fwMH+6KFDs/j3XoCNlZraGmMOqt1p9ycS8nIp1iwzwT+smHubK64iOKAxAsupfstcmXBXAFui/H0tYKVw62obUY44boGoFw879UR9i/NRONq3nvT0FCt/30O9mAs3vym6IyX77ZsNSLoiPoJpeoXxLnh9Wtm7LHXKwPRIqGrxsxnknO1x/0CTNkizA1VV6kwbaPxtMVG/4+Jjb/IoCzXy+niMvotFPACNjldVsQQx7AR3vmdvB/mXtoSuOnUTrRQ7aO3Ra/iTRWLc/uHc5SKSdkbSSNJBkuZ+O/ajXDNMO0vaNulbbG7RFK7KtnHxicnBT4hhdrwK0crHUTwK7vYNxX7jzpntecjuCNP7CRMu+8s53UdNiRf03z0gpmsujda3+vjEuPepjkmmUIXEg3p0I7/GoSZu07iW+FP0/FTrnYLMRHjf9oDmBYpBGwuKyPjyb0+i/fkPry1O/36AkVg/FP7JQuv/rKBO/Sr0roImDt0P9/LcmefkZFgd2mc0o95eBOZtkta+z2W81SSS9MJ/CBMQQHk2jOMOIFGmOitTBGJ5bO5dvCsw+e2i8qyJH+aGWxi++JDuQZYoJrYjF1VFeLWiclurn+7MNZpqMln0UheTv7CrLfP2jRwynkCBeVgn56zsEwFDb4fuEEFNzDtPFUkNzdN3iwOQKTP+z/01NKVnDSWB3CxAXJpp4e6iUu22C/RjXrizEqy+tqe0+HUTz4n5siVzsdciWN6pshM9vTqIxqfdtYZGtoSpssdPqbLDaBEO/e7uAi0oKoFdPy+HGjmYZQvyGZNvXE1kEN7bqVW7xQfl3aA4lTg8CD2FRhyyYJK+pI1Ii+Be7AKyizWVprm1in7axyhSYs85p0DNg5wIO9mhfbS+8pmOZtJQt5Wk2b8oP5mUuPvLPcsfzK+a9h6wkgwQFTxXv+FBrtrs6EK3pEsjS9hcH6Zh3TgULCl31syVF5UN37rQ6Z2hcOncsxaob2IXDUH3Tr3vmGx4/GEKLNgrPOo081nS4LxyMgVLKEk3/b72sdDh14GykhpYY5d6ll48kz1n/DysJqtrvjILY3cCLwASVW+5zsz/1vWXhvyYcNenXkyD6pkR5lt+sf62WJjmKkgPZNvwu5K38n5mibgYlmhm15ohye8GAcbyeVATNVp/tU7SiCYrm2jHcWc9epdrrD2u/iJTtxTJ1Nc+FIBGTWXOHO2B1Zxewp8fr1VY2SSxySwAKTYl1cr9926u4MqD3LTibOhPM2f4K58F8Z/DbGTTYyRs/ljMcJKhLlRk2Ql/raRK+Rk4v349GZHDOVIGf5/ZMUgk1K5SM3Rx44T7T9TPTagPz63l1pY2jnYcPJe593MAq0FFtDZ+IGgbZIF3eCF62Uv3Lweg/ovsjlvqNT5eAhi3v0/SL+Rh68oJs//I6H7CkEqZU13xAO9nGQtqUML+nCQ9iCgJf2eW5ozBUJAg2GeIWQrRFs3wW4b0pB3QvC1CxIjAOzVjDerBUIOrNMQpFEov+UBLvcM/+ti5hvW01e2THdcjbTSqrzJ2WtgpHF3yrh1Mlle7FZm1EDNexlKIGW8FBRo5h1N48/V07y1H7nvWAIAoqDP66u3oZqh94XxPbZt4a0qf1BYh9Je72T2Ke9Vb510tDx6OtgdZHxfk2eesvGn6odTxc+B6DFjel80ew4dd60wxYHwRCP4tfiRJ94ZzvRGLcn/f/wAgLOV/zd8/boFH63B3I3iiLpPkb8FqF066b/+XoFsK/C+BbvDB1MMHlEG2AUOnccNLUwY9M3wrvFqzGn22pJJaZU/Spi7rVFPMr+CRHueMc9UeqP/asNk8bFOh9WHvr+GzwGlPX4+GE1F//U9QSwMEFAACAAgAamGeS3Br3rpLAAAAagAAABsAAAB1bml2ZXJzYWwvdW5pdmVyc2FsLnBuZy54bWyzsa/IzVEoSy0qzszPs1Uy1DNQsrfj5bIpKEoty0wtV6gAigEFIUBJoRLINUJwyzNTSjJslczNTBFiGamZ6Rkltkqm5iZwQX2gkQBQSwECAAAUAAIACADniXNLFQ6tKGQEAAAHEQAAHQAAAAAAAAABAAAAAAAAAAAAdW5pdmVyc2FsL2NvbW1vbl9tZXNzYWdlcy5sbmdQSwECAAAUAAIACADniXNLCH4LIykDAACGDAAAJwAAAAAAAAABAAAAAACfBAAAdW5pdmVyc2FsL2ZsYXNoX3B1Ymxpc2hpbmdfc2V0dGluZ3MueG1sUEsBAgAAFAACAAgA54lzS7X8CWS6AgAAVQoAACEAAAAAAAAAAQAAAAAADQgAAHVuaXZlcnNhbC9mbGFzaF9za2luX3NldHRpbmdzLnhtbFBLAQIAABQAAgAIAOeJc0sqlg9n/gIAAJcLAAAmAAAAAAAAAAEAAAAAAAYLAAB1bml2ZXJzYWwvaHRtbF9wdWJsaXNoaW5nX3NldHRpbmdzLnhtbFBLAQIAABQAAgAIAOeJc0tocVKRmgEAAB8GAAAfAAAAAAAAAAEAAAAAAEgOAAB1bml2ZXJzYWwvaHRtbF9za2luX3NldHRpbmdzLmpzUEsBAgAAFAACAAgAaWGeSz08L9HBAAAA5QEAABoAAAAAAAAAAQAAAAAAHxAAAHVuaXZlcnNhbC9pMThuX3ByZXNldHMueG1sUEsBAgAAFAACAAgAaWGeS5r5lmRrAAAAawAAABwAAAAAAAAAAQAAAAAAGBEAAHVuaXZlcnNhbC9sb2NhbF9zZXR0aW5ncy54bWxQSwECAAAUAAIACABElFdHI7RO+/sCAACwCAAAFAAAAAAAAAABAAAAAAC9EQAAdW5pdmVyc2FsL3BsYXllci54bWxQSwECAAAUAAIACABpYZ5LsIcj9GwBAAD3AgAAKQAAAAAAAAABAAAAAADqFAAAdW5pdmVyc2FsL3NraW5fY3VzdG9taXphdGlvbl9zZXR0aW5ncy54bWxQSwECAAAUAAIACABqYZ5LJOD/F8QMAABjGQAAFwAAAAAAAAAAAAAAAACdFgAAdW5pdmVyc2FsL3VuaXZlcnNhbC5wbmdQSwECAAAUAAIACABqYZ5LcGveuksAAABqAAAAGwAAAAAAAAABAAAAAACWIwAAdW5pdmVyc2FsL3VuaXZlcnNhbC5wbmcueG1sUEsFBgAAAAALAAsASQMAABokAAAAAA=="/>
  <p:tag name="ISPRING_PRESENTATION_TITLE" val="01.21.01"/>
</p:tagLst>
</file>

<file path=ppt/theme/theme1.xml><?xml version="1.0" encoding="utf-8"?>
<a:theme xmlns:a="http://schemas.openxmlformats.org/drawingml/2006/main" name="第一PPT，www.1ppt.com">
  <a:themeElements>
    <a:clrScheme name="自定义 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1890</Words>
  <Application>WPS 演示</Application>
  <PresentationFormat>自定义</PresentationFormat>
  <Paragraphs>129</Paragraphs>
  <Slides>12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叶根友毛笔行书2.0版</vt:lpstr>
      <vt:lpstr>黑体</vt:lpstr>
      <vt:lpstr>方正黑体_GBK</vt:lpstr>
      <vt:lpstr>Times New Roman</vt:lpstr>
      <vt:lpstr>仿宋</vt:lpstr>
      <vt:lpstr>微软雅黑</vt:lpstr>
      <vt:lpstr>Arial Unicode MS</vt:lpstr>
      <vt:lpstr>等线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清新绿色</dc:title>
  <dc:creator>第一PPT</dc:creator>
  <cp:keywords>www.1ppt.com</cp:keywords>
  <dc:description>www.1ppt.com</dc:description>
  <cp:lastModifiedBy>窗边的小豆豆</cp:lastModifiedBy>
  <cp:revision>271</cp:revision>
  <dcterms:created xsi:type="dcterms:W3CDTF">2017-08-18T03:02:00Z</dcterms:created>
  <dcterms:modified xsi:type="dcterms:W3CDTF">2024-01-10T06:31:31Z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KSOSaveFontToCloudKey">
    <vt:lpwstr>1063553080_cloud</vt:lpwstr>
  </property>
  <property fmtid="{D5CDD505-2E9C-101B-9397-08002B2CF9AE}" pid="4" name="ICV">
    <vt:lpwstr>28BB969529534D2B82866F521D1679E5</vt:lpwstr>
  </property>
</Properties>
</file>