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0"/>
  </p:handoutMasterIdLst>
  <p:sldIdLst>
    <p:sldId id="563" r:id="rId3"/>
    <p:sldId id="352" r:id="rId4"/>
    <p:sldId id="612" r:id="rId6"/>
    <p:sldId id="798" r:id="rId7"/>
    <p:sldId id="799" r:id="rId8"/>
    <p:sldId id="624" r:id="rId9"/>
    <p:sldId id="639" r:id="rId10"/>
    <p:sldId id="670" r:id="rId11"/>
    <p:sldId id="751" r:id="rId12"/>
    <p:sldId id="761" r:id="rId13"/>
    <p:sldId id="752" r:id="rId14"/>
    <p:sldId id="781" r:id="rId15"/>
    <p:sldId id="760" r:id="rId16"/>
    <p:sldId id="753" r:id="rId17"/>
    <p:sldId id="754" r:id="rId18"/>
    <p:sldId id="755" r:id="rId19"/>
    <p:sldId id="640" r:id="rId20"/>
    <p:sldId id="667" r:id="rId21"/>
    <p:sldId id="737" r:id="rId22"/>
    <p:sldId id="647" r:id="rId23"/>
    <p:sldId id="735" r:id="rId24"/>
    <p:sldId id="649" r:id="rId25"/>
    <p:sldId id="706" r:id="rId26"/>
    <p:sldId id="738" r:id="rId27"/>
    <p:sldId id="444" r:id="rId28"/>
    <p:sldId id="611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user" initials="u" lastIdx="0" clrIdx="0"/>
  <p:cmAuthor id="0" name="xkb1.com" initials="" lastIdx="0" clrIdx="0"/>
  <p:cmAuthor id="7" name="1206988966@qq.com" initials="1" lastIdx="0" clrIdx="2"/>
  <p:cmAuthor id="8" name="姜伟光" initials="姜" lastIdx="0" clrIdx="0"/>
  <p:cmAuthor id="9" name="dongyu" initials="d" lastIdx="0" clrIdx="8"/>
  <p:cmAuthor id="3" name="微软用户" initials="微" lastIdx="0" clrIdx="0"/>
  <p:cmAuthor id="10" name="houyanan21" initials="h" lastIdx="0" clrIdx="9"/>
  <p:cmAuthor id="4" name="新课标第一网" initials="新" lastIdx="0" clrIdx="0"/>
  <p:cmAuthor id="6" name="ming qiu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9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5" Type="http://schemas.openxmlformats.org/officeDocument/2006/relationships/tags" Target="tags/tag2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EFB33-8D35-41BD-8BC1-FCA3847E99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BC743-C4FF-47AB-838F-867D684026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rgbClr val="F6E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1"/>
            <a:ext cx="27432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p>
            <a:pPr algn="r" eaLnBrk="1" hangingPunct="1">
              <a:buSzPct val="100000"/>
              <a:buNone/>
            </a:pPr>
            <a:fld id="{9A0DB2DC-4C9A-4742-B13C-FB6460FD3503}" type="slidenum">
              <a:rPr lang="zh-CN" altLang="en-US"/>
            </a:fld>
            <a:endParaRPr lang="zh-CN" altLang="en-US"/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1"/>
            <a:ext cx="27432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90204" pitchFamily="34" charset="0"/>
              <a:buNone/>
              <a:defRPr/>
            </a:pPr>
            <a:fld id="{B880F0B6-4A56-BD41-BE6A-4690E278CB6B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宋体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1"/>
            <a:ext cx="4114800" cy="36618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90204" pitchFamily="34" charset="0"/>
              <a:buNone/>
              <a:defRPr/>
            </a:pPr>
            <a:endParaRPr kumimoji="0" lang="zh-CN" altLang="zh-C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file:///D:\qq&#25991;&#20214;\712321467\Image\C2C\Image2\%7b75232B38-A165-1FB7-499C-2E1C792CACB5%7d.png" TargetMode="Externa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01AC-496A-475B-9925-DA1430C5F8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497BD-CEC8-4AA4-97F0-D8D4398023B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" Target="slide9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9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slide" Target="slide9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9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9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9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9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1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1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slide" Target="slide11.xml"/><Relationship Id="rId7" Type="http://schemas.openxmlformats.org/officeDocument/2006/relationships/image" Target="../media/image7.jpeg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10.jpeg"/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3.png"/><Relationship Id="rId14" Type="http://schemas.openxmlformats.org/officeDocument/2006/relationships/slide" Target="slide12.xml"/><Relationship Id="rId13" Type="http://schemas.openxmlformats.org/officeDocument/2006/relationships/image" Target="../media/image12.jpeg"/><Relationship Id="rId12" Type="http://schemas.openxmlformats.org/officeDocument/2006/relationships/slide" Target="slide13.xml"/><Relationship Id="rId11" Type="http://schemas.openxmlformats.org/officeDocument/2006/relationships/image" Target="../media/image3.jpeg"/><Relationship Id="rId10" Type="http://schemas.openxmlformats.org/officeDocument/2006/relationships/slide" Target="slide10.xml"/><Relationship Id="rId1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558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2895" y="3650739"/>
            <a:ext cx="7474675" cy="2806273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64831" y="3986308"/>
            <a:ext cx="618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>
                <a:latin typeface="华光行楷_CNKI" panose="02000500000000000000" pitchFamily="2" charset="-122"/>
                <a:ea typeface="华光行楷_CNKI" panose="02000500000000000000" pitchFamily="2" charset="-122"/>
              </a:rPr>
              <a:t>《</a:t>
            </a:r>
            <a:r>
              <a:rPr lang="zh-CN" altLang="en-US" sz="7200">
                <a:latin typeface="华光行楷_CNKI" panose="02000500000000000000" pitchFamily="2" charset="-122"/>
                <a:ea typeface="华光行楷_CNKI" panose="02000500000000000000" pitchFamily="2" charset="-122"/>
              </a:rPr>
              <a:t>皇帝的新装</a:t>
            </a:r>
            <a:r>
              <a:rPr lang="en-US" altLang="zh-CN" sz="7200">
                <a:latin typeface="华光行楷_CNKI" panose="02000500000000000000" pitchFamily="2" charset="-122"/>
                <a:ea typeface="华光行楷_CNKI" panose="02000500000000000000" pitchFamily="2" charset="-122"/>
              </a:rPr>
              <a:t>》</a:t>
            </a:r>
            <a:endParaRPr lang="zh-CN" altLang="en-US" sz="7200"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84689" y="5514495"/>
            <a:ext cx="2683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  安徒生</a:t>
            </a:r>
            <a:endParaRPr lang="zh-CN" altLang="en-US" sz="3200" b="1"/>
          </a:p>
        </p:txBody>
      </p:sp>
      <p:cxnSp>
        <p:nvCxnSpPr>
          <p:cNvPr id="9" name="直接连接符 8"/>
          <p:cNvCxnSpPr/>
          <p:nvPr/>
        </p:nvCxnSpPr>
        <p:spPr>
          <a:xfrm>
            <a:off x="2460427" y="5806882"/>
            <a:ext cx="11242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533869" y="5844093"/>
            <a:ext cx="11242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八角星 2">
            <a:hlinkClick r:id="rId2" action="ppaction://hlinksldjump"/>
          </p:cNvPr>
          <p:cNvSpPr/>
          <p:nvPr/>
        </p:nvSpPr>
        <p:spPr>
          <a:xfrm>
            <a:off x="0" y="6119495"/>
            <a:ext cx="764540" cy="738505"/>
          </a:xfrm>
          <a:prstGeom prst="star8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5cb9c3df2592eab7d181c43987125c3d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06045"/>
            <a:ext cx="12436475" cy="7212330"/>
          </a:xfrm>
          <a:prstGeom prst="rect">
            <a:avLst/>
          </a:prstGeom>
        </p:spPr>
      </p:pic>
      <p:sp>
        <p:nvSpPr>
          <p:cNvPr id="3" name="八角星 2">
            <a:hlinkClick r:id="rId2" action="ppaction://hlinksldjump"/>
          </p:cNvPr>
          <p:cNvSpPr/>
          <p:nvPr/>
        </p:nvSpPr>
        <p:spPr>
          <a:xfrm>
            <a:off x="336550" y="5857240"/>
            <a:ext cx="764540" cy="738505"/>
          </a:xfrm>
          <a:prstGeom prst="star8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八角星 3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336550" y="5857240"/>
            <a:ext cx="764540" cy="738505"/>
          </a:xfrm>
          <a:prstGeom prst="star8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八角星 3">
            <a:hlinkClick r:id="rId2" action="ppaction://hlinksldjump"/>
          </p:cNvPr>
          <p:cNvSpPr/>
          <p:nvPr/>
        </p:nvSpPr>
        <p:spPr>
          <a:xfrm>
            <a:off x="336550" y="5857240"/>
            <a:ext cx="764540" cy="738505"/>
          </a:xfrm>
          <a:prstGeom prst="star8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八角星 2">
            <a:hlinkClick r:id="rId2" action="ppaction://hlinksldjump"/>
          </p:cNvPr>
          <p:cNvSpPr/>
          <p:nvPr/>
        </p:nvSpPr>
        <p:spPr>
          <a:xfrm>
            <a:off x="336550" y="5857240"/>
            <a:ext cx="764540" cy="738505"/>
          </a:xfrm>
          <a:prstGeom prst="star8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八角星 2">
            <a:hlinkClick r:id="rId2" action="ppaction://hlinksldjump"/>
          </p:cNvPr>
          <p:cNvSpPr/>
          <p:nvPr/>
        </p:nvSpPr>
        <p:spPr>
          <a:xfrm>
            <a:off x="336550" y="5857240"/>
            <a:ext cx="764540" cy="738505"/>
          </a:xfrm>
          <a:prstGeom prst="star8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八角星 2">
            <a:hlinkClick r:id="rId2" action="ppaction://hlinksldjump"/>
          </p:cNvPr>
          <p:cNvSpPr/>
          <p:nvPr/>
        </p:nvSpPr>
        <p:spPr>
          <a:xfrm>
            <a:off x="336550" y="5857240"/>
            <a:ext cx="764540" cy="738505"/>
          </a:xfrm>
          <a:prstGeom prst="star8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5"/>
            <a:ext cx="12192000" cy="707049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8363" y="436917"/>
            <a:ext cx="11345472" cy="641313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9527" y="576198"/>
            <a:ext cx="2979515" cy="830997"/>
          </a:xfrm>
          <a:prstGeom prst="rect">
            <a:avLst/>
          </a:prstGeom>
          <a:solidFill>
            <a:srgbClr val="54786E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sz="4800"/>
              <a:t>总结人物</a:t>
            </a:r>
            <a:endParaRPr lang="zh-CN" altLang="en-US" sz="4800"/>
          </a:p>
        </p:txBody>
      </p:sp>
      <p:sp>
        <p:nvSpPr>
          <p:cNvPr id="7" name="文本框 6"/>
          <p:cNvSpPr txBox="1"/>
          <p:nvPr/>
        </p:nvSpPr>
        <p:spPr>
          <a:xfrm>
            <a:off x="1414805" y="1735877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皇帝</a:t>
            </a:r>
            <a:endParaRPr lang="en-US" altLang="zh-CN" sz="4800" b="1"/>
          </a:p>
        </p:txBody>
      </p:sp>
      <p:sp>
        <p:nvSpPr>
          <p:cNvPr id="2" name="文本框 1"/>
          <p:cNvSpPr txBox="1"/>
          <p:nvPr/>
        </p:nvSpPr>
        <p:spPr>
          <a:xfrm>
            <a:off x="1414805" y="2812486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群臣</a:t>
            </a:r>
            <a:endParaRPr lang="en-US" altLang="zh-CN" sz="4800" b="1"/>
          </a:p>
        </p:txBody>
      </p:sp>
      <p:sp>
        <p:nvSpPr>
          <p:cNvPr id="3" name="文本框 2"/>
          <p:cNvSpPr txBox="1"/>
          <p:nvPr/>
        </p:nvSpPr>
        <p:spPr>
          <a:xfrm>
            <a:off x="1414805" y="3831589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骗子</a:t>
            </a:r>
            <a:endParaRPr lang="en-US" altLang="zh-CN" sz="4800" b="1"/>
          </a:p>
        </p:txBody>
      </p:sp>
      <p:sp>
        <p:nvSpPr>
          <p:cNvPr id="6" name="文本框 5"/>
          <p:cNvSpPr txBox="1"/>
          <p:nvPr/>
        </p:nvSpPr>
        <p:spPr>
          <a:xfrm>
            <a:off x="1414805" y="4820483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百姓</a:t>
            </a:r>
            <a:endParaRPr lang="en-US" altLang="zh-CN" sz="4800" b="1"/>
          </a:p>
        </p:txBody>
      </p:sp>
      <p:sp>
        <p:nvSpPr>
          <p:cNvPr id="9" name="文本框 8"/>
          <p:cNvSpPr txBox="1"/>
          <p:nvPr/>
        </p:nvSpPr>
        <p:spPr>
          <a:xfrm>
            <a:off x="9450947" y="4766958"/>
            <a:ext cx="158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/>
              <a:t>小孩</a:t>
            </a:r>
            <a:endParaRPr lang="en-US" altLang="zh-CN" sz="4800" b="1"/>
          </a:p>
        </p:txBody>
      </p:sp>
      <p:sp>
        <p:nvSpPr>
          <p:cNvPr id="10" name="文本框 9"/>
          <p:cNvSpPr txBox="1"/>
          <p:nvPr/>
        </p:nvSpPr>
        <p:spPr>
          <a:xfrm>
            <a:off x="3151520" y="1858987"/>
            <a:ext cx="8211023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</a:rPr>
              <a:t>昏庸无能、爱慕虚荣、自欺欺人、愚蠢心虚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51520" y="2919426"/>
            <a:ext cx="6373994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</a:rPr>
              <a:t>虚伪愚昧、阿谀奉承、自欺欺人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51520" y="3896961"/>
            <a:ext cx="2944480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</a:rPr>
              <a:t>狡猾、贪婪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51520" y="5182456"/>
            <a:ext cx="3923837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</a:rPr>
              <a:t>胆小怕事、人云亦云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675756" y="1927239"/>
            <a:ext cx="3315481" cy="29676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900">
                <a:solidFill>
                  <a:schemeClr val="tx1"/>
                </a:solidFill>
              </a:rPr>
              <a:t>假</a:t>
            </a:r>
            <a:endParaRPr lang="zh-CN" altLang="en-US" sz="19900">
              <a:solidFill>
                <a:schemeClr val="tx1"/>
              </a:solidFill>
            </a:endParaRPr>
          </a:p>
        </p:txBody>
      </p:sp>
      <p:sp>
        <p:nvSpPr>
          <p:cNvPr id="17" name="对话气泡: 椭圆形 16"/>
          <p:cNvSpPr/>
          <p:nvPr/>
        </p:nvSpPr>
        <p:spPr>
          <a:xfrm>
            <a:off x="6640643" y="974361"/>
            <a:ext cx="4721900" cy="3595631"/>
          </a:xfrm>
          <a:prstGeom prst="wedgeEllipseCallout">
            <a:avLst>
              <a:gd name="adj1" fmla="val 25353"/>
              <a:gd name="adj2" fmla="val 58848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900">
                <a:solidFill>
                  <a:schemeClr val="tx1"/>
                </a:solidFill>
              </a:rPr>
              <a:t>真</a:t>
            </a:r>
            <a:endParaRPr lang="zh-CN" altLang="en-US" sz="199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29618" y="445241"/>
            <a:ext cx="11073130" cy="5080"/>
          </a:xfrm>
          <a:prstGeom prst="line">
            <a:avLst/>
          </a:prstGeom>
          <a:ln w="12700">
            <a:solidFill>
              <a:srgbClr val="476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59435" y="445241"/>
            <a:ext cx="0" cy="2915285"/>
          </a:xfrm>
          <a:prstGeom prst="line">
            <a:avLst/>
          </a:prstGeom>
          <a:ln w="12700">
            <a:solidFill>
              <a:srgbClr val="476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18594" y="1759895"/>
            <a:ext cx="5529036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4800" b="1">
                <a:cs typeface="+mn-ea"/>
                <a:sym typeface="+mn-lt"/>
              </a:rPr>
              <a:t>探究</a:t>
            </a:r>
            <a:r>
              <a:rPr lang="en-US" altLang="zh-CN" sz="4800" b="1">
                <a:cs typeface="+mn-ea"/>
                <a:sym typeface="+mn-lt"/>
              </a:rPr>
              <a:t>·</a:t>
            </a:r>
            <a:r>
              <a:rPr lang="zh-CN" altLang="en-US" sz="4800" b="1">
                <a:cs typeface="+mn-ea"/>
                <a:sym typeface="+mn-lt"/>
              </a:rPr>
              <a:t>悟思想</a:t>
            </a:r>
            <a:endParaRPr lang="zh-CN" altLang="en-US" sz="3200" b="1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40058" y="3422454"/>
            <a:ext cx="579120" cy="579120"/>
            <a:chOff x="820" y="5269"/>
            <a:chExt cx="912" cy="912"/>
          </a:xfrm>
        </p:grpSpPr>
        <p:sp>
          <p:nvSpPr>
            <p:cNvPr id="6" name="椭圆 5"/>
            <p:cNvSpPr/>
            <p:nvPr/>
          </p:nvSpPr>
          <p:spPr>
            <a:xfrm>
              <a:off x="820" y="5269"/>
              <a:ext cx="912" cy="912"/>
            </a:xfrm>
            <a:prstGeom prst="ellipse">
              <a:avLst/>
            </a:prstGeom>
            <a:solidFill>
              <a:srgbClr val="42816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  <a:sym typeface="+mn-lt"/>
              </a:endParaRPr>
            </a:p>
          </p:txBody>
        </p:sp>
        <p:sp>
          <p:nvSpPr>
            <p:cNvPr id="2050" name="心"/>
            <p:cNvSpPr/>
            <p:nvPr/>
          </p:nvSpPr>
          <p:spPr bwMode="auto">
            <a:xfrm>
              <a:off x="1033" y="5527"/>
              <a:ext cx="486" cy="486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  <a:sym typeface="+mn-lt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005386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任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126159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务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293005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三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r="37138"/>
          <a:stretch>
            <a:fillRect/>
          </a:stretch>
        </p:blipFill>
        <p:spPr>
          <a:xfrm>
            <a:off x="6947039" y="815334"/>
            <a:ext cx="4519584" cy="538914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12" grpId="1"/>
      <p:bldP spid="12" grpId="2"/>
      <p:bldP spid="26" grpId="1" animBg="1"/>
      <p:bldP spid="27" grpId="1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398145" y="1020445"/>
            <a:ext cx="6730365" cy="540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3600" b="1">
                <a:latin typeface="楷体" charset="0"/>
                <a:ea typeface="楷体" charset="0"/>
                <a:cs typeface="楷体" charset="0"/>
                <a:sym typeface="+mn-lt"/>
              </a:rPr>
              <a:t>赵高欲为乱，恐群臣不听，乃先设验，持鹿献于二世，曰：“马也。”二世笑曰：“丞相误邪？谓鹿为马。”问左右，左右或默，或言马以阿顺赵高，或言鹿者。高因阴中诸言鹿者以法。后群臣皆畏高。</a:t>
            </a:r>
            <a:endParaRPr lang="zh-CN" altLang="en-US" sz="3600" b="1">
              <a:latin typeface="楷体" charset="0"/>
              <a:ea typeface="楷体" charset="0"/>
              <a:cs typeface="楷体" charset="0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zh-CN" altLang="en-US" sz="3600" b="1">
                <a:latin typeface="楷体" charset="0"/>
                <a:ea typeface="楷体" charset="0"/>
                <a:cs typeface="楷体" charset="0"/>
                <a:sym typeface="+mn-lt"/>
              </a:rPr>
              <a:t>司马迁《史记·秦始皇本纪》</a:t>
            </a:r>
            <a:endParaRPr lang="zh-CN" altLang="en-US" sz="3600" b="1">
              <a:latin typeface="楷体" charset="0"/>
              <a:ea typeface="楷体" charset="0"/>
              <a:cs typeface="楷体" charset="0"/>
              <a:sym typeface="+mn-lt"/>
            </a:endParaRPr>
          </a:p>
        </p:txBody>
      </p:sp>
      <p:pic>
        <p:nvPicPr>
          <p:cNvPr id="2" name="图片 1" descr="/Users/lml/Downloads/df8bcefa3838a8d50c1c4a4ccefff96d.jpgdf8bcefa3838a8d50c1c4a4ccefff96d"/>
          <p:cNvPicPr>
            <a:picLocks noChangeAspect="1"/>
          </p:cNvPicPr>
          <p:nvPr/>
        </p:nvPicPr>
        <p:blipFill>
          <a:blip r:embed="rId1"/>
          <a:srcRect l="26039" r="26039"/>
          <a:stretch>
            <a:fillRect/>
          </a:stretch>
        </p:blipFill>
        <p:spPr>
          <a:xfrm>
            <a:off x="7326769" y="1020439"/>
            <a:ext cx="4519584" cy="53891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8082" y="76608"/>
            <a:ext cx="2979515" cy="829945"/>
          </a:xfrm>
          <a:prstGeom prst="rect">
            <a:avLst/>
          </a:prstGeom>
          <a:solidFill>
            <a:srgbClr val="54786E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sz="4800"/>
              <a:t>拓展</a:t>
            </a:r>
            <a:r>
              <a:rPr lang="zh-CN" altLang="en-US" sz="4800"/>
              <a:t>阅读</a:t>
            </a:r>
            <a:endParaRPr lang="zh-CN" altLang="en-US" sz="4800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29618" y="445241"/>
            <a:ext cx="11073130" cy="5080"/>
          </a:xfrm>
          <a:prstGeom prst="line">
            <a:avLst/>
          </a:prstGeom>
          <a:ln w="12700">
            <a:solidFill>
              <a:srgbClr val="476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29618" y="445241"/>
            <a:ext cx="0" cy="2915285"/>
          </a:xfrm>
          <a:prstGeom prst="line">
            <a:avLst/>
          </a:prstGeom>
          <a:ln w="12700">
            <a:solidFill>
              <a:srgbClr val="476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240058" y="3422454"/>
            <a:ext cx="579120" cy="579120"/>
            <a:chOff x="820" y="5269"/>
            <a:chExt cx="912" cy="912"/>
          </a:xfrm>
        </p:grpSpPr>
        <p:sp>
          <p:nvSpPr>
            <p:cNvPr id="6" name="椭圆 5"/>
            <p:cNvSpPr/>
            <p:nvPr/>
          </p:nvSpPr>
          <p:spPr>
            <a:xfrm>
              <a:off x="820" y="5269"/>
              <a:ext cx="912" cy="912"/>
            </a:xfrm>
            <a:prstGeom prst="ellipse">
              <a:avLst/>
            </a:prstGeom>
            <a:solidFill>
              <a:srgbClr val="42816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  <a:sym typeface="+mn-lt"/>
              </a:endParaRPr>
            </a:p>
          </p:txBody>
        </p:sp>
        <p:sp>
          <p:nvSpPr>
            <p:cNvPr id="2050" name="心"/>
            <p:cNvSpPr/>
            <p:nvPr/>
          </p:nvSpPr>
          <p:spPr bwMode="auto">
            <a:xfrm>
              <a:off x="1033" y="5527"/>
              <a:ext cx="486" cy="486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  <a:sym typeface="+mn-lt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005386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任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126159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务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293005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一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2840" y="1976755"/>
            <a:ext cx="520636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/>
              <a:t>速读</a:t>
            </a:r>
            <a:r>
              <a:rPr lang="en-US" altLang="zh-CN" sz="4400" b="1"/>
              <a:t>·</a:t>
            </a:r>
            <a:r>
              <a:rPr lang="zh-CN" altLang="en-US" sz="4400" b="1"/>
              <a:t>讲</a:t>
            </a:r>
            <a:r>
              <a:rPr lang="zh-CN" altLang="en-US" sz="4400" b="1"/>
              <a:t>故事</a:t>
            </a:r>
            <a:endParaRPr lang="zh-CN" altLang="en-US" sz="4400" b="1"/>
          </a:p>
        </p:txBody>
      </p:sp>
      <p:sp>
        <p:nvSpPr>
          <p:cNvPr id="8" name="文本框 7"/>
          <p:cNvSpPr txBox="1"/>
          <p:nvPr/>
        </p:nvSpPr>
        <p:spPr>
          <a:xfrm>
            <a:off x="1005386" y="3135232"/>
            <a:ext cx="587347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要求：</a:t>
            </a:r>
            <a:endParaRPr lang="en-US" altLang="zh-CN" sz="3600" b="1">
              <a:solidFill>
                <a:srgbClr val="C00000"/>
              </a:solidFill>
            </a:endParaRPr>
          </a:p>
          <a:p>
            <a:r>
              <a:rPr lang="zh-CN" altLang="en-US" sz="3200" b="1">
                <a:solidFill>
                  <a:srgbClr val="C00000"/>
                </a:solidFill>
              </a:rPr>
              <a:t>速读全文，不回看，不停顿。</a:t>
            </a:r>
            <a:endParaRPr lang="en-US" altLang="zh-CN" sz="32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43" y="1124263"/>
            <a:ext cx="4545918" cy="516258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"/>
          <a:stretch>
            <a:fillRect/>
          </a:stretch>
        </p:blipFill>
        <p:spPr>
          <a:xfrm>
            <a:off x="0" y="0"/>
            <a:ext cx="12192000" cy="7128862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369757" y="369430"/>
            <a:ext cx="11452485" cy="6390001"/>
          </a:xfrm>
          <a:prstGeom prst="round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8082" y="76608"/>
            <a:ext cx="2979515" cy="829945"/>
          </a:xfrm>
          <a:prstGeom prst="rect">
            <a:avLst/>
          </a:prstGeom>
          <a:solidFill>
            <a:srgbClr val="54786E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sz="4800"/>
              <a:t>比读</a:t>
            </a:r>
            <a:r>
              <a:rPr lang="zh-CN" altLang="en-US" sz="4800"/>
              <a:t>结局</a:t>
            </a:r>
            <a:endParaRPr lang="zh-CN" altLang="en-US" sz="4800"/>
          </a:p>
        </p:txBody>
      </p:sp>
      <p:sp>
        <p:nvSpPr>
          <p:cNvPr id="100" name="文本框 99"/>
          <p:cNvSpPr txBox="1"/>
          <p:nvPr/>
        </p:nvSpPr>
        <p:spPr>
          <a:xfrm>
            <a:off x="1035050" y="1186180"/>
            <a:ext cx="4523740" cy="4646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38455" algn="ctr" fontAlgn="auto"/>
            <a:endParaRPr lang="zh-CN" altLang="en-US" sz="3200" b="1">
              <a:solidFill>
                <a:srgbClr val="C00000"/>
              </a:solidFill>
              <a:latin typeface="宋体" charset="0"/>
              <a:ea typeface="宋体" charset="0"/>
              <a:cs typeface="宋体" charset="0"/>
            </a:endParaRPr>
          </a:p>
          <a:p>
            <a:pPr indent="338455" algn="ctr" fontAlgn="auto"/>
            <a:r>
              <a:rPr lang="zh-CN" altLang="en-US" sz="3200" b="1">
                <a:solidFill>
                  <a:srgbClr val="C00000"/>
                </a:solidFill>
                <a:latin typeface="宋体" charset="0"/>
                <a:ea typeface="宋体" charset="0"/>
                <a:cs typeface="宋体" charset="0"/>
              </a:rPr>
              <a:t>原本结局：</a:t>
            </a:r>
            <a:endParaRPr lang="zh-CN" altLang="en-US" sz="3200" b="1">
              <a:solidFill>
                <a:srgbClr val="C00000"/>
              </a:solidFill>
              <a:latin typeface="宋体" charset="0"/>
              <a:ea typeface="宋体" charset="0"/>
              <a:cs typeface="宋体" charset="0"/>
            </a:endParaRPr>
          </a:p>
          <a:p>
            <a:pPr indent="338455" algn="ctr" fontAlgn="auto"/>
            <a:endParaRPr lang="zh-CN" altLang="en-US" sz="3200" b="1">
              <a:solidFill>
                <a:srgbClr val="C00000"/>
              </a:solidFill>
              <a:latin typeface="宋体" charset="0"/>
              <a:ea typeface="宋体" charset="0"/>
              <a:cs typeface="宋体" charset="0"/>
            </a:endParaRPr>
          </a:p>
          <a:p>
            <a:pPr indent="338455" algn="l" fontAlgn="auto"/>
            <a:r>
              <a:rPr lang="zh-CN" altLang="en-US" sz="4000" b="0">
                <a:cs typeface="宋体" charset="0"/>
              </a:rPr>
              <a:t>那个国王光着身子在朝臣和全城百姓面前走过，大家都</a:t>
            </a:r>
            <a:r>
              <a:rPr lang="zh-CN" altLang="en-US" sz="4000" b="0">
                <a:solidFill>
                  <a:srgbClr val="C00000"/>
                </a:solidFill>
                <a:cs typeface="宋体" charset="0"/>
              </a:rPr>
              <a:t>噤若寒蝉、不吭一声</a:t>
            </a:r>
            <a:r>
              <a:rPr lang="zh-CN" altLang="en-US" sz="4000" b="0">
                <a:cs typeface="宋体" charset="0"/>
              </a:rPr>
              <a:t>。</a:t>
            </a:r>
            <a:endParaRPr lang="zh-CN" altLang="en-US" sz="4000" b="0">
              <a:cs typeface="宋体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683250" y="790575"/>
            <a:ext cx="0" cy="5394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071870" y="807720"/>
            <a:ext cx="530161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tx1"/>
                </a:solidFill>
                <a:latin typeface="宋体" pitchFamily="2" charset="-122"/>
                <a:ea typeface="宋体" pitchFamily="2" charset="-122"/>
                <a:sym typeface="+mn-ea"/>
              </a:rPr>
              <a:t>安徒生的结局</a:t>
            </a:r>
            <a:endParaRPr sz="3200" b="1">
              <a:solidFill>
                <a:schemeClr val="tx1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r>
              <a:rPr sz="3200">
                <a:solidFill>
                  <a:srgbClr val="C00000"/>
                </a:solidFill>
                <a:latin typeface="宋体" pitchFamily="2" charset="-122"/>
                <a:ea typeface="宋体" pitchFamily="2" charset="-122"/>
                <a:sym typeface="+mn-ea"/>
              </a:rPr>
              <a:t>“可是他什么衣服也没有穿啊!”一个小孩子最后叫了出来。</a:t>
            </a:r>
            <a:endParaRPr sz="3200">
              <a:solidFill>
                <a:srgbClr val="C00000"/>
              </a:solidFill>
              <a:latin typeface="宋体" pitchFamily="2" charset="-122"/>
              <a:ea typeface="宋体" pitchFamily="2" charset="-122"/>
              <a:sym typeface="+mn-ea"/>
            </a:endParaRPr>
          </a:p>
          <a:p>
            <a:r>
              <a:rPr sz="3200">
                <a:latin typeface="宋体" pitchFamily="2" charset="-122"/>
                <a:ea typeface="宋体" pitchFamily="2" charset="-122"/>
                <a:sym typeface="+mn-ea"/>
              </a:rPr>
              <a:t>“上帝哟,你听这个天真的声音!”爸爸说。于是大家把这孩子讲的话私下里低声地传播开来。</a:t>
            </a:r>
            <a:r>
              <a:rPr lang="en-US" altLang="zh-CN" sz="3200">
                <a:latin typeface="宋体" pitchFamily="2" charset="-122"/>
                <a:ea typeface="宋体" pitchFamily="2" charset="-122"/>
                <a:sym typeface="+mn-ea"/>
              </a:rPr>
              <a:t>  </a:t>
            </a:r>
            <a:endParaRPr lang="en-US" altLang="zh-CN" sz="3200">
              <a:latin typeface="宋体" pitchFamily="2" charset="-122"/>
              <a:ea typeface="宋体" pitchFamily="2" charset="-122"/>
              <a:sym typeface="+mn-ea"/>
            </a:endParaRPr>
          </a:p>
          <a:p>
            <a:r>
              <a:rPr lang="en-US" altLang="zh-CN" sz="3200">
                <a:latin typeface="宋体" pitchFamily="2" charset="-122"/>
                <a:ea typeface="宋体" pitchFamily="2" charset="-122"/>
                <a:sym typeface="+mn-ea"/>
              </a:rPr>
              <a:t>“</a:t>
            </a:r>
            <a:r>
              <a:rPr sz="3200">
                <a:latin typeface="宋体" pitchFamily="2" charset="-122"/>
                <a:ea typeface="宋体" pitchFamily="2" charset="-122"/>
                <a:sym typeface="+mn-ea"/>
              </a:rPr>
              <a:t>他并没有穿什么衣服!有一个小孩子说他并没有穿什么衣啊!”</a:t>
            </a:r>
            <a:br>
              <a:rPr sz="3200">
                <a:latin typeface="宋体" pitchFamily="2" charset="-122"/>
                <a:ea typeface="宋体" pitchFamily="2" charset="-122"/>
                <a:sym typeface="+mn-ea"/>
              </a:rPr>
            </a:br>
            <a:endParaRPr lang="zh-CN" altLang="en-US" sz="3200">
              <a:latin typeface="宋体" pitchFamily="2" charset="-122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5"/>
            <a:ext cx="12192000" cy="7070493"/>
          </a:xfrm>
          <a:prstGeom prst="rect">
            <a:avLst/>
          </a:prstGeom>
        </p:spPr>
      </p:pic>
      <p:sp>
        <p:nvSpPr>
          <p:cNvPr id="4" name="文本框 3">
            <a:hlinkClick r:id="rId2" action="ppaction://hlinksldjump"/>
          </p:cNvPr>
          <p:cNvSpPr txBox="1"/>
          <p:nvPr/>
        </p:nvSpPr>
        <p:spPr>
          <a:xfrm>
            <a:off x="381577" y="297637"/>
            <a:ext cx="11345472" cy="641313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TextBox 28"/>
          <p:cNvSpPr txBox="1"/>
          <p:nvPr/>
        </p:nvSpPr>
        <p:spPr>
          <a:xfrm>
            <a:off x="4453890" y="889635"/>
            <a:ext cx="6122670" cy="51422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>
              <a:lnSpc>
                <a:spcPts val="5000"/>
              </a:lnSpc>
              <a:buClrTx/>
              <a:buSzTx/>
              <a:buFontTx/>
            </a:pPr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  </a:t>
            </a: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丰子恺说：“</a:t>
            </a:r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 天地间最健全的心眼，只是孩子们的所有物，世间事物的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真相</a:t>
            </a:r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，只有孩子们能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最明确、最完全</a:t>
            </a:r>
            <a:r>
              <a:rPr lang="en-US" altLang="zh-CN" sz="36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见到……我比起他们来，真的心眼已经被世智尘劳所蒙蔽，所所斫丧，是一个可怜的残废者了</a:t>
            </a:r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lt"/>
              </a:rPr>
              <a:t>。”</a:t>
            </a:r>
            <a:endParaRPr lang="zh-CN" altLang="en-US" sz="3600" b="1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lt"/>
            </a:endParaRPr>
          </a:p>
        </p:txBody>
      </p:sp>
      <p:pic>
        <p:nvPicPr>
          <p:cNvPr id="5" name="图片 4" descr="/Users/lml/Desktop/截屏2023-12-04 21.41.43.png截屏2023-12-04 21.41.43"/>
          <p:cNvPicPr/>
          <p:nvPr/>
        </p:nvPicPr>
        <p:blipFill>
          <a:blip r:embed="rId3"/>
          <a:srcRect l="27361" r="27361"/>
          <a:stretch>
            <a:fillRect/>
          </a:stretch>
        </p:blipFill>
        <p:spPr>
          <a:xfrm>
            <a:off x="1187450" y="1713865"/>
            <a:ext cx="2592070" cy="348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/>
          <a:stretch>
            <a:fillRect/>
          </a:stretch>
        </p:blipFill>
        <p:spPr>
          <a:xfrm>
            <a:off x="0" y="0"/>
            <a:ext cx="12192000" cy="70087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4649" y="3722087"/>
            <a:ext cx="10120821" cy="2553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/>
              <a:t>安徒生：“我用我一切感情和思想来写童话，但是同时我也没有忘记成年人，当我在为孩子们写一篇故事的时候，我永远记得，他们的父亲和母亲也会在旁边听。”</a:t>
            </a:r>
            <a:endParaRPr lang="zh-CN" altLang="en-US" sz="4000" b="1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"/>
          <a:stretch>
            <a:fillRect/>
          </a:stretch>
        </p:blipFill>
        <p:spPr>
          <a:xfrm>
            <a:off x="0" y="0"/>
            <a:ext cx="12192000" cy="7128862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369757" y="369430"/>
            <a:ext cx="11452485" cy="6390001"/>
          </a:xfrm>
          <a:prstGeom prst="roundRect">
            <a:avLst/>
          </a:prstGeom>
          <a:solidFill>
            <a:schemeClr val="bg1">
              <a:alpha val="9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45" name="文本框 17409"/>
          <p:cNvSpPr txBox="1"/>
          <p:nvPr/>
        </p:nvSpPr>
        <p:spPr>
          <a:xfrm>
            <a:off x="1602105" y="2118360"/>
            <a:ext cx="530225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0">
              <a:spcBef>
                <a:spcPct val="50000"/>
              </a:spcBef>
            </a:pPr>
            <a:r>
              <a:rPr lang="zh-CN" altLang="en-US" sz="3200">
                <a:latin typeface="Times New Roman" panose="02020503050405090304" pitchFamily="2" charset="0"/>
                <a:ea typeface="隶书" pitchFamily="1" charset="-122"/>
              </a:rPr>
              <a:t>     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503050405090304" pitchFamily="2" charset="0"/>
                <a:ea typeface="隶书" pitchFamily="1" charset="-122"/>
              </a:rPr>
              <a:t>童话是儿童文学的一种，它通过丰富的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503050405090304" pitchFamily="2" charset="0"/>
                <a:ea typeface="隶书" pitchFamily="1" charset="-122"/>
              </a:rPr>
              <a:t>想象、幻想、夸张、拟人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503050405090304" pitchFamily="2" charset="0"/>
                <a:ea typeface="隶书" pitchFamily="1" charset="-122"/>
              </a:rPr>
              <a:t>等艺术手法来塑造形象，</a:t>
            </a:r>
            <a:r>
              <a:rPr lang="zh-CN" altLang="en-US" sz="3600" b="1" u="sng">
                <a:solidFill>
                  <a:srgbClr val="C00000"/>
                </a:solidFill>
                <a:latin typeface="Times New Roman" panose="02020503050405090304" pitchFamily="2" charset="0"/>
                <a:ea typeface="隶书" pitchFamily="1" charset="-122"/>
              </a:rPr>
              <a:t>反映社会生活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503050405090304" pitchFamily="2" charset="0"/>
                <a:ea typeface="隶书" pitchFamily="1" charset="-122"/>
              </a:rPr>
              <a:t>，对儿童进行思想教育。语言通俗易懂，情节曲折离奇，引人入胜。</a:t>
            </a:r>
            <a:endParaRPr lang="zh-CN" altLang="en-US" sz="3600" b="1">
              <a:solidFill>
                <a:srgbClr val="000000"/>
              </a:solidFill>
              <a:latin typeface="Times New Roman" panose="02020503050405090304" pitchFamily="2" charset="0"/>
              <a:ea typeface="宋体" pitchFamily="2" charset="-122"/>
            </a:endParaRPr>
          </a:p>
        </p:txBody>
      </p:sp>
      <p:sp>
        <p:nvSpPr>
          <p:cNvPr id="6147" name="矩形 17411" descr="纸袋"/>
          <p:cNvSpPr/>
          <p:nvPr/>
        </p:nvSpPr>
        <p:spPr>
          <a:xfrm>
            <a:off x="2926080" y="710565"/>
            <a:ext cx="3124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563970" dir="14049733" sx="125000" sy="125000" algn="tl" rotWithShape="0">
                    <a:srgbClr val="C7DFD3"/>
                  </a:outerShdw>
                </a:effectLst>
                <a:latin typeface="华文彩云" charset="0"/>
                <a:ea typeface="华文彩云" charset="0"/>
              </a:rPr>
              <a:t>童话</a:t>
            </a:r>
            <a:endParaRPr lang="zh-CN" altLang="en-US" sz="3600" b="1">
              <a:ln w="952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63970" dir="14049733" sx="125000" sy="125000" algn="tl" rotWithShape="0">
                  <a:srgbClr val="C7DFD3"/>
                </a:outerShdw>
              </a:effectLst>
              <a:latin typeface="华文彩云" charset="0"/>
              <a:ea typeface="华文彩云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7677785" y="1777365"/>
            <a:ext cx="3123565" cy="3841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1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719513" y="3068638"/>
            <a:ext cx="215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863975" y="3141663"/>
            <a:ext cx="7921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792538" y="3141663"/>
            <a:ext cx="863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7A77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83300" y="1539875"/>
            <a:ext cx="5396865" cy="407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一个希望自己变得很有质量的人，我希望他读读童话，一个希望自己变得很有情趣的人，我希望他读读童话……安徒生永远活在儿童和成人的心中。</a:t>
            </a:r>
            <a:endParaRPr lang="en-US" altLang="zh-CN" sz="3600" b="1" kern="0" dirty="0">
              <a:solidFill>
                <a:srgbClr val="000000"/>
              </a:solidFill>
              <a:latin typeface="楷体" charset="0"/>
              <a:ea typeface="楷体" charset="0"/>
              <a:cs typeface="楷体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600" b="1" kern="0" dirty="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——（曹文轩）</a:t>
            </a:r>
            <a:endParaRPr lang="en-US" altLang="zh-CN" sz="3600" b="1" kern="0" dirty="0">
              <a:solidFill>
                <a:srgbClr val="000000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pic>
        <p:nvPicPr>
          <p:cNvPr id="2" name="图片 1" descr="/Users/lml/Downloads/ee72d812a9315ef69b35aaf8034a4261.jpgee72d812a9315ef69b35aaf8034a4261"/>
          <p:cNvPicPr>
            <a:picLocks noChangeAspect="1"/>
          </p:cNvPicPr>
          <p:nvPr/>
        </p:nvPicPr>
        <p:blipFill>
          <a:blip r:embed="rId2"/>
          <a:srcRect l="12856" r="12856"/>
          <a:stretch>
            <a:fillRect/>
          </a:stretch>
        </p:blipFill>
        <p:spPr>
          <a:xfrm>
            <a:off x="739515" y="1400175"/>
            <a:ext cx="4029075" cy="4057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29618" y="445241"/>
            <a:ext cx="11073130" cy="5080"/>
          </a:xfrm>
          <a:prstGeom prst="line">
            <a:avLst/>
          </a:prstGeom>
          <a:ln w="12700">
            <a:solidFill>
              <a:srgbClr val="476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59435" y="445241"/>
            <a:ext cx="0" cy="2915285"/>
          </a:xfrm>
          <a:prstGeom prst="line">
            <a:avLst/>
          </a:prstGeom>
          <a:ln w="12700">
            <a:solidFill>
              <a:srgbClr val="476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18594" y="1759895"/>
            <a:ext cx="5529036" cy="1715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en-US" sz="4800" b="1">
                <a:cs typeface="+mn-ea"/>
                <a:sym typeface="+mn-lt"/>
              </a:rPr>
              <a:t>续写</a:t>
            </a:r>
            <a:r>
              <a:rPr lang="en-US" altLang="zh-CN" sz="4800" b="1">
                <a:cs typeface="+mn-ea"/>
                <a:sym typeface="+mn-lt"/>
              </a:rPr>
              <a:t>·</a:t>
            </a:r>
            <a:r>
              <a:rPr lang="zh-CN" altLang="en-US" sz="4800" b="1">
                <a:cs typeface="+mn-ea"/>
                <a:sym typeface="+mn-lt"/>
              </a:rPr>
              <a:t>童话</a:t>
            </a:r>
            <a:r>
              <a:rPr lang="zh-CN" altLang="en-US" sz="4800" b="1">
                <a:cs typeface="+mn-ea"/>
                <a:sym typeface="+mn-lt"/>
              </a:rPr>
              <a:t>结局</a:t>
            </a:r>
            <a:endParaRPr lang="zh-CN" altLang="en-US" sz="4800" b="1">
              <a:cs typeface="+mn-ea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zh-CN" altLang="en-US" sz="4000" b="1">
                <a:latin typeface="宋体" pitchFamily="2" charset="-122"/>
                <a:sym typeface="+mn-ea"/>
              </a:rPr>
              <a:t>以“</a:t>
            </a:r>
            <a:r>
              <a:rPr lang="zh-CN" altLang="en-US" sz="4000" b="1">
                <a:solidFill>
                  <a:srgbClr val="FF0000"/>
                </a:solidFill>
                <a:latin typeface="宋体" pitchFamily="2" charset="-122"/>
                <a:sym typeface="+mn-ea"/>
              </a:rPr>
              <a:t>回到皇宫之后</a:t>
            </a:r>
            <a:r>
              <a:rPr lang="zh-CN" altLang="en-US" sz="4000" b="1">
                <a:latin typeface="宋体" pitchFamily="2" charset="-122"/>
                <a:sym typeface="+mn-ea"/>
              </a:rPr>
              <a:t>”为题</a:t>
            </a:r>
            <a:endParaRPr lang="zh-CN" altLang="en-US" sz="4000" b="1">
              <a:latin typeface="宋体" pitchFamily="2" charset="-122"/>
              <a:cs typeface="+mn-ea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40058" y="3422454"/>
            <a:ext cx="579120" cy="579120"/>
            <a:chOff x="820" y="5269"/>
            <a:chExt cx="912" cy="912"/>
          </a:xfrm>
        </p:grpSpPr>
        <p:sp>
          <p:nvSpPr>
            <p:cNvPr id="6" name="椭圆 5"/>
            <p:cNvSpPr/>
            <p:nvPr/>
          </p:nvSpPr>
          <p:spPr>
            <a:xfrm>
              <a:off x="820" y="5269"/>
              <a:ext cx="912" cy="912"/>
            </a:xfrm>
            <a:prstGeom prst="ellipse">
              <a:avLst/>
            </a:prstGeom>
            <a:solidFill>
              <a:srgbClr val="42816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  <a:sym typeface="+mn-lt"/>
              </a:endParaRPr>
            </a:p>
          </p:txBody>
        </p:sp>
        <p:sp>
          <p:nvSpPr>
            <p:cNvPr id="2050" name="心"/>
            <p:cNvSpPr/>
            <p:nvPr/>
          </p:nvSpPr>
          <p:spPr bwMode="auto">
            <a:xfrm>
              <a:off x="1033" y="5527"/>
              <a:ext cx="486" cy="486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  <a:sym typeface="+mn-lt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005386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写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126159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作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306340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4405" y="3872230"/>
            <a:ext cx="5394325" cy="3021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要求：</a:t>
            </a:r>
            <a:endParaRPr lang="en-US" altLang="zh-CN" sz="3600" b="1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zh-CN" altLang="en-US" sz="3200" b="1">
                <a:solidFill>
                  <a:srgbClr val="C00000"/>
                </a:solidFill>
              </a:rPr>
              <a:t>符合人物形象</a:t>
            </a:r>
            <a:endParaRPr lang="zh-CN" altLang="en-US" sz="3200" b="1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zh-CN" altLang="en-US" sz="3200" b="1">
                <a:solidFill>
                  <a:srgbClr val="C00000"/>
                </a:solidFill>
              </a:rPr>
              <a:t>运用夸张和</a:t>
            </a:r>
            <a:r>
              <a:rPr lang="zh-CN" altLang="en-US" sz="3200" b="1">
                <a:solidFill>
                  <a:srgbClr val="C00000"/>
                </a:solidFill>
              </a:rPr>
              <a:t>想象</a:t>
            </a:r>
            <a:endParaRPr lang="zh-CN" altLang="en-US" sz="3200" b="1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zh-CN" altLang="en-US" sz="3200" b="1">
                <a:solidFill>
                  <a:srgbClr val="C00000"/>
                </a:solidFill>
              </a:rPr>
              <a:t>蕴含故事</a:t>
            </a:r>
            <a:r>
              <a:rPr lang="zh-CN" altLang="en-US" sz="3200" b="1">
                <a:solidFill>
                  <a:srgbClr val="C00000"/>
                </a:solidFill>
              </a:rPr>
              <a:t>主旨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pic>
        <p:nvPicPr>
          <p:cNvPr id="2" name="图片 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r="37138"/>
          <a:stretch>
            <a:fillRect/>
          </a:stretch>
        </p:blipFill>
        <p:spPr>
          <a:xfrm>
            <a:off x="6947039" y="815334"/>
            <a:ext cx="4519584" cy="538914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493790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05989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实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511219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践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 animBg="1"/>
      <p:bldP spid="27" grpId="0" animBg="1"/>
      <p:bldP spid="28" grpId="0" bldLvl="0" animBg="1"/>
      <p:bldP spid="29" grpId="0"/>
      <p:bldP spid="3" grpId="0" bldLvl="0" animBg="1"/>
      <p:bldP spid="7" grpId="0" bldLvl="0" animBg="1"/>
      <p:bldP spid="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558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2895" y="3650739"/>
            <a:ext cx="7474675" cy="2806273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01958" y="4453710"/>
            <a:ext cx="6188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>
                <a:latin typeface="华光行楷_CNKI" panose="02000500000000000000" pitchFamily="2" charset="-122"/>
                <a:ea typeface="华光行楷_CNKI" panose="02000500000000000000" pitchFamily="2" charset="-122"/>
              </a:rPr>
              <a:t>再      会</a:t>
            </a:r>
            <a:endParaRPr lang="zh-CN" altLang="en-US" sz="7200">
              <a:latin typeface="华光行楷_CNKI" panose="02000500000000000000" pitchFamily="2" charset="-122"/>
              <a:ea typeface="华光行楷_CNKI" panose="02000500000000000000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流程图: 可选过程 6"/>
          <p:cNvSpPr/>
          <p:nvPr/>
        </p:nvSpPr>
        <p:spPr>
          <a:xfrm>
            <a:off x="301880" y="161416"/>
            <a:ext cx="6443694" cy="4755357"/>
          </a:xfrm>
          <a:prstGeom prst="flowChartAlternateProcess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075716" y="2045776"/>
            <a:ext cx="2682264" cy="21258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>
                <a:solidFill>
                  <a:srgbClr val="C00000"/>
                </a:solidFill>
              </a:rPr>
              <a:t>骗</a:t>
            </a:r>
            <a:endParaRPr lang="zh-CN" altLang="en-US" sz="88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2673" y="984202"/>
            <a:ext cx="5514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用一个字概括整个故事：</a:t>
            </a:r>
            <a:endParaRPr lang="zh-CN" altLang="en-US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2"/>
          <a:stretch>
            <a:fillRect/>
          </a:stretch>
        </p:blipFill>
        <p:spPr>
          <a:xfrm>
            <a:off x="0" y="0"/>
            <a:ext cx="12192000" cy="70087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98105" y="5245908"/>
            <a:ext cx="42997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/>
              <a:t>骗子</a:t>
            </a:r>
            <a:r>
              <a:rPr lang="en-US" altLang="zh-CN" sz="6000" b="1"/>
              <a:t>____</a:t>
            </a:r>
            <a:r>
              <a:rPr lang="zh-CN" altLang="en-US" sz="6000" b="1"/>
              <a:t>骗</a:t>
            </a:r>
            <a:endParaRPr lang="zh-CN" altLang="en-US" sz="6000" b="1"/>
          </a:p>
        </p:txBody>
      </p:sp>
      <p:sp>
        <p:nvSpPr>
          <p:cNvPr id="10" name="椭圆 9"/>
          <p:cNvSpPr/>
          <p:nvPr/>
        </p:nvSpPr>
        <p:spPr>
          <a:xfrm>
            <a:off x="4759383" y="2914683"/>
            <a:ext cx="2496339" cy="1765536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>
                <a:solidFill>
                  <a:srgbClr val="C00000"/>
                </a:solidFill>
              </a:rPr>
              <a:t>骗</a:t>
            </a:r>
            <a:endParaRPr lang="zh-CN" altLang="en-US" sz="8800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78025" y="3860038"/>
            <a:ext cx="42637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/>
              <a:t>群臣</a:t>
            </a:r>
            <a:r>
              <a:rPr lang="en-US" altLang="zh-CN" sz="6000" b="1"/>
              <a:t>____</a:t>
            </a:r>
            <a:r>
              <a:rPr lang="zh-CN" altLang="en-US" sz="6000" b="1"/>
              <a:t>骗</a:t>
            </a:r>
            <a:endParaRPr lang="zh-CN" altLang="en-US" sz="6000" b="1"/>
          </a:p>
        </p:txBody>
      </p:sp>
      <p:sp>
        <p:nvSpPr>
          <p:cNvPr id="22" name="文本框 21"/>
          <p:cNvSpPr txBox="1"/>
          <p:nvPr/>
        </p:nvSpPr>
        <p:spPr>
          <a:xfrm>
            <a:off x="1358265" y="3799840"/>
            <a:ext cx="499364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/>
              <a:t>皇帝</a:t>
            </a:r>
            <a:r>
              <a:rPr lang="en-US" altLang="zh-CN" sz="6000" b="1"/>
              <a:t>____</a:t>
            </a:r>
            <a:r>
              <a:rPr lang="zh-CN" altLang="en-US" sz="6000" b="1"/>
              <a:t>骗</a:t>
            </a:r>
            <a:endParaRPr lang="zh-CN" altLang="en-US" sz="6000" b="1"/>
          </a:p>
        </p:txBody>
      </p:sp>
      <p:sp>
        <p:nvSpPr>
          <p:cNvPr id="23" name="对话气泡: 椭圆形 22"/>
          <p:cNvSpPr/>
          <p:nvPr/>
        </p:nvSpPr>
        <p:spPr>
          <a:xfrm>
            <a:off x="7933648" y="1454948"/>
            <a:ext cx="2695390" cy="2253671"/>
          </a:xfrm>
          <a:prstGeom prst="wedgeEllipseCallout">
            <a:avLst>
              <a:gd name="adj1" fmla="val -93348"/>
              <a:gd name="adj2" fmla="val 6065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582544" y="1674674"/>
            <a:ext cx="2223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/>
              <a:t>丑陋表演</a:t>
            </a:r>
            <a:endParaRPr lang="zh-CN" altLang="en-US" sz="5400" b="1"/>
          </a:p>
        </p:txBody>
      </p:sp>
      <p:sp>
        <p:nvSpPr>
          <p:cNvPr id="2" name="文本框 1"/>
          <p:cNvSpPr txBox="1"/>
          <p:nvPr/>
        </p:nvSpPr>
        <p:spPr>
          <a:xfrm>
            <a:off x="6863035" y="5210493"/>
            <a:ext cx="42637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/>
              <a:t>百姓</a:t>
            </a:r>
            <a:r>
              <a:rPr lang="en-US" altLang="zh-CN" sz="6000" b="1"/>
              <a:t>____</a:t>
            </a:r>
            <a:r>
              <a:rPr lang="zh-CN" altLang="en-US" sz="6000" b="1"/>
              <a:t>骗</a:t>
            </a:r>
            <a:endParaRPr lang="zh-CN" altLang="en-US" sz="6000" b="1"/>
          </a:p>
        </p:txBody>
      </p:sp>
      <p:sp>
        <p:nvSpPr>
          <p:cNvPr id="4" name="文本框 3"/>
          <p:cNvSpPr txBox="1"/>
          <p:nvPr/>
        </p:nvSpPr>
        <p:spPr>
          <a:xfrm>
            <a:off x="3140818" y="3716568"/>
            <a:ext cx="50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C00000"/>
                </a:solidFill>
              </a:rPr>
              <a:t>受</a:t>
            </a:r>
            <a:endParaRPr lang="zh-CN" altLang="en-US" sz="48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62421" y="5283220"/>
            <a:ext cx="507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C00000"/>
                </a:solidFill>
              </a:rPr>
              <a:t>行</a:t>
            </a:r>
            <a:endParaRPr lang="zh-CN" altLang="en-US" sz="48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27200" y="3892175"/>
            <a:ext cx="95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C00000"/>
                </a:solidFill>
              </a:rPr>
              <a:t>助</a:t>
            </a:r>
            <a:endParaRPr lang="zh-CN" altLang="en-US" sz="48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8582544" y="5245908"/>
            <a:ext cx="1046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C00000"/>
                </a:solidFill>
              </a:rPr>
              <a:t>传</a:t>
            </a:r>
            <a:endParaRPr lang="zh-CN" altLang="en-US" sz="4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1178"/>
            <a:ext cx="12192000" cy="8756299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>
            <a:off x="3837482" y="149902"/>
            <a:ext cx="5126636" cy="302699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>
                <a:solidFill>
                  <a:schemeClr val="tx1"/>
                </a:solidFill>
              </a:rPr>
              <a:t>小孩</a:t>
            </a:r>
            <a:r>
              <a:rPr lang="en-US" altLang="zh-CN" sz="4800" b="1">
                <a:solidFill>
                  <a:schemeClr val="tx1"/>
                </a:solidFill>
              </a:rPr>
              <a:t>_____</a:t>
            </a:r>
            <a:r>
              <a:rPr lang="zh-CN" altLang="en-US" sz="4800" b="1">
                <a:solidFill>
                  <a:schemeClr val="tx1"/>
                </a:solidFill>
              </a:rPr>
              <a:t>骗</a:t>
            </a:r>
            <a:endParaRPr lang="zh-CN" altLang="en-US" sz="4800" b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97625" y="691939"/>
            <a:ext cx="919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C00000"/>
                </a:solidFill>
              </a:rPr>
              <a:t>揭</a:t>
            </a:r>
            <a:endParaRPr lang="zh-CN" altLang="en-US" sz="4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529618" y="445241"/>
            <a:ext cx="11073130" cy="5080"/>
          </a:xfrm>
          <a:prstGeom prst="line">
            <a:avLst/>
          </a:prstGeom>
          <a:ln w="12700">
            <a:solidFill>
              <a:srgbClr val="476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29618" y="445241"/>
            <a:ext cx="0" cy="2915285"/>
          </a:xfrm>
          <a:prstGeom prst="line">
            <a:avLst/>
          </a:prstGeom>
          <a:ln w="12700">
            <a:solidFill>
              <a:srgbClr val="476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240058" y="3422454"/>
            <a:ext cx="579120" cy="579120"/>
            <a:chOff x="820" y="5269"/>
            <a:chExt cx="912" cy="912"/>
          </a:xfrm>
        </p:grpSpPr>
        <p:sp>
          <p:nvSpPr>
            <p:cNvPr id="6" name="椭圆 5"/>
            <p:cNvSpPr/>
            <p:nvPr/>
          </p:nvSpPr>
          <p:spPr>
            <a:xfrm>
              <a:off x="820" y="5269"/>
              <a:ext cx="912" cy="912"/>
            </a:xfrm>
            <a:prstGeom prst="ellipse">
              <a:avLst/>
            </a:prstGeom>
            <a:solidFill>
              <a:srgbClr val="42816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  <a:sym typeface="+mn-lt"/>
              </a:endParaRPr>
            </a:p>
          </p:txBody>
        </p:sp>
        <p:sp>
          <p:nvSpPr>
            <p:cNvPr id="2050" name="心"/>
            <p:cNvSpPr/>
            <p:nvPr/>
          </p:nvSpPr>
          <p:spPr bwMode="auto">
            <a:xfrm>
              <a:off x="1033" y="5527"/>
              <a:ext cx="486" cy="486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  <a:sym typeface="+mn-lt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1005386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任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126159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务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293005" y="80228"/>
            <a:ext cx="1180215" cy="1180215"/>
          </a:xfrm>
          <a:prstGeom prst="ellipse">
            <a:avLst/>
          </a:prstGeom>
          <a:solidFill>
            <a:srgbClr val="4281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汉仪清雅体简" panose="00020600040101010101" pitchFamily="18" charset="-122"/>
              </a:rPr>
              <a:t>二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汉仪清雅体简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2840" y="1788160"/>
            <a:ext cx="492887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/>
              <a:t>品析</a:t>
            </a:r>
            <a:r>
              <a:rPr lang="en-US" altLang="zh-CN" sz="4400" b="1"/>
              <a:t>·</a:t>
            </a:r>
            <a:r>
              <a:rPr lang="zh-CN" altLang="en-US" sz="4400" b="1"/>
              <a:t>谈</a:t>
            </a:r>
            <a:r>
              <a:rPr lang="zh-CN" altLang="en-US" sz="4400" b="1"/>
              <a:t>荒诞</a:t>
            </a:r>
            <a:endParaRPr lang="zh-CN" altLang="en-US" sz="4400" b="1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3877" y="815334"/>
            <a:ext cx="4857046" cy="551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05205" y="3360420"/>
            <a:ext cx="60960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C00000"/>
                </a:solidFill>
                <a:sym typeface="+mn-ea"/>
              </a:rPr>
              <a:t>要求：</a:t>
            </a:r>
            <a:endParaRPr lang="zh-CN" altLang="en-US" sz="3600" b="1">
              <a:solidFill>
                <a:srgbClr val="C00000"/>
              </a:solidFill>
              <a:sym typeface="+mn-ea"/>
            </a:endParaRPr>
          </a:p>
          <a:p>
            <a:r>
              <a:rPr lang="zh-CN" altLang="en-US" sz="3600" b="1">
                <a:solidFill>
                  <a:srgbClr val="C00000"/>
                </a:solidFill>
                <a:sym typeface="+mn-ea"/>
              </a:rPr>
              <a:t>小组合作，分工明确</a:t>
            </a:r>
            <a:endParaRPr lang="zh-CN" altLang="en-US" sz="3600" b="1">
              <a:solidFill>
                <a:srgbClr val="C00000"/>
              </a:solidFill>
              <a:sym typeface="+mn-ea"/>
            </a:endParaRPr>
          </a:p>
          <a:p>
            <a:r>
              <a:rPr lang="zh-CN" altLang="en-US" sz="3600" b="1">
                <a:solidFill>
                  <a:srgbClr val="C00000"/>
                </a:solidFill>
                <a:sym typeface="+mn-ea"/>
              </a:rPr>
              <a:t>演绎角色，赏析人物</a:t>
            </a:r>
            <a:endParaRPr lang="en-US" altLang="zh-CN" sz="3200" b="1">
              <a:solidFill>
                <a:srgbClr val="C00000"/>
              </a:solidFill>
            </a:endParaRPr>
          </a:p>
          <a:p>
            <a:endParaRPr lang="en-US" altLang="zh-CN"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5"/>
            <a:ext cx="12192000" cy="707049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3264" y="297635"/>
            <a:ext cx="11345472" cy="6413131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0917" y="284733"/>
            <a:ext cx="2979515" cy="830997"/>
          </a:xfrm>
          <a:prstGeom prst="rect">
            <a:avLst/>
          </a:prstGeom>
          <a:solidFill>
            <a:srgbClr val="54786E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sz="4800"/>
              <a:t>赏析人物</a:t>
            </a:r>
            <a:endParaRPr lang="zh-CN" altLang="en-US" sz="4800"/>
          </a:p>
        </p:txBody>
      </p:sp>
      <p:sp>
        <p:nvSpPr>
          <p:cNvPr id="7" name="文本框 6"/>
          <p:cNvSpPr txBox="1"/>
          <p:nvPr/>
        </p:nvSpPr>
        <p:spPr>
          <a:xfrm>
            <a:off x="1066165" y="1259205"/>
            <a:ext cx="1099248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/>
              <a:t> 小组合作</a:t>
            </a:r>
            <a:r>
              <a:rPr lang="zh-CN" altLang="en-US" sz="4400" b="1">
                <a:solidFill>
                  <a:srgbClr val="C00000"/>
                </a:solidFill>
                <a:sym typeface="+mn-ea"/>
              </a:rPr>
              <a:t>（演员、旁白、</a:t>
            </a:r>
            <a:r>
              <a:rPr lang="zh-CN" altLang="en-US" sz="4400" b="1">
                <a:solidFill>
                  <a:srgbClr val="C00000"/>
                </a:solidFill>
                <a:sym typeface="+mn-ea"/>
              </a:rPr>
              <a:t>编剧）</a:t>
            </a:r>
            <a:endParaRPr lang="zh-CN" altLang="en-US" sz="4400" b="1">
              <a:solidFill>
                <a:srgbClr val="C00000"/>
              </a:solidFill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4400" b="1"/>
              <a:t>回答模式：</a:t>
            </a:r>
            <a:endParaRPr lang="zh-CN" altLang="en-US" sz="4400" b="1"/>
          </a:p>
          <a:p>
            <a:pPr>
              <a:lnSpc>
                <a:spcPct val="100000"/>
              </a:lnSpc>
            </a:pPr>
            <a:endParaRPr lang="zh-CN" altLang="en-US" sz="4400" b="1"/>
          </a:p>
          <a:p>
            <a:pPr>
              <a:lnSpc>
                <a:spcPct val="100000"/>
              </a:lnSpc>
            </a:pPr>
            <a:r>
              <a:rPr lang="zh-CN" altLang="en-US" sz="4400" b="1"/>
              <a:t>编剧：请看我们的表演，</a:t>
            </a:r>
            <a:r>
              <a:rPr lang="zh-CN" altLang="en-US" sz="4400" b="1">
                <a:sym typeface="+mn-ea"/>
              </a:rPr>
              <a:t>我们从人物的</a:t>
            </a:r>
            <a:r>
              <a:rPr lang="en-US" altLang="zh-CN" sz="4400" b="1">
                <a:sym typeface="+mn-ea"/>
              </a:rPr>
              <a:t>______________</a:t>
            </a:r>
            <a:r>
              <a:rPr lang="zh-CN" altLang="en-US" sz="4400" b="1">
                <a:sym typeface="+mn-ea"/>
              </a:rPr>
              <a:t>出发，设计了</a:t>
            </a:r>
            <a:r>
              <a:rPr lang="en-US" altLang="zh-CN" sz="4400" b="1">
                <a:sym typeface="+mn-ea"/>
              </a:rPr>
              <a:t>______________</a:t>
            </a:r>
            <a:r>
              <a:rPr lang="zh-CN" altLang="en-US" sz="4400" b="1">
                <a:sym typeface="+mn-ea"/>
              </a:rPr>
              <a:t>表演和朗读，为了体现他是一个</a:t>
            </a:r>
            <a:r>
              <a:rPr lang="en-US" altLang="zh-CN" sz="4400" b="1">
                <a:sym typeface="+mn-ea"/>
              </a:rPr>
              <a:t>______________</a:t>
            </a:r>
            <a:r>
              <a:rPr lang="zh-CN" altLang="en-US" sz="4400" b="1">
                <a:sym typeface="+mn-ea"/>
              </a:rPr>
              <a:t>人</a:t>
            </a:r>
            <a:r>
              <a:rPr lang="zh-CN" altLang="en-US" sz="4400" b="1">
                <a:sym typeface="+mn-ea"/>
              </a:rPr>
              <a:t>。</a:t>
            </a:r>
            <a:endParaRPr lang="zh-CN" altLang="en-US" sz="4400" b="1"/>
          </a:p>
          <a:p>
            <a:pPr>
              <a:lnSpc>
                <a:spcPct val="100000"/>
              </a:lnSpc>
            </a:pPr>
            <a:endParaRPr lang="zh-CN" altLang="en-US" sz="4400" b="1"/>
          </a:p>
        </p:txBody>
      </p:sp>
      <p:sp>
        <p:nvSpPr>
          <p:cNvPr id="2" name="云形标注 1"/>
          <p:cNvSpPr/>
          <p:nvPr/>
        </p:nvSpPr>
        <p:spPr>
          <a:xfrm>
            <a:off x="6111875" y="178435"/>
            <a:ext cx="4866640" cy="399288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87465" y="927100"/>
            <a:ext cx="51485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  <a:latin typeface="楷体" charset="0"/>
                <a:ea typeface="楷体" charset="0"/>
              </a:rPr>
              <a:t>朗读：轻重、缓急、停顿、语气、感情等方面设计</a:t>
            </a:r>
            <a:endParaRPr lang="zh-CN" altLang="en-US" sz="32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endParaRPr lang="zh-CN" altLang="en-US" sz="3200">
              <a:solidFill>
                <a:schemeClr val="tx1"/>
              </a:solidFill>
              <a:latin typeface="楷体" charset="0"/>
              <a:ea typeface="楷体" charset="0"/>
            </a:endParaRPr>
          </a:p>
          <a:p>
            <a:r>
              <a:rPr lang="zh-CN" altLang="en-US" sz="3200">
                <a:solidFill>
                  <a:schemeClr val="tx1"/>
                </a:solidFill>
                <a:latin typeface="楷体" charset="0"/>
                <a:ea typeface="楷体" charset="0"/>
              </a:rPr>
              <a:t>表演：肢体、语言、表情、团队合作等方面考虑</a:t>
            </a:r>
            <a:endParaRPr lang="zh-CN" altLang="en-US" sz="3200">
              <a:solidFill>
                <a:schemeClr val="tx1"/>
              </a:solidFill>
              <a:latin typeface="楷体" charset="0"/>
              <a:ea typeface="楷体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5"/>
            <a:ext cx="12192000" cy="707049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9865" y="151765"/>
            <a:ext cx="11769725" cy="6711315"/>
          </a:xfrm>
          <a:prstGeom prst="rect">
            <a:avLst/>
          </a:prstGeom>
          <a:solidFill>
            <a:schemeClr val="bg1">
              <a:alpha val="92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7" name="文本框 6">
            <a:hlinkClick r:id="" action="ppaction://hlinkshowjump?jump=previousslide"/>
          </p:cNvPr>
          <p:cNvSpPr txBox="1"/>
          <p:nvPr/>
        </p:nvSpPr>
        <p:spPr>
          <a:xfrm>
            <a:off x="95250" y="94615"/>
            <a:ext cx="12051030" cy="821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/>
              <a:t> 表演设计示例：</a:t>
            </a:r>
            <a:endParaRPr lang="zh-CN" altLang="en-US" sz="3600" b="1"/>
          </a:p>
          <a:p>
            <a:pPr>
              <a:lnSpc>
                <a:spcPct val="100000"/>
              </a:lnSpc>
            </a:pPr>
            <a:r>
              <a:rPr lang="zh-CN" altLang="en-US" sz="3600" b="1" dirty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侍从：</a:t>
            </a:r>
            <a:r>
              <a:rPr lang="zh-CN" altLang="en-US" sz="3600" b="1" dirty="0">
                <a:solidFill>
                  <a:srgbClr val="EBF7FF">
                    <a:lumMod val="10000"/>
                  </a:srgbClr>
                </a:solidFill>
                <a:highlight>
                  <a:srgbClr val="FFFF00"/>
                </a:highligh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</a:t>
            </a:r>
            <a:r>
              <a:rPr lang="zh-CN" altLang="en-US" sz="3600" b="1" dirty="0">
                <a:solidFill>
                  <a:srgbClr val="EBF7FF">
                    <a:lumMod val="10000"/>
                  </a:srgbClr>
                </a:solidFill>
                <a:highlight>
                  <a:srgbClr val="FFFF00"/>
                </a:highligh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编剧：进门，鞠躬行礼）</a:t>
            </a:r>
            <a:r>
              <a:rPr lang="zh-CN" altLang="en-US" sz="3600" b="1" dirty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陛下，有两个裁缝求见！</a:t>
            </a:r>
            <a:endParaRPr lang="zh-CN" altLang="en-US" sz="3600" b="1" dirty="0">
              <a:solidFill>
                <a:srgbClr val="EBF7FF">
                  <a:lumMod val="10000"/>
                </a:srgbClr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皇帝：（忙放下衣服，坐上椅子，演员：</a:t>
            </a: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highlight>
                  <a:srgbClr val="FFFF00"/>
                </a:highligh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略激动</a:t>
            </a: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）快快宣见！</a:t>
            </a:r>
            <a:endParaRPr lang="zh-CN" altLang="en-US" sz="3600" b="1" dirty="0" smtClean="0">
              <a:solidFill>
                <a:srgbClr val="EBF7FF">
                  <a:lumMod val="10000"/>
                </a:srgbClr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骗子甲、乙：（行礼）参见陛下！皇帝：你们有什么特殊的本事吗？</a:t>
            </a:r>
            <a:endParaRPr lang="zh-CN" altLang="en-US" sz="3600" b="1" dirty="0" smtClean="0">
              <a:solidFill>
                <a:srgbClr val="EBF7FF">
                  <a:lumMod val="10000"/>
                </a:srgbClr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骗子甲：我们能够织出人间最美丽的布料来。而且，用这种布料缝出来的衣服还有一种神奇的特性。</a:t>
            </a:r>
            <a:endParaRPr lang="zh-CN" altLang="en-US" sz="3600" b="1" dirty="0" smtClean="0">
              <a:solidFill>
                <a:srgbClr val="EBF7FF">
                  <a:lumMod val="10000"/>
                </a:srgbClr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骗子乙：任何不称职的或是愚蠢得不可救药的人，都看不见这衣服。</a:t>
            </a:r>
            <a:endParaRPr lang="zh-CN" altLang="en-US" sz="3600" b="1" dirty="0" smtClean="0">
              <a:solidFill>
                <a:srgbClr val="EBF7FF">
                  <a:lumMod val="10000"/>
                </a:srgbClr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皇帝（旁白）：</a:t>
            </a: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highlight>
                  <a:srgbClr val="FFFF00"/>
                </a:highligh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（感叹）</a:t>
            </a: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那可真是理想的衣服！</a:t>
            </a: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highlight>
                  <a:srgbClr val="FFFF00"/>
                </a:highligh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（心想）</a:t>
            </a:r>
            <a:r>
              <a:rPr lang="zh-CN" altLang="en-US" sz="3600" b="1" dirty="0" smtClean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我要有了这样的衣服</a:t>
            </a:r>
            <a:r>
              <a:rPr lang="en-US" altLang="zh-CN" sz="3600" b="1" dirty="0" smtClean="0">
                <a:solidFill>
                  <a:srgbClr val="EBF7FF">
                    <a:lumMod val="10000"/>
                  </a:srgbClr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······</a:t>
            </a:r>
            <a:endParaRPr lang="zh-CN" altLang="en-US" sz="4400" b="1"/>
          </a:p>
          <a:p>
            <a:pPr>
              <a:lnSpc>
                <a:spcPct val="100000"/>
              </a:lnSpc>
            </a:pPr>
            <a:endParaRPr lang="zh-CN" altLang="en-US" sz="4800" b="1"/>
          </a:p>
          <a:p>
            <a:pPr>
              <a:lnSpc>
                <a:spcPct val="100000"/>
              </a:lnSpc>
            </a:pPr>
            <a:endParaRPr lang="zh-CN" altLang="en-US" sz="4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r="37138"/>
          <a:stretch>
            <a:fillRect/>
          </a:stretch>
        </p:blipFill>
        <p:spPr>
          <a:xfrm>
            <a:off x="9442450" y="3637280"/>
            <a:ext cx="2663190" cy="3176270"/>
          </a:xfrm>
          <a:prstGeom prst="rect">
            <a:avLst/>
          </a:prstGeom>
        </p:spPr>
      </p:pic>
      <p:pic>
        <p:nvPicPr>
          <p:cNvPr id="9" name="图片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" y="3465830"/>
            <a:ext cx="2948305" cy="3347720"/>
          </a:xfrm>
          <a:prstGeom prst="rect">
            <a:avLst/>
          </a:prstGeom>
        </p:spPr>
      </p:pic>
      <p:sp>
        <p:nvSpPr>
          <p:cNvPr id="3" name="八角星 2">
            <a:hlinkClick r:id="rId5" action="ppaction://hlinksldjump"/>
          </p:cNvPr>
          <p:cNvSpPr/>
          <p:nvPr/>
        </p:nvSpPr>
        <p:spPr>
          <a:xfrm>
            <a:off x="11341100" y="6075045"/>
            <a:ext cx="764540" cy="738505"/>
          </a:xfrm>
          <a:prstGeom prst="star8">
            <a:avLst/>
          </a:prstGeom>
        </p:spPr>
        <p:style>
          <a:lnRef idx="2">
            <a:schemeClr val="accent4"/>
          </a:lnRef>
          <a:fillRef idx="2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8460" y="3729990"/>
            <a:ext cx="2713990" cy="30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 descr="5cb9c3df2592eab7d181c43987125c3d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7340" y="435293"/>
            <a:ext cx="5316855" cy="3083560"/>
          </a:xfrm>
          <a:prstGeom prst="rect">
            <a:avLst/>
          </a:prstGeom>
        </p:spPr>
      </p:pic>
      <p:pic>
        <p:nvPicPr>
          <p:cNvPr id="11" name="图片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" y="223520"/>
            <a:ext cx="3088005" cy="3507105"/>
          </a:xfrm>
          <a:prstGeom prst="rect">
            <a:avLst/>
          </a:prstGeom>
        </p:spPr>
      </p:pic>
      <p:pic>
        <p:nvPicPr>
          <p:cNvPr id="2" name="图片 1" descr="bb7d0e72ae812c6b9ad4aeecce6ed44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2830" y="301308"/>
            <a:ext cx="2948940" cy="3351530"/>
          </a:xfrm>
          <a:prstGeom prst="rect">
            <a:avLst/>
          </a:prstGeom>
        </p:spPr>
      </p:pic>
      <p:pic>
        <p:nvPicPr>
          <p:cNvPr id="5" name="图片 4" descr="d69ba958e4c20affc2fc5feb06c0614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39110" y="3844925"/>
            <a:ext cx="3740150" cy="2968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</Words>
  <Application>WPS 文字</Application>
  <PresentationFormat/>
  <Paragraphs>156</Paragraphs>
  <Slides>26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51" baseType="lpstr">
      <vt:lpstr>Arial</vt:lpstr>
      <vt:lpstr>宋体</vt:lpstr>
      <vt:lpstr>Wingdings</vt:lpstr>
      <vt:lpstr>华光行楷_CNKI</vt:lpstr>
      <vt:lpstr>行楷-简</vt:lpstr>
      <vt:lpstr>汉仪清雅体简</vt:lpstr>
      <vt:lpstr>苹方-简</vt:lpstr>
      <vt:lpstr>楷体</vt:lpstr>
      <vt:lpstr>汉仪楷体KW</vt:lpstr>
      <vt:lpstr>仿宋</vt:lpstr>
      <vt:lpstr>方正仿宋_GBK</vt:lpstr>
      <vt:lpstr>等线</vt:lpstr>
      <vt:lpstr>汉仪中等线KW</vt:lpstr>
      <vt:lpstr>微软雅黑</vt:lpstr>
      <vt:lpstr>汉仪旗黑</vt:lpstr>
      <vt:lpstr>宋体</vt:lpstr>
      <vt:lpstr>Arial Unicode MS</vt:lpstr>
      <vt:lpstr>等线 Light</vt:lpstr>
      <vt:lpstr>汉仪书宋二KW</vt:lpstr>
      <vt:lpstr>楷体</vt:lpstr>
      <vt:lpstr>Times New Roman</vt:lpstr>
      <vt:lpstr>隶书</vt:lpstr>
      <vt:lpstr>报隶-简</vt:lpstr>
      <vt:lpstr>华文彩云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梁薛之谦one piece</cp:lastModifiedBy>
  <cp:revision>16</cp:revision>
  <dcterms:created xsi:type="dcterms:W3CDTF">2024-03-02T02:42:11Z</dcterms:created>
  <dcterms:modified xsi:type="dcterms:W3CDTF">2024-03-02T02:42:11Z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769AAB8B2AB52E008C3A646592C4F72B_43</vt:lpwstr>
  </property>
  <property fmtid="{D5CDD505-2E9C-101B-9397-08002B2CF9AE}" pid="7" name="KSOProductBuildVer">
    <vt:lpwstr>2052-6.5.2.8766</vt:lpwstr>
  </property>
</Properties>
</file>