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29"/>
  </p:handoutMasterIdLst>
  <p:sldIdLst>
    <p:sldId id="405" r:id="rId3"/>
    <p:sldId id="531" r:id="rId4"/>
    <p:sldId id="532" r:id="rId5"/>
    <p:sldId id="305" r:id="rId6"/>
    <p:sldId id="380" r:id="rId7"/>
    <p:sldId id="379" r:id="rId8"/>
    <p:sldId id="535" r:id="rId9"/>
    <p:sldId id="341" r:id="rId10"/>
    <p:sldId id="381" r:id="rId11"/>
    <p:sldId id="456" r:id="rId12"/>
    <p:sldId id="355" r:id="rId13"/>
    <p:sldId id="326" r:id="rId14"/>
    <p:sldId id="352" r:id="rId15"/>
    <p:sldId id="475" r:id="rId17"/>
    <p:sldId id="519" r:id="rId18"/>
    <p:sldId id="346" r:id="rId19"/>
    <p:sldId id="335" r:id="rId20"/>
    <p:sldId id="536" r:id="rId21"/>
    <p:sldId id="336" r:id="rId22"/>
    <p:sldId id="556" r:id="rId23"/>
    <p:sldId id="432" r:id="rId24"/>
    <p:sldId id="560" r:id="rId25"/>
    <p:sldId id="554" r:id="rId26"/>
    <p:sldId id="348" r:id="rId27"/>
    <p:sldId id="561" r:id="rId28"/>
  </p:sldIdLst>
  <p:sldSz cx="9144000" cy="6858000" type="screen4x3"/>
  <p:notesSz cx="6736080" cy="9869805"/>
  <p:custDataLst>
    <p:tags r:id="rId33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9" userDrawn="1">
          <p15:clr>
            <a:srgbClr val="A4A3A4"/>
          </p15:clr>
        </p15:guide>
        <p15:guide id="2" pos="2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03FB0F"/>
    <a:srgbClr val="006600"/>
    <a:srgbClr val="339966"/>
    <a:srgbClr val="003300"/>
    <a:srgbClr val="0000FF"/>
    <a:srgbClr val="FFFF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-1464" y="-78"/>
      </p:cViewPr>
      <p:guideLst>
        <p:guide orient="horz" pos="2229"/>
        <p:guide pos="28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1"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1"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1"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1"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1"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Rectangle 4"/>
          <p:cNvSpPr>
            <a:spLocks noRot="1" noTextEdi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1"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21.pn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wmf"/><Relationship Id="rId1" Type="http://schemas.openxmlformats.org/officeDocument/2006/relationships/control" Target="../activeX/activeX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wmf"/><Relationship Id="rId1" Type="http://schemas.openxmlformats.org/officeDocument/2006/relationships/control" Target="../activeX/activeX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7.png"/><Relationship Id="rId2" Type="http://schemas.microsoft.com/office/2007/relationships/media" Target="file:///C:\Documents%20and%20Settings\zhaoyi0\&#26700;&#38754;\16-&#35270;&#39057;-17&#65306;&#30005;&#21160;&#26426;&#19982;&#21457;&#30005;&#26426;.mpg" TargetMode="External"/><Relationship Id="rId1" Type="http://schemas.openxmlformats.org/officeDocument/2006/relationships/video" Target="file:///C:\Documents%20and%20Settings\zhaoyi0\&#26700;&#38754;\16-&#35270;&#39057;-17&#65306;&#30005;&#21160;&#26426;&#19982;&#21457;&#30005;&#26426;.m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3073" descr="16-图片-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标题 3074"/>
          <p:cNvSpPr>
            <a:spLocks noGrp="1"/>
          </p:cNvSpPr>
          <p:nvPr>
            <p:ph type="ctrTitle"/>
          </p:nvPr>
        </p:nvSpPr>
        <p:spPr>
          <a:xfrm>
            <a:off x="754380" y="463550"/>
            <a:ext cx="7772400" cy="1470025"/>
          </a:xfrm>
        </p:spPr>
        <p:txBody>
          <a:bodyPr anchor="ctr"/>
          <a:p>
            <a:pPr defTabSz="914400">
              <a:buSzTx/>
            </a:pPr>
            <a:r>
              <a:rPr lang="en-US" altLang="zh-CN" sz="6000" b="1" kern="120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16.5 </a:t>
            </a:r>
            <a:r>
              <a:rPr lang="zh-CN" altLang="en-US" sz="6000" b="1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电磁感应  发电</a:t>
            </a:r>
            <a:r>
              <a:rPr lang="zh-CN" altLang="en-US" sz="6000" b="1" kern="120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机</a:t>
            </a:r>
            <a:endParaRPr lang="zh-CN" altLang="en-US" sz="6000" b="1" kern="1200" baseline="0" dirty="0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9" name="TextBox 9"/>
          <p:cNvSpPr/>
          <p:nvPr/>
        </p:nvSpPr>
        <p:spPr>
          <a:xfrm>
            <a:off x="609600" y="3429000"/>
            <a:ext cx="6520180" cy="34150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磁体</a:t>
            </a:r>
            <a:r>
              <a:rPr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竖立在线圈中</a:t>
            </a:r>
            <a:r>
              <a:rPr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分别将开关处于断开和闭合状态，使线圈分别：</a:t>
            </a:r>
            <a:endParaRPr sz="24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lvl="0" indent="0"/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、保持静止</a:t>
            </a:r>
            <a:endParaRPr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lvl="0" indent="0"/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、左右</a:t>
            </a:r>
            <a:r>
              <a:rPr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运动</a:t>
            </a:r>
            <a:endParaRPr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lvl="0" indent="0"/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、前后运动</a:t>
            </a:r>
            <a:endParaRPr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lvl="0" indent="0"/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、上下</a:t>
            </a:r>
            <a:r>
              <a:rPr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运动</a:t>
            </a:r>
            <a:endParaRPr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lvl="0" indent="0"/>
            <a:r>
              <a:rPr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5、斜着上下运动</a:t>
            </a:r>
            <a:endParaRPr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lvl="0" algn="l">
              <a:buFontTx/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观察灵敏电流计G表指针是否明显偏转，现象记录在表格中。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2400" y="228600"/>
            <a:ext cx="2043430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实验操作：</a:t>
            </a:r>
            <a:endParaRPr lang="zh-CN" altLang="en-US" sz="320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152400"/>
            <a:ext cx="5680710" cy="314388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5181600" y="1447800"/>
            <a:ext cx="2120900" cy="1825625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2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586740" y="1271270"/>
          <a:ext cx="8039100" cy="363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730"/>
                <a:gridCol w="1435735"/>
                <a:gridCol w="2856865"/>
                <a:gridCol w="1334770"/>
              </a:tblGrid>
              <a:tr h="56578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scaled="0"/>
                          </a:gra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开关断开</a:t>
                      </a:r>
                      <a:endParaRPr lang="zh-CN" altLang="en-US" sz="1800" b="1">
                        <a:gradFill>
                          <a:gsLst>
                            <a:gs pos="0">
                              <a:srgbClr val="007BD3"/>
                            </a:gs>
                            <a:gs pos="100000">
                              <a:srgbClr val="034373"/>
                            </a:gs>
                          </a:gsLst>
                          <a:lin scaled="0"/>
                        </a:gra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scaled="0"/>
                          </a:gra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开关闭合</a:t>
                      </a:r>
                      <a:endParaRPr lang="zh-CN" altLang="en-US" sz="1800" b="1">
                        <a:gradFill>
                          <a:gsLst>
                            <a:gs pos="0">
                              <a:srgbClr val="007BD3"/>
                            </a:gs>
                            <a:gs pos="100000">
                              <a:srgbClr val="034373"/>
                            </a:gs>
                          </a:gsLst>
                          <a:lin scaled="0"/>
                        </a:gra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solidFill>
                            <a:srgbClr val="C00000"/>
                          </a:solidFill>
                          <a:sym typeface="+mn-ea"/>
                        </a:rPr>
                        <a:t>运动情况</a:t>
                      </a:r>
                      <a:endParaRPr lang="zh-CN" altLang="en-US" sz="1800" b="1">
                        <a:solidFill>
                          <a:srgbClr val="C00000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b="1">
                          <a:solidFill>
                            <a:srgbClr val="C00000"/>
                          </a:solidFill>
                        </a:rPr>
                        <a:t>G</a:t>
                      </a:r>
                      <a:r>
                        <a:rPr lang="zh-CN" altLang="en-US" b="1">
                          <a:solidFill>
                            <a:srgbClr val="C00000"/>
                          </a:solidFill>
                        </a:rPr>
                        <a:t>表指针是否明显偏转</a:t>
                      </a:r>
                      <a:endParaRPr lang="zh-CN" altLang="en-US" b="1">
                        <a:solidFill>
                          <a:srgbClr val="C00000"/>
                        </a:solidFill>
                      </a:endParaRPr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solidFill>
                            <a:srgbClr val="C00000"/>
                          </a:solidFill>
                          <a:sym typeface="+mn-ea"/>
                        </a:rPr>
                        <a:t>运动情况</a:t>
                      </a:r>
                      <a:endParaRPr lang="zh-CN" altLang="en-US" sz="1800" b="1">
                        <a:solidFill>
                          <a:srgbClr val="C00000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solidFill>
                            <a:srgbClr val="C00000"/>
                          </a:solidFill>
                          <a:sym typeface="+mn-ea"/>
                        </a:rPr>
                        <a:t>G</a:t>
                      </a:r>
                      <a:r>
                        <a:rPr lang="zh-CN" altLang="en-US" sz="1800" b="1">
                          <a:solidFill>
                            <a:srgbClr val="C00000"/>
                          </a:solidFill>
                          <a:sym typeface="+mn-ea"/>
                        </a:rPr>
                        <a:t>表指针是否明显偏转</a:t>
                      </a:r>
                      <a:endParaRPr lang="zh-CN" altLang="en-US" b="1">
                        <a:solidFill>
                          <a:srgbClr val="C00000"/>
                        </a:solidFill>
                      </a:endParaRPr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</a:tr>
              <a:tr h="551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线圈静止</a:t>
                      </a:r>
                      <a:endParaRPr lang="zh-CN" altLang="en-US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线圈静止</a:t>
                      </a:r>
                      <a:endParaRPr lang="zh-CN" altLang="en-US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</a:txBody>
                  <a:tcPr anchor="ctr" anchorCtr="0"/>
                </a:tc>
              </a:tr>
              <a:tr h="4121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线圈左右运动</a:t>
                      </a:r>
                      <a:endParaRPr lang="zh-CN" altLang="en-US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线圈左右运动</a:t>
                      </a:r>
                      <a:endParaRPr lang="zh-CN" altLang="en-US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</a:txBody>
                  <a:tcPr anchor="ctr" anchorCtr="0"/>
                </a:tc>
              </a:tr>
              <a:tr h="4178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线圈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前后运动</a:t>
                      </a:r>
                      <a:endParaRPr lang="zh-CN" altLang="en-US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线圈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前后运动</a:t>
                      </a:r>
                      <a:endParaRPr lang="zh-CN" altLang="en-US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</a:txBody>
                  <a:tcPr anchor="ctr" anchorCtr="0"/>
                </a:tc>
              </a:tr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线圈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上下运动</a:t>
                      </a:r>
                      <a:endParaRPr lang="zh-CN" altLang="en-US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线圈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上下运动</a:t>
                      </a:r>
                      <a:endParaRPr lang="zh-CN" altLang="en-US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</a:txBody>
                  <a:tcPr anchor="ctr" anchorCtr="0"/>
                </a:tc>
              </a:tr>
              <a:tr h="522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线圈斜着上下运动</a:t>
                      </a:r>
                      <a:endParaRPr lang="zh-CN" altLang="en-US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线圈斜着上下运动</a:t>
                      </a:r>
                      <a:endParaRPr lang="zh-CN" altLang="en-US" sz="180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9" name="TextBox 9"/>
          <p:cNvSpPr/>
          <p:nvPr/>
        </p:nvSpPr>
        <p:spPr>
          <a:xfrm>
            <a:off x="271145" y="424180"/>
            <a:ext cx="320294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将现象填入下表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4"/>
          <p:cNvPicPr>
            <a:picLocks noChangeAspect="1"/>
          </p:cNvPicPr>
          <p:nvPr/>
        </p:nvPicPr>
        <p:blipFill>
          <a:blip r:embed="rId1"/>
          <a:srcRect t="12912" r="-10811" b="32213"/>
          <a:stretch>
            <a:fillRect/>
          </a:stretch>
        </p:blipFill>
        <p:spPr>
          <a:xfrm>
            <a:off x="0" y="0"/>
            <a:ext cx="3505200" cy="145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288290" y="4560570"/>
            <a:ext cx="7758430" cy="12966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lnSpc>
                <a:spcPct val="140000"/>
              </a:lnSpc>
              <a:buClrTx/>
              <a:buSzTx/>
              <a:buFontTx/>
              <a:defRPr/>
            </a:pPr>
            <a:r>
              <a:rPr kumimoji="0" lang="en-US" altLang="zh-CN" sz="2800" kern="1200" cap="none" spc="0" normalizeH="0" baseline="0" noProof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zh-CN" altLang="en-US" sz="2800" kern="1200" cap="none" spc="0" normalizeH="0" baseline="0" noProof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可将导体</a:t>
            </a:r>
            <a:r>
              <a:rPr kumimoji="0" lang="en-US" altLang="zh-CN" sz="2800" b="1" i="1" kern="1200" cap="none" spc="0" normalizeH="0" baseline="0" noProof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AB</a:t>
            </a:r>
            <a:r>
              <a:rPr kumimoji="0" lang="zh-CN" altLang="en-US" sz="2800" kern="1200" cap="none" spc="0" normalizeH="0" baseline="0" noProof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想象成一把刀，若它运动时与磁感线相交，则切割磁感线</a:t>
            </a:r>
            <a:r>
              <a:rPr kumimoji="0" lang="zh-CN" altLang="en-US" sz="2800" kern="1200" cap="none" spc="0" normalizeH="0" baseline="0" noProof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，否则不切割磁感线</a:t>
            </a:r>
            <a:r>
              <a:rPr kumimoji="0" lang="zh-CN" altLang="en-US" sz="2800" kern="1200" cap="none" spc="0" normalizeH="0" baseline="0" noProof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endParaRPr kumimoji="0" lang="zh-CN" altLang="en-US" sz="2800" kern="1200" cap="none" spc="0" normalizeH="0" baseline="0" noProof="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3581400" y="381000"/>
            <a:ext cx="43434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6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什么叫切割磁感线？</a:t>
            </a:r>
            <a:endParaRPr kumimoji="0" lang="zh-CN" altLang="en-US" sz="36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65" y="1170940"/>
            <a:ext cx="3331845" cy="35077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27"/>
          <p:cNvGrpSpPr/>
          <p:nvPr/>
        </p:nvGrpSpPr>
        <p:grpSpPr>
          <a:xfrm>
            <a:off x="3193415" y="1906905"/>
            <a:ext cx="2365375" cy="1933575"/>
            <a:chOff x="756" y="1831"/>
            <a:chExt cx="1920" cy="1481"/>
          </a:xfrm>
        </p:grpSpPr>
        <p:sp>
          <p:nvSpPr>
            <p:cNvPr id="18439" name="Line 16"/>
            <p:cNvSpPr/>
            <p:nvPr/>
          </p:nvSpPr>
          <p:spPr>
            <a:xfrm rot="-10800000" flipV="1">
              <a:off x="1286" y="2315"/>
              <a:ext cx="0" cy="99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headEnd type="none" w="med" len="med"/>
              <a:tailEnd type="stealth" w="lg" len="lg"/>
            </a:ln>
          </p:spPr>
        </p:sp>
        <p:sp>
          <p:nvSpPr>
            <p:cNvPr id="18440" name="Line 16"/>
            <p:cNvSpPr/>
            <p:nvPr/>
          </p:nvSpPr>
          <p:spPr>
            <a:xfrm rot="-10800000" flipV="1">
              <a:off x="1413" y="2314"/>
              <a:ext cx="0" cy="99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headEnd type="none" w="med" len="med"/>
              <a:tailEnd type="stealth" w="lg" len="lg"/>
            </a:ln>
          </p:spPr>
        </p:sp>
        <p:sp>
          <p:nvSpPr>
            <p:cNvPr id="18441" name="Line 16"/>
            <p:cNvSpPr/>
            <p:nvPr/>
          </p:nvSpPr>
          <p:spPr>
            <a:xfrm rot="-10800000" flipV="1">
              <a:off x="1548" y="2287"/>
              <a:ext cx="0" cy="99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headEnd type="none" w="med" len="med"/>
              <a:tailEnd type="stealth" w="lg" len="lg"/>
            </a:ln>
          </p:spPr>
        </p:sp>
        <p:sp>
          <p:nvSpPr>
            <p:cNvPr id="18442" name="Line 16"/>
            <p:cNvSpPr/>
            <p:nvPr/>
          </p:nvSpPr>
          <p:spPr>
            <a:xfrm rot="-10800000" flipV="1">
              <a:off x="1674" y="2242"/>
              <a:ext cx="0" cy="99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headEnd type="none" w="med" len="med"/>
              <a:tailEnd type="stealth" w="lg" len="lg"/>
            </a:ln>
          </p:spPr>
        </p:sp>
        <p:sp>
          <p:nvSpPr>
            <p:cNvPr id="18443" name="Line 16"/>
            <p:cNvSpPr/>
            <p:nvPr/>
          </p:nvSpPr>
          <p:spPr>
            <a:xfrm rot="-10800000" flipV="1">
              <a:off x="1800" y="2179"/>
              <a:ext cx="0" cy="99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headEnd type="none" w="med" len="med"/>
              <a:tailEnd type="stealth" w="lg" len="lg"/>
            </a:ln>
          </p:spPr>
        </p:sp>
        <p:sp>
          <p:nvSpPr>
            <p:cNvPr id="18444" name="Line 16"/>
            <p:cNvSpPr/>
            <p:nvPr/>
          </p:nvSpPr>
          <p:spPr>
            <a:xfrm rot="-10800000" flipV="1">
              <a:off x="1926" y="2143"/>
              <a:ext cx="0" cy="99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headEnd type="none" w="med" len="med"/>
              <a:tailEnd type="stealth" w="lg" len="lg"/>
            </a:ln>
          </p:spPr>
        </p:sp>
        <p:sp>
          <p:nvSpPr>
            <p:cNvPr id="18445" name="Line 16"/>
            <p:cNvSpPr/>
            <p:nvPr/>
          </p:nvSpPr>
          <p:spPr>
            <a:xfrm rot="-10800000" flipV="1">
              <a:off x="2061" y="2080"/>
              <a:ext cx="0" cy="99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headEnd type="none" w="med" len="med"/>
              <a:tailEnd type="stealth" w="lg" len="lg"/>
            </a:ln>
          </p:spPr>
        </p:sp>
        <p:sp>
          <p:nvSpPr>
            <p:cNvPr id="18446" name="Line 16"/>
            <p:cNvSpPr/>
            <p:nvPr/>
          </p:nvSpPr>
          <p:spPr>
            <a:xfrm rot="-10800000" flipV="1">
              <a:off x="2187" y="2017"/>
              <a:ext cx="0" cy="99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headEnd type="none" w="med" len="med"/>
              <a:tailEnd type="stealth" w="lg" len="lg"/>
            </a:ln>
          </p:spPr>
        </p:sp>
        <p:sp>
          <p:nvSpPr>
            <p:cNvPr id="18447" name="Line 16"/>
            <p:cNvSpPr/>
            <p:nvPr/>
          </p:nvSpPr>
          <p:spPr>
            <a:xfrm rot="-10800000" flipV="1">
              <a:off x="1152" y="2314"/>
              <a:ext cx="0" cy="99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headEnd type="none" w="med" len="med"/>
              <a:tailEnd type="stealth" w="lg" len="lg"/>
            </a:ln>
          </p:spPr>
        </p:sp>
        <p:sp>
          <p:nvSpPr>
            <p:cNvPr id="18448" name="Line 16"/>
            <p:cNvSpPr/>
            <p:nvPr/>
          </p:nvSpPr>
          <p:spPr>
            <a:xfrm rot="-10800000" flipV="1">
              <a:off x="2310" y="1969"/>
              <a:ext cx="0" cy="99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headEnd type="none" w="med" len="med"/>
              <a:tailEnd type="stealth" w="lg" len="lg"/>
            </a:ln>
          </p:spPr>
        </p:sp>
        <p:sp>
          <p:nvSpPr>
            <p:cNvPr id="18449" name="Line 16"/>
            <p:cNvSpPr/>
            <p:nvPr/>
          </p:nvSpPr>
          <p:spPr>
            <a:xfrm rot="-10800000" flipV="1">
              <a:off x="2433" y="1921"/>
              <a:ext cx="0" cy="99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headEnd type="none" w="med" len="med"/>
              <a:tailEnd type="stealth" w="lg" len="lg"/>
            </a:ln>
          </p:spPr>
        </p:sp>
        <p:sp>
          <p:nvSpPr>
            <p:cNvPr id="18450" name="Line 16"/>
            <p:cNvSpPr/>
            <p:nvPr/>
          </p:nvSpPr>
          <p:spPr>
            <a:xfrm rot="-10800000" flipV="1">
              <a:off x="2550" y="1876"/>
              <a:ext cx="0" cy="99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headEnd type="none" w="med" len="med"/>
              <a:tailEnd type="stealth" w="lg" len="lg"/>
            </a:ln>
          </p:spPr>
        </p:sp>
        <p:sp>
          <p:nvSpPr>
            <p:cNvPr id="18451" name="Line 16"/>
            <p:cNvSpPr/>
            <p:nvPr/>
          </p:nvSpPr>
          <p:spPr>
            <a:xfrm rot="-10800000" flipV="1">
              <a:off x="2676" y="1831"/>
              <a:ext cx="0" cy="99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headEnd type="none" w="med" len="med"/>
              <a:tailEnd type="stealth" w="lg" len="lg"/>
            </a:ln>
          </p:spPr>
        </p:sp>
        <p:sp>
          <p:nvSpPr>
            <p:cNvPr id="18452" name="Line 16"/>
            <p:cNvSpPr/>
            <p:nvPr/>
          </p:nvSpPr>
          <p:spPr>
            <a:xfrm rot="-10800000" flipV="1">
              <a:off x="1020" y="2299"/>
              <a:ext cx="0" cy="99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headEnd type="none" w="med" len="med"/>
              <a:tailEnd type="stealth" w="lg" len="lg"/>
            </a:ln>
          </p:spPr>
        </p:sp>
        <p:sp>
          <p:nvSpPr>
            <p:cNvPr id="18453" name="Line 16"/>
            <p:cNvSpPr/>
            <p:nvPr/>
          </p:nvSpPr>
          <p:spPr>
            <a:xfrm rot="-10800000" flipV="1">
              <a:off x="891" y="2269"/>
              <a:ext cx="0" cy="99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headEnd type="none" w="med" len="med"/>
              <a:tailEnd type="stealth" w="lg" len="lg"/>
            </a:ln>
          </p:spPr>
        </p:sp>
        <p:sp>
          <p:nvSpPr>
            <p:cNvPr id="18454" name="Line 16"/>
            <p:cNvSpPr/>
            <p:nvPr/>
          </p:nvSpPr>
          <p:spPr>
            <a:xfrm rot="-10800000" flipV="1">
              <a:off x="756" y="2251"/>
              <a:ext cx="0" cy="99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headEnd type="none" w="med" len="med"/>
              <a:tailEnd type="stealth" w="lg" len="lg"/>
            </a:ln>
          </p:spPr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276" name="Text Box 92"/>
          <p:cNvSpPr txBox="1"/>
          <p:nvPr/>
        </p:nvSpPr>
        <p:spPr>
          <a:xfrm>
            <a:off x="2088515" y="901700"/>
            <a:ext cx="624014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闭合电路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一部分导体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在磁场中做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切割磁感线运动时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，电路就会产生感应电流。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489" name="Text Box 145"/>
          <p:cNvSpPr txBox="1"/>
          <p:nvPr/>
        </p:nvSpPr>
        <p:spPr>
          <a:xfrm>
            <a:off x="457200" y="152400"/>
            <a:ext cx="67056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latin typeface="方正姚体简体" pitchFamily="65" charset="-122"/>
                <a:ea typeface="方正姚体简体" pitchFamily="65" charset="-122"/>
              </a:rPr>
              <a:t>电磁感应现象</a:t>
            </a:r>
            <a:endParaRPr lang="zh-CN" altLang="en-US" sz="4000" b="1" dirty="0">
              <a:latin typeface="方正姚体简体" pitchFamily="65" charset="-122"/>
              <a:ea typeface="方正姚体简体" pitchFamily="65" charset="-122"/>
            </a:endParaRPr>
          </a:p>
        </p:txBody>
      </p:sp>
      <p:sp>
        <p:nvSpPr>
          <p:cNvPr id="20490" name="Line 18"/>
          <p:cNvSpPr/>
          <p:nvPr/>
        </p:nvSpPr>
        <p:spPr>
          <a:xfrm>
            <a:off x="381000" y="774700"/>
            <a:ext cx="8001000" cy="0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15372" name="Rectangle 5"/>
          <p:cNvSpPr/>
          <p:nvPr/>
        </p:nvSpPr>
        <p:spPr>
          <a:xfrm>
            <a:off x="381000" y="901700"/>
            <a:ext cx="17075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结论</a:t>
            </a:r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r>
              <a:rPr lang="zh-CN" altLang="en-US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600" y="3505200"/>
            <a:ext cx="5497195" cy="3230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物理学家的小故事：</a:t>
            </a:r>
            <a:endParaRPr lang="zh-CN" altLang="en-US" sz="2800" b="1"/>
          </a:p>
          <a:p>
            <a:r>
              <a:rPr lang="zh-CN" altLang="en-US" sz="3200" b="1"/>
              <a:t> </a:t>
            </a:r>
            <a:r>
              <a:rPr lang="en-US" altLang="zh-CN" sz="3200" b="1"/>
              <a:t>    </a:t>
            </a:r>
            <a:r>
              <a:rPr lang="zh-CN" altLang="en-US" sz="3200" b="1"/>
              <a:t>科拉顿</a:t>
            </a:r>
            <a:r>
              <a:rPr lang="zh-CN" altLang="en-US" sz="2400"/>
              <a:t>为了使磁体不致于影响电流计中的小磁针，特意将</a:t>
            </a:r>
            <a:r>
              <a:rPr lang="zh-CN" altLang="en-US" sz="2400">
                <a:sym typeface="+mn-ea"/>
              </a:rPr>
              <a:t>电流计</a:t>
            </a:r>
            <a:r>
              <a:rPr lang="zh-CN" altLang="en-US" sz="2400"/>
              <a:t>放在隔壁的房间里。科拉顿在一边用磁体与线圈中做切割磁感线运动，然后又跑到另一房间里去现察检流计，但每次都得到零结果，最终没有能发现电磁感应现象。令人遗憾。</a:t>
            </a:r>
            <a:endParaRPr lang="zh-CN" altLang="en-US" sz="2400"/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5938520" y="4267200"/>
            <a:ext cx="2618740" cy="1327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26365" y="2706370"/>
            <a:ext cx="806259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>
              <a:lnSpc>
                <a:spcPct val="110000"/>
              </a:lnSpc>
              <a:buClrTx/>
              <a:buSzTx/>
              <a:buFontTx/>
              <a:defRPr/>
            </a:pPr>
            <a:r>
              <a:rPr lang="zh-CN" altLang="en-US" sz="2800" b="1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sym typeface="+mn-ea"/>
              </a:rPr>
              <a:t>思维延伸：你还有其他方法产生感应电流吗？</a:t>
            </a:r>
            <a:endParaRPr lang="zh-CN" altLang="en-US" sz="2800" b="1" noProof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sym typeface="+mn-ea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76" grpId="0"/>
      <p:bldP spid="2" grpId="0"/>
      <p:bldP spid="2" grpId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Text Box 3"/>
          <p:cNvSpPr/>
          <p:nvPr/>
        </p:nvSpPr>
        <p:spPr>
          <a:xfrm>
            <a:off x="1171575" y="3325177"/>
            <a:ext cx="18415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14338" name="Text Box 4"/>
          <p:cNvSpPr/>
          <p:nvPr/>
        </p:nvSpPr>
        <p:spPr>
          <a:xfrm>
            <a:off x="304800" y="3352800"/>
            <a:ext cx="1157605" cy="737235"/>
          </a:xfrm>
          <a:prstGeom prst="rect">
            <a:avLst/>
          </a:prstGeom>
          <a:noFill/>
          <a:ln>
            <a:noFill/>
            <a:round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 eaLnBrk="1" hangingPunct="1">
              <a:lnSpc>
                <a:spcPct val="150000"/>
              </a:lnSpc>
            </a:pPr>
            <a:r>
              <a:rPr sz="2800" b="1">
                <a:latin typeface="微软雅黑" panose="020B0503020204020204" charset="-122"/>
                <a:ea typeface="微软雅黑" panose="020B0503020204020204" charset="-122"/>
              </a:rPr>
              <a:t>猜想：</a:t>
            </a:r>
            <a:endParaRPr sz="2800" b="1">
              <a:latin typeface="宋体" panose="02010600030101010101" pitchFamily="2" charset="-122"/>
            </a:endParaRPr>
          </a:p>
        </p:txBody>
      </p:sp>
      <p:sp>
        <p:nvSpPr>
          <p:cNvPr id="14340" name="Rectangle 2"/>
          <p:cNvSpPr/>
          <p:nvPr>
            <p:ph type="title" idx="4294967295"/>
          </p:nvPr>
        </p:nvSpPr>
        <p:spPr>
          <a:xfrm>
            <a:off x="0" y="228600"/>
            <a:ext cx="7903845" cy="812800"/>
          </a:xfrm>
          <a:prstGeom prst="rect">
            <a:avLst/>
          </a:prstGeom>
          <a:solidFill>
            <a:srgbClr val="FFFF99"/>
          </a:solidFill>
          <a:ln>
            <a:solidFill>
              <a:prstClr val="black"/>
            </a:solidFill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/>
            <a:r>
              <a:rPr lang="zh-CN" altLang="en-US" sz="32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  <a:r>
              <a:rPr sz="32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en-US" sz="32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：探究感应电流的方向的影响因素</a:t>
            </a:r>
            <a:endParaRPr lang="zh-CN" altLang="en-US" sz="3200" b="1">
              <a:solidFill>
                <a:srgbClr val="99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 Box 4"/>
          <p:cNvSpPr/>
          <p:nvPr/>
        </p:nvSpPr>
        <p:spPr>
          <a:xfrm>
            <a:off x="457200" y="4248150"/>
            <a:ext cx="8393430" cy="1383665"/>
          </a:xfrm>
          <a:prstGeom prst="rect">
            <a:avLst/>
          </a:prstGeom>
          <a:noFill/>
          <a:ln>
            <a:noFill/>
            <a:round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 eaLnBrk="1" hangingPunct="1">
              <a:lnSpc>
                <a:spcPct val="150000"/>
              </a:lnSpc>
            </a:pPr>
            <a:r>
              <a:rPr sz="2800" b="1">
                <a:latin typeface="宋体" panose="02010600030101010101" pitchFamily="2" charset="-122"/>
              </a:rPr>
              <a:t>感应电流的方向可能与</a:t>
            </a:r>
            <a:r>
              <a:rPr sz="2800" b="1">
                <a:solidFill>
                  <a:srgbClr val="FF0000"/>
                </a:solidFill>
                <a:latin typeface="宋体" panose="02010600030101010101" pitchFamily="2" charset="-122"/>
              </a:rPr>
              <a:t>磁场方向、导体切割         磁感线方向</a:t>
            </a:r>
            <a:r>
              <a:rPr sz="2800" b="1">
                <a:latin typeface="宋体" panose="02010600030101010101" pitchFamily="2" charset="-122"/>
              </a:rPr>
              <a:t>有关</a:t>
            </a:r>
            <a:endParaRPr sz="2800" b="1">
              <a:latin typeface="宋体" panose="02010600030101010101" pitchFamily="2" charset="-122"/>
            </a:endParaRPr>
          </a:p>
        </p:txBody>
      </p:sp>
      <p:sp>
        <p:nvSpPr>
          <p:cNvPr id="3" name="Text Box 3"/>
          <p:cNvSpPr/>
          <p:nvPr/>
        </p:nvSpPr>
        <p:spPr>
          <a:xfrm>
            <a:off x="942975" y="1535112"/>
            <a:ext cx="18415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4" name="Text Box 4"/>
          <p:cNvSpPr/>
          <p:nvPr/>
        </p:nvSpPr>
        <p:spPr>
          <a:xfrm>
            <a:off x="228600" y="1143000"/>
            <a:ext cx="1157605" cy="737235"/>
          </a:xfrm>
          <a:prstGeom prst="rect">
            <a:avLst/>
          </a:prstGeom>
          <a:noFill/>
          <a:ln>
            <a:noFill/>
            <a:round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 eaLnBrk="1" hangingPunct="1">
              <a:lnSpc>
                <a:spcPct val="150000"/>
              </a:lnSpc>
            </a:pPr>
            <a:r>
              <a:rPr sz="2800" b="1">
                <a:latin typeface="微软雅黑" panose="020B0503020204020204" charset="-122"/>
                <a:ea typeface="微软雅黑" panose="020B0503020204020204" charset="-122"/>
              </a:rPr>
              <a:t>思考：</a:t>
            </a:r>
            <a:endParaRPr sz="2800" b="1">
              <a:latin typeface="宋体" panose="02010600030101010101" pitchFamily="2" charset="-122"/>
            </a:endParaRPr>
          </a:p>
        </p:txBody>
      </p:sp>
      <p:sp>
        <p:nvSpPr>
          <p:cNvPr id="5" name="Text Box 4"/>
          <p:cNvSpPr/>
          <p:nvPr/>
        </p:nvSpPr>
        <p:spPr>
          <a:xfrm>
            <a:off x="533400" y="2190115"/>
            <a:ext cx="8393430" cy="737235"/>
          </a:xfrm>
          <a:prstGeom prst="rect">
            <a:avLst/>
          </a:prstGeom>
          <a:noFill/>
          <a:ln>
            <a:noFill/>
            <a:round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 eaLnBrk="1" hangingPunct="1">
              <a:lnSpc>
                <a:spcPct val="150000"/>
              </a:lnSpc>
            </a:pPr>
            <a:r>
              <a:rPr sz="2800" b="1">
                <a:latin typeface="宋体" panose="02010600030101010101" pitchFamily="2" charset="-122"/>
              </a:rPr>
              <a:t>感应电流的方向</a:t>
            </a:r>
            <a:r>
              <a:rPr sz="2800" b="1">
                <a:latin typeface="宋体" panose="02010600030101010101" pitchFamily="2" charset="-122"/>
              </a:rPr>
              <a:t>可能</a:t>
            </a:r>
            <a:r>
              <a:rPr sz="2800" b="1">
                <a:latin typeface="宋体" panose="02010600030101010101" pitchFamily="2" charset="-122"/>
              </a:rPr>
              <a:t>与什么有关？</a:t>
            </a:r>
            <a:endParaRPr sz="2800" b="1">
              <a:latin typeface="宋体" panose="02010600030101010101" pitchFamily="2" charset="-122"/>
            </a:endParaRPr>
          </a:p>
        </p:txBody>
      </p:sp>
      <p:sp>
        <p:nvSpPr>
          <p:cNvPr id="15372" name="Rectangle 5"/>
          <p:cNvSpPr/>
          <p:nvPr/>
        </p:nvSpPr>
        <p:spPr>
          <a:xfrm>
            <a:off x="2514600" y="5562600"/>
            <a:ext cx="2625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控制变量法</a:t>
            </a:r>
            <a:endParaRPr lang="zh-CN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72" grpId="0"/>
      <p:bldP spid="1537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17574"/>
          <a:stretch>
            <a:fillRect/>
          </a:stretch>
        </p:blipFill>
        <p:spPr>
          <a:xfrm>
            <a:off x="4838700" y="92710"/>
            <a:ext cx="3528060" cy="2269490"/>
          </a:xfrm>
          <a:prstGeom prst="rect">
            <a:avLst/>
          </a:prstGeom>
        </p:spPr>
      </p:pic>
      <p:sp>
        <p:nvSpPr>
          <p:cNvPr id="7" name="上箭头 6"/>
          <p:cNvSpPr/>
          <p:nvPr>
            <p:custDataLst>
              <p:tags r:id="rId3"/>
            </p:custDataLst>
          </p:nvPr>
        </p:nvSpPr>
        <p:spPr>
          <a:xfrm>
            <a:off x="7239000" y="377825"/>
            <a:ext cx="533400" cy="12954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rcRect b="16974"/>
          <a:stretch>
            <a:fillRect/>
          </a:stretch>
        </p:blipFill>
        <p:spPr>
          <a:xfrm>
            <a:off x="4876800" y="3505200"/>
            <a:ext cx="3528060" cy="2286000"/>
          </a:xfrm>
          <a:prstGeom prst="rect">
            <a:avLst/>
          </a:prstGeom>
        </p:spPr>
      </p:pic>
      <p:sp>
        <p:nvSpPr>
          <p:cNvPr id="12" name="下箭头 11"/>
          <p:cNvSpPr/>
          <p:nvPr>
            <p:custDataLst>
              <p:tags r:id="rId5"/>
            </p:custDataLst>
          </p:nvPr>
        </p:nvSpPr>
        <p:spPr>
          <a:xfrm>
            <a:off x="8013065" y="377825"/>
            <a:ext cx="445135" cy="13716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上箭头 12"/>
          <p:cNvSpPr/>
          <p:nvPr>
            <p:custDataLst>
              <p:tags r:id="rId6"/>
            </p:custDataLst>
          </p:nvPr>
        </p:nvSpPr>
        <p:spPr>
          <a:xfrm>
            <a:off x="7436485" y="3696970"/>
            <a:ext cx="533400" cy="15240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左右箭头 13"/>
          <p:cNvSpPr/>
          <p:nvPr>
            <p:custDataLst>
              <p:tags r:id="rId7"/>
            </p:custDataLst>
          </p:nvPr>
        </p:nvSpPr>
        <p:spPr>
          <a:xfrm>
            <a:off x="5307965" y="3124200"/>
            <a:ext cx="1524000" cy="381000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Text Box 4"/>
          <p:cNvSpPr txBox="1"/>
          <p:nvPr>
            <p:custDataLst>
              <p:tags r:id="rId8"/>
            </p:custDataLst>
          </p:nvPr>
        </p:nvSpPr>
        <p:spPr>
          <a:xfrm>
            <a:off x="437515" y="381000"/>
            <a:ext cx="371919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1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、磁场方向不变，改变导体切割磁感线方向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7" name="Text Box 4"/>
          <p:cNvSpPr txBox="1"/>
          <p:nvPr>
            <p:custDataLst>
              <p:tags r:id="rId9"/>
            </p:custDataLst>
          </p:nvPr>
        </p:nvSpPr>
        <p:spPr>
          <a:xfrm>
            <a:off x="228600" y="3124200"/>
            <a:ext cx="438023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ea typeface="华文新魏" panose="02010800040101010101" pitchFamily="2" charset="-122"/>
                <a:sym typeface="+mn-ea"/>
              </a:rPr>
              <a:t>2</a:t>
            </a:r>
            <a:r>
              <a:rPr lang="zh-CN" altLang="en-US" sz="3600" b="1" dirty="0">
                <a:solidFill>
                  <a:schemeClr val="tx1"/>
                </a:solidFill>
                <a:ea typeface="华文新魏" panose="02010800040101010101" pitchFamily="2" charset="-122"/>
                <a:sym typeface="+mn-ea"/>
              </a:rPr>
              <a:t>、导体切割磁感线方向不变，改变磁场方向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5943600"/>
            <a:ext cx="93262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en-US" altLang="zh-CN" sz="3600" b="1" dirty="0">
                <a:ea typeface="华文新魏" panose="02010800040101010101" pitchFamily="2" charset="-122"/>
                <a:sym typeface="+mn-ea"/>
              </a:rPr>
              <a:t>3</a:t>
            </a:r>
            <a:r>
              <a:rPr lang="en-US" altLang="zh-CN" sz="3600" b="1" dirty="0">
                <a:ea typeface="华文新魏" panose="02010800040101010101" pitchFamily="2" charset="-122"/>
                <a:sym typeface="+mn-ea"/>
              </a:rPr>
              <a:t>、同时改变磁场</a:t>
            </a:r>
            <a:r>
              <a:rPr lang="en-US" altLang="zh-CN" sz="3600" b="1" dirty="0">
                <a:ea typeface="华文新魏" panose="02010800040101010101" pitchFamily="2" charset="-122"/>
                <a:sym typeface="黑体" panose="02010609060101010101" pitchFamily="49" charset="-122"/>
              </a:rPr>
              <a:t>方向、</a:t>
            </a:r>
            <a:r>
              <a:rPr lang="en-US" altLang="zh-CN" sz="3600" b="1" dirty="0">
                <a:ea typeface="华文新魏" panose="02010800040101010101" pitchFamily="2" charset="-122"/>
                <a:sym typeface="+mn-ea"/>
              </a:rPr>
              <a:t>导体</a:t>
            </a:r>
            <a:r>
              <a:rPr lang="zh-CN" altLang="en-US" sz="3600" b="1" dirty="0">
                <a:ea typeface="华文新魏" panose="02010800040101010101" pitchFamily="2" charset="-122"/>
                <a:sym typeface="+mn-ea"/>
              </a:rPr>
              <a:t>切割磁感线方向</a:t>
            </a:r>
            <a:endParaRPr lang="en-US" altLang="zh-CN" sz="3600" b="1" dirty="0">
              <a:ea typeface="华文新魏" panose="02010800040101010101" pitchFamily="2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bldLvl="0" animBg="1"/>
      <p:bldP spid="14" grpId="0" bldLvl="0" animBg="1"/>
      <p:bldP spid="12" grpId="0" bldLvl="0" animBg="1"/>
      <p:bldP spid="13" grpId="0" bldLvl="0" animBg="1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2"/>
          <p:cNvSpPr txBox="1"/>
          <p:nvPr/>
        </p:nvSpPr>
        <p:spPr>
          <a:xfrm>
            <a:off x="304800" y="4711700"/>
            <a:ext cx="88392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感应电流的方向与____方向和________________方向有关。</a:t>
            </a:r>
            <a:endParaRPr lang="zh-CN" altLang="en-US" sz="4800" b="1" dirty="0">
              <a:solidFill>
                <a:srgbClr val="0000FF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5363" name="Text Box 3"/>
          <p:cNvSpPr txBox="1"/>
          <p:nvPr/>
        </p:nvSpPr>
        <p:spPr>
          <a:xfrm>
            <a:off x="561975" y="5478145"/>
            <a:ext cx="5791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导体切割磁感线的运动</a:t>
            </a:r>
            <a:endParaRPr lang="zh-CN" altLang="en-US" sz="4000" b="1" dirty="0">
              <a:solidFill>
                <a:srgbClr val="FF33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23557" name="Text Box 5"/>
          <p:cNvSpPr txBox="1"/>
          <p:nvPr/>
        </p:nvSpPr>
        <p:spPr>
          <a:xfrm>
            <a:off x="304800" y="4190683"/>
            <a:ext cx="2743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3600" b="1" dirty="0">
                <a:solidFill>
                  <a:srgbClr val="003300"/>
                </a:solidFill>
                <a:latin typeface="微软雅黑" panose="020B0503020204020204" charset="-122"/>
                <a:ea typeface="微软雅黑" panose="020B0503020204020204" charset="-122"/>
              </a:rPr>
              <a:t>结论2：</a:t>
            </a:r>
            <a:endParaRPr lang="zh-CN" altLang="en-US" sz="3600" b="1" dirty="0">
              <a:solidFill>
                <a:srgbClr val="0033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228600" y="72390"/>
            <a:ext cx="740727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3300"/>
                </a:solidFill>
                <a:latin typeface="微软雅黑" panose="020B0503020204020204" charset="-122"/>
                <a:ea typeface="微软雅黑" panose="020B0503020204020204" charset="-122"/>
              </a:rPr>
              <a:t>现象</a:t>
            </a:r>
            <a:r>
              <a:rPr lang="zh-CN" altLang="en-US" sz="4400" b="1" dirty="0">
                <a:solidFill>
                  <a:srgbClr val="003300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5400" b="1" dirty="0">
              <a:solidFill>
                <a:srgbClr val="0033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、仅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改变线圈切割磁感线方向，灵敏电流计指针偏转方向</a:t>
            </a:r>
            <a:r>
              <a:rPr lang="zh-CN" altLang="en-US" sz="2400" b="1" u="sng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（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相同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/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相反）；</a:t>
            </a:r>
            <a:endParaRPr lang="zh-CN" altLang="en-US" sz="3200" b="1" u="sng" dirty="0">
              <a:solidFill>
                <a:srgbClr val="FF33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2、仅改变磁场方向，灵敏电流计指针偏转方向</a:t>
            </a:r>
            <a:r>
              <a:rPr lang="en-US" altLang="zh-CN" sz="2400" b="1" u="sng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</a:t>
            </a:r>
            <a:r>
              <a:rPr lang="zh-CN" altLang="en-US" sz="3200" b="1" u="sng" dirty="0">
                <a:solidFill>
                  <a:srgbClr val="FF3300"/>
                </a:solidFill>
                <a:ea typeface="华文新魏" panose="02010800040101010101" pitchFamily="2" charset="-122"/>
                <a:sym typeface="+mn-ea"/>
              </a:rPr>
              <a:t>    </a:t>
            </a:r>
            <a:r>
              <a:rPr lang="zh-CN" altLang="en-US" sz="3200" b="1" dirty="0">
                <a:solidFill>
                  <a:srgbClr val="FF3300"/>
                </a:solidFill>
                <a:ea typeface="华文新魏" panose="02010800040101010101" pitchFamily="2" charset="-122"/>
                <a:sym typeface="+mn-ea"/>
              </a:rPr>
              <a:t>      </a:t>
            </a:r>
            <a:r>
              <a:rPr lang="zh-CN" altLang="en-US" sz="3200" b="1" dirty="0">
                <a:solidFill>
                  <a:srgbClr val="0070C0"/>
                </a:solidFill>
                <a:ea typeface="华文新魏" panose="02010800040101010101" pitchFamily="2" charset="-122"/>
                <a:sym typeface="+mn-ea"/>
              </a:rPr>
              <a:t>（</a:t>
            </a:r>
            <a:r>
              <a:rPr lang="zh-CN" altLang="en-US" sz="3200" b="1" dirty="0">
                <a:solidFill>
                  <a:srgbClr val="0070C0"/>
                </a:solidFill>
                <a:ea typeface="华文新魏" panose="02010800040101010101" pitchFamily="2" charset="-122"/>
                <a:sym typeface="+mn-ea"/>
              </a:rPr>
              <a:t>相同/相反）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</a:pP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、磁场方向、导体运动方向同时改变，感应电流的方向_______</a:t>
            </a:r>
            <a:r>
              <a:rPr lang="zh-CN" altLang="en-US" sz="2400" b="1" u="sng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zh-CN" altLang="en-US" sz="2400" b="1" dirty="0">
                <a:solidFill>
                  <a:srgbClr val="0070C0"/>
                </a:solidFill>
                <a:ea typeface="华文新魏" panose="02010800040101010101" pitchFamily="2" charset="-122"/>
                <a:sym typeface="+mn-ea"/>
              </a:rPr>
              <a:t>改变</a:t>
            </a:r>
            <a:r>
              <a:rPr lang="en-US" altLang="zh-CN" sz="2400" b="1" dirty="0">
                <a:solidFill>
                  <a:srgbClr val="0070C0"/>
                </a:solidFill>
                <a:ea typeface="华文新魏" panose="02010800040101010101" pitchFamily="2" charset="-122"/>
                <a:sym typeface="+mn-ea"/>
              </a:rPr>
              <a:t>/</a:t>
            </a:r>
            <a:r>
              <a:rPr lang="zh-CN" altLang="en-US" sz="2400" b="1" dirty="0">
                <a:solidFill>
                  <a:srgbClr val="0070C0"/>
                </a:solidFill>
                <a:ea typeface="华文新魏" panose="02010800040101010101" pitchFamily="2" charset="-122"/>
                <a:sym typeface="+mn-ea"/>
              </a:rPr>
              <a:t>不变）；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5334000" y="4648200"/>
            <a:ext cx="1295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磁场</a:t>
            </a:r>
            <a:endParaRPr lang="zh-CN" altLang="en-US" sz="4000" b="1" dirty="0">
              <a:solidFill>
                <a:srgbClr val="FF33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9" name="Text Box 4"/>
          <p:cNvSpPr txBox="1"/>
          <p:nvPr/>
        </p:nvSpPr>
        <p:spPr>
          <a:xfrm>
            <a:off x="1143000" y="1279525"/>
            <a:ext cx="1295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相反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6705600" y="1905000"/>
            <a:ext cx="1295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相反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685800" y="3396615"/>
            <a:ext cx="1295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不变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7" grpId="0"/>
      <p:bldP spid="8" grpId="0"/>
      <p:bldP spid="9" grpId="0"/>
      <p:bldP spid="10" grpId="0"/>
      <p:bldP spid="23557" grpId="0"/>
      <p:bldP spid="23554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11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1295400"/>
            <a:ext cx="5019040" cy="3905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5966" name="Line 14"/>
          <p:cNvSpPr/>
          <p:nvPr/>
        </p:nvSpPr>
        <p:spPr>
          <a:xfrm flipH="1" flipV="1">
            <a:off x="1828800" y="2028825"/>
            <a:ext cx="1117600" cy="147002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5967" name="Line 15"/>
          <p:cNvSpPr/>
          <p:nvPr/>
        </p:nvSpPr>
        <p:spPr>
          <a:xfrm flipH="1">
            <a:off x="1752600" y="3581400"/>
            <a:ext cx="1810385" cy="133794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66675" y="1571625"/>
            <a:ext cx="19050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蹄形磁体</a:t>
            </a:r>
            <a:endParaRPr kumimoji="0" lang="zh-CN" altLang="en-US" sz="3200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685483" y="4571683"/>
            <a:ext cx="10668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线圈</a:t>
            </a:r>
            <a:endParaRPr kumimoji="0" lang="zh-CN" altLang="en-US" sz="3200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340" name="Rectangle 2"/>
          <p:cNvSpPr/>
          <p:nvPr/>
        </p:nvSpPr>
        <p:spPr>
          <a:xfrm>
            <a:off x="0" y="304800"/>
            <a:ext cx="7903845" cy="812800"/>
          </a:xfrm>
          <a:prstGeom prst="rect">
            <a:avLst/>
          </a:prstGeom>
          <a:solidFill>
            <a:srgbClr val="FFFF99"/>
          </a:solidFill>
          <a:ln w="9525">
            <a:solidFill>
              <a:prstClr val="black"/>
            </a:solidFill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/>
            <a:r>
              <a:rPr lang="zh-CN" altLang="en-US" sz="32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  <a:r>
              <a:rPr sz="32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32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：观察手摇发电机发电</a:t>
            </a:r>
            <a:endParaRPr lang="zh-CN" altLang="en-US" sz="3200" b="1">
              <a:solidFill>
                <a:srgbClr val="99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524000" y="5334000"/>
            <a:ext cx="3484245" cy="607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R="0" defTabSz="914400">
              <a:lnSpc>
                <a:spcPct val="140000"/>
              </a:lnSpc>
              <a:buClrTx/>
              <a:buSzTx/>
              <a:buFontTx/>
              <a:defRPr/>
            </a:pPr>
            <a:r>
              <a:rPr lang="zh-CN" altLang="en-US" sz="2400" b="1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sym typeface="+mn-ea"/>
              </a:rPr>
              <a:t>工作原理是：</a:t>
            </a:r>
            <a:r>
              <a:rPr lang="en-US" altLang="zh-CN" sz="2400" b="1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sym typeface="+mn-ea"/>
              </a:rPr>
              <a:t>                     </a:t>
            </a:r>
            <a:endParaRPr kumimoji="0" lang="en-US" altLang="zh-CN" sz="2400" b="1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855345" y="5867400"/>
            <a:ext cx="7048500" cy="607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R="0" defTabSz="914400">
              <a:lnSpc>
                <a:spcPct val="140000"/>
              </a:lnSpc>
              <a:buClrTx/>
              <a:buSzTx/>
              <a:buFontTx/>
              <a:defRPr/>
            </a:pPr>
            <a:r>
              <a:rPr lang="zh-CN" altLang="en-US" sz="2400" b="1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sym typeface="+mn-ea"/>
              </a:rPr>
              <a:t>发电机工作时主要将</a:t>
            </a:r>
            <a:r>
              <a:rPr lang="zh-CN" altLang="en-US" sz="2400" b="1" u="sng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sym typeface="+mn-ea"/>
              </a:rPr>
              <a:t>      </a:t>
            </a:r>
            <a:r>
              <a:rPr lang="en-US" altLang="zh-CN" sz="2400" b="1" u="sng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sym typeface="+mn-ea"/>
              </a:rPr>
              <a:t>  </a:t>
            </a:r>
            <a:r>
              <a:rPr lang="zh-CN" altLang="en-US" sz="2400" b="1" u="sng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sym typeface="+mn-ea"/>
              </a:rPr>
              <a:t>   </a:t>
            </a:r>
            <a:r>
              <a:rPr kumimoji="1" lang="zh-CN" altLang="en-US" sz="2400" b="1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sym typeface="+mn-ea"/>
              </a:rPr>
              <a:t>能化为 </a:t>
            </a:r>
            <a:r>
              <a:rPr kumimoji="1" lang="zh-CN" altLang="en-US" sz="2400" b="1" u="sng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sym typeface="+mn-ea"/>
              </a:rPr>
              <a:t>    </a:t>
            </a:r>
            <a:r>
              <a:rPr kumimoji="1" lang="en-US" altLang="zh-CN" sz="2400" b="1" u="sng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sym typeface="+mn-ea"/>
              </a:rPr>
              <a:t>  </a:t>
            </a:r>
            <a:r>
              <a:rPr kumimoji="1" lang="zh-CN" altLang="en-US" sz="2400" b="1" u="sng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sym typeface="+mn-ea"/>
              </a:rPr>
              <a:t>   </a:t>
            </a:r>
            <a:r>
              <a:rPr kumimoji="1" lang="zh-CN" altLang="en-US" sz="2400" b="1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sym typeface="+mn-ea"/>
              </a:rPr>
              <a:t>能</a:t>
            </a:r>
            <a:endParaRPr kumimoji="1" lang="zh-CN" altLang="en-US" sz="2400" b="1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3733483" y="5836285"/>
            <a:ext cx="11430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机械</a:t>
            </a:r>
            <a:endParaRPr kumimoji="0" lang="zh-CN" altLang="en-US" sz="2800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486083" y="5867400"/>
            <a:ext cx="11430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28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  </a:t>
            </a:r>
            <a:r>
              <a:rPr kumimoji="0" lang="zh-CN" altLang="en-US" sz="28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电</a:t>
            </a:r>
            <a:endParaRPr kumimoji="0" lang="zh-CN" altLang="en-US" sz="2800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361055" y="5381625"/>
            <a:ext cx="189674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R="0" algn="l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28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电磁感应</a:t>
            </a:r>
            <a:endParaRPr kumimoji="0" lang="zh-CN" altLang="en-US" sz="2800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Line 15"/>
          <p:cNvSpPr/>
          <p:nvPr/>
        </p:nvSpPr>
        <p:spPr>
          <a:xfrm flipH="1" flipV="1">
            <a:off x="4953000" y="3700145"/>
            <a:ext cx="868045" cy="106870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638800" y="4648200"/>
            <a:ext cx="145796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2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小灯泡</a:t>
            </a:r>
            <a:endParaRPr kumimoji="0" lang="zh-CN" altLang="en-US" sz="3200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 bldLvl="0" animBg="1"/>
      <p:bldP spid="128009" grpId="0" bldLvl="0" animBg="1"/>
      <p:bldP spid="2" grpId="0" bldLvl="0" animBg="1"/>
      <p:bldP spid="3" grpId="0" bldLvl="0" animBg="1"/>
      <p:bldP spid="109573" grpId="0" animBg="1"/>
      <p:bldP spid="10957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7848600" cy="32905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kern="1200" cap="none" spc="0" normalizeH="0" baseline="0" noProof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3200" kern="1200" cap="none" spc="0" normalizeH="0" baseline="0" noProof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、将小灯泡换成小量程电流表，缓缓地摇动手柄，小量程电流表的指针</a:t>
            </a:r>
            <a:r>
              <a:rPr kumimoji="0" lang="zh-CN" altLang="en-US" sz="3200" u="sng" kern="1200" cap="none" spc="0" normalizeH="0" baseline="0" noProof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</a:t>
            </a:r>
            <a:r>
              <a:rPr kumimoji="0" lang="zh-CN" altLang="en-US" sz="3200" kern="1200" cap="none" spc="0" normalizeH="0" baseline="0" noProof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，这表明线圈在磁场中转动时，产生的感应电流的</a:t>
            </a:r>
            <a:r>
              <a:rPr kumimoji="0" lang="zh-CN" altLang="en-US" sz="3200" u="sng" kern="1200" cap="none" spc="0" normalizeH="0" baseline="0" noProof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 </a:t>
            </a:r>
            <a:r>
              <a:rPr kumimoji="0" lang="zh-CN" altLang="en-US" sz="3200" kern="1200" cap="none" spc="0" normalizeH="0" baseline="0" noProof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随时间发生周期性变化，这种电流叫作</a:t>
            </a:r>
            <a:r>
              <a:rPr kumimoji="0" lang="zh-CN" altLang="en-US" sz="32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交变电流，简称交流电</a:t>
            </a:r>
            <a:r>
              <a:rPr kumimoji="0" lang="zh-CN" altLang="en-US" sz="3200" kern="1200" cap="none" spc="0" normalizeH="0" baseline="0" noProof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r>
              <a:rPr kumimoji="0" lang="zh-CN" altLang="en-US" sz="3200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endParaRPr kumimoji="0" lang="zh-CN" altLang="en-US" sz="3200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5931853" y="1323658"/>
            <a:ext cx="20574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左右摆动</a:t>
            </a:r>
            <a:endParaRPr kumimoji="0" lang="zh-CN" altLang="en-US" sz="3600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1905000" y="2619375"/>
            <a:ext cx="25908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大小和方向</a:t>
            </a:r>
            <a:endParaRPr kumimoji="0" lang="zh-CN" altLang="en-US" sz="3600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8674" name="Text Box 2"/>
          <p:cNvSpPr txBox="1"/>
          <p:nvPr/>
        </p:nvSpPr>
        <p:spPr>
          <a:xfrm>
            <a:off x="531495" y="4204335"/>
            <a:ext cx="80010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b="1" dirty="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、我国生产的交流电，频率为50</a:t>
            </a:r>
            <a:r>
              <a:rPr lang="en-US" altLang="zh-CN" sz="3600" b="1" dirty="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HZ（</a:t>
            </a:r>
            <a:r>
              <a:rPr lang="zh-CN" altLang="en-US" sz="3600" b="1" dirty="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即1</a:t>
            </a:r>
            <a:r>
              <a:rPr lang="en-US" altLang="zh-CN" sz="3600" b="1" dirty="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sz="3600" b="1" dirty="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内线圈转动50圈），转一圈电流方向改变</a:t>
            </a:r>
            <a:r>
              <a:rPr lang="en-US" altLang="zh-CN" sz="3600" b="1" dirty="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b="1" dirty="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次。</a:t>
            </a:r>
            <a:endParaRPr lang="zh-CN" altLang="en-US" sz="3600" b="1" dirty="0">
              <a:solidFill>
                <a:srgbClr val="00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 bldLvl="0" animBg="1"/>
      <p:bldP spid="130055" grpId="0" bldLvl="0" animBg="1"/>
      <p:bldP spid="28674" grpId="0"/>
      <p:bldP spid="2867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304800" y="4495800"/>
            <a:ext cx="8610600" cy="1295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1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" name="" r:id="rId1" imgW="8478520" imgH="6526530"/>
        </mc:Choice>
        <mc:Fallback>
          <p:control name="" r:id="rId1" imgW="8478520" imgH="6526530">
            <p:pic>
              <p:nvPicPr>
                <p:cNvPr id="0" name="Host Control  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08915" y="144145"/>
                  <a:ext cx="8478520" cy="652653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文本框 75777"/>
          <p:cNvSpPr txBox="1"/>
          <p:nvPr/>
        </p:nvSpPr>
        <p:spPr>
          <a:xfrm>
            <a:off x="1259205" y="970915"/>
            <a:ext cx="758190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en-US" altLang="zh-CN" sz="4400" dirty="0">
                <a:solidFill>
                  <a:schemeClr val="bg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3200" dirty="0">
                <a:solidFill>
                  <a:schemeClr val="bg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将导线</a:t>
            </a:r>
            <a:r>
              <a:rPr lang="zh-CN" altLang="en-US" sz="3200" dirty="0">
                <a:solidFill>
                  <a:srgbClr val="0000CC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</a:rPr>
              <a:t>平行</a:t>
            </a:r>
            <a:r>
              <a:rPr lang="zh-CN" altLang="en-US" sz="3200" dirty="0">
                <a:solidFill>
                  <a:schemeClr val="bg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放置在小磁针的上方，闭合开关，当导线中有电流通过时，会发生什么现象？</a:t>
            </a:r>
            <a:endParaRPr lang="zh-CN" altLang="en-US" sz="3200" dirty="0">
              <a:solidFill>
                <a:schemeClr val="bg2">
                  <a:lumMod val="5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75788" name="图片 75787" descr="rw1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63" y="381000"/>
            <a:ext cx="1189037" cy="1763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9" name="圆角矩形标注 75788"/>
          <p:cNvSpPr/>
          <p:nvPr/>
        </p:nvSpPr>
        <p:spPr>
          <a:xfrm>
            <a:off x="1403350" y="188913"/>
            <a:ext cx="2940050" cy="725487"/>
          </a:xfrm>
          <a:prstGeom prst="wedgeRoundRectCallout">
            <a:avLst>
              <a:gd name="adj1" fmla="val -61069"/>
              <a:gd name="adj2" fmla="val 60282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温故知新</a:t>
            </a:r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75798" name="文本框 75797"/>
          <p:cNvSpPr txBox="1"/>
          <p:nvPr/>
        </p:nvSpPr>
        <p:spPr>
          <a:xfrm>
            <a:off x="5299075" y="3356610"/>
            <a:ext cx="33680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通电导线周围存在磁场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251460" y="2780665"/>
            <a:ext cx="4881880" cy="3661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89" grpId="0" bldLvl="0" animBg="1"/>
      <p:bldP spid="757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8936" y="291624"/>
            <a:ext cx="412337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观察</a:t>
            </a:r>
            <a:r>
              <a:rPr lang="zh-CN" altLang="en-US" sz="27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发电机的工作过程</a:t>
            </a:r>
            <a:endParaRPr lang="zh-CN" altLang="en-US" sz="27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" r:id="rId1" imgW="8714105" imgH="4360545"/>
        </mc:Choice>
        <mc:Fallback>
          <p:control name="" r:id="rId1" imgW="8714105" imgH="4360545">
            <p:pic>
              <p:nvPicPr>
                <p:cNvPr id="0" name="Host Control  1026"/>
                <p:cNvPicPr>
                  <a:picLocks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18440" y="1417955"/>
                  <a:ext cx="8714105" cy="436054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ransition spd="med">
    <p:checke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Picture 1030" descr="b_20061117080755"/>
          <p:cNvPicPr/>
          <p:nvPr/>
        </p:nvPicPr>
        <p:blipFill>
          <a:blip r:embed="rId1"/>
          <a:stretch>
            <a:fillRect/>
          </a:stretch>
        </p:blipFill>
        <p:spPr>
          <a:xfrm>
            <a:off x="4403725" y="1719262"/>
            <a:ext cx="4130675" cy="26336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6626" name="Text Box 1032"/>
          <p:cNvSpPr/>
          <p:nvPr/>
        </p:nvSpPr>
        <p:spPr>
          <a:xfrm>
            <a:off x="525462" y="4316412"/>
            <a:ext cx="3741738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4000">
                <a:solidFill>
                  <a:srgbClr val="FF3300"/>
                </a:solidFill>
                <a:ea typeface="隶书" panose="02010509060101010101" pitchFamily="49" charset="-122"/>
              </a:rPr>
              <a:t>江阴风能发电</a:t>
            </a:r>
            <a:endParaRPr lang="zh-CN" altLang="en-US" sz="4000">
              <a:solidFill>
                <a:srgbClr val="FF3300"/>
              </a:solidFill>
              <a:ea typeface="隶书" panose="02010509060101010101" pitchFamily="49" charset="-122"/>
            </a:endParaRPr>
          </a:p>
        </p:txBody>
      </p:sp>
      <p:sp>
        <p:nvSpPr>
          <p:cNvPr id="26627" name="Text Box 1033"/>
          <p:cNvSpPr/>
          <p:nvPr/>
        </p:nvSpPr>
        <p:spPr>
          <a:xfrm>
            <a:off x="4403725" y="4344988"/>
            <a:ext cx="3740150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4000">
                <a:solidFill>
                  <a:srgbClr val="FF3300"/>
                </a:solidFill>
                <a:ea typeface="隶书" panose="02010509060101010101" pitchFamily="49" charset="-122"/>
              </a:rPr>
              <a:t>长江三峡水电站</a:t>
            </a:r>
            <a:endParaRPr lang="zh-CN" altLang="en-US" sz="4000">
              <a:solidFill>
                <a:srgbClr val="FF3300"/>
              </a:solidFill>
              <a:ea typeface="隶书" panose="02010509060101010101" pitchFamily="49" charset="-122"/>
            </a:endParaRPr>
          </a:p>
        </p:txBody>
      </p:sp>
      <p:pic>
        <p:nvPicPr>
          <p:cNvPr id="26628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830388" y="496888"/>
            <a:ext cx="4627562" cy="10556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6629" name="Text Box 1032"/>
          <p:cNvSpPr/>
          <p:nvPr/>
        </p:nvSpPr>
        <p:spPr>
          <a:xfrm>
            <a:off x="2590800" y="5334000"/>
            <a:ext cx="3305175" cy="706755"/>
          </a:xfrm>
          <a:prstGeom prst="rect">
            <a:avLst/>
          </a:prstGeom>
          <a:noFill/>
          <a:ln w="57150" cmpd="thinThick">
            <a:solidFill>
              <a:srgbClr val="2C26A0"/>
            </a:solidFill>
            <a:round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0000FF"/>
                </a:solidFill>
                <a:ea typeface="华文中宋" panose="02010600040101010101" charset="-122"/>
              </a:rPr>
              <a:t>电能来源广泛</a:t>
            </a:r>
            <a:endParaRPr lang="zh-CN" altLang="en-US" sz="4000" b="1">
              <a:solidFill>
                <a:srgbClr val="0000FF"/>
              </a:solidFill>
              <a:ea typeface="华文中宋" panose="02010600040101010101" charset="-122"/>
            </a:endParaRPr>
          </a:p>
        </p:txBody>
      </p:sp>
      <p:pic>
        <p:nvPicPr>
          <p:cNvPr id="26630" name="Picture 8" descr="C:\Users\Administrator\AppData\Roaming\Tencent\Users\653629516\QQ\WinTemp\RichOle\YDVLK(KSQ%{S9E%C{5S~ZQM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1676400"/>
            <a:ext cx="2990850" cy="2743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9" name="Text Box 1032"/>
          <p:cNvSpPr/>
          <p:nvPr/>
        </p:nvSpPr>
        <p:spPr>
          <a:xfrm>
            <a:off x="609600" y="381000"/>
            <a:ext cx="4418965" cy="706755"/>
          </a:xfrm>
          <a:prstGeom prst="rect">
            <a:avLst/>
          </a:prstGeom>
          <a:noFill/>
          <a:ln w="57150" cmpd="thinThick">
            <a:solidFill>
              <a:srgbClr val="2C26A0"/>
            </a:solidFill>
            <a:round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0000FF"/>
                </a:solidFill>
                <a:ea typeface="华文中宋" panose="02010600040101010101" charset="-122"/>
              </a:rPr>
              <a:t>手摇发电手电筒</a:t>
            </a:r>
            <a:endParaRPr lang="zh-CN" altLang="en-US" sz="4000" b="1">
              <a:solidFill>
                <a:srgbClr val="0000FF"/>
              </a:solidFill>
              <a:ea typeface="华文中宋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3132455" y="-1075055"/>
            <a:ext cx="2677160" cy="863727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1295400" y="1446530"/>
            <a:ext cx="5617210" cy="3964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Text Box 2"/>
          <p:cNvSpPr txBox="1"/>
          <p:nvPr/>
        </p:nvSpPr>
        <p:spPr>
          <a:xfrm>
            <a:off x="228600" y="0"/>
            <a:ext cx="35356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0000FF"/>
                </a:solidFill>
                <a:latin typeface="Arial" panose="020B0604020202020204" pitchFamily="34" charset="0"/>
                <a:ea typeface="华文彩云" panose="02010800040101010101" charset="-122"/>
              </a:rPr>
              <a:t>魔术解密</a:t>
            </a:r>
            <a:endParaRPr lang="zh-CN" altLang="en-US" sz="4800" b="1" dirty="0">
              <a:solidFill>
                <a:srgbClr val="0000FF"/>
              </a:solidFill>
              <a:latin typeface="Arial" panose="020B0604020202020204" pitchFamily="34" charset="0"/>
              <a:ea typeface="华文彩云" panose="02010800040101010101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 Box 2"/>
          <p:cNvSpPr txBox="1"/>
          <p:nvPr/>
        </p:nvSpPr>
        <p:spPr>
          <a:xfrm>
            <a:off x="228600" y="0"/>
            <a:ext cx="1524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0000FF"/>
                </a:solidFill>
                <a:latin typeface="Arial" panose="020B0604020202020204" pitchFamily="34" charset="0"/>
                <a:ea typeface="华文彩云" panose="02010800040101010101" charset="-122"/>
              </a:rPr>
              <a:t>小结</a:t>
            </a:r>
            <a:endParaRPr lang="zh-CN" altLang="en-US" sz="4800" b="1" dirty="0">
              <a:solidFill>
                <a:srgbClr val="0000FF"/>
              </a:solidFill>
              <a:latin typeface="Arial" panose="020B0604020202020204" pitchFamily="34" charset="0"/>
              <a:ea typeface="华文彩云" panose="02010800040101010101" charset="-122"/>
            </a:endParaRPr>
          </a:p>
        </p:txBody>
      </p:sp>
      <p:sp>
        <p:nvSpPr>
          <p:cNvPr id="30723" name="Text Box 3"/>
          <p:cNvSpPr txBox="1"/>
          <p:nvPr/>
        </p:nvSpPr>
        <p:spPr>
          <a:xfrm>
            <a:off x="47625" y="1828800"/>
            <a:ext cx="790575" cy="2667000"/>
          </a:xfrm>
          <a:prstGeom prst="rect">
            <a:avLst/>
          </a:prstGeom>
          <a:noFill/>
          <a:ln w="57150" cap="flat" cmpd="thickThin">
            <a:solidFill>
              <a:srgbClr val="2C26A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3300"/>
                </a:solidFill>
                <a:latin typeface="Arial" panose="020B0604020202020204" pitchFamily="34" charset="0"/>
                <a:ea typeface="华文中宋" panose="02010600040101010101" charset="-122"/>
              </a:rPr>
              <a:t>电磁感应</a:t>
            </a:r>
            <a:endParaRPr lang="zh-CN" altLang="en-US" sz="3600" b="1" dirty="0">
              <a:solidFill>
                <a:srgbClr val="003300"/>
              </a:solidFill>
              <a:latin typeface="Arial" panose="020B0604020202020204" pitchFamily="34" charset="0"/>
              <a:ea typeface="华文中宋" panose="02010600040101010101" charset="-122"/>
            </a:endParaRPr>
          </a:p>
        </p:txBody>
      </p:sp>
      <p:sp>
        <p:nvSpPr>
          <p:cNvPr id="30724" name="AutoShape 4"/>
          <p:cNvSpPr/>
          <p:nvPr/>
        </p:nvSpPr>
        <p:spPr>
          <a:xfrm>
            <a:off x="990600" y="1524000"/>
            <a:ext cx="304800" cy="3352800"/>
          </a:xfrm>
          <a:prstGeom prst="leftBrace">
            <a:avLst>
              <a:gd name="adj1" fmla="val 91666"/>
              <a:gd name="adj2" fmla="val 50000"/>
            </a:avLst>
          </a:prstGeom>
          <a:noFill/>
          <a:ln w="38100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25" name="Text Box 5"/>
          <p:cNvSpPr txBox="1"/>
          <p:nvPr/>
        </p:nvSpPr>
        <p:spPr>
          <a:xfrm>
            <a:off x="1295400" y="2514600"/>
            <a:ext cx="2133600" cy="1247775"/>
          </a:xfrm>
          <a:prstGeom prst="rect">
            <a:avLst/>
          </a:prstGeom>
          <a:noFill/>
          <a:ln w="57150" cap="flat" cmpd="thinThick">
            <a:solidFill>
              <a:srgbClr val="2C26A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3300"/>
                </a:solidFill>
                <a:latin typeface="Arial" panose="020B0604020202020204" pitchFamily="34" charset="0"/>
                <a:ea typeface="华文中宋" panose="02010600040101010101" charset="-122"/>
              </a:rPr>
              <a:t>决定感应电流方向</a:t>
            </a:r>
            <a:endParaRPr lang="zh-CN" altLang="en-US" sz="3600" b="1" dirty="0">
              <a:solidFill>
                <a:srgbClr val="003300"/>
              </a:solidFill>
              <a:latin typeface="Arial" panose="020B0604020202020204" pitchFamily="34" charset="0"/>
              <a:ea typeface="华文中宋" panose="02010600040101010101" charset="-122"/>
            </a:endParaRPr>
          </a:p>
        </p:txBody>
      </p:sp>
      <p:sp>
        <p:nvSpPr>
          <p:cNvPr id="30726" name="AutoShape 6"/>
          <p:cNvSpPr/>
          <p:nvPr/>
        </p:nvSpPr>
        <p:spPr>
          <a:xfrm>
            <a:off x="3581400" y="685800"/>
            <a:ext cx="177800" cy="1524000"/>
          </a:xfrm>
          <a:prstGeom prst="leftBrace">
            <a:avLst>
              <a:gd name="adj1" fmla="val 71428"/>
              <a:gd name="adj2" fmla="val 50000"/>
            </a:avLst>
          </a:prstGeom>
          <a:noFill/>
          <a:ln w="38100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27" name="Text Box 7"/>
          <p:cNvSpPr txBox="1"/>
          <p:nvPr/>
        </p:nvSpPr>
        <p:spPr>
          <a:xfrm>
            <a:off x="3657600" y="1676400"/>
            <a:ext cx="548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在磁场中 </a:t>
            </a: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做切割磁感线运动</a:t>
            </a:r>
            <a:endParaRPr lang="zh-CN" altLang="en-US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8" name="Text Box 8"/>
          <p:cNvSpPr txBox="1"/>
          <p:nvPr/>
        </p:nvSpPr>
        <p:spPr>
          <a:xfrm>
            <a:off x="3733800" y="533400"/>
            <a:ext cx="4267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闭合回路</a:t>
            </a: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一部分导体</a:t>
            </a:r>
            <a:endParaRPr lang="zh-CN" altLang="en-US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9" name="Text Box 9"/>
          <p:cNvSpPr txBox="1"/>
          <p:nvPr/>
        </p:nvSpPr>
        <p:spPr>
          <a:xfrm>
            <a:off x="1371600" y="838200"/>
            <a:ext cx="2133600" cy="1247775"/>
          </a:xfrm>
          <a:prstGeom prst="rect">
            <a:avLst/>
          </a:prstGeom>
          <a:noFill/>
          <a:ln w="57150" cap="flat" cmpd="thinThick">
            <a:solidFill>
              <a:srgbClr val="2C26A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3300"/>
                </a:solidFill>
                <a:latin typeface="Arial" panose="020B0604020202020204" pitchFamily="34" charset="0"/>
                <a:ea typeface="华文中宋" panose="02010600040101010101" charset="-122"/>
              </a:rPr>
              <a:t>产生感应电流条件</a:t>
            </a:r>
            <a:endParaRPr lang="zh-CN" altLang="en-US" sz="3600" b="1" dirty="0">
              <a:solidFill>
                <a:srgbClr val="003300"/>
              </a:solidFill>
              <a:latin typeface="Arial" panose="020B0604020202020204" pitchFamily="34" charset="0"/>
              <a:ea typeface="华文中宋" panose="02010600040101010101" charset="-122"/>
            </a:endParaRPr>
          </a:p>
        </p:txBody>
      </p:sp>
      <p:sp>
        <p:nvSpPr>
          <p:cNvPr id="30730" name="AutoShape 10"/>
          <p:cNvSpPr/>
          <p:nvPr/>
        </p:nvSpPr>
        <p:spPr>
          <a:xfrm>
            <a:off x="3505200" y="2438400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38100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31" name="Text Box 11"/>
          <p:cNvSpPr txBox="1"/>
          <p:nvPr/>
        </p:nvSpPr>
        <p:spPr>
          <a:xfrm>
            <a:off x="3657600" y="2438400"/>
            <a:ext cx="2667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磁场方向</a:t>
            </a:r>
            <a:endParaRPr lang="zh-CN" altLang="en-US" sz="3600" b="1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32" name="Text Box 12"/>
          <p:cNvSpPr txBox="1"/>
          <p:nvPr/>
        </p:nvSpPr>
        <p:spPr>
          <a:xfrm>
            <a:off x="3657600" y="3200400"/>
            <a:ext cx="495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导体切割磁感线运动方向</a:t>
            </a:r>
            <a:endParaRPr lang="zh-CN" altLang="en-US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33" name="Text Box 13"/>
          <p:cNvSpPr txBox="1"/>
          <p:nvPr/>
        </p:nvSpPr>
        <p:spPr>
          <a:xfrm>
            <a:off x="1371600" y="4267200"/>
            <a:ext cx="1676400" cy="1247775"/>
          </a:xfrm>
          <a:prstGeom prst="rect">
            <a:avLst/>
          </a:prstGeom>
          <a:noFill/>
          <a:ln w="57150" cap="flat" cmpd="thinThick">
            <a:solidFill>
              <a:srgbClr val="2C26A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3300"/>
                </a:solidFill>
                <a:latin typeface="Arial" panose="020B0604020202020204" pitchFamily="34" charset="0"/>
                <a:ea typeface="华文中宋" panose="02010600040101010101" charset="-122"/>
              </a:rPr>
              <a:t>应用：发电机</a:t>
            </a:r>
            <a:endParaRPr lang="zh-CN" altLang="en-US" sz="3600" b="1" dirty="0">
              <a:solidFill>
                <a:srgbClr val="003300"/>
              </a:solidFill>
              <a:latin typeface="Arial" panose="020B0604020202020204" pitchFamily="34" charset="0"/>
              <a:ea typeface="华文中宋" panose="02010600040101010101" charset="-122"/>
            </a:endParaRPr>
          </a:p>
        </p:txBody>
      </p:sp>
      <p:sp>
        <p:nvSpPr>
          <p:cNvPr id="30734" name="AutoShape 16"/>
          <p:cNvSpPr/>
          <p:nvPr/>
        </p:nvSpPr>
        <p:spPr>
          <a:xfrm>
            <a:off x="3276600" y="4191000"/>
            <a:ext cx="152400" cy="1295400"/>
          </a:xfrm>
          <a:prstGeom prst="leftBrace">
            <a:avLst>
              <a:gd name="adj1" fmla="val 70833"/>
              <a:gd name="adj2" fmla="val 50000"/>
            </a:avLst>
          </a:prstGeom>
          <a:noFill/>
          <a:ln w="38100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35" name="Text Box 17"/>
          <p:cNvSpPr txBox="1"/>
          <p:nvPr/>
        </p:nvSpPr>
        <p:spPr>
          <a:xfrm>
            <a:off x="3429000" y="4038600"/>
            <a:ext cx="1600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交流电：</a:t>
            </a:r>
            <a:endParaRPr lang="zh-CN" altLang="en-US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36" name="Text Box 18"/>
          <p:cNvSpPr txBox="1"/>
          <p:nvPr/>
        </p:nvSpPr>
        <p:spPr>
          <a:xfrm>
            <a:off x="4876800" y="4038600"/>
            <a:ext cx="3733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电流大小、方向随时间周期性变化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37" name="Text Box 19"/>
          <p:cNvSpPr txBox="1"/>
          <p:nvPr/>
        </p:nvSpPr>
        <p:spPr>
          <a:xfrm>
            <a:off x="3352800" y="5181600"/>
            <a:ext cx="213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能量转化：</a:t>
            </a:r>
            <a:endParaRPr lang="zh-CN" altLang="en-US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38" name="Text Box 20"/>
          <p:cNvSpPr txBox="1"/>
          <p:nvPr/>
        </p:nvSpPr>
        <p:spPr>
          <a:xfrm>
            <a:off x="5334000" y="5181600"/>
            <a:ext cx="3048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机械能→电能和内能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  <p:bldP spid="30728" grpId="0"/>
      <p:bldP spid="30727" grpId="0"/>
      <p:bldP spid="30725" grpId="0" animBg="1"/>
      <p:bldP spid="30731" grpId="0"/>
      <p:bldP spid="30732" grpId="0"/>
      <p:bldP spid="30733" grpId="0" animBg="1"/>
      <p:bldP spid="30736" grpId="0"/>
      <p:bldP spid="30737" grpId="0"/>
      <p:bldP spid="30735" grpId="0"/>
      <p:bldP spid="307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81000" y="533400"/>
            <a:ext cx="7511415" cy="2185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一旦科学插上幻想的翅膀，它就能赢得胜利。</a:t>
            </a:r>
            <a:endParaRPr lang="zh-CN" altLang="en-US" sz="4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r"/>
            <a:r>
              <a:rPr lang="zh-C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——法拉第</a:t>
            </a:r>
            <a:endParaRPr lang="zh-CN" altLang="en-US" sz="4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4582" name="图片 3">
            <a:hlinkClick r:id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0" y="0"/>
            <a:ext cx="903605" cy="1308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矩形 34818"/>
          <p:cNvSpPr/>
          <p:nvPr/>
        </p:nvSpPr>
        <p:spPr>
          <a:xfrm>
            <a:off x="1078865" y="2971800"/>
            <a:ext cx="6986270" cy="323977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u="none" kern="1200" baseline="0">
                <a:solidFill>
                  <a:schemeClr val="tx1"/>
                </a:solidFill>
                <a:latin typeface="Tahoma" panose="020B0604030504040204" pitchFamily="2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chemeClr val="tx1"/>
                </a:solidFill>
                <a:latin typeface="Tahoma" panose="020B0604030504040204" pitchFamily="2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latin typeface="Tahoma" panose="020B0604030504040204" pitchFamily="2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Tahoma" panose="020B0604030504040204" pitchFamily="2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Tahoma" panose="020B0604030504040204" pitchFamily="2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6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知识改变命运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lvl="0">
              <a:buNone/>
            </a:pPr>
            <a:r>
              <a:rPr lang="zh-CN" altLang="en-US" sz="6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学识成就未来</a:t>
            </a:r>
            <a:endParaRPr lang="zh-CN" altLang="en-US" sz="6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lvl="0" algn="r">
              <a:buNone/>
            </a:pPr>
            <a:r>
              <a:rPr lang="zh-CN" altLang="en-US" sz="6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——物理老师</a:t>
            </a:r>
            <a:endParaRPr lang="zh-CN" altLang="en-US" sz="6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481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34819">
                                            <p:txEl>
                                              <p:charRg st="9" end="1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3481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文本框 101377"/>
          <p:cNvSpPr txBox="1"/>
          <p:nvPr/>
        </p:nvSpPr>
        <p:spPr>
          <a:xfrm>
            <a:off x="1752600" y="1999933"/>
            <a:ext cx="1295400" cy="1189037"/>
          </a:xfrm>
          <a:prstGeom prst="rect">
            <a:avLst/>
          </a:prstGeom>
          <a:solidFill>
            <a:srgbClr val="FF3300"/>
          </a:solidFill>
          <a:ln w="9525">
            <a:noFill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72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电</a:t>
            </a:r>
            <a:endParaRPr lang="zh-CN" altLang="en-US" sz="5400">
              <a:latin typeface="Times New Roman" panose="02020603050405020304" pitchFamily="18" charset="0"/>
            </a:endParaRPr>
          </a:p>
        </p:txBody>
      </p:sp>
      <p:sp>
        <p:nvSpPr>
          <p:cNvPr id="101379" name="文本框 101378"/>
          <p:cNvSpPr txBox="1"/>
          <p:nvPr/>
        </p:nvSpPr>
        <p:spPr>
          <a:xfrm>
            <a:off x="3657600" y="1109345"/>
            <a:ext cx="2362200" cy="823913"/>
          </a:xfrm>
          <a:prstGeom prst="rect">
            <a:avLst/>
          </a:prstGeom>
          <a:solidFill>
            <a:srgbClr val="CC9900"/>
          </a:solidFill>
          <a:ln w="9525">
            <a:noFill/>
          </a:ln>
        </p:spPr>
        <p:txBody>
          <a:bodyPr anchor="ctr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电生磁</a:t>
            </a:r>
            <a:endParaRPr lang="zh-CN" altLang="en-US" sz="4800" dirty="0">
              <a:latin typeface="Times New Roman" panose="02020603050405020304" pitchFamily="18" charset="0"/>
            </a:endParaRPr>
          </a:p>
        </p:txBody>
      </p:sp>
      <p:sp>
        <p:nvSpPr>
          <p:cNvPr id="101380" name="文本框 101379"/>
          <p:cNvSpPr txBox="1"/>
          <p:nvPr/>
        </p:nvSpPr>
        <p:spPr>
          <a:xfrm>
            <a:off x="6629400" y="2023745"/>
            <a:ext cx="1101725" cy="1189038"/>
          </a:xfrm>
          <a:prstGeom prst="rect">
            <a:avLst/>
          </a:prstGeom>
          <a:solidFill>
            <a:srgbClr val="FF3300"/>
          </a:solidFill>
          <a:ln w="9525">
            <a:noFill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 wrap="none" anchor="ctr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72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磁</a:t>
            </a:r>
            <a:endParaRPr lang="zh-CN" altLang="en-US" sz="7200" b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1381" name="右箭头 101380"/>
          <p:cNvSpPr/>
          <p:nvPr/>
        </p:nvSpPr>
        <p:spPr>
          <a:xfrm>
            <a:off x="3429000" y="2099945"/>
            <a:ext cx="3051175" cy="304800"/>
          </a:xfrm>
          <a:prstGeom prst="rightArrow">
            <a:avLst>
              <a:gd name="adj1" fmla="val 50000"/>
              <a:gd name="adj2" fmla="val 250260"/>
            </a:avLst>
          </a:prstGeom>
          <a:gradFill rotWithShape="0">
            <a:gsLst>
              <a:gs pos="0">
                <a:srgbClr val="FF3300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1383" name="文本框 101382"/>
          <p:cNvSpPr txBox="1"/>
          <p:nvPr/>
        </p:nvSpPr>
        <p:spPr>
          <a:xfrm>
            <a:off x="7315200" y="281622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</a:rPr>
              <a:t>N</a:t>
            </a:r>
            <a:endParaRPr lang="en-US" altLang="zh-CN" sz="2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1384" name="组合 101383"/>
          <p:cNvGrpSpPr/>
          <p:nvPr/>
        </p:nvGrpSpPr>
        <p:grpSpPr>
          <a:xfrm>
            <a:off x="3048000" y="2571433"/>
            <a:ext cx="3878263" cy="2139950"/>
            <a:chOff x="1488" y="1257"/>
            <a:chExt cx="2443" cy="1348"/>
          </a:xfrm>
        </p:grpSpPr>
        <p:pic>
          <p:nvPicPr>
            <p:cNvPr id="101385" name="图片 101384" descr="Q_00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56" y="1257"/>
              <a:ext cx="864" cy="8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1386" name="右箭头 101385"/>
            <p:cNvSpPr/>
            <p:nvPr/>
          </p:nvSpPr>
          <p:spPr>
            <a:xfrm flipH="1">
              <a:off x="1776" y="1392"/>
              <a:ext cx="1680" cy="192"/>
            </a:xfrm>
            <a:prstGeom prst="rightArrow">
              <a:avLst>
                <a:gd name="adj1" fmla="val 50000"/>
                <a:gd name="adj2" fmla="val 218750"/>
              </a:avLst>
            </a:prstGeom>
            <a:gradFill rotWithShape="0">
              <a:gsLst>
                <a:gs pos="0">
                  <a:srgbClr val="FF3300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1388" name="文本框 101387"/>
            <p:cNvSpPr txBox="1"/>
            <p:nvPr/>
          </p:nvSpPr>
          <p:spPr>
            <a:xfrm>
              <a:off x="1488" y="2160"/>
              <a:ext cx="2443" cy="445"/>
            </a:xfrm>
            <a:prstGeom prst="rect">
              <a:avLst/>
            </a:prstGeom>
            <a:gradFill rotWithShape="0">
              <a:gsLst>
                <a:gs pos="0">
                  <a:srgbClr val="CC9900"/>
                </a:gs>
                <a:gs pos="100000">
                  <a:srgbClr val="CC9900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  <a:effectLst>
              <a:prstShdw prst="shdw17" dist="17961" dir="13499999">
                <a:srgbClr val="CC9900">
                  <a:gamma/>
                  <a:shade val="60000"/>
                  <a:invGamma/>
                </a:srgbClr>
              </a:prstShdw>
            </a:effectLst>
          </p:spPr>
          <p:txBody>
            <a:bodyPr wrap="square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  </a:t>
              </a:r>
              <a:r>
                <a:rPr lang="zh-CN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磁能生电吗？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ldLvl="0" animBg="1"/>
      <p:bldP spid="10138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Group 18"/>
          <p:cNvGrpSpPr/>
          <p:nvPr/>
        </p:nvGrpSpPr>
        <p:grpSpPr>
          <a:xfrm>
            <a:off x="1300163" y="1104900"/>
            <a:ext cx="6429375" cy="4505325"/>
            <a:chOff x="864" y="912"/>
            <a:chExt cx="4050" cy="2838"/>
          </a:xfrm>
        </p:grpSpPr>
        <p:pic>
          <p:nvPicPr>
            <p:cNvPr id="9225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86" y="1807"/>
              <a:ext cx="2928" cy="19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6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" y="912"/>
              <a:ext cx="1635" cy="149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70675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40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观察电风扇的内部结构</a:t>
            </a:r>
            <a:endParaRPr kumimoji="0" lang="zh-CN" altLang="en-US" sz="4000" b="1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125" name="Line 13"/>
          <p:cNvSpPr/>
          <p:nvPr/>
        </p:nvSpPr>
        <p:spPr>
          <a:xfrm flipV="1">
            <a:off x="6481763" y="2019300"/>
            <a:ext cx="228600" cy="1066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6172200" y="1404938"/>
            <a:ext cx="12192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6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磁体</a:t>
            </a:r>
            <a:endParaRPr kumimoji="0" lang="zh-CN" altLang="en-US" sz="3600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0127" name="Line 15"/>
          <p:cNvSpPr/>
          <p:nvPr/>
        </p:nvSpPr>
        <p:spPr>
          <a:xfrm>
            <a:off x="5872163" y="4305300"/>
            <a:ext cx="762000" cy="9144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6586538" y="4886325"/>
            <a:ext cx="118586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6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线圈</a:t>
            </a:r>
            <a:endParaRPr kumimoji="0" lang="zh-CN" altLang="en-US" sz="3600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2976563" y="5676900"/>
            <a:ext cx="32004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微型电扇的结构</a:t>
            </a:r>
            <a:endParaRPr kumimoji="0" lang="zh-CN" altLang="en-US" sz="32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/>
      <p:bldP spid="90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Text Box 3"/>
          <p:cNvSpPr/>
          <p:nvPr/>
        </p:nvSpPr>
        <p:spPr>
          <a:xfrm>
            <a:off x="1095375" y="1687512"/>
            <a:ext cx="18415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14338" name="Text Box 4"/>
          <p:cNvSpPr/>
          <p:nvPr/>
        </p:nvSpPr>
        <p:spPr>
          <a:xfrm>
            <a:off x="762000" y="1447800"/>
            <a:ext cx="8032750" cy="1568450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 eaLnBrk="1" hangingPunct="1">
              <a:lnSpc>
                <a:spcPct val="150000"/>
              </a:lnSpc>
            </a:pPr>
            <a:r>
              <a:rPr lang="en-US" altLang="zh-CN" sz="3200" b="1">
                <a:latin typeface="宋体" panose="02010600030101010101" pitchFamily="2" charset="-122"/>
              </a:rPr>
              <a:t>1.</a:t>
            </a:r>
            <a:r>
              <a:rPr lang="zh-CN" altLang="en-US" sz="3200" b="1">
                <a:latin typeface="宋体" panose="02010600030101010101" pitchFamily="2" charset="-122"/>
              </a:rPr>
              <a:t>用手指捏紧插头的两极</a:t>
            </a:r>
            <a:r>
              <a:rPr lang="en-US" altLang="zh-CN" sz="3200" b="1">
                <a:latin typeface="宋体" panose="02010600030101010101" pitchFamily="2" charset="-122"/>
              </a:rPr>
              <a:t>,</a:t>
            </a:r>
            <a:r>
              <a:rPr lang="zh-CN" altLang="en-US" sz="3200" b="1">
                <a:latin typeface="宋体" panose="02010600030101010101" pitchFamily="2" charset="-122"/>
              </a:rPr>
              <a:t>旋转电风扇的叶片</a:t>
            </a:r>
            <a:r>
              <a:rPr lang="en-US" altLang="zh-CN" sz="3200" b="1">
                <a:latin typeface="宋体" panose="02010600030101010101" pitchFamily="2" charset="-122"/>
              </a:rPr>
              <a:t>,</a:t>
            </a:r>
            <a:r>
              <a:rPr lang="zh-CN" altLang="en-US" sz="3200" b="1">
                <a:latin typeface="宋体" panose="02010600030101010101" pitchFamily="2" charset="-122"/>
              </a:rPr>
              <a:t>你有什么感觉</a:t>
            </a:r>
            <a:r>
              <a:rPr lang="en-US" altLang="zh-CN" sz="3200" b="1">
                <a:latin typeface="宋体" panose="02010600030101010101" pitchFamily="2" charset="-122"/>
              </a:rPr>
              <a:t>?</a:t>
            </a:r>
            <a:endParaRPr lang="en-US" altLang="zh-CN" sz="3200" b="1">
              <a:latin typeface="宋体" panose="02010600030101010101" pitchFamily="2" charset="-122"/>
            </a:endParaRPr>
          </a:p>
        </p:txBody>
      </p:sp>
      <p:pic>
        <p:nvPicPr>
          <p:cNvPr id="14339" name="16-视频-17：电动机与发电机.mpg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62200" y="3352800"/>
            <a:ext cx="4038600" cy="27384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4340" name="Rectangle 2"/>
          <p:cNvSpPr/>
          <p:nvPr>
            <p:ph type="title" idx="4294967295"/>
          </p:nvPr>
        </p:nvSpPr>
        <p:spPr>
          <a:xfrm>
            <a:off x="0" y="228600"/>
            <a:ext cx="6418580" cy="840740"/>
          </a:xfrm>
          <a:prstGeom prst="rect">
            <a:avLst/>
          </a:prstGeom>
          <a:solidFill>
            <a:srgbClr val="FFFF99"/>
          </a:solidFill>
          <a:ln>
            <a:solidFill>
              <a:prstClr val="black"/>
            </a:solidFill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/>
            <a:r>
              <a:rPr lang="zh-CN" altLang="en-US" sz="36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  <a:r>
              <a:rPr sz="36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sz="36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：体验</a:t>
            </a:r>
            <a:r>
              <a:rPr lang="zh-CN" altLang="en-US" sz="3600" b="1">
                <a:solidFill>
                  <a:srgbClr val="990000"/>
                </a:solidFill>
                <a:ea typeface="黑体" panose="02010609060101010101" pitchFamily="49" charset="-122"/>
              </a:rPr>
              <a:t>“磁</a:t>
            </a:r>
            <a:r>
              <a:rPr lang="zh-CN" altLang="en-US" sz="36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生电</a:t>
            </a:r>
            <a:r>
              <a:rPr lang="zh-CN" altLang="en-US" sz="3600" b="1">
                <a:solidFill>
                  <a:srgbClr val="990000"/>
                </a:solidFill>
                <a:ea typeface="黑体" panose="02010609060101010101" pitchFamily="49" charset="-122"/>
              </a:rPr>
              <a:t>”</a:t>
            </a:r>
            <a:r>
              <a:rPr lang="zh-CN" altLang="en-US" sz="36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现象</a:t>
            </a:r>
            <a:endParaRPr lang="zh-CN" altLang="en-US" sz="3600" b="1">
              <a:solidFill>
                <a:srgbClr val="99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evt" cmd="togglePause">
                                      <p:cBhvr additive="base">
                                        <p:cTn id="6" dur="1" fill="hold"/>
                                        <p:tgtEl>
                                          <p:spTgt spid="14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video>
              <p:cMediaNode>
                <p:cTn id="7"/>
                <p:tgtEl>
                  <p:spTgt spid="1433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5"/>
          <p:cNvPicPr/>
          <p:nvPr/>
        </p:nvPicPr>
        <p:blipFill>
          <a:blip r:embed="rId1">
            <a:lum contrast="42000"/>
          </a:blip>
          <a:stretch>
            <a:fillRect/>
          </a:stretch>
        </p:blipFill>
        <p:spPr>
          <a:xfrm>
            <a:off x="2743200" y="2614295"/>
            <a:ext cx="3124200" cy="28606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5362" name="Text Box 10"/>
          <p:cNvSpPr/>
          <p:nvPr/>
        </p:nvSpPr>
        <p:spPr>
          <a:xfrm>
            <a:off x="534035" y="1524000"/>
            <a:ext cx="8533765" cy="1076325"/>
          </a:xfrm>
          <a:prstGeom prst="rect">
            <a:avLst/>
          </a:prstGeom>
          <a:noFill/>
          <a:ln>
            <a:noFill/>
            <a:round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</a:pPr>
            <a:r>
              <a:rPr lang="en-US" altLang="zh-CN" sz="3200" b="1">
                <a:latin typeface="宋体" panose="02010600030101010101" pitchFamily="2" charset="-122"/>
              </a:rPr>
              <a:t>2.</a:t>
            </a:r>
            <a:r>
              <a:rPr lang="zh-CN" altLang="en-US" sz="3200" b="1">
                <a:latin typeface="宋体" panose="02010600030101010101" pitchFamily="2" charset="-122"/>
              </a:rPr>
              <a:t>在微型电扇的插头处接一个发光二极管，用手旋转叶片，发现二极管</a:t>
            </a:r>
            <a:r>
              <a:rPr lang="en-US" altLang="zh-CN" sz="3200" b="1">
                <a:latin typeface="宋体" panose="02010600030101010101" pitchFamily="2" charset="-122"/>
              </a:rPr>
              <a:t>_______</a:t>
            </a:r>
            <a:r>
              <a:rPr lang="zh-CN" altLang="en-US" sz="3200" b="1">
                <a:latin typeface="宋体" panose="02010600030101010101" pitchFamily="2" charset="-122"/>
              </a:rPr>
              <a:t>。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15363" name="Text Box 11"/>
          <p:cNvSpPr/>
          <p:nvPr/>
        </p:nvSpPr>
        <p:spPr>
          <a:xfrm>
            <a:off x="76200" y="5659120"/>
            <a:ext cx="9144000" cy="1198880"/>
          </a:xfrm>
          <a:prstGeom prst="rect">
            <a:avLst/>
          </a:prstGeom>
          <a:noFill/>
          <a:ln>
            <a:noFill/>
            <a:round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</a:pPr>
            <a:r>
              <a:rPr sz="3200" b="1">
                <a:latin typeface="宋体" panose="02010600030101010101" pitchFamily="2" charset="-122"/>
              </a:rPr>
              <a:t>3.</a:t>
            </a:r>
            <a:r>
              <a:rPr lang="zh-CN" altLang="en-US" sz="3200" b="1">
                <a:latin typeface="宋体" panose="02010600030101010101" pitchFamily="2" charset="-122"/>
              </a:rPr>
              <a:t>上述实验现象说明利用 </a:t>
            </a:r>
            <a:r>
              <a:rPr sz="3200" b="1">
                <a:latin typeface="宋体" panose="02010600030101010101" pitchFamily="2" charset="-122"/>
              </a:rPr>
              <a:t>____</a:t>
            </a:r>
            <a:r>
              <a:rPr sz="3200" b="1">
                <a:latin typeface="宋体" panose="02010600030101010101" pitchFamily="2" charset="-122"/>
                <a:sym typeface="+mn-ea"/>
              </a:rPr>
              <a:t>可以产生</a:t>
            </a:r>
            <a:r>
              <a:rPr lang="en-US" altLang="zh-CN" sz="3600" b="1">
                <a:latin typeface="宋体" panose="02010600030101010101" pitchFamily="2" charset="-122"/>
              </a:rPr>
              <a:t>_______</a:t>
            </a:r>
            <a:r>
              <a:rPr lang="zh-CN" altLang="en-US" sz="3600" b="1">
                <a:latin typeface="宋体" panose="02010600030101010101" pitchFamily="2" charset="-122"/>
              </a:rPr>
              <a:t>。</a:t>
            </a:r>
            <a:endParaRPr lang="zh-CN" altLang="en-US" sz="3600" b="1">
              <a:latin typeface="宋体" panose="02010600030101010101" pitchFamily="2" charset="-122"/>
            </a:endParaRPr>
          </a:p>
        </p:txBody>
      </p:sp>
      <p:sp>
        <p:nvSpPr>
          <p:cNvPr id="15364" name="Text Box 12"/>
          <p:cNvSpPr/>
          <p:nvPr/>
        </p:nvSpPr>
        <p:spPr>
          <a:xfrm>
            <a:off x="5410200" y="1981200"/>
            <a:ext cx="9144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发光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5365" name="Text Box 13"/>
          <p:cNvSpPr/>
          <p:nvPr/>
        </p:nvSpPr>
        <p:spPr>
          <a:xfrm>
            <a:off x="4724400" y="5659120"/>
            <a:ext cx="137414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磁场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5367" name="Rectangle 2"/>
          <p:cNvSpPr/>
          <p:nvPr>
            <p:ph type="title" idx="4294967295"/>
          </p:nvPr>
        </p:nvSpPr>
        <p:spPr>
          <a:xfrm>
            <a:off x="0" y="273050"/>
            <a:ext cx="6975475" cy="852170"/>
          </a:xfrm>
          <a:prstGeom prst="rect">
            <a:avLst/>
          </a:prstGeom>
          <a:solidFill>
            <a:srgbClr val="FFFF99"/>
          </a:solidFill>
          <a:ln>
            <a:solidFill>
              <a:prstClr val="black"/>
            </a:solidFill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/>
            <a:r>
              <a:rPr lang="zh-CN" altLang="en-US" sz="36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  <a:r>
              <a:rPr sz="36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一：</a:t>
            </a:r>
            <a:r>
              <a:rPr lang="zh-CN" altLang="en-US" sz="36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观察</a:t>
            </a:r>
            <a:r>
              <a:rPr lang="zh-CN" altLang="en-US" sz="3600" b="1">
                <a:solidFill>
                  <a:srgbClr val="990000"/>
                </a:solidFill>
                <a:ea typeface="黑体" panose="02010609060101010101" pitchFamily="49" charset="-122"/>
              </a:rPr>
              <a:t>“</a:t>
            </a:r>
            <a:r>
              <a:rPr lang="zh-CN" altLang="en-US" sz="36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磁生电</a:t>
            </a:r>
            <a:r>
              <a:rPr lang="zh-CN" altLang="en-US" sz="3600" b="1">
                <a:solidFill>
                  <a:srgbClr val="990000"/>
                </a:solidFill>
                <a:ea typeface="黑体" panose="02010609060101010101" pitchFamily="49" charset="-122"/>
              </a:rPr>
              <a:t>”</a:t>
            </a:r>
            <a:r>
              <a:rPr lang="zh-CN" altLang="en-US" sz="3600" b="1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现象</a:t>
            </a:r>
            <a:endParaRPr lang="zh-CN" altLang="en-US" sz="3600" b="1">
              <a:solidFill>
                <a:srgbClr val="99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96200" y="5638800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defTabSz="914400" eaLnBrk="1" hangingPunct="1">
              <a:spcBef>
                <a:spcPct val="50000"/>
              </a:spcBef>
            </a:pPr>
            <a:r>
              <a:rPr sz="2800" b="1">
                <a:solidFill>
                  <a:srgbClr val="FF0000"/>
                </a:solidFill>
                <a:sym typeface="+mn-ea"/>
              </a:rPr>
              <a:t>电流</a:t>
            </a:r>
            <a:endParaRPr lang="zh-CN" altLang="en-US" sz="32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1"/>
      <p:bldP spid="15365" grpId="2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3" name="文本框 9228"/>
          <p:cNvSpPr txBox="1"/>
          <p:nvPr/>
        </p:nvSpPr>
        <p:spPr>
          <a:xfrm>
            <a:off x="467995" y="1556385"/>
            <a:ext cx="7937500" cy="6826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marR="0" defTabSz="914400">
              <a:lnSpc>
                <a:spcPct val="120000"/>
              </a:lnSpc>
              <a:buClrTx/>
              <a:buSzPct val="100000"/>
              <a:buFontTx/>
              <a:buNone/>
              <a:defRPr/>
            </a:pPr>
            <a:r>
              <a:rPr kumimoji="0" lang="en-US" altLang="en-US" sz="3200" b="1" kern="1200" cap="none" spc="0" normalizeH="0" baseline="0" noProof="0" smtClean="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利用</a:t>
            </a:r>
            <a:r>
              <a:rPr kumimoji="0" lang="en-US" altLang="en-US" sz="3200" b="1" kern="1200" cap="none" spc="0" normalizeH="0" baseline="0" noProof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磁场</a:t>
            </a:r>
            <a:r>
              <a:rPr kumimoji="0" lang="en-US" altLang="en-US" sz="3200" b="1" kern="1200" cap="none" spc="0" normalizeH="0" baseline="0" noProof="0" smtClean="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产生</a:t>
            </a:r>
            <a:r>
              <a:rPr kumimoji="0" lang="en-US" altLang="en-US" sz="3200" b="1" kern="1200" cap="none" spc="0" normalizeH="0" baseline="0" noProof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电流</a:t>
            </a:r>
            <a:r>
              <a:rPr kumimoji="0" lang="en-US" altLang="en-US" sz="3200" b="1" kern="1200" cap="none" spc="0" normalizeH="0" baseline="0" noProof="0" smtClean="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的现象叫作</a:t>
            </a:r>
            <a:r>
              <a:rPr kumimoji="0" lang="en-US" altLang="en-US" sz="3200" b="1" kern="1200" cap="none" spc="0" normalizeH="0" baseline="0" noProof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电磁感应。</a:t>
            </a:r>
            <a:endParaRPr kumimoji="0" lang="en-US" altLang="en-US" sz="3200" b="1" kern="1200" cap="none" spc="0" normalizeH="0" baseline="0" noProof="0" smtClean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294" name="文本框 9229"/>
          <p:cNvSpPr txBox="1"/>
          <p:nvPr/>
        </p:nvSpPr>
        <p:spPr>
          <a:xfrm>
            <a:off x="467995" y="2318385"/>
            <a:ext cx="7937500" cy="6826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marR="0" defTabSz="914400">
              <a:lnSpc>
                <a:spcPct val="120000"/>
              </a:lnSpc>
              <a:buClrTx/>
              <a:buSzPct val="100000"/>
              <a:buFontTx/>
              <a:buNone/>
              <a:defRPr/>
            </a:pPr>
            <a:r>
              <a:rPr kumimoji="0" lang="en-US" altLang="en-US" sz="3200" b="1" kern="1200" cap="none" spc="0" normalizeH="0" baseline="0" noProof="0" smtClean="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电磁感应产生的电流叫作</a:t>
            </a:r>
            <a:r>
              <a:rPr kumimoji="0" lang="en-US" altLang="en-US" sz="3200" b="1" kern="1200" cap="none" spc="0" normalizeH="0" baseline="0" noProof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感应电流。</a:t>
            </a:r>
            <a:endParaRPr kumimoji="0" lang="en-US" altLang="en-US" sz="3200" b="1" kern="1200" cap="none" spc="0" normalizeH="0" baseline="0" noProof="0" smtClean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295" name="文本框 9217"/>
          <p:cNvSpPr/>
          <p:nvPr/>
        </p:nvSpPr>
        <p:spPr>
          <a:xfrm>
            <a:off x="611823" y="4364673"/>
            <a:ext cx="5181600" cy="164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2C26A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英</a:t>
            </a:r>
            <a:r>
              <a:rPr lang="zh-CN" altLang="en-US" sz="2800" dirty="0">
                <a:solidFill>
                  <a:srgbClr val="2C26A0"/>
                </a:solidFill>
                <a:latin typeface="Times New Roman" panose="02020603050405020304" pitchFamily="18" charset="0"/>
              </a:rPr>
              <a:t>国物理学家</a:t>
            </a:r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法拉第</a:t>
            </a:r>
            <a:r>
              <a:rPr lang="zh-CN" altLang="en-US" sz="2800" dirty="0">
                <a:solidFill>
                  <a:srgbClr val="2C26A0"/>
                </a:solidFill>
                <a:latin typeface="Times New Roman" panose="02020603050405020304" pitchFamily="18" charset="0"/>
              </a:rPr>
              <a:t>从1822年起，经过十年不懈地努力，终于在1831年发现了电磁感应定律。</a:t>
            </a:r>
            <a:endParaRPr lang="zh-CN" altLang="en-US" sz="2800" dirty="0">
              <a:solidFill>
                <a:srgbClr val="2C26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7" name="矩形 9"/>
          <p:cNvSpPr/>
          <p:nvPr/>
        </p:nvSpPr>
        <p:spPr>
          <a:xfrm>
            <a:off x="395605" y="548323"/>
            <a:ext cx="222504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4000" b="1" dirty="0">
                <a:solidFill>
                  <a:srgbClr val="0000CC"/>
                </a:solidFill>
                <a:latin typeface="Arial" panose="020B0604020202020204" pitchFamily="34" charset="0"/>
              </a:rPr>
              <a:t>【总结】</a:t>
            </a:r>
            <a:endParaRPr lang="zh-CN" altLang="en-US" sz="40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3352800"/>
            <a:ext cx="2393315" cy="30962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24000" y="3581400"/>
            <a:ext cx="3602990" cy="70675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伟大的法拉第</a:t>
            </a:r>
            <a:endParaRPr kumimoji="0" lang="zh-CN" altLang="en-US" sz="4000" b="0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ldLvl="0" animBg="1"/>
      <p:bldP spid="12295" grpId="0" animBg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64" name="图片 74763" descr="13-图片-03"/>
          <p:cNvPicPr>
            <a:picLocks noChangeAspect="1"/>
          </p:cNvPicPr>
          <p:nvPr/>
        </p:nvPicPr>
        <p:blipFill>
          <a:blip r:embed="rId1">
            <a:lum bright="-23999" contrast="36000"/>
          </a:blip>
          <a:srcRect l="9663" t="41063" r="81207" b="49113"/>
          <a:stretch>
            <a:fillRect/>
          </a:stretch>
        </p:blipFill>
        <p:spPr>
          <a:xfrm>
            <a:off x="1219200" y="4740910"/>
            <a:ext cx="1637030" cy="1031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Text Box 2"/>
          <p:cNvSpPr txBox="1"/>
          <p:nvPr/>
        </p:nvSpPr>
        <p:spPr>
          <a:xfrm>
            <a:off x="299085" y="147320"/>
            <a:ext cx="7239000" cy="755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3600" b="1" kern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活动二：探究感应电流产生的条件</a:t>
            </a:r>
            <a:endParaRPr lang="zh-CN" altLang="en-US" sz="3600" b="1" kern="0">
              <a:solidFill>
                <a:srgbClr val="99000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18439" name="TextBox 9"/>
          <p:cNvSpPr/>
          <p:nvPr/>
        </p:nvSpPr>
        <p:spPr>
          <a:xfrm>
            <a:off x="481965" y="4008755"/>
            <a:ext cx="166116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蹄形磁铁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270125"/>
            <a:ext cx="1079500" cy="15284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457450"/>
            <a:ext cx="1406525" cy="1496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362200"/>
            <a:ext cx="1224915" cy="14236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2457450"/>
            <a:ext cx="2021840" cy="1457325"/>
          </a:xfrm>
          <a:prstGeom prst="rect">
            <a:avLst/>
          </a:prstGeom>
        </p:spPr>
      </p:pic>
      <p:sp>
        <p:nvSpPr>
          <p:cNvPr id="7" name="TextBox 9"/>
          <p:cNvSpPr/>
          <p:nvPr/>
        </p:nvSpPr>
        <p:spPr>
          <a:xfrm>
            <a:off x="6934200" y="4030980"/>
            <a:ext cx="200914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灵敏电流计</a:t>
            </a:r>
            <a:endParaRPr lang="zh-CN" altLang="en-US" sz="2800" b="1"/>
          </a:p>
        </p:txBody>
      </p:sp>
      <p:sp>
        <p:nvSpPr>
          <p:cNvPr id="8" name="TextBox 9"/>
          <p:cNvSpPr/>
          <p:nvPr/>
        </p:nvSpPr>
        <p:spPr>
          <a:xfrm>
            <a:off x="2978785" y="3935730"/>
            <a:ext cx="184023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线圈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TextBox 9"/>
          <p:cNvSpPr/>
          <p:nvPr/>
        </p:nvSpPr>
        <p:spPr>
          <a:xfrm>
            <a:off x="4481195" y="4030980"/>
            <a:ext cx="208280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导线、开关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2871470" y="4968875"/>
            <a:ext cx="3368675" cy="1447800"/>
          </a:xfrm>
          <a:prstGeom prst="wedgeRectCallout">
            <a:avLst>
              <a:gd name="adj1" fmla="val -30222"/>
              <a:gd name="adj2" fmla="val -7280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  <a:sym typeface="+mn-ea"/>
              </a:rPr>
              <a:t>小量程电流表俗称灵敏电流计。</a:t>
            </a:r>
            <a:endParaRPr lang="zh-CN" altLang="en-US" sz="180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  <a:sym typeface="+mn-ea"/>
              </a:rPr>
              <a:t>借助小量程电流表可以检测出电</a:t>
            </a:r>
            <a:endParaRPr lang="zh-CN" altLang="en-US" sz="180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  <a:sym typeface="+mn-ea"/>
              </a:rPr>
              <a:t>路中从几十微安到几毫安的微弱</a:t>
            </a:r>
            <a:endParaRPr lang="zh-CN" altLang="en-US" sz="180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  <a:sym typeface="+mn-ea"/>
              </a:rPr>
              <a:t>电流。</a:t>
            </a:r>
            <a:endParaRPr kumimoji="0" lang="zh-CN" altLang="en-US" sz="1800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8600" y="1295400"/>
            <a:ext cx="124269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器材：</a:t>
            </a:r>
            <a:endParaRPr lang="zh-CN" altLang="en-US" sz="320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 animBg="1"/>
      <p:bldP spid="12" grpId="1" animBg="1"/>
      <p:bldP spid="18439" grpId="0"/>
      <p:bldP spid="8" grpId="0"/>
      <p:bldP spid="9" grpId="0"/>
      <p:bldP spid="18439" grpId="1"/>
      <p:bldP spid="8" grpId="1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9" name="TextBox 9"/>
          <p:cNvSpPr/>
          <p:nvPr/>
        </p:nvSpPr>
        <p:spPr>
          <a:xfrm>
            <a:off x="685800" y="5029200"/>
            <a:ext cx="8308975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/>
            <a:r>
              <a:rPr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思考：怎样操作才会产生感应电流呢？</a:t>
            </a:r>
            <a:endParaRPr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8291" r="1889"/>
          <a:stretch>
            <a:fillRect/>
          </a:stretch>
        </p:blipFill>
        <p:spPr>
          <a:xfrm>
            <a:off x="2362200" y="1295400"/>
            <a:ext cx="4953000" cy="36785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2400" y="228600"/>
            <a:ext cx="2043430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电路连接：</a:t>
            </a:r>
            <a:endParaRPr lang="zh-CN" altLang="en-US" sz="320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066800"/>
            <a:ext cx="4777105" cy="35458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2"/>
    </p:bldLst>
  </p:timing>
</p:sld>
</file>

<file path=ppt/tags/tag1.xml><?xml version="1.0" encoding="utf-8"?>
<p:tagLst xmlns:p="http://schemas.openxmlformats.org/presentationml/2006/main">
  <p:tag name="KSO_WM_SPECIAL_SOURCE" val="bdnull"/>
</p:tagLst>
</file>

<file path=ppt/tags/tag10.xml><?xml version="1.0" encoding="utf-8"?>
<p:tagLst xmlns:p="http://schemas.openxmlformats.org/presentationml/2006/main">
  <p:tag name="KSO_WM_DIAGRAM_VIRTUALLY_FRAME" val="{&quot;height&quot;:515.5,&quot;left&quot;:18,&quot;top&quot;:7.3,&quot;width&quot;:648}"/>
</p:tagLst>
</file>

<file path=ppt/tags/tag11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commondata" val="eyJoZGlkIjoiMjBmNzFhNTE2ODA4NWNjMzY3MDUyM2Q1MGJjODVmODYifQ=="/>
</p:tagLst>
</file>

<file path=ppt/tags/tag2.xml><?xml version="1.0" encoding="utf-8"?>
<p:tagLst xmlns:p="http://schemas.openxmlformats.org/presentationml/2006/main">
  <p:tag name="KSO_WM_UNIT_TABLE_BEAUTIFY" val="smartTable{49e45e49-e898-4e5e-b048-a94ad82564fc}"/>
</p:tagLst>
</file>

<file path=ppt/tags/tag3.xml><?xml version="1.0" encoding="utf-8"?>
<p:tagLst xmlns:p="http://schemas.openxmlformats.org/presentationml/2006/main">
  <p:tag name="KSO_WM_DIAGRAM_VIRTUALLY_FRAME" val="{&quot;height&quot;:515.5,&quot;left&quot;:18,&quot;top&quot;:7.3,&quot;width&quot;:648}"/>
</p:tagLst>
</file>

<file path=ppt/tags/tag4.xml><?xml version="1.0" encoding="utf-8"?>
<p:tagLst xmlns:p="http://schemas.openxmlformats.org/presentationml/2006/main">
  <p:tag name="KSO_WM_DIAGRAM_VIRTUALLY_FRAME" val="{&quot;height&quot;:515.5,&quot;left&quot;:18,&quot;top&quot;:7.3,&quot;width&quot;:648}"/>
</p:tagLst>
</file>

<file path=ppt/tags/tag5.xml><?xml version="1.0" encoding="utf-8"?>
<p:tagLst xmlns:p="http://schemas.openxmlformats.org/presentationml/2006/main">
  <p:tag name="KSO_WM_DIAGRAM_VIRTUALLY_FRAME" val="{&quot;height&quot;:515.5,&quot;left&quot;:18,&quot;top&quot;:7.3,&quot;width&quot;:648}"/>
</p:tagLst>
</file>

<file path=ppt/tags/tag6.xml><?xml version="1.0" encoding="utf-8"?>
<p:tagLst xmlns:p="http://schemas.openxmlformats.org/presentationml/2006/main">
  <p:tag name="KSO_WM_DIAGRAM_VIRTUALLY_FRAME" val="{&quot;height&quot;:515.5,&quot;left&quot;:18,&quot;top&quot;:7.3,&quot;width&quot;:648}"/>
</p:tagLst>
</file>

<file path=ppt/tags/tag7.xml><?xml version="1.0" encoding="utf-8"?>
<p:tagLst xmlns:p="http://schemas.openxmlformats.org/presentationml/2006/main">
  <p:tag name="KSO_WM_DIAGRAM_VIRTUALLY_FRAME" val="{&quot;height&quot;:515.5,&quot;left&quot;:18,&quot;top&quot;:7.3,&quot;width&quot;:648}"/>
</p:tagLst>
</file>

<file path=ppt/tags/tag8.xml><?xml version="1.0" encoding="utf-8"?>
<p:tagLst xmlns:p="http://schemas.openxmlformats.org/presentationml/2006/main">
  <p:tag name="KSO_WM_DIAGRAM_VIRTUALLY_FRAME" val="{&quot;height&quot;:515.5,&quot;left&quot;:18,&quot;top&quot;:7.3,&quot;width&quot;:648}"/>
</p:tagLst>
</file>

<file path=ppt/tags/tag9.xml><?xml version="1.0" encoding="utf-8"?>
<p:tagLst xmlns:p="http://schemas.openxmlformats.org/presentationml/2006/main">
  <p:tag name="KSO_WM_DIAGRAM_VIRTUALLY_FRAME" val="{&quot;height&quot;:515.5,&quot;left&quot;:18,&quot;top&quot;:7.3,&quot;width&quot;:648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1635</Words>
  <Application>WPS 演示</Application>
  <PresentationFormat>全屏显示(4:3)</PresentationFormat>
  <Paragraphs>245</Paragraphs>
  <Slides>25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Arial</vt:lpstr>
      <vt:lpstr>宋体</vt:lpstr>
      <vt:lpstr>Wingdings</vt:lpstr>
      <vt:lpstr>隶书</vt:lpstr>
      <vt:lpstr>Times New Roman</vt:lpstr>
      <vt:lpstr>楷体_GB2312</vt:lpstr>
      <vt:lpstr>新宋体</vt:lpstr>
      <vt:lpstr>黑体</vt:lpstr>
      <vt:lpstr>楷体</vt:lpstr>
      <vt:lpstr>微软雅黑</vt:lpstr>
      <vt:lpstr>Arial Unicode MS</vt:lpstr>
      <vt:lpstr>方正姚体简体</vt:lpstr>
      <vt:lpstr>华文细黑</vt:lpstr>
      <vt:lpstr>Arial Black</vt:lpstr>
      <vt:lpstr>华文新魏</vt:lpstr>
      <vt:lpstr>华文中宋</vt:lpstr>
      <vt:lpstr>华文彩云</vt:lpstr>
      <vt:lpstr>Tahoma</vt:lpstr>
      <vt:lpstr>华文行楷</vt:lpstr>
      <vt:lpstr>默认设计模板</vt:lpstr>
      <vt:lpstr>16.5 电磁感应  发电机</vt:lpstr>
      <vt:lpstr>PowerPoint 演示文稿</vt:lpstr>
      <vt:lpstr>PowerPoint 演示文稿</vt:lpstr>
      <vt:lpstr>PowerPoint 演示文稿</vt:lpstr>
      <vt:lpstr>活动一 ：体验“磁生电”现象</vt:lpstr>
      <vt:lpstr>活动一：观察“磁生电”现象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活动三 ：探究感应电流的方向的影响因素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瑾瑾</cp:lastModifiedBy>
  <cp:revision>125</cp:revision>
  <dcterms:created xsi:type="dcterms:W3CDTF">2021-02-27T06:36:00Z</dcterms:created>
  <dcterms:modified xsi:type="dcterms:W3CDTF">2024-02-29T04:30:58Z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2052-12.1.0.16388</vt:lpwstr>
  </property>
  <property fmtid="{D5CDD505-2E9C-101B-9397-08002B2CF9AE}" pid="4" name="ICV">
    <vt:lpwstr>13F6E061CB3D41AEA3E68B8C6CE9F425_13</vt:lpwstr>
  </property>
</Properties>
</file>