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9"/>
  </p:notesMasterIdLst>
  <p:sldIdLst>
    <p:sldId id="256" r:id="rId3"/>
    <p:sldId id="280" r:id="rId4"/>
    <p:sldId id="304" r:id="rId5"/>
    <p:sldId id="310" r:id="rId6"/>
    <p:sldId id="281" r:id="rId7"/>
    <p:sldId id="284" r:id="rId8"/>
    <p:sldId id="283" r:id="rId9"/>
    <p:sldId id="285" r:id="rId10"/>
    <p:sldId id="286" r:id="rId11"/>
    <p:sldId id="287" r:id="rId12"/>
    <p:sldId id="289" r:id="rId13"/>
    <p:sldId id="311" r:id="rId14"/>
    <p:sldId id="290" r:id="rId15"/>
    <p:sldId id="288" r:id="rId16"/>
    <p:sldId id="291" r:id="rId17"/>
    <p:sldId id="307" r:id="rId18"/>
    <p:sldId id="305" r:id="rId19"/>
    <p:sldId id="292" r:id="rId20"/>
    <p:sldId id="293" r:id="rId21"/>
    <p:sldId id="296" r:id="rId22"/>
    <p:sldId id="298" r:id="rId23"/>
    <p:sldId id="299" r:id="rId24"/>
    <p:sldId id="297" r:id="rId25"/>
    <p:sldId id="295" r:id="rId26"/>
    <p:sldId id="312" r:id="rId27"/>
    <p:sldId id="300" r:id="rId28"/>
    <p:sldId id="301" r:id="rId29"/>
    <p:sldId id="302" r:id="rId30"/>
    <p:sldId id="303" r:id="rId31"/>
    <p:sldId id="308" r:id="rId32"/>
    <p:sldId id="309" r:id="rId33"/>
    <p:sldId id="306" r:id="rId34"/>
    <p:sldId id="313" r:id="rId35"/>
    <p:sldId id="314" r:id="rId36"/>
    <p:sldId id="315" r:id="rId37"/>
    <p:sldId id="316" r:id="rId38"/>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79"/>
      <a:defRPr kern="1200">
        <a:solidFill>
          <a:schemeClr val="tx1"/>
        </a:solidFill>
        <a:latin typeface="Arial" panose="020B0604020202020204" pitchFamily="34" charset="-79"/>
        <a:ea typeface="宋体" panose="02010600030101010101" pitchFamily="2" charset="-122"/>
        <a:cs typeface="+mn-cs"/>
      </a:defRPr>
    </a:lvl1pPr>
    <a:lvl2pPr marL="457200" algn="l" rtl="0" fontAlgn="base">
      <a:spcBef>
        <a:spcPct val="0"/>
      </a:spcBef>
      <a:spcAft>
        <a:spcPct val="0"/>
      </a:spcAft>
      <a:buFont typeface="Arial" panose="020B0604020202020204" pitchFamily="34" charset="-79"/>
      <a:defRPr kern="1200">
        <a:solidFill>
          <a:schemeClr val="tx1"/>
        </a:solidFill>
        <a:latin typeface="Arial" panose="020B0604020202020204" pitchFamily="34" charset="-79"/>
        <a:ea typeface="宋体" panose="02010600030101010101" pitchFamily="2" charset="-122"/>
        <a:cs typeface="+mn-cs"/>
      </a:defRPr>
    </a:lvl2pPr>
    <a:lvl3pPr marL="914400" algn="l" rtl="0" fontAlgn="base">
      <a:spcBef>
        <a:spcPct val="0"/>
      </a:spcBef>
      <a:spcAft>
        <a:spcPct val="0"/>
      </a:spcAft>
      <a:buFont typeface="Arial" panose="020B0604020202020204" pitchFamily="34" charset="-79"/>
      <a:defRPr kern="1200">
        <a:solidFill>
          <a:schemeClr val="tx1"/>
        </a:solidFill>
        <a:latin typeface="Arial" panose="020B0604020202020204" pitchFamily="34" charset="-79"/>
        <a:ea typeface="宋体" panose="02010600030101010101" pitchFamily="2" charset="-122"/>
        <a:cs typeface="+mn-cs"/>
      </a:defRPr>
    </a:lvl3pPr>
    <a:lvl4pPr marL="1371600" algn="l" rtl="0" fontAlgn="base">
      <a:spcBef>
        <a:spcPct val="0"/>
      </a:spcBef>
      <a:spcAft>
        <a:spcPct val="0"/>
      </a:spcAft>
      <a:buFont typeface="Arial" panose="020B0604020202020204" pitchFamily="34" charset="-79"/>
      <a:defRPr kern="1200">
        <a:solidFill>
          <a:schemeClr val="tx1"/>
        </a:solidFill>
        <a:latin typeface="Arial" panose="020B0604020202020204" pitchFamily="34" charset="-79"/>
        <a:ea typeface="宋体" panose="02010600030101010101" pitchFamily="2" charset="-122"/>
        <a:cs typeface="+mn-cs"/>
      </a:defRPr>
    </a:lvl4pPr>
    <a:lvl5pPr marL="1828800" algn="l" rtl="0" fontAlgn="base">
      <a:spcBef>
        <a:spcPct val="0"/>
      </a:spcBef>
      <a:spcAft>
        <a:spcPct val="0"/>
      </a:spcAft>
      <a:buFont typeface="Arial" panose="020B0604020202020204" pitchFamily="34" charset="-79"/>
      <a:defRPr kern="1200">
        <a:solidFill>
          <a:schemeClr val="tx1"/>
        </a:solidFill>
        <a:latin typeface="Arial" panose="020B0604020202020204" pitchFamily="34" charset="-79"/>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79"/>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79"/>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79"/>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79"/>
        <a:ea typeface="宋体" panose="02010600030101010101" pitchFamily="2" charset="-122"/>
        <a:cs typeface="+mn-cs"/>
      </a:defRPr>
    </a:lvl9pPr>
  </p:defaultTextStyle>
  <p:extLst>
    <p:ext uri="{EFAFB233-063F-42B5-8137-9DF3F51BA10A}">
      <p15:sldGuideLst xmlns:p15="http://schemas.microsoft.com/office/powerpoint/2012/main">
        <p15:guide id="1" orient="horz" pos="2155">
          <p15:clr>
            <a:srgbClr val="A4A3A4"/>
          </p15:clr>
        </p15:guide>
        <p15:guide id="2" pos="28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snapToObjects="1">
      <p:cViewPr varScale="1">
        <p:scale>
          <a:sx n="83" d="100"/>
          <a:sy n="83" d="100"/>
        </p:scale>
        <p:origin x="996" y="60"/>
      </p:cViewPr>
      <p:guideLst>
        <p:guide orient="horz" pos="2155"/>
        <p:guide pos="2882"/>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2020-4-22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64810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41673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70617B9C-D1BC-4B7A-A62B-84EF4805AFCC}"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5A430D4B-03EC-4C74-835C-8F1A9ABC4EE2}"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60301ABA-6FF2-4809-8B46-EBDEC2EE9D23}" type="slidenum">
              <a:rPr lang="zh-CN" altLang="en-US"/>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 name="矩形 9"/>
          <p:cNvSpPr>
            <a:spLocks noChangeArrowheads="1"/>
          </p:cNvSpPr>
          <p:nvPr/>
        </p:nvSpPr>
        <p:spPr bwMode="auto">
          <a:xfrm>
            <a:off x="0" y="-3175"/>
            <a:ext cx="9144000" cy="40274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5" name="图片 10"/>
          <p:cNvPicPr>
            <a:picLocks noChangeAspect="1" noChangeArrowheads="1"/>
          </p:cNvPicPr>
          <p:nvPr/>
        </p:nvPicPr>
        <p:blipFill>
          <a:blip r:embed="rId2">
            <a:extLst>
              <a:ext uri="{28A0092B-C50C-407E-A947-70E740481C1C}">
                <a14:useLocalDpi xmlns:a14="http://schemas.microsoft.com/office/drawing/2010/main" val="0"/>
              </a:ext>
            </a:extLst>
          </a:blip>
          <a:srcRect r="5469"/>
          <a:stretch>
            <a:fillRect/>
          </a:stretch>
        </p:blipFill>
        <p:spPr bwMode="auto">
          <a:xfrm>
            <a:off x="0" y="0"/>
            <a:ext cx="850582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KSO_BC1"/>
          <p:cNvSpPr>
            <a:spLocks noGrp="1"/>
          </p:cNvSpPr>
          <p:nvPr>
            <p:ph type="subTitle" idx="1"/>
          </p:nvPr>
        </p:nvSpPr>
        <p:spPr>
          <a:xfrm>
            <a:off x="2660650" y="4991100"/>
            <a:ext cx="6153150" cy="504825"/>
          </a:xfrm>
          <a:prstGeom prst="rect">
            <a:avLst/>
          </a:prstGeom>
          <a:noFill/>
          <a:ln w="9525">
            <a:noFill/>
            <a:miter/>
          </a:ln>
        </p:spPr>
        <p:txBody>
          <a:bodyPr/>
          <a:lstStyle>
            <a:lvl1pPr marL="0" lvl="0" indent="0" algn="r">
              <a:buNone/>
              <a:defRPr sz="1800" kern="1200">
                <a:solidFill>
                  <a:srgbClr val="6C6F72"/>
                </a:solidFill>
              </a:defRPr>
            </a:lvl1pPr>
            <a:lvl2pPr marL="0" lvl="1" indent="0" algn="ctr">
              <a:buNone/>
              <a:defRPr sz="1800" kern="1200">
                <a:solidFill>
                  <a:srgbClr val="6C6F72"/>
                </a:solidFill>
              </a:defRPr>
            </a:lvl2pPr>
            <a:lvl3pPr marL="914400" lvl="2" indent="-914400" algn="ctr">
              <a:buNone/>
              <a:defRPr sz="1800" kern="1200">
                <a:solidFill>
                  <a:srgbClr val="6C6F72"/>
                </a:solidFill>
              </a:defRPr>
            </a:lvl3pPr>
            <a:lvl4pPr marL="1371600" lvl="3" indent="-1371600" algn="ctr">
              <a:buNone/>
              <a:defRPr sz="1800" kern="1200">
                <a:solidFill>
                  <a:srgbClr val="6C6F72"/>
                </a:solidFill>
              </a:defRPr>
            </a:lvl4pPr>
            <a:lvl5pPr marL="1828800" lvl="4" indent="-1828800" algn="ctr">
              <a:buNone/>
              <a:defRPr sz="1800" kern="1200">
                <a:solidFill>
                  <a:srgbClr val="6C6F72"/>
                </a:solidFill>
              </a:defRPr>
            </a:lvl5pPr>
          </a:lstStyle>
          <a:p>
            <a:pPr lvl="0"/>
            <a:r>
              <a:rPr lang="zh-CN" altLang="en-US" noProof="1"/>
              <a:t>单击此处编辑母版副标题样式</a:t>
            </a:r>
          </a:p>
        </p:txBody>
      </p:sp>
      <p:sp>
        <p:nvSpPr>
          <p:cNvPr id="3080" name="KSO_BT1"/>
          <p:cNvSpPr>
            <a:spLocks noGrp="1"/>
          </p:cNvSpPr>
          <p:nvPr>
            <p:ph type="ctrTitle"/>
          </p:nvPr>
        </p:nvSpPr>
        <p:spPr>
          <a:xfrm>
            <a:off x="2651125" y="4302125"/>
            <a:ext cx="6157913" cy="614363"/>
          </a:xfrm>
          <a:prstGeom prst="rect">
            <a:avLst/>
          </a:prstGeom>
          <a:noFill/>
          <a:ln w="9525">
            <a:noFill/>
            <a:miter/>
          </a:ln>
        </p:spPr>
        <p:txBody>
          <a:bodyPr/>
          <a:lstStyle>
            <a:lvl1pPr lvl="0" algn="r">
              <a:defRPr sz="3200" kern="1200"/>
            </a:lvl1pPr>
          </a:lstStyle>
          <a:p>
            <a:pPr lvl="0"/>
            <a:r>
              <a:rPr lang="zh-CN" altLang="en-US" noProof="1"/>
              <a:t>单击此处编辑母版标题样式</a:t>
            </a:r>
          </a:p>
        </p:txBody>
      </p:sp>
      <p:sp>
        <p:nvSpPr>
          <p:cNvPr id="6" name="KSO_FD"/>
          <p:cNvSpPr>
            <a:spLocks noGrp="1"/>
          </p:cNvSpPr>
          <p:nvPr>
            <p:ph type="dt" sz="half" idx="10"/>
          </p:nvPr>
        </p:nvSpPr>
        <p:spPr>
          <a:xfrm>
            <a:off x="457200" y="6245225"/>
            <a:ext cx="2133600" cy="476250"/>
          </a:xfrm>
        </p:spPr>
        <p:txBody>
          <a:bodyPr/>
          <a:lstStyle>
            <a:lvl1pPr>
              <a:defRPr/>
            </a:lvl1pPr>
          </a:lstStyle>
          <a:p>
            <a:endParaRPr lang="en-US" altLang="x-none"/>
          </a:p>
        </p:txBody>
      </p:sp>
      <p:sp>
        <p:nvSpPr>
          <p:cNvPr id="7" name="KSO_FT"/>
          <p:cNvSpPr>
            <a:spLocks noGrp="1"/>
          </p:cNvSpPr>
          <p:nvPr>
            <p:ph type="ftr" sz="quarter" idx="11"/>
          </p:nvPr>
        </p:nvSpPr>
        <p:spPr>
          <a:xfrm>
            <a:off x="3124200" y="6245225"/>
            <a:ext cx="2895600" cy="476250"/>
          </a:xfrm>
        </p:spPr>
        <p:txBody>
          <a:bodyPr/>
          <a:lstStyle>
            <a:lvl1pPr>
              <a:defRPr/>
            </a:lvl1pPr>
          </a:lstStyle>
          <a:p>
            <a:endParaRPr lang="en-US" altLang="x-none"/>
          </a:p>
        </p:txBody>
      </p:sp>
      <p:sp>
        <p:nvSpPr>
          <p:cNvPr id="8" name="KSO_FN"/>
          <p:cNvSpPr>
            <a:spLocks noGrp="1"/>
          </p:cNvSpPr>
          <p:nvPr>
            <p:ph type="sldNum" sz="quarter" idx="12"/>
          </p:nvPr>
        </p:nvSpPr>
        <p:spPr>
          <a:xfrm>
            <a:off x="6553200" y="6245225"/>
            <a:ext cx="2133600" cy="476250"/>
          </a:xfrm>
        </p:spPr>
        <p:txBody>
          <a:bodyPr/>
          <a:lstStyle>
            <a:lvl1pPr>
              <a:defRPr/>
            </a:lvl1pPr>
          </a:lstStyle>
          <a:p>
            <a:fld id="{F6EFB839-1F41-4A68-812B-020AC0FB5112}" type="slidenum">
              <a:rPr lang="zh-CN" altLang="en-US"/>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KSO_FD"/>
          <p:cNvSpPr>
            <a:spLocks noGrp="1"/>
          </p:cNvSpPr>
          <p:nvPr>
            <p:ph type="dt" sz="half" idx="10"/>
          </p:nvPr>
        </p:nvSpPr>
        <p:spPr/>
        <p:txBody>
          <a:bodyPr/>
          <a:lstStyle>
            <a:lvl1pPr>
              <a:defRPr/>
            </a:lvl1pPr>
          </a:lstStyle>
          <a:p>
            <a:endParaRPr lang="zh-CN" altLang="en-US"/>
          </a:p>
        </p:txBody>
      </p:sp>
      <p:sp>
        <p:nvSpPr>
          <p:cNvPr id="5" name="KSO_FT"/>
          <p:cNvSpPr>
            <a:spLocks noGrp="1"/>
          </p:cNvSpPr>
          <p:nvPr>
            <p:ph type="ftr" sz="quarter" idx="11"/>
          </p:nvPr>
        </p:nvSpPr>
        <p:spPr/>
        <p:txBody>
          <a:bodyPr/>
          <a:lstStyle>
            <a:lvl1pPr>
              <a:defRPr/>
            </a:lvl1pPr>
          </a:lstStyle>
          <a:p>
            <a:endParaRPr lang="zh-CN" altLang="en-US"/>
          </a:p>
        </p:txBody>
      </p:sp>
      <p:sp>
        <p:nvSpPr>
          <p:cNvPr id="6" name="KSO_FN"/>
          <p:cNvSpPr>
            <a:spLocks noGrp="1"/>
          </p:cNvSpPr>
          <p:nvPr>
            <p:ph type="sldNum" sz="quarter" idx="12"/>
          </p:nvPr>
        </p:nvSpPr>
        <p:spPr/>
        <p:txBody>
          <a:bodyPr/>
          <a:lstStyle>
            <a:lvl1pPr>
              <a:defRPr/>
            </a:lvl1pPr>
          </a:lstStyle>
          <a:p>
            <a:fld id="{436EE17D-8F85-4EC4-972D-9E91856DF401}" type="slidenum">
              <a:rPr lang="zh-CN" altLang="en-US"/>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KSO_FD"/>
          <p:cNvSpPr>
            <a:spLocks noGrp="1"/>
          </p:cNvSpPr>
          <p:nvPr>
            <p:ph type="dt" sz="half" idx="10"/>
          </p:nvPr>
        </p:nvSpPr>
        <p:spPr/>
        <p:txBody>
          <a:bodyPr/>
          <a:lstStyle>
            <a:lvl1pPr>
              <a:defRPr/>
            </a:lvl1pPr>
          </a:lstStyle>
          <a:p>
            <a:endParaRPr lang="zh-CN" altLang="en-US"/>
          </a:p>
        </p:txBody>
      </p:sp>
      <p:sp>
        <p:nvSpPr>
          <p:cNvPr id="5" name="KSO_FT"/>
          <p:cNvSpPr>
            <a:spLocks noGrp="1"/>
          </p:cNvSpPr>
          <p:nvPr>
            <p:ph type="ftr" sz="quarter" idx="11"/>
          </p:nvPr>
        </p:nvSpPr>
        <p:spPr/>
        <p:txBody>
          <a:bodyPr/>
          <a:lstStyle>
            <a:lvl1pPr>
              <a:defRPr/>
            </a:lvl1pPr>
          </a:lstStyle>
          <a:p>
            <a:endParaRPr lang="zh-CN" altLang="en-US"/>
          </a:p>
        </p:txBody>
      </p:sp>
      <p:sp>
        <p:nvSpPr>
          <p:cNvPr id="6" name="KSO_FN"/>
          <p:cNvSpPr>
            <a:spLocks noGrp="1"/>
          </p:cNvSpPr>
          <p:nvPr>
            <p:ph type="sldNum" sz="quarter" idx="12"/>
          </p:nvPr>
        </p:nvSpPr>
        <p:spPr/>
        <p:txBody>
          <a:bodyPr/>
          <a:lstStyle>
            <a:lvl1pPr>
              <a:defRPr/>
            </a:lvl1pPr>
          </a:lstStyle>
          <a:p>
            <a:fld id="{7586815A-37CC-44E0-943E-FB232FEBEE5D}"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19100" y="1193800"/>
            <a:ext cx="4096290" cy="50768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82585" y="1193800"/>
            <a:ext cx="4096290" cy="50768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KSO_FD"/>
          <p:cNvSpPr>
            <a:spLocks noGrp="1"/>
          </p:cNvSpPr>
          <p:nvPr>
            <p:ph type="dt" sz="half" idx="10"/>
          </p:nvPr>
        </p:nvSpPr>
        <p:spPr/>
        <p:txBody>
          <a:bodyPr/>
          <a:lstStyle>
            <a:lvl1pPr>
              <a:defRPr/>
            </a:lvl1pPr>
          </a:lstStyle>
          <a:p>
            <a:endParaRPr lang="zh-CN" altLang="en-US"/>
          </a:p>
        </p:txBody>
      </p:sp>
      <p:sp>
        <p:nvSpPr>
          <p:cNvPr id="6" name="KSO_FT"/>
          <p:cNvSpPr>
            <a:spLocks noGrp="1"/>
          </p:cNvSpPr>
          <p:nvPr>
            <p:ph type="ftr" sz="quarter" idx="11"/>
          </p:nvPr>
        </p:nvSpPr>
        <p:spPr/>
        <p:txBody>
          <a:bodyPr/>
          <a:lstStyle>
            <a:lvl1pPr>
              <a:defRPr/>
            </a:lvl1pPr>
          </a:lstStyle>
          <a:p>
            <a:endParaRPr lang="zh-CN" altLang="en-US"/>
          </a:p>
        </p:txBody>
      </p:sp>
      <p:sp>
        <p:nvSpPr>
          <p:cNvPr id="7" name="KSO_FN"/>
          <p:cNvSpPr>
            <a:spLocks noGrp="1"/>
          </p:cNvSpPr>
          <p:nvPr>
            <p:ph type="sldNum" sz="quarter" idx="12"/>
          </p:nvPr>
        </p:nvSpPr>
        <p:spPr/>
        <p:txBody>
          <a:bodyPr/>
          <a:lstStyle>
            <a:lvl1pPr>
              <a:defRPr/>
            </a:lvl1pPr>
          </a:lstStyle>
          <a:p>
            <a:fld id="{A79836BC-5E19-42D2-9F40-B318F4D94F90}"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KSO_FD"/>
          <p:cNvSpPr>
            <a:spLocks noGrp="1"/>
          </p:cNvSpPr>
          <p:nvPr>
            <p:ph type="dt" sz="half" idx="10"/>
          </p:nvPr>
        </p:nvSpPr>
        <p:spPr/>
        <p:txBody>
          <a:bodyPr/>
          <a:lstStyle>
            <a:lvl1pPr>
              <a:defRPr/>
            </a:lvl1pPr>
          </a:lstStyle>
          <a:p>
            <a:endParaRPr lang="zh-CN" altLang="en-US"/>
          </a:p>
        </p:txBody>
      </p:sp>
      <p:sp>
        <p:nvSpPr>
          <p:cNvPr id="8" name="KSO_FT"/>
          <p:cNvSpPr>
            <a:spLocks noGrp="1"/>
          </p:cNvSpPr>
          <p:nvPr>
            <p:ph type="ftr" sz="quarter" idx="11"/>
          </p:nvPr>
        </p:nvSpPr>
        <p:spPr/>
        <p:txBody>
          <a:bodyPr/>
          <a:lstStyle>
            <a:lvl1pPr>
              <a:defRPr/>
            </a:lvl1pPr>
          </a:lstStyle>
          <a:p>
            <a:endParaRPr lang="zh-CN" altLang="en-US"/>
          </a:p>
        </p:txBody>
      </p:sp>
      <p:sp>
        <p:nvSpPr>
          <p:cNvPr id="9" name="KSO_FN"/>
          <p:cNvSpPr>
            <a:spLocks noGrp="1"/>
          </p:cNvSpPr>
          <p:nvPr>
            <p:ph type="sldNum" sz="quarter" idx="12"/>
          </p:nvPr>
        </p:nvSpPr>
        <p:spPr/>
        <p:txBody>
          <a:bodyPr/>
          <a:lstStyle>
            <a:lvl1pPr>
              <a:defRPr/>
            </a:lvl1pPr>
          </a:lstStyle>
          <a:p>
            <a:fld id="{1037E48B-1795-43AF-9B0B-69E121EF2E70}"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KSO_FD"/>
          <p:cNvSpPr>
            <a:spLocks noGrp="1"/>
          </p:cNvSpPr>
          <p:nvPr>
            <p:ph type="dt" sz="half" idx="10"/>
          </p:nvPr>
        </p:nvSpPr>
        <p:spPr/>
        <p:txBody>
          <a:bodyPr/>
          <a:lstStyle>
            <a:lvl1pPr>
              <a:defRPr/>
            </a:lvl1pPr>
          </a:lstStyle>
          <a:p>
            <a:endParaRPr lang="zh-CN" altLang="en-US"/>
          </a:p>
        </p:txBody>
      </p:sp>
      <p:sp>
        <p:nvSpPr>
          <p:cNvPr id="4" name="KSO_FT"/>
          <p:cNvSpPr>
            <a:spLocks noGrp="1"/>
          </p:cNvSpPr>
          <p:nvPr>
            <p:ph type="ftr" sz="quarter" idx="11"/>
          </p:nvPr>
        </p:nvSpPr>
        <p:spPr/>
        <p:txBody>
          <a:bodyPr/>
          <a:lstStyle>
            <a:lvl1pPr>
              <a:defRPr/>
            </a:lvl1pPr>
          </a:lstStyle>
          <a:p>
            <a:endParaRPr lang="zh-CN" altLang="en-US"/>
          </a:p>
        </p:txBody>
      </p:sp>
      <p:sp>
        <p:nvSpPr>
          <p:cNvPr id="5" name="KSO_FN"/>
          <p:cNvSpPr>
            <a:spLocks noGrp="1"/>
          </p:cNvSpPr>
          <p:nvPr>
            <p:ph type="sldNum" sz="quarter" idx="12"/>
          </p:nvPr>
        </p:nvSpPr>
        <p:spPr/>
        <p:txBody>
          <a:bodyPr/>
          <a:lstStyle>
            <a:lvl1pPr>
              <a:defRPr/>
            </a:lvl1pPr>
          </a:lstStyle>
          <a:p>
            <a:fld id="{8101F4B8-6C3D-49C9-8BA3-CC261AE8F54C}"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lvl1pPr>
              <a:defRPr/>
            </a:lvl1pPr>
          </a:lstStyle>
          <a:p>
            <a:endParaRPr lang="zh-CN" altLang="en-US"/>
          </a:p>
        </p:txBody>
      </p:sp>
      <p:sp>
        <p:nvSpPr>
          <p:cNvPr id="3" name="KSO_FT"/>
          <p:cNvSpPr>
            <a:spLocks noGrp="1"/>
          </p:cNvSpPr>
          <p:nvPr>
            <p:ph type="ftr" sz="quarter" idx="11"/>
          </p:nvPr>
        </p:nvSpPr>
        <p:spPr/>
        <p:txBody>
          <a:bodyPr/>
          <a:lstStyle>
            <a:lvl1pPr>
              <a:defRPr/>
            </a:lvl1pPr>
          </a:lstStyle>
          <a:p>
            <a:endParaRPr lang="zh-CN" altLang="en-US"/>
          </a:p>
        </p:txBody>
      </p:sp>
      <p:sp>
        <p:nvSpPr>
          <p:cNvPr id="4" name="KSO_FN"/>
          <p:cNvSpPr>
            <a:spLocks noGrp="1"/>
          </p:cNvSpPr>
          <p:nvPr>
            <p:ph type="sldNum" sz="quarter" idx="12"/>
          </p:nvPr>
        </p:nvSpPr>
        <p:spPr/>
        <p:txBody>
          <a:bodyPr/>
          <a:lstStyle>
            <a:lvl1pPr>
              <a:defRPr/>
            </a:lvl1pPr>
          </a:lstStyle>
          <a:p>
            <a:fld id="{6644695E-8A65-4461-B986-48B79EA40A2A}"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KSO_FD"/>
          <p:cNvSpPr>
            <a:spLocks noGrp="1"/>
          </p:cNvSpPr>
          <p:nvPr>
            <p:ph type="dt" sz="half" idx="10"/>
          </p:nvPr>
        </p:nvSpPr>
        <p:spPr/>
        <p:txBody>
          <a:bodyPr/>
          <a:lstStyle>
            <a:lvl1pPr>
              <a:defRPr/>
            </a:lvl1pPr>
          </a:lstStyle>
          <a:p>
            <a:endParaRPr lang="zh-CN" altLang="en-US"/>
          </a:p>
        </p:txBody>
      </p:sp>
      <p:sp>
        <p:nvSpPr>
          <p:cNvPr id="6" name="KSO_FT"/>
          <p:cNvSpPr>
            <a:spLocks noGrp="1"/>
          </p:cNvSpPr>
          <p:nvPr>
            <p:ph type="ftr" sz="quarter" idx="11"/>
          </p:nvPr>
        </p:nvSpPr>
        <p:spPr/>
        <p:txBody>
          <a:bodyPr/>
          <a:lstStyle>
            <a:lvl1pPr>
              <a:defRPr/>
            </a:lvl1pPr>
          </a:lstStyle>
          <a:p>
            <a:endParaRPr lang="zh-CN" altLang="en-US"/>
          </a:p>
        </p:txBody>
      </p:sp>
      <p:sp>
        <p:nvSpPr>
          <p:cNvPr id="7" name="KSO_FN"/>
          <p:cNvSpPr>
            <a:spLocks noGrp="1"/>
          </p:cNvSpPr>
          <p:nvPr>
            <p:ph type="sldNum" sz="quarter" idx="12"/>
          </p:nvPr>
        </p:nvSpPr>
        <p:spPr/>
        <p:txBody>
          <a:bodyPr/>
          <a:lstStyle>
            <a:lvl1pPr>
              <a:defRPr/>
            </a:lvl1pPr>
          </a:lstStyle>
          <a:p>
            <a:fld id="{7DABF81E-8591-421F-8E28-4D7FE3DAEFBB}"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D3AA07E9-6051-42A6-9385-0AA47FC3FCE3}" type="slidenum">
              <a:rPr lang="zh-CN" altLang="en-US"/>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KSO_FD"/>
          <p:cNvSpPr>
            <a:spLocks noGrp="1"/>
          </p:cNvSpPr>
          <p:nvPr>
            <p:ph type="dt" sz="half" idx="10"/>
          </p:nvPr>
        </p:nvSpPr>
        <p:spPr/>
        <p:txBody>
          <a:bodyPr/>
          <a:lstStyle>
            <a:lvl1pPr>
              <a:defRPr/>
            </a:lvl1pPr>
          </a:lstStyle>
          <a:p>
            <a:endParaRPr lang="zh-CN" altLang="en-US"/>
          </a:p>
        </p:txBody>
      </p:sp>
      <p:sp>
        <p:nvSpPr>
          <p:cNvPr id="6" name="KSO_FT"/>
          <p:cNvSpPr>
            <a:spLocks noGrp="1"/>
          </p:cNvSpPr>
          <p:nvPr>
            <p:ph type="ftr" sz="quarter" idx="11"/>
          </p:nvPr>
        </p:nvSpPr>
        <p:spPr/>
        <p:txBody>
          <a:bodyPr/>
          <a:lstStyle>
            <a:lvl1pPr>
              <a:defRPr/>
            </a:lvl1pPr>
          </a:lstStyle>
          <a:p>
            <a:endParaRPr lang="zh-CN" altLang="en-US"/>
          </a:p>
        </p:txBody>
      </p:sp>
      <p:sp>
        <p:nvSpPr>
          <p:cNvPr id="7" name="KSO_FN"/>
          <p:cNvSpPr>
            <a:spLocks noGrp="1"/>
          </p:cNvSpPr>
          <p:nvPr>
            <p:ph type="sldNum" sz="quarter" idx="12"/>
          </p:nvPr>
        </p:nvSpPr>
        <p:spPr/>
        <p:txBody>
          <a:bodyPr/>
          <a:lstStyle>
            <a:lvl1pPr>
              <a:defRPr/>
            </a:lvl1pPr>
          </a:lstStyle>
          <a:p>
            <a:fld id="{244E3798-289F-4539-980B-56A416A212BF}"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KSO_FD"/>
          <p:cNvSpPr>
            <a:spLocks noGrp="1"/>
          </p:cNvSpPr>
          <p:nvPr>
            <p:ph type="dt" sz="half" idx="10"/>
          </p:nvPr>
        </p:nvSpPr>
        <p:spPr/>
        <p:txBody>
          <a:bodyPr/>
          <a:lstStyle>
            <a:lvl1pPr>
              <a:defRPr/>
            </a:lvl1pPr>
          </a:lstStyle>
          <a:p>
            <a:endParaRPr lang="zh-CN" altLang="en-US"/>
          </a:p>
        </p:txBody>
      </p:sp>
      <p:sp>
        <p:nvSpPr>
          <p:cNvPr id="5" name="KSO_FT"/>
          <p:cNvSpPr>
            <a:spLocks noGrp="1"/>
          </p:cNvSpPr>
          <p:nvPr>
            <p:ph type="ftr" sz="quarter" idx="11"/>
          </p:nvPr>
        </p:nvSpPr>
        <p:spPr/>
        <p:txBody>
          <a:bodyPr/>
          <a:lstStyle>
            <a:lvl1pPr>
              <a:defRPr/>
            </a:lvl1pPr>
          </a:lstStyle>
          <a:p>
            <a:endParaRPr lang="zh-CN" altLang="en-US"/>
          </a:p>
        </p:txBody>
      </p:sp>
      <p:sp>
        <p:nvSpPr>
          <p:cNvPr id="6" name="KSO_FN"/>
          <p:cNvSpPr>
            <a:spLocks noGrp="1"/>
          </p:cNvSpPr>
          <p:nvPr>
            <p:ph type="sldNum" sz="quarter" idx="12"/>
          </p:nvPr>
        </p:nvSpPr>
        <p:spPr/>
        <p:txBody>
          <a:bodyPr/>
          <a:lstStyle>
            <a:lvl1pPr>
              <a:defRPr/>
            </a:lvl1pPr>
          </a:lstStyle>
          <a:p>
            <a:fld id="{E0295AF2-43D2-4284-BEC2-C856E1477228}"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8931" y="261938"/>
            <a:ext cx="2089944" cy="600868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19100" y="261938"/>
            <a:ext cx="6148675" cy="6008687"/>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KSO_FD"/>
          <p:cNvSpPr>
            <a:spLocks noGrp="1"/>
          </p:cNvSpPr>
          <p:nvPr>
            <p:ph type="dt" sz="half" idx="10"/>
          </p:nvPr>
        </p:nvSpPr>
        <p:spPr/>
        <p:txBody>
          <a:bodyPr/>
          <a:lstStyle>
            <a:lvl1pPr>
              <a:defRPr/>
            </a:lvl1pPr>
          </a:lstStyle>
          <a:p>
            <a:endParaRPr lang="zh-CN" altLang="en-US"/>
          </a:p>
        </p:txBody>
      </p:sp>
      <p:sp>
        <p:nvSpPr>
          <p:cNvPr id="5" name="KSO_FT"/>
          <p:cNvSpPr>
            <a:spLocks noGrp="1"/>
          </p:cNvSpPr>
          <p:nvPr>
            <p:ph type="ftr" sz="quarter" idx="11"/>
          </p:nvPr>
        </p:nvSpPr>
        <p:spPr/>
        <p:txBody>
          <a:bodyPr/>
          <a:lstStyle>
            <a:lvl1pPr>
              <a:defRPr/>
            </a:lvl1pPr>
          </a:lstStyle>
          <a:p>
            <a:endParaRPr lang="zh-CN" altLang="en-US"/>
          </a:p>
        </p:txBody>
      </p:sp>
      <p:sp>
        <p:nvSpPr>
          <p:cNvPr id="6" name="KSO_FN"/>
          <p:cNvSpPr>
            <a:spLocks noGrp="1"/>
          </p:cNvSpPr>
          <p:nvPr>
            <p:ph type="sldNum" sz="quarter" idx="12"/>
          </p:nvPr>
        </p:nvSpPr>
        <p:spPr/>
        <p:txBody>
          <a:bodyPr/>
          <a:lstStyle>
            <a:lvl1pPr>
              <a:defRPr/>
            </a:lvl1pPr>
          </a:lstStyle>
          <a:p>
            <a:fld id="{4DFAF2CF-D041-45B3-90EA-B19A36966EC7}"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Rectangle 4"/>
          <p:cNvSpPr>
            <a:spLocks noGrp="1"/>
          </p:cNvSpPr>
          <p:nvPr>
            <p:ph type="dt" sz="half" idx="10"/>
          </p:nvPr>
        </p:nvSpPr>
        <p:spPr/>
        <p:txBody>
          <a:bodyPr/>
          <a:lstStyle>
            <a:lvl1pPr>
              <a:defRPr/>
            </a:lvl1pPr>
          </a:lstStyle>
          <a:p>
            <a:endParaRPr lang="zh-CN" altLang="en-US"/>
          </a:p>
        </p:txBody>
      </p:sp>
      <p:sp>
        <p:nvSpPr>
          <p:cNvPr id="5" name="Rectangle 5"/>
          <p:cNvSpPr>
            <a:spLocks noGrp="1"/>
          </p:cNvSpPr>
          <p:nvPr>
            <p:ph type="ftr" sz="quarter" idx="11"/>
          </p:nvPr>
        </p:nvSpPr>
        <p:spPr/>
        <p:txBody>
          <a:bodyPr/>
          <a:lstStyle>
            <a:lvl1pPr>
              <a:defRPr/>
            </a:lvl1pPr>
          </a:lstStyle>
          <a:p>
            <a:endParaRPr lang="zh-CN" altLang="en-US"/>
          </a:p>
        </p:txBody>
      </p:sp>
      <p:sp>
        <p:nvSpPr>
          <p:cNvPr id="6" name="Rectangle 6"/>
          <p:cNvSpPr>
            <a:spLocks noGrp="1"/>
          </p:cNvSpPr>
          <p:nvPr>
            <p:ph type="sldNum" sz="quarter" idx="12"/>
          </p:nvPr>
        </p:nvSpPr>
        <p:spPr/>
        <p:txBody>
          <a:bodyPr/>
          <a:lstStyle>
            <a:lvl1pPr>
              <a:defRPr/>
            </a:lvl1pPr>
          </a:lstStyle>
          <a:p>
            <a:fld id="{A8A056BC-6CEE-4C81-A0C6-1BEC4748309F}"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E7E7317C-3BC4-4828-A934-859ABD083D99}"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Rectangle 4"/>
          <p:cNvSpPr>
            <a:spLocks noGrp="1"/>
          </p:cNvSpPr>
          <p:nvPr>
            <p:ph type="dt" sz="half" idx="10"/>
          </p:nvPr>
        </p:nvSpPr>
        <p:spPr/>
        <p:txBody>
          <a:bodyPr/>
          <a:lstStyle>
            <a:lvl1pPr>
              <a:defRPr/>
            </a:lvl1pPr>
          </a:lstStyle>
          <a:p>
            <a:endParaRPr lang="zh-CN" altLang="en-US"/>
          </a:p>
        </p:txBody>
      </p:sp>
      <p:sp>
        <p:nvSpPr>
          <p:cNvPr id="8" name="Rectangle 5"/>
          <p:cNvSpPr>
            <a:spLocks noGrp="1"/>
          </p:cNvSpPr>
          <p:nvPr>
            <p:ph type="ftr" sz="quarter" idx="11"/>
          </p:nvPr>
        </p:nvSpPr>
        <p:spPr/>
        <p:txBody>
          <a:bodyPr/>
          <a:lstStyle>
            <a:lvl1pPr>
              <a:defRPr/>
            </a:lvl1pPr>
          </a:lstStyle>
          <a:p>
            <a:endParaRPr lang="zh-CN" altLang="en-US"/>
          </a:p>
        </p:txBody>
      </p:sp>
      <p:sp>
        <p:nvSpPr>
          <p:cNvPr id="9" name="Rectangle 6"/>
          <p:cNvSpPr>
            <a:spLocks noGrp="1"/>
          </p:cNvSpPr>
          <p:nvPr>
            <p:ph type="sldNum" sz="quarter" idx="12"/>
          </p:nvPr>
        </p:nvSpPr>
        <p:spPr/>
        <p:txBody>
          <a:bodyPr/>
          <a:lstStyle>
            <a:lvl1pPr>
              <a:defRPr/>
            </a:lvl1pPr>
          </a:lstStyle>
          <a:p>
            <a:fld id="{A194778F-2923-477F-9D39-520BCF4364EB}"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p:cNvSpPr>
          <p:nvPr>
            <p:ph type="dt" sz="half" idx="10"/>
          </p:nvPr>
        </p:nvSpPr>
        <p:spPr/>
        <p:txBody>
          <a:bodyPr/>
          <a:lstStyle>
            <a:lvl1pPr>
              <a:defRPr/>
            </a:lvl1pPr>
          </a:lstStyle>
          <a:p>
            <a:endParaRPr lang="zh-CN" altLang="en-US"/>
          </a:p>
        </p:txBody>
      </p:sp>
      <p:sp>
        <p:nvSpPr>
          <p:cNvPr id="4" name="Rectangle 5"/>
          <p:cNvSpPr>
            <a:spLocks noGrp="1"/>
          </p:cNvSpPr>
          <p:nvPr>
            <p:ph type="ftr" sz="quarter" idx="11"/>
          </p:nvPr>
        </p:nvSpPr>
        <p:spPr/>
        <p:txBody>
          <a:bodyPr/>
          <a:lstStyle>
            <a:lvl1pPr>
              <a:defRPr/>
            </a:lvl1pPr>
          </a:lstStyle>
          <a:p>
            <a:endParaRPr lang="zh-CN" altLang="en-US"/>
          </a:p>
        </p:txBody>
      </p:sp>
      <p:sp>
        <p:nvSpPr>
          <p:cNvPr id="5" name="Rectangle 6"/>
          <p:cNvSpPr>
            <a:spLocks noGrp="1"/>
          </p:cNvSpPr>
          <p:nvPr>
            <p:ph type="sldNum" sz="quarter" idx="12"/>
          </p:nvPr>
        </p:nvSpPr>
        <p:spPr/>
        <p:txBody>
          <a:bodyPr/>
          <a:lstStyle>
            <a:lvl1pPr>
              <a:defRPr/>
            </a:lvl1pPr>
          </a:lstStyle>
          <a:p>
            <a:fld id="{F276B74A-2A68-4511-B88D-BEEF2DA7C019}"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p:cNvSpPr>
          <p:nvPr>
            <p:ph type="dt" sz="half" idx="10"/>
          </p:nvPr>
        </p:nvSpPr>
        <p:spPr/>
        <p:txBody>
          <a:bodyPr/>
          <a:lstStyle>
            <a:lvl1pPr>
              <a:defRPr/>
            </a:lvl1pPr>
          </a:lstStyle>
          <a:p>
            <a:endParaRPr lang="zh-CN" altLang="en-US"/>
          </a:p>
        </p:txBody>
      </p:sp>
      <p:sp>
        <p:nvSpPr>
          <p:cNvPr id="3" name="Rectangle 5"/>
          <p:cNvSpPr>
            <a:spLocks noGrp="1"/>
          </p:cNvSpPr>
          <p:nvPr>
            <p:ph type="ftr" sz="quarter" idx="11"/>
          </p:nvPr>
        </p:nvSpPr>
        <p:spPr/>
        <p:txBody>
          <a:bodyPr/>
          <a:lstStyle>
            <a:lvl1pPr>
              <a:defRPr/>
            </a:lvl1pPr>
          </a:lstStyle>
          <a:p>
            <a:endParaRPr lang="zh-CN" altLang="en-US"/>
          </a:p>
        </p:txBody>
      </p:sp>
      <p:sp>
        <p:nvSpPr>
          <p:cNvPr id="4" name="Rectangle 6"/>
          <p:cNvSpPr>
            <a:spLocks noGrp="1"/>
          </p:cNvSpPr>
          <p:nvPr>
            <p:ph type="sldNum" sz="quarter" idx="12"/>
          </p:nvPr>
        </p:nvSpPr>
        <p:spPr/>
        <p:txBody>
          <a:bodyPr/>
          <a:lstStyle>
            <a:lvl1pPr>
              <a:defRPr/>
            </a:lvl1pPr>
          </a:lstStyle>
          <a:p>
            <a:fld id="{C5C2E9A4-94FB-4A94-9DE6-CA4286EB0C68}"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03450142-012C-49AA-8A8D-7F5DD45C5758}"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Rectangle 4"/>
          <p:cNvSpPr>
            <a:spLocks noGrp="1"/>
          </p:cNvSpPr>
          <p:nvPr>
            <p:ph type="dt" sz="half" idx="10"/>
          </p:nvPr>
        </p:nvSpPr>
        <p:spPr/>
        <p:txBody>
          <a:bodyPr/>
          <a:lstStyle>
            <a:lvl1pPr>
              <a:defRPr/>
            </a:lvl1pPr>
          </a:lstStyle>
          <a:p>
            <a:endParaRPr lang="zh-CN" altLang="en-US"/>
          </a:p>
        </p:txBody>
      </p:sp>
      <p:sp>
        <p:nvSpPr>
          <p:cNvPr id="6" name="Rectangle 5"/>
          <p:cNvSpPr>
            <a:spLocks noGrp="1"/>
          </p:cNvSpPr>
          <p:nvPr>
            <p:ph type="ftr" sz="quarter" idx="11"/>
          </p:nvPr>
        </p:nvSpPr>
        <p:spPr/>
        <p:txBody>
          <a:bodyPr/>
          <a:lstStyle>
            <a:lvl1pPr>
              <a:defRPr/>
            </a:lvl1pPr>
          </a:lstStyle>
          <a:p>
            <a:endParaRPr lang="zh-CN" altLang="en-US"/>
          </a:p>
        </p:txBody>
      </p:sp>
      <p:sp>
        <p:nvSpPr>
          <p:cNvPr id="7" name="Rectangle 6"/>
          <p:cNvSpPr>
            <a:spLocks noGrp="1"/>
          </p:cNvSpPr>
          <p:nvPr>
            <p:ph type="sldNum" sz="quarter" idx="12"/>
          </p:nvPr>
        </p:nvSpPr>
        <p:spPr/>
        <p:txBody>
          <a:bodyPr/>
          <a:lstStyle>
            <a:lvl1pPr>
              <a:defRPr/>
            </a:lvl1pPr>
          </a:lstStyle>
          <a:p>
            <a:fld id="{FEDEF5F0-A2F9-40AB-A95F-3BA5AD953FFE}"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noProof="1" dirty="0"/>
            </a:lvl1pPr>
          </a:lstStyle>
          <a:p>
            <a:endParaRPr lang="zh-CN" altLang="en-US"/>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noProof="1" dirty="0"/>
            </a:lvl1pPr>
          </a:lstStyle>
          <a:p>
            <a:endParaRPr lang="zh-CN" altLang="en-US"/>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vert="horz" wrap="square" lIns="91440" tIns="45720" rIns="91440" bIns="45720" numCol="1" anchor="t" anchorCtr="0" compatLnSpc="1"/>
          <a:lstStyle>
            <a:lvl1pPr algn="r">
              <a:defRPr sz="1400"/>
            </a:lvl1pPr>
          </a:lstStyle>
          <a:p>
            <a:fld id="{BC7AAD90-DDE4-4A74-BD4D-66C77AA3AE8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79"/>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KSO_FD"/>
          <p:cNvSpPr>
            <a:spLocks noGrp="1"/>
          </p:cNvSpPr>
          <p:nvPr>
            <p:ph type="dt" sz="half" idx="2"/>
          </p:nvPr>
        </p:nvSpPr>
        <p:spPr>
          <a:xfrm>
            <a:off x="628650" y="6356350"/>
            <a:ext cx="2057400" cy="365125"/>
          </a:xfrm>
          <a:prstGeom prst="rect">
            <a:avLst/>
          </a:prstGeom>
          <a:noFill/>
          <a:ln w="9525">
            <a:noFill/>
            <a:miter/>
          </a:ln>
        </p:spPr>
        <p:txBody>
          <a:bodyPr anchor="ctr"/>
          <a:lstStyle>
            <a:lvl1pPr>
              <a:defRPr sz="1200" noProof="1" dirty="0"/>
            </a:lvl1pPr>
          </a:lstStyle>
          <a:p>
            <a:endParaRPr lang="zh-CN" altLang="en-US"/>
          </a:p>
        </p:txBody>
      </p:sp>
      <p:sp>
        <p:nvSpPr>
          <p:cNvPr id="2051" name="KSO_FT"/>
          <p:cNvSpPr>
            <a:spLocks noGrp="1"/>
          </p:cNvSpPr>
          <p:nvPr>
            <p:ph type="ftr" sz="quarter" idx="3"/>
          </p:nvPr>
        </p:nvSpPr>
        <p:spPr>
          <a:xfrm>
            <a:off x="3028950" y="6356350"/>
            <a:ext cx="3086100" cy="365125"/>
          </a:xfrm>
          <a:prstGeom prst="rect">
            <a:avLst/>
          </a:prstGeom>
          <a:noFill/>
          <a:ln w="9525">
            <a:noFill/>
            <a:miter/>
          </a:ln>
        </p:spPr>
        <p:txBody>
          <a:bodyPr anchor="ctr"/>
          <a:lstStyle>
            <a:lvl1pPr algn="ctr">
              <a:defRPr sz="1200" noProof="1" dirty="0"/>
            </a:lvl1pPr>
          </a:lstStyle>
          <a:p>
            <a:endParaRPr lang="zh-CN" altLang="en-US"/>
          </a:p>
        </p:txBody>
      </p:sp>
      <p:sp>
        <p:nvSpPr>
          <p:cNvPr id="2052" name="KSO_FN"/>
          <p:cNvSpPr>
            <a:spLocks noGrp="1"/>
          </p:cNvSpPr>
          <p:nvPr>
            <p:ph type="sldNum" sz="quarter" idx="4"/>
          </p:nvPr>
        </p:nvSpPr>
        <p:spPr>
          <a:xfrm>
            <a:off x="6457950" y="6356350"/>
            <a:ext cx="2057400" cy="365125"/>
          </a:xfrm>
          <a:prstGeom prst="rect">
            <a:avLst/>
          </a:prstGeom>
          <a:noFill/>
          <a:ln w="9525">
            <a:noFill/>
            <a:miter/>
          </a:ln>
        </p:spPr>
        <p:txBody>
          <a:bodyPr vert="horz" wrap="square" lIns="91440" tIns="45720" rIns="91440" bIns="45720" numCol="1" anchor="ctr" anchorCtr="0" compatLnSpc="1"/>
          <a:lstStyle>
            <a:lvl1pPr algn="r">
              <a:defRPr sz="1200"/>
            </a:lvl1pPr>
          </a:lstStyle>
          <a:p>
            <a:fld id="{47E747C9-84B7-4FFE-8A2C-21BEF16E24C4}" type="slidenum">
              <a:rPr lang="zh-CN" altLang="en-US"/>
              <a:t>‹#›</a:t>
            </a:fld>
            <a:endParaRPr lang="zh-CN" altLang="en-US"/>
          </a:p>
        </p:txBody>
      </p:sp>
      <p:sp>
        <p:nvSpPr>
          <p:cNvPr id="2053" name="KSO_BC1"/>
          <p:cNvSpPr>
            <a:spLocks noGrp="1" noChangeArrowheads="1"/>
          </p:cNvSpPr>
          <p:nvPr>
            <p:ph type="body" idx="4294967295"/>
          </p:nvPr>
        </p:nvSpPr>
        <p:spPr bwMode="auto">
          <a:xfrm>
            <a:off x="419100" y="1193800"/>
            <a:ext cx="83597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p:txBody>
      </p:sp>
      <p:sp>
        <p:nvSpPr>
          <p:cNvPr id="2054" name="矩形 7"/>
          <p:cNvSpPr>
            <a:spLocks noChangeArrowheads="1"/>
          </p:cNvSpPr>
          <p:nvPr/>
        </p:nvSpPr>
        <p:spPr bwMode="auto">
          <a:xfrm>
            <a:off x="0" y="188913"/>
            <a:ext cx="9144000" cy="655637"/>
          </a:xfrm>
          <a:prstGeom prst="rect">
            <a:avLst/>
          </a:prstGeom>
          <a:solidFill>
            <a:srgbClr val="E8E8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pic>
        <p:nvPicPr>
          <p:cNvPr id="2055" name="图片 8"/>
          <p:cNvPicPr>
            <a:picLocks noChangeAspect="1" noChangeArrowheads="1"/>
          </p:cNvPicPr>
          <p:nvPr/>
        </p:nvPicPr>
        <p:blipFill>
          <a:blip r:embed="rId13">
            <a:extLst>
              <a:ext uri="{28A0092B-C50C-407E-A947-70E740481C1C}">
                <a14:useLocalDpi xmlns:a14="http://schemas.microsoft.com/office/drawing/2010/main" val="0"/>
              </a:ext>
            </a:extLst>
          </a:blip>
          <a:srcRect r="5469"/>
          <a:stretch>
            <a:fillRect/>
          </a:stretch>
        </p:blipFill>
        <p:spPr bwMode="auto">
          <a:xfrm>
            <a:off x="73025" y="-3175"/>
            <a:ext cx="12509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KSO_BT1"/>
          <p:cNvSpPr>
            <a:spLocks noGrp="1" noChangeArrowheads="1"/>
          </p:cNvSpPr>
          <p:nvPr>
            <p:ph type="title" idx="9"/>
          </p:nvPr>
        </p:nvSpPr>
        <p:spPr bwMode="auto">
          <a:xfrm>
            <a:off x="925513" y="261938"/>
            <a:ext cx="785336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2800" kern="1200">
          <a:solidFill>
            <a:schemeClr val="accent1"/>
          </a:solidFill>
          <a:latin typeface="+mj-lt"/>
          <a:ea typeface="+mj-ea"/>
          <a:cs typeface="+mj-cs"/>
        </a:defRPr>
      </a:lvl1pPr>
      <a:lvl2pPr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2pPr>
      <a:lvl3pPr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3pPr>
      <a:lvl4pPr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4pPr>
      <a:lvl5pPr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5pPr>
      <a:lvl6pPr marL="457200"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6pPr>
      <a:lvl7pPr marL="914400"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7pPr>
      <a:lvl8pPr marL="1371600"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8pPr>
      <a:lvl9pPr marL="1828800" algn="l" rtl="0" fontAlgn="base">
        <a:lnSpc>
          <a:spcPct val="90000"/>
        </a:lnSpc>
        <a:spcBef>
          <a:spcPct val="0"/>
        </a:spcBef>
        <a:spcAft>
          <a:spcPct val="0"/>
        </a:spcAft>
        <a:defRPr sz="2800">
          <a:solidFill>
            <a:schemeClr val="accent1"/>
          </a:solidFill>
          <a:latin typeface="Arial" panose="020B0604020202020204" pitchFamily="34" charset="-79"/>
          <a:ea typeface="宋体" panose="02010600030101010101" pitchFamily="2" charset="-122"/>
        </a:defRPr>
      </a:lvl9pPr>
    </p:titleStyle>
    <p:bodyStyle>
      <a:lvl1pPr marL="357505" indent="-357505" algn="just" rtl="0" fontAlgn="base">
        <a:lnSpc>
          <a:spcPct val="110000"/>
        </a:lnSpc>
        <a:spcBef>
          <a:spcPts val="600"/>
        </a:spcBef>
        <a:spcAft>
          <a:spcPct val="0"/>
        </a:spcAft>
        <a:buClr>
          <a:schemeClr val="accent1"/>
        </a:buClr>
        <a:buSzPct val="60000"/>
        <a:buFont typeface="Wingdings 2" panose="05020102010507070707" pitchFamily="18" charset="2"/>
        <a:buChar char=""/>
        <a:defRPr sz="2400" kern="1200">
          <a:solidFill>
            <a:schemeClr val="accent1"/>
          </a:solidFill>
          <a:latin typeface="+mn-lt"/>
          <a:ea typeface="+mn-ea"/>
          <a:cs typeface="+mn-cs"/>
        </a:defRPr>
      </a:lvl1pPr>
      <a:lvl2pPr marL="357505" lvl="1" indent="-357505" algn="l" rtl="0" fontAlgn="base">
        <a:lnSpc>
          <a:spcPct val="120000"/>
        </a:lnSpc>
        <a:spcBef>
          <a:spcPct val="0"/>
        </a:spcBef>
        <a:spcAft>
          <a:spcPts val="600"/>
        </a:spcAft>
        <a:buClr>
          <a:srgbClr val="FD958C"/>
        </a:buClr>
        <a:buFont typeface="幼圆" panose="02010509060101010101" pitchFamily="49" charset="-122"/>
        <a:buChar char=" "/>
        <a:defRPr sz="1600" kern="1200">
          <a:solidFill>
            <a:schemeClr val="tx1"/>
          </a:solidFill>
          <a:latin typeface="+mn-lt"/>
          <a:ea typeface="+mn-ea"/>
          <a:cs typeface="+mn-cs"/>
        </a:defRPr>
      </a:lvl2pPr>
      <a:lvl3pPr marL="1143000" lvl="2" indent="-228600" algn="l" rtl="0" fontAlgn="base">
        <a:lnSpc>
          <a:spcPct val="90000"/>
        </a:lnSpc>
        <a:spcBef>
          <a:spcPts val="500"/>
        </a:spcBef>
        <a:spcAft>
          <a:spcPct val="0"/>
        </a:spcAft>
        <a:buFont typeface="Arial" panose="020B0604020202020204" pitchFamily="34" charset="-79"/>
        <a:buChar char="•"/>
        <a:defRPr sz="2000" kern="1200">
          <a:solidFill>
            <a:schemeClr val="tx1"/>
          </a:solidFill>
          <a:latin typeface="+mn-lt"/>
          <a:ea typeface="+mn-ea"/>
          <a:cs typeface="+mn-cs"/>
        </a:defRPr>
      </a:lvl3pPr>
      <a:lvl4pPr marL="1600200" lvl="3" indent="-228600" algn="l" rtl="0" fontAlgn="base">
        <a:lnSpc>
          <a:spcPct val="90000"/>
        </a:lnSpc>
        <a:spcBef>
          <a:spcPts val="500"/>
        </a:spcBef>
        <a:spcAft>
          <a:spcPct val="0"/>
        </a:spcAft>
        <a:buFont typeface="Arial" panose="020B0604020202020204" pitchFamily="34" charset="-79"/>
        <a:buChar char="•"/>
        <a:defRPr kern="1200">
          <a:solidFill>
            <a:schemeClr val="tx1"/>
          </a:solidFill>
          <a:latin typeface="+mn-lt"/>
          <a:ea typeface="+mn-ea"/>
          <a:cs typeface="+mn-cs"/>
        </a:defRPr>
      </a:lvl4pPr>
      <a:lvl5pPr marL="2057400" lvl="4" indent="-228600" algn="l" rtl="0" fontAlgn="base">
        <a:lnSpc>
          <a:spcPct val="90000"/>
        </a:lnSpc>
        <a:spcBef>
          <a:spcPts val="500"/>
        </a:spcBef>
        <a:spcAft>
          <a:spcPct val="0"/>
        </a:spcAft>
        <a:buFont typeface="Arial" panose="020B0604020202020204" pitchFamily="34" charset="-79"/>
        <a:buChar char="•"/>
        <a:defRPr kern="1200">
          <a:solidFill>
            <a:schemeClr val="tx1"/>
          </a:solidFill>
          <a:latin typeface="+mn-lt"/>
          <a:ea typeface="+mn-ea"/>
          <a:cs typeface="+mn-cs"/>
        </a:defRPr>
      </a:lvl5pPr>
      <a:lvl6pPr marL="2514600" lvl="5"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3.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9.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13.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3.xml"/><Relationship Id="rId5" Type="http://schemas.openxmlformats.org/officeDocument/2006/relationships/image" Target="../media/image62.jpeg"/><Relationship Id="rId4" Type="http://schemas.openxmlformats.org/officeDocument/2006/relationships/image" Target="../media/image61.jpe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3.xml"/><Relationship Id="rId5" Type="http://schemas.openxmlformats.org/officeDocument/2006/relationships/image" Target="../media/image66.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13.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5121"/>
          <p:cNvSpPr>
            <a:spLocks noGrp="1" noChangeArrowheads="1"/>
          </p:cNvSpPr>
          <p:nvPr>
            <p:ph type="ctrTitle"/>
          </p:nvPr>
        </p:nvSpPr>
        <p:spPr>
          <a:xfrm>
            <a:off x="3486150" y="2909729"/>
            <a:ext cx="5497830" cy="2070419"/>
          </a:xfrm>
        </p:spPr>
        <p:txBody>
          <a:bodyPr/>
          <a:lstStyle/>
          <a:p>
            <a:pPr algn="l">
              <a:lnSpc>
                <a:spcPts val="5000"/>
              </a:lnSpc>
            </a:pPr>
            <a:r>
              <a:rPr lang="zh-CN" altLang="en-US" sz="4000" b="1" dirty="0" smtClean="0">
                <a:latin typeface="微软雅黑" panose="020B0503020204020204" pitchFamily="34" charset="-122"/>
                <a:ea typeface="微软雅黑" panose="020B0503020204020204" pitchFamily="34" charset="-122"/>
              </a:rPr>
              <a:t>我是小小志愿者</a:t>
            </a:r>
            <a:r>
              <a:rPr lang="en-US" altLang="zh-CN" sz="4000" b="1" dirty="0" smtClean="0">
                <a:latin typeface="微软雅黑" panose="020B0503020204020204" pitchFamily="34" charset="-122"/>
                <a:ea typeface="微软雅黑" panose="020B0503020204020204" pitchFamily="34" charset="-122"/>
              </a:rPr>
              <a:t/>
            </a:r>
            <a:br>
              <a:rPr lang="en-US" altLang="zh-CN" sz="4000" b="1" dirty="0" smtClean="0">
                <a:latin typeface="微软雅黑" panose="020B0503020204020204" pitchFamily="34" charset="-122"/>
                <a:ea typeface="微软雅黑" panose="020B0503020204020204" pitchFamily="34" charset="-122"/>
              </a:rPr>
            </a:br>
            <a:r>
              <a:rPr lang="en-US" altLang="zh-CN" sz="4000" b="1" dirty="0" smtClean="0">
                <a:latin typeface="微软雅黑" panose="020B0503020204020204" pitchFamily="34" charset="-122"/>
                <a:ea typeface="微软雅黑" panose="020B0503020204020204" pitchFamily="34" charset="-122"/>
              </a:rPr>
              <a:t>        </a:t>
            </a:r>
            <a:r>
              <a:rPr lang="en-US" altLang="zh-CN" sz="2800" b="1" dirty="0" smtClean="0">
                <a:solidFill>
                  <a:schemeClr val="tx1">
                    <a:lumMod val="50000"/>
                  </a:schemeClr>
                </a:solidFill>
                <a:latin typeface="微软雅黑" panose="020B0503020204020204" pitchFamily="34" charset="-122"/>
                <a:ea typeface="微软雅黑" panose="020B0503020204020204" pitchFamily="34" charset="-122"/>
              </a:rPr>
              <a:t>—</a:t>
            </a:r>
            <a:r>
              <a:rPr lang="zh-CN" altLang="en-US" sz="2800" b="1" dirty="0" smtClean="0">
                <a:solidFill>
                  <a:schemeClr val="tx1">
                    <a:lumMod val="50000"/>
                  </a:schemeClr>
                </a:solidFill>
                <a:latin typeface="微软雅黑" panose="020B0503020204020204" pitchFamily="34" charset="-122"/>
                <a:ea typeface="微软雅黑" panose="020B0503020204020204" pitchFamily="34" charset="-122"/>
              </a:rPr>
              <a:t>研究性学习成果汇报</a:t>
            </a:r>
            <a:r>
              <a:rPr lang="en-US" altLang="zh-CN" sz="2800" b="1" dirty="0" smtClean="0">
                <a:solidFill>
                  <a:schemeClr val="tx1">
                    <a:lumMod val="50000"/>
                  </a:schemeClr>
                </a:solidFill>
                <a:latin typeface="微软雅黑" panose="020B0503020204020204" pitchFamily="34" charset="-122"/>
                <a:ea typeface="微软雅黑" panose="020B0503020204020204" pitchFamily="34" charset="-122"/>
              </a:rPr>
              <a:t/>
            </a:r>
            <a:br>
              <a:rPr lang="en-US" altLang="zh-CN" sz="2800" b="1" dirty="0" smtClean="0">
                <a:solidFill>
                  <a:schemeClr val="tx1">
                    <a:lumMod val="50000"/>
                  </a:schemeClr>
                </a:solidFill>
                <a:latin typeface="微软雅黑" panose="020B0503020204020204" pitchFamily="34" charset="-122"/>
                <a:ea typeface="微软雅黑" panose="020B0503020204020204" pitchFamily="34" charset="-122"/>
              </a:rPr>
            </a:br>
            <a:endParaRPr lang="zh-CN" altLang="en-US" sz="2800" b="1" dirty="0" smtClean="0">
              <a:solidFill>
                <a:schemeClr val="tx1">
                  <a:lumMod val="50000"/>
                </a:schemeClr>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2660650" y="4727735"/>
            <a:ext cx="6153150" cy="504825"/>
          </a:xfrm>
        </p:spPr>
        <p:txBody>
          <a:bodyPr/>
          <a:lstStyle/>
          <a:p>
            <a:r>
              <a:rPr lang="zh-CN" altLang="en-US" sz="2400" dirty="0" smtClean="0"/>
              <a:t>前黄中心小学六（</a:t>
            </a:r>
            <a:r>
              <a:rPr lang="en-US" altLang="zh-CN" sz="2400" dirty="0" smtClean="0"/>
              <a:t>2</a:t>
            </a:r>
            <a:r>
              <a:rPr lang="zh-CN" altLang="en-US" sz="2400" dirty="0" smtClean="0"/>
              <a:t>）、五（</a:t>
            </a:r>
            <a:r>
              <a:rPr lang="en-US" altLang="zh-CN" sz="2400" dirty="0" smtClean="0"/>
              <a:t>4</a:t>
            </a: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8100695" cy="525145"/>
          </a:xfrm>
        </p:spPr>
        <p:txBody>
          <a:bodyPr/>
          <a:lstStyle/>
          <a:p>
            <a:r>
              <a:rPr lang="zh-CN" altLang="en-US" sz="2400" b="1" dirty="0" smtClean="0"/>
              <a:t>（</a:t>
            </a:r>
            <a:r>
              <a:rPr lang="en-US" altLang="zh-CN" sz="2400" b="1" dirty="0" smtClean="0"/>
              <a:t>3</a:t>
            </a:r>
            <a:r>
              <a:rPr lang="zh-CN" altLang="en-US" sz="2400" b="1" dirty="0" smtClean="0"/>
              <a:t>）通过实地考察，了解大家对志愿者的认识和参与情况。</a:t>
            </a:r>
          </a:p>
        </p:txBody>
      </p:sp>
      <p:pic>
        <p:nvPicPr>
          <p:cNvPr id="2" name="图片 1"/>
          <p:cNvPicPr>
            <a:picLocks noChangeAspect="1"/>
          </p:cNvPicPr>
          <p:nvPr/>
        </p:nvPicPr>
        <p:blipFill>
          <a:blip r:embed="rId2"/>
          <a:stretch>
            <a:fillRect/>
          </a:stretch>
        </p:blipFill>
        <p:spPr>
          <a:xfrm>
            <a:off x="352425" y="787400"/>
            <a:ext cx="4398645" cy="5702300"/>
          </a:xfrm>
          <a:prstGeom prst="rect">
            <a:avLst/>
          </a:prstGeom>
        </p:spPr>
      </p:pic>
      <p:sp>
        <p:nvSpPr>
          <p:cNvPr id="46" name="对角圆角矩形 46"/>
          <p:cNvSpPr/>
          <p:nvPr/>
        </p:nvSpPr>
        <p:spPr>
          <a:xfrm>
            <a:off x="5260340" y="1132840"/>
            <a:ext cx="3091815" cy="2333625"/>
          </a:xfrm>
          <a:prstGeom prst="round2DiagRect">
            <a:avLst/>
          </a:prstGeom>
          <a:blipFill rotWithShape="1">
            <a:blip r:embed="rId3"/>
            <a:stretch>
              <a:fillRect/>
            </a:stretch>
          </a:blipFill>
          <a:ln w="15875" cmpd="sng">
            <a:solidFill>
              <a:srgbClr val="FFC000"/>
            </a:solidFill>
            <a:prstDash val="lgDashDotDot"/>
          </a:ln>
        </p:spPr>
        <p:style>
          <a:lnRef idx="2">
            <a:schemeClr val="accent1">
              <a:shade val="50000"/>
            </a:schemeClr>
          </a:lnRef>
          <a:fillRef idx="1">
            <a:schemeClr val="accent1"/>
          </a:fillRef>
          <a:effectRef idx="0">
            <a:schemeClr val="accent1"/>
          </a:effectRef>
          <a:fontRef idx="minor">
            <a:schemeClr val="lt1"/>
          </a:fontRef>
        </p:style>
      </p:sp>
      <p:sp>
        <p:nvSpPr>
          <p:cNvPr id="47" name="对角圆角矩形 47"/>
          <p:cNvSpPr/>
          <p:nvPr/>
        </p:nvSpPr>
        <p:spPr>
          <a:xfrm>
            <a:off x="5260340" y="3938270"/>
            <a:ext cx="3091180" cy="2485390"/>
          </a:xfrm>
          <a:prstGeom prst="round2DiagRect">
            <a:avLst/>
          </a:prstGeom>
          <a:blipFill rotWithShape="1">
            <a:blip r:embed="rId4"/>
            <a:stretch>
              <a:fillRect/>
            </a:stretch>
          </a:blipFill>
          <a:ln w="15875" cmpd="sng">
            <a:solidFill>
              <a:srgbClr val="FFC000"/>
            </a:solidFill>
            <a:prstDash val="dashDot"/>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2355215" cy="525145"/>
          </a:xfrm>
        </p:spPr>
        <p:txBody>
          <a:bodyPr/>
          <a:lstStyle/>
          <a:p>
            <a:r>
              <a:rPr lang="zh-CN" altLang="en-US" b="1" smtClean="0"/>
              <a:t>实地考察报告</a:t>
            </a:r>
          </a:p>
        </p:txBody>
      </p:sp>
      <p:sp>
        <p:nvSpPr>
          <p:cNvPr id="2" name="文本框 1"/>
          <p:cNvSpPr txBox="1"/>
          <p:nvPr/>
        </p:nvSpPr>
        <p:spPr>
          <a:xfrm>
            <a:off x="0" y="937260"/>
            <a:ext cx="9144635" cy="5384800"/>
          </a:xfrm>
          <a:prstGeom prst="rect">
            <a:avLst/>
          </a:prstGeom>
          <a:noFill/>
        </p:spPr>
        <p:txBody>
          <a:bodyPr wrap="square" rtlCol="0">
            <a:spAutoFit/>
          </a:bodyPr>
          <a:lstStyle/>
          <a:p>
            <a:r>
              <a:rPr lang="en-US" altLang="zh-CN">
                <a:solidFill>
                  <a:srgbClr val="060707"/>
                </a:solidFill>
              </a:rPr>
              <a:t>        </a:t>
            </a:r>
            <a:r>
              <a:rPr lang="zh-CN" altLang="en-US" sz="1800">
                <a:solidFill>
                  <a:srgbClr val="060707"/>
                </a:solidFill>
              </a:rPr>
              <a:t>这次，我们制定了实地考察计划，采用了行动研究方法，在实地考察中，我们发现：</a:t>
            </a:r>
          </a:p>
          <a:p>
            <a:r>
              <a:rPr lang="zh-CN" altLang="en-US" sz="1800">
                <a:solidFill>
                  <a:srgbClr val="060707"/>
                </a:solidFill>
              </a:rPr>
              <a:t>①在学校和敬老院中，都有很多志愿者参与到日常工作中来。前黄中心小学的志愿者主要有:民营企业家谭军超先生、安基金组织、家长护学岗、交警等。在前黄敬老院的志愿服务队有8支，其中以前黄关爱老人公益志愿服务队为主。</a:t>
            </a:r>
          </a:p>
          <a:p>
            <a:r>
              <a:rPr lang="zh-CN" altLang="en-US" sz="1800">
                <a:solidFill>
                  <a:srgbClr val="060707"/>
                </a:solidFill>
              </a:rPr>
              <a:t>②谭军超先生多次为我校捐钱、捐一万多只口罩等防疫物资，李俊先生为我校助力曲棍球的建设，安基金先后为我校贫困生送来仁人书包和口罩等，并组织志愿者为我校开学义务打扫校园环境，家长们有的出钱有的出力，志愿为我校提供了无私的帮助；关爱老人志愿服务队主要是料理孤寡老人的生活起居，帮他们洗澡、理发，</a:t>
            </a:r>
          </a:p>
          <a:p>
            <a:r>
              <a:rPr lang="zh-CN" altLang="en-US" sz="1800">
                <a:solidFill>
                  <a:srgbClr val="060707"/>
                </a:solidFill>
              </a:rPr>
              <a:t>买菜、做饭，送上慰问品和慰问金，改善老人的生活水平，难能可贵的是他们已经坚持志愿者身份8年了。</a:t>
            </a:r>
          </a:p>
          <a:p>
            <a:r>
              <a:rPr lang="zh-CN" altLang="en-US" sz="1800">
                <a:solidFill>
                  <a:srgbClr val="060707"/>
                </a:solidFill>
              </a:rPr>
              <a:t>③无论是前小还是敬老院，都很感激这些无私的志愿者，并表示也会向他们一样，为他人提供帮助与支持。</a:t>
            </a:r>
          </a:p>
          <a:p>
            <a:r>
              <a:rPr lang="zh-CN" altLang="en-US" sz="1800">
                <a:solidFill>
                  <a:srgbClr val="060707"/>
                </a:solidFill>
              </a:rPr>
              <a:t>④我们在给老人们聊天、捶背中，发现很多老人都是孤寡老人，身边的亲人都不在了，部分有亲人的老人却被亲人嫌弃，送到了养老院，其实他们的内心很孤独，很希望有人能去看望看望自己。</a:t>
            </a:r>
          </a:p>
          <a:p>
            <a:r>
              <a:rPr lang="zh-CN" altLang="en-US" sz="1800">
                <a:solidFill>
                  <a:srgbClr val="060707"/>
                </a:solidFill>
              </a:rPr>
              <a:t>⑤在实地考察中，我们了解到身边的志愿者其实有很多，他们不计代价，坚持不懈地帮助他人，还经常不留名，我们被他们的事迹感动了。</a:t>
            </a:r>
          </a:p>
          <a:p>
            <a:r>
              <a:rPr lang="zh-CN" altLang="en-US" sz="1800">
                <a:solidFill>
                  <a:srgbClr val="060707"/>
                </a:solidFill>
              </a:rPr>
              <a:t>⑥在敬老院，我们化身为小志愿者，为老人们捶捶背、打壶开水、洗洗碗，做些力所能及的事，虽然事小，但是看到老人的笑容，一切就是值得的！</a:t>
            </a:r>
            <a:r>
              <a:rPr lang="zh-CN" altLang="en-US" sz="2000">
                <a:solidFill>
                  <a:srgbClr val="060707"/>
                </a:solidFill>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210" y="2032635"/>
            <a:ext cx="8070215" cy="1768369"/>
          </a:xfrm>
          <a:prstGeom prst="rect">
            <a:avLst/>
          </a:prstGeom>
          <a:noFill/>
        </p:spPr>
        <p:txBody>
          <a:bodyPr wrap="square" rtlCol="0" anchor="t">
            <a:spAutoFit/>
            <a:scene3d>
              <a:camera prst="orthographicFront"/>
              <a:lightRig rig="threePt" dir="t"/>
            </a:scene3d>
          </a:bodyPr>
          <a:lstStyle/>
          <a:p>
            <a:pPr>
              <a:lnSpc>
                <a:spcPts val="4500"/>
              </a:lnSpc>
            </a:pPr>
            <a:r>
              <a:rPr lang="zh-CN" altLang="en-US" b="1" dirty="0" smtClean="0">
                <a:solidFill>
                  <a:schemeClr val="accent1"/>
                </a:solidFill>
                <a:effectLst>
                  <a:outerShdw blurRad="38100" dist="25400" dir="5400000" algn="ctr" rotWithShape="0">
                    <a:srgbClr val="6E747A">
                      <a:alpha val="43000"/>
                    </a:srgbClr>
                  </a:outerShdw>
                </a:effectLst>
                <a:sym typeface="+mn-ea"/>
              </a:rPr>
              <a:t/>
            </a:r>
            <a:br>
              <a:rPr lang="zh-CN" altLang="en-US" b="1" dirty="0" smtClean="0">
                <a:solidFill>
                  <a:schemeClr val="accent1"/>
                </a:solidFill>
                <a:effectLst>
                  <a:outerShdw blurRad="38100" dist="25400" dir="5400000" algn="ctr" rotWithShape="0">
                    <a:srgbClr val="6E747A">
                      <a:alpha val="43000"/>
                    </a:srgbClr>
                  </a:outerShdw>
                </a:effectLst>
                <a:sym typeface="+mn-ea"/>
              </a:rPr>
            </a:br>
            <a:r>
              <a:rPr lang="zh-CN" altLang="en-US" sz="3200" b="1" dirty="0">
                <a:solidFill>
                  <a:schemeClr val="accent1"/>
                </a:solidFill>
                <a:effectLst>
                  <a:outerShdw blurRad="38100" dist="25400" dir="5400000" algn="ctr" rotWithShape="0">
                    <a:srgbClr val="6E747A">
                      <a:alpha val="43000"/>
                    </a:srgbClr>
                  </a:outerShdw>
                </a:effectLst>
                <a:sym typeface="+mn-ea"/>
              </a:rPr>
              <a:t> </a:t>
            </a:r>
            <a:r>
              <a:rPr lang="zh-CN" altLang="en-US" sz="3200" b="1" dirty="0" smtClean="0">
                <a:solidFill>
                  <a:schemeClr val="accent1"/>
                </a:solidFill>
                <a:effectLst>
                  <a:outerShdw blurRad="38100" dist="25400" dir="5400000" algn="ctr" rotWithShape="0">
                    <a:srgbClr val="6E747A">
                      <a:alpha val="43000"/>
                    </a:srgbClr>
                  </a:outerShdw>
                </a:effectLst>
                <a:sym typeface="+mn-ea"/>
              </a:rPr>
              <a:t>二、</a:t>
            </a:r>
            <a:r>
              <a:rPr lang="zh-CN" altLang="zh-CN" sz="3200" b="1" dirty="0">
                <a:solidFill>
                  <a:schemeClr val="accent1">
                    <a:lumMod val="60000"/>
                    <a:lumOff val="40000"/>
                  </a:schemeClr>
                </a:solidFill>
              </a:rPr>
              <a:t>通过采访、实地考察等，了解身边的志愿者、志愿者活动以及志愿者活动的意义等。</a:t>
            </a:r>
            <a:endParaRPr lang="zh-CN" altLang="en-US" sz="3200" b="1" dirty="0" smtClean="0">
              <a:solidFill>
                <a:schemeClr val="accent1">
                  <a:lumMod val="60000"/>
                  <a:lumOff val="40000"/>
                </a:schemeClr>
              </a:solidFill>
              <a:effectLst>
                <a:outerShdw blurRad="38100" dist="25400" dir="5400000" algn="ctr" rotWithShape="0">
                  <a:srgbClr val="6E747A">
                    <a:alpha val="43000"/>
                  </a:srgbClr>
                </a:outerShdw>
              </a:effectLst>
              <a:sym typeface="+mn-ea"/>
            </a:endParaRPr>
          </a:p>
        </p:txBody>
      </p:sp>
      <p:sp>
        <p:nvSpPr>
          <p:cNvPr id="3" name="标题 2"/>
          <p:cNvSpPr>
            <a:spLocks noGrp="1"/>
          </p:cNvSpPr>
          <p:nvPr>
            <p:ph type="title"/>
          </p:nvPr>
        </p:nvSpPr>
        <p:spPr/>
        <p:txBody>
          <a:bodyPr/>
          <a:lstStyle/>
          <a:p>
            <a:r>
              <a:rPr lang="zh-CN" altLang="en-US" b="1" dirty="0" smtClean="0">
                <a:sym typeface="+mn-ea"/>
              </a:rPr>
              <a:t>活动实施：第一阶段</a:t>
            </a:r>
            <a:endParaRPr lang="zh-CN" altLang="en-US" dirty="0"/>
          </a:p>
        </p:txBody>
      </p:sp>
    </p:spTree>
    <p:extLst>
      <p:ext uri="{BB962C8B-B14F-4D97-AF65-F5344CB8AC3E}">
        <p14:creationId xmlns:p14="http://schemas.microsoft.com/office/powerpoint/2010/main" val="2928298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8218170" cy="525145"/>
          </a:xfrm>
        </p:spPr>
        <p:txBody>
          <a:bodyPr/>
          <a:lstStyle/>
          <a:p>
            <a:r>
              <a:rPr lang="en-US" altLang="zh-CN" sz="2400" b="1" dirty="0" smtClean="0"/>
              <a:t>1.</a:t>
            </a:r>
            <a:r>
              <a:rPr lang="zh-CN" altLang="en-US" sz="2400" b="1" dirty="0" smtClean="0"/>
              <a:t>通过采访，了解身边的志愿者、志愿者活动以及志愿者活动的意义等。</a:t>
            </a:r>
          </a:p>
        </p:txBody>
      </p:sp>
      <p:pic>
        <p:nvPicPr>
          <p:cNvPr id="2" name="图片 1"/>
          <p:cNvPicPr>
            <a:picLocks noChangeAspect="1"/>
          </p:cNvPicPr>
          <p:nvPr/>
        </p:nvPicPr>
        <p:blipFill>
          <a:blip r:embed="rId2"/>
          <a:stretch>
            <a:fillRect/>
          </a:stretch>
        </p:blipFill>
        <p:spPr>
          <a:xfrm>
            <a:off x="328930" y="1031875"/>
            <a:ext cx="4710430" cy="5637530"/>
          </a:xfrm>
          <a:prstGeom prst="rect">
            <a:avLst/>
          </a:prstGeom>
        </p:spPr>
      </p:pic>
      <p:pic>
        <p:nvPicPr>
          <p:cNvPr id="3" name="图片 2"/>
          <p:cNvPicPr>
            <a:picLocks noChangeAspect="1"/>
          </p:cNvPicPr>
          <p:nvPr/>
        </p:nvPicPr>
        <p:blipFill>
          <a:blip r:embed="rId3"/>
          <a:stretch>
            <a:fillRect/>
          </a:stretch>
        </p:blipFill>
        <p:spPr>
          <a:xfrm>
            <a:off x="5315585" y="898525"/>
            <a:ext cx="3686175" cy="1758950"/>
          </a:xfrm>
          <a:prstGeom prst="rect">
            <a:avLst/>
          </a:prstGeom>
        </p:spPr>
      </p:pic>
      <p:pic>
        <p:nvPicPr>
          <p:cNvPr id="4" name="图片 3"/>
          <p:cNvPicPr>
            <a:picLocks noChangeAspect="1"/>
          </p:cNvPicPr>
          <p:nvPr/>
        </p:nvPicPr>
        <p:blipFill>
          <a:blip r:embed="rId4"/>
          <a:stretch>
            <a:fillRect/>
          </a:stretch>
        </p:blipFill>
        <p:spPr>
          <a:xfrm>
            <a:off x="5316220" y="2853055"/>
            <a:ext cx="3685540" cy="1995805"/>
          </a:xfrm>
          <a:prstGeom prst="rect">
            <a:avLst/>
          </a:prstGeom>
        </p:spPr>
      </p:pic>
      <p:pic>
        <p:nvPicPr>
          <p:cNvPr id="5" name="图片 4"/>
          <p:cNvPicPr>
            <a:picLocks noChangeAspect="1"/>
          </p:cNvPicPr>
          <p:nvPr/>
        </p:nvPicPr>
        <p:blipFill>
          <a:blip r:embed="rId5"/>
          <a:stretch>
            <a:fillRect/>
          </a:stretch>
        </p:blipFill>
        <p:spPr>
          <a:xfrm>
            <a:off x="5316220" y="4848860"/>
            <a:ext cx="3684905" cy="190754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5904865" cy="525145"/>
          </a:xfrm>
        </p:spPr>
        <p:txBody>
          <a:bodyPr/>
          <a:lstStyle/>
          <a:p>
            <a:r>
              <a:rPr lang="zh-CN" altLang="en-US" b="1" smtClean="0"/>
              <a:t>采访身边的志愿者</a:t>
            </a:r>
          </a:p>
        </p:txBody>
      </p:sp>
      <p:sp>
        <p:nvSpPr>
          <p:cNvPr id="49" name="同侧圆角矩形 49"/>
          <p:cNvSpPr/>
          <p:nvPr/>
        </p:nvSpPr>
        <p:spPr>
          <a:xfrm>
            <a:off x="189865" y="1071880"/>
            <a:ext cx="3799205" cy="2954655"/>
          </a:xfrm>
          <a:prstGeom prst="round2SameRect">
            <a:avLst/>
          </a:prstGeom>
          <a:blipFill rotWithShape="1">
            <a:blip r:embed="rId2"/>
            <a:stretch>
              <a:fillRect/>
            </a:stretch>
          </a:blipFill>
          <a:ln w="12700" cap="flat" cmpd="sng" algn="ctr">
            <a:solidFill>
              <a:srgbClr val="00B0F0"/>
            </a:solidFill>
            <a:prstDash val="lgDashDotDot"/>
            <a:miter lim="800000"/>
          </a:ln>
          <a:effectLst/>
        </p:spPr>
      </p:sp>
      <p:sp>
        <p:nvSpPr>
          <p:cNvPr id="50" name="同侧圆角矩形 50"/>
          <p:cNvSpPr/>
          <p:nvPr/>
        </p:nvSpPr>
        <p:spPr>
          <a:xfrm>
            <a:off x="4995545" y="1071880"/>
            <a:ext cx="3759200" cy="2893060"/>
          </a:xfrm>
          <a:prstGeom prst="round2SameRect">
            <a:avLst/>
          </a:prstGeom>
          <a:blipFill rotWithShape="1">
            <a:blip r:embed="rId3"/>
            <a:stretch>
              <a:fillRect/>
            </a:stretch>
          </a:blipFill>
          <a:ln w="12700" cap="flat" cmpd="sng" algn="ctr">
            <a:solidFill>
              <a:srgbClr val="00B0F0"/>
            </a:solidFill>
            <a:prstDash val="lgDashDotDot"/>
            <a:miter lim="800000"/>
          </a:ln>
          <a:effectLst/>
        </p:spPr>
      </p:sp>
      <p:sp>
        <p:nvSpPr>
          <p:cNvPr id="51" name="同侧圆角矩形 51"/>
          <p:cNvSpPr/>
          <p:nvPr/>
        </p:nvSpPr>
        <p:spPr>
          <a:xfrm>
            <a:off x="2419985" y="2975610"/>
            <a:ext cx="4472940" cy="3596640"/>
          </a:xfrm>
          <a:prstGeom prst="round2SameRect">
            <a:avLst/>
          </a:prstGeom>
          <a:blipFill rotWithShape="1">
            <a:blip r:embed="rId4"/>
            <a:stretch>
              <a:fillRect/>
            </a:stretch>
          </a:blipFill>
          <a:ln w="12700" cap="flat" cmpd="sng" algn="ctr">
            <a:solidFill>
              <a:srgbClr val="00B0F0"/>
            </a:solidFill>
            <a:prstDash val="lgDashDotDot"/>
            <a:miter lim="800000"/>
          </a:ln>
          <a:effectLst/>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采访身边志愿者报告</a:t>
            </a:r>
          </a:p>
        </p:txBody>
      </p:sp>
      <p:sp>
        <p:nvSpPr>
          <p:cNvPr id="2" name="文本框 1"/>
          <p:cNvSpPr txBox="1"/>
          <p:nvPr/>
        </p:nvSpPr>
        <p:spPr>
          <a:xfrm>
            <a:off x="64135" y="948055"/>
            <a:ext cx="9079865" cy="5631180"/>
          </a:xfrm>
          <a:prstGeom prst="rect">
            <a:avLst/>
          </a:prstGeom>
          <a:noFill/>
        </p:spPr>
        <p:txBody>
          <a:bodyPr wrap="square" rtlCol="0">
            <a:spAutoFit/>
          </a:bodyPr>
          <a:lstStyle/>
          <a:p>
            <a:r>
              <a:rPr lang="en-US" altLang="zh-CN"/>
              <a:t> </a:t>
            </a:r>
            <a:r>
              <a:rPr lang="zh-CN" altLang="en-US" sz="2000">
                <a:solidFill>
                  <a:srgbClr val="060707"/>
                </a:solidFill>
              </a:rPr>
              <a:t>采访结束后依旧是我们小组内的讨论交流，通过交流整理出了我们的调查分析：</a:t>
            </a:r>
          </a:p>
          <a:p>
            <a:r>
              <a:rPr lang="zh-CN" altLang="en-US" sz="2000">
                <a:solidFill>
                  <a:srgbClr val="060707"/>
                </a:solidFill>
              </a:rPr>
              <a:t>①志愿活动的服务对象不同。前黄关爱老人公益志愿服务队主要是关怀孤寡老人送温暖；安基金主要是圆贫困儿童的读书梦，希望通过阅读改变儿童的命运；以周老师为代表的抗疫一线志愿者则是与病毒作斗争，保卫家国的安宁。</a:t>
            </a:r>
          </a:p>
          <a:p>
            <a:r>
              <a:rPr lang="zh-CN" altLang="en-US" sz="2000">
                <a:solidFill>
                  <a:srgbClr val="060707"/>
                </a:solidFill>
              </a:rPr>
              <a:t>②志愿活动的方式不同。前黄关爱老人公益志愿服务队主要是料理孤寡老人的生活起居，送慰问品、慰问金改善老人生活水平；安基金主要是通过“仁人书包”、爱心捐款圆贫困儿童的读书梦；以周老师为代表的抗疫一线志愿者则是严守每一道关卡，外防输入，内防扩散。</a:t>
            </a:r>
          </a:p>
          <a:p>
            <a:r>
              <a:rPr lang="zh-CN" altLang="en-US" sz="2000">
                <a:solidFill>
                  <a:srgbClr val="060707"/>
                </a:solidFill>
              </a:rPr>
              <a:t>③三项志愿活动虽然不同，但是志愿服务中印象深刻的事都是迫切需要关爱与帮助的人接受志愿者的帮助后，生活有了不一样的色彩。他们本着一颗“无私奉献、关爱他人”的心，不计报酬，只为帮助那些有困难的人。虽然他们失去了更多陪伴家人的时间，但是却收获了他人的认可与信任。</a:t>
            </a:r>
          </a:p>
          <a:p>
            <a:r>
              <a:rPr lang="zh-CN" altLang="en-US" sz="2000">
                <a:solidFill>
                  <a:srgbClr val="060707"/>
                </a:solidFill>
              </a:rPr>
              <a:t>④志愿者们坚持做好事不留名，不需要他人的表扬、赞赏，他们说只是做了应该做的事。</a:t>
            </a:r>
          </a:p>
          <a:p>
            <a:r>
              <a:rPr lang="zh-CN" altLang="en-US" sz="2000" b="1">
                <a:solidFill>
                  <a:srgbClr val="060707"/>
                </a:solidFill>
              </a:rPr>
              <a:t>针对采访情况，我们也提出了一些建议：</a:t>
            </a:r>
          </a:p>
          <a:p>
            <a:r>
              <a:rPr lang="zh-CN" altLang="en-US" sz="2000">
                <a:solidFill>
                  <a:srgbClr val="060707"/>
                </a:solidFill>
              </a:rPr>
              <a:t>①身边的志愿者很多，希望更多的人去了解他们，去了解志愿者和志愿活动的不易，多一些谅解，不要寒了志愿者们每颗赤城的心。</a:t>
            </a:r>
          </a:p>
          <a:p>
            <a:r>
              <a:rPr lang="zh-CN" altLang="en-US" sz="2000">
                <a:solidFill>
                  <a:srgbClr val="060707"/>
                </a:solidFill>
              </a:rPr>
              <a:t>②希望更多的人能够加入到志愿者队伍中来，真正为那些需要帮助人的送去温暖。</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dirty="0" smtClean="0"/>
              <a:t>调查报告</a:t>
            </a:r>
          </a:p>
        </p:txBody>
      </p:sp>
      <p:sp>
        <p:nvSpPr>
          <p:cNvPr id="2" name="文本框 1"/>
          <p:cNvSpPr txBox="1"/>
          <p:nvPr/>
        </p:nvSpPr>
        <p:spPr>
          <a:xfrm>
            <a:off x="1" y="948055"/>
            <a:ext cx="9144000" cy="6606937"/>
          </a:xfrm>
          <a:prstGeom prst="rect">
            <a:avLst/>
          </a:prstGeom>
          <a:noFill/>
        </p:spPr>
        <p:txBody>
          <a:bodyPr wrap="square" rtlCol="0">
            <a:spAutoFit/>
          </a:bodyPr>
          <a:lstStyle/>
          <a:p>
            <a:pPr>
              <a:lnSpc>
                <a:spcPts val="2800"/>
              </a:lnSpc>
            </a:pPr>
            <a:r>
              <a:rPr lang="en-US" altLang="zh-CN" dirty="0"/>
              <a:t> </a:t>
            </a:r>
            <a:r>
              <a:rPr lang="zh-CN" altLang="en-US" sz="2000" dirty="0" smtClean="0">
                <a:solidFill>
                  <a:srgbClr val="060707"/>
                </a:solidFill>
              </a:rPr>
              <a:t> 通过采访、问卷和实地考察，我们作出了对志愿者的认识和参与情况的调查分析：</a:t>
            </a:r>
            <a:endParaRPr lang="en-US" altLang="zh-CN" sz="2000" dirty="0" smtClean="0">
              <a:solidFill>
                <a:srgbClr val="060707"/>
              </a:solidFill>
            </a:endParaRPr>
          </a:p>
          <a:p>
            <a:pPr>
              <a:lnSpc>
                <a:spcPts val="2800"/>
              </a:lnSpc>
            </a:pPr>
            <a:r>
              <a:rPr lang="en-US" altLang="zh-CN" sz="2000" dirty="0" smtClean="0">
                <a:solidFill>
                  <a:srgbClr val="060707"/>
                </a:solidFill>
              </a:rPr>
              <a:t>1. </a:t>
            </a:r>
            <a:r>
              <a:rPr lang="zh-CN" altLang="en-US" sz="2000" dirty="0" smtClean="0">
                <a:solidFill>
                  <a:srgbClr val="060707"/>
                </a:solidFill>
              </a:rPr>
              <a:t>学生、老师和家长对志愿者有一定了解，但不深入。</a:t>
            </a:r>
            <a:endParaRPr lang="en-US" altLang="zh-CN" sz="2000" dirty="0" smtClean="0">
              <a:solidFill>
                <a:srgbClr val="060707"/>
              </a:solidFill>
            </a:endParaRPr>
          </a:p>
          <a:p>
            <a:pPr>
              <a:lnSpc>
                <a:spcPts val="2800"/>
              </a:lnSpc>
            </a:pPr>
            <a:r>
              <a:rPr lang="en-US" altLang="zh-CN" sz="2000" dirty="0" smtClean="0">
                <a:solidFill>
                  <a:srgbClr val="060707"/>
                </a:solidFill>
              </a:rPr>
              <a:t>2. </a:t>
            </a:r>
            <a:r>
              <a:rPr lang="zh-CN" altLang="en-US" sz="2000" dirty="0" smtClean="0">
                <a:solidFill>
                  <a:srgbClr val="060707"/>
                </a:solidFill>
              </a:rPr>
              <a:t>我们身边有志愿者，他们不计名利为他人付出了很多，但我们很少去关注他们，更没有去了解他们。</a:t>
            </a:r>
            <a:endParaRPr lang="en-US" altLang="zh-CN" sz="2000" dirty="0" smtClean="0">
              <a:solidFill>
                <a:srgbClr val="060707"/>
              </a:solidFill>
            </a:endParaRPr>
          </a:p>
          <a:p>
            <a:pPr>
              <a:lnSpc>
                <a:spcPts val="2800"/>
              </a:lnSpc>
            </a:pPr>
            <a:r>
              <a:rPr lang="en-US" altLang="zh-CN" sz="2000" dirty="0" smtClean="0">
                <a:solidFill>
                  <a:srgbClr val="060707"/>
                </a:solidFill>
              </a:rPr>
              <a:t>3. </a:t>
            </a:r>
            <a:r>
              <a:rPr lang="zh-CN" altLang="en-US" sz="2000" dirty="0" smtClean="0">
                <a:solidFill>
                  <a:srgbClr val="060707"/>
                </a:solidFill>
              </a:rPr>
              <a:t>家长和老师对孩子参与志愿者活动的支持度都不是很高，要以学习为主。</a:t>
            </a:r>
            <a:endParaRPr lang="en-US" altLang="zh-CN" sz="2000" dirty="0" smtClean="0">
              <a:solidFill>
                <a:srgbClr val="060707"/>
              </a:solidFill>
            </a:endParaRPr>
          </a:p>
          <a:p>
            <a:pPr>
              <a:lnSpc>
                <a:spcPts val="2800"/>
              </a:lnSpc>
            </a:pPr>
            <a:r>
              <a:rPr lang="en-US" altLang="zh-CN" sz="2000" dirty="0" smtClean="0">
                <a:solidFill>
                  <a:srgbClr val="060707"/>
                </a:solidFill>
              </a:rPr>
              <a:t>4. </a:t>
            </a:r>
            <a:r>
              <a:rPr lang="zh-CN" altLang="en-US" sz="2000" dirty="0" smtClean="0">
                <a:solidFill>
                  <a:srgbClr val="060707"/>
                </a:solidFill>
              </a:rPr>
              <a:t>家长和老师都觉得参加志愿者最要保护的是自身的安全。</a:t>
            </a:r>
            <a:endParaRPr lang="en-US" altLang="zh-CN" sz="2000" dirty="0" smtClean="0">
              <a:solidFill>
                <a:srgbClr val="060707"/>
              </a:solidFill>
            </a:endParaRPr>
          </a:p>
          <a:p>
            <a:pPr>
              <a:lnSpc>
                <a:spcPts val="2800"/>
              </a:lnSpc>
            </a:pPr>
            <a:r>
              <a:rPr lang="en-US" altLang="zh-CN" sz="2000" dirty="0" smtClean="0">
                <a:solidFill>
                  <a:srgbClr val="060707"/>
                </a:solidFill>
              </a:rPr>
              <a:t>5. </a:t>
            </a:r>
            <a:r>
              <a:rPr lang="zh-CN" altLang="en-US" sz="2000" dirty="0" smtClean="0">
                <a:solidFill>
                  <a:srgbClr val="060707"/>
                </a:solidFill>
              </a:rPr>
              <a:t>有一半以上的老师经历过指导学生志愿者活动。</a:t>
            </a:r>
            <a:endParaRPr lang="en-US" altLang="zh-CN" sz="2000" dirty="0" smtClean="0">
              <a:solidFill>
                <a:srgbClr val="060707"/>
              </a:solidFill>
            </a:endParaRPr>
          </a:p>
          <a:p>
            <a:pPr>
              <a:lnSpc>
                <a:spcPts val="2800"/>
              </a:lnSpc>
            </a:pPr>
            <a:r>
              <a:rPr lang="en-US" altLang="zh-CN" sz="2000" dirty="0" smtClean="0">
                <a:solidFill>
                  <a:srgbClr val="060707"/>
                </a:solidFill>
              </a:rPr>
              <a:t>6.</a:t>
            </a:r>
            <a:r>
              <a:rPr lang="zh-CN" altLang="en-US" sz="2000" dirty="0" smtClean="0">
                <a:solidFill>
                  <a:srgbClr val="060707"/>
                </a:solidFill>
              </a:rPr>
              <a:t>家长和老师参加校园志愿者服务都不是很愿意。</a:t>
            </a:r>
            <a:endParaRPr lang="en-US" altLang="zh-CN" sz="2000" dirty="0" smtClean="0">
              <a:solidFill>
                <a:srgbClr val="060707"/>
              </a:solidFill>
            </a:endParaRPr>
          </a:p>
          <a:p>
            <a:pPr>
              <a:lnSpc>
                <a:spcPts val="2800"/>
              </a:lnSpc>
            </a:pPr>
            <a:r>
              <a:rPr lang="en-US" altLang="zh-CN" sz="2000" dirty="0" smtClean="0">
                <a:solidFill>
                  <a:srgbClr val="060707"/>
                </a:solidFill>
              </a:rPr>
              <a:t>7.</a:t>
            </a:r>
            <a:r>
              <a:rPr lang="zh-CN" altLang="en-US" sz="2000" dirty="0">
                <a:solidFill>
                  <a:srgbClr val="060707"/>
                </a:solidFill>
              </a:rPr>
              <a:t>学生、家长和教师经常参加志愿者活动的人数都很少，相比之下还是学生比家长、老师要多一些。大多数是偶尔参加。没有参加过志愿者活动的家长的人数比较多，达到</a:t>
            </a:r>
            <a:r>
              <a:rPr lang="en-US" altLang="zh-CN" sz="2000" dirty="0">
                <a:solidFill>
                  <a:srgbClr val="060707"/>
                </a:solidFill>
              </a:rPr>
              <a:t>46%</a:t>
            </a:r>
            <a:r>
              <a:rPr lang="zh-CN" altLang="en-US" sz="2000" dirty="0" smtClean="0">
                <a:solidFill>
                  <a:srgbClr val="060707"/>
                </a:solidFill>
              </a:rPr>
              <a:t>。</a:t>
            </a:r>
            <a:endParaRPr lang="en-US" altLang="zh-CN" sz="2000" dirty="0" smtClean="0">
              <a:solidFill>
                <a:srgbClr val="060707"/>
              </a:solidFill>
            </a:endParaRPr>
          </a:p>
          <a:p>
            <a:pPr>
              <a:lnSpc>
                <a:spcPts val="2800"/>
              </a:lnSpc>
            </a:pPr>
            <a:r>
              <a:rPr lang="en-US" altLang="zh-CN" sz="2000" dirty="0" smtClean="0">
                <a:solidFill>
                  <a:srgbClr val="060707"/>
                </a:solidFill>
              </a:rPr>
              <a:t>8. </a:t>
            </a:r>
            <a:r>
              <a:rPr lang="zh-CN" altLang="en-US" sz="2000" dirty="0" smtClean="0">
                <a:solidFill>
                  <a:srgbClr val="060707"/>
                </a:solidFill>
              </a:rPr>
              <a:t>那些敬老院的老人等老弱病残非常需要志愿者的服务。</a:t>
            </a:r>
            <a:endParaRPr lang="en-US" altLang="zh-CN" sz="2000" dirty="0" smtClean="0">
              <a:solidFill>
                <a:srgbClr val="060707"/>
              </a:solidFill>
            </a:endParaRPr>
          </a:p>
          <a:p>
            <a:pPr>
              <a:lnSpc>
                <a:spcPts val="2800"/>
              </a:lnSpc>
            </a:pPr>
            <a:r>
              <a:rPr lang="en-US" altLang="zh-CN" sz="2000" dirty="0" smtClean="0">
                <a:solidFill>
                  <a:srgbClr val="060707"/>
                </a:solidFill>
              </a:rPr>
              <a:t>9.</a:t>
            </a:r>
            <a:r>
              <a:rPr lang="zh-CN" altLang="en-US" sz="2000" dirty="0">
                <a:solidFill>
                  <a:srgbClr val="060707"/>
                </a:solidFill>
              </a:rPr>
              <a:t>四年级更多地喜欢环境保护类，这类活动也更适合中年级开展，五六年级更多喜欢参加社会公益服务类</a:t>
            </a:r>
            <a:r>
              <a:rPr lang="zh-CN" altLang="en-US" sz="2000" dirty="0" smtClean="0">
                <a:solidFill>
                  <a:srgbClr val="060707"/>
                </a:solidFill>
              </a:rPr>
              <a:t>的活动。</a:t>
            </a:r>
            <a:endParaRPr lang="en-US" altLang="zh-CN" sz="2000" dirty="0" smtClean="0">
              <a:solidFill>
                <a:srgbClr val="060707"/>
              </a:solidFill>
            </a:endParaRPr>
          </a:p>
          <a:p>
            <a:pPr>
              <a:lnSpc>
                <a:spcPts val="2800"/>
              </a:lnSpc>
            </a:pPr>
            <a:r>
              <a:rPr lang="en-US" altLang="zh-CN" sz="2000" dirty="0" smtClean="0">
                <a:solidFill>
                  <a:srgbClr val="060707"/>
                </a:solidFill>
              </a:rPr>
              <a:t>10.</a:t>
            </a:r>
            <a:r>
              <a:rPr lang="zh-CN" altLang="en-US" sz="2000" dirty="0" smtClean="0">
                <a:solidFill>
                  <a:srgbClr val="060707"/>
                </a:solidFill>
              </a:rPr>
              <a:t>希望更多的人参与到志愿者服务队伍中来。</a:t>
            </a:r>
            <a:endParaRPr lang="zh-CN" altLang="en-US" sz="2000" dirty="0">
              <a:solidFill>
                <a:srgbClr val="060707"/>
              </a:solidFill>
            </a:endParaRPr>
          </a:p>
          <a:p>
            <a:pPr>
              <a:lnSpc>
                <a:spcPts val="3000"/>
              </a:lnSpc>
            </a:pPr>
            <a:endParaRPr lang="en-US" altLang="zh-CN" sz="2000" dirty="0" smtClean="0">
              <a:solidFill>
                <a:srgbClr val="060707"/>
              </a:solidFill>
            </a:endParaRPr>
          </a:p>
          <a:p>
            <a:pPr>
              <a:lnSpc>
                <a:spcPts val="3000"/>
              </a:lnSpc>
            </a:pPr>
            <a:endParaRPr lang="zh-CN" altLang="en-US" sz="2000" dirty="0">
              <a:solidFill>
                <a:srgbClr val="060707"/>
              </a:solidFill>
            </a:endParaRPr>
          </a:p>
        </p:txBody>
      </p:sp>
    </p:spTree>
    <p:extLst>
      <p:ext uri="{BB962C8B-B14F-4D97-AF65-F5344CB8AC3E}">
        <p14:creationId xmlns:p14="http://schemas.microsoft.com/office/powerpoint/2010/main" val="1590125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2860" y="2390140"/>
            <a:ext cx="6509385" cy="860425"/>
          </a:xfrm>
          <a:prstGeom prst="rect">
            <a:avLst/>
          </a:prstGeom>
          <a:noFill/>
        </p:spPr>
        <p:txBody>
          <a:bodyPr wrap="square" rtlCol="0" anchor="t">
            <a:spAutoFit/>
            <a:scene3d>
              <a:camera prst="orthographicFront"/>
              <a:lightRig rig="threePt" dir="t"/>
            </a:scene3d>
          </a:bodyPr>
          <a:lstStyle/>
          <a:p>
            <a:r>
              <a:rPr lang="zh-CN" altLang="en-US" b="1" smtClean="0">
                <a:solidFill>
                  <a:schemeClr val="accent1"/>
                </a:solidFill>
                <a:effectLst>
                  <a:outerShdw blurRad="38100" dist="25400" dir="5400000" algn="ctr" rotWithShape="0">
                    <a:srgbClr val="6E747A">
                      <a:alpha val="43000"/>
                    </a:srgbClr>
                  </a:outerShdw>
                </a:effectLst>
                <a:sym typeface="+mn-ea"/>
              </a:rPr>
              <a:t/>
            </a:r>
            <a:br>
              <a:rPr lang="zh-CN" altLang="en-US" b="1" smtClean="0">
                <a:solidFill>
                  <a:schemeClr val="accent1"/>
                </a:solidFill>
                <a:effectLst>
                  <a:outerShdw blurRad="38100" dist="25400" dir="5400000" algn="ctr" rotWithShape="0">
                    <a:srgbClr val="6E747A">
                      <a:alpha val="43000"/>
                    </a:srgbClr>
                  </a:outerShdw>
                </a:effectLst>
                <a:sym typeface="+mn-ea"/>
              </a:rPr>
            </a:br>
            <a:r>
              <a:rPr lang="zh-CN" altLang="en-US" sz="3200" b="1" smtClean="0">
                <a:solidFill>
                  <a:schemeClr val="accent1"/>
                </a:solidFill>
                <a:effectLst>
                  <a:outerShdw blurRad="38100" dist="25400" dir="5400000" algn="ctr" rotWithShape="0">
                    <a:srgbClr val="6E747A">
                      <a:alpha val="43000"/>
                    </a:srgbClr>
                  </a:outerShdw>
                </a:effectLst>
                <a:sym typeface="+mn-ea"/>
              </a:rPr>
              <a:t>第二阶段：研究和体验志愿者活动</a:t>
            </a:r>
          </a:p>
        </p:txBody>
      </p:sp>
      <p:sp>
        <p:nvSpPr>
          <p:cNvPr id="3" name="标题 2"/>
          <p:cNvSpPr>
            <a:spLocks noGrp="1"/>
          </p:cNvSpPr>
          <p:nvPr>
            <p:ph type="title"/>
          </p:nvPr>
        </p:nvSpPr>
        <p:spPr/>
        <p:txBody>
          <a:bodyPr/>
          <a:lstStyle/>
          <a:p>
            <a:r>
              <a:rPr lang="zh-CN" altLang="en-US" b="1" dirty="0" smtClean="0">
                <a:sym typeface="+mn-ea"/>
              </a:rPr>
              <a:t>活动实施：</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8217535" cy="525145"/>
          </a:xfrm>
        </p:spPr>
        <p:txBody>
          <a:bodyPr/>
          <a:lstStyle/>
          <a:p>
            <a:r>
              <a:rPr lang="en-US" altLang="zh-CN" sz="2400" b="1" dirty="0" smtClean="0"/>
              <a:t>1. </a:t>
            </a:r>
            <a:r>
              <a:rPr lang="zh-CN" altLang="en-US" sz="2400" b="1" dirty="0" smtClean="0"/>
              <a:t>通过文献研究，了解志愿者的标志、意义、权利、义务、发展、活动等。</a:t>
            </a:r>
          </a:p>
        </p:txBody>
      </p:sp>
      <p:sp>
        <p:nvSpPr>
          <p:cNvPr id="3" name="文本框 2"/>
          <p:cNvSpPr txBox="1"/>
          <p:nvPr/>
        </p:nvSpPr>
        <p:spPr>
          <a:xfrm>
            <a:off x="358140" y="1102995"/>
            <a:ext cx="3723640" cy="5323205"/>
          </a:xfrm>
          <a:prstGeom prst="rect">
            <a:avLst/>
          </a:prstGeom>
          <a:noFill/>
        </p:spPr>
        <p:txBody>
          <a:bodyPr wrap="square" rtlCol="0">
            <a:spAutoFit/>
          </a:bodyPr>
          <a:lstStyle/>
          <a:p>
            <a:r>
              <a:rPr lang="en-US" altLang="zh-CN" sz="2000">
                <a:solidFill>
                  <a:srgbClr val="060707"/>
                </a:solidFill>
              </a:rPr>
              <a:t>        </a:t>
            </a:r>
            <a:r>
              <a:rPr lang="zh-CN" altLang="en-US" sz="2000">
                <a:solidFill>
                  <a:srgbClr val="060707"/>
                </a:solidFill>
              </a:rPr>
              <a:t>通过采访、调查和实地考察，我们发现学生、家长和教师对志愿者的认识不够，参与的积极性明显不高，对学生参与志愿者活动的支持率也不高，指导孩子参与志愿者活动的经历也不多，身边的志愿者人数比较少。如何让让大家更全面地了解志愿者，接下来我们通过文献研究，了解志愿者的标志、精神、意义、权利和义务、发展历史以及各种各样的志愿者活动等，同学们对志愿者有了更加深入的认识，同时被他们的志愿者精神所感动，我们把文献研究的成果制作了丰富的资料卡和精美的手抄报。</a:t>
            </a:r>
          </a:p>
        </p:txBody>
      </p:sp>
      <p:sp>
        <p:nvSpPr>
          <p:cNvPr id="31" name="矩形 31"/>
          <p:cNvSpPr/>
          <p:nvPr/>
        </p:nvSpPr>
        <p:spPr>
          <a:xfrm>
            <a:off x="4081780" y="1102995"/>
            <a:ext cx="2297430" cy="245745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5875" cmpd="sng">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sp>
      <p:sp>
        <p:nvSpPr>
          <p:cNvPr id="32" name="矩形 32"/>
          <p:cNvSpPr/>
          <p:nvPr/>
        </p:nvSpPr>
        <p:spPr>
          <a:xfrm>
            <a:off x="6655435" y="1102995"/>
            <a:ext cx="2298065" cy="24574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5875" cmpd="sng">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sp>
      <p:sp>
        <p:nvSpPr>
          <p:cNvPr id="33" name="矩形 33"/>
          <p:cNvSpPr/>
          <p:nvPr/>
        </p:nvSpPr>
        <p:spPr>
          <a:xfrm>
            <a:off x="4081780" y="3985260"/>
            <a:ext cx="4871720" cy="209994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5875" cmpd="sng">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8143240" cy="525145"/>
          </a:xfrm>
        </p:spPr>
        <p:txBody>
          <a:bodyPr/>
          <a:lstStyle/>
          <a:p>
            <a:r>
              <a:rPr lang="en-US" altLang="zh-CN" sz="2400" b="1" dirty="0" smtClean="0"/>
              <a:t>2. </a:t>
            </a:r>
            <a:r>
              <a:rPr lang="zh-CN" altLang="en-US" sz="2400" b="1" dirty="0" smtClean="0"/>
              <a:t>通过采访，寻找适合小学生开展的志愿者活动岗位；</a:t>
            </a:r>
          </a:p>
        </p:txBody>
      </p:sp>
      <p:pic>
        <p:nvPicPr>
          <p:cNvPr id="2" name="图片 1"/>
          <p:cNvPicPr>
            <a:picLocks noChangeAspect="1"/>
          </p:cNvPicPr>
          <p:nvPr/>
        </p:nvPicPr>
        <p:blipFill>
          <a:blip r:embed="rId2"/>
          <a:stretch>
            <a:fillRect/>
          </a:stretch>
        </p:blipFill>
        <p:spPr>
          <a:xfrm>
            <a:off x="339090" y="883285"/>
            <a:ext cx="4048125" cy="5795645"/>
          </a:xfrm>
          <a:prstGeom prst="rect">
            <a:avLst/>
          </a:prstGeom>
        </p:spPr>
      </p:pic>
      <p:pic>
        <p:nvPicPr>
          <p:cNvPr id="4" name="图片 3"/>
          <p:cNvPicPr>
            <a:picLocks noChangeAspect="1"/>
          </p:cNvPicPr>
          <p:nvPr/>
        </p:nvPicPr>
        <p:blipFill>
          <a:blip r:embed="rId3"/>
          <a:stretch>
            <a:fillRect/>
          </a:stretch>
        </p:blipFill>
        <p:spPr>
          <a:xfrm>
            <a:off x="4552315" y="1092200"/>
            <a:ext cx="4384040" cy="53778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2476500" cy="525145"/>
          </a:xfrm>
        </p:spPr>
        <p:txBody>
          <a:bodyPr/>
          <a:lstStyle/>
          <a:p>
            <a:r>
              <a:rPr lang="zh-CN" altLang="en-US" b="1" dirty="0" smtClean="0"/>
              <a:t>活动准备 </a:t>
            </a:r>
          </a:p>
        </p:txBody>
      </p:sp>
      <p:pic>
        <p:nvPicPr>
          <p:cNvPr id="2" name="图片 1"/>
          <p:cNvPicPr>
            <a:picLocks noChangeAspect="1"/>
          </p:cNvPicPr>
          <p:nvPr>
            <p:custDataLst>
              <p:tags r:id="rId1"/>
            </p:custDataLst>
          </p:nvPr>
        </p:nvPicPr>
        <p:blipFill>
          <a:blip r:embed="rId3"/>
          <a:stretch>
            <a:fillRect/>
          </a:stretch>
        </p:blipFill>
        <p:spPr>
          <a:xfrm>
            <a:off x="1496060" y="867410"/>
            <a:ext cx="6152515" cy="580771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采访活动</a:t>
            </a:r>
          </a:p>
        </p:txBody>
      </p:sp>
      <p:sp>
        <p:nvSpPr>
          <p:cNvPr id="37" name="圆角矩形 37"/>
          <p:cNvSpPr/>
          <p:nvPr/>
        </p:nvSpPr>
        <p:spPr>
          <a:xfrm>
            <a:off x="446405" y="1059180"/>
            <a:ext cx="3615690" cy="2356485"/>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sp>
      <p:sp>
        <p:nvSpPr>
          <p:cNvPr id="38" name="圆角矩形 38"/>
          <p:cNvSpPr/>
          <p:nvPr/>
        </p:nvSpPr>
        <p:spPr>
          <a:xfrm>
            <a:off x="4556125" y="2252980"/>
            <a:ext cx="3808730" cy="240728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sp>
      <p:sp>
        <p:nvSpPr>
          <p:cNvPr id="39" name="圆角矩形 39"/>
          <p:cNvSpPr/>
          <p:nvPr/>
        </p:nvSpPr>
        <p:spPr>
          <a:xfrm>
            <a:off x="446405" y="4044950"/>
            <a:ext cx="3715385" cy="2216150"/>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采访报告</a:t>
            </a:r>
          </a:p>
        </p:txBody>
      </p:sp>
      <p:sp>
        <p:nvSpPr>
          <p:cNvPr id="2" name="文本框 1"/>
          <p:cNvSpPr txBox="1"/>
          <p:nvPr/>
        </p:nvSpPr>
        <p:spPr>
          <a:xfrm>
            <a:off x="165735" y="1019810"/>
            <a:ext cx="8853805" cy="6198363"/>
          </a:xfrm>
          <a:prstGeom prst="rect">
            <a:avLst/>
          </a:prstGeom>
          <a:noFill/>
        </p:spPr>
        <p:txBody>
          <a:bodyPr wrap="square" rtlCol="0">
            <a:spAutoFit/>
          </a:bodyPr>
          <a:lstStyle/>
          <a:p>
            <a:pPr>
              <a:lnSpc>
                <a:spcPts val="3000"/>
              </a:lnSpc>
            </a:pPr>
            <a:r>
              <a:rPr lang="zh-CN" altLang="en-US" sz="2000" dirty="0">
                <a:solidFill>
                  <a:srgbClr val="060707"/>
                </a:solidFill>
              </a:rPr>
              <a:t>采访结束后我们进行了一次采访交流，通过交流整理出了我们的调查分析：</a:t>
            </a:r>
          </a:p>
          <a:p>
            <a:pPr>
              <a:lnSpc>
                <a:spcPts val="3000"/>
              </a:lnSpc>
            </a:pPr>
            <a:r>
              <a:rPr lang="zh-CN" altLang="en-US" sz="2000" dirty="0">
                <a:solidFill>
                  <a:srgbClr val="060707"/>
                </a:solidFill>
              </a:rPr>
              <a:t>    ①老师、同学和社会上很多人都不了解志愿者，也不想去了解志愿者，更别说参加志愿者活动了。他们认为学生学习是第一位的，做志愿者只会浪费时间，只会是添乱，不支持当志愿者。当然，也有少部分人觉得做志愿者有意的，也支持当志愿者。</a:t>
            </a:r>
          </a:p>
          <a:p>
            <a:pPr>
              <a:lnSpc>
                <a:spcPts val="3000"/>
              </a:lnSpc>
            </a:pPr>
            <a:r>
              <a:rPr lang="zh-CN" altLang="en-US" sz="2000" dirty="0">
                <a:solidFill>
                  <a:srgbClr val="060707"/>
                </a:solidFill>
              </a:rPr>
              <a:t>    ②学生、老师和家长对志愿者的态度不是很积极，许多学生做志愿者也是被动的，家长和教师中有三分之二的人不支持。四年级的学生经验少，不愿意当志愿者，五六年级的学生愿意当，但是，还有一部分学生落下的网课要补习，感觉没有时间。 家长和老师觉得防疫期间学生以学习为主，防疫工作不要学生帮忙。</a:t>
            </a:r>
          </a:p>
          <a:p>
            <a:pPr>
              <a:lnSpc>
                <a:spcPts val="3000"/>
              </a:lnSpc>
            </a:pPr>
            <a:r>
              <a:rPr lang="zh-CN" altLang="en-US" sz="2000" dirty="0">
                <a:solidFill>
                  <a:srgbClr val="060707"/>
                </a:solidFill>
              </a:rPr>
              <a:t>③适合小学生做的岗位很多。</a:t>
            </a:r>
          </a:p>
          <a:p>
            <a:pPr>
              <a:lnSpc>
                <a:spcPts val="3000"/>
              </a:lnSpc>
            </a:pPr>
            <a:r>
              <a:rPr lang="zh-CN" altLang="en-US" sz="2000" dirty="0">
                <a:solidFill>
                  <a:srgbClr val="060707"/>
                </a:solidFill>
              </a:rPr>
              <a:t>    A.疫情期间校园里适合的岗位如下：学生晨检、午检，教室通风、消毒，上学放学引导学生间隔1米排队，上厕所间隔1米排队以及洗手督查，协助值日教师引导家长有序停放车辆，倾倒校园里的医用垃圾，帮助食堂工作人员收拾每个班级的午餐垃圾，防疫知识宣传、捐助防疫物资、班级防疫物资管理等。</a:t>
            </a:r>
          </a:p>
          <a:p>
            <a:pPr>
              <a:lnSpc>
                <a:spcPts val="3000"/>
              </a:lnSpc>
            </a:pPr>
            <a:r>
              <a:rPr lang="zh-CN" altLang="en-US" sz="1600" dirty="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采访报告</a:t>
            </a:r>
          </a:p>
        </p:txBody>
      </p:sp>
      <p:sp>
        <p:nvSpPr>
          <p:cNvPr id="2" name="文本框 1"/>
          <p:cNvSpPr txBox="1"/>
          <p:nvPr/>
        </p:nvSpPr>
        <p:spPr>
          <a:xfrm>
            <a:off x="471170" y="984250"/>
            <a:ext cx="8027035" cy="5437899"/>
          </a:xfrm>
          <a:prstGeom prst="rect">
            <a:avLst/>
          </a:prstGeom>
          <a:noFill/>
        </p:spPr>
        <p:txBody>
          <a:bodyPr wrap="square" rtlCol="0">
            <a:spAutoFit/>
          </a:bodyPr>
          <a:lstStyle/>
          <a:p>
            <a:pPr>
              <a:lnSpc>
                <a:spcPts val="3000"/>
              </a:lnSpc>
            </a:pPr>
            <a:r>
              <a:rPr lang="zh-CN" altLang="en-US" sz="2000" dirty="0">
                <a:solidFill>
                  <a:srgbClr val="060707"/>
                </a:solidFill>
                <a:sym typeface="+mn-ea"/>
              </a:rPr>
              <a:t>  B.其他地方适合的岗位有：超市导购、理货、测温、扫地等，饭店服务、接外卖等，敬老院关爱老人，福利院关爱残疾儿童等。</a:t>
            </a:r>
            <a:endParaRPr lang="zh-CN" altLang="en-US" sz="2000" dirty="0">
              <a:solidFill>
                <a:srgbClr val="060707"/>
              </a:solidFill>
            </a:endParaRPr>
          </a:p>
          <a:p>
            <a:pPr>
              <a:lnSpc>
                <a:spcPts val="3000"/>
              </a:lnSpc>
            </a:pPr>
            <a:r>
              <a:rPr lang="zh-CN" altLang="en-US" sz="2000" dirty="0">
                <a:solidFill>
                  <a:srgbClr val="060707"/>
                </a:solidFill>
                <a:sym typeface="+mn-ea"/>
              </a:rPr>
              <a:t>④疫情期间当志愿者，一定要注意自身防疫，在安全的前提下进行。校园里的各项志愿者服务要先培训后上岗，做到规范操作。其他时间当志愿者首先也要注意安全。</a:t>
            </a:r>
            <a:endParaRPr lang="zh-CN" altLang="en-US" sz="2000" dirty="0">
              <a:solidFill>
                <a:srgbClr val="060707"/>
              </a:solidFill>
            </a:endParaRPr>
          </a:p>
          <a:p>
            <a:pPr>
              <a:lnSpc>
                <a:spcPts val="3000"/>
              </a:lnSpc>
            </a:pPr>
            <a:r>
              <a:rPr lang="zh-CN" altLang="en-US" sz="2000" dirty="0">
                <a:solidFill>
                  <a:srgbClr val="060707"/>
                </a:solidFill>
                <a:sym typeface="+mn-ea"/>
              </a:rPr>
              <a:t>同时，我们针对采访情况，也提出了我们的建议：</a:t>
            </a:r>
            <a:endParaRPr lang="zh-CN" altLang="en-US" sz="2000" dirty="0">
              <a:solidFill>
                <a:srgbClr val="060707"/>
              </a:solidFill>
            </a:endParaRPr>
          </a:p>
          <a:p>
            <a:pPr>
              <a:lnSpc>
                <a:spcPts val="3000"/>
              </a:lnSpc>
            </a:pPr>
            <a:r>
              <a:rPr lang="zh-CN" altLang="en-US" sz="2000" dirty="0">
                <a:solidFill>
                  <a:srgbClr val="060707"/>
                </a:solidFill>
                <a:sym typeface="+mn-ea"/>
              </a:rPr>
              <a:t>① 希望更多的人去了解志愿者，也希望家长和老师多多支持我们的志愿者活动，让我们在活动中得到能力的锻炼和情感的培养，同时，更希望更多的人能够参与到志愿者队伍中来。</a:t>
            </a:r>
            <a:endParaRPr lang="zh-CN" altLang="en-US" sz="2000" dirty="0">
              <a:solidFill>
                <a:srgbClr val="060707"/>
              </a:solidFill>
            </a:endParaRPr>
          </a:p>
          <a:p>
            <a:pPr>
              <a:lnSpc>
                <a:spcPts val="3000"/>
              </a:lnSpc>
            </a:pPr>
            <a:r>
              <a:rPr lang="zh-CN" altLang="en-US" sz="2000" dirty="0">
                <a:solidFill>
                  <a:srgbClr val="060707"/>
                </a:solidFill>
                <a:sym typeface="+mn-ea"/>
              </a:rPr>
              <a:t>②防疫期间涉及到班级通风消毒、课间排队引导等一些简单的防疫工作，以及对低年级学生的防疫宣传等我们还是能够做的。</a:t>
            </a:r>
            <a:endParaRPr lang="zh-CN" altLang="en-US" sz="2000" dirty="0">
              <a:solidFill>
                <a:srgbClr val="060707"/>
              </a:solidFill>
            </a:endParaRPr>
          </a:p>
          <a:p>
            <a:pPr>
              <a:lnSpc>
                <a:spcPts val="3000"/>
              </a:lnSpc>
            </a:pPr>
            <a:r>
              <a:rPr lang="zh-CN" altLang="en-US" sz="2000" dirty="0">
                <a:solidFill>
                  <a:srgbClr val="060707"/>
                </a:solidFill>
                <a:sym typeface="+mn-ea"/>
              </a:rPr>
              <a:t>③其他地方的志愿者服务，比如敬老院关爱老人，福利院关注儿童，以及环保宣传工作，我们可以等疫情过去以后再开展这些活动，保护自身的安全，不给防疫添乱。</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767080" y="262255"/>
            <a:ext cx="8475980" cy="525145"/>
          </a:xfrm>
        </p:spPr>
        <p:txBody>
          <a:bodyPr/>
          <a:lstStyle/>
          <a:p>
            <a:r>
              <a:rPr lang="en-US" altLang="zh-CN" sz="2400" b="1" dirty="0" smtClean="0"/>
              <a:t>3. </a:t>
            </a:r>
            <a:r>
              <a:rPr lang="zh-CN" altLang="en-US" sz="2400" b="1" dirty="0" smtClean="0"/>
              <a:t>通过实地考察，寻找适合小学生开展的志愿者活动岗位；</a:t>
            </a:r>
          </a:p>
        </p:txBody>
      </p:sp>
      <p:pic>
        <p:nvPicPr>
          <p:cNvPr id="2" name="图片 1"/>
          <p:cNvPicPr>
            <a:picLocks noChangeAspect="1"/>
          </p:cNvPicPr>
          <p:nvPr/>
        </p:nvPicPr>
        <p:blipFill>
          <a:blip r:embed="rId2"/>
          <a:stretch>
            <a:fillRect/>
          </a:stretch>
        </p:blipFill>
        <p:spPr>
          <a:xfrm>
            <a:off x="184150" y="962660"/>
            <a:ext cx="3893820" cy="5412740"/>
          </a:xfrm>
          <a:prstGeom prst="rect">
            <a:avLst/>
          </a:prstGeom>
        </p:spPr>
      </p:pic>
      <p:sp>
        <p:nvSpPr>
          <p:cNvPr id="35" name="圆角矩形 35"/>
          <p:cNvSpPr/>
          <p:nvPr/>
        </p:nvSpPr>
        <p:spPr>
          <a:xfrm>
            <a:off x="4464685" y="962660"/>
            <a:ext cx="3949700" cy="244538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sp>
      <p:sp>
        <p:nvSpPr>
          <p:cNvPr id="36" name="圆角矩形 36"/>
          <p:cNvSpPr/>
          <p:nvPr/>
        </p:nvSpPr>
        <p:spPr>
          <a:xfrm>
            <a:off x="4464685" y="3813810"/>
            <a:ext cx="3994785" cy="2561590"/>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2398395" cy="525145"/>
          </a:xfrm>
        </p:spPr>
        <p:txBody>
          <a:bodyPr/>
          <a:lstStyle/>
          <a:p>
            <a:r>
              <a:rPr lang="zh-CN" altLang="en-US" b="1" smtClean="0"/>
              <a:t>实地考察报告</a:t>
            </a:r>
          </a:p>
        </p:txBody>
      </p:sp>
      <p:sp>
        <p:nvSpPr>
          <p:cNvPr id="2" name="文本框 1"/>
          <p:cNvSpPr txBox="1"/>
          <p:nvPr/>
        </p:nvSpPr>
        <p:spPr>
          <a:xfrm>
            <a:off x="509905" y="964565"/>
            <a:ext cx="8343900" cy="4892675"/>
          </a:xfrm>
          <a:prstGeom prst="rect">
            <a:avLst/>
          </a:prstGeom>
          <a:noFill/>
        </p:spPr>
        <p:txBody>
          <a:bodyPr wrap="square" rtlCol="0">
            <a:spAutoFit/>
          </a:bodyPr>
          <a:lstStyle/>
          <a:p>
            <a:r>
              <a:rPr lang="en-US" altLang="zh-CN" sz="2400" dirty="0">
                <a:solidFill>
                  <a:srgbClr val="060707"/>
                </a:solidFill>
              </a:rPr>
              <a:t>       </a:t>
            </a:r>
            <a:r>
              <a:rPr lang="zh-CN" altLang="en-US" sz="2400" dirty="0">
                <a:solidFill>
                  <a:srgbClr val="060707"/>
                </a:solidFill>
              </a:rPr>
              <a:t>通过实地考察我们发现：</a:t>
            </a:r>
          </a:p>
          <a:p>
            <a:r>
              <a:rPr lang="zh-CN" altLang="en-US" sz="2400" dirty="0">
                <a:solidFill>
                  <a:srgbClr val="060707"/>
                </a:solidFill>
              </a:rPr>
              <a:t>①社区、街道有各种各样的商店，商店里有各种各样的岗位，但是很多岗位都需要专业的人去做，不适合小孩子去做。</a:t>
            </a:r>
          </a:p>
          <a:p>
            <a:r>
              <a:rPr lang="zh-CN" altLang="en-US" sz="2400" dirty="0">
                <a:solidFill>
                  <a:srgbClr val="060707"/>
                </a:solidFill>
              </a:rPr>
              <a:t>②每个岗位都需要人去做，对自己的岗位有人感兴趣，有人不感兴趣。大家对简单，赚③钱多的岗位感兴趣的更多一些。有的人是生活所迫，采取做这种低收入的工作的。</a:t>
            </a:r>
          </a:p>
          <a:p>
            <a:r>
              <a:rPr lang="zh-CN" altLang="en-US" sz="2400" dirty="0">
                <a:solidFill>
                  <a:srgbClr val="060707"/>
                </a:solidFill>
              </a:rPr>
              <a:t>④每一个岗位都要用心去做，想方设法让别人满意。</a:t>
            </a:r>
          </a:p>
          <a:p>
            <a:r>
              <a:rPr lang="zh-CN" altLang="en-US" sz="2400" dirty="0">
                <a:solidFill>
                  <a:srgbClr val="060707"/>
                </a:solidFill>
              </a:rPr>
              <a:t>⑤大多数人认为学生以学习为主，不支持当志愿者。大多数单位也不接受学生去当志愿者，他们认为这些都是在给他们添乱。</a:t>
            </a:r>
          </a:p>
          <a:p>
            <a:r>
              <a:rPr lang="zh-CN" altLang="en-US" sz="2400" dirty="0">
                <a:solidFill>
                  <a:srgbClr val="060707"/>
                </a:solidFill>
              </a:rPr>
              <a:t>⑥适合小学生做的志愿者岗位有：洗碗、端茶、服务员、前台、保洁工、安保监看监控、打听拖地、敬老院义工、导购、营业员、后勤、测温员等。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2398395" cy="525145"/>
          </a:xfrm>
        </p:spPr>
        <p:txBody>
          <a:bodyPr/>
          <a:lstStyle/>
          <a:p>
            <a:r>
              <a:rPr lang="zh-CN" altLang="en-US" b="1" dirty="0" smtClean="0"/>
              <a:t>调查报告</a:t>
            </a:r>
          </a:p>
        </p:txBody>
      </p:sp>
      <p:sp>
        <p:nvSpPr>
          <p:cNvPr id="2" name="文本框 1"/>
          <p:cNvSpPr txBox="1"/>
          <p:nvPr/>
        </p:nvSpPr>
        <p:spPr>
          <a:xfrm>
            <a:off x="509905" y="964565"/>
            <a:ext cx="8343900" cy="5734903"/>
          </a:xfrm>
          <a:prstGeom prst="rect">
            <a:avLst/>
          </a:prstGeom>
          <a:noFill/>
        </p:spPr>
        <p:txBody>
          <a:bodyPr wrap="square" rtlCol="0">
            <a:spAutoFit/>
          </a:bodyPr>
          <a:lstStyle/>
          <a:p>
            <a:pPr>
              <a:lnSpc>
                <a:spcPts val="4000"/>
              </a:lnSpc>
            </a:pPr>
            <a:r>
              <a:rPr lang="en-US" altLang="zh-CN" sz="2400" dirty="0">
                <a:solidFill>
                  <a:srgbClr val="060707"/>
                </a:solidFill>
              </a:rPr>
              <a:t>      </a:t>
            </a:r>
            <a:r>
              <a:rPr lang="zh-CN" altLang="en-US" sz="2400" dirty="0" smtClean="0">
                <a:solidFill>
                  <a:srgbClr val="060707"/>
                </a:solidFill>
              </a:rPr>
              <a:t>综合以上采访和实地考察的调查，我们发现：</a:t>
            </a:r>
            <a:r>
              <a:rPr lang="en-US" altLang="zh-CN" sz="2400" dirty="0" smtClean="0">
                <a:solidFill>
                  <a:srgbClr val="060707"/>
                </a:solidFill>
              </a:rPr>
              <a:t> </a:t>
            </a:r>
            <a:r>
              <a:rPr lang="zh-CN" altLang="en-US" sz="2400" dirty="0" smtClean="0">
                <a:solidFill>
                  <a:srgbClr val="060707"/>
                </a:solidFill>
              </a:rPr>
              <a:t> </a:t>
            </a:r>
            <a:endParaRPr lang="en-US" altLang="zh-CN" sz="2400" dirty="0" smtClean="0">
              <a:solidFill>
                <a:srgbClr val="060707"/>
              </a:solidFill>
            </a:endParaRPr>
          </a:p>
          <a:p>
            <a:pPr>
              <a:lnSpc>
                <a:spcPts val="4000"/>
              </a:lnSpc>
            </a:pPr>
            <a:r>
              <a:rPr lang="en-US" altLang="zh-CN" sz="2400" dirty="0">
                <a:solidFill>
                  <a:srgbClr val="060707"/>
                </a:solidFill>
              </a:rPr>
              <a:t> </a:t>
            </a:r>
            <a:r>
              <a:rPr lang="en-US" altLang="zh-CN" sz="2400" dirty="0" smtClean="0">
                <a:solidFill>
                  <a:srgbClr val="060707"/>
                </a:solidFill>
              </a:rPr>
              <a:t>    1.</a:t>
            </a:r>
            <a:r>
              <a:rPr lang="zh-CN" altLang="en-US" sz="2400" dirty="0" smtClean="0">
                <a:solidFill>
                  <a:srgbClr val="060707"/>
                </a:solidFill>
              </a:rPr>
              <a:t>疫情期间在学校里适合小学生当志愿者的岗位有：校门口值岗、测温引导、家长车辆排放引导、上厕所引导、教室消毒通风、防疫垃圾的倾倒、用餐垃圾倾倒、班级值日等。</a:t>
            </a:r>
            <a:endParaRPr lang="zh-CN" altLang="en-US" sz="2400" dirty="0">
              <a:solidFill>
                <a:srgbClr val="060707"/>
              </a:solidFill>
            </a:endParaRPr>
          </a:p>
          <a:p>
            <a:pPr>
              <a:lnSpc>
                <a:spcPts val="4000"/>
              </a:lnSpc>
            </a:pPr>
            <a:r>
              <a:rPr lang="zh-CN" altLang="en-US" sz="2400" dirty="0" smtClean="0">
                <a:solidFill>
                  <a:schemeClr val="tx1">
                    <a:lumMod val="50000"/>
                  </a:schemeClr>
                </a:solidFill>
              </a:rPr>
              <a:t>     </a:t>
            </a:r>
            <a:r>
              <a:rPr lang="en-US" altLang="zh-CN" sz="2400" dirty="0" smtClean="0">
                <a:solidFill>
                  <a:schemeClr val="tx1">
                    <a:lumMod val="50000"/>
                  </a:schemeClr>
                </a:solidFill>
              </a:rPr>
              <a:t>2.</a:t>
            </a:r>
            <a:r>
              <a:rPr lang="zh-CN" altLang="en-US" sz="2400" dirty="0" smtClean="0">
                <a:solidFill>
                  <a:schemeClr val="tx1">
                    <a:lumMod val="50000"/>
                  </a:schemeClr>
                </a:solidFill>
              </a:rPr>
              <a:t>校外适合小学生当志愿者的岗位有：</a:t>
            </a:r>
            <a:r>
              <a:rPr lang="zh-CN" altLang="en-US" sz="2400" dirty="0">
                <a:solidFill>
                  <a:schemeClr val="tx1">
                    <a:lumMod val="50000"/>
                  </a:schemeClr>
                </a:solidFill>
              </a:rPr>
              <a:t>洗碗、端茶、服务员、前台、保洁工、安保监看监控</a:t>
            </a:r>
            <a:r>
              <a:rPr lang="zh-CN" altLang="en-US" sz="2400" dirty="0" smtClean="0">
                <a:solidFill>
                  <a:schemeClr val="tx1">
                    <a:lumMod val="50000"/>
                  </a:schemeClr>
                </a:solidFill>
              </a:rPr>
              <a:t>、扫地拖</a:t>
            </a:r>
            <a:r>
              <a:rPr lang="zh-CN" altLang="en-US" sz="2400" dirty="0">
                <a:solidFill>
                  <a:schemeClr val="tx1">
                    <a:lumMod val="50000"/>
                  </a:schemeClr>
                </a:solidFill>
              </a:rPr>
              <a:t>地、敬老院义工、导购、营业员、后勤、测温员等。 </a:t>
            </a:r>
            <a:endParaRPr lang="en-US" altLang="zh-CN" sz="2400" dirty="0" smtClean="0">
              <a:solidFill>
                <a:schemeClr val="tx1">
                  <a:lumMod val="50000"/>
                </a:schemeClr>
              </a:solidFill>
            </a:endParaRPr>
          </a:p>
          <a:p>
            <a:pPr>
              <a:lnSpc>
                <a:spcPts val="4000"/>
              </a:lnSpc>
            </a:pPr>
            <a:r>
              <a:rPr lang="en-US" altLang="zh-CN" sz="2400" dirty="0" smtClean="0">
                <a:solidFill>
                  <a:schemeClr val="tx1">
                    <a:lumMod val="50000"/>
                  </a:schemeClr>
                </a:solidFill>
              </a:rPr>
              <a:t>     3</a:t>
            </a:r>
            <a:r>
              <a:rPr lang="en-US" altLang="zh-CN" sz="2400" dirty="0">
                <a:solidFill>
                  <a:schemeClr val="tx1">
                    <a:lumMod val="50000"/>
                  </a:schemeClr>
                </a:solidFill>
              </a:rPr>
              <a:t>.</a:t>
            </a:r>
            <a:r>
              <a:rPr lang="zh-CN" altLang="zh-CN" sz="2400" dirty="0">
                <a:solidFill>
                  <a:schemeClr val="tx1">
                    <a:lumMod val="50000"/>
                  </a:schemeClr>
                </a:solidFill>
              </a:rPr>
              <a:t>在当开展这些志愿者活动时，针对有专业性要求的要先培训后上岗。</a:t>
            </a:r>
          </a:p>
          <a:p>
            <a:pPr>
              <a:lnSpc>
                <a:spcPts val="4000"/>
              </a:lnSpc>
            </a:pPr>
            <a:r>
              <a:rPr lang="en-US" altLang="zh-CN" sz="2400" dirty="0">
                <a:solidFill>
                  <a:schemeClr val="tx1">
                    <a:lumMod val="50000"/>
                  </a:schemeClr>
                </a:solidFill>
              </a:rPr>
              <a:t> </a:t>
            </a:r>
            <a:r>
              <a:rPr lang="en-US" altLang="zh-CN" sz="2400" dirty="0" smtClean="0">
                <a:solidFill>
                  <a:schemeClr val="tx1">
                    <a:lumMod val="50000"/>
                  </a:schemeClr>
                </a:solidFill>
              </a:rPr>
              <a:t>    4</a:t>
            </a:r>
            <a:r>
              <a:rPr lang="en-US" altLang="zh-CN" sz="2400" dirty="0">
                <a:solidFill>
                  <a:schemeClr val="tx1">
                    <a:lumMod val="50000"/>
                  </a:schemeClr>
                </a:solidFill>
              </a:rPr>
              <a:t>. </a:t>
            </a:r>
            <a:r>
              <a:rPr lang="zh-CN" altLang="zh-CN" sz="2400" dirty="0" smtClean="0">
                <a:solidFill>
                  <a:schemeClr val="tx1">
                    <a:lumMod val="50000"/>
                  </a:schemeClr>
                </a:solidFill>
              </a:rPr>
              <a:t>开</a:t>
            </a:r>
            <a:r>
              <a:rPr lang="zh-CN" altLang="en-US" sz="2400" dirty="0">
                <a:solidFill>
                  <a:schemeClr val="tx1">
                    <a:lumMod val="50000"/>
                  </a:schemeClr>
                </a:solidFill>
              </a:rPr>
              <a:t>展</a:t>
            </a:r>
            <a:r>
              <a:rPr lang="zh-CN" altLang="zh-CN" sz="2400" dirty="0" smtClean="0">
                <a:solidFill>
                  <a:schemeClr val="tx1">
                    <a:lumMod val="50000"/>
                  </a:schemeClr>
                </a:solidFill>
              </a:rPr>
              <a:t>活动</a:t>
            </a:r>
            <a:r>
              <a:rPr lang="zh-CN" altLang="zh-CN" sz="2400" dirty="0">
                <a:solidFill>
                  <a:schemeClr val="tx1">
                    <a:lumMod val="50000"/>
                  </a:schemeClr>
                </a:solidFill>
              </a:rPr>
              <a:t>时一定要注意安全。</a:t>
            </a:r>
          </a:p>
          <a:p>
            <a:pPr>
              <a:lnSpc>
                <a:spcPts val="4000"/>
              </a:lnSpc>
            </a:pPr>
            <a:endParaRPr lang="zh-CN" altLang="en-US" sz="2400" dirty="0">
              <a:solidFill>
                <a:srgbClr val="060707"/>
              </a:solidFill>
            </a:endParaRPr>
          </a:p>
        </p:txBody>
      </p:sp>
    </p:spTree>
    <p:extLst>
      <p:ext uri="{BB962C8B-B14F-4D97-AF65-F5344CB8AC3E}">
        <p14:creationId xmlns:p14="http://schemas.microsoft.com/office/powerpoint/2010/main" val="37598374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7795260" cy="525145"/>
          </a:xfrm>
        </p:spPr>
        <p:txBody>
          <a:bodyPr/>
          <a:lstStyle/>
          <a:p>
            <a:r>
              <a:rPr lang="en-US" altLang="zh-CN" b="1" dirty="0" smtClean="0"/>
              <a:t>3. </a:t>
            </a:r>
            <a:r>
              <a:rPr lang="zh-CN" altLang="en-US" b="1" dirty="0" smtClean="0"/>
              <a:t>制定志愿者活动方案，体验当志愿者。</a:t>
            </a:r>
          </a:p>
        </p:txBody>
      </p:sp>
      <p:pic>
        <p:nvPicPr>
          <p:cNvPr id="4" name="图片 3"/>
          <p:cNvPicPr>
            <a:picLocks noChangeAspect="1"/>
          </p:cNvPicPr>
          <p:nvPr/>
        </p:nvPicPr>
        <p:blipFill>
          <a:blip r:embed="rId2"/>
          <a:srcRect b="21946"/>
          <a:stretch>
            <a:fillRect/>
          </a:stretch>
        </p:blipFill>
        <p:spPr>
          <a:xfrm>
            <a:off x="1970405" y="787400"/>
            <a:ext cx="5270500" cy="54864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体验活动：前黄敬老院志愿者活动</a:t>
            </a:r>
          </a:p>
        </p:txBody>
      </p:sp>
      <p:pic>
        <p:nvPicPr>
          <p:cNvPr id="2" name="图片 1"/>
          <p:cNvPicPr>
            <a:picLocks noChangeAspect="1"/>
          </p:cNvPicPr>
          <p:nvPr/>
        </p:nvPicPr>
        <p:blipFill>
          <a:blip r:embed="rId3"/>
          <a:stretch>
            <a:fillRect/>
          </a:stretch>
        </p:blipFill>
        <p:spPr>
          <a:xfrm>
            <a:off x="493395" y="995045"/>
            <a:ext cx="3169285" cy="2377440"/>
          </a:xfrm>
          <a:prstGeom prst="rect">
            <a:avLst/>
          </a:prstGeom>
        </p:spPr>
      </p:pic>
      <p:sp>
        <p:nvSpPr>
          <p:cNvPr id="47" name="对角圆角矩形 47"/>
          <p:cNvSpPr/>
          <p:nvPr/>
        </p:nvSpPr>
        <p:spPr>
          <a:xfrm>
            <a:off x="493395" y="3728085"/>
            <a:ext cx="3169285" cy="2731770"/>
          </a:xfrm>
          <a:prstGeom prst="round2DiagRect">
            <a:avLst/>
          </a:prstGeom>
          <a:blipFill rotWithShape="1">
            <a:blip r:embed="rId4"/>
            <a:stretch>
              <a:fillRect/>
            </a:stretch>
          </a:blipFill>
          <a:ln w="15875" cmpd="sng">
            <a:solidFill>
              <a:srgbClr val="FFC000"/>
            </a:solidFill>
            <a:prstDash val="dashDot"/>
          </a:ln>
        </p:spPr>
        <p:style>
          <a:lnRef idx="2">
            <a:schemeClr val="accent1">
              <a:shade val="50000"/>
            </a:schemeClr>
          </a:lnRef>
          <a:fillRef idx="1">
            <a:schemeClr val="accent1"/>
          </a:fillRef>
          <a:effectRef idx="0">
            <a:schemeClr val="accent1"/>
          </a:effectRef>
          <a:fontRef idx="minor">
            <a:schemeClr val="lt1"/>
          </a:fontRef>
        </p:style>
      </p:sp>
      <p:pic>
        <p:nvPicPr>
          <p:cNvPr id="4" name="图片 3"/>
          <p:cNvPicPr>
            <a:picLocks noChangeAspect="1"/>
          </p:cNvPicPr>
          <p:nvPr/>
        </p:nvPicPr>
        <p:blipFill>
          <a:blip r:embed="rId5"/>
          <a:stretch>
            <a:fillRect/>
          </a:stretch>
        </p:blipFill>
        <p:spPr>
          <a:xfrm>
            <a:off x="4972685" y="995045"/>
            <a:ext cx="3169920" cy="2378075"/>
          </a:xfrm>
          <a:prstGeom prst="rect">
            <a:avLst/>
          </a:prstGeom>
        </p:spPr>
      </p:pic>
      <p:pic>
        <p:nvPicPr>
          <p:cNvPr id="5" name="图片 4"/>
          <p:cNvPicPr>
            <a:picLocks noChangeAspect="1"/>
          </p:cNvPicPr>
          <p:nvPr/>
        </p:nvPicPr>
        <p:blipFill>
          <a:blip r:embed="rId6"/>
          <a:stretch>
            <a:fillRect/>
          </a:stretch>
        </p:blipFill>
        <p:spPr>
          <a:xfrm>
            <a:off x="4972685" y="3728085"/>
            <a:ext cx="3169920" cy="2732405"/>
          </a:xfrm>
          <a:prstGeom prst="rect">
            <a:avLst/>
          </a:prstGeom>
        </p:spPr>
      </p:pic>
      <p:pic>
        <p:nvPicPr>
          <p:cNvPr id="6" name="图片 5" descr="mmexport1587024567482"/>
          <p:cNvPicPr>
            <a:picLocks noChangeAspect="1"/>
          </p:cNvPicPr>
          <p:nvPr/>
        </p:nvPicPr>
        <p:blipFill>
          <a:blip r:embed="rId7"/>
          <a:stretch>
            <a:fillRect/>
          </a:stretch>
        </p:blipFill>
        <p:spPr>
          <a:xfrm>
            <a:off x="2703195" y="2078990"/>
            <a:ext cx="3600000" cy="270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t>体验活动：明都超市志愿者活动</a:t>
            </a:r>
          </a:p>
        </p:txBody>
      </p:sp>
      <p:pic>
        <p:nvPicPr>
          <p:cNvPr id="2" name="图片 1" descr="志愿者体验活动照片IMG_20200420_134626"/>
          <p:cNvPicPr>
            <a:picLocks noChangeAspect="1"/>
          </p:cNvPicPr>
          <p:nvPr/>
        </p:nvPicPr>
        <p:blipFill>
          <a:blip r:embed="rId2"/>
          <a:stretch>
            <a:fillRect/>
          </a:stretch>
        </p:blipFill>
        <p:spPr>
          <a:xfrm>
            <a:off x="556260" y="1078865"/>
            <a:ext cx="3491230" cy="2540000"/>
          </a:xfrm>
          <a:prstGeom prst="rect">
            <a:avLst/>
          </a:prstGeom>
        </p:spPr>
      </p:pic>
      <p:pic>
        <p:nvPicPr>
          <p:cNvPr id="5" name="图片 4" descr="志愿者体验活动照片IMG_20200420_132725"/>
          <p:cNvPicPr>
            <a:picLocks noChangeAspect="1"/>
          </p:cNvPicPr>
          <p:nvPr/>
        </p:nvPicPr>
        <p:blipFill>
          <a:blip r:embed="rId3"/>
          <a:stretch>
            <a:fillRect/>
          </a:stretch>
        </p:blipFill>
        <p:spPr>
          <a:xfrm>
            <a:off x="5039995" y="1078865"/>
            <a:ext cx="3599815" cy="2540000"/>
          </a:xfrm>
          <a:prstGeom prst="rect">
            <a:avLst/>
          </a:prstGeom>
        </p:spPr>
      </p:pic>
      <p:pic>
        <p:nvPicPr>
          <p:cNvPr id="6" name="图片 5" descr="C:\Users\PC\Desktop\2020“我是小小志愿者“研究性学习活动\我是小小志愿者研究照片\志愿者体验活动照片\超市志愿者活动\志愿者体验活动照片IMG_20200420_134151.jpg志愿者体验活动照片IMG_20200420_134151"/>
          <p:cNvPicPr>
            <a:picLocks noChangeAspect="1"/>
          </p:cNvPicPr>
          <p:nvPr/>
        </p:nvPicPr>
        <p:blipFill>
          <a:blip r:embed="rId4"/>
          <a:srcRect/>
          <a:stretch>
            <a:fillRect/>
          </a:stretch>
        </p:blipFill>
        <p:spPr>
          <a:xfrm>
            <a:off x="565150" y="3877310"/>
            <a:ext cx="3473450" cy="2605405"/>
          </a:xfrm>
          <a:prstGeom prst="rect">
            <a:avLst/>
          </a:prstGeom>
        </p:spPr>
      </p:pic>
      <p:pic>
        <p:nvPicPr>
          <p:cNvPr id="7" name="图片 6" descr="志愿者体验活动照片IMG_20200420_134129_2"/>
          <p:cNvPicPr>
            <a:picLocks noChangeAspect="1"/>
          </p:cNvPicPr>
          <p:nvPr/>
        </p:nvPicPr>
        <p:blipFill>
          <a:blip r:embed="rId5"/>
          <a:stretch>
            <a:fillRect/>
          </a:stretch>
        </p:blipFill>
        <p:spPr>
          <a:xfrm>
            <a:off x="5039995" y="3877310"/>
            <a:ext cx="3599815" cy="2605405"/>
          </a:xfrm>
          <a:prstGeom prst="rect">
            <a:avLst/>
          </a:prstGeom>
        </p:spPr>
      </p:pic>
      <p:pic>
        <p:nvPicPr>
          <p:cNvPr id="3" name="图片 2" descr="志愿者体验活动照片IMG_20200420_132938"/>
          <p:cNvPicPr>
            <a:picLocks noChangeAspect="1"/>
          </p:cNvPicPr>
          <p:nvPr/>
        </p:nvPicPr>
        <p:blipFill>
          <a:blip r:embed="rId6"/>
          <a:stretch>
            <a:fillRect/>
          </a:stretch>
        </p:blipFill>
        <p:spPr>
          <a:xfrm>
            <a:off x="2676525" y="2315845"/>
            <a:ext cx="3600000" cy="27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smtClean="0">
                <a:sym typeface="+mn-ea"/>
              </a:rPr>
              <a:t>体验活动：校园志愿者活动</a:t>
            </a:r>
            <a:endParaRPr lang="zh-CN" altLang="en-US" b="1" smtClean="0"/>
          </a:p>
        </p:txBody>
      </p:sp>
      <p:pic>
        <p:nvPicPr>
          <p:cNvPr id="2" name="图片 1" descr="C:\Users\PC\Desktop\2020“我是小小志愿者“研究性学习活动\志愿者体验活动\IMG_20200416_071058.jpgIMG_20200416_071058"/>
          <p:cNvPicPr>
            <a:picLocks noChangeAspect="1"/>
          </p:cNvPicPr>
          <p:nvPr/>
        </p:nvPicPr>
        <p:blipFill>
          <a:blip r:embed="rId2"/>
          <a:srcRect/>
          <a:stretch>
            <a:fillRect/>
          </a:stretch>
        </p:blipFill>
        <p:spPr>
          <a:xfrm>
            <a:off x="413703" y="1038225"/>
            <a:ext cx="3489325" cy="2617470"/>
          </a:xfrm>
          <a:prstGeom prst="rect">
            <a:avLst/>
          </a:prstGeom>
        </p:spPr>
      </p:pic>
      <p:pic>
        <p:nvPicPr>
          <p:cNvPr id="3" name="图片 2"/>
          <p:cNvPicPr>
            <a:picLocks noChangeAspect="1"/>
          </p:cNvPicPr>
          <p:nvPr/>
        </p:nvPicPr>
        <p:blipFill>
          <a:blip r:embed="rId3"/>
          <a:stretch>
            <a:fillRect/>
          </a:stretch>
        </p:blipFill>
        <p:spPr>
          <a:xfrm>
            <a:off x="413385" y="3994150"/>
            <a:ext cx="3489325" cy="2626995"/>
          </a:xfrm>
          <a:prstGeom prst="rect">
            <a:avLst/>
          </a:prstGeom>
        </p:spPr>
      </p:pic>
      <p:pic>
        <p:nvPicPr>
          <p:cNvPr id="4" name="图片 3" descr="C:\Users\PC\Desktop\2020“我是小小志愿者“研究性学习活动\我是小小志愿者研究照片\志愿者体验活动照片\义务防疫宣传\微信图片_20200421180430.jpg微信图片_20200421180430"/>
          <p:cNvPicPr>
            <a:picLocks noChangeAspect="1"/>
          </p:cNvPicPr>
          <p:nvPr/>
        </p:nvPicPr>
        <p:blipFill>
          <a:blip r:embed="rId4"/>
          <a:srcRect/>
          <a:stretch>
            <a:fillRect/>
          </a:stretch>
        </p:blipFill>
        <p:spPr>
          <a:xfrm>
            <a:off x="4792980" y="3994468"/>
            <a:ext cx="3488690" cy="2616200"/>
          </a:xfrm>
          <a:prstGeom prst="rect">
            <a:avLst/>
          </a:prstGeom>
        </p:spPr>
      </p:pic>
      <p:pic>
        <p:nvPicPr>
          <p:cNvPr id="5" name="图片 4"/>
          <p:cNvPicPr>
            <a:picLocks noChangeAspect="1"/>
          </p:cNvPicPr>
          <p:nvPr/>
        </p:nvPicPr>
        <p:blipFill>
          <a:blip r:embed="rId5"/>
          <a:stretch>
            <a:fillRect/>
          </a:stretch>
        </p:blipFill>
        <p:spPr>
          <a:xfrm>
            <a:off x="4711700" y="1038860"/>
            <a:ext cx="3650615" cy="2616835"/>
          </a:xfrm>
          <a:prstGeom prst="rect">
            <a:avLst/>
          </a:prstGeom>
        </p:spPr>
      </p:pic>
      <p:pic>
        <p:nvPicPr>
          <p:cNvPr id="6" name="图片 5"/>
          <p:cNvPicPr>
            <a:picLocks noChangeAspect="1"/>
          </p:cNvPicPr>
          <p:nvPr/>
        </p:nvPicPr>
        <p:blipFill>
          <a:blip r:embed="rId6"/>
          <a:stretch>
            <a:fillRect/>
          </a:stretch>
        </p:blipFill>
        <p:spPr>
          <a:xfrm>
            <a:off x="2637790" y="2320925"/>
            <a:ext cx="3600000" cy="2700000"/>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177" y="4239578"/>
            <a:ext cx="3097530" cy="2125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210" y="2032635"/>
            <a:ext cx="8070215" cy="1353185"/>
          </a:xfrm>
          <a:prstGeom prst="rect">
            <a:avLst/>
          </a:prstGeom>
          <a:noFill/>
        </p:spPr>
        <p:txBody>
          <a:bodyPr wrap="square" rtlCol="0" anchor="t">
            <a:spAutoFit/>
            <a:scene3d>
              <a:camera prst="orthographicFront"/>
              <a:lightRig rig="threePt" dir="t"/>
            </a:scene3d>
          </a:bodyPr>
          <a:lstStyle/>
          <a:p>
            <a:r>
              <a:rPr lang="zh-CN" altLang="en-US" b="1" smtClean="0">
                <a:solidFill>
                  <a:schemeClr val="accent1"/>
                </a:solidFill>
                <a:effectLst>
                  <a:outerShdw blurRad="38100" dist="25400" dir="5400000" algn="ctr" rotWithShape="0">
                    <a:srgbClr val="6E747A">
                      <a:alpha val="43000"/>
                    </a:srgbClr>
                  </a:outerShdw>
                </a:effectLst>
                <a:sym typeface="+mn-ea"/>
              </a:rPr>
              <a:t/>
            </a:r>
            <a:br>
              <a:rPr lang="zh-CN" altLang="en-US" b="1" smtClean="0">
                <a:solidFill>
                  <a:schemeClr val="accent1"/>
                </a:solidFill>
                <a:effectLst>
                  <a:outerShdw blurRad="38100" dist="25400" dir="5400000" algn="ctr" rotWithShape="0">
                    <a:srgbClr val="6E747A">
                      <a:alpha val="43000"/>
                    </a:srgbClr>
                  </a:outerShdw>
                </a:effectLst>
                <a:sym typeface="+mn-ea"/>
              </a:rPr>
            </a:br>
            <a:r>
              <a:rPr lang="zh-CN" altLang="en-US" sz="3200" b="1" smtClean="0">
                <a:solidFill>
                  <a:schemeClr val="accent1"/>
                </a:solidFill>
                <a:effectLst>
                  <a:outerShdw blurRad="38100" dist="25400" dir="5400000" algn="ctr" rotWithShape="0">
                    <a:srgbClr val="6E747A">
                      <a:alpha val="43000"/>
                    </a:srgbClr>
                  </a:outerShdw>
                </a:effectLst>
                <a:sym typeface="+mn-ea"/>
              </a:rPr>
              <a:t>第一阶段：对志愿者的认识以及参与志愿者的现状进行调查和分析</a:t>
            </a:r>
            <a:r>
              <a:rPr lang="zh-CN" altLang="en-US" b="1" smtClean="0">
                <a:solidFill>
                  <a:schemeClr val="accent1"/>
                </a:solidFill>
                <a:effectLst>
                  <a:outerShdw blurRad="38100" dist="25400" dir="5400000" algn="ctr" rotWithShape="0">
                    <a:srgbClr val="6E747A">
                      <a:alpha val="43000"/>
                    </a:srgbClr>
                  </a:outerShdw>
                </a:effectLst>
                <a:sym typeface="+mn-ea"/>
              </a:rPr>
              <a:t> </a:t>
            </a:r>
          </a:p>
        </p:txBody>
      </p:sp>
      <p:sp>
        <p:nvSpPr>
          <p:cNvPr id="3" name="标题 2"/>
          <p:cNvSpPr>
            <a:spLocks noGrp="1"/>
          </p:cNvSpPr>
          <p:nvPr>
            <p:ph type="title"/>
          </p:nvPr>
        </p:nvSpPr>
        <p:spPr/>
        <p:txBody>
          <a:bodyPr/>
          <a:lstStyle/>
          <a:p>
            <a:r>
              <a:rPr lang="zh-CN" altLang="en-US" b="1" dirty="0" smtClean="0">
                <a:sym typeface="+mn-ea"/>
              </a:rPr>
              <a:t>活动实施：</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9780" y="2548255"/>
            <a:ext cx="7585075" cy="860425"/>
          </a:xfrm>
          <a:prstGeom prst="rect">
            <a:avLst/>
          </a:prstGeom>
          <a:noFill/>
        </p:spPr>
        <p:txBody>
          <a:bodyPr wrap="square" rtlCol="0" anchor="t">
            <a:spAutoFit/>
            <a:scene3d>
              <a:camera prst="orthographicFront"/>
              <a:lightRig rig="threePt" dir="t"/>
            </a:scene3d>
          </a:bodyPr>
          <a:lstStyle/>
          <a:p>
            <a:r>
              <a:rPr lang="zh-CN" altLang="en-US" b="1" dirty="0" smtClean="0">
                <a:solidFill>
                  <a:schemeClr val="accent1"/>
                </a:solidFill>
                <a:effectLst>
                  <a:outerShdw blurRad="38100" dist="25400" dir="5400000" algn="ctr" rotWithShape="0">
                    <a:srgbClr val="6E747A">
                      <a:alpha val="43000"/>
                    </a:srgbClr>
                  </a:outerShdw>
                </a:effectLst>
                <a:sym typeface="+mn-ea"/>
              </a:rPr>
              <a:t/>
            </a:r>
            <a:br>
              <a:rPr lang="zh-CN" altLang="en-US" b="1" dirty="0" smtClean="0">
                <a:solidFill>
                  <a:schemeClr val="accent1"/>
                </a:solidFill>
                <a:effectLst>
                  <a:outerShdw blurRad="38100" dist="25400" dir="5400000" algn="ctr" rotWithShape="0">
                    <a:srgbClr val="6E747A">
                      <a:alpha val="43000"/>
                    </a:srgbClr>
                  </a:outerShdw>
                </a:effectLst>
                <a:sym typeface="+mn-ea"/>
              </a:rPr>
            </a:br>
            <a:r>
              <a:rPr lang="zh-CN" altLang="en-US" sz="3200" b="1" dirty="0" smtClean="0">
                <a:solidFill>
                  <a:schemeClr val="accent1"/>
                </a:solidFill>
                <a:effectLst>
                  <a:outerShdw blurRad="38100" dist="25400" dir="5400000" algn="ctr" rotWithShape="0">
                    <a:srgbClr val="6E747A">
                      <a:alpha val="43000"/>
                    </a:srgbClr>
                  </a:outerShdw>
                </a:effectLst>
                <a:sym typeface="+mn-ea"/>
              </a:rPr>
              <a:t> </a:t>
            </a:r>
          </a:p>
        </p:txBody>
      </p:sp>
      <p:sp>
        <p:nvSpPr>
          <p:cNvPr id="3" name="标题 2"/>
          <p:cNvSpPr>
            <a:spLocks noGrp="1"/>
          </p:cNvSpPr>
          <p:nvPr>
            <p:ph type="title"/>
          </p:nvPr>
        </p:nvSpPr>
        <p:spPr/>
        <p:txBody>
          <a:bodyPr/>
          <a:lstStyle/>
          <a:p>
            <a:r>
              <a:rPr lang="zh-CN" altLang="en-US" dirty="0" smtClean="0"/>
              <a:t>活动体会与感受</a:t>
            </a:r>
            <a:endParaRPr lang="zh-CN" altLang="en-US" dirty="0"/>
          </a:p>
        </p:txBody>
      </p:sp>
      <p:sp>
        <p:nvSpPr>
          <p:cNvPr id="4" name="文本框 3"/>
          <p:cNvSpPr txBox="1"/>
          <p:nvPr/>
        </p:nvSpPr>
        <p:spPr>
          <a:xfrm>
            <a:off x="116840" y="925830"/>
            <a:ext cx="8889999" cy="6771084"/>
          </a:xfrm>
          <a:prstGeom prst="rect">
            <a:avLst/>
          </a:prstGeom>
          <a:noFill/>
        </p:spPr>
        <p:txBody>
          <a:bodyPr wrap="square" rtlCol="0">
            <a:spAutoFit/>
          </a:bodyPr>
          <a:lstStyle/>
          <a:p>
            <a:pPr>
              <a:lnSpc>
                <a:spcPts val="2400"/>
              </a:lnSpc>
            </a:pPr>
            <a:r>
              <a:rPr lang="zh-CN" altLang="zh-CN" sz="2000" dirty="0">
                <a:solidFill>
                  <a:srgbClr val="060707"/>
                </a:solidFill>
              </a:rPr>
              <a:t>孤寡老人太不容易了，没有亲人，没有依靠，善待老人就是善待明天的自己</a:t>
            </a:r>
            <a:r>
              <a:rPr lang="zh-CN" altLang="zh-CN" sz="2000" dirty="0" smtClean="0">
                <a:solidFill>
                  <a:srgbClr val="060707"/>
                </a:solidFill>
              </a:rPr>
              <a:t>！</a:t>
            </a:r>
            <a:endParaRPr lang="en-US" altLang="zh-CN" sz="2000" dirty="0" smtClean="0">
              <a:solidFill>
                <a:srgbClr val="060707"/>
              </a:solidFill>
            </a:endParaRPr>
          </a:p>
          <a:p>
            <a:pPr>
              <a:lnSpc>
                <a:spcPts val="2400"/>
              </a:lnSpc>
            </a:pPr>
            <a:r>
              <a:rPr lang="en-US" altLang="zh-CN" sz="2000" dirty="0" smtClean="0">
                <a:solidFill>
                  <a:srgbClr val="060707"/>
                </a:solidFill>
              </a:rPr>
              <a:t>                                                                                      ——</a:t>
            </a:r>
            <a:r>
              <a:rPr lang="zh-CN" altLang="en-US" sz="2000" dirty="0" smtClean="0">
                <a:solidFill>
                  <a:srgbClr val="060707"/>
                </a:solidFill>
              </a:rPr>
              <a:t>胡佳芸说</a:t>
            </a:r>
            <a:endParaRPr lang="en-US" altLang="zh-CN" sz="2000" dirty="0" smtClean="0">
              <a:solidFill>
                <a:srgbClr val="060707"/>
              </a:solidFill>
            </a:endParaRPr>
          </a:p>
          <a:p>
            <a:pPr>
              <a:lnSpc>
                <a:spcPts val="2400"/>
              </a:lnSpc>
            </a:pPr>
            <a:r>
              <a:rPr lang="zh-CN" altLang="en-US" sz="2000" dirty="0" smtClean="0">
                <a:solidFill>
                  <a:srgbClr val="060707"/>
                </a:solidFill>
              </a:rPr>
              <a:t>    这</a:t>
            </a:r>
            <a:r>
              <a:rPr lang="zh-CN" altLang="en-US" sz="2000" dirty="0">
                <a:solidFill>
                  <a:srgbClr val="060707"/>
                </a:solidFill>
              </a:rPr>
              <a:t>次活动，我感受很深，做什么事都要细心。还有，下次去超市再也不随手把货品乱放了，原来不以为意的一个小举动，会给别人带来那么多的工作力度和麻烦！最主要的是，让我感受到了，大人工作的</a:t>
            </a:r>
            <a:r>
              <a:rPr lang="zh-CN" altLang="en-US" sz="2000" dirty="0" smtClean="0">
                <a:solidFill>
                  <a:srgbClr val="060707"/>
                </a:solidFill>
              </a:rPr>
              <a:t>不易！   </a:t>
            </a:r>
            <a:r>
              <a:rPr lang="en-US" altLang="zh-CN" sz="2000" dirty="0" smtClean="0">
                <a:solidFill>
                  <a:srgbClr val="060707"/>
                </a:solidFill>
              </a:rPr>
              <a:t>——</a:t>
            </a:r>
            <a:r>
              <a:rPr lang="zh-CN" altLang="en-US" sz="2000" dirty="0" smtClean="0">
                <a:solidFill>
                  <a:srgbClr val="060707"/>
                </a:solidFill>
              </a:rPr>
              <a:t>邓诗棋说 </a:t>
            </a:r>
            <a:endParaRPr lang="en-US" altLang="zh-CN" sz="2000" dirty="0" smtClean="0">
              <a:solidFill>
                <a:srgbClr val="060707"/>
              </a:solidFill>
            </a:endParaRPr>
          </a:p>
          <a:p>
            <a:pPr>
              <a:lnSpc>
                <a:spcPts val="2400"/>
              </a:lnSpc>
            </a:pPr>
            <a:r>
              <a:rPr lang="zh-CN" altLang="en-US" sz="2000" dirty="0" smtClean="0">
                <a:solidFill>
                  <a:srgbClr val="060707"/>
                </a:solidFill>
              </a:rPr>
              <a:t>     我</a:t>
            </a:r>
            <a:r>
              <a:rPr lang="zh-CN" altLang="en-US" sz="2000" dirty="0">
                <a:solidFill>
                  <a:srgbClr val="060707"/>
                </a:solidFill>
              </a:rPr>
              <a:t>今天帮助了明都超市的工作人员</a:t>
            </a:r>
            <a:r>
              <a:rPr lang="zh-CN" altLang="en-US" sz="2000" dirty="0" smtClean="0">
                <a:solidFill>
                  <a:srgbClr val="060707"/>
                </a:solidFill>
              </a:rPr>
              <a:t>，那些</a:t>
            </a:r>
            <a:r>
              <a:rPr lang="zh-CN" altLang="en-US" sz="2000" dirty="0">
                <a:solidFill>
                  <a:srgbClr val="060707"/>
                </a:solidFill>
              </a:rPr>
              <a:t>之前的核对编码工作人员，今天看见我们干着他们本该干的活，帮他们</a:t>
            </a:r>
            <a:r>
              <a:rPr lang="zh-CN" altLang="en-US" sz="2000" dirty="0" smtClean="0">
                <a:solidFill>
                  <a:srgbClr val="060707"/>
                </a:solidFill>
              </a:rPr>
              <a:t>减轻了工作量，看得出</a:t>
            </a:r>
            <a:r>
              <a:rPr lang="zh-CN" altLang="en-US" sz="2000" dirty="0">
                <a:solidFill>
                  <a:srgbClr val="060707"/>
                </a:solidFill>
              </a:rPr>
              <a:t>来他们很</a:t>
            </a:r>
            <a:r>
              <a:rPr lang="zh-CN" altLang="en-US" sz="2000" dirty="0" smtClean="0">
                <a:solidFill>
                  <a:srgbClr val="060707"/>
                </a:solidFill>
              </a:rPr>
              <a:t>高兴。看</a:t>
            </a:r>
            <a:r>
              <a:rPr lang="zh-CN" altLang="en-US" sz="2000" dirty="0">
                <a:solidFill>
                  <a:srgbClr val="060707"/>
                </a:solidFill>
              </a:rPr>
              <a:t>着他们</a:t>
            </a:r>
            <a:r>
              <a:rPr lang="zh-CN" altLang="en-US" sz="2000" dirty="0" smtClean="0">
                <a:solidFill>
                  <a:srgbClr val="060707"/>
                </a:solidFill>
              </a:rPr>
              <a:t>开心地舒了一口气，</a:t>
            </a:r>
            <a:r>
              <a:rPr lang="zh-CN" altLang="en-US" sz="2000" dirty="0">
                <a:solidFill>
                  <a:srgbClr val="060707"/>
                </a:solidFill>
              </a:rPr>
              <a:t>我就觉得没有那么累了，心里像是吃了蜜一样甜</a:t>
            </a:r>
            <a:r>
              <a:rPr lang="zh-CN" altLang="en-US" sz="2000" dirty="0" smtClean="0">
                <a:solidFill>
                  <a:srgbClr val="060707"/>
                </a:solidFill>
              </a:rPr>
              <a:t>。                                      </a:t>
            </a:r>
            <a:r>
              <a:rPr lang="en-US" altLang="zh-CN" sz="2000" dirty="0" smtClean="0">
                <a:solidFill>
                  <a:srgbClr val="060707"/>
                </a:solidFill>
              </a:rPr>
              <a:t>——</a:t>
            </a:r>
            <a:r>
              <a:rPr lang="zh-CN" altLang="en-US" sz="2000" dirty="0" smtClean="0">
                <a:solidFill>
                  <a:srgbClr val="060707"/>
                </a:solidFill>
              </a:rPr>
              <a:t>叶文静说</a:t>
            </a:r>
            <a:endParaRPr lang="en-US" altLang="zh-CN" sz="2000" dirty="0" smtClean="0">
              <a:solidFill>
                <a:srgbClr val="060707"/>
              </a:solidFill>
            </a:endParaRPr>
          </a:p>
          <a:p>
            <a:pPr>
              <a:lnSpc>
                <a:spcPts val="2400"/>
              </a:lnSpc>
            </a:pPr>
            <a:endParaRPr lang="en-US" altLang="zh-CN" sz="2000" dirty="0" smtClean="0">
              <a:solidFill>
                <a:srgbClr val="060707"/>
              </a:solidFill>
            </a:endParaRPr>
          </a:p>
          <a:p>
            <a:pPr>
              <a:lnSpc>
                <a:spcPts val="2400"/>
              </a:lnSpc>
            </a:pPr>
            <a:r>
              <a:rPr lang="zh-CN" altLang="en-US" sz="2000" dirty="0" smtClean="0">
                <a:solidFill>
                  <a:srgbClr val="060707"/>
                </a:solidFill>
              </a:rPr>
              <a:t>     这</a:t>
            </a:r>
            <a:r>
              <a:rPr lang="zh-CN" altLang="en-US" sz="2000" dirty="0">
                <a:solidFill>
                  <a:srgbClr val="060707"/>
                </a:solidFill>
              </a:rPr>
              <a:t>让我再次尝到了志愿者的甜头，我帮助阿姨也学会了不少东西，还收获了别人的称赞，尊重，我想这就是志愿者存在的意义，还有没有灭绝的原因，我们应该大声倡议大家投入志愿者的工作，让志愿之花开满整个华夏</a:t>
            </a:r>
            <a:r>
              <a:rPr lang="zh-CN" altLang="en-US" sz="2000" dirty="0" smtClean="0">
                <a:solidFill>
                  <a:srgbClr val="060707"/>
                </a:solidFill>
              </a:rPr>
              <a:t>。</a:t>
            </a:r>
            <a:endParaRPr lang="en-US" altLang="zh-CN" sz="2000" dirty="0" smtClean="0">
              <a:solidFill>
                <a:srgbClr val="060707"/>
              </a:solidFill>
            </a:endParaRPr>
          </a:p>
          <a:p>
            <a:pPr>
              <a:lnSpc>
                <a:spcPts val="2400"/>
              </a:lnSpc>
            </a:pPr>
            <a:r>
              <a:rPr lang="en-US" altLang="zh-CN" sz="2000" dirty="0">
                <a:solidFill>
                  <a:srgbClr val="060707"/>
                </a:solidFill>
              </a:rPr>
              <a:t> </a:t>
            </a:r>
            <a:r>
              <a:rPr lang="en-US" altLang="zh-CN" sz="2000" dirty="0" smtClean="0">
                <a:solidFill>
                  <a:srgbClr val="060707"/>
                </a:solidFill>
              </a:rPr>
              <a:t>                                                                          ——</a:t>
            </a:r>
            <a:r>
              <a:rPr lang="zh-CN" altLang="en-US" sz="2000" dirty="0" smtClean="0">
                <a:solidFill>
                  <a:srgbClr val="060707"/>
                </a:solidFill>
              </a:rPr>
              <a:t>朱祎鸣说</a:t>
            </a:r>
            <a:endParaRPr lang="en-US" altLang="zh-CN" sz="2000" dirty="0" smtClean="0">
              <a:solidFill>
                <a:srgbClr val="060707"/>
              </a:solidFill>
            </a:endParaRPr>
          </a:p>
          <a:p>
            <a:pPr>
              <a:lnSpc>
                <a:spcPts val="2400"/>
              </a:lnSpc>
            </a:pPr>
            <a:r>
              <a:rPr lang="zh-CN" altLang="en-US" sz="2000" dirty="0" smtClean="0">
                <a:solidFill>
                  <a:srgbClr val="060707"/>
                </a:solidFill>
              </a:rPr>
              <a:t>    大风</a:t>
            </a:r>
            <a:r>
              <a:rPr lang="zh-CN" altLang="en-US" sz="2000" dirty="0">
                <a:solidFill>
                  <a:srgbClr val="060707"/>
                </a:solidFill>
              </a:rPr>
              <a:t>吹走了树叶，可吹不散志愿者们的热情。我们依依不舍地脱下了红马甲，放下了拖把和扫把，时不时回头跟老人们打招呼</a:t>
            </a:r>
            <a:r>
              <a:rPr lang="zh-CN" altLang="en-US" sz="2000" dirty="0" smtClean="0">
                <a:solidFill>
                  <a:srgbClr val="060707"/>
                </a:solidFill>
              </a:rPr>
              <a:t>。通过</a:t>
            </a:r>
            <a:r>
              <a:rPr lang="zh-CN" altLang="en-US" sz="2000" dirty="0">
                <a:solidFill>
                  <a:srgbClr val="060707"/>
                </a:solidFill>
              </a:rPr>
              <a:t>这次活动，更加深化了关爱老人的意识，也增进了同学之间的感情和合作力，更提高了</a:t>
            </a:r>
            <a:r>
              <a:rPr lang="zh-CN" altLang="en-US" sz="2000" dirty="0" smtClean="0">
                <a:solidFill>
                  <a:srgbClr val="060707"/>
                </a:solidFill>
              </a:rPr>
              <a:t>同学们之间的凝聚力</a:t>
            </a:r>
            <a:r>
              <a:rPr lang="zh-CN" altLang="en-US" sz="2000" dirty="0">
                <a:solidFill>
                  <a:srgbClr val="060707"/>
                </a:solidFill>
              </a:rPr>
              <a:t>。</a:t>
            </a:r>
          </a:p>
          <a:p>
            <a:pPr>
              <a:lnSpc>
                <a:spcPts val="2400"/>
              </a:lnSpc>
            </a:pPr>
            <a:r>
              <a:rPr lang="zh-CN" altLang="en-US" sz="2000" dirty="0">
                <a:solidFill>
                  <a:srgbClr val="060707"/>
                </a:solidFill>
              </a:rPr>
              <a:t>                                                  </a:t>
            </a:r>
            <a:r>
              <a:rPr lang="en-US" altLang="zh-CN" sz="2000" dirty="0" smtClean="0">
                <a:solidFill>
                  <a:srgbClr val="060707"/>
                </a:solidFill>
              </a:rPr>
              <a:t>                             ——</a:t>
            </a:r>
            <a:r>
              <a:rPr lang="zh-CN" altLang="en-US" sz="2000" dirty="0" smtClean="0">
                <a:solidFill>
                  <a:srgbClr val="060707"/>
                </a:solidFill>
              </a:rPr>
              <a:t> 艾宇睿说 </a:t>
            </a:r>
            <a:endParaRPr lang="zh-CN" altLang="en-US" sz="2000" dirty="0">
              <a:solidFill>
                <a:srgbClr val="060707"/>
              </a:solidFill>
            </a:endParaRPr>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4043480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9780" y="2548255"/>
            <a:ext cx="7585075" cy="860425"/>
          </a:xfrm>
          <a:prstGeom prst="rect">
            <a:avLst/>
          </a:prstGeom>
          <a:noFill/>
        </p:spPr>
        <p:txBody>
          <a:bodyPr wrap="square" rtlCol="0" anchor="t">
            <a:spAutoFit/>
            <a:scene3d>
              <a:camera prst="orthographicFront"/>
              <a:lightRig rig="threePt" dir="t"/>
            </a:scene3d>
          </a:bodyPr>
          <a:lstStyle/>
          <a:p>
            <a:r>
              <a:rPr lang="zh-CN" altLang="en-US" b="1" dirty="0" smtClean="0">
                <a:solidFill>
                  <a:schemeClr val="accent1"/>
                </a:solidFill>
                <a:effectLst>
                  <a:outerShdw blurRad="38100" dist="25400" dir="5400000" algn="ctr" rotWithShape="0">
                    <a:srgbClr val="6E747A">
                      <a:alpha val="43000"/>
                    </a:srgbClr>
                  </a:outerShdw>
                </a:effectLst>
                <a:sym typeface="+mn-ea"/>
              </a:rPr>
              <a:t/>
            </a:r>
            <a:br>
              <a:rPr lang="zh-CN" altLang="en-US" b="1" dirty="0" smtClean="0">
                <a:solidFill>
                  <a:schemeClr val="accent1"/>
                </a:solidFill>
                <a:effectLst>
                  <a:outerShdw blurRad="38100" dist="25400" dir="5400000" algn="ctr" rotWithShape="0">
                    <a:srgbClr val="6E747A">
                      <a:alpha val="43000"/>
                    </a:srgbClr>
                  </a:outerShdw>
                </a:effectLst>
                <a:sym typeface="+mn-ea"/>
              </a:rPr>
            </a:br>
            <a:r>
              <a:rPr lang="zh-CN" altLang="en-US" sz="3200" b="1" dirty="0" smtClean="0">
                <a:solidFill>
                  <a:schemeClr val="accent1"/>
                </a:solidFill>
                <a:effectLst>
                  <a:outerShdw blurRad="38100" dist="25400" dir="5400000" algn="ctr" rotWithShape="0">
                    <a:srgbClr val="6E747A">
                      <a:alpha val="43000"/>
                    </a:srgbClr>
                  </a:outerShdw>
                </a:effectLst>
                <a:sym typeface="+mn-ea"/>
              </a:rPr>
              <a:t>第三阶段：向全校宣传推广研究成果</a:t>
            </a:r>
          </a:p>
        </p:txBody>
      </p:sp>
      <p:sp>
        <p:nvSpPr>
          <p:cNvPr id="3" name="标题 2"/>
          <p:cNvSpPr>
            <a:spLocks noGrp="1"/>
          </p:cNvSpPr>
          <p:nvPr>
            <p:ph type="title"/>
          </p:nvPr>
        </p:nvSpPr>
        <p:spPr/>
        <p:txBody>
          <a:bodyPr/>
          <a:lstStyle/>
          <a:p>
            <a:r>
              <a:rPr lang="zh-CN" altLang="en-US" b="1" dirty="0" smtClean="0">
                <a:sym typeface="+mn-ea"/>
              </a:rPr>
              <a:t>活动总结：</a:t>
            </a:r>
            <a:endParaRPr lang="zh-CN" altLang="en-US" dirty="0"/>
          </a:p>
        </p:txBody>
      </p:sp>
    </p:spTree>
    <p:extLst>
      <p:ext uri="{BB962C8B-B14F-4D97-AF65-F5344CB8AC3E}">
        <p14:creationId xmlns:p14="http://schemas.microsoft.com/office/powerpoint/2010/main" val="2956900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smtClean="0">
                <a:sym typeface="+mn-ea"/>
              </a:rPr>
              <a:t>活动总结：宣读倡议书宣传</a:t>
            </a:r>
            <a:endParaRPr lang="zh-CN" altLang="en-US" dirty="0"/>
          </a:p>
        </p:txBody>
      </p:sp>
      <p:pic>
        <p:nvPicPr>
          <p:cNvPr id="4" name="图片 3"/>
          <p:cNvPicPr>
            <a:picLocks noChangeAspect="1"/>
          </p:cNvPicPr>
          <p:nvPr/>
        </p:nvPicPr>
        <p:blipFill>
          <a:blip r:embed="rId2"/>
          <a:stretch>
            <a:fillRect/>
          </a:stretch>
        </p:blipFill>
        <p:spPr>
          <a:xfrm>
            <a:off x="603885" y="1048703"/>
            <a:ext cx="3728085" cy="5497194"/>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1930" y="1419860"/>
            <a:ext cx="4983480" cy="520954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dirty="0" smtClean="0">
                <a:sym typeface="+mn-ea"/>
              </a:rPr>
              <a:t>活动总结：成果展板展示</a:t>
            </a:r>
            <a:endParaRPr lang="zh-CN" altLang="en-US" b="1" dirty="0" smtClean="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26" y="876856"/>
            <a:ext cx="2153127" cy="287083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1496" y="890112"/>
            <a:ext cx="2133244" cy="284432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250" y="3810313"/>
            <a:ext cx="2071454" cy="2761938"/>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8283" y="817566"/>
            <a:ext cx="2264687" cy="301958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1496" y="3837149"/>
            <a:ext cx="2133244" cy="2844325"/>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1496" y="3867315"/>
            <a:ext cx="5131474" cy="2756363"/>
          </a:xfrm>
          <a:prstGeom prst="rect">
            <a:avLst/>
          </a:prstGeom>
        </p:spPr>
      </p:pic>
    </p:spTree>
    <p:extLst>
      <p:ext uri="{BB962C8B-B14F-4D97-AF65-F5344CB8AC3E}">
        <p14:creationId xmlns:p14="http://schemas.microsoft.com/office/powerpoint/2010/main" val="1935488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dirty="0" smtClean="0">
                <a:sym typeface="+mn-ea"/>
              </a:rPr>
              <a:t>活动总结：班级宣传 </a:t>
            </a:r>
            <a:endParaRPr lang="zh-CN" altLang="en-US" b="1" dirty="0" smtClean="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620" y="1181576"/>
            <a:ext cx="3611880" cy="270891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460" y="1211580"/>
            <a:ext cx="3531870" cy="264890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8473" y="3938728"/>
            <a:ext cx="3785683" cy="283926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422" y="3938728"/>
            <a:ext cx="3668078" cy="2937510"/>
          </a:xfrm>
          <a:prstGeom prst="rect">
            <a:avLst/>
          </a:prstGeom>
        </p:spPr>
      </p:pic>
    </p:spTree>
    <p:extLst>
      <p:ext uri="{BB962C8B-B14F-4D97-AF65-F5344CB8AC3E}">
        <p14:creationId xmlns:p14="http://schemas.microsoft.com/office/powerpoint/2010/main" val="7266939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dirty="0" smtClean="0">
                <a:sym typeface="+mn-ea"/>
              </a:rPr>
              <a:t>活动总结：家长群宣传</a:t>
            </a:r>
            <a:endParaRPr lang="zh-CN" altLang="en-US" b="1" dirty="0" smtClean="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16419"/>
            <a:ext cx="2295823" cy="40814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967" y="1816419"/>
            <a:ext cx="2295823" cy="408146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5934" y="1816420"/>
            <a:ext cx="2231529" cy="408146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48177" y="1816420"/>
            <a:ext cx="2295823" cy="4081462"/>
          </a:xfrm>
          <a:prstGeom prst="rect">
            <a:avLst/>
          </a:prstGeom>
        </p:spPr>
      </p:pic>
    </p:spTree>
    <p:extLst>
      <p:ext uri="{BB962C8B-B14F-4D97-AF65-F5344CB8AC3E}">
        <p14:creationId xmlns:p14="http://schemas.microsoft.com/office/powerpoint/2010/main" val="9125872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6463665" cy="525145"/>
          </a:xfrm>
        </p:spPr>
        <p:txBody>
          <a:bodyPr/>
          <a:lstStyle/>
          <a:p>
            <a:r>
              <a:rPr lang="zh-CN" altLang="en-US" b="1" dirty="0" smtClean="0">
                <a:sym typeface="+mn-ea"/>
              </a:rPr>
              <a:t>活动总结：志愿报名</a:t>
            </a:r>
            <a:endParaRPr lang="zh-CN" altLang="en-US" b="1" dirty="0" smtClean="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 y="1057274"/>
            <a:ext cx="2443163" cy="257175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3637" y="1057274"/>
            <a:ext cx="2610326" cy="251602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0410" y="1057275"/>
            <a:ext cx="2537460" cy="2516028"/>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459" y="3857625"/>
            <a:ext cx="2443163" cy="2823210"/>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80410" y="3772851"/>
            <a:ext cx="2320290" cy="2907984"/>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72759" y="3701176"/>
            <a:ext cx="2352081" cy="3136107"/>
          </a:xfrm>
          <a:prstGeom prst="rect">
            <a:avLst/>
          </a:prstGeom>
        </p:spPr>
      </p:pic>
    </p:spTree>
    <p:extLst>
      <p:ext uri="{BB962C8B-B14F-4D97-AF65-F5344CB8AC3E}">
        <p14:creationId xmlns:p14="http://schemas.microsoft.com/office/powerpoint/2010/main" val="2765657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210" y="2032635"/>
            <a:ext cx="8070215" cy="1354217"/>
          </a:xfrm>
          <a:prstGeom prst="rect">
            <a:avLst/>
          </a:prstGeom>
          <a:noFill/>
        </p:spPr>
        <p:txBody>
          <a:bodyPr wrap="square" rtlCol="0" anchor="t">
            <a:spAutoFit/>
            <a:scene3d>
              <a:camera prst="orthographicFront"/>
              <a:lightRig rig="threePt" dir="t"/>
            </a:scene3d>
          </a:bodyPr>
          <a:lstStyle/>
          <a:p>
            <a:r>
              <a:rPr lang="zh-CN" altLang="en-US" b="1" dirty="0" smtClean="0">
                <a:solidFill>
                  <a:schemeClr val="accent1"/>
                </a:solidFill>
                <a:effectLst>
                  <a:outerShdw blurRad="38100" dist="25400" dir="5400000" algn="ctr" rotWithShape="0">
                    <a:srgbClr val="6E747A">
                      <a:alpha val="43000"/>
                    </a:srgbClr>
                  </a:outerShdw>
                </a:effectLst>
                <a:sym typeface="+mn-ea"/>
              </a:rPr>
              <a:t/>
            </a:r>
            <a:br>
              <a:rPr lang="zh-CN" altLang="en-US" b="1" dirty="0" smtClean="0">
                <a:solidFill>
                  <a:schemeClr val="accent1"/>
                </a:solidFill>
                <a:effectLst>
                  <a:outerShdw blurRad="38100" dist="25400" dir="5400000" algn="ctr" rotWithShape="0">
                    <a:srgbClr val="6E747A">
                      <a:alpha val="43000"/>
                    </a:srgbClr>
                  </a:outerShdw>
                </a:effectLst>
                <a:sym typeface="+mn-ea"/>
              </a:rPr>
            </a:br>
            <a:r>
              <a:rPr lang="zh-CN" altLang="en-US" sz="3200" b="1" dirty="0">
                <a:solidFill>
                  <a:schemeClr val="accent1"/>
                </a:solidFill>
                <a:effectLst>
                  <a:outerShdw blurRad="38100" dist="25400" dir="5400000" algn="ctr" rotWithShape="0">
                    <a:srgbClr val="6E747A">
                      <a:alpha val="43000"/>
                    </a:srgbClr>
                  </a:outerShdw>
                </a:effectLst>
                <a:sym typeface="+mn-ea"/>
              </a:rPr>
              <a:t> 一、通过采访、问卷调查、实地考察，了解大家对志愿者的认识和参与</a:t>
            </a:r>
            <a:r>
              <a:rPr lang="zh-CN" altLang="en-US" sz="3200" b="1" dirty="0" smtClean="0">
                <a:solidFill>
                  <a:schemeClr val="accent1"/>
                </a:solidFill>
                <a:effectLst>
                  <a:outerShdw blurRad="38100" dist="25400" dir="5400000" algn="ctr" rotWithShape="0">
                    <a:srgbClr val="6E747A">
                      <a:alpha val="43000"/>
                    </a:srgbClr>
                  </a:outerShdw>
                </a:effectLst>
                <a:sym typeface="+mn-ea"/>
              </a:rPr>
              <a:t>情况。</a:t>
            </a:r>
            <a:endParaRPr lang="zh-CN" altLang="en-US" b="1" dirty="0" smtClean="0">
              <a:solidFill>
                <a:schemeClr val="accent1"/>
              </a:solidFill>
              <a:effectLst>
                <a:outerShdw blurRad="38100" dist="25400" dir="5400000" algn="ctr" rotWithShape="0">
                  <a:srgbClr val="6E747A">
                    <a:alpha val="43000"/>
                  </a:srgbClr>
                </a:outerShdw>
              </a:effectLst>
              <a:sym typeface="+mn-ea"/>
            </a:endParaRPr>
          </a:p>
        </p:txBody>
      </p:sp>
      <p:sp>
        <p:nvSpPr>
          <p:cNvPr id="3" name="标题 2"/>
          <p:cNvSpPr>
            <a:spLocks noGrp="1"/>
          </p:cNvSpPr>
          <p:nvPr>
            <p:ph type="title"/>
          </p:nvPr>
        </p:nvSpPr>
        <p:spPr/>
        <p:txBody>
          <a:bodyPr/>
          <a:lstStyle/>
          <a:p>
            <a:r>
              <a:rPr lang="zh-CN" altLang="en-US" b="1" dirty="0" smtClean="0">
                <a:sym typeface="+mn-ea"/>
              </a:rPr>
              <a:t>活动实施：第一阶段</a:t>
            </a:r>
            <a:endParaRPr lang="zh-CN" altLang="en-US" dirty="0"/>
          </a:p>
        </p:txBody>
      </p:sp>
    </p:spTree>
    <p:extLst>
      <p:ext uri="{BB962C8B-B14F-4D97-AF65-F5344CB8AC3E}">
        <p14:creationId xmlns:p14="http://schemas.microsoft.com/office/powerpoint/2010/main" val="3108006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1044575" y="296545"/>
            <a:ext cx="7446645" cy="525145"/>
          </a:xfrm>
        </p:spPr>
        <p:txBody>
          <a:bodyPr/>
          <a:lstStyle/>
          <a:p>
            <a:r>
              <a:rPr lang="zh-CN" altLang="en-US" sz="2400" b="1" smtClean="0"/>
              <a:t>（1）通过采访，了解大家对志愿者的认识和参与情况。</a:t>
            </a:r>
          </a:p>
        </p:txBody>
      </p:sp>
      <p:pic>
        <p:nvPicPr>
          <p:cNvPr id="4" name="图片 3" descr="微信图片_20200420154030"/>
          <p:cNvPicPr>
            <a:picLocks noChangeAspect="1"/>
          </p:cNvPicPr>
          <p:nvPr/>
        </p:nvPicPr>
        <p:blipFill>
          <a:blip r:embed="rId2"/>
          <a:srcRect l="2413" t="1651" b="3651"/>
          <a:stretch>
            <a:fillRect/>
          </a:stretch>
        </p:blipFill>
        <p:spPr>
          <a:xfrm>
            <a:off x="88900" y="1010285"/>
            <a:ext cx="4827270" cy="5533390"/>
          </a:xfrm>
          <a:prstGeom prst="rect">
            <a:avLst/>
          </a:prstGeom>
        </p:spPr>
      </p:pic>
      <p:sp>
        <p:nvSpPr>
          <p:cNvPr id="42" name="单圆角矩形 42"/>
          <p:cNvSpPr/>
          <p:nvPr/>
        </p:nvSpPr>
        <p:spPr>
          <a:xfrm>
            <a:off x="5470525" y="1010920"/>
            <a:ext cx="2884805" cy="1615440"/>
          </a:xfrm>
          <a:prstGeom prst="round1Rect">
            <a:avLst/>
          </a:prstGeom>
          <a:blipFill rotWithShape="1">
            <a:blip r:embed="rId3"/>
            <a:stretch>
              <a:fillRect r="-2000"/>
            </a:stretch>
          </a:blipFill>
          <a:ln w="15875" cmpd="sng">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sp>
      <p:sp>
        <p:nvSpPr>
          <p:cNvPr id="43" name="单圆角矩形 43"/>
          <p:cNvSpPr/>
          <p:nvPr/>
        </p:nvSpPr>
        <p:spPr>
          <a:xfrm>
            <a:off x="5470525" y="2814955"/>
            <a:ext cx="2884805" cy="1716405"/>
          </a:xfrm>
          <a:prstGeom prst="round1Rect">
            <a:avLst/>
          </a:prstGeom>
          <a:blipFill rotWithShape="1">
            <a:blip r:embed="rId4"/>
            <a:stretch>
              <a:fillRect r="-2000"/>
            </a:stretch>
          </a:blipFill>
          <a:ln w="15875" cmpd="sng">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sp>
      <p:sp>
        <p:nvSpPr>
          <p:cNvPr id="44" name="单圆角矩形 44"/>
          <p:cNvSpPr/>
          <p:nvPr/>
        </p:nvSpPr>
        <p:spPr>
          <a:xfrm>
            <a:off x="5470525" y="4730750"/>
            <a:ext cx="2884805" cy="1739900"/>
          </a:xfrm>
          <a:prstGeom prst="round1Rect">
            <a:avLst/>
          </a:prstGeom>
          <a:blipFill rotWithShape="1">
            <a:blip r:embed="rId5"/>
            <a:stretch>
              <a:fillRect r="-2000"/>
            </a:stretch>
          </a:blipFill>
          <a:ln w="15875" cmpd="sng">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1731645" cy="525145"/>
          </a:xfrm>
        </p:spPr>
        <p:txBody>
          <a:bodyPr/>
          <a:lstStyle/>
          <a:p>
            <a:r>
              <a:rPr lang="zh-CN" altLang="en-US" b="1" smtClean="0"/>
              <a:t>采访报告</a:t>
            </a:r>
          </a:p>
        </p:txBody>
      </p:sp>
      <p:sp>
        <p:nvSpPr>
          <p:cNvPr id="7" name="文本框 6"/>
          <p:cNvSpPr txBox="1"/>
          <p:nvPr/>
        </p:nvSpPr>
        <p:spPr>
          <a:xfrm>
            <a:off x="123825" y="787400"/>
            <a:ext cx="9020175" cy="6001643"/>
          </a:xfrm>
          <a:prstGeom prst="rect">
            <a:avLst/>
          </a:prstGeom>
          <a:noFill/>
        </p:spPr>
        <p:txBody>
          <a:bodyPr wrap="square" rtlCol="0">
            <a:spAutoFit/>
          </a:bodyPr>
          <a:lstStyle/>
          <a:p>
            <a:r>
              <a:rPr lang="zh-CN" altLang="en-US" sz="2000" dirty="0" smtClean="0">
                <a:solidFill>
                  <a:srgbClr val="060707"/>
                </a:solidFill>
              </a:rPr>
              <a:t>      </a:t>
            </a:r>
            <a:r>
              <a:rPr lang="zh-CN" altLang="en-US" sz="2400" dirty="0" smtClean="0">
                <a:solidFill>
                  <a:srgbClr val="060707"/>
                </a:solidFill>
              </a:rPr>
              <a:t>分工</a:t>
            </a:r>
            <a:r>
              <a:rPr lang="zh-CN" altLang="en-US" sz="2400" dirty="0">
                <a:solidFill>
                  <a:srgbClr val="060707"/>
                </a:solidFill>
              </a:rPr>
              <a:t>采访结束后我们进行了一次采访交流，通过交流整理出我们的调查分析：</a:t>
            </a:r>
          </a:p>
          <a:p>
            <a:r>
              <a:rPr lang="zh-CN" altLang="en-US" sz="2400" dirty="0">
                <a:solidFill>
                  <a:srgbClr val="060707"/>
                </a:solidFill>
              </a:rPr>
              <a:t>①老师、同学和家长中，部分同学、家长和老师对志愿者有些了解，个别家长和老师在防疫期间还参与了志愿者活动。但是对志愿者的内涵、特征等并不是很清楚。</a:t>
            </a:r>
          </a:p>
          <a:p>
            <a:r>
              <a:rPr lang="zh-CN" altLang="en-US" sz="2400" dirty="0">
                <a:solidFill>
                  <a:srgbClr val="060707"/>
                </a:solidFill>
              </a:rPr>
              <a:t>②在被采访者心中，志愿者是很高大的，尤其是冲在抗疫前线的志愿者，令人尊敬。</a:t>
            </a:r>
          </a:p>
          <a:p>
            <a:r>
              <a:rPr lang="zh-CN" altLang="en-US" sz="2400" dirty="0">
                <a:solidFill>
                  <a:srgbClr val="060707"/>
                </a:solidFill>
              </a:rPr>
              <a:t>③两位家长在防疫期间担任路口测温员，尽力去帮助别人。身边的同学虽然没有参加过志愿者活动，但是很想参加志愿者活动。两位老师在开学前作为志愿者为同学们发放教材等。</a:t>
            </a:r>
          </a:p>
          <a:p>
            <a:r>
              <a:rPr lang="zh-CN" altLang="en-US" sz="2400" dirty="0">
                <a:solidFill>
                  <a:srgbClr val="060707"/>
                </a:solidFill>
              </a:rPr>
              <a:t>④他们认为，志愿者最需要乐于助人、有责任感等品质。</a:t>
            </a:r>
          </a:p>
          <a:p>
            <a:r>
              <a:rPr lang="zh-CN" altLang="en-US" sz="2400" dirty="0">
                <a:solidFill>
                  <a:srgbClr val="060707"/>
                </a:solidFill>
              </a:rPr>
              <a:t>⑤在疫情期间，同学、家长和老师都愿意成为一名志愿者，积极参与学校工作之中，因为帮助他人，自己就很高兴。</a:t>
            </a:r>
          </a:p>
          <a:p>
            <a:r>
              <a:rPr lang="zh-CN" altLang="en-US" sz="2400" dirty="0">
                <a:solidFill>
                  <a:srgbClr val="060707"/>
                </a:solidFill>
              </a:rPr>
              <a:t>同时，我们针对采访情况，也提出了我们的建议：大家可以多多了解志愿者，并积极参与志愿者活动，尽量参加到抗疫队伍中去，为社会、国家尽一份自己的无私的力量，做一份小小的贡献。</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8089900" cy="525145"/>
          </a:xfrm>
        </p:spPr>
        <p:txBody>
          <a:bodyPr/>
          <a:lstStyle/>
          <a:p>
            <a:r>
              <a:rPr lang="zh-CN" altLang="en-US" sz="2400" b="1" dirty="0" smtClean="0"/>
              <a:t>（</a:t>
            </a:r>
            <a:r>
              <a:rPr lang="en-US" altLang="zh-CN" sz="2400" b="1" dirty="0" smtClean="0"/>
              <a:t>2</a:t>
            </a:r>
            <a:r>
              <a:rPr lang="zh-CN" altLang="en-US" sz="2400" b="1" dirty="0" smtClean="0"/>
              <a:t>）通过问卷调查，了解大家对志愿者的认识和参与情况。</a:t>
            </a:r>
          </a:p>
        </p:txBody>
      </p:sp>
      <p:pic>
        <p:nvPicPr>
          <p:cNvPr id="5" name="图片 4"/>
          <p:cNvPicPr>
            <a:picLocks noChangeAspect="1"/>
          </p:cNvPicPr>
          <p:nvPr/>
        </p:nvPicPr>
        <p:blipFill>
          <a:blip r:embed="rId2"/>
          <a:stretch>
            <a:fillRect/>
          </a:stretch>
        </p:blipFill>
        <p:spPr>
          <a:xfrm>
            <a:off x="210185" y="1008380"/>
            <a:ext cx="2632075" cy="3000375"/>
          </a:xfrm>
          <a:prstGeom prst="rect">
            <a:avLst/>
          </a:prstGeom>
        </p:spPr>
      </p:pic>
      <p:pic>
        <p:nvPicPr>
          <p:cNvPr id="6" name="图片 5"/>
          <p:cNvPicPr>
            <a:picLocks noChangeAspect="1"/>
          </p:cNvPicPr>
          <p:nvPr/>
        </p:nvPicPr>
        <p:blipFill>
          <a:blip r:embed="rId3"/>
          <a:stretch>
            <a:fillRect/>
          </a:stretch>
        </p:blipFill>
        <p:spPr>
          <a:xfrm>
            <a:off x="3005455" y="883285"/>
            <a:ext cx="2623820" cy="3178810"/>
          </a:xfrm>
          <a:prstGeom prst="rect">
            <a:avLst/>
          </a:prstGeom>
        </p:spPr>
      </p:pic>
      <p:pic>
        <p:nvPicPr>
          <p:cNvPr id="7" name="图片 6"/>
          <p:cNvPicPr>
            <a:picLocks noChangeAspect="1"/>
          </p:cNvPicPr>
          <p:nvPr/>
        </p:nvPicPr>
        <p:blipFill>
          <a:blip r:embed="rId4"/>
          <a:stretch>
            <a:fillRect/>
          </a:stretch>
        </p:blipFill>
        <p:spPr>
          <a:xfrm>
            <a:off x="6087110" y="886460"/>
            <a:ext cx="2743835" cy="3175635"/>
          </a:xfrm>
          <a:prstGeom prst="rect">
            <a:avLst/>
          </a:prstGeom>
        </p:spPr>
      </p:pic>
      <p:sp>
        <p:nvSpPr>
          <p:cNvPr id="8" name="圆角矩形 21"/>
          <p:cNvSpPr/>
          <p:nvPr/>
        </p:nvSpPr>
        <p:spPr>
          <a:xfrm>
            <a:off x="370205" y="4584700"/>
            <a:ext cx="2472055" cy="1701165"/>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cmpd="sng">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sp>
      <p:sp>
        <p:nvSpPr>
          <p:cNvPr id="10" name="圆角矩形 22"/>
          <p:cNvSpPr/>
          <p:nvPr/>
        </p:nvSpPr>
        <p:spPr>
          <a:xfrm>
            <a:off x="3327400" y="4584700"/>
            <a:ext cx="2488565" cy="1700530"/>
          </a:xfrm>
          <a:prstGeom prst="roundRect">
            <a:avLst/>
          </a:prstGeom>
          <a:blipFill dpi="0" rotWithShape="1">
            <a:blip r:embed="rId6" cstate="print">
              <a:extLst>
                <a:ext uri="{28A0092B-C50C-407E-A947-70E740481C1C}">
                  <a14:useLocalDpi xmlns:a14="http://schemas.microsoft.com/office/drawing/2010/main" val="0"/>
                </a:ext>
              </a:extLst>
            </a:blip>
            <a:srcRect/>
            <a:stretch>
              <a:fillRect/>
            </a:stretch>
          </a:blipFill>
          <a:ln w="15875" cmpd="sng">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sp>
      <p:sp>
        <p:nvSpPr>
          <p:cNvPr id="30" name="圆角矩形 30"/>
          <p:cNvSpPr/>
          <p:nvPr/>
        </p:nvSpPr>
        <p:spPr>
          <a:xfrm>
            <a:off x="6203315" y="4631055"/>
            <a:ext cx="2511425" cy="1654175"/>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cmpd="sng">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6386"/>
          <p:cNvSpPr>
            <a:spLocks noGrp="1" noChangeArrowheads="1"/>
          </p:cNvSpPr>
          <p:nvPr>
            <p:ph type="title"/>
          </p:nvPr>
        </p:nvSpPr>
        <p:spPr>
          <a:xfrm>
            <a:off x="925830" y="262255"/>
            <a:ext cx="5367020" cy="525145"/>
          </a:xfrm>
        </p:spPr>
        <p:txBody>
          <a:bodyPr/>
          <a:lstStyle/>
          <a:p>
            <a:r>
              <a:rPr lang="zh-CN" altLang="en-US" b="1" smtClean="0"/>
              <a:t>问卷调查报告</a:t>
            </a:r>
          </a:p>
        </p:txBody>
      </p:sp>
      <p:sp>
        <p:nvSpPr>
          <p:cNvPr id="2" name="文本框 1"/>
          <p:cNvSpPr txBox="1"/>
          <p:nvPr/>
        </p:nvSpPr>
        <p:spPr>
          <a:xfrm>
            <a:off x="570865" y="920750"/>
            <a:ext cx="8180070" cy="5939155"/>
          </a:xfrm>
          <a:prstGeom prst="rect">
            <a:avLst/>
          </a:prstGeom>
          <a:noFill/>
        </p:spPr>
        <p:txBody>
          <a:bodyPr wrap="square" rtlCol="0">
            <a:spAutoFit/>
          </a:bodyPr>
          <a:lstStyle/>
          <a:p>
            <a:r>
              <a:rPr lang="en-US" altLang="zh-CN" dirty="0"/>
              <a:t>        </a:t>
            </a:r>
            <a:r>
              <a:rPr lang="zh-CN" altLang="en-US" sz="2000" dirty="0">
                <a:solidFill>
                  <a:srgbClr val="060707"/>
                </a:solidFill>
              </a:rPr>
              <a:t>对我校师生及家长对志愿者的认识和参与情况的调查问卷分析后，我们有以下发现：</a:t>
            </a:r>
          </a:p>
          <a:p>
            <a:r>
              <a:rPr lang="zh-CN" altLang="en-US" sz="2000" dirty="0">
                <a:solidFill>
                  <a:srgbClr val="060707"/>
                </a:solidFill>
              </a:rPr>
              <a:t>       1.大部分教师对志愿者是很了解的，学生很了解的基本达到50%，家长中很了解的只达到30.8%。</a:t>
            </a:r>
          </a:p>
          <a:p>
            <a:r>
              <a:rPr lang="zh-CN" altLang="en-US" sz="2000" dirty="0">
                <a:solidFill>
                  <a:srgbClr val="060707"/>
                </a:solidFill>
              </a:rPr>
              <a:t>       2.学生、教师和家长了解志愿者的途径绝大部分是通过网络电视等媒体，通过身边的人的讲解不多，通过书本资料了解的也不多。说明在生活中我们身边的志愿者不多，在学生的教材中相关内容也很少，还需要加强这方面的教育。</a:t>
            </a:r>
          </a:p>
          <a:p>
            <a:r>
              <a:rPr lang="zh-CN" altLang="en-US" sz="2000" dirty="0">
                <a:solidFill>
                  <a:srgbClr val="060707"/>
                </a:solidFill>
              </a:rPr>
              <a:t>       3.学生、教师、家长对志愿者偶尔关注的人数比较多，经常关注的人都比较少，学生中的不关注的更多一些。</a:t>
            </a:r>
          </a:p>
          <a:p>
            <a:r>
              <a:rPr lang="zh-CN" altLang="en-US" sz="2000" dirty="0">
                <a:solidFill>
                  <a:srgbClr val="060707"/>
                </a:solidFill>
              </a:rPr>
              <a:t>       4. 三类志愿者活动中学生更愿意参加第一类和第三类，教师和家长愿意参加这三类活动的人数差不多。</a:t>
            </a:r>
          </a:p>
          <a:p>
            <a:r>
              <a:rPr lang="zh-CN" altLang="en-US" sz="2000" dirty="0">
                <a:solidFill>
                  <a:srgbClr val="060707"/>
                </a:solidFill>
              </a:rPr>
              <a:t>       5. 学生、家长和教师经常参加志愿者活动的人数都很少，相比之下还是学生比家长、老师要多一些。大多数是偶尔参加。没有参加过志愿者活动的家长的人数比较多，达到46%。</a:t>
            </a:r>
          </a:p>
          <a:p>
            <a:r>
              <a:rPr lang="zh-CN" altLang="en-US" sz="2000" dirty="0">
                <a:solidFill>
                  <a:srgbClr val="060707"/>
                </a:solidFill>
              </a:rPr>
              <a:t>       6. 学生、家长和教师绝大部分都了解参加志愿者活动原因和意义是帮助他人，为社会作贡献。意义是明白的，但是要有实际行动还是有一定难度的。</a:t>
            </a:r>
          </a:p>
          <a:p>
            <a:endParaRPr lang="zh-CN" altLang="en-US" sz="2000" dirty="0">
              <a:solidFill>
                <a:srgbClr val="060707"/>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270" y="1310640"/>
            <a:ext cx="8072755" cy="4707890"/>
          </a:xfrm>
          <a:prstGeom prst="rect">
            <a:avLst/>
          </a:prstGeom>
          <a:noFill/>
        </p:spPr>
        <p:txBody>
          <a:bodyPr wrap="square" rtlCol="0">
            <a:spAutoFit/>
          </a:bodyPr>
          <a:lstStyle/>
          <a:p>
            <a:r>
              <a:rPr lang="en-US" altLang="zh-CN" sz="2000" dirty="0">
                <a:solidFill>
                  <a:srgbClr val="060707"/>
                </a:solidFill>
                <a:sym typeface="+mn-ea"/>
              </a:rPr>
              <a:t>        </a:t>
            </a:r>
            <a:r>
              <a:rPr lang="zh-CN" altLang="en-US" sz="2000" dirty="0">
                <a:solidFill>
                  <a:srgbClr val="060707"/>
                </a:solidFill>
                <a:sym typeface="+mn-ea"/>
              </a:rPr>
              <a:t>7. 学生、家长和教师绝大多数部分愿意参加志愿者活动的，不愿意和无所谓的教师中只占2%，学生占5%，家长占11%。</a:t>
            </a:r>
            <a:endParaRPr lang="zh-CN" altLang="en-US" sz="2000" dirty="0">
              <a:solidFill>
                <a:srgbClr val="060707"/>
              </a:solidFill>
            </a:endParaRPr>
          </a:p>
          <a:p>
            <a:r>
              <a:rPr lang="zh-CN" altLang="en-US" sz="2000" dirty="0">
                <a:solidFill>
                  <a:srgbClr val="060707"/>
                </a:solidFill>
              </a:rPr>
              <a:t>        8. 三种类型的活动学生都愿意参加，其中四年级更多地喜欢环境保护类，这类活动也更适合中年级开展，五六年级更多喜欢参加社会公益服务类的，说明中高年级的学生开始关注社会了。绝大部分家长愿意参加社会公益服务，对环境保护类活动不重视，对校园服务类不关心。大部分老师愿意参加社会公益服务和校园服务类志愿者活动，参与校园服务的却最少。家长和教师对校园服务类的志愿者活动都不积极，从这方面也能看出家长和教师参与学校管理和参与学校服务的意识不强。从中可以看出家长和教师的志愿服务的意识明显不够。</a:t>
            </a:r>
          </a:p>
          <a:p>
            <a:r>
              <a:rPr lang="zh-CN" altLang="en-US" sz="2000" dirty="0">
                <a:solidFill>
                  <a:srgbClr val="060707"/>
                </a:solidFill>
              </a:rPr>
              <a:t>        9. 家长对孩子参与志愿者活动的支持率只有56%，明显不高。老师对学生参与志愿者活动的支持率只有50%，支持率也不高。</a:t>
            </a:r>
          </a:p>
          <a:p>
            <a:r>
              <a:rPr lang="zh-CN" altLang="en-US" sz="2000" dirty="0">
                <a:solidFill>
                  <a:srgbClr val="060707"/>
                </a:solidFill>
              </a:rPr>
              <a:t>       10. 教师中有过指导学生志愿者服务活动经历的也只有50%，参与活动指导明显不够。</a:t>
            </a:r>
          </a:p>
          <a:p>
            <a:endParaRPr lang="zh-CN" altLang="en-US" sz="2000" dirty="0">
              <a:solidFill>
                <a:srgbClr val="060707"/>
              </a:solidFill>
            </a:endParaRPr>
          </a:p>
        </p:txBody>
      </p:sp>
      <p:sp>
        <p:nvSpPr>
          <p:cNvPr id="17410" name="标题 16386"/>
          <p:cNvSpPr>
            <a:spLocks noGrp="1" noChangeArrowheads="1"/>
          </p:cNvSpPr>
          <p:nvPr>
            <p:ph type="title"/>
          </p:nvPr>
        </p:nvSpPr>
        <p:spPr>
          <a:xfrm>
            <a:off x="925830" y="262255"/>
            <a:ext cx="5367020" cy="525145"/>
          </a:xfrm>
        </p:spPr>
        <p:txBody>
          <a:bodyPr/>
          <a:lstStyle/>
          <a:p>
            <a:r>
              <a:rPr lang="zh-CN" altLang="en-US" b="1" smtClean="0"/>
              <a:t>问卷调查报告</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FSHAPE" val="521165644"/>
  <p:tag name="KSO_WM_UNIT_PLACING_PICTURE_USER_VIEWPORT" val="{&quot;height&quot;:11320,&quot;width&quot;:8330}"/>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50312A16PWBG">
  <a:themeElements>
    <a:clrScheme name="">
      <a:dk1>
        <a:srgbClr val="818589"/>
      </a:dk1>
      <a:lt1>
        <a:srgbClr val="FFFFFF"/>
      </a:lt1>
      <a:dk2>
        <a:srgbClr val="818589"/>
      </a:dk2>
      <a:lt2>
        <a:srgbClr val="FFFFFF"/>
      </a:lt2>
      <a:accent1>
        <a:srgbClr val="CC0066"/>
      </a:accent1>
      <a:accent2>
        <a:srgbClr val="FB4E3F"/>
      </a:accent2>
      <a:accent3>
        <a:srgbClr val="FFFFFF"/>
      </a:accent3>
      <a:accent4>
        <a:srgbClr val="6E7275"/>
      </a:accent4>
      <a:accent5>
        <a:srgbClr val="E2AAB9"/>
      </a:accent5>
      <a:accent6>
        <a:srgbClr val="E14538"/>
      </a:accent6>
      <a:hlink>
        <a:srgbClr val="00B0F0"/>
      </a:hlink>
      <a:folHlink>
        <a:srgbClr val="AFB2B4"/>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000120150312A16PWBG 1">
        <a:dk1>
          <a:srgbClr val="818589"/>
        </a:dk1>
        <a:lt1>
          <a:srgbClr val="FFFFFF"/>
        </a:lt1>
        <a:dk2>
          <a:srgbClr val="818589"/>
        </a:dk2>
        <a:lt2>
          <a:srgbClr val="FFFFFF"/>
        </a:lt2>
        <a:accent1>
          <a:srgbClr val="CC0066"/>
        </a:accent1>
        <a:accent2>
          <a:srgbClr val="FB4E3F"/>
        </a:accent2>
        <a:accent3>
          <a:srgbClr val="FFFFFF"/>
        </a:accent3>
        <a:accent4>
          <a:srgbClr val="6D7174"/>
        </a:accent4>
        <a:accent5>
          <a:srgbClr val="E2AAB8"/>
        </a:accent5>
        <a:accent6>
          <a:srgbClr val="E34638"/>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TotalTime>
  <Words>3233</Words>
  <Application>Microsoft Office PowerPoint</Application>
  <PresentationFormat>全屏显示(4:3)</PresentationFormat>
  <Paragraphs>122</Paragraphs>
  <Slides>36</Slides>
  <Notes>1</Notes>
  <HiddenSlides>1</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36</vt:i4>
      </vt:variant>
    </vt:vector>
  </HeadingPairs>
  <TitlesOfParts>
    <vt:vector size="44" baseType="lpstr">
      <vt:lpstr>宋体</vt:lpstr>
      <vt:lpstr>微软雅黑</vt:lpstr>
      <vt:lpstr>幼圆</vt:lpstr>
      <vt:lpstr>Arial</vt:lpstr>
      <vt:lpstr>Calibri</vt:lpstr>
      <vt:lpstr>Wingdings 2</vt:lpstr>
      <vt:lpstr>默认设计模板</vt:lpstr>
      <vt:lpstr>A000120150312A16PWBG</vt:lpstr>
      <vt:lpstr>我是小小志愿者         —研究性学习成果汇报 </vt:lpstr>
      <vt:lpstr>活动准备 </vt:lpstr>
      <vt:lpstr>活动实施：</vt:lpstr>
      <vt:lpstr>活动实施：第一阶段</vt:lpstr>
      <vt:lpstr>（1）通过采访，了解大家对志愿者的认识和参与情况。</vt:lpstr>
      <vt:lpstr>采访报告</vt:lpstr>
      <vt:lpstr>（2）通过问卷调查，了解大家对志愿者的认识和参与情况。</vt:lpstr>
      <vt:lpstr>问卷调查报告</vt:lpstr>
      <vt:lpstr>问卷调查报告</vt:lpstr>
      <vt:lpstr>（3）通过实地考察，了解大家对志愿者的认识和参与情况。</vt:lpstr>
      <vt:lpstr>实地考察报告</vt:lpstr>
      <vt:lpstr>活动实施：第一阶段</vt:lpstr>
      <vt:lpstr>1.通过采访，了解身边的志愿者、志愿者活动以及志愿者活动的意义等。</vt:lpstr>
      <vt:lpstr>采访身边的志愿者</vt:lpstr>
      <vt:lpstr>采访身边志愿者报告</vt:lpstr>
      <vt:lpstr>调查报告</vt:lpstr>
      <vt:lpstr>活动实施：</vt:lpstr>
      <vt:lpstr>1. 通过文献研究，了解志愿者的标志、意义、权利、义务、发展、活动等。</vt:lpstr>
      <vt:lpstr>2. 通过采访，寻找适合小学生开展的志愿者活动岗位；</vt:lpstr>
      <vt:lpstr>采访活动</vt:lpstr>
      <vt:lpstr>采访报告</vt:lpstr>
      <vt:lpstr>采访报告</vt:lpstr>
      <vt:lpstr>3. 通过实地考察，寻找适合小学生开展的志愿者活动岗位；</vt:lpstr>
      <vt:lpstr>实地考察报告</vt:lpstr>
      <vt:lpstr>调查报告</vt:lpstr>
      <vt:lpstr>3. 制定志愿者活动方案，体验当志愿者。</vt:lpstr>
      <vt:lpstr>体验活动：前黄敬老院志愿者活动</vt:lpstr>
      <vt:lpstr>体验活动：明都超市志愿者活动</vt:lpstr>
      <vt:lpstr>体验活动：校园志愿者活动</vt:lpstr>
      <vt:lpstr>活动体会与感受</vt:lpstr>
      <vt:lpstr>活动总结：</vt:lpstr>
      <vt:lpstr>活动总结：宣读倡议书宣传</vt:lpstr>
      <vt:lpstr>活动总结：成果展板展示</vt:lpstr>
      <vt:lpstr>活动总结：班级宣传 </vt:lpstr>
      <vt:lpstr>活动总结：家长群宣传</vt:lpstr>
      <vt:lpstr>活动总结：志愿报名</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Jack</dc:creator>
  <cp:lastModifiedBy>王霞</cp:lastModifiedBy>
  <cp:revision>51</cp:revision>
  <dcterms:created xsi:type="dcterms:W3CDTF">2013-01-25T01:44:00Z</dcterms:created>
  <dcterms:modified xsi:type="dcterms:W3CDTF">2020-04-22T07:27:55Z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