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9" r:id="rId2"/>
    <p:sldId id="258" r:id="rId3"/>
    <p:sldId id="267" r:id="rId4"/>
    <p:sldId id="276" r:id="rId5"/>
    <p:sldId id="278" r:id="rId6"/>
    <p:sldId id="279" r:id="rId7"/>
    <p:sldId id="280" r:id="rId8"/>
    <p:sldId id="321" r:id="rId9"/>
    <p:sldId id="281" r:id="rId10"/>
    <p:sldId id="322" r:id="rId11"/>
    <p:sldId id="323" r:id="rId12"/>
    <p:sldId id="324" r:id="rId13"/>
    <p:sldId id="325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305" r:id="rId23"/>
    <p:sldId id="318" r:id="rId24"/>
    <p:sldId id="303" r:id="rId25"/>
    <p:sldId id="304" r:id="rId26"/>
    <p:sldId id="292" r:id="rId27"/>
    <p:sldId id="293" r:id="rId28"/>
    <p:sldId id="32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EDE03"/>
    <a:srgbClr val="EAEA93"/>
    <a:srgbClr val="BA1DE1"/>
    <a:srgbClr val="FFF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4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33FF8-E229-404C-B1D9-0DC1712DDB21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2E860-A849-4DB2-A4CD-139A16E2E4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6A638-CBFC-467B-8842-B099B3ED57D6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1C535-BCED-4173-BC68-BEEB70B079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A3AD8-75BD-46AF-AFB6-996124295035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2CCD0-A989-4E83-9350-5AA277467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3C7A7-1591-45DA-88A2-9681C8C2162C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7E56-47AE-415B-AB35-D721A1C7B0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193AF-87E9-4B97-9AE7-A7AA7CE1BE44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EC786-FD4A-410F-9CDF-73F06A4C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68CB-D421-423C-804E-EACBE4BDF2F5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17A03-B527-4EB0-A372-BD152F3637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6BAE7-43B8-4784-97AD-A8AF0B8F0B08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33E3D-3240-4D33-9603-D9A476B770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85C40-8F41-4DB0-9273-92307DBAE460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DE308-46F6-44A3-97A9-DD8F550C5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3BA21-DF38-4AEC-9869-184CD4E7C720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20BD8-EEAA-4418-B21B-8428888897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B1AB3-D5BB-4837-981A-80B91A6C532B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A02C8-9B1A-43EF-A428-169CC1537A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42917-3070-4E6A-8AD5-87145EFAC8C6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77982-22A3-4882-8B69-2B876621B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A83067-6A33-4001-87ED-719EC908B232}" type="datetimeFigureOut">
              <a:rPr lang="zh-CN" altLang="en-US"/>
              <a:pPr>
                <a:defRPr/>
              </a:pPr>
              <a:t>2020-9-16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1C494C-9B98-4339-BAE1-E09389860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file:///C:\Documents%20and%20Settings\Administrator\&#26700;&#38754;\6.&#31179;&#22825;&#30340;&#38632;(&#25945;&#30740;&#35838;)\Bandari%20-%20&#28165;&#26216;.mp3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29.jpeg"/><Relationship Id="rId5" Type="http://schemas.openxmlformats.org/officeDocument/2006/relationships/slide" Target="slide19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6.&#31179;&#22825;&#30340;&#38632;(&#25945;&#30740;&#35838;)\Bandari%20-%20&#28165;&#26216;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tiff"/><Relationship Id="rId4" Type="http://schemas.openxmlformats.org/officeDocument/2006/relationships/image" Target="../media/image37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0" y="3141663"/>
            <a:ext cx="9144000" cy="3716337"/>
            <a:chOff x="2811" y="3113"/>
            <a:chExt cx="2949" cy="1207"/>
          </a:xfrm>
        </p:grpSpPr>
        <p:pic>
          <p:nvPicPr>
            <p:cNvPr id="6150" name="Picture 6" descr="1-1P52610461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CED"/>
                </a:clrFrom>
                <a:clrTo>
                  <a:srgbClr val="FEF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440"/>
            <a:stretch>
              <a:fillRect/>
            </a:stretch>
          </p:blipFill>
          <p:spPr bwMode="auto">
            <a:xfrm>
              <a:off x="2811" y="3475"/>
              <a:ext cx="2949" cy="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1" name="Picture 7" descr="1-1P52610461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AFAF2"/>
                </a:clrFrom>
                <a:clrTo>
                  <a:srgbClr val="FAFA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54" t="72061"/>
            <a:stretch>
              <a:fillRect/>
            </a:stretch>
          </p:blipFill>
          <p:spPr bwMode="auto">
            <a:xfrm>
              <a:off x="5511" y="3113"/>
              <a:ext cx="249" cy="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0" y="0"/>
            <a:ext cx="9144000" cy="5300663"/>
            <a:chOff x="0" y="0"/>
            <a:chExt cx="5760" cy="3339"/>
          </a:xfrm>
        </p:grpSpPr>
        <p:grpSp>
          <p:nvGrpSpPr>
            <p:cNvPr id="6158" name="Group 14"/>
            <p:cNvGrpSpPr>
              <a:grpSpLocks/>
            </p:cNvGrpSpPr>
            <p:nvPr/>
          </p:nvGrpSpPr>
          <p:grpSpPr bwMode="auto">
            <a:xfrm>
              <a:off x="0" y="0"/>
              <a:ext cx="5760" cy="1842"/>
              <a:chOff x="2811" y="0"/>
              <a:chExt cx="2949" cy="1026"/>
            </a:xfrm>
          </p:grpSpPr>
          <p:pic>
            <p:nvPicPr>
              <p:cNvPr id="6153" name="Picture 9" descr="1-1P526104618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1F8F0"/>
                  </a:clrFrom>
                  <a:clrTo>
                    <a:srgbClr val="F1F8F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305" b="76250"/>
              <a:stretch>
                <a:fillRect/>
              </a:stretch>
            </p:blipFill>
            <p:spPr bwMode="auto">
              <a:xfrm>
                <a:off x="2811" y="618"/>
                <a:ext cx="2949" cy="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6" name="Picture 12" descr="1-1P526104618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EEF4F2"/>
                  </a:clrFrom>
                  <a:clrTo>
                    <a:srgbClr val="EEF4F2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3" b="89908"/>
              <a:stretch>
                <a:fillRect/>
              </a:stretch>
            </p:blipFill>
            <p:spPr bwMode="auto">
              <a:xfrm>
                <a:off x="2835" y="0"/>
                <a:ext cx="2925" cy="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7" name="Picture 13" descr="1-1P526104618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1F8F0"/>
                  </a:clrFrom>
                  <a:clrTo>
                    <a:srgbClr val="F1F8F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772" t="10092" b="76250"/>
              <a:stretch>
                <a:fillRect/>
              </a:stretch>
            </p:blipFill>
            <p:spPr bwMode="auto">
              <a:xfrm>
                <a:off x="5193" y="436"/>
                <a:ext cx="567" cy="5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161" name="Group 17"/>
            <p:cNvGrpSpPr>
              <a:grpSpLocks/>
            </p:cNvGrpSpPr>
            <p:nvPr/>
          </p:nvGrpSpPr>
          <p:grpSpPr bwMode="auto">
            <a:xfrm>
              <a:off x="2835" y="0"/>
              <a:ext cx="2925" cy="3339"/>
              <a:chOff x="2835" y="0"/>
              <a:chExt cx="2925" cy="3339"/>
            </a:xfrm>
          </p:grpSpPr>
          <p:pic>
            <p:nvPicPr>
              <p:cNvPr id="6152" name="Picture 8" descr="1-1P526104618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EEF4F2"/>
                  </a:clrFrom>
                  <a:clrTo>
                    <a:srgbClr val="EEF4F2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3" b="89908"/>
              <a:stretch>
                <a:fillRect/>
              </a:stretch>
            </p:blipFill>
            <p:spPr bwMode="auto">
              <a:xfrm>
                <a:off x="2835" y="0"/>
                <a:ext cx="2925" cy="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60" name="Picture 16" descr="1-1P526104618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2F8F4"/>
                  </a:clrFrom>
                  <a:clrTo>
                    <a:srgbClr val="F2F8F4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556" b="56296"/>
              <a:stretch>
                <a:fillRect/>
              </a:stretch>
            </p:blipFill>
            <p:spPr bwMode="auto">
              <a:xfrm>
                <a:off x="5284" y="0"/>
                <a:ext cx="476" cy="33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7088" y="549275"/>
            <a:ext cx="7561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ea typeface="黑体" pitchFamily="2" charset="-122"/>
              </a:rPr>
              <a:t> </a:t>
            </a:r>
            <a:endParaRPr lang="zh-CN" altLang="en-US" sz="2800" dirty="0">
              <a:ea typeface="黑体" pitchFamily="2" charset="-122"/>
            </a:endParaRPr>
          </a:p>
        </p:txBody>
      </p:sp>
      <p:pic>
        <p:nvPicPr>
          <p:cNvPr id="6149" name="Picture 5" descr="1-1P5261046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CEDE8"/>
              </a:clrFrom>
              <a:clrTo>
                <a:srgbClr val="ECED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2" t="75209"/>
          <a:stretch>
            <a:fillRect/>
          </a:stretch>
        </p:blipFill>
        <p:spPr bwMode="auto">
          <a:xfrm>
            <a:off x="8316913" y="5157788"/>
            <a:ext cx="827087" cy="170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1-1P5261046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F4F2"/>
              </a:clrFrom>
              <a:clrTo>
                <a:srgbClr val="EEF4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56" b="68890"/>
          <a:stretch>
            <a:fillRect/>
          </a:stretch>
        </p:blipFill>
        <p:spPr bwMode="auto">
          <a:xfrm>
            <a:off x="8748713" y="0"/>
            <a:ext cx="39528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63" name="Group 19"/>
          <p:cNvGrpSpPr>
            <a:grpSpLocks/>
          </p:cNvGrpSpPr>
          <p:nvPr/>
        </p:nvGrpSpPr>
        <p:grpSpPr bwMode="auto">
          <a:xfrm>
            <a:off x="2398713" y="1512888"/>
            <a:ext cx="3829050" cy="830263"/>
            <a:chOff x="423" y="-317"/>
            <a:chExt cx="2412" cy="523"/>
          </a:xfrm>
        </p:grpSpPr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423" y="-293"/>
              <a:ext cx="499" cy="499"/>
            </a:xfrm>
            <a:prstGeom prst="ellipse">
              <a:avLst/>
            </a:prstGeom>
            <a:solidFill>
              <a:srgbClr val="FDDEC7"/>
            </a:solidFill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400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6</a:t>
              </a:r>
            </a:p>
          </p:txBody>
        </p:sp>
        <p:sp>
          <p:nvSpPr>
            <p:cNvPr id="6165" name="Text Box 21"/>
            <p:cNvSpPr txBox="1">
              <a:spLocks noChangeArrowheads="1"/>
            </p:cNvSpPr>
            <p:nvPr/>
          </p:nvSpPr>
          <p:spPr bwMode="auto">
            <a:xfrm>
              <a:off x="1112" y="-317"/>
              <a:ext cx="172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0033CC"/>
                  </a:solidFill>
                </a:rPr>
                <a:t>秋天的雨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7944" y="3228072"/>
            <a:ext cx="34568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作者</a:t>
            </a: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陶金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鸿</a:t>
            </a:r>
          </a:p>
        </p:txBody>
      </p:sp>
    </p:spTree>
    <p:extLst>
      <p:ext uri="{BB962C8B-B14F-4D97-AF65-F5344CB8AC3E}">
        <p14:creationId xmlns:p14="http://schemas.microsoft.com/office/powerpoint/2010/main" val="18603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1040" y="229419"/>
            <a:ext cx="8504734" cy="6295309"/>
            <a:chOff x="396240" y="406400"/>
            <a:chExt cx="11399520" cy="60655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396240" y="406400"/>
              <a:ext cx="11399520" cy="6065520"/>
            </a:xfrm>
            <a:prstGeom prst="rect">
              <a:avLst/>
            </a:prstGeom>
            <a:noFill/>
            <a:ln w="57150">
              <a:solidFill>
                <a:srgbClr val="FF802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48640" y="528320"/>
              <a:ext cx="11094720" cy="5821680"/>
            </a:xfrm>
            <a:prstGeom prst="rect">
              <a:avLst/>
            </a:prstGeom>
            <a:noFill/>
            <a:ln w="22225">
              <a:solidFill>
                <a:srgbClr val="FF802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1" name="图片 3" descr="f184c9531e11e455a7ebb577206d6fa2"/>
          <p:cNvPicPr>
            <a:picLocks noChangeAspect="1"/>
          </p:cNvPicPr>
          <p:nvPr/>
        </p:nvPicPr>
        <p:blipFill>
          <a:blip r:embed="rId2"/>
          <a:srcRect l="22166" r="17284"/>
          <a:stretch>
            <a:fillRect/>
          </a:stretch>
        </p:blipFill>
        <p:spPr>
          <a:xfrm>
            <a:off x="0" y="4941888"/>
            <a:ext cx="1541463" cy="1916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36"/>
          <p:cNvGrpSpPr/>
          <p:nvPr/>
        </p:nvGrpSpPr>
        <p:grpSpPr>
          <a:xfrm>
            <a:off x="0" y="0"/>
            <a:ext cx="3382963" cy="2808288"/>
            <a:chOff x="-20320" y="0"/>
            <a:chExt cx="5880478" cy="445745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2679041" y="481054"/>
              <a:ext cx="3181117" cy="3976396"/>
            </a:xfrm>
            <a:prstGeom prst="ellipse">
              <a:avLst/>
            </a:prstGeom>
          </p:spPr>
        </p:pic>
        <p:pic>
          <p:nvPicPr>
            <p:cNvPr id="7175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V="1">
              <a:off x="-20320" y="0"/>
              <a:ext cx="3337182" cy="238097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3" name="Rectangle 7"/>
          <p:cNvSpPr/>
          <p:nvPr/>
        </p:nvSpPr>
        <p:spPr>
          <a:xfrm>
            <a:off x="2555776" y="355958"/>
            <a:ext cx="4434227" cy="59785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秋天的雨，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是一把钥匙。</a:t>
            </a:r>
          </a:p>
          <a:p>
            <a:pPr eaLnBrk="1" hangingPunct="1">
              <a:lnSpc>
                <a:spcPct val="85000"/>
              </a:lnSpc>
            </a:pP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秋天的雨，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有一盒五彩缤纷的颜料。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秋天的雨，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藏着非常好闻的气味。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秋天的雨，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吹起了金色的小喇叭。</a:t>
            </a:r>
          </a:p>
          <a:p>
            <a:pPr eaLnBrk="1" hangingPunct="1">
              <a:lnSpc>
                <a:spcPct val="85000"/>
              </a:lnSpc>
            </a:pP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秋天的雨，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带给大地的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是一曲丰收的歌，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带给小朋友的</a:t>
            </a:r>
          </a:p>
          <a:p>
            <a:pPr eaLnBrk="1" hangingPunct="1">
              <a:lnSpc>
                <a:spcPct val="85000"/>
              </a:lnSpc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是一首欢乐的歌。</a:t>
            </a:r>
          </a:p>
        </p:txBody>
      </p:sp>
    </p:spTree>
    <p:extLst>
      <p:ext uri="{BB962C8B-B14F-4D97-AF65-F5344CB8AC3E}">
        <p14:creationId xmlns:p14="http://schemas.microsoft.com/office/powerpoint/2010/main" val="211223534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" name="组合 10"/>
            <p:cNvGrpSpPr/>
            <p:nvPr/>
          </p:nvGrpSpPr>
          <p:grpSpPr>
            <a:xfrm>
              <a:off x="314" y="270"/>
              <a:ext cx="5136" cy="3821"/>
              <a:chOff x="396240" y="406400"/>
              <a:chExt cx="11399520" cy="60655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矩形 11"/>
              <p:cNvSpPr/>
              <p:nvPr/>
            </p:nvSpPr>
            <p:spPr>
              <a:xfrm>
                <a:off x="396240" y="406400"/>
                <a:ext cx="11399520" cy="6065520"/>
              </a:xfrm>
              <a:prstGeom prst="rect">
                <a:avLst/>
              </a:prstGeom>
              <a:noFill/>
              <a:ln w="57150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48640" y="528320"/>
                <a:ext cx="11094720" cy="5821680"/>
              </a:xfrm>
              <a:prstGeom prst="rect">
                <a:avLst/>
              </a:prstGeom>
              <a:noFill/>
              <a:ln w="22225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8197" name="图片 3" descr="f184c9531e11e455a7ebb577206d6fa2"/>
            <p:cNvPicPr>
              <a:picLocks noChangeAspect="1"/>
            </p:cNvPicPr>
            <p:nvPr/>
          </p:nvPicPr>
          <p:blipFill>
            <a:blip r:embed="rId2"/>
            <a:srcRect l="22166" r="17284"/>
            <a:stretch>
              <a:fillRect/>
            </a:stretch>
          </p:blipFill>
          <p:spPr>
            <a:xfrm>
              <a:off x="4935" y="3294"/>
              <a:ext cx="825" cy="102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8" name="组合 36"/>
            <p:cNvGrpSpPr/>
            <p:nvPr/>
          </p:nvGrpSpPr>
          <p:grpSpPr>
            <a:xfrm>
              <a:off x="0" y="0"/>
              <a:ext cx="2131" cy="1769"/>
              <a:chOff x="-20320" y="0"/>
              <a:chExt cx="5880478" cy="4457450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3" cstate="print"/>
              <a:srcRect/>
              <a:stretch>
                <a:fillRect/>
              </a:stretch>
            </p:blipFill>
            <p:spPr>
              <a:xfrm>
                <a:off x="2679041" y="481054"/>
                <a:ext cx="3181117" cy="3976396"/>
              </a:xfrm>
              <a:prstGeom prst="ellipse">
                <a:avLst/>
              </a:prstGeom>
            </p:spPr>
          </p:pic>
          <p:pic>
            <p:nvPicPr>
              <p:cNvPr id="8200" name="图片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V="1">
                <a:off x="-20320" y="0"/>
                <a:ext cx="3337182" cy="238097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195" name="Text Box 10"/>
          <p:cNvSpPr txBox="1"/>
          <p:nvPr/>
        </p:nvSpPr>
        <p:spPr>
          <a:xfrm>
            <a:off x="971550" y="1772816"/>
            <a:ext cx="7318375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dirty="0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秋天的雨，是一把钥匙。它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带着清凉和温柔，轻轻地，轻轻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地，趁你没留意，把秋天的大门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打开了。</a:t>
            </a:r>
          </a:p>
        </p:txBody>
      </p:sp>
    </p:spTree>
    <p:extLst>
      <p:ext uri="{BB962C8B-B14F-4D97-AF65-F5344CB8AC3E}">
        <p14:creationId xmlns:p14="http://schemas.microsoft.com/office/powerpoint/2010/main" val="378685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" name="组合 10"/>
            <p:cNvGrpSpPr/>
            <p:nvPr/>
          </p:nvGrpSpPr>
          <p:grpSpPr>
            <a:xfrm>
              <a:off x="314" y="270"/>
              <a:ext cx="5136" cy="3821"/>
              <a:chOff x="396240" y="406400"/>
              <a:chExt cx="11399520" cy="60655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矩形 11"/>
              <p:cNvSpPr/>
              <p:nvPr/>
            </p:nvSpPr>
            <p:spPr>
              <a:xfrm>
                <a:off x="396240" y="406400"/>
                <a:ext cx="11399520" cy="6065520"/>
              </a:xfrm>
              <a:prstGeom prst="rect">
                <a:avLst/>
              </a:prstGeom>
              <a:noFill/>
              <a:ln w="57150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48640" y="528320"/>
                <a:ext cx="11094720" cy="5821680"/>
              </a:xfrm>
              <a:prstGeom prst="rect">
                <a:avLst/>
              </a:prstGeom>
              <a:noFill/>
              <a:ln w="22225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8197" name="图片 3" descr="f184c9531e11e455a7ebb577206d6fa2"/>
            <p:cNvPicPr>
              <a:picLocks noChangeAspect="1"/>
            </p:cNvPicPr>
            <p:nvPr/>
          </p:nvPicPr>
          <p:blipFill>
            <a:blip r:embed="rId2"/>
            <a:srcRect l="22166" r="17284"/>
            <a:stretch>
              <a:fillRect/>
            </a:stretch>
          </p:blipFill>
          <p:spPr>
            <a:xfrm>
              <a:off x="4935" y="3294"/>
              <a:ext cx="825" cy="102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8" name="组合 36"/>
            <p:cNvGrpSpPr/>
            <p:nvPr/>
          </p:nvGrpSpPr>
          <p:grpSpPr>
            <a:xfrm>
              <a:off x="0" y="0"/>
              <a:ext cx="2131" cy="1769"/>
              <a:chOff x="-20320" y="0"/>
              <a:chExt cx="5880478" cy="4457450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3" cstate="print"/>
              <a:srcRect/>
              <a:stretch>
                <a:fillRect/>
              </a:stretch>
            </p:blipFill>
            <p:spPr>
              <a:xfrm>
                <a:off x="2679041" y="481054"/>
                <a:ext cx="3181117" cy="3976396"/>
              </a:xfrm>
              <a:prstGeom prst="ellipse">
                <a:avLst/>
              </a:prstGeom>
            </p:spPr>
          </p:pic>
          <p:pic>
            <p:nvPicPr>
              <p:cNvPr id="8200" name="图片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V="1">
                <a:off x="-20320" y="0"/>
                <a:ext cx="3337182" cy="238097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195" name="Text Box 10"/>
          <p:cNvSpPr txBox="1"/>
          <p:nvPr/>
        </p:nvSpPr>
        <p:spPr>
          <a:xfrm>
            <a:off x="971550" y="1772816"/>
            <a:ext cx="7318375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b="1" dirty="0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秋天的雨，是一把</a:t>
            </a:r>
            <a:r>
              <a:rPr lang="zh-CN" altLang="en-US" sz="4000" b="1" dirty="0">
                <a:solidFill>
                  <a:srgbClr val="C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钥匙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。它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带着清凉和温柔，轻轻地，轻轻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地，趁你没留意，把秋天的大门</a:t>
            </a:r>
          </a:p>
          <a:p>
            <a:pPr eaLnBrk="1" hangingPunct="1"/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打开了。</a:t>
            </a:r>
          </a:p>
        </p:txBody>
      </p:sp>
    </p:spTree>
    <p:extLst>
      <p:ext uri="{BB962C8B-B14F-4D97-AF65-F5344CB8AC3E}">
        <p14:creationId xmlns:p14="http://schemas.microsoft.com/office/powerpoint/2010/main" val="413724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-701040" y="426958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 dirty="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秋天的雨，有一盒五彩缤纷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kumimoji="1" lang="en-US" altLang="zh-CN" sz="3000" dirty="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</p:spTree>
    <p:extLst>
      <p:ext uri="{BB962C8B-B14F-4D97-AF65-F5344CB8AC3E}">
        <p14:creationId xmlns:p14="http://schemas.microsoft.com/office/powerpoint/2010/main" val="25197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-701040" y="426958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 dirty="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秋天的雨，有一盒</a:t>
            </a:r>
            <a:r>
              <a:rPr kumimoji="1" lang="zh-CN" altLang="en-US" sz="3000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五彩缤纷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kumimoji="1" lang="en-US" altLang="zh-CN" sz="3000" dirty="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-758190" y="450770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 dirty="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秋天的雨，有一盒五彩缤纷的颜料。你看，它把黄色 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雪白的</a:t>
            </a:r>
            <a:r>
              <a:rPr kumimoji="1" lang="en-US" altLang="zh-CN" sz="3000" dirty="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 dirty="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  <p:sp>
        <p:nvSpPr>
          <p:cNvPr id="3" name="矩形 2">
            <a:hlinkClick r:id="" action="ppaction://hlinkshowjump?jump=nextslide"/>
          </p:cNvPr>
          <p:cNvSpPr/>
          <p:nvPr/>
        </p:nvSpPr>
        <p:spPr>
          <a:xfrm>
            <a:off x="1308100" y="1839913"/>
            <a:ext cx="974725" cy="407987"/>
          </a:xfrm>
          <a:prstGeom prst="rect">
            <a:avLst/>
          </a:prstGeom>
          <a:solidFill>
            <a:srgbClr val="FED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331788" y="2743200"/>
            <a:ext cx="976312" cy="40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5287963" y="3197225"/>
            <a:ext cx="1395412" cy="406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5287963" y="3625850"/>
            <a:ext cx="1395412" cy="4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</a:p>
        </p:txBody>
      </p:sp>
      <p:sp>
        <p:nvSpPr>
          <p:cNvPr id="10" name="矩形 9"/>
          <p:cNvSpPr/>
          <p:nvPr/>
        </p:nvSpPr>
        <p:spPr>
          <a:xfrm>
            <a:off x="5681663" y="4579938"/>
            <a:ext cx="1397000" cy="406400"/>
          </a:xfrm>
          <a:prstGeom prst="rect">
            <a:avLst/>
          </a:prstGeom>
          <a:solidFill>
            <a:srgbClr val="942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紫红的</a:t>
            </a:r>
          </a:p>
        </p:txBody>
      </p:sp>
      <p:sp>
        <p:nvSpPr>
          <p:cNvPr id="11" name="矩形 10"/>
          <p:cNvSpPr/>
          <p:nvPr/>
        </p:nvSpPr>
        <p:spPr>
          <a:xfrm>
            <a:off x="7253288" y="4579938"/>
            <a:ext cx="1395412" cy="406400"/>
          </a:xfrm>
          <a:prstGeom prst="rect">
            <a:avLst/>
          </a:prstGeom>
          <a:solidFill>
            <a:srgbClr val="EAE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淡黄的、</a:t>
            </a:r>
          </a:p>
        </p:txBody>
      </p:sp>
      <p:sp>
        <p:nvSpPr>
          <p:cNvPr id="12" name="矩形 11"/>
          <p:cNvSpPr/>
          <p:nvPr/>
        </p:nvSpPr>
        <p:spPr>
          <a:xfrm>
            <a:off x="300038" y="4999038"/>
            <a:ext cx="1395412" cy="406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雪白的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/>
          <a:srcRect b="4204"/>
          <a:stretch>
            <a:fillRect/>
          </a:stretch>
        </p:blipFill>
        <p:spPr>
          <a:xfrm>
            <a:off x="-758190" y="450770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>
                <a:latin typeface="楷体"/>
                <a:ea typeface="楷体"/>
                <a:cs typeface="楷体"/>
              </a:rPr>
              <a:t>秋天的雨，有一盒五彩缤纷的颜料。你看，它把黄色 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雪白的</a:t>
            </a:r>
            <a:r>
              <a:rPr kumimoji="1" lang="en-US" altLang="zh-CN" sz="300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  <p:sp>
        <p:nvSpPr>
          <p:cNvPr id="3" name="矩形 2">
            <a:hlinkClick r:id="" action="ppaction://hlinkshowjump?jump=nextslide"/>
          </p:cNvPr>
          <p:cNvSpPr/>
          <p:nvPr/>
        </p:nvSpPr>
        <p:spPr>
          <a:xfrm>
            <a:off x="1308100" y="1839913"/>
            <a:ext cx="974725" cy="407987"/>
          </a:xfrm>
          <a:prstGeom prst="rect">
            <a:avLst/>
          </a:prstGeom>
          <a:solidFill>
            <a:srgbClr val="FED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31788" y="2743200"/>
            <a:ext cx="976312" cy="40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5287963" y="3197225"/>
            <a:ext cx="1397000" cy="406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5287963" y="3625850"/>
            <a:ext cx="1395412" cy="4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5681663" y="4579938"/>
            <a:ext cx="1397000" cy="406400"/>
          </a:xfrm>
          <a:prstGeom prst="rect">
            <a:avLst/>
          </a:prstGeom>
          <a:solidFill>
            <a:srgbClr val="942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紫红的</a:t>
            </a:r>
          </a:p>
        </p:txBody>
      </p:sp>
      <p:sp>
        <p:nvSpPr>
          <p:cNvPr id="11" name="矩形 10"/>
          <p:cNvSpPr/>
          <p:nvPr/>
        </p:nvSpPr>
        <p:spPr>
          <a:xfrm>
            <a:off x="7253288" y="4579938"/>
            <a:ext cx="1395412" cy="406400"/>
          </a:xfrm>
          <a:prstGeom prst="rect">
            <a:avLst/>
          </a:prstGeom>
          <a:solidFill>
            <a:srgbClr val="EAE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淡黄的、</a:t>
            </a:r>
          </a:p>
        </p:txBody>
      </p:sp>
      <p:sp>
        <p:nvSpPr>
          <p:cNvPr id="12" name="矩形 11"/>
          <p:cNvSpPr/>
          <p:nvPr/>
        </p:nvSpPr>
        <p:spPr>
          <a:xfrm>
            <a:off x="398463" y="5049838"/>
            <a:ext cx="1397000" cy="4079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雪白的</a:t>
            </a:r>
          </a:p>
        </p:txBody>
      </p:sp>
      <p:sp>
        <p:nvSpPr>
          <p:cNvPr id="4" name="椭圆 3"/>
          <p:cNvSpPr/>
          <p:nvPr/>
        </p:nvSpPr>
        <p:spPr>
          <a:xfrm>
            <a:off x="2970213" y="1839913"/>
            <a:ext cx="1266825" cy="407987"/>
          </a:xfrm>
          <a:prstGeom prst="ellipse">
            <a:avLst/>
          </a:prstGeom>
          <a:noFill/>
          <a:ln w="41275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椭圆 4"/>
          <p:cNvSpPr/>
          <p:nvPr/>
        </p:nvSpPr>
        <p:spPr>
          <a:xfrm>
            <a:off x="1901825" y="2743200"/>
            <a:ext cx="1068388" cy="407988"/>
          </a:xfrm>
          <a:prstGeom prst="ellipse">
            <a:avLst/>
          </a:prstGeom>
          <a:noFill/>
          <a:ln w="41275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3" name="椭圆 12"/>
          <p:cNvSpPr/>
          <p:nvPr/>
        </p:nvSpPr>
        <p:spPr>
          <a:xfrm>
            <a:off x="7318375" y="3197225"/>
            <a:ext cx="966788" cy="406400"/>
          </a:xfrm>
          <a:prstGeom prst="ellipse">
            <a:avLst/>
          </a:prstGeom>
          <a:noFill/>
          <a:ln w="41275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椭圆 13"/>
          <p:cNvSpPr/>
          <p:nvPr/>
        </p:nvSpPr>
        <p:spPr>
          <a:xfrm>
            <a:off x="7316788" y="3627438"/>
            <a:ext cx="968375" cy="406400"/>
          </a:xfrm>
          <a:prstGeom prst="ellipse">
            <a:avLst/>
          </a:prstGeom>
          <a:noFill/>
          <a:ln w="41275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5" name="椭圆 14"/>
          <p:cNvSpPr/>
          <p:nvPr/>
        </p:nvSpPr>
        <p:spPr>
          <a:xfrm>
            <a:off x="365125" y="4465638"/>
            <a:ext cx="1784350" cy="520700"/>
          </a:xfrm>
          <a:prstGeom prst="ellipse">
            <a:avLst/>
          </a:prstGeom>
          <a:noFill/>
          <a:ln w="41275"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"/>
          <p:cNvSpPr>
            <a:spLocks noChangeArrowheads="1"/>
          </p:cNvSpPr>
          <p:nvPr/>
        </p:nvSpPr>
        <p:spPr bwMode="auto">
          <a:xfrm>
            <a:off x="688975" y="1365250"/>
            <a:ext cx="77009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>
                <a:latin typeface="楷体"/>
                <a:ea typeface="楷体"/>
                <a:cs typeface="楷体"/>
              </a:rPr>
              <a:t>    你看，它把黄色给了银杏树，黄黄的叶子像一把把小扇子，扇哪扇哪，扇走了夏天的炎热。</a:t>
            </a:r>
          </a:p>
        </p:txBody>
      </p:sp>
      <p:pic>
        <p:nvPicPr>
          <p:cNvPr id="5" name="图片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820" y="3137429"/>
            <a:ext cx="2593181" cy="2593181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b="3948"/>
          <a:stretch>
            <a:fillRect/>
          </a:stretch>
        </p:blipFill>
        <p:spPr>
          <a:xfrm>
            <a:off x="-85725" y="3411800"/>
            <a:ext cx="3620690" cy="2323040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6239" y="3440402"/>
            <a:ext cx="3418285" cy="226583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9754" y="3398987"/>
            <a:ext cx="3709498" cy="23730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88841" y="3398987"/>
            <a:ext cx="3974979" cy="230725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81725" y="1909763"/>
            <a:ext cx="20113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扇哪扇哪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65450" y="1908175"/>
            <a:ext cx="29257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一把把小扇子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>
            <a:spLocks noChangeArrowheads="1"/>
          </p:cNvSpPr>
          <p:nvPr/>
        </p:nvSpPr>
        <p:spPr bwMode="auto">
          <a:xfrm>
            <a:off x="674688" y="1493838"/>
            <a:ext cx="786606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>
                <a:latin typeface="楷体"/>
                <a:ea typeface="楷体"/>
                <a:cs typeface="楷体"/>
              </a:rPr>
              <a:t>    它把红色给了枫树，红红的枫叶像一枚枚邮票，飘哇飘哇，邮来了秋天的凉爽。</a:t>
            </a: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007" y="3445979"/>
            <a:ext cx="3378993" cy="2466665"/>
          </a:xfrm>
          <a:prstGeom prst="hexagon">
            <a:avLst/>
          </a:prstGeom>
          <a:effectLst>
            <a:softEdge rad="317500"/>
          </a:effec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89375" y="2047875"/>
            <a:ext cx="20113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飘哇飘哇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"/>
          <p:cNvSpPr>
            <a:spLocks noChangeArrowheads="1"/>
          </p:cNvSpPr>
          <p:nvPr/>
        </p:nvSpPr>
        <p:spPr bwMode="auto">
          <a:xfrm>
            <a:off x="106363" y="1362075"/>
            <a:ext cx="93265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楷体"/>
                <a:ea typeface="楷体"/>
                <a:cs typeface="楷体"/>
              </a:rPr>
              <a:t>金黄色是给田野的，看，田野像金色的海洋。</a:t>
            </a:r>
          </a:p>
        </p:txBody>
      </p:sp>
      <p:pic>
        <p:nvPicPr>
          <p:cNvPr id="2765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4075" y="2689225"/>
            <a:ext cx="42164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75" y="2689225"/>
            <a:ext cx="4202113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11375"/>
            <a:ext cx="91440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矩形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502400" y="1362075"/>
            <a:ext cx="24685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金色的海洋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/>
        </p:nvSpPr>
        <p:spPr bwMode="auto">
          <a:xfrm>
            <a:off x="1259632" y="908720"/>
            <a:ext cx="7277100" cy="3671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kumimoji="1" lang="en-US" altLang="zh-CN" sz="2700" dirty="0">
                <a:solidFill>
                  <a:srgbClr val="0070C0"/>
                </a:solidFill>
                <a:latin typeface="楷体"/>
                <a:ea typeface="楷体"/>
                <a:cs typeface="楷体"/>
                <a:sym typeface="+mn-ea"/>
              </a:rPr>
              <a:t>    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kumimoji="1" lang="en-US" altLang="zh-CN" sz="2700" dirty="0">
                <a:solidFill>
                  <a:srgbClr val="0070C0"/>
                </a:solidFill>
                <a:latin typeface="楷体"/>
                <a:ea typeface="楷体"/>
                <a:cs typeface="楷体"/>
                <a:sym typeface="+mn-ea"/>
              </a:rPr>
              <a:t>  </a:t>
            </a:r>
            <a:r>
              <a:rPr kumimoji="1" lang="zh-CN" altLang="en-US" sz="40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自读要求：</a:t>
            </a:r>
            <a:endParaRPr kumimoji="1" lang="en-US" altLang="zh-CN" sz="40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cs typeface="楷体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kumimoji="1" lang="en-US" altLang="zh-CN" sz="40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  1.</a:t>
            </a:r>
            <a:r>
              <a:rPr kumimoji="1" lang="zh-CN" altLang="en-US" sz="40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读准字音，读通句子。</a:t>
            </a:r>
            <a:endParaRPr kumimoji="1" lang="en-US" altLang="zh-CN" sz="40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cs typeface="楷体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kumimoji="1" lang="en-US" altLang="zh-CN" sz="40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  2.</a:t>
            </a:r>
            <a:r>
              <a:rPr kumimoji="1" lang="zh-CN" altLang="en-US" sz="40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难读的句子多读几遍。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5128" r="4525" b="4767"/>
          <a:stretch>
            <a:fillRect/>
          </a:stretch>
        </p:blipFill>
        <p:spPr>
          <a:xfrm>
            <a:off x="-964405" y="466019"/>
            <a:ext cx="5122068" cy="3383810"/>
          </a:xfrm>
          <a:prstGeom prst="ellipse">
            <a:avLst/>
          </a:prstGeom>
          <a:solidFill>
            <a:schemeClr val="bg1"/>
          </a:solidFill>
          <a:effectLst>
            <a:outerShdw dist="50800" dir="5400000" algn="ctr" rotWithShape="0">
              <a:srgbClr val="000000">
                <a:alpha val="24000"/>
              </a:srgbClr>
            </a:outerShdw>
            <a:softEdge rad="317500"/>
          </a:effectLst>
        </p:spPr>
      </p:pic>
      <p:sp>
        <p:nvSpPr>
          <p:cNvPr id="6" name="椭圆 5"/>
          <p:cNvSpPr/>
          <p:nvPr/>
        </p:nvSpPr>
        <p:spPr>
          <a:xfrm>
            <a:off x="-1264442" y="243913"/>
            <a:ext cx="5990033" cy="360591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50" dirty="0"/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922338" y="2352675"/>
            <a:ext cx="7607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>
                <a:latin typeface="楷体"/>
                <a:ea typeface="楷体"/>
                <a:cs typeface="楷体"/>
              </a:rPr>
              <a:t>    橙红色是给果树的，橘子、柿子你挤我碰，争着要人们去摘呢！</a:t>
            </a: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391" y="3536381"/>
            <a:ext cx="3411140" cy="2555810"/>
          </a:xfrm>
          <a:prstGeom prst="hexagon">
            <a:avLst/>
          </a:prstGeom>
          <a:effectLst>
            <a:softEdge rad="317500"/>
          </a:effectLst>
        </p:spPr>
      </p:pic>
      <p:sp>
        <p:nvSpPr>
          <p:cNvPr id="28677" name="矩形 7"/>
          <p:cNvSpPr>
            <a:spLocks noChangeArrowheads="1"/>
          </p:cNvSpPr>
          <p:nvPr/>
        </p:nvSpPr>
        <p:spPr bwMode="auto">
          <a:xfrm>
            <a:off x="931863" y="2890838"/>
            <a:ext cx="20113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你挤我碰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4"/>
          <p:cNvSpPr>
            <a:spLocks noChangeArrowheads="1"/>
          </p:cNvSpPr>
          <p:nvPr/>
        </p:nvSpPr>
        <p:spPr bwMode="auto">
          <a:xfrm>
            <a:off x="728663" y="1504950"/>
            <a:ext cx="778986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600">
                <a:latin typeface="楷体"/>
                <a:ea typeface="楷体"/>
                <a:cs typeface="楷体"/>
              </a:rPr>
              <a:t>菊花仙子得到的颜色就更多了，紫红的、淡黄的、雪白的</a:t>
            </a:r>
            <a:r>
              <a:rPr kumimoji="1" lang="en-US" altLang="zh-CN" sz="360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600">
                <a:latin typeface="楷体"/>
                <a:ea typeface="楷体"/>
                <a:cs typeface="楷体"/>
              </a:rPr>
              <a:t>美丽的菊花在秋雨里频频点头。</a:t>
            </a:r>
            <a:endParaRPr kumimoji="1" lang="zh-CN" altLang="en-US" sz="3300">
              <a:latin typeface="楷体"/>
              <a:ea typeface="楷体"/>
              <a:cs typeface="楷体"/>
            </a:endParaRPr>
          </a:p>
        </p:txBody>
      </p:sp>
      <p:pic>
        <p:nvPicPr>
          <p:cNvPr id="29698" name="图片 5"/>
          <p:cNvPicPr>
            <a:picLocks noChangeAspect="1"/>
          </p:cNvPicPr>
          <p:nvPr/>
        </p:nvPicPr>
        <p:blipFill>
          <a:blip r:embed="rId2"/>
          <a:srcRect r="5905" b="4204"/>
          <a:stretch>
            <a:fillRect/>
          </a:stretch>
        </p:blipFill>
        <p:spPr bwMode="auto">
          <a:xfrm>
            <a:off x="101600" y="3643313"/>
            <a:ext cx="294163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6"/>
          <p:cNvPicPr>
            <a:picLocks noChangeAspect="1"/>
          </p:cNvPicPr>
          <p:nvPr/>
        </p:nvPicPr>
        <p:blipFill>
          <a:blip r:embed="rId3"/>
          <a:srcRect r="4004" b="4669"/>
          <a:stretch>
            <a:fillRect/>
          </a:stretch>
        </p:blipFill>
        <p:spPr bwMode="auto">
          <a:xfrm>
            <a:off x="3171825" y="3654425"/>
            <a:ext cx="298926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 t="4390"/>
          <a:stretch>
            <a:fillRect/>
          </a:stretch>
        </p:blipFill>
        <p:spPr bwMode="auto">
          <a:xfrm>
            <a:off x="6289675" y="3643313"/>
            <a:ext cx="2757488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59450" y="2047875"/>
            <a:ext cx="10969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-758190" y="450770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>
                <a:latin typeface="楷体"/>
                <a:ea typeface="楷体"/>
                <a:cs typeface="楷体"/>
              </a:rPr>
              <a:t>秋天的雨，有一盒五彩缤纷的颜料。你看，它把黄色 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雪白的</a:t>
            </a:r>
            <a:r>
              <a:rPr kumimoji="1" lang="en-US" altLang="zh-CN" sz="300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  <p:sp>
        <p:nvSpPr>
          <p:cNvPr id="3" name="矩形 2">
            <a:hlinkClick r:id="" action="ppaction://hlinkshowjump?jump=nextslide"/>
          </p:cNvPr>
          <p:cNvSpPr/>
          <p:nvPr/>
        </p:nvSpPr>
        <p:spPr>
          <a:xfrm>
            <a:off x="1308100" y="1839913"/>
            <a:ext cx="974725" cy="407987"/>
          </a:xfrm>
          <a:prstGeom prst="rect">
            <a:avLst/>
          </a:prstGeom>
          <a:solidFill>
            <a:srgbClr val="FED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331788" y="2743200"/>
            <a:ext cx="976312" cy="40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5287963" y="3197225"/>
            <a:ext cx="1395412" cy="406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5287963" y="3625850"/>
            <a:ext cx="1395412" cy="4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</a:p>
        </p:txBody>
      </p:sp>
      <p:sp>
        <p:nvSpPr>
          <p:cNvPr id="10" name="矩形 9"/>
          <p:cNvSpPr/>
          <p:nvPr/>
        </p:nvSpPr>
        <p:spPr>
          <a:xfrm>
            <a:off x="5681663" y="4579938"/>
            <a:ext cx="1397000" cy="406400"/>
          </a:xfrm>
          <a:prstGeom prst="rect">
            <a:avLst/>
          </a:prstGeom>
          <a:solidFill>
            <a:srgbClr val="942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紫红的</a:t>
            </a:r>
          </a:p>
        </p:txBody>
      </p:sp>
      <p:sp>
        <p:nvSpPr>
          <p:cNvPr id="11" name="矩形 10"/>
          <p:cNvSpPr/>
          <p:nvPr/>
        </p:nvSpPr>
        <p:spPr>
          <a:xfrm>
            <a:off x="7253288" y="4579938"/>
            <a:ext cx="1395412" cy="406400"/>
          </a:xfrm>
          <a:prstGeom prst="rect">
            <a:avLst/>
          </a:prstGeom>
          <a:solidFill>
            <a:srgbClr val="EAE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淡黄的、</a:t>
            </a:r>
          </a:p>
        </p:txBody>
      </p:sp>
      <p:sp>
        <p:nvSpPr>
          <p:cNvPr id="12" name="矩形 11"/>
          <p:cNvSpPr/>
          <p:nvPr/>
        </p:nvSpPr>
        <p:spPr>
          <a:xfrm>
            <a:off x="300038" y="4999038"/>
            <a:ext cx="1395412" cy="406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雪白的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-758190" y="450770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546100" y="1317625"/>
            <a:ext cx="7866063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000" dirty="0">
                <a:solidFill>
                  <a:prstClr val="black"/>
                </a:solidFill>
                <a:latin typeface="楷体"/>
                <a:ea typeface="楷体"/>
                <a:cs typeface="楷体"/>
              </a:rPr>
              <a:t>    </a:t>
            </a:r>
            <a:r>
              <a:rPr kumimoji="1" lang="zh-CN" altLang="en-US" sz="3000" dirty="0">
                <a:solidFill>
                  <a:prstClr val="black"/>
                </a:solidFill>
                <a:latin typeface="楷体"/>
                <a:ea typeface="楷体"/>
                <a:cs typeface="楷体"/>
              </a:rPr>
              <a:t>秋天的雨，有一盒</a:t>
            </a:r>
            <a:r>
              <a:rPr kumimoji="1" lang="zh-CN" altLang="en-US" sz="3000" b="1" dirty="0">
                <a:solidFill>
                  <a:srgbClr val="FF00FF"/>
                </a:solidFill>
                <a:latin typeface="楷体"/>
                <a:ea typeface="楷体"/>
                <a:cs typeface="楷体"/>
              </a:rPr>
              <a:t>五彩缤纷</a:t>
            </a:r>
            <a:r>
              <a:rPr kumimoji="1" lang="zh-CN" altLang="en-US" sz="3000" dirty="0">
                <a:solidFill>
                  <a:prstClr val="black"/>
                </a:solidFill>
                <a:latin typeface="楷体"/>
                <a:ea typeface="楷体"/>
                <a:cs typeface="楷体"/>
              </a:rPr>
              <a:t>的颜料。你看，它把黄色 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雪白的</a:t>
            </a:r>
            <a:r>
              <a:rPr kumimoji="1" lang="en-US" altLang="zh-CN" sz="3000" dirty="0">
                <a:solidFill>
                  <a:prstClr val="black"/>
                </a:solidFill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 dirty="0">
                <a:solidFill>
                  <a:prstClr val="black"/>
                </a:solidFill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  <p:sp>
        <p:nvSpPr>
          <p:cNvPr id="3" name="矩形 2">
            <a:hlinkClick r:id="" action="ppaction://hlinkshowjump?jump=nextslide"/>
          </p:cNvPr>
          <p:cNvSpPr/>
          <p:nvPr/>
        </p:nvSpPr>
        <p:spPr>
          <a:xfrm>
            <a:off x="1308100" y="1839913"/>
            <a:ext cx="974725" cy="407987"/>
          </a:xfrm>
          <a:prstGeom prst="rect">
            <a:avLst/>
          </a:prstGeom>
          <a:solidFill>
            <a:srgbClr val="FED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331788" y="2743200"/>
            <a:ext cx="976312" cy="40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5287963" y="3197225"/>
            <a:ext cx="1395412" cy="406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5287963" y="3625850"/>
            <a:ext cx="1395412" cy="4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</a:p>
        </p:txBody>
      </p:sp>
      <p:sp>
        <p:nvSpPr>
          <p:cNvPr id="10" name="矩形 9"/>
          <p:cNvSpPr/>
          <p:nvPr/>
        </p:nvSpPr>
        <p:spPr>
          <a:xfrm>
            <a:off x="5681663" y="4579938"/>
            <a:ext cx="1397000" cy="406400"/>
          </a:xfrm>
          <a:prstGeom prst="rect">
            <a:avLst/>
          </a:prstGeom>
          <a:solidFill>
            <a:srgbClr val="942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紫红的</a:t>
            </a:r>
          </a:p>
        </p:txBody>
      </p:sp>
      <p:sp>
        <p:nvSpPr>
          <p:cNvPr id="11" name="矩形 10"/>
          <p:cNvSpPr/>
          <p:nvPr/>
        </p:nvSpPr>
        <p:spPr>
          <a:xfrm>
            <a:off x="7253288" y="4579938"/>
            <a:ext cx="1395412" cy="406400"/>
          </a:xfrm>
          <a:prstGeom prst="rect">
            <a:avLst/>
          </a:prstGeom>
          <a:solidFill>
            <a:srgbClr val="EAE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淡黄的、</a:t>
            </a:r>
          </a:p>
        </p:txBody>
      </p:sp>
      <p:sp>
        <p:nvSpPr>
          <p:cNvPr id="12" name="矩形 11"/>
          <p:cNvSpPr/>
          <p:nvPr/>
        </p:nvSpPr>
        <p:spPr>
          <a:xfrm>
            <a:off x="300038" y="4999038"/>
            <a:ext cx="1395412" cy="406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000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雪白的</a:t>
            </a:r>
          </a:p>
        </p:txBody>
      </p:sp>
    </p:spTree>
    <p:extLst>
      <p:ext uri="{BB962C8B-B14F-4D97-AF65-F5344CB8AC3E}">
        <p14:creationId xmlns:p14="http://schemas.microsoft.com/office/powerpoint/2010/main" val="4263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3"/>
          <p:cNvSpPr txBox="1">
            <a:spLocks noChangeArrowheads="1"/>
          </p:cNvSpPr>
          <p:nvPr/>
        </p:nvSpPr>
        <p:spPr bwMode="auto">
          <a:xfrm>
            <a:off x="84138" y="746125"/>
            <a:ext cx="4516437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楷体"/>
                <a:ea typeface="楷体"/>
                <a:cs typeface="楷体"/>
                <a:sym typeface="+mn-ea"/>
              </a:rPr>
              <a:t>秋天的雨，</a:t>
            </a:r>
            <a:endParaRPr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lang="zh-CN" altLang="en-US" sz="2800">
                <a:latin typeface="楷体"/>
                <a:ea typeface="楷体"/>
                <a:cs typeface="楷体"/>
                <a:sym typeface="+mn-ea"/>
              </a:rPr>
              <a:t>有一盒五彩缤纷的颜料。</a:t>
            </a:r>
            <a:endParaRPr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你看，</a:t>
            </a:r>
            <a:endParaRPr kumimoji="1"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它把黄色给了银杏树，</a:t>
            </a:r>
            <a:endParaRPr kumimoji="1"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黄黄的叶子像一把把小扇子，扇哪扇哪，</a:t>
            </a: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扇走了夏天的炎热。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/>
          <a:srcRect b="3948"/>
          <a:stretch>
            <a:fillRect/>
          </a:stretch>
        </p:blipFill>
        <p:spPr>
          <a:xfrm>
            <a:off x="83820" y="3483769"/>
            <a:ext cx="3840004" cy="2464118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4865688" y="746125"/>
            <a:ext cx="4168775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它把红色给了枫树，</a:t>
            </a:r>
            <a:endParaRPr kumimoji="1"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红红的枫叶像一枚枚邮票，飘哇飘哇，</a:t>
            </a:r>
            <a:endParaRPr kumimoji="1" lang="en-US" altLang="zh-CN" sz="28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2800">
                <a:latin typeface="楷体"/>
                <a:ea typeface="楷体"/>
                <a:cs typeface="楷体"/>
                <a:sym typeface="+mn-ea"/>
              </a:rPr>
              <a:t>邮来了秋天的凉爽。</a:t>
            </a:r>
          </a:p>
        </p:txBody>
      </p:sp>
      <p:pic>
        <p:nvPicPr>
          <p:cNvPr id="7" name="图片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1148" y="3204210"/>
            <a:ext cx="3663315" cy="2674144"/>
          </a:xfrm>
          <a:prstGeom prst="hexagon">
            <a:avLst/>
          </a:prstGeom>
          <a:effectLst>
            <a:softEdge rad="317500"/>
          </a:effectLst>
        </p:spPr>
      </p:pic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081963" y="5948363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Bandari - 清晨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243888" y="60928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96" fill="hold"/>
                                        <p:tgtEl>
                                          <p:spTgt spid="31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5155" y="-88033"/>
            <a:ext cx="4351020" cy="2627948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7" name="图片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0543" y="2150586"/>
            <a:ext cx="3411140" cy="2555810"/>
          </a:xfrm>
          <a:prstGeom prst="hexagon">
            <a:avLst/>
          </a:prstGeom>
          <a:effectLst>
            <a:softEdge rad="317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/>
          <a:srcRect t="5128" r="4525" b="4767"/>
          <a:stretch>
            <a:fillRect/>
          </a:stretch>
        </p:blipFill>
        <p:spPr>
          <a:xfrm>
            <a:off x="7142480" y="2621915"/>
            <a:ext cx="3510439" cy="2770823"/>
          </a:xfrm>
          <a:prstGeom prst="ellipse">
            <a:avLst/>
          </a:prstGeom>
          <a:solidFill>
            <a:schemeClr val="bg1"/>
          </a:solidFill>
          <a:effectLst>
            <a:outerShdw dist="50800" dir="5400000" algn="ctr" rotWithShape="0">
              <a:srgbClr val="000000">
                <a:alpha val="24000"/>
              </a:srgbClr>
            </a:outerShdw>
            <a:softEdge rad="317500"/>
          </a:effectLst>
        </p:spPr>
      </p:pic>
      <p:sp>
        <p:nvSpPr>
          <p:cNvPr id="32772" name="文本框 7"/>
          <p:cNvSpPr txBox="1">
            <a:spLocks noChangeArrowheads="1"/>
          </p:cNvSpPr>
          <p:nvPr/>
        </p:nvSpPr>
        <p:spPr bwMode="auto">
          <a:xfrm>
            <a:off x="266700" y="481013"/>
            <a:ext cx="39020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金黄色是给田野的，看，</a:t>
            </a:r>
            <a:endParaRPr kumimoji="1" lang="en-US" altLang="zh-CN" sz="30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田野像金色的海洋。</a:t>
            </a:r>
          </a:p>
        </p:txBody>
      </p:sp>
      <p:sp>
        <p:nvSpPr>
          <p:cNvPr id="32773" name="文本框 8"/>
          <p:cNvSpPr txBox="1">
            <a:spLocks noChangeArrowheads="1"/>
          </p:cNvSpPr>
          <p:nvPr/>
        </p:nvSpPr>
        <p:spPr bwMode="auto">
          <a:xfrm>
            <a:off x="277813" y="2460625"/>
            <a:ext cx="37592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橙红色是给果树的，橘子、柿子你挤我碰，</a:t>
            </a:r>
            <a:endParaRPr kumimoji="1" lang="en-US" altLang="zh-CN" sz="3000">
              <a:latin typeface="楷体"/>
              <a:ea typeface="楷体"/>
              <a:cs typeface="楷体"/>
              <a:sym typeface="+mn-ea"/>
            </a:endParaRPr>
          </a:p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争着要人们去摘呢！</a:t>
            </a:r>
          </a:p>
        </p:txBody>
      </p:sp>
      <p:sp>
        <p:nvSpPr>
          <p:cNvPr id="32774" name="文本框 2"/>
          <p:cNvSpPr txBox="1">
            <a:spLocks noChangeArrowheads="1"/>
          </p:cNvSpPr>
          <p:nvPr/>
        </p:nvSpPr>
        <p:spPr bwMode="auto">
          <a:xfrm>
            <a:off x="223838" y="4440238"/>
            <a:ext cx="51466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菊花仙子得到的颜色就更多了，</a:t>
            </a:r>
          </a:p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紫红的、淡黄的、雪白的……</a:t>
            </a:r>
          </a:p>
          <a:p>
            <a:r>
              <a:rPr kumimoji="1" lang="zh-CN" altLang="en-US" sz="3000">
                <a:latin typeface="楷体"/>
                <a:ea typeface="楷体"/>
                <a:cs typeface="楷体"/>
                <a:sym typeface="+mn-ea"/>
              </a:rPr>
              <a:t>美丽的菊花在秋雨里频频点头。</a:t>
            </a:r>
            <a:endParaRPr kumimoji="1" lang="zh-CN" altLang="en-US" sz="3000">
              <a:latin typeface="楷体"/>
              <a:ea typeface="楷体"/>
              <a:cs typeface="楷体"/>
            </a:endParaRPr>
          </a:p>
        </p:txBody>
      </p:sp>
      <p:pic>
        <p:nvPicPr>
          <p:cNvPr id="32777" name="Bandari - 清晨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243888" y="61658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96" fill="hold"/>
                                        <p:tgtEl>
                                          <p:spTgt spid="327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3325" y="857250"/>
            <a:ext cx="31369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5"/>
          <p:cNvPicPr>
            <a:picLocks noChangeAspect="1"/>
          </p:cNvPicPr>
          <p:nvPr/>
        </p:nvPicPr>
        <p:blipFill>
          <a:blip r:embed="rId3"/>
          <a:srcRect l="10794" t="5516" b="5338"/>
          <a:stretch>
            <a:fillRect/>
          </a:stretch>
        </p:blipFill>
        <p:spPr bwMode="auto">
          <a:xfrm>
            <a:off x="1203325" y="3776663"/>
            <a:ext cx="316865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8100" y="3776663"/>
            <a:ext cx="314642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8100" y="857250"/>
            <a:ext cx="310515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文本框 1"/>
          <p:cNvSpPr txBox="1">
            <a:spLocks noChangeArrowheads="1"/>
          </p:cNvSpPr>
          <p:nvPr/>
        </p:nvSpPr>
        <p:spPr bwMode="auto">
          <a:xfrm>
            <a:off x="455613" y="3135313"/>
            <a:ext cx="851535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dirty="0">
                <a:latin typeface="楷体"/>
                <a:ea typeface="楷体"/>
                <a:cs typeface="楷体"/>
              </a:rPr>
              <a:t>秋天的雨还会把颜色分给谁呢？仿照文中的句子写一写。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b="4204"/>
          <a:stretch>
            <a:fillRect/>
          </a:stretch>
        </p:blipFill>
        <p:spPr>
          <a:xfrm>
            <a:off x="6704648" y="4630340"/>
            <a:ext cx="3052763" cy="1982770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775767" y="548680"/>
            <a:ext cx="786447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它把黄色给了银杏树</a:t>
            </a:r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，黄黄的叶子像一把把小扇子，扇哪扇哪，扇走了夏天的炎热。</a:t>
            </a:r>
            <a:endParaRPr kumimoji="1" lang="en-US" altLang="zh-CN" sz="3000" b="1" dirty="0">
              <a:latin typeface="楷体"/>
              <a:ea typeface="楷体"/>
              <a:cs typeface="楷体"/>
            </a:endParaRPr>
          </a:p>
          <a:p>
            <a:r>
              <a:rPr kumimoji="1" lang="zh-CN" altLang="en-US" sz="30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它把红色给了枫树</a:t>
            </a:r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，红红的枫叶像一枚枚邮票，飘哇飘哇，邮来了秋天的凉爽。</a:t>
            </a:r>
            <a:endParaRPr kumimoji="1" lang="en-US" altLang="zh-CN" sz="3000" b="1" dirty="0">
              <a:latin typeface="楷体"/>
              <a:ea typeface="楷体"/>
              <a:cs typeface="楷体"/>
            </a:endParaRPr>
          </a:p>
          <a:p>
            <a:r>
              <a:rPr kumimoji="1" lang="zh-CN" altLang="en-US" sz="30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金黄色是给田野的</a:t>
            </a:r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，看，田野像金色的海洋。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橙红色是给果树的</a:t>
            </a:r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，橘子、柿子你挤我碰，争着要人们去摘呢！</a:t>
            </a:r>
            <a:endParaRPr kumimoji="1" lang="en-US" altLang="zh-CN" sz="3000" b="1" dirty="0">
              <a:latin typeface="楷体"/>
              <a:ea typeface="楷体"/>
              <a:cs typeface="楷体"/>
            </a:endParaRPr>
          </a:p>
          <a:p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菊花仙子得到的颜色就更多了，紫红的、淡黄的、雪白的</a:t>
            </a:r>
            <a:r>
              <a:rPr kumimoji="1" lang="en-US" altLang="zh-CN" sz="3000" b="1" dirty="0">
                <a:latin typeface="楷体"/>
                <a:ea typeface="楷体"/>
                <a:cs typeface="楷体"/>
              </a:rPr>
              <a:t>……</a:t>
            </a:r>
            <a:r>
              <a:rPr kumimoji="1" lang="zh-CN" altLang="en-US" sz="3000" b="1" dirty="0">
                <a:latin typeface="楷体"/>
                <a:ea typeface="楷体"/>
                <a:cs typeface="楷体"/>
              </a:rPr>
              <a:t>美丽的菊花在秋雨里频频点头。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3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4"/>
          <p:cNvSpPr txBox="1">
            <a:spLocks noChangeArrowheads="1"/>
          </p:cNvSpPr>
          <p:nvPr/>
        </p:nvSpPr>
        <p:spPr bwMode="auto">
          <a:xfrm>
            <a:off x="137938" y="2426663"/>
            <a:ext cx="110283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钥匙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粮食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橘子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喇叭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衣裳 </a:t>
            </a:r>
            <a:endParaRPr kumimoji="1" lang="zh-CN" altLang="zh-CN" sz="4000" b="1" dirty="0">
              <a:latin typeface="楷体_GB2312" pitchFamily="49" charset="-122"/>
              <a:ea typeface="楷体_GB2312" pitchFamily="49" charset="-122"/>
              <a:cs typeface="楷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4204"/>
          <a:stretch>
            <a:fillRect/>
          </a:stretch>
        </p:blipFill>
        <p:spPr>
          <a:xfrm>
            <a:off x="5652120" y="-531440"/>
            <a:ext cx="4070351" cy="2643693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203732" y="2348880"/>
            <a:ext cx="89402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轻轻地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香香的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甜甜的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厚厚的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4204"/>
          <a:stretch>
            <a:fillRect/>
          </a:stretch>
        </p:blipFill>
        <p:spPr>
          <a:xfrm>
            <a:off x="5652120" y="-531440"/>
            <a:ext cx="4070351" cy="2643693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686209" y="847071"/>
            <a:ext cx="74604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把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钥匙      一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盒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颜料</a:t>
            </a:r>
          </a:p>
          <a:p>
            <a:pPr>
              <a:lnSpc>
                <a:spcPct val="150000"/>
              </a:lnSpc>
            </a:pP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曲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丰收的歌  一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首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欢乐的歌</a:t>
            </a:r>
          </a:p>
        </p:txBody>
      </p:sp>
      <p:pic>
        <p:nvPicPr>
          <p:cNvPr id="5" name="图片 4" descr="79C0BD560713D4F5127A736CD04718CE"/>
          <p:cNvPicPr>
            <a:picLocks noChangeAspect="1"/>
          </p:cNvPicPr>
          <p:nvPr/>
        </p:nvPicPr>
        <p:blipFill>
          <a:blip r:embed="rId2"/>
          <a:srcRect t="53999" b="35793"/>
          <a:stretch>
            <a:fillRect/>
          </a:stretch>
        </p:blipFill>
        <p:spPr bwMode="auto">
          <a:xfrm>
            <a:off x="3816350" y="3019047"/>
            <a:ext cx="5091113" cy="11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1590948" y="3947974"/>
            <a:ext cx="75324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 panose="02010609060101010101" charset="-122"/>
                <a:sym typeface="+mn-ea"/>
              </a:rPr>
              <a:t>一枚枚邮票  一把把小扇子 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8107" t="5251" r="10966"/>
          <a:stretch>
            <a:fillRect/>
          </a:stretch>
        </p:blipFill>
        <p:spPr bwMode="auto">
          <a:xfrm>
            <a:off x="0" y="2784475"/>
            <a:ext cx="1403648" cy="205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1573428" y="3224213"/>
            <a:ext cx="224292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 panose="02010609060101010101" charset="-122"/>
                <a:sym typeface="+mn-ea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 panose="02010609060101010101" charset="-122"/>
                <a:sym typeface="+mn-ea"/>
              </a:rPr>
              <a:t>枚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 panose="02010609060101010101" charset="-122"/>
                <a:sym typeface="+mn-ea"/>
              </a:rPr>
              <a:t>邮票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91331" y="4126984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枚枚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151318" y="4101862"/>
            <a:ext cx="12105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把把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b="4204"/>
          <a:stretch>
            <a:fillRect/>
          </a:stretch>
        </p:blipFill>
        <p:spPr>
          <a:xfrm>
            <a:off x="5652120" y="-531440"/>
            <a:ext cx="4070351" cy="2643693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611560" y="1142757"/>
            <a:ext cx="58912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楷体_GB2312" pitchFamily="49" charset="-122"/>
                <a:ea typeface="楷体_GB2312" pitchFamily="49" charset="-122"/>
                <a:cs typeface="楷体"/>
              </a:rPr>
              <a:t>扇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哪扇哪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  <a:cs typeface="楷体"/>
              </a:rPr>
              <a:t>  </a:t>
            </a:r>
            <a:r>
              <a:rPr lang="zh-CN" altLang="zh-CN" sz="4000" b="1" dirty="0" smtClean="0">
                <a:latin typeface="楷体_GB2312" pitchFamily="49" charset="-122"/>
                <a:ea typeface="楷体_GB2312" pitchFamily="49" charset="-122"/>
                <a:cs typeface="楷体"/>
              </a:rPr>
              <a:t>飘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哇飘哇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  <a:cs typeface="楷体"/>
            </a:endParaRPr>
          </a:p>
          <a:p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 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  <a:cs typeface="楷体"/>
            </a:endParaRPr>
          </a:p>
          <a:p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</a:rPr>
              <a:t>频频点头   </a:t>
            </a:r>
            <a:r>
              <a:rPr lang="zh-CN" altLang="zh-CN" sz="4000" b="1" dirty="0" smtClean="0"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你</a:t>
            </a:r>
            <a:r>
              <a:rPr lang="zh-CN" altLang="zh-CN" sz="4000" b="1" dirty="0"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挤我碰  </a:t>
            </a:r>
            <a:endParaRPr lang="zh-CN" altLang="zh-CN" sz="4000" b="1" dirty="0">
              <a:latin typeface="楷体_GB2312" pitchFamily="49" charset="-122"/>
              <a:ea typeface="楷体_GB2312" pitchFamily="49" charset="-122"/>
              <a:cs typeface="楷体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8288" y="4281488"/>
            <a:ext cx="89867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橘子、柿子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你挤我碰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，争着要人们去摘呢！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31118" y="4280119"/>
            <a:ext cx="646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楷体"/>
                <a:sym typeface="+mn-ea"/>
              </a:rPr>
              <a:t>争</a:t>
            </a:r>
          </a:p>
        </p:txBody>
      </p:sp>
      <p:graphicFrame>
        <p:nvGraphicFramePr>
          <p:cNvPr id="98307" name="表格 98306"/>
          <p:cNvGraphicFramePr/>
          <p:nvPr/>
        </p:nvGraphicFramePr>
        <p:xfrm>
          <a:off x="6003925" y="1763713"/>
          <a:ext cx="2583180" cy="2501900"/>
        </p:xfrm>
        <a:graphic>
          <a:graphicData uri="http://schemas.openxmlformats.org/drawingml/2006/table">
            <a:tbl>
              <a:tblPr/>
              <a:tblGrid>
                <a:gridCol w="1291590">
                  <a:extLst>
                    <a:ext uri="{9D8B030D-6E8A-4147-A177-3AD203B41FA5}"/>
                  </a:extLst>
                </a:gridCol>
                <a:gridCol w="1291590">
                  <a:extLst>
                    <a:ext uri="{9D8B030D-6E8A-4147-A177-3AD203B41FA5}"/>
                  </a:extLst>
                </a:gridCol>
              </a:tblGrid>
              <a:tr h="1250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10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50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10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7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C7C7C7"/>
              </a:clrFrom>
              <a:clrTo>
                <a:srgbClr val="C7C7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9038" y="1531938"/>
            <a:ext cx="210026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b="4204"/>
          <a:stretch>
            <a:fillRect/>
          </a:stretch>
        </p:blipFill>
        <p:spPr>
          <a:xfrm>
            <a:off x="5652120" y="-531440"/>
            <a:ext cx="4070351" cy="2643693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08513" cy="704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8513" y="0"/>
            <a:ext cx="4467225" cy="771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" name="组合 10"/>
            <p:cNvGrpSpPr/>
            <p:nvPr/>
          </p:nvGrpSpPr>
          <p:grpSpPr>
            <a:xfrm>
              <a:off x="314" y="270"/>
              <a:ext cx="5136" cy="3821"/>
              <a:chOff x="396240" y="406400"/>
              <a:chExt cx="11399520" cy="60655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矩形 11"/>
              <p:cNvSpPr/>
              <p:nvPr/>
            </p:nvSpPr>
            <p:spPr>
              <a:xfrm>
                <a:off x="396240" y="406400"/>
                <a:ext cx="11399520" cy="6065520"/>
              </a:xfrm>
              <a:prstGeom prst="rect">
                <a:avLst/>
              </a:prstGeom>
              <a:noFill/>
              <a:ln w="57150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48640" y="528320"/>
                <a:ext cx="11094720" cy="5821680"/>
              </a:xfrm>
              <a:prstGeom prst="rect">
                <a:avLst/>
              </a:prstGeom>
              <a:noFill/>
              <a:ln w="22225">
                <a:solidFill>
                  <a:srgbClr val="FF8029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5134" name="图片 3" descr="f184c9531e11e455a7ebb577206d6fa2"/>
            <p:cNvPicPr>
              <a:picLocks noChangeAspect="1"/>
            </p:cNvPicPr>
            <p:nvPr/>
          </p:nvPicPr>
          <p:blipFill>
            <a:blip r:embed="rId2"/>
            <a:srcRect l="22166" r="17284"/>
            <a:stretch>
              <a:fillRect/>
            </a:stretch>
          </p:blipFill>
          <p:spPr>
            <a:xfrm>
              <a:off x="4935" y="3294"/>
              <a:ext cx="825" cy="102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35" name="组合 36"/>
            <p:cNvGrpSpPr/>
            <p:nvPr/>
          </p:nvGrpSpPr>
          <p:grpSpPr>
            <a:xfrm>
              <a:off x="0" y="0"/>
              <a:ext cx="2131" cy="1769"/>
              <a:chOff x="-20320" y="0"/>
              <a:chExt cx="5880478" cy="4457450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3" cstate="print"/>
              <a:srcRect/>
              <a:stretch>
                <a:fillRect/>
              </a:stretch>
            </p:blipFill>
            <p:spPr>
              <a:xfrm>
                <a:off x="2679041" y="481054"/>
                <a:ext cx="3181117" cy="3976396"/>
              </a:xfrm>
              <a:prstGeom prst="ellipse">
                <a:avLst/>
              </a:prstGeom>
            </p:spPr>
          </p:pic>
          <p:pic>
            <p:nvPicPr>
              <p:cNvPr id="5137" name="图片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V="1">
                <a:off x="-20320" y="0"/>
                <a:ext cx="3337182" cy="238097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0664" name="Text Box 8"/>
          <p:cNvSpPr txBox="1"/>
          <p:nvPr/>
        </p:nvSpPr>
        <p:spPr>
          <a:xfrm>
            <a:off x="1258888" y="2044700"/>
            <a:ext cx="677621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秋天的雨，有一盒五彩缤纷的颜料。</a:t>
            </a:r>
          </a:p>
        </p:txBody>
      </p:sp>
      <p:sp>
        <p:nvSpPr>
          <p:cNvPr id="70665" name="Text Box 9"/>
          <p:cNvSpPr txBox="1"/>
          <p:nvPr/>
        </p:nvSpPr>
        <p:spPr>
          <a:xfrm>
            <a:off x="1258888" y="3113088"/>
            <a:ext cx="636424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秋天的雨，藏着非常好闻的气味。</a:t>
            </a:r>
          </a:p>
        </p:txBody>
      </p:sp>
      <p:sp>
        <p:nvSpPr>
          <p:cNvPr id="70666" name="Text Box 10"/>
          <p:cNvSpPr txBox="1"/>
          <p:nvPr/>
        </p:nvSpPr>
        <p:spPr>
          <a:xfrm>
            <a:off x="1238250" y="4040188"/>
            <a:ext cx="6646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秋天的雨，吹起了金色的小喇叭。</a:t>
            </a:r>
          </a:p>
        </p:txBody>
      </p:sp>
      <p:sp>
        <p:nvSpPr>
          <p:cNvPr id="70667" name="Text Box 11"/>
          <p:cNvSpPr txBox="1"/>
          <p:nvPr/>
        </p:nvSpPr>
        <p:spPr>
          <a:xfrm>
            <a:off x="1258888" y="1062038"/>
            <a:ext cx="50419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秋天的雨，是一把钥匙。</a:t>
            </a:r>
          </a:p>
        </p:txBody>
      </p:sp>
      <p:sp>
        <p:nvSpPr>
          <p:cNvPr id="70668" name="Text Box 12"/>
          <p:cNvSpPr txBox="1"/>
          <p:nvPr/>
        </p:nvSpPr>
        <p:spPr>
          <a:xfrm>
            <a:off x="1187450" y="4881563"/>
            <a:ext cx="77057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秋天的雨，带给大地的是一曲丰收的歌，</a:t>
            </a:r>
          </a:p>
          <a:p>
            <a:pPr eaLnBrk="1" hangingPunct="1"/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</a:rPr>
              <a:t>带给小朋友的是一首欢乐的歌。</a:t>
            </a:r>
          </a:p>
        </p:txBody>
      </p:sp>
      <p:pic>
        <p:nvPicPr>
          <p:cNvPr id="70674" name="Picture 18" descr="雨点儿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981075"/>
            <a:ext cx="822325" cy="74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75" name="Picture 19" descr="雨点儿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125" y="1947863"/>
            <a:ext cx="822325" cy="74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76" name="Picture 20" descr="雨点儿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125" y="2978150"/>
            <a:ext cx="822325" cy="74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77" name="Picture 21" descr="雨点儿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125" y="3944938"/>
            <a:ext cx="822325" cy="74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78" name="Picture 22" descr="雨点儿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313" y="5006975"/>
            <a:ext cx="822325" cy="7413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6733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0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0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0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0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8"/>
                  </p:tgtEl>
                </p:cond>
              </p:nextCondLst>
            </p:seq>
          </p:childTnLst>
        </p:cTn>
      </p:par>
    </p:tnLst>
    <p:bldLst>
      <p:bldP spid="70664" grpId="0"/>
      <p:bldP spid="70665" grpId="0"/>
      <p:bldP spid="70666" grpId="0"/>
      <p:bldP spid="70667" grpId="0"/>
      <p:bldP spid="706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08513" cy="704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8513" y="1"/>
            <a:ext cx="4467225" cy="771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线连接符 2"/>
          <p:cNvCxnSpPr/>
          <p:nvPr/>
        </p:nvCxnSpPr>
        <p:spPr>
          <a:xfrm>
            <a:off x="717550" y="2132856"/>
            <a:ext cx="1554163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5"/>
          <p:cNvCxnSpPr/>
          <p:nvPr/>
        </p:nvCxnSpPr>
        <p:spPr>
          <a:xfrm>
            <a:off x="690562" y="2644924"/>
            <a:ext cx="236855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717550" y="5085184"/>
            <a:ext cx="222885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272088" y="764704"/>
            <a:ext cx="211455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/>
          <p:nvPr/>
        </p:nvCxnSpPr>
        <p:spPr>
          <a:xfrm>
            <a:off x="5272088" y="2239169"/>
            <a:ext cx="3400425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/>
        </p:nvCxnSpPr>
        <p:spPr>
          <a:xfrm>
            <a:off x="4979988" y="2564904"/>
            <a:ext cx="1223962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1521</Words>
  <Application>Microsoft Office PowerPoint</Application>
  <PresentationFormat>全屏显示(4:3)</PresentationFormat>
  <Paragraphs>116</Paragraphs>
  <Slides>28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课题（第X课时） XX学校   执教老师姓名</dc:title>
  <dc:creator>Administrator</dc:creator>
  <cp:lastModifiedBy>User</cp:lastModifiedBy>
  <cp:revision>37</cp:revision>
  <dcterms:created xsi:type="dcterms:W3CDTF">2018-12-06T07:10:00Z</dcterms:created>
  <dcterms:modified xsi:type="dcterms:W3CDTF">2020-09-16T07:56:51Z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