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4" r:id="rId2"/>
  </p:sldMasterIdLst>
  <p:notesMasterIdLst>
    <p:notesMasterId r:id="rId18"/>
  </p:notesMasterIdLst>
  <p:handoutMasterIdLst>
    <p:handoutMasterId r:id="rId19"/>
  </p:handoutMasterIdLst>
  <p:sldIdLst>
    <p:sldId id="460" r:id="rId3"/>
    <p:sldId id="499" r:id="rId4"/>
    <p:sldId id="500" r:id="rId5"/>
    <p:sldId id="365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39" r:id="rId17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9CC0"/>
    <a:srgbClr val="00ABD0"/>
    <a:srgbClr val="F9F9F9"/>
    <a:srgbClr val="41A3DF"/>
    <a:srgbClr val="ECECEC"/>
    <a:srgbClr val="F3F3F3"/>
    <a:srgbClr val="F7F7F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6" autoAdjust="0"/>
    <p:restoredTop sz="95119" autoAdjust="0"/>
  </p:normalViewPr>
  <p:slideViewPr>
    <p:cSldViewPr>
      <p:cViewPr varScale="1">
        <p:scale>
          <a:sx n="117" d="100"/>
          <a:sy n="117" d="100"/>
        </p:scale>
        <p:origin x="64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FABDDBB-D131-4592-8D6C-83C71C9F0A7E}" type="datetimeFigureOut">
              <a:rPr lang="zh-CN" altLang="en-US"/>
              <a:pPr>
                <a:defRPr/>
              </a:pPr>
              <a:t>2019/6/10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9A4C523-A889-4771-B7C5-11F3653EE8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279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D7D8857-136F-4A9B-A01D-7597929059F7}" type="datetimeFigureOut">
              <a:rPr lang="zh-CN" altLang="en-US"/>
              <a:pPr>
                <a:defRPr/>
              </a:pPr>
              <a:t>2019/6/10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FB1080-C473-4EDA-823F-4682809A0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133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3157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8110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90563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409259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35829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88854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9686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6243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80976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1477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632839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6645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026311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0622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106"/>
          <p:cNvSpPr/>
          <p:nvPr userDrawn="1"/>
        </p:nvSpPr>
        <p:spPr>
          <a:xfrm>
            <a:off x="0" y="434975"/>
            <a:ext cx="755650" cy="4079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107"/>
          <p:cNvSpPr txBox="1"/>
          <p:nvPr userDrawn="1"/>
        </p:nvSpPr>
        <p:spPr>
          <a:xfrm>
            <a:off x="684213" y="360363"/>
            <a:ext cx="2592387" cy="3397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在这里填写目录标题内容</a:t>
            </a:r>
          </a:p>
        </p:txBody>
      </p:sp>
      <p:sp>
        <p:nvSpPr>
          <p:cNvPr id="5" name="矩形 108"/>
          <p:cNvSpPr/>
          <p:nvPr userDrawn="1"/>
        </p:nvSpPr>
        <p:spPr>
          <a:xfrm>
            <a:off x="715963" y="608013"/>
            <a:ext cx="15589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+mn-ea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338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9650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4574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7011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7298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870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2611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8178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8304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4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6786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940426" y="4677966"/>
            <a:ext cx="2735263" cy="2155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7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4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11" Type="http://schemas.openxmlformats.org/officeDocument/2006/relationships/image" Target="../media/image29.jpeg"/><Relationship Id="rId5" Type="http://schemas.openxmlformats.org/officeDocument/2006/relationships/image" Target="../media/image25.png"/><Relationship Id="rId10" Type="http://schemas.openxmlformats.org/officeDocument/2006/relationships/image" Target="../media/image28.jpe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1" name="Picture 41" descr="77H58PIC34n_1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630613" y="-1676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00621" y="1397621"/>
            <a:ext cx="4694733" cy="105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49" tIns="25725" rIns="51449" bIns="25725">
            <a:spAutoFit/>
          </a:bodyPr>
          <a:lstStyle/>
          <a:p>
            <a:pPr defTabSz="514350"/>
            <a:r>
              <a:rPr lang="zh-CN" altLang="en-US" sz="6500" b="1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图形的运动</a:t>
            </a:r>
            <a:endParaRPr lang="zh-CN" altLang="en-US" sz="6500" b="1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98" name="文本框 16"/>
          <p:cNvSpPr txBox="1">
            <a:spLocks noChangeArrowheads="1"/>
          </p:cNvSpPr>
          <p:nvPr/>
        </p:nvSpPr>
        <p:spPr bwMode="auto">
          <a:xfrm>
            <a:off x="899592" y="2449847"/>
            <a:ext cx="5760640" cy="72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49" tIns="25725" rIns="51449" bIns="25725">
            <a:spAutoFit/>
          </a:bodyPr>
          <a:lstStyle/>
          <a:p>
            <a:pPr algn="r" defTabSz="514350"/>
            <a:r>
              <a:rPr lang="en-US" altLang="zh-CN" sz="4400" b="1" dirty="0" smtClean="0">
                <a:solidFill>
                  <a:srgbClr val="5F5F5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4400" b="1" dirty="0" smtClean="0">
                <a:solidFill>
                  <a:srgbClr val="5F5F5F"/>
                </a:solidFill>
                <a:latin typeface="微软雅黑" pitchFamily="34" charset="-122"/>
                <a:ea typeface="微软雅黑" pitchFamily="34" charset="-122"/>
              </a:rPr>
              <a:t>小学毕业总复习</a:t>
            </a:r>
            <a:endParaRPr lang="zh-CN" altLang="en-US" sz="4400" b="1" dirty="0">
              <a:solidFill>
                <a:srgbClr val="5F5F5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37877"/>
            <a:ext cx="5940996" cy="1076268"/>
            <a:chOff x="0" y="237877"/>
            <a:chExt cx="5940996" cy="1076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28431"/>
              <a:ext cx="3733333" cy="88571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35496" y="699542"/>
              <a:ext cx="59055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74901" y="2378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4C9CC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图形的运动</a:t>
              </a:r>
              <a:endParaRPr lang="zh-CN" altLang="en-US" sz="2400" dirty="0">
                <a:solidFill>
                  <a:srgbClr val="4C9CC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grpSp>
        <p:nvGrpSpPr>
          <p:cNvPr id="9" name="组合 31"/>
          <p:cNvGrpSpPr>
            <a:grpSpLocks/>
          </p:cNvGrpSpPr>
          <p:nvPr/>
        </p:nvGrpSpPr>
        <p:grpSpPr bwMode="auto">
          <a:xfrm>
            <a:off x="1571625" y="1950244"/>
            <a:ext cx="3053954" cy="1719263"/>
            <a:chOff x="0" y="0"/>
            <a:chExt cx="4071966" cy="2292261"/>
          </a:xfrm>
        </p:grpSpPr>
        <p:pic>
          <p:nvPicPr>
            <p:cNvPr id="10" name="图片 28" descr="图片7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71966" cy="2292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直接连接符 30"/>
            <p:cNvCxnSpPr>
              <a:cxnSpLocks noChangeShapeType="1"/>
            </p:cNvCxnSpPr>
            <p:nvPr/>
          </p:nvCxnSpPr>
          <p:spPr bwMode="auto">
            <a:xfrm>
              <a:off x="2214578" y="1842148"/>
              <a:ext cx="142876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231357" y="2228850"/>
            <a:ext cx="1092994" cy="1094185"/>
          </a:xfrm>
          <a:prstGeom prst="ellipse">
            <a:avLst/>
          </a:prstGeom>
          <a:solidFill>
            <a:srgbClr val="FF99CC">
              <a:alpha val="47842"/>
            </a:srgbClr>
          </a:solidFill>
          <a:ln w="158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7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9518" y="944286"/>
            <a:ext cx="80458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把左边的圆平移，使平移后的圆与右边的线段组成轴对称图形。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788694" y="1815704"/>
            <a:ext cx="2700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1800">
                <a:solidFill>
                  <a:srgbClr val="000000"/>
                </a:solidFill>
                <a:latin typeface="宋体" panose="02010600030101010101" pitchFamily="2" charset="-122"/>
              </a:rPr>
              <a:t>圆应向(   )方向平移(   )格.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788694" y="2409826"/>
            <a:ext cx="3000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1800">
                <a:solidFill>
                  <a:srgbClr val="000000"/>
                </a:solidFill>
                <a:latin typeface="宋体" panose="02010600030101010101" pitchFamily="2" charset="-122"/>
              </a:rPr>
              <a:t>你能画出这个轴对称图形的对称轴吗？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786313" y="3012282"/>
            <a:ext cx="27158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1800">
                <a:solidFill>
                  <a:srgbClr val="000000"/>
                </a:solidFill>
                <a:latin typeface="宋体" panose="02010600030101010101" pitchFamily="2" charset="-122"/>
              </a:rPr>
              <a:t>对称轴通过圆心吗？</a:t>
            </a:r>
            <a:endParaRPr lang="en-US" altLang="zh-CN" sz="18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r>
              <a:rPr lang="zh-CN" altLang="en-US" sz="1800">
                <a:solidFill>
                  <a:srgbClr val="000000"/>
                </a:solidFill>
                <a:latin typeface="宋体" panose="02010600030101010101" pitchFamily="2" charset="-122"/>
              </a:rPr>
              <a:t>它与已知线段有什么关系？</a:t>
            </a: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757612" y="1682354"/>
            <a:ext cx="25004" cy="2322909"/>
          </a:xfrm>
          <a:prstGeom prst="line">
            <a:avLst/>
          </a:prstGeom>
          <a:noFill/>
          <a:ln w="3810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555776" y="4162729"/>
            <a:ext cx="2741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它与已知线段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互相垂直。</a:t>
            </a:r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3201591" y="2861073"/>
            <a:ext cx="1092994" cy="1092994"/>
            <a:chOff x="0" y="0"/>
            <a:chExt cx="681" cy="680"/>
          </a:xfrm>
        </p:grpSpPr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0" y="0"/>
              <a:ext cx="681" cy="680"/>
            </a:xfrm>
            <a:prstGeom prst="ellipse">
              <a:avLst/>
            </a:prstGeom>
            <a:solidFill>
              <a:srgbClr val="FF99CC">
                <a:alpha val="4196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328" y="31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3215879" y="1285875"/>
            <a:ext cx="1092994" cy="1092994"/>
            <a:chOff x="0" y="0"/>
            <a:chExt cx="681" cy="680"/>
          </a:xfrm>
        </p:grpSpPr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0" y="0"/>
              <a:ext cx="681" cy="680"/>
            </a:xfrm>
            <a:prstGeom prst="ellipse">
              <a:avLst/>
            </a:prstGeom>
            <a:solidFill>
              <a:srgbClr val="FF99CC">
                <a:alpha val="4196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328" y="317"/>
              <a:ext cx="45" cy="45"/>
            </a:xfrm>
            <a:prstGeom prst="ellipse">
              <a:avLst/>
            </a:prstGeom>
            <a:solidFill>
              <a:srgbClr val="FF00FF">
                <a:alpha val="16862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3207544" y="1768079"/>
            <a:ext cx="1092994" cy="1092994"/>
            <a:chOff x="0" y="0"/>
            <a:chExt cx="681" cy="680"/>
          </a:xfrm>
        </p:grpSpPr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0" y="0"/>
              <a:ext cx="681" cy="680"/>
            </a:xfrm>
            <a:prstGeom prst="ellipse">
              <a:avLst/>
            </a:prstGeom>
            <a:solidFill>
              <a:srgbClr val="FF99CC">
                <a:alpha val="4196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328" y="31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Group 23"/>
          <p:cNvGrpSpPr>
            <a:grpSpLocks/>
          </p:cNvGrpSpPr>
          <p:nvPr/>
        </p:nvGrpSpPr>
        <p:grpSpPr bwMode="auto">
          <a:xfrm>
            <a:off x="3207544" y="2593182"/>
            <a:ext cx="1092994" cy="1092994"/>
            <a:chOff x="0" y="0"/>
            <a:chExt cx="681" cy="680"/>
          </a:xfrm>
        </p:grpSpPr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0" y="0"/>
              <a:ext cx="681" cy="680"/>
            </a:xfrm>
            <a:prstGeom prst="ellipse">
              <a:avLst/>
            </a:prstGeom>
            <a:solidFill>
              <a:srgbClr val="FF99CC">
                <a:alpha val="4196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328" y="31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386012" y="2753916"/>
            <a:ext cx="53579" cy="5357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7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 flipH="1" flipV="1">
            <a:off x="2375298" y="2753916"/>
            <a:ext cx="53578" cy="53578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7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3768328" y="1682353"/>
            <a:ext cx="23813" cy="2376488"/>
          </a:xfrm>
          <a:prstGeom prst="line">
            <a:avLst/>
          </a:prstGeom>
          <a:noFill/>
          <a:ln w="38100">
            <a:solidFill>
              <a:srgbClr val="008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4" name="直接连接符 28"/>
          <p:cNvCxnSpPr>
            <a:cxnSpLocks noChangeShapeType="1"/>
          </p:cNvCxnSpPr>
          <p:nvPr/>
        </p:nvCxnSpPr>
        <p:spPr bwMode="auto">
          <a:xfrm rot="10800000" flipH="1">
            <a:off x="3233738" y="3332560"/>
            <a:ext cx="1092994" cy="119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005387" y="2067694"/>
            <a:ext cx="2700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</a:rPr>
              <a:t>5</a:t>
            </a:r>
            <a:endParaRPr kumimoji="0" lang="zh-CN" alt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815012" y="1762125"/>
            <a:ext cx="2700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solidFill>
                  <a:srgbClr val="FF0000"/>
                </a:solidFill>
                <a:ea typeface="黑体" panose="02010609060101010101" pitchFamily="49" charset="-122"/>
              </a:rPr>
              <a:t>右</a:t>
            </a:r>
            <a:endParaRPr lang="zh-CN" altLang="en-US" sz="24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41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1474 0.0067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361" y="3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7" grpId="0" animBg="1"/>
      <p:bldP spid="18" grpId="0"/>
      <p:bldP spid="31" grpId="0" animBg="1"/>
      <p:bldP spid="32" grpId="0" animBg="1"/>
      <p:bldP spid="32" grpId="1" animBg="1"/>
      <p:bldP spid="33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37877"/>
            <a:ext cx="5940996" cy="1076268"/>
            <a:chOff x="0" y="237877"/>
            <a:chExt cx="5940996" cy="1076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8431"/>
              <a:ext cx="3733333" cy="88571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35496" y="699542"/>
              <a:ext cx="59055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74901" y="2378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4C9CC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图形的运动</a:t>
              </a:r>
              <a:endParaRPr lang="zh-CN" altLang="en-US" sz="2400" dirty="0">
                <a:solidFill>
                  <a:srgbClr val="4C9CC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85937" y="696516"/>
            <a:ext cx="5625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从下面的四种瓷砖中选择两种，可以拼成不同的图案。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19363" y="2440781"/>
            <a:ext cx="43755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下面这两个图案各选择了哪两种瓷砖？</a:t>
            </a:r>
          </a:p>
        </p:txBody>
      </p:sp>
      <p:pic>
        <p:nvPicPr>
          <p:cNvPr id="11" name="图片 5" descr="QQ截图201503151027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017985"/>
            <a:ext cx="4171950" cy="146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6" descr="QQ截图201503151027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2842022"/>
            <a:ext cx="355401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2899172" y="3000375"/>
            <a:ext cx="1351359" cy="1350169"/>
            <a:chOff x="2" y="-7"/>
            <a:chExt cx="2836" cy="2835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476" y="1354"/>
              <a:ext cx="1362" cy="1474"/>
            </a:xfrm>
            <a:prstGeom prst="rect">
              <a:avLst/>
            </a:prstGeom>
            <a:noFill/>
            <a:ln w="5080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" y="-7"/>
              <a:ext cx="1361" cy="1360"/>
            </a:xfrm>
            <a:prstGeom prst="rect">
              <a:avLst/>
            </a:prstGeom>
            <a:noFill/>
            <a:ln w="5080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79466" y="3394159"/>
            <a:ext cx="161294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2号和4号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605170" y="3351602"/>
            <a:ext cx="161294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1号和3号</a:t>
            </a:r>
          </a:p>
        </p:txBody>
      </p:sp>
    </p:spTree>
    <p:extLst>
      <p:ext uri="{BB962C8B-B14F-4D97-AF65-F5344CB8AC3E}">
        <p14:creationId xmlns:p14="http://schemas.microsoft.com/office/powerpoint/2010/main" val="37534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bldLvl="0"/>
      <p:bldP spid="1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37877"/>
            <a:ext cx="5940996" cy="1076268"/>
            <a:chOff x="0" y="237877"/>
            <a:chExt cx="5940996" cy="1076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8431"/>
              <a:ext cx="3733333" cy="88571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35496" y="699542"/>
              <a:ext cx="59055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74901" y="2378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4C9CC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图形的运动</a:t>
              </a:r>
              <a:endParaRPr lang="zh-CN" altLang="en-US" sz="2400" dirty="0">
                <a:solidFill>
                  <a:srgbClr val="4C9CC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32360" y="1207294"/>
            <a:ext cx="5917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任意选择两种瓷砖，设计几种不同的图案，与同学交流。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85937" y="696516"/>
            <a:ext cx="5625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从下面的四种瓷砖中选择两种，可以拼成不同的图案。</a:t>
            </a:r>
          </a:p>
        </p:txBody>
      </p:sp>
      <p:pic>
        <p:nvPicPr>
          <p:cNvPr id="11" name="图片 34" descr="QQ截图201503151027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69" y="2839641"/>
            <a:ext cx="620196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35" descr="QQ截图201503151027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85901"/>
            <a:ext cx="4171950" cy="146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9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37877"/>
            <a:ext cx="5940996" cy="1076268"/>
            <a:chOff x="0" y="237877"/>
            <a:chExt cx="5940996" cy="1076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28431"/>
              <a:ext cx="3733333" cy="88571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35496" y="699542"/>
              <a:ext cx="59055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74901" y="2378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4C9CC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图形的运动</a:t>
              </a:r>
              <a:endParaRPr lang="zh-CN" altLang="en-US" sz="2400" dirty="0">
                <a:solidFill>
                  <a:srgbClr val="4C9CC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70653"/>
            <a:ext cx="1512168" cy="1545636"/>
          </a:xfrm>
          <a:prstGeom prst="rect">
            <a:avLst/>
          </a:prstGeom>
        </p:spPr>
      </p:pic>
      <p:pic>
        <p:nvPicPr>
          <p:cNvPr id="9" name="图片 2" descr="ZXXKCOM2012080610160566935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70653"/>
            <a:ext cx="1740048" cy="154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" descr="2f8541ee7ba0bc822e2e214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71288"/>
            <a:ext cx="1729706" cy="172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708882"/>
              </p:ext>
            </p:extLst>
          </p:nvPr>
        </p:nvGraphicFramePr>
        <p:xfrm>
          <a:off x="1187623" y="2737646"/>
          <a:ext cx="1658869" cy="1630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8" imgW="3932261" imgH="3726503" progId="PBrush">
                  <p:embed/>
                </p:oleObj>
              </mc:Choice>
              <mc:Fallback>
                <p:oleObj r:id="rId8" imgW="3932261" imgH="3726503" progId="PBrus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3" y="2737646"/>
                        <a:ext cx="1658869" cy="1630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2" descr="338952166955085780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78" y="2737646"/>
            <a:ext cx="2016224" cy="19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" descr="257915521160081787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88" y="2578464"/>
            <a:ext cx="2325562" cy="184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5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37877"/>
            <a:ext cx="5940996" cy="1076268"/>
            <a:chOff x="0" y="237877"/>
            <a:chExt cx="5940996" cy="1076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8431"/>
              <a:ext cx="3733333" cy="88571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35496" y="699542"/>
              <a:ext cx="59055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74901" y="2378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4C9CC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图形的运动</a:t>
              </a:r>
              <a:endParaRPr lang="zh-CN" altLang="en-US" sz="2400" dirty="0">
                <a:solidFill>
                  <a:srgbClr val="4C9CC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pic>
        <p:nvPicPr>
          <p:cNvPr id="9" name="图片 8" descr="39961002443617117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79" y="944224"/>
            <a:ext cx="2423920" cy="21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2008081515344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08" y="1851670"/>
            <a:ext cx="2754240" cy="183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431" y="2032706"/>
            <a:ext cx="2481848" cy="18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1" name="Picture 41" descr="77H58PIC34n_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2067694"/>
            <a:ext cx="810670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宇宙中的世界万物都是运动的！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635896" y="3003798"/>
            <a:ext cx="3313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亚里斯多德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314144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课前围绕问题复习整理：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图形的运动方式有哪些？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每种运动的特点是什么？我们要关注哪些要素？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哪些运动只改变图形的位置而不改变图形的形状和大小？哪些运动只改变图形的大小而不改变图形的形状</a:t>
            </a:r>
            <a:r>
              <a:rPr lang="en-US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在画图操作中要注意些什么？</a:t>
            </a:r>
            <a:endParaRPr lang="zh-CN" altLang="zh-CN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237877"/>
            <a:ext cx="5940996" cy="1076268"/>
            <a:chOff x="0" y="237877"/>
            <a:chExt cx="5940996" cy="107626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8431"/>
              <a:ext cx="3733333" cy="88571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35496" y="699542"/>
              <a:ext cx="59055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74901" y="2378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4C9CC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图形的运动</a:t>
              </a:r>
              <a:endParaRPr lang="zh-CN" altLang="en-US" sz="2400" dirty="0">
                <a:solidFill>
                  <a:srgbClr val="4C9CC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6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37877"/>
            <a:ext cx="5940996" cy="1076268"/>
            <a:chOff x="0" y="237877"/>
            <a:chExt cx="5940996" cy="1076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8431"/>
              <a:ext cx="3733333" cy="88571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35496" y="699542"/>
              <a:ext cx="59055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74901" y="2378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4C9CC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图形的运动</a:t>
              </a:r>
              <a:endParaRPr lang="zh-CN" altLang="en-US" sz="2400" dirty="0">
                <a:solidFill>
                  <a:srgbClr val="4C9CC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95536" y="1059582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课前围绕问题复习整理：</a:t>
            </a:r>
          </a:p>
          <a:p>
            <a:r>
              <a:rPr lang="en-US" altLang="zh-CN" sz="2800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 </a:t>
            </a:r>
            <a:r>
              <a:rPr lang="zh-CN" altLang="en-US" sz="2800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图形的运动方式有哪些？</a:t>
            </a:r>
          </a:p>
          <a:p>
            <a:r>
              <a:rPr lang="en-US" altLang="zh-CN" sz="2800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 </a:t>
            </a:r>
            <a:r>
              <a:rPr lang="zh-CN" altLang="en-US" sz="2800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每种运动的特点是什么？我们要关注哪些要素？</a:t>
            </a:r>
          </a:p>
          <a:p>
            <a:r>
              <a:rPr lang="en-US" altLang="zh-CN" sz="2800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3. </a:t>
            </a:r>
            <a:r>
              <a:rPr lang="zh-CN" altLang="en-US" sz="2800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哪些运动只改变图形的位置而不改变图形的形状和大小？哪些运动只改变图形的大小而不改变图形的形状</a:t>
            </a:r>
            <a:r>
              <a:rPr lang="en-US" altLang="zh-CN" sz="2800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?</a:t>
            </a:r>
          </a:p>
          <a:p>
            <a:r>
              <a:rPr lang="en-US" altLang="zh-CN" sz="2800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4. </a:t>
            </a:r>
            <a:r>
              <a:rPr lang="zh-CN" altLang="en-US" sz="2800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在画图操作中要注意些什么？</a:t>
            </a:r>
          </a:p>
        </p:txBody>
      </p:sp>
    </p:spTree>
    <p:extLst>
      <p:ext uri="{BB962C8B-B14F-4D97-AF65-F5344CB8AC3E}">
        <p14:creationId xmlns:p14="http://schemas.microsoft.com/office/powerpoint/2010/main" val="22506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37877"/>
            <a:ext cx="5940996" cy="1076268"/>
            <a:chOff x="0" y="237877"/>
            <a:chExt cx="5940996" cy="1076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8431"/>
              <a:ext cx="3733333" cy="88571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35496" y="699542"/>
              <a:ext cx="59055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74901" y="2378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4C9CC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图形的运动</a:t>
              </a:r>
              <a:endParaRPr lang="zh-CN" altLang="en-US" sz="2400" dirty="0">
                <a:solidFill>
                  <a:srgbClr val="4C9CC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pic>
        <p:nvPicPr>
          <p:cNvPr id="11" name="图片 6" descr="QQ截图20150317163145 - 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8" y="776042"/>
            <a:ext cx="2895600" cy="196334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7" descr="QQ截图2015031718284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26" y="776042"/>
            <a:ext cx="1348979" cy="198239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8" descr="QQ截图201503181619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95" y="699542"/>
            <a:ext cx="1547813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4" descr="图片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15881"/>
            <a:ext cx="2868216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9" descr="QQ截图2015031816532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11" y="2869459"/>
            <a:ext cx="2984897" cy="187523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37877"/>
            <a:ext cx="5940996" cy="1076268"/>
            <a:chOff x="0" y="237877"/>
            <a:chExt cx="5940996" cy="1076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8431"/>
              <a:ext cx="3733333" cy="88571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35496" y="699542"/>
              <a:ext cx="59055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74901" y="2378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4C9CC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图形的运动</a:t>
              </a:r>
              <a:endParaRPr lang="zh-CN" altLang="en-US" sz="2400" dirty="0">
                <a:solidFill>
                  <a:srgbClr val="4C9CC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pic>
        <p:nvPicPr>
          <p:cNvPr id="10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46797"/>
            <a:ext cx="685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90096"/>
            <a:ext cx="6858000" cy="205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6" y="1869281"/>
            <a:ext cx="107989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72" y="1814512"/>
            <a:ext cx="10810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35" y="1760935"/>
            <a:ext cx="1079897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2244329" y="1491854"/>
            <a:ext cx="0" cy="1513284"/>
          </a:xfrm>
          <a:prstGeom prst="line">
            <a:avLst/>
          </a:prstGeom>
          <a:noFill/>
          <a:ln w="2540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1763688" y="1760935"/>
            <a:ext cx="1026319" cy="1403747"/>
          </a:xfrm>
          <a:prstGeom prst="line">
            <a:avLst/>
          </a:prstGeom>
          <a:noFill/>
          <a:ln w="2540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1543051" y="2173566"/>
            <a:ext cx="1403747" cy="470192"/>
          </a:xfrm>
          <a:prstGeom prst="line">
            <a:avLst/>
          </a:prstGeom>
          <a:noFill/>
          <a:ln w="2540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1813323" y="1760935"/>
            <a:ext cx="864394" cy="1243013"/>
          </a:xfrm>
          <a:prstGeom prst="line">
            <a:avLst/>
          </a:prstGeom>
          <a:noFill/>
          <a:ln w="2540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flipV="1">
            <a:off x="1650207" y="2093119"/>
            <a:ext cx="1432322" cy="486966"/>
          </a:xfrm>
          <a:prstGeom prst="line">
            <a:avLst/>
          </a:prstGeom>
          <a:noFill/>
          <a:ln w="2540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rot="60000">
            <a:off x="5970985" y="3112294"/>
            <a:ext cx="54769" cy="1457325"/>
          </a:xfrm>
          <a:prstGeom prst="line">
            <a:avLst/>
          </a:prstGeom>
          <a:noFill/>
          <a:ln w="2540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rot="60000">
            <a:off x="4567237" y="1439466"/>
            <a:ext cx="53579" cy="1560909"/>
          </a:xfrm>
          <a:prstGeom prst="line">
            <a:avLst/>
          </a:prstGeom>
          <a:noFill/>
          <a:ln w="2540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V="1">
            <a:off x="3918347" y="1976437"/>
            <a:ext cx="1404938" cy="757238"/>
          </a:xfrm>
          <a:prstGeom prst="line">
            <a:avLst/>
          </a:prstGeom>
          <a:noFill/>
          <a:ln w="2540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3811191" y="1922860"/>
            <a:ext cx="1552898" cy="880576"/>
          </a:xfrm>
          <a:prstGeom prst="line">
            <a:avLst/>
          </a:prstGeom>
          <a:noFill/>
          <a:ln w="2540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303735" y="1057275"/>
            <a:ext cx="6858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100">
                <a:solidFill>
                  <a:srgbClr val="000099"/>
                </a:solidFill>
                <a:ea typeface="楷体_GB2312" panose="02010609030101010101" pitchFamily="49" charset="-122"/>
              </a:rPr>
              <a:t>下面哪些图形是轴对称图形？画出轴对称图形的对称轴。</a:t>
            </a:r>
          </a:p>
        </p:txBody>
      </p: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2606279" y="3562350"/>
            <a:ext cx="1458515" cy="702469"/>
            <a:chOff x="0" y="0"/>
            <a:chExt cx="852" cy="833"/>
          </a:xfrm>
        </p:grpSpPr>
        <p:pic>
          <p:nvPicPr>
            <p:cNvPr id="26" name="Picture 34" descr="图片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52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AutoShape 35"/>
            <p:cNvSpPr>
              <a:spLocks noChangeArrowheads="1"/>
            </p:cNvSpPr>
            <p:nvPr/>
          </p:nvSpPr>
          <p:spPr bwMode="auto">
            <a:xfrm>
              <a:off x="46" y="165"/>
              <a:ext cx="771" cy="498"/>
            </a:xfrm>
            <a:prstGeom prst="parallelogram">
              <a:avLst>
                <a:gd name="adj" fmla="val 38705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8" name="图片 21" descr="图片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48" y="3355181"/>
            <a:ext cx="133945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9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37877"/>
            <a:ext cx="5940996" cy="1076268"/>
            <a:chOff x="0" y="237877"/>
            <a:chExt cx="5940996" cy="1076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8431"/>
              <a:ext cx="3733333" cy="88571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35496" y="699542"/>
              <a:ext cx="59055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74901" y="2378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4C9CC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图形的运动</a:t>
              </a:r>
              <a:endParaRPr lang="zh-CN" altLang="en-US" sz="2400" dirty="0">
                <a:solidFill>
                  <a:srgbClr val="4C9CC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85925" y="1485900"/>
            <a:ext cx="5886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kumimoji="0" lang="zh-CN" alt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画出图Ａ的另一半，使它成为一个轴对称图形。</a:t>
            </a:r>
          </a:p>
        </p:txBody>
      </p:sp>
      <p:pic>
        <p:nvPicPr>
          <p:cNvPr id="10" name="图片 6" descr="QQ截图201503151014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2" y="2035969"/>
            <a:ext cx="2464594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4625578" y="2349103"/>
            <a:ext cx="917972" cy="1833563"/>
            <a:chOff x="2925" y="1979"/>
            <a:chExt cx="771" cy="1496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925" y="1979"/>
              <a:ext cx="771" cy="2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3198" y="2205"/>
              <a:ext cx="49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3198" y="2205"/>
              <a:ext cx="0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3198" y="2478"/>
              <a:ext cx="226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3198" y="2750"/>
              <a:ext cx="226" cy="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2925" y="3475"/>
              <a:ext cx="2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3654029" y="2625329"/>
            <a:ext cx="78581" cy="78581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7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4277917" y="2895601"/>
            <a:ext cx="78581" cy="78581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7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3977879" y="3219451"/>
            <a:ext cx="78581" cy="78581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7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4277917" y="4113610"/>
            <a:ext cx="78581" cy="78581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7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090048" y="2214563"/>
            <a:ext cx="1578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找关键点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090048" y="2628900"/>
            <a:ext cx="1722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画对称点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113859" y="3074075"/>
            <a:ext cx="1578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连点成形</a:t>
            </a:r>
          </a:p>
        </p:txBody>
      </p:sp>
      <p:sp>
        <p:nvSpPr>
          <p:cNvPr id="25" name="文本框 6"/>
          <p:cNvSpPr txBox="1">
            <a:spLocks noChangeArrowheads="1"/>
          </p:cNvSpPr>
          <p:nvPr/>
        </p:nvSpPr>
        <p:spPr bwMode="auto">
          <a:xfrm>
            <a:off x="1619672" y="859699"/>
            <a:ext cx="196810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画一画</a:t>
            </a:r>
          </a:p>
        </p:txBody>
      </p:sp>
    </p:spTree>
    <p:extLst>
      <p:ext uri="{BB962C8B-B14F-4D97-AF65-F5344CB8AC3E}">
        <p14:creationId xmlns:p14="http://schemas.microsoft.com/office/powerpoint/2010/main" val="12186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3457E-6 L 0.20243 -0.0021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122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9.87654E-7 L 0.06927 0.0046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455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97531E-6 L 0.13159 0.0067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580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309 L 0.06944 0.0058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177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37877"/>
            <a:ext cx="5940996" cy="1076268"/>
            <a:chOff x="0" y="237877"/>
            <a:chExt cx="5940996" cy="1076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8431"/>
              <a:ext cx="3733333" cy="88571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35496" y="699542"/>
              <a:ext cx="59055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74901" y="2378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4C9CC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图形的运动</a:t>
              </a:r>
              <a:endParaRPr lang="zh-CN" altLang="en-US" sz="2400" dirty="0">
                <a:solidFill>
                  <a:srgbClr val="4C9CC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92272" y="758854"/>
            <a:ext cx="517802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</a:rPr>
              <a:t>把图Ｂ向右平移５格，再向上平移</a:t>
            </a:r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</a:rPr>
              <a:t>格。</a:t>
            </a: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5203711" y="745159"/>
            <a:ext cx="4429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</a:rPr>
              <a:t>把图Ｃ绕</a:t>
            </a:r>
            <a:r>
              <a:rPr lang="zh-CN" altLang="en-US" sz="21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点</a:t>
            </a:r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</a:rPr>
              <a:t>O</a:t>
            </a:r>
            <a:r>
              <a:rPr lang="zh-CN" altLang="en-US" sz="21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逆时针旋转</a:t>
            </a:r>
            <a:r>
              <a:rPr lang="en-US" altLang="zh-CN" sz="21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90°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1" name="Text Box 68"/>
          <p:cNvSpPr txBox="1">
            <a:spLocks noChangeArrowheads="1"/>
          </p:cNvSpPr>
          <p:nvPr/>
        </p:nvSpPr>
        <p:spPr bwMode="auto">
          <a:xfrm>
            <a:off x="77559" y="1296085"/>
            <a:ext cx="84548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kumimoji="0" lang="zh-CN" alt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把图</a:t>
            </a:r>
            <a:r>
              <a:rPr kumimoji="0" lang="en-US" altLang="zh-C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</a:rPr>
              <a:t>D</a:t>
            </a:r>
            <a:r>
              <a:rPr kumimoji="0" lang="zh-CN" alt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按</a:t>
            </a:r>
            <a:r>
              <a:rPr kumimoji="0" lang="en-US" altLang="zh-C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</a:rPr>
              <a:t>2:1</a:t>
            </a:r>
            <a:r>
              <a:rPr kumimoji="0" lang="zh-CN" alt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的比放大。放大后的新图形与图</a:t>
            </a:r>
            <a:r>
              <a:rPr kumimoji="0" lang="en-US" altLang="zh-C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</a:rPr>
              <a:t>D</a:t>
            </a:r>
            <a:r>
              <a:rPr kumimoji="0" lang="zh-CN" alt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面积的比是几比几？</a:t>
            </a:r>
          </a:p>
        </p:txBody>
      </p:sp>
      <p:pic>
        <p:nvPicPr>
          <p:cNvPr id="12" name="Picture 7" descr="图片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2" y="1924050"/>
            <a:ext cx="4622006" cy="265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681287" y="4338637"/>
            <a:ext cx="61913" cy="61913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7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815954" y="4354116"/>
            <a:ext cx="6477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3808810" y="3687366"/>
            <a:ext cx="0" cy="64770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3815954" y="3706416"/>
            <a:ext cx="647700" cy="647700"/>
            <a:chOff x="2245" y="3113"/>
            <a:chExt cx="544" cy="544"/>
          </a:xfrm>
        </p:grpSpPr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245" y="3113"/>
              <a:ext cx="363" cy="36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2608" y="3294"/>
              <a:ext cx="181" cy="181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789" y="3294"/>
              <a:ext cx="0" cy="363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3492104" y="4137422"/>
            <a:ext cx="161925" cy="108347"/>
          </a:xfrm>
          <a:prstGeom prst="rightArrow">
            <a:avLst>
              <a:gd name="adj1" fmla="val 50000"/>
              <a:gd name="adj2" fmla="val 37328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7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193382" y="3759994"/>
            <a:ext cx="108347" cy="163116"/>
          </a:xfrm>
          <a:prstGeom prst="upArrow">
            <a:avLst>
              <a:gd name="adj1" fmla="val 50000"/>
              <a:gd name="adj2" fmla="val 37602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7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3773091" y="4329112"/>
            <a:ext cx="61913" cy="61913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7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815954" y="3692129"/>
            <a:ext cx="647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3808810" y="3037285"/>
            <a:ext cx="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3812381" y="3044429"/>
            <a:ext cx="647700" cy="647700"/>
            <a:chOff x="2245" y="3113"/>
            <a:chExt cx="544" cy="544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245" y="3113"/>
              <a:ext cx="363" cy="3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2608" y="3294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789" y="3294"/>
              <a:ext cx="0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" name="AutoShape 28"/>
          <p:cNvSpPr>
            <a:spLocks noChangeArrowheads="1"/>
          </p:cNvSpPr>
          <p:nvPr/>
        </p:nvSpPr>
        <p:spPr bwMode="auto">
          <a:xfrm rot="21422327" flipH="1">
            <a:off x="2840831" y="2084785"/>
            <a:ext cx="277416" cy="161925"/>
          </a:xfrm>
          <a:custGeom>
            <a:avLst/>
            <a:gdLst>
              <a:gd name="T0" fmla="*/ 277416 w 21600"/>
              <a:gd name="T1" fmla="*/ 107950 h 21600"/>
              <a:gd name="T2" fmla="*/ 184944 w 21600"/>
              <a:gd name="T3" fmla="*/ 53975 h 21600"/>
              <a:gd name="T4" fmla="*/ 92472 w 21600"/>
              <a:gd name="T5" fmla="*/ 107950 h 21600"/>
              <a:gd name="T6" fmla="*/ 0 w 21600"/>
              <a:gd name="T7" fmla="*/ 107950 h 21600"/>
              <a:gd name="T8" fmla="*/ 184944 w 21600"/>
              <a:gd name="T9" fmla="*/ 0 h 21600"/>
              <a:gd name="T10" fmla="*/ 369888 w 21600"/>
              <a:gd name="T11" fmla="*/ 107940 h 21600"/>
              <a:gd name="T12" fmla="*/ 369888 w 21600"/>
              <a:gd name="T13" fmla="*/ 107950 h 21600"/>
              <a:gd name="T14" fmla="*/ 416124 w 21600"/>
              <a:gd name="T15" fmla="*/ 107950 h 21600"/>
              <a:gd name="T16" fmla="*/ 323652 w 21600"/>
              <a:gd name="T17" fmla="*/ 161925 h 21600"/>
              <a:gd name="T18" fmla="*/ 231180 w 21600"/>
              <a:gd name="T19" fmla="*/ 107950 h 21600"/>
              <a:gd name="T20" fmla="*/ 277416 w 21600"/>
              <a:gd name="T21" fmla="*/ 107950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AutoShape 33"/>
          <p:cNvSpPr>
            <a:spLocks noChangeArrowheads="1"/>
          </p:cNvSpPr>
          <p:nvPr/>
        </p:nvSpPr>
        <p:spPr bwMode="auto">
          <a:xfrm>
            <a:off x="3337322" y="3011091"/>
            <a:ext cx="61913" cy="61913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7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1" name="Group 43"/>
          <p:cNvGrpSpPr>
            <a:grpSpLocks/>
          </p:cNvGrpSpPr>
          <p:nvPr/>
        </p:nvGrpSpPr>
        <p:grpSpPr bwMode="auto">
          <a:xfrm>
            <a:off x="3352800" y="2160985"/>
            <a:ext cx="27385" cy="1741884"/>
            <a:chOff x="612" y="2012"/>
            <a:chExt cx="23" cy="1463"/>
          </a:xfrm>
        </p:grpSpPr>
        <p:sp>
          <p:nvSpPr>
            <p:cNvPr id="32" name="Rectangle 41"/>
            <p:cNvSpPr>
              <a:spLocks noChangeArrowheads="1"/>
            </p:cNvSpPr>
            <p:nvPr/>
          </p:nvSpPr>
          <p:spPr bwMode="auto">
            <a:xfrm flipH="1">
              <a:off x="612" y="2012"/>
              <a:ext cx="23" cy="728"/>
            </a:xfrm>
            <a:prstGeom prst="rect">
              <a:avLst/>
            </a:prstGeom>
            <a:solidFill>
              <a:srgbClr val="FF0000"/>
            </a:solidFill>
            <a:ln w="317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 flipH="1">
              <a:off x="612" y="2747"/>
              <a:ext cx="23" cy="728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Group 49"/>
          <p:cNvGrpSpPr>
            <a:grpSpLocks/>
          </p:cNvGrpSpPr>
          <p:nvPr/>
        </p:nvGrpSpPr>
        <p:grpSpPr bwMode="auto">
          <a:xfrm>
            <a:off x="2487216" y="2381250"/>
            <a:ext cx="647700" cy="647700"/>
            <a:chOff x="1129" y="2000"/>
            <a:chExt cx="544" cy="544"/>
          </a:xfrm>
        </p:grpSpPr>
        <p:sp>
          <p:nvSpPr>
            <p:cNvPr id="35" name="Line 47"/>
            <p:cNvSpPr>
              <a:spLocks noChangeShapeType="1"/>
            </p:cNvSpPr>
            <p:nvPr/>
          </p:nvSpPr>
          <p:spPr bwMode="auto">
            <a:xfrm>
              <a:off x="1310" y="2003"/>
              <a:ext cx="3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Line 48"/>
            <p:cNvSpPr>
              <a:spLocks noChangeShapeType="1"/>
            </p:cNvSpPr>
            <p:nvPr/>
          </p:nvSpPr>
          <p:spPr bwMode="auto">
            <a:xfrm flipH="1">
              <a:off x="1129" y="2000"/>
              <a:ext cx="181" cy="5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4895850" y="4137422"/>
            <a:ext cx="17287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Line 52"/>
          <p:cNvSpPr>
            <a:spLocks noChangeShapeType="1"/>
          </p:cNvSpPr>
          <p:nvPr/>
        </p:nvSpPr>
        <p:spPr bwMode="auto">
          <a:xfrm>
            <a:off x="4895850" y="3274219"/>
            <a:ext cx="0" cy="86320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Line 53"/>
          <p:cNvSpPr>
            <a:spLocks noChangeShapeType="1"/>
          </p:cNvSpPr>
          <p:nvPr/>
        </p:nvSpPr>
        <p:spPr bwMode="auto">
          <a:xfrm>
            <a:off x="4895850" y="3274219"/>
            <a:ext cx="129659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Line 54"/>
          <p:cNvSpPr>
            <a:spLocks noChangeShapeType="1"/>
          </p:cNvSpPr>
          <p:nvPr/>
        </p:nvSpPr>
        <p:spPr bwMode="auto">
          <a:xfrm>
            <a:off x="6199585" y="3274219"/>
            <a:ext cx="432197" cy="86320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TextBox 36"/>
          <p:cNvSpPr txBox="1">
            <a:spLocks noChangeArrowheads="1"/>
          </p:cNvSpPr>
          <p:nvPr/>
        </p:nvSpPr>
        <p:spPr bwMode="auto">
          <a:xfrm>
            <a:off x="4411267" y="2196704"/>
            <a:ext cx="535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TextBox 37"/>
          <p:cNvSpPr txBox="1">
            <a:spLocks noChangeArrowheads="1"/>
          </p:cNvSpPr>
          <p:nvPr/>
        </p:nvSpPr>
        <p:spPr bwMode="auto">
          <a:xfrm>
            <a:off x="4893469" y="1875235"/>
            <a:ext cx="535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TextBox 38"/>
          <p:cNvSpPr txBox="1">
            <a:spLocks noChangeArrowheads="1"/>
          </p:cNvSpPr>
          <p:nvPr/>
        </p:nvSpPr>
        <p:spPr bwMode="auto">
          <a:xfrm>
            <a:off x="4893469" y="2546747"/>
            <a:ext cx="535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TextBox 39"/>
          <p:cNvSpPr txBox="1">
            <a:spLocks noChangeArrowheads="1"/>
          </p:cNvSpPr>
          <p:nvPr/>
        </p:nvSpPr>
        <p:spPr bwMode="auto">
          <a:xfrm>
            <a:off x="5322094" y="3000375"/>
            <a:ext cx="535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5536407" y="4071938"/>
            <a:ext cx="535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TextBox 41"/>
          <p:cNvSpPr txBox="1">
            <a:spLocks noChangeArrowheads="1"/>
          </p:cNvSpPr>
          <p:nvPr/>
        </p:nvSpPr>
        <p:spPr bwMode="auto">
          <a:xfrm>
            <a:off x="4893469" y="3623072"/>
            <a:ext cx="535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747628" y="3327902"/>
            <a:ext cx="1408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找关键点</a:t>
            </a: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755576" y="3697064"/>
            <a:ext cx="1410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移关键点</a:t>
            </a: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747628" y="4077384"/>
            <a:ext cx="1408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连点成形</a:t>
            </a: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683568" y="1796654"/>
            <a:ext cx="14723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找中心点</a:t>
            </a:r>
          </a:p>
        </p:txBody>
      </p: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683568" y="2149465"/>
            <a:ext cx="1397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找关键边</a:t>
            </a:r>
          </a:p>
        </p:txBody>
      </p:sp>
      <p:sp>
        <p:nvSpPr>
          <p:cNvPr id="52" name="文本框 51"/>
          <p:cNvSpPr txBox="1">
            <a:spLocks noChangeArrowheads="1"/>
          </p:cNvSpPr>
          <p:nvPr/>
        </p:nvSpPr>
        <p:spPr bwMode="auto">
          <a:xfrm>
            <a:off x="683568" y="2493586"/>
            <a:ext cx="1443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转关键边</a:t>
            </a: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683568" y="2814787"/>
            <a:ext cx="1410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4.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画其他边</a:t>
            </a:r>
          </a:p>
        </p:txBody>
      </p: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2681288" y="2842022"/>
            <a:ext cx="1350169" cy="432197"/>
            <a:chOff x="1247" y="2387"/>
            <a:chExt cx="1179" cy="362"/>
          </a:xfrm>
        </p:grpSpPr>
        <p:sp>
          <p:nvSpPr>
            <p:cNvPr id="55" name="直接连接符 26675"/>
            <p:cNvSpPr>
              <a:spLocks noChangeShapeType="1"/>
            </p:cNvSpPr>
            <p:nvPr/>
          </p:nvSpPr>
          <p:spPr bwMode="auto">
            <a:xfrm flipV="1">
              <a:off x="1837" y="2387"/>
              <a:ext cx="589" cy="18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" name="直接连接符 26676"/>
            <p:cNvSpPr>
              <a:spLocks noChangeShapeType="1"/>
            </p:cNvSpPr>
            <p:nvPr/>
          </p:nvSpPr>
          <p:spPr bwMode="auto">
            <a:xfrm flipV="1">
              <a:off x="1247" y="2568"/>
              <a:ext cx="589" cy="18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6900234" y="2796838"/>
            <a:ext cx="1258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看</a:t>
            </a: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6903282" y="3139398"/>
            <a:ext cx="1258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算</a:t>
            </a: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6887766" y="3485992"/>
            <a:ext cx="1258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画</a:t>
            </a:r>
          </a:p>
        </p:txBody>
      </p:sp>
    </p:spTree>
    <p:extLst>
      <p:ext uri="{BB962C8B-B14F-4D97-AF65-F5344CB8AC3E}">
        <p14:creationId xmlns:p14="http://schemas.microsoft.com/office/powerpoint/2010/main" val="35581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1605E-6 L 0.11944 -0.001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07657E-6 C -0.01007 -0.00579 -0.01997 -0.01134 -0.01927 -0.01805 C -0.01858 -0.02475 0.00382 -0.03331 0.00399 -0.04048 C 0.00434 -0.04766 -0.01788 -0.0539 -0.01806 -0.0613 C -0.01841 -0.06871 0.0033 -0.07865 0.0026 -0.08536 C 0.00191 -0.09207 -0.0217 -0.09508 -0.0217 -0.10178 C -0.0217 -0.10849 -0.00972 -0.11705 0.0026 -0.12561 " pathEditMode="relative" rAng="0" ptsTypes="aaaaaaA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3" grpId="1" animBg="1"/>
      <p:bldP spid="14" grpId="0" animBg="1"/>
      <p:bldP spid="15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9" grpId="0" animBg="1"/>
      <p:bldP spid="30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37877"/>
            <a:ext cx="5940996" cy="1076268"/>
            <a:chOff x="0" y="237877"/>
            <a:chExt cx="5940996" cy="1076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8431"/>
              <a:ext cx="3733333" cy="88571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35496" y="699542"/>
              <a:ext cx="59055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74901" y="2378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4C9CC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图形的运动</a:t>
              </a:r>
              <a:endParaRPr lang="zh-CN" altLang="en-US" sz="2400" dirty="0">
                <a:solidFill>
                  <a:srgbClr val="4C9CC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91" y="1801019"/>
            <a:ext cx="5211365" cy="192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角三角形 3"/>
          <p:cNvSpPr>
            <a:spLocks noChangeArrowheads="1"/>
          </p:cNvSpPr>
          <p:nvPr/>
        </p:nvSpPr>
        <p:spPr bwMode="auto">
          <a:xfrm flipV="1">
            <a:off x="2126853" y="2061766"/>
            <a:ext cx="1857375" cy="965597"/>
          </a:xfrm>
          <a:prstGeom prst="rtTriangl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7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2382837" y="2130822"/>
            <a:ext cx="3762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7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1475656" y="1046835"/>
            <a:ext cx="6073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5.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按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1:2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的比画出三角形缩小后的图形。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41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37877"/>
            <a:ext cx="5940996" cy="1076268"/>
            <a:chOff x="0" y="237877"/>
            <a:chExt cx="5940996" cy="1076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8431"/>
              <a:ext cx="3733333" cy="88571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35496" y="699542"/>
              <a:ext cx="59055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74901" y="2378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4C9CC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图形的运动</a:t>
              </a:r>
              <a:endParaRPr lang="zh-CN" altLang="en-US" sz="2400" dirty="0">
                <a:solidFill>
                  <a:srgbClr val="4C9CC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96255" y="909332"/>
            <a:ext cx="2591991" cy="809626"/>
          </a:xfrm>
          <a:prstGeom prst="cloudCallout">
            <a:avLst>
              <a:gd name="adj1" fmla="val 43292"/>
              <a:gd name="adj2" fmla="val 41912"/>
            </a:avLst>
          </a:prstGeom>
          <a:solidFill>
            <a:srgbClr val="BBE0E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华文行楷" panose="02010800040101010101" pitchFamily="2" charset="-122"/>
              </a:rPr>
              <a:t>我来挑战</a:t>
            </a: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1534716" y="1698327"/>
            <a:ext cx="6074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按</a:t>
            </a: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2:1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的比画出三角形放大后的图形。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按</a:t>
            </a: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1:2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的比画出平行四边形缩小后的图形。</a:t>
            </a:r>
            <a:endParaRPr kumimoji="0" lang="en-US" altLang="zh-CN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组合 1"/>
          <p:cNvGrpSpPr>
            <a:grpSpLocks/>
          </p:cNvGrpSpPr>
          <p:nvPr/>
        </p:nvGrpSpPr>
        <p:grpSpPr bwMode="auto">
          <a:xfrm>
            <a:off x="1793797" y="2665829"/>
            <a:ext cx="5211365" cy="1922145"/>
            <a:chOff x="1367" y="3924"/>
            <a:chExt cx="10942" cy="4037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" y="3924"/>
              <a:ext cx="10942" cy="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直接连接符 12"/>
            <p:cNvCxnSpPr/>
            <p:nvPr/>
          </p:nvCxnSpPr>
          <p:spPr>
            <a:xfrm flipV="1">
              <a:off x="1870" y="3928"/>
              <a:ext cx="460" cy="2136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" name="直接连接符 13"/>
            <p:cNvCxnSpPr/>
            <p:nvPr/>
          </p:nvCxnSpPr>
          <p:spPr>
            <a:xfrm>
              <a:off x="2330" y="3940"/>
              <a:ext cx="1467" cy="2041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" name="直接连接符 14"/>
            <p:cNvCxnSpPr/>
            <p:nvPr/>
          </p:nvCxnSpPr>
          <p:spPr>
            <a:xfrm>
              <a:off x="1893" y="6041"/>
              <a:ext cx="1905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" name="直接连接符 15"/>
            <p:cNvCxnSpPr/>
            <p:nvPr/>
          </p:nvCxnSpPr>
          <p:spPr>
            <a:xfrm>
              <a:off x="6668" y="3940"/>
              <a:ext cx="2957" cy="25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直接连接符 16"/>
            <p:cNvCxnSpPr/>
            <p:nvPr/>
          </p:nvCxnSpPr>
          <p:spPr>
            <a:xfrm flipH="1">
              <a:off x="5725" y="3925"/>
              <a:ext cx="907" cy="2106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直接连接符 17"/>
            <p:cNvCxnSpPr/>
            <p:nvPr/>
          </p:nvCxnSpPr>
          <p:spPr>
            <a:xfrm flipV="1">
              <a:off x="5725" y="6031"/>
              <a:ext cx="2880" cy="1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直接连接符 18"/>
            <p:cNvCxnSpPr/>
            <p:nvPr/>
          </p:nvCxnSpPr>
          <p:spPr>
            <a:xfrm flipH="1">
              <a:off x="8560" y="3925"/>
              <a:ext cx="1022" cy="2156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6570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ld"/>
      </p:transition>
    </mc:Choice>
    <mc:Fallback xmlns="">
      <p:transition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我的主题色">
      <a:dk1>
        <a:sysClr val="windowText" lastClr="000000"/>
      </a:dk1>
      <a:lt1>
        <a:sysClr val="window" lastClr="FFFFFF"/>
      </a:lt1>
      <a:dk2>
        <a:srgbClr val="E6325C"/>
      </a:dk2>
      <a:lt2>
        <a:srgbClr val="E6325C"/>
      </a:lt2>
      <a:accent1>
        <a:srgbClr val="A3CD39"/>
      </a:accent1>
      <a:accent2>
        <a:srgbClr val="A3CD39"/>
      </a:accent2>
      <a:accent3>
        <a:srgbClr val="4EC0A5"/>
      </a:accent3>
      <a:accent4>
        <a:srgbClr val="4EC0A5"/>
      </a:accent4>
      <a:accent5>
        <a:srgbClr val="E4BE33"/>
      </a:accent5>
      <a:accent6>
        <a:srgbClr val="E4BE33"/>
      </a:accent6>
      <a:hlink>
        <a:srgbClr val="0000FF"/>
      </a:hlink>
      <a:folHlink>
        <a:srgbClr val="800080"/>
      </a:folHlink>
    </a:clrScheme>
    <a:fontScheme name="Office 主题​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6892</TotalTime>
  <Words>543</Words>
  <Application>Microsoft Office PowerPoint</Application>
  <PresentationFormat>全屏显示(16:9)</PresentationFormat>
  <Paragraphs>71</Paragraphs>
  <Slides>15</Slides>
  <Notes>14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黑体</vt:lpstr>
      <vt:lpstr>华文行楷</vt:lpstr>
      <vt:lpstr>华文琥珀</vt:lpstr>
      <vt:lpstr>华文新魏</vt:lpstr>
      <vt:lpstr>楷体_GB2312</vt:lpstr>
      <vt:lpstr>宋体</vt:lpstr>
      <vt:lpstr>微软雅黑</vt:lpstr>
      <vt:lpstr>Arial</vt:lpstr>
      <vt:lpstr>Calibri</vt:lpstr>
      <vt:lpstr>Impact</vt:lpstr>
      <vt:lpstr>Times New Roman</vt:lpstr>
      <vt:lpstr>Office 主题​​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20</cp:revision>
  <dcterms:created xsi:type="dcterms:W3CDTF">2013-02-20T08:47:14Z</dcterms:created>
  <dcterms:modified xsi:type="dcterms:W3CDTF">2019-06-10T07:17:11Z</dcterms:modified>
</cp:coreProperties>
</file>