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2020-8-26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8288"/>
            <a:ext cx="9144000" cy="6876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071546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新职业    新起点</a:t>
            </a:r>
          </a:p>
        </p:txBody>
      </p:sp>
      <p:pic>
        <p:nvPicPr>
          <p:cNvPr id="7" name="图片 6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857232"/>
            <a:ext cx="2786082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图片 9" descr="2.jpg"/>
          <p:cNvPicPr>
            <a:picLocks noChangeAspect="1"/>
          </p:cNvPicPr>
          <p:nvPr/>
        </p:nvPicPr>
        <p:blipFill>
          <a:blip r:embed="rId4" cstate="print"/>
          <a:srcRect l="49210" t="18527" r="2598" b="36361"/>
          <a:stretch>
            <a:fillRect/>
          </a:stretch>
        </p:blipFill>
        <p:spPr>
          <a:xfrm>
            <a:off x="2428860" y="1428736"/>
            <a:ext cx="2533557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矩形 10"/>
          <p:cNvSpPr/>
          <p:nvPr/>
        </p:nvSpPr>
        <p:spPr>
          <a:xfrm>
            <a:off x="4857752" y="1714488"/>
            <a:ext cx="1125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0000CC"/>
                </a:solidFill>
                <a:latin typeface="+mn-ea"/>
              </a:rPr>
              <a:t>→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86050" y="3714752"/>
            <a:ext cx="48577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两个关键词：</a:t>
            </a:r>
            <a:endParaRPr lang="en-US" altLang="zh-CN" sz="4000" b="1" dirty="0"/>
          </a:p>
          <a:p>
            <a:r>
              <a:rPr lang="en-US" altLang="zh-CN" sz="4000" b="1" dirty="0">
                <a:solidFill>
                  <a:srgbClr val="FF0000"/>
                </a:solidFill>
              </a:rPr>
              <a:t>                         </a:t>
            </a:r>
            <a:r>
              <a:rPr lang="zh-CN" altLang="en-US" sz="4800" b="1" dirty="0">
                <a:solidFill>
                  <a:srgbClr val="FF0000"/>
                </a:solidFill>
              </a:rPr>
              <a:t>选择      </a:t>
            </a:r>
            <a:endParaRPr lang="en-US" altLang="zh-CN" sz="4800" b="1" dirty="0">
              <a:solidFill>
                <a:srgbClr val="FF0000"/>
              </a:solidFill>
            </a:endParaRPr>
          </a:p>
          <a:p>
            <a:r>
              <a:rPr lang="zh-CN" altLang="en-US" sz="4800" b="1" dirty="0">
                <a:solidFill>
                  <a:srgbClr val="FF0000"/>
                </a:solidFill>
              </a:rPr>
              <a:t>                     努力</a:t>
            </a:r>
            <a:endParaRPr lang="en-US" altLang="zh-CN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429784" cy="6876288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500430" y="857232"/>
            <a:ext cx="3357586" cy="1285884"/>
          </a:xfrm>
          <a:prstGeom prst="ellipse">
            <a:avLst/>
          </a:prstGeom>
          <a:solidFill>
            <a:srgbClr val="B9CDE5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    关键词一：</a:t>
            </a:r>
            <a:r>
              <a:rPr lang="zh-CN" altLang="en-US" sz="4000" b="1" dirty="0">
                <a:solidFill>
                  <a:srgbClr val="FF0000"/>
                </a:solidFill>
              </a:rPr>
              <a:t>选择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857232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新职业    新起点</a:t>
            </a:r>
          </a:p>
        </p:txBody>
      </p:sp>
      <p:pic>
        <p:nvPicPr>
          <p:cNvPr id="7" name="图片 6" descr="11.jpg"/>
          <p:cNvPicPr>
            <a:picLocks noChangeAspect="1"/>
          </p:cNvPicPr>
          <p:nvPr/>
        </p:nvPicPr>
        <p:blipFill>
          <a:blip r:embed="rId3" cstate="print"/>
          <a:srcRect b="5208"/>
          <a:stretch>
            <a:fillRect/>
          </a:stretch>
        </p:blipFill>
        <p:spPr>
          <a:xfrm>
            <a:off x="6500826" y="3496624"/>
            <a:ext cx="2129623" cy="300421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786050" y="2714620"/>
            <a:ext cx="3786214" cy="24288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857488" y="2928934"/>
            <a:ext cx="35004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教师的三种境界：</a:t>
            </a:r>
            <a:endParaRPr lang="en-US" altLang="zh-CN" sz="3200" b="1" dirty="0"/>
          </a:p>
          <a:p>
            <a:r>
              <a:rPr lang="en-US" altLang="zh-CN" sz="3200" b="1" dirty="0"/>
              <a:t>      </a:t>
            </a:r>
            <a:r>
              <a:rPr lang="zh-CN" altLang="zh-CN" sz="3200" b="1" dirty="0">
                <a:solidFill>
                  <a:srgbClr val="FF0000"/>
                </a:solidFill>
              </a:rPr>
              <a:t>庸碌境界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</a:t>
            </a:r>
            <a:r>
              <a:rPr lang="zh-CN" altLang="zh-CN" sz="3200" b="1" dirty="0">
                <a:solidFill>
                  <a:srgbClr val="FF0000"/>
                </a:solidFill>
              </a:rPr>
              <a:t>良心</a:t>
            </a:r>
            <a:r>
              <a:rPr lang="en-US" altLang="zh-CN" sz="3200" b="1" dirty="0">
                <a:solidFill>
                  <a:srgbClr val="FF0000"/>
                </a:solidFill>
              </a:rPr>
              <a:t> </a:t>
            </a:r>
            <a:r>
              <a:rPr lang="zh-CN" altLang="zh-CN" sz="3200" b="1" dirty="0">
                <a:solidFill>
                  <a:srgbClr val="FF0000"/>
                </a:solidFill>
              </a:rPr>
              <a:t>境界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</a:t>
            </a:r>
            <a:r>
              <a:rPr lang="zh-CN" altLang="zh-CN" sz="3200" b="1" dirty="0">
                <a:solidFill>
                  <a:srgbClr val="FF0000"/>
                </a:solidFill>
              </a:rPr>
              <a:t>专家境界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571868" y="714356"/>
            <a:ext cx="3357586" cy="1285884"/>
          </a:xfrm>
          <a:prstGeom prst="ellipse">
            <a:avLst/>
          </a:prstGeom>
          <a:solidFill>
            <a:srgbClr val="B9CDE5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    关键词二：</a:t>
            </a:r>
            <a:r>
              <a:rPr lang="zh-CN" altLang="en-US" sz="4000" b="1" dirty="0">
                <a:solidFill>
                  <a:srgbClr val="FF0000"/>
                </a:solidFill>
              </a:rPr>
              <a:t>努力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1071546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新职业    新起点</a:t>
            </a:r>
          </a:p>
        </p:txBody>
      </p:sp>
      <p:pic>
        <p:nvPicPr>
          <p:cNvPr id="8" name="图片 7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643446"/>
            <a:ext cx="3325812" cy="1864941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3143240" y="2357430"/>
            <a:ext cx="4000528" cy="257176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chemeClr val="tx1"/>
                </a:solidFill>
              </a:rPr>
              <a:t>  努力的几个方向：</a:t>
            </a:r>
            <a:endParaRPr lang="en-US" altLang="zh-CN" sz="3200" b="1" dirty="0">
              <a:solidFill>
                <a:schemeClr val="tx1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  </a:t>
            </a:r>
            <a:r>
              <a:rPr lang="zh-CN" altLang="en-US" sz="3200" b="1" dirty="0">
                <a:solidFill>
                  <a:srgbClr val="FF0000"/>
                </a:solidFill>
              </a:rPr>
              <a:t>转变角色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  </a:t>
            </a:r>
            <a:r>
              <a:rPr lang="zh-CN" altLang="en-US" sz="3200" b="1" dirty="0">
                <a:solidFill>
                  <a:srgbClr val="FF0000"/>
                </a:solidFill>
              </a:rPr>
              <a:t>多多请教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  </a:t>
            </a:r>
            <a:r>
              <a:rPr lang="zh-CN" altLang="en-US" sz="3200" b="1" dirty="0">
                <a:solidFill>
                  <a:srgbClr val="FF0000"/>
                </a:solidFill>
              </a:rPr>
              <a:t>提升素养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FF0000"/>
                </a:solidFill>
              </a:rPr>
              <a:t>        </a:t>
            </a:r>
            <a:r>
              <a:rPr lang="zh-CN" altLang="en-US" sz="3200" b="1" dirty="0">
                <a:solidFill>
                  <a:srgbClr val="FF0000"/>
                </a:solidFill>
              </a:rPr>
              <a:t>认真参与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929058" y="642918"/>
            <a:ext cx="2643206" cy="1214446"/>
          </a:xfrm>
          <a:prstGeom prst="ellipse">
            <a:avLst/>
          </a:prstGeom>
          <a:solidFill>
            <a:srgbClr val="B9CDE5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爱教育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2976" y="1357298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师  德  公  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8926" y="2214554"/>
            <a:ext cx="5500726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不利用职业便利谋取私利。教师自觉杜绝私下收费、有偿家教、乱订资料等利益行为。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依法教育，注意形象。不违法乱纪、不伤害学生和家长、言行举止得体，没有赌博、封建迷信等不良行为。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尽职尽责，服务教育。不敷衍塞责，不推卸责任，做到爱心育人。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1285860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师  德  公  约</a:t>
            </a:r>
          </a:p>
        </p:txBody>
      </p:sp>
      <p:sp>
        <p:nvSpPr>
          <p:cNvPr id="7" name="椭圆 6"/>
          <p:cNvSpPr/>
          <p:nvPr/>
        </p:nvSpPr>
        <p:spPr>
          <a:xfrm>
            <a:off x="3929058" y="500042"/>
            <a:ext cx="2643206" cy="1214446"/>
          </a:xfrm>
          <a:prstGeom prst="ellipse">
            <a:avLst/>
          </a:prstGeom>
          <a:solidFill>
            <a:srgbClr val="B9CDE5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爱学生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6050" y="1785926"/>
            <a:ext cx="5715040" cy="485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有教无类。不以家庭出身、经济贫富及学生当前操行而偏爱，做到一视同仁。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 startAt="2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坚持正面教育为主，提倡鼓励教育。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 startAt="2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耐心教育，禁止体罚。不偏爱学生，不歧视学生，不简单粗暴对待学生，不讽刺、挖苦、不侮辱学生，严谨体罚和变相体罚学生，建立民主、平等、和谐的师生关系。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 startAt="2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安全第一，防范为主。日常学习及课外活动中要对学生进行必要的安全教育，并对可能出现的意外采取必要的防范措施。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 startAt="2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关爱所有学生，尤其要重视学生的心理健康教育，对学生可能出现的问题要及时发现，及时处理。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 startAt="2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发现学生有违反常规行为，要及时主动教育，并做好家校联系，沟通方式要合理化。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u=1444173341,1453671997&amp;fm=26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1357298"/>
            <a:ext cx="954107" cy="45720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50800" dist="50800" dir="7320000" algn="ctr" rotWithShape="0">
                    <a:schemeClr val="accent2">
                      <a:alpha val="58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cs typeface="Vani" pitchFamily="34" charset="0"/>
              </a:rPr>
              <a:t>师  德  公  约</a:t>
            </a:r>
          </a:p>
        </p:txBody>
      </p:sp>
      <p:sp>
        <p:nvSpPr>
          <p:cNvPr id="7" name="椭圆 6"/>
          <p:cNvSpPr/>
          <p:nvPr/>
        </p:nvSpPr>
        <p:spPr>
          <a:xfrm>
            <a:off x="3929058" y="642918"/>
            <a:ext cx="2643206" cy="1214446"/>
          </a:xfrm>
          <a:prstGeom prst="ellipse">
            <a:avLst/>
          </a:prstGeom>
          <a:solidFill>
            <a:srgbClr val="B9CDE5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爱学校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3174" y="2071678"/>
            <a:ext cx="6000792" cy="391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自觉宣传、维护学校的形象，对外不散布有损于学校声誉的言论，不做有损于学校利益的事，努力为学校增添荣誉。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关心学校，向学校提出合理的建议，推进学校向前发展。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积极参加学校组织的各项活动，培养主人翁意识。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认真执行学校各类规章制度，认真履行岗位职责，工作主动负责，讲求实效，提高工作质量，完成学校和年级组、备课组下达的各类任务。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500"/>
              </a:lnSpc>
              <a:buAutoNum type="arabicPeriod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工作时间不在办公室或走廊上高声谈笑，非工作原因不随意离开办公室窜门或做私事，严禁在办公室打扑克、看电影、网络游戏等。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435</Words>
  <Application>Microsoft Office PowerPoint</Application>
  <PresentationFormat>全屏显示(4:3)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顾海峰</cp:lastModifiedBy>
  <cp:revision>18</cp:revision>
  <dcterms:modified xsi:type="dcterms:W3CDTF">2020-08-25T23:58:21Z</dcterms:modified>
</cp:coreProperties>
</file>