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256" r:id="rId4"/>
    <p:sldId id="577" r:id="rId6"/>
    <p:sldId id="521" r:id="rId7"/>
    <p:sldId id="522" r:id="rId8"/>
    <p:sldId id="523" r:id="rId9"/>
    <p:sldId id="464" r:id="rId10"/>
    <p:sldId id="258" r:id="rId11"/>
    <p:sldId id="402" r:id="rId12"/>
    <p:sldId id="634" r:id="rId13"/>
    <p:sldId id="404" r:id="rId14"/>
    <p:sldId id="448" r:id="rId15"/>
    <p:sldId id="449" r:id="rId16"/>
    <p:sldId id="450" r:id="rId17"/>
    <p:sldId id="451" r:id="rId18"/>
    <p:sldId id="452" r:id="rId19"/>
    <p:sldId id="460" r:id="rId20"/>
    <p:sldId id="453" r:id="rId21"/>
    <p:sldId id="461" r:id="rId22"/>
    <p:sldId id="462" r:id="rId23"/>
    <p:sldId id="468" r:id="rId24"/>
    <p:sldId id="311" r:id="rId25"/>
    <p:sldId id="400" r:id="rId26"/>
    <p:sldId id="312" r:id="rId27"/>
    <p:sldId id="313" r:id="rId28"/>
    <p:sldId id="314" r:id="rId29"/>
    <p:sldId id="315" r:id="rId30"/>
    <p:sldId id="525" r:id="rId31"/>
    <p:sldId id="524" r:id="rId32"/>
    <p:sldId id="327" r:id="rId33"/>
    <p:sldId id="328" r:id="rId34"/>
    <p:sldId id="319" r:id="rId35"/>
    <p:sldId id="372" r:id="rId36"/>
    <p:sldId id="371" r:id="rId37"/>
    <p:sldId id="320" r:id="rId38"/>
    <p:sldId id="322" r:id="rId39"/>
    <p:sldId id="321" r:id="rId40"/>
    <p:sldId id="329" r:id="rId41"/>
    <p:sldId id="333" r:id="rId4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8E98"/>
    <a:srgbClr val="F4C966"/>
    <a:srgbClr val="F7860C"/>
    <a:srgbClr val="F354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A2FB7-47EE-4F50-AA94-339BB7B8C9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9E290E-B897-4C81-8DB9-5E218080C6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A2FB7-47EE-4F50-AA94-339BB7B8C9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9E290E-B897-4C81-8DB9-5E218080C6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4C893A-00CB-401B-B056-82D502DD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A2FB7-47EE-4F50-AA94-339BB7B8C9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6"/>
          <p:cNvSpPr/>
          <p:nvPr/>
        </p:nvSpPr>
        <p:spPr bwMode="auto">
          <a:xfrm>
            <a:off x="1802814" y="2563080"/>
            <a:ext cx="266864" cy="316679"/>
          </a:xfrm>
          <a:custGeom>
            <a:avLst/>
            <a:gdLst>
              <a:gd name="T0" fmla="*/ 77 w 84"/>
              <a:gd name="T1" fmla="*/ 43 h 100"/>
              <a:gd name="T2" fmla="*/ 69 w 84"/>
              <a:gd name="T3" fmla="*/ 43 h 100"/>
              <a:gd name="T4" fmla="*/ 48 w 84"/>
              <a:gd name="T5" fmla="*/ 18 h 100"/>
              <a:gd name="T6" fmla="*/ 48 w 84"/>
              <a:gd name="T7" fmla="*/ 8 h 100"/>
              <a:gd name="T8" fmla="*/ 42 w 84"/>
              <a:gd name="T9" fmla="*/ 1 h 100"/>
              <a:gd name="T10" fmla="*/ 35 w 84"/>
              <a:gd name="T11" fmla="*/ 8 h 100"/>
              <a:gd name="T12" fmla="*/ 35 w 84"/>
              <a:gd name="T13" fmla="*/ 18 h 100"/>
              <a:gd name="T14" fmla="*/ 14 w 84"/>
              <a:gd name="T15" fmla="*/ 43 h 100"/>
              <a:gd name="T16" fmla="*/ 6 w 84"/>
              <a:gd name="T17" fmla="*/ 43 h 100"/>
              <a:gd name="T18" fmla="*/ 0 w 84"/>
              <a:gd name="T19" fmla="*/ 50 h 100"/>
              <a:gd name="T20" fmla="*/ 0 w 84"/>
              <a:gd name="T21" fmla="*/ 50 h 100"/>
              <a:gd name="T22" fmla="*/ 6 w 84"/>
              <a:gd name="T23" fmla="*/ 58 h 100"/>
              <a:gd name="T24" fmla="*/ 14 w 84"/>
              <a:gd name="T25" fmla="*/ 58 h 100"/>
              <a:gd name="T26" fmla="*/ 35 w 84"/>
              <a:gd name="T27" fmla="*/ 83 h 100"/>
              <a:gd name="T28" fmla="*/ 35 w 84"/>
              <a:gd name="T29" fmla="*/ 92 h 100"/>
              <a:gd name="T30" fmla="*/ 41 w 84"/>
              <a:gd name="T31" fmla="*/ 100 h 100"/>
              <a:gd name="T32" fmla="*/ 48 w 84"/>
              <a:gd name="T33" fmla="*/ 93 h 100"/>
              <a:gd name="T34" fmla="*/ 48 w 84"/>
              <a:gd name="T35" fmla="*/ 83 h 100"/>
              <a:gd name="T36" fmla="*/ 69 w 84"/>
              <a:gd name="T37" fmla="*/ 58 h 100"/>
              <a:gd name="T38" fmla="*/ 77 w 84"/>
              <a:gd name="T39" fmla="*/ 58 h 100"/>
              <a:gd name="T40" fmla="*/ 84 w 84"/>
              <a:gd name="T41" fmla="*/ 50 h 100"/>
              <a:gd name="T42" fmla="*/ 84 w 84"/>
              <a:gd name="T43" fmla="*/ 50 h 100"/>
              <a:gd name="T44" fmla="*/ 77 w 84"/>
              <a:gd name="T45" fmla="*/ 4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0">
                <a:moveTo>
                  <a:pt x="77" y="43"/>
                </a:moveTo>
                <a:cubicBezTo>
                  <a:pt x="69" y="43"/>
                  <a:pt x="69" y="43"/>
                  <a:pt x="69" y="43"/>
                </a:cubicBezTo>
                <a:cubicBezTo>
                  <a:pt x="57" y="43"/>
                  <a:pt x="48" y="32"/>
                  <a:pt x="48" y="1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5" y="1"/>
                  <a:pt x="42" y="1"/>
                </a:cubicBezTo>
                <a:cubicBezTo>
                  <a:pt x="38" y="0"/>
                  <a:pt x="35" y="4"/>
                  <a:pt x="35" y="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32"/>
                  <a:pt x="26" y="43"/>
                  <a:pt x="1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2" y="43"/>
                  <a:pt x="0" y="46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2" y="58"/>
                  <a:pt x="6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6" y="58"/>
                  <a:pt x="35" y="69"/>
                  <a:pt x="35" y="83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6"/>
                  <a:pt x="38" y="100"/>
                  <a:pt x="41" y="100"/>
                </a:cubicBezTo>
                <a:cubicBezTo>
                  <a:pt x="45" y="100"/>
                  <a:pt x="48" y="97"/>
                  <a:pt x="48" y="93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69"/>
                  <a:pt x="57" y="58"/>
                  <a:pt x="69" y="58"/>
                </a:cubicBezTo>
                <a:cubicBezTo>
                  <a:pt x="77" y="58"/>
                  <a:pt x="77" y="58"/>
                  <a:pt x="77" y="58"/>
                </a:cubicBezTo>
                <a:cubicBezTo>
                  <a:pt x="81" y="58"/>
                  <a:pt x="84" y="54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46"/>
                  <a:pt x="81" y="43"/>
                  <a:pt x="77" y="4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7"/>
          <p:cNvSpPr/>
          <p:nvPr/>
        </p:nvSpPr>
        <p:spPr bwMode="auto">
          <a:xfrm>
            <a:off x="4202430" y="1124487"/>
            <a:ext cx="265678" cy="316679"/>
          </a:xfrm>
          <a:custGeom>
            <a:avLst/>
            <a:gdLst>
              <a:gd name="T0" fmla="*/ 78 w 84"/>
              <a:gd name="T1" fmla="*/ 43 h 100"/>
              <a:gd name="T2" fmla="*/ 70 w 84"/>
              <a:gd name="T3" fmla="*/ 43 h 100"/>
              <a:gd name="T4" fmla="*/ 48 w 84"/>
              <a:gd name="T5" fmla="*/ 18 h 100"/>
              <a:gd name="T6" fmla="*/ 48 w 84"/>
              <a:gd name="T7" fmla="*/ 8 h 100"/>
              <a:gd name="T8" fmla="*/ 43 w 84"/>
              <a:gd name="T9" fmla="*/ 1 h 100"/>
              <a:gd name="T10" fmla="*/ 36 w 84"/>
              <a:gd name="T11" fmla="*/ 8 h 100"/>
              <a:gd name="T12" fmla="*/ 36 w 84"/>
              <a:gd name="T13" fmla="*/ 18 h 100"/>
              <a:gd name="T14" fmla="*/ 15 w 84"/>
              <a:gd name="T15" fmla="*/ 43 h 100"/>
              <a:gd name="T16" fmla="*/ 6 w 84"/>
              <a:gd name="T17" fmla="*/ 43 h 100"/>
              <a:gd name="T18" fmla="*/ 0 w 84"/>
              <a:gd name="T19" fmla="*/ 50 h 100"/>
              <a:gd name="T20" fmla="*/ 0 w 84"/>
              <a:gd name="T21" fmla="*/ 50 h 100"/>
              <a:gd name="T22" fmla="*/ 6 w 84"/>
              <a:gd name="T23" fmla="*/ 58 h 100"/>
              <a:gd name="T24" fmla="*/ 15 w 84"/>
              <a:gd name="T25" fmla="*/ 58 h 100"/>
              <a:gd name="T26" fmla="*/ 36 w 84"/>
              <a:gd name="T27" fmla="*/ 83 h 100"/>
              <a:gd name="T28" fmla="*/ 36 w 84"/>
              <a:gd name="T29" fmla="*/ 92 h 100"/>
              <a:gd name="T30" fmla="*/ 42 w 84"/>
              <a:gd name="T31" fmla="*/ 100 h 100"/>
              <a:gd name="T32" fmla="*/ 48 w 84"/>
              <a:gd name="T33" fmla="*/ 93 h 100"/>
              <a:gd name="T34" fmla="*/ 48 w 84"/>
              <a:gd name="T35" fmla="*/ 83 h 100"/>
              <a:gd name="T36" fmla="*/ 70 w 84"/>
              <a:gd name="T37" fmla="*/ 58 h 100"/>
              <a:gd name="T38" fmla="*/ 78 w 84"/>
              <a:gd name="T39" fmla="*/ 58 h 100"/>
              <a:gd name="T40" fmla="*/ 84 w 84"/>
              <a:gd name="T41" fmla="*/ 50 h 100"/>
              <a:gd name="T42" fmla="*/ 84 w 84"/>
              <a:gd name="T43" fmla="*/ 50 h 100"/>
              <a:gd name="T44" fmla="*/ 78 w 84"/>
              <a:gd name="T45" fmla="*/ 4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0">
                <a:moveTo>
                  <a:pt x="78" y="43"/>
                </a:moveTo>
                <a:cubicBezTo>
                  <a:pt x="70" y="43"/>
                  <a:pt x="70" y="43"/>
                  <a:pt x="70" y="43"/>
                </a:cubicBezTo>
                <a:cubicBezTo>
                  <a:pt x="58" y="43"/>
                  <a:pt x="48" y="32"/>
                  <a:pt x="48" y="1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6" y="1"/>
                  <a:pt x="43" y="1"/>
                </a:cubicBezTo>
                <a:cubicBezTo>
                  <a:pt x="39" y="0"/>
                  <a:pt x="36" y="4"/>
                  <a:pt x="36" y="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32"/>
                  <a:pt x="26" y="43"/>
                  <a:pt x="15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3" y="43"/>
                  <a:pt x="0" y="46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5"/>
                  <a:pt x="3" y="58"/>
                  <a:pt x="6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26" y="58"/>
                  <a:pt x="36" y="69"/>
                  <a:pt x="36" y="83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6"/>
                  <a:pt x="39" y="100"/>
                  <a:pt x="42" y="100"/>
                </a:cubicBezTo>
                <a:cubicBezTo>
                  <a:pt x="45" y="100"/>
                  <a:pt x="48" y="97"/>
                  <a:pt x="48" y="93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69"/>
                  <a:pt x="58" y="58"/>
                  <a:pt x="70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81" y="58"/>
                  <a:pt x="84" y="55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46"/>
                  <a:pt x="81" y="43"/>
                  <a:pt x="78" y="4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8"/>
          <p:cNvSpPr/>
          <p:nvPr/>
        </p:nvSpPr>
        <p:spPr bwMode="auto">
          <a:xfrm>
            <a:off x="563380" y="0"/>
            <a:ext cx="265678" cy="316679"/>
          </a:xfrm>
          <a:custGeom>
            <a:avLst/>
            <a:gdLst>
              <a:gd name="T0" fmla="*/ 78 w 84"/>
              <a:gd name="T1" fmla="*/ 42 h 100"/>
              <a:gd name="T2" fmla="*/ 70 w 84"/>
              <a:gd name="T3" fmla="*/ 42 h 100"/>
              <a:gd name="T4" fmla="*/ 48 w 84"/>
              <a:gd name="T5" fmla="*/ 17 h 100"/>
              <a:gd name="T6" fmla="*/ 48 w 84"/>
              <a:gd name="T7" fmla="*/ 8 h 100"/>
              <a:gd name="T8" fmla="*/ 42 w 84"/>
              <a:gd name="T9" fmla="*/ 0 h 100"/>
              <a:gd name="T10" fmla="*/ 36 w 84"/>
              <a:gd name="T11" fmla="*/ 7 h 100"/>
              <a:gd name="T12" fmla="*/ 36 w 84"/>
              <a:gd name="T13" fmla="*/ 17 h 100"/>
              <a:gd name="T14" fmla="*/ 14 w 84"/>
              <a:gd name="T15" fmla="*/ 42 h 100"/>
              <a:gd name="T16" fmla="*/ 6 w 84"/>
              <a:gd name="T17" fmla="*/ 42 h 100"/>
              <a:gd name="T18" fmla="*/ 0 w 84"/>
              <a:gd name="T19" fmla="*/ 50 h 100"/>
              <a:gd name="T20" fmla="*/ 0 w 84"/>
              <a:gd name="T21" fmla="*/ 50 h 100"/>
              <a:gd name="T22" fmla="*/ 6 w 84"/>
              <a:gd name="T23" fmla="*/ 57 h 100"/>
              <a:gd name="T24" fmla="*/ 14 w 84"/>
              <a:gd name="T25" fmla="*/ 57 h 100"/>
              <a:gd name="T26" fmla="*/ 36 w 84"/>
              <a:gd name="T27" fmla="*/ 82 h 100"/>
              <a:gd name="T28" fmla="*/ 36 w 84"/>
              <a:gd name="T29" fmla="*/ 92 h 100"/>
              <a:gd name="T30" fmla="*/ 42 w 84"/>
              <a:gd name="T31" fmla="*/ 99 h 100"/>
              <a:gd name="T32" fmla="*/ 48 w 84"/>
              <a:gd name="T33" fmla="*/ 92 h 100"/>
              <a:gd name="T34" fmla="*/ 48 w 84"/>
              <a:gd name="T35" fmla="*/ 82 h 100"/>
              <a:gd name="T36" fmla="*/ 70 w 84"/>
              <a:gd name="T37" fmla="*/ 57 h 100"/>
              <a:gd name="T38" fmla="*/ 78 w 84"/>
              <a:gd name="T39" fmla="*/ 57 h 100"/>
              <a:gd name="T40" fmla="*/ 84 w 84"/>
              <a:gd name="T41" fmla="*/ 50 h 100"/>
              <a:gd name="T42" fmla="*/ 84 w 84"/>
              <a:gd name="T43" fmla="*/ 50 h 100"/>
              <a:gd name="T44" fmla="*/ 78 w 84"/>
              <a:gd name="T45" fmla="*/ 4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0">
                <a:moveTo>
                  <a:pt x="78" y="42"/>
                </a:moveTo>
                <a:cubicBezTo>
                  <a:pt x="70" y="42"/>
                  <a:pt x="70" y="42"/>
                  <a:pt x="70" y="42"/>
                </a:cubicBezTo>
                <a:cubicBezTo>
                  <a:pt x="58" y="42"/>
                  <a:pt x="48" y="31"/>
                  <a:pt x="48" y="17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6" y="0"/>
                  <a:pt x="42" y="0"/>
                </a:cubicBezTo>
                <a:cubicBezTo>
                  <a:pt x="39" y="0"/>
                  <a:pt x="36" y="3"/>
                  <a:pt x="36" y="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31"/>
                  <a:pt x="26" y="42"/>
                  <a:pt x="14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3" y="42"/>
                  <a:pt x="0" y="46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3" y="57"/>
                  <a:pt x="6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6" y="57"/>
                  <a:pt x="36" y="68"/>
                  <a:pt x="36" y="8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6"/>
                  <a:pt x="38" y="99"/>
                  <a:pt x="42" y="99"/>
                </a:cubicBezTo>
                <a:cubicBezTo>
                  <a:pt x="45" y="100"/>
                  <a:pt x="48" y="96"/>
                  <a:pt x="48" y="92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68"/>
                  <a:pt x="58" y="57"/>
                  <a:pt x="70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81" y="57"/>
                  <a:pt x="84" y="54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46"/>
                  <a:pt x="81" y="42"/>
                  <a:pt x="78" y="4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9"/>
          <p:cNvSpPr/>
          <p:nvPr/>
        </p:nvSpPr>
        <p:spPr bwMode="auto">
          <a:xfrm>
            <a:off x="11462101" y="1283319"/>
            <a:ext cx="265678" cy="316679"/>
          </a:xfrm>
          <a:custGeom>
            <a:avLst/>
            <a:gdLst>
              <a:gd name="T0" fmla="*/ 78 w 84"/>
              <a:gd name="T1" fmla="*/ 43 h 100"/>
              <a:gd name="T2" fmla="*/ 70 w 84"/>
              <a:gd name="T3" fmla="*/ 43 h 100"/>
              <a:gd name="T4" fmla="*/ 48 w 84"/>
              <a:gd name="T5" fmla="*/ 17 h 100"/>
              <a:gd name="T6" fmla="*/ 48 w 84"/>
              <a:gd name="T7" fmla="*/ 8 h 100"/>
              <a:gd name="T8" fmla="*/ 43 w 84"/>
              <a:gd name="T9" fmla="*/ 0 h 100"/>
              <a:gd name="T10" fmla="*/ 36 w 84"/>
              <a:gd name="T11" fmla="*/ 8 h 100"/>
              <a:gd name="T12" fmla="*/ 36 w 84"/>
              <a:gd name="T13" fmla="*/ 17 h 100"/>
              <a:gd name="T14" fmla="*/ 15 w 84"/>
              <a:gd name="T15" fmla="*/ 43 h 100"/>
              <a:gd name="T16" fmla="*/ 6 w 84"/>
              <a:gd name="T17" fmla="*/ 43 h 100"/>
              <a:gd name="T18" fmla="*/ 0 w 84"/>
              <a:gd name="T19" fmla="*/ 50 h 100"/>
              <a:gd name="T20" fmla="*/ 0 w 84"/>
              <a:gd name="T21" fmla="*/ 50 h 100"/>
              <a:gd name="T22" fmla="*/ 6 w 84"/>
              <a:gd name="T23" fmla="*/ 58 h 100"/>
              <a:gd name="T24" fmla="*/ 15 w 84"/>
              <a:gd name="T25" fmla="*/ 58 h 100"/>
              <a:gd name="T26" fmla="*/ 36 w 84"/>
              <a:gd name="T27" fmla="*/ 83 h 100"/>
              <a:gd name="T28" fmla="*/ 36 w 84"/>
              <a:gd name="T29" fmla="*/ 92 h 100"/>
              <a:gd name="T30" fmla="*/ 42 w 84"/>
              <a:gd name="T31" fmla="*/ 100 h 100"/>
              <a:gd name="T32" fmla="*/ 48 w 84"/>
              <a:gd name="T33" fmla="*/ 93 h 100"/>
              <a:gd name="T34" fmla="*/ 48 w 84"/>
              <a:gd name="T35" fmla="*/ 83 h 100"/>
              <a:gd name="T36" fmla="*/ 70 w 84"/>
              <a:gd name="T37" fmla="*/ 58 h 100"/>
              <a:gd name="T38" fmla="*/ 78 w 84"/>
              <a:gd name="T39" fmla="*/ 58 h 100"/>
              <a:gd name="T40" fmla="*/ 84 w 84"/>
              <a:gd name="T41" fmla="*/ 50 h 100"/>
              <a:gd name="T42" fmla="*/ 84 w 84"/>
              <a:gd name="T43" fmla="*/ 50 h 100"/>
              <a:gd name="T44" fmla="*/ 78 w 84"/>
              <a:gd name="T45" fmla="*/ 4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0">
                <a:moveTo>
                  <a:pt x="78" y="43"/>
                </a:moveTo>
                <a:cubicBezTo>
                  <a:pt x="70" y="43"/>
                  <a:pt x="70" y="43"/>
                  <a:pt x="70" y="43"/>
                </a:cubicBezTo>
                <a:cubicBezTo>
                  <a:pt x="58" y="43"/>
                  <a:pt x="48" y="31"/>
                  <a:pt x="48" y="17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6" y="1"/>
                  <a:pt x="43" y="0"/>
                </a:cubicBezTo>
                <a:cubicBezTo>
                  <a:pt x="39" y="0"/>
                  <a:pt x="36" y="4"/>
                  <a:pt x="36" y="8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31"/>
                  <a:pt x="26" y="43"/>
                  <a:pt x="15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3" y="43"/>
                  <a:pt x="0" y="46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3" y="58"/>
                  <a:pt x="6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26" y="58"/>
                  <a:pt x="36" y="69"/>
                  <a:pt x="36" y="83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6"/>
                  <a:pt x="39" y="100"/>
                  <a:pt x="42" y="100"/>
                </a:cubicBezTo>
                <a:cubicBezTo>
                  <a:pt x="45" y="100"/>
                  <a:pt x="48" y="97"/>
                  <a:pt x="48" y="93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69"/>
                  <a:pt x="58" y="58"/>
                  <a:pt x="70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81" y="58"/>
                  <a:pt x="84" y="54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46"/>
                  <a:pt x="81" y="43"/>
                  <a:pt x="78" y="4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0"/>
          <p:cNvSpPr/>
          <p:nvPr/>
        </p:nvSpPr>
        <p:spPr bwMode="auto">
          <a:xfrm>
            <a:off x="6697691" y="2489544"/>
            <a:ext cx="129281" cy="155374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3 w 41"/>
              <a:gd name="T5" fmla="*/ 8 h 49"/>
              <a:gd name="T6" fmla="*/ 23 w 41"/>
              <a:gd name="T7" fmla="*/ 4 h 49"/>
              <a:gd name="T8" fmla="*/ 20 w 41"/>
              <a:gd name="T9" fmla="*/ 0 h 49"/>
              <a:gd name="T10" fmla="*/ 17 w 41"/>
              <a:gd name="T11" fmla="*/ 3 h 49"/>
              <a:gd name="T12" fmla="*/ 17 w 41"/>
              <a:gd name="T13" fmla="*/ 8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4 h 49"/>
              <a:gd name="T20" fmla="*/ 0 w 41"/>
              <a:gd name="T21" fmla="*/ 24 h 49"/>
              <a:gd name="T22" fmla="*/ 3 w 41"/>
              <a:gd name="T23" fmla="*/ 28 h 49"/>
              <a:gd name="T24" fmla="*/ 7 w 41"/>
              <a:gd name="T25" fmla="*/ 28 h 49"/>
              <a:gd name="T26" fmla="*/ 17 w 41"/>
              <a:gd name="T27" fmla="*/ 40 h 49"/>
              <a:gd name="T28" fmla="*/ 17 w 41"/>
              <a:gd name="T29" fmla="*/ 45 h 49"/>
              <a:gd name="T30" fmla="*/ 20 w 41"/>
              <a:gd name="T31" fmla="*/ 49 h 49"/>
              <a:gd name="T32" fmla="*/ 23 w 41"/>
              <a:gd name="T33" fmla="*/ 45 h 49"/>
              <a:gd name="T34" fmla="*/ 23 w 41"/>
              <a:gd name="T35" fmla="*/ 40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4 h 49"/>
              <a:gd name="T42" fmla="*/ 41 w 41"/>
              <a:gd name="T43" fmla="*/ 24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3" y="15"/>
                  <a:pt x="23" y="8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2" y="0"/>
                  <a:pt x="20" y="0"/>
                </a:cubicBezTo>
                <a:cubicBezTo>
                  <a:pt x="19" y="0"/>
                  <a:pt x="17" y="1"/>
                  <a:pt x="17" y="3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2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2" y="28"/>
                  <a:pt x="17" y="33"/>
                  <a:pt x="17" y="40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7"/>
                  <a:pt x="18" y="49"/>
                  <a:pt x="20" y="49"/>
                </a:cubicBezTo>
                <a:cubicBezTo>
                  <a:pt x="22" y="49"/>
                  <a:pt x="23" y="47"/>
                  <a:pt x="23" y="45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3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9" y="28"/>
                  <a:pt x="41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2"/>
                  <a:pt x="39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1"/>
          <p:cNvSpPr/>
          <p:nvPr/>
        </p:nvSpPr>
        <p:spPr bwMode="auto">
          <a:xfrm>
            <a:off x="3420602" y="460192"/>
            <a:ext cx="129281" cy="154188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3 w 41"/>
              <a:gd name="T5" fmla="*/ 8 h 49"/>
              <a:gd name="T6" fmla="*/ 23 w 41"/>
              <a:gd name="T7" fmla="*/ 4 h 49"/>
              <a:gd name="T8" fmla="*/ 21 w 41"/>
              <a:gd name="T9" fmla="*/ 0 h 49"/>
              <a:gd name="T10" fmla="*/ 17 w 41"/>
              <a:gd name="T11" fmla="*/ 3 h 49"/>
              <a:gd name="T12" fmla="*/ 17 w 41"/>
              <a:gd name="T13" fmla="*/ 8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4 h 49"/>
              <a:gd name="T20" fmla="*/ 0 w 41"/>
              <a:gd name="T21" fmla="*/ 24 h 49"/>
              <a:gd name="T22" fmla="*/ 3 w 41"/>
              <a:gd name="T23" fmla="*/ 28 h 49"/>
              <a:gd name="T24" fmla="*/ 7 w 41"/>
              <a:gd name="T25" fmla="*/ 28 h 49"/>
              <a:gd name="T26" fmla="*/ 17 w 41"/>
              <a:gd name="T27" fmla="*/ 40 h 49"/>
              <a:gd name="T28" fmla="*/ 17 w 41"/>
              <a:gd name="T29" fmla="*/ 45 h 49"/>
              <a:gd name="T30" fmla="*/ 20 w 41"/>
              <a:gd name="T31" fmla="*/ 49 h 49"/>
              <a:gd name="T32" fmla="*/ 23 w 41"/>
              <a:gd name="T33" fmla="*/ 45 h 49"/>
              <a:gd name="T34" fmla="*/ 23 w 41"/>
              <a:gd name="T35" fmla="*/ 40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4 h 49"/>
              <a:gd name="T42" fmla="*/ 41 w 41"/>
              <a:gd name="T43" fmla="*/ 24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3" y="15"/>
                  <a:pt x="23" y="8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2" y="0"/>
                  <a:pt x="21" y="0"/>
                </a:cubicBezTo>
                <a:cubicBezTo>
                  <a:pt x="19" y="0"/>
                  <a:pt x="17" y="1"/>
                  <a:pt x="17" y="3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3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3" y="28"/>
                  <a:pt x="17" y="33"/>
                  <a:pt x="17" y="40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7"/>
                  <a:pt x="19" y="49"/>
                  <a:pt x="20" y="49"/>
                </a:cubicBezTo>
                <a:cubicBezTo>
                  <a:pt x="22" y="49"/>
                  <a:pt x="23" y="47"/>
                  <a:pt x="23" y="45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3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40" y="28"/>
                  <a:pt x="41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2"/>
                  <a:pt x="40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10822814" y="644032"/>
            <a:ext cx="130467" cy="154188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3 w 41"/>
              <a:gd name="T5" fmla="*/ 8 h 49"/>
              <a:gd name="T6" fmla="*/ 23 w 41"/>
              <a:gd name="T7" fmla="*/ 4 h 49"/>
              <a:gd name="T8" fmla="*/ 20 w 41"/>
              <a:gd name="T9" fmla="*/ 0 h 49"/>
              <a:gd name="T10" fmla="*/ 17 w 41"/>
              <a:gd name="T11" fmla="*/ 4 h 49"/>
              <a:gd name="T12" fmla="*/ 17 w 41"/>
              <a:gd name="T13" fmla="*/ 8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4 h 49"/>
              <a:gd name="T20" fmla="*/ 0 w 41"/>
              <a:gd name="T21" fmla="*/ 24 h 49"/>
              <a:gd name="T22" fmla="*/ 3 w 41"/>
              <a:gd name="T23" fmla="*/ 28 h 49"/>
              <a:gd name="T24" fmla="*/ 7 w 41"/>
              <a:gd name="T25" fmla="*/ 28 h 49"/>
              <a:gd name="T26" fmla="*/ 17 w 41"/>
              <a:gd name="T27" fmla="*/ 40 h 49"/>
              <a:gd name="T28" fmla="*/ 17 w 41"/>
              <a:gd name="T29" fmla="*/ 45 h 49"/>
              <a:gd name="T30" fmla="*/ 20 w 41"/>
              <a:gd name="T31" fmla="*/ 49 h 49"/>
              <a:gd name="T32" fmla="*/ 23 w 41"/>
              <a:gd name="T33" fmla="*/ 45 h 49"/>
              <a:gd name="T34" fmla="*/ 23 w 41"/>
              <a:gd name="T35" fmla="*/ 40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4 h 49"/>
              <a:gd name="T42" fmla="*/ 41 w 41"/>
              <a:gd name="T43" fmla="*/ 24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3" y="15"/>
                  <a:pt x="23" y="8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2" y="0"/>
                  <a:pt x="20" y="0"/>
                </a:cubicBezTo>
                <a:cubicBezTo>
                  <a:pt x="19" y="0"/>
                  <a:pt x="17" y="1"/>
                  <a:pt x="17" y="4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2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2" y="28"/>
                  <a:pt x="17" y="34"/>
                  <a:pt x="17" y="40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7"/>
                  <a:pt x="18" y="49"/>
                  <a:pt x="20" y="49"/>
                </a:cubicBezTo>
                <a:cubicBezTo>
                  <a:pt x="22" y="49"/>
                  <a:pt x="23" y="47"/>
                  <a:pt x="23" y="45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4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9" y="28"/>
                  <a:pt x="41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2"/>
                  <a:pt x="39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3"/>
          <p:cNvSpPr/>
          <p:nvPr/>
        </p:nvSpPr>
        <p:spPr bwMode="auto">
          <a:xfrm>
            <a:off x="508821" y="2411264"/>
            <a:ext cx="130467" cy="154188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4 w 41"/>
              <a:gd name="T5" fmla="*/ 9 h 49"/>
              <a:gd name="T6" fmla="*/ 24 w 41"/>
              <a:gd name="T7" fmla="*/ 4 h 49"/>
              <a:gd name="T8" fmla="*/ 21 w 41"/>
              <a:gd name="T9" fmla="*/ 0 h 49"/>
              <a:gd name="T10" fmla="*/ 18 w 41"/>
              <a:gd name="T11" fmla="*/ 4 h 49"/>
              <a:gd name="T12" fmla="*/ 18 w 41"/>
              <a:gd name="T13" fmla="*/ 9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5 h 49"/>
              <a:gd name="T20" fmla="*/ 0 w 41"/>
              <a:gd name="T21" fmla="*/ 25 h 49"/>
              <a:gd name="T22" fmla="*/ 3 w 41"/>
              <a:gd name="T23" fmla="*/ 28 h 49"/>
              <a:gd name="T24" fmla="*/ 7 w 41"/>
              <a:gd name="T25" fmla="*/ 28 h 49"/>
              <a:gd name="T26" fmla="*/ 18 w 41"/>
              <a:gd name="T27" fmla="*/ 41 h 49"/>
              <a:gd name="T28" fmla="*/ 18 w 41"/>
              <a:gd name="T29" fmla="*/ 45 h 49"/>
              <a:gd name="T30" fmla="*/ 20 w 41"/>
              <a:gd name="T31" fmla="*/ 49 h 49"/>
              <a:gd name="T32" fmla="*/ 24 w 41"/>
              <a:gd name="T33" fmla="*/ 46 h 49"/>
              <a:gd name="T34" fmla="*/ 24 w 41"/>
              <a:gd name="T35" fmla="*/ 41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5 h 49"/>
              <a:gd name="T42" fmla="*/ 41 w 41"/>
              <a:gd name="T43" fmla="*/ 25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4" y="16"/>
                  <a:pt x="24" y="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2" y="1"/>
                  <a:pt x="21" y="0"/>
                </a:cubicBezTo>
                <a:cubicBezTo>
                  <a:pt x="19" y="0"/>
                  <a:pt x="18" y="2"/>
                  <a:pt x="18" y="4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6"/>
                  <a:pt x="13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3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7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3" y="28"/>
                  <a:pt x="18" y="34"/>
                  <a:pt x="18" y="41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7"/>
                  <a:pt x="19" y="49"/>
                  <a:pt x="20" y="49"/>
                </a:cubicBezTo>
                <a:cubicBezTo>
                  <a:pt x="22" y="49"/>
                  <a:pt x="24" y="48"/>
                  <a:pt x="24" y="46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34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40" y="28"/>
                  <a:pt x="41" y="27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3"/>
                  <a:pt x="40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4"/>
          <p:cNvSpPr/>
          <p:nvPr/>
        </p:nvSpPr>
        <p:spPr bwMode="auto">
          <a:xfrm>
            <a:off x="8874114" y="460192"/>
            <a:ext cx="130467" cy="154188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4 w 41"/>
              <a:gd name="T5" fmla="*/ 8 h 49"/>
              <a:gd name="T6" fmla="*/ 24 w 41"/>
              <a:gd name="T7" fmla="*/ 4 h 49"/>
              <a:gd name="T8" fmla="*/ 21 w 41"/>
              <a:gd name="T9" fmla="*/ 0 h 49"/>
              <a:gd name="T10" fmla="*/ 18 w 41"/>
              <a:gd name="T11" fmla="*/ 3 h 49"/>
              <a:gd name="T12" fmla="*/ 18 w 41"/>
              <a:gd name="T13" fmla="*/ 8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4 h 49"/>
              <a:gd name="T20" fmla="*/ 0 w 41"/>
              <a:gd name="T21" fmla="*/ 24 h 49"/>
              <a:gd name="T22" fmla="*/ 3 w 41"/>
              <a:gd name="T23" fmla="*/ 28 h 49"/>
              <a:gd name="T24" fmla="*/ 7 w 41"/>
              <a:gd name="T25" fmla="*/ 28 h 49"/>
              <a:gd name="T26" fmla="*/ 18 w 41"/>
              <a:gd name="T27" fmla="*/ 40 h 49"/>
              <a:gd name="T28" fmla="*/ 18 w 41"/>
              <a:gd name="T29" fmla="*/ 45 h 49"/>
              <a:gd name="T30" fmla="*/ 20 w 41"/>
              <a:gd name="T31" fmla="*/ 49 h 49"/>
              <a:gd name="T32" fmla="*/ 24 w 41"/>
              <a:gd name="T33" fmla="*/ 45 h 49"/>
              <a:gd name="T34" fmla="*/ 24 w 41"/>
              <a:gd name="T35" fmla="*/ 40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4 h 49"/>
              <a:gd name="T42" fmla="*/ 41 w 41"/>
              <a:gd name="T43" fmla="*/ 24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4" y="15"/>
                  <a:pt x="24" y="8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2" y="0"/>
                  <a:pt x="21" y="0"/>
                </a:cubicBezTo>
                <a:cubicBezTo>
                  <a:pt x="19" y="0"/>
                  <a:pt x="18" y="1"/>
                  <a:pt x="18" y="3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15"/>
                  <a:pt x="13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3" y="28"/>
                  <a:pt x="18" y="33"/>
                  <a:pt x="18" y="40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7"/>
                  <a:pt x="19" y="49"/>
                  <a:pt x="20" y="49"/>
                </a:cubicBezTo>
                <a:cubicBezTo>
                  <a:pt x="22" y="49"/>
                  <a:pt x="24" y="47"/>
                  <a:pt x="24" y="45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3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40" y="28"/>
                  <a:pt x="41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2"/>
                  <a:pt x="40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5"/>
          <p:cNvSpPr/>
          <p:nvPr/>
        </p:nvSpPr>
        <p:spPr bwMode="auto">
          <a:xfrm>
            <a:off x="9004581" y="2217935"/>
            <a:ext cx="129281" cy="155374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4 w 41"/>
              <a:gd name="T5" fmla="*/ 9 h 49"/>
              <a:gd name="T6" fmla="*/ 24 w 41"/>
              <a:gd name="T7" fmla="*/ 4 h 49"/>
              <a:gd name="T8" fmla="*/ 21 w 41"/>
              <a:gd name="T9" fmla="*/ 0 h 49"/>
              <a:gd name="T10" fmla="*/ 18 w 41"/>
              <a:gd name="T11" fmla="*/ 4 h 49"/>
              <a:gd name="T12" fmla="*/ 18 w 41"/>
              <a:gd name="T13" fmla="*/ 9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5 h 49"/>
              <a:gd name="T20" fmla="*/ 0 w 41"/>
              <a:gd name="T21" fmla="*/ 25 h 49"/>
              <a:gd name="T22" fmla="*/ 3 w 41"/>
              <a:gd name="T23" fmla="*/ 28 h 49"/>
              <a:gd name="T24" fmla="*/ 7 w 41"/>
              <a:gd name="T25" fmla="*/ 28 h 49"/>
              <a:gd name="T26" fmla="*/ 18 w 41"/>
              <a:gd name="T27" fmla="*/ 41 h 49"/>
              <a:gd name="T28" fmla="*/ 18 w 41"/>
              <a:gd name="T29" fmla="*/ 45 h 49"/>
              <a:gd name="T30" fmla="*/ 21 w 41"/>
              <a:gd name="T31" fmla="*/ 49 h 49"/>
              <a:gd name="T32" fmla="*/ 24 w 41"/>
              <a:gd name="T33" fmla="*/ 46 h 49"/>
              <a:gd name="T34" fmla="*/ 24 w 41"/>
              <a:gd name="T35" fmla="*/ 41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5 h 49"/>
              <a:gd name="T42" fmla="*/ 41 w 41"/>
              <a:gd name="T43" fmla="*/ 25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9" y="21"/>
                  <a:pt x="24" y="16"/>
                  <a:pt x="24" y="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3" y="0"/>
                  <a:pt x="21" y="0"/>
                </a:cubicBezTo>
                <a:cubicBezTo>
                  <a:pt x="19" y="0"/>
                  <a:pt x="18" y="2"/>
                  <a:pt x="18" y="4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6"/>
                  <a:pt x="13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1"/>
                  <a:pt x="0" y="23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7"/>
                  <a:pt x="2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3" y="28"/>
                  <a:pt x="18" y="34"/>
                  <a:pt x="18" y="41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7"/>
                  <a:pt x="19" y="49"/>
                  <a:pt x="21" y="49"/>
                </a:cubicBezTo>
                <a:cubicBezTo>
                  <a:pt x="22" y="49"/>
                  <a:pt x="24" y="48"/>
                  <a:pt x="24" y="46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34"/>
                  <a:pt x="29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40" y="28"/>
                  <a:pt x="41" y="27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3"/>
                  <a:pt x="40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6"/>
          <p:cNvSpPr/>
          <p:nvPr/>
        </p:nvSpPr>
        <p:spPr bwMode="auto">
          <a:xfrm>
            <a:off x="1926734" y="1228575"/>
            <a:ext cx="1290435" cy="766196"/>
          </a:xfrm>
          <a:custGeom>
            <a:avLst/>
            <a:gdLst>
              <a:gd name="T0" fmla="*/ 204 w 408"/>
              <a:gd name="T1" fmla="*/ 0 h 242"/>
              <a:gd name="T2" fmla="*/ 0 w 408"/>
              <a:gd name="T3" fmla="*/ 242 h 242"/>
              <a:gd name="T4" fmla="*/ 408 w 408"/>
              <a:gd name="T5" fmla="*/ 242 h 242"/>
              <a:gd name="T6" fmla="*/ 204 w 408"/>
              <a:gd name="T7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8" h="242">
                <a:moveTo>
                  <a:pt x="204" y="0"/>
                </a:moveTo>
                <a:cubicBezTo>
                  <a:pt x="91" y="0"/>
                  <a:pt x="0" y="108"/>
                  <a:pt x="0" y="242"/>
                </a:cubicBezTo>
                <a:cubicBezTo>
                  <a:pt x="408" y="242"/>
                  <a:pt x="408" y="242"/>
                  <a:pt x="408" y="242"/>
                </a:cubicBezTo>
                <a:cubicBezTo>
                  <a:pt x="408" y="108"/>
                  <a:pt x="317" y="0"/>
                  <a:pt x="20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7"/>
          <p:cNvSpPr/>
          <p:nvPr/>
        </p:nvSpPr>
        <p:spPr bwMode="auto">
          <a:xfrm>
            <a:off x="3189297" y="1612266"/>
            <a:ext cx="645218" cy="383098"/>
          </a:xfrm>
          <a:custGeom>
            <a:avLst/>
            <a:gdLst>
              <a:gd name="T0" fmla="*/ 102 w 204"/>
              <a:gd name="T1" fmla="*/ 0 h 121"/>
              <a:gd name="T2" fmla="*/ 0 w 204"/>
              <a:gd name="T3" fmla="*/ 121 h 121"/>
              <a:gd name="T4" fmla="*/ 204 w 204"/>
              <a:gd name="T5" fmla="*/ 121 h 121"/>
              <a:gd name="T6" fmla="*/ 102 w 204"/>
              <a:gd name="T7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4" h="121">
                <a:moveTo>
                  <a:pt x="102" y="0"/>
                </a:moveTo>
                <a:cubicBezTo>
                  <a:pt x="46" y="0"/>
                  <a:pt x="0" y="54"/>
                  <a:pt x="0" y="121"/>
                </a:cubicBezTo>
                <a:cubicBezTo>
                  <a:pt x="204" y="121"/>
                  <a:pt x="204" y="121"/>
                  <a:pt x="204" y="121"/>
                </a:cubicBezTo>
                <a:cubicBezTo>
                  <a:pt x="204" y="54"/>
                  <a:pt x="159" y="0"/>
                  <a:pt x="10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8"/>
          <p:cNvSpPr/>
          <p:nvPr/>
        </p:nvSpPr>
        <p:spPr bwMode="auto">
          <a:xfrm>
            <a:off x="9843127" y="1590509"/>
            <a:ext cx="846848" cy="500518"/>
          </a:xfrm>
          <a:custGeom>
            <a:avLst/>
            <a:gdLst>
              <a:gd name="T0" fmla="*/ 134 w 268"/>
              <a:gd name="T1" fmla="*/ 0 h 158"/>
              <a:gd name="T2" fmla="*/ 0 w 268"/>
              <a:gd name="T3" fmla="*/ 158 h 158"/>
              <a:gd name="T4" fmla="*/ 268 w 268"/>
              <a:gd name="T5" fmla="*/ 158 h 158"/>
              <a:gd name="T6" fmla="*/ 134 w 268"/>
              <a:gd name="T7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8" h="158">
                <a:moveTo>
                  <a:pt x="134" y="0"/>
                </a:moveTo>
                <a:cubicBezTo>
                  <a:pt x="60" y="0"/>
                  <a:pt x="0" y="71"/>
                  <a:pt x="0" y="158"/>
                </a:cubicBezTo>
                <a:cubicBezTo>
                  <a:pt x="268" y="158"/>
                  <a:pt x="268" y="158"/>
                  <a:pt x="268" y="158"/>
                </a:cubicBezTo>
                <a:cubicBezTo>
                  <a:pt x="268" y="71"/>
                  <a:pt x="208" y="0"/>
                  <a:pt x="13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9"/>
          <p:cNvSpPr/>
          <p:nvPr/>
        </p:nvSpPr>
        <p:spPr bwMode="auto">
          <a:xfrm>
            <a:off x="10689975" y="1840768"/>
            <a:ext cx="424610" cy="250259"/>
          </a:xfrm>
          <a:custGeom>
            <a:avLst/>
            <a:gdLst>
              <a:gd name="T0" fmla="*/ 67 w 134"/>
              <a:gd name="T1" fmla="*/ 0 h 79"/>
              <a:gd name="T2" fmla="*/ 0 w 134"/>
              <a:gd name="T3" fmla="*/ 79 h 79"/>
              <a:gd name="T4" fmla="*/ 134 w 134"/>
              <a:gd name="T5" fmla="*/ 79 h 79"/>
              <a:gd name="T6" fmla="*/ 67 w 134"/>
              <a:gd name="T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79">
                <a:moveTo>
                  <a:pt x="67" y="0"/>
                </a:moveTo>
                <a:cubicBezTo>
                  <a:pt x="30" y="0"/>
                  <a:pt x="0" y="35"/>
                  <a:pt x="0" y="79"/>
                </a:cubicBezTo>
                <a:cubicBezTo>
                  <a:pt x="134" y="79"/>
                  <a:pt x="134" y="79"/>
                  <a:pt x="134" y="79"/>
                </a:cubicBezTo>
                <a:cubicBezTo>
                  <a:pt x="134" y="35"/>
                  <a:pt x="104" y="0"/>
                  <a:pt x="6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0"/>
          <p:cNvSpPr/>
          <p:nvPr/>
        </p:nvSpPr>
        <p:spPr bwMode="auto">
          <a:xfrm>
            <a:off x="929447" y="719939"/>
            <a:ext cx="699776" cy="413936"/>
          </a:xfrm>
          <a:custGeom>
            <a:avLst/>
            <a:gdLst>
              <a:gd name="T0" fmla="*/ 111 w 221"/>
              <a:gd name="T1" fmla="*/ 0 h 131"/>
              <a:gd name="T2" fmla="*/ 0 w 221"/>
              <a:gd name="T3" fmla="*/ 131 h 131"/>
              <a:gd name="T4" fmla="*/ 221 w 221"/>
              <a:gd name="T5" fmla="*/ 131 h 131"/>
              <a:gd name="T6" fmla="*/ 111 w 221"/>
              <a:gd name="T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1" h="131">
                <a:moveTo>
                  <a:pt x="111" y="0"/>
                </a:moveTo>
                <a:cubicBezTo>
                  <a:pt x="50" y="0"/>
                  <a:pt x="0" y="59"/>
                  <a:pt x="0" y="131"/>
                </a:cubicBezTo>
                <a:cubicBezTo>
                  <a:pt x="221" y="131"/>
                  <a:pt x="221" y="131"/>
                  <a:pt x="221" y="131"/>
                </a:cubicBezTo>
                <a:cubicBezTo>
                  <a:pt x="221" y="59"/>
                  <a:pt x="172" y="0"/>
                  <a:pt x="11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1"/>
          <p:cNvSpPr/>
          <p:nvPr/>
        </p:nvSpPr>
        <p:spPr bwMode="auto">
          <a:xfrm>
            <a:off x="1603555" y="928686"/>
            <a:ext cx="351074" cy="205189"/>
          </a:xfrm>
          <a:custGeom>
            <a:avLst/>
            <a:gdLst>
              <a:gd name="T0" fmla="*/ 55 w 111"/>
              <a:gd name="T1" fmla="*/ 0 h 65"/>
              <a:gd name="T2" fmla="*/ 0 w 111"/>
              <a:gd name="T3" fmla="*/ 65 h 65"/>
              <a:gd name="T4" fmla="*/ 111 w 111"/>
              <a:gd name="T5" fmla="*/ 65 h 65"/>
              <a:gd name="T6" fmla="*/ 55 w 111"/>
              <a:gd name="T7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65">
                <a:moveTo>
                  <a:pt x="55" y="0"/>
                </a:moveTo>
                <a:cubicBezTo>
                  <a:pt x="25" y="0"/>
                  <a:pt x="0" y="29"/>
                  <a:pt x="0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1" y="29"/>
                  <a:pt x="86" y="0"/>
                  <a:pt x="5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2"/>
          <p:cNvSpPr/>
          <p:nvPr/>
        </p:nvSpPr>
        <p:spPr bwMode="auto">
          <a:xfrm>
            <a:off x="7574190" y="985618"/>
            <a:ext cx="502890" cy="297702"/>
          </a:xfrm>
          <a:custGeom>
            <a:avLst/>
            <a:gdLst>
              <a:gd name="T0" fmla="*/ 79 w 159"/>
              <a:gd name="T1" fmla="*/ 0 h 94"/>
              <a:gd name="T2" fmla="*/ 0 w 159"/>
              <a:gd name="T3" fmla="*/ 94 h 94"/>
              <a:gd name="T4" fmla="*/ 159 w 159"/>
              <a:gd name="T5" fmla="*/ 94 h 94"/>
              <a:gd name="T6" fmla="*/ 79 w 159"/>
              <a:gd name="T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9" h="94">
                <a:moveTo>
                  <a:pt x="79" y="0"/>
                </a:moveTo>
                <a:cubicBezTo>
                  <a:pt x="35" y="0"/>
                  <a:pt x="0" y="42"/>
                  <a:pt x="0" y="94"/>
                </a:cubicBezTo>
                <a:cubicBezTo>
                  <a:pt x="159" y="94"/>
                  <a:pt x="159" y="94"/>
                  <a:pt x="159" y="94"/>
                </a:cubicBezTo>
                <a:cubicBezTo>
                  <a:pt x="159" y="42"/>
                  <a:pt x="123" y="0"/>
                  <a:pt x="7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3"/>
          <p:cNvSpPr/>
          <p:nvPr/>
        </p:nvSpPr>
        <p:spPr bwMode="auto">
          <a:xfrm>
            <a:off x="8077080" y="1133875"/>
            <a:ext cx="252632" cy="149444"/>
          </a:xfrm>
          <a:custGeom>
            <a:avLst/>
            <a:gdLst>
              <a:gd name="T0" fmla="*/ 40 w 80"/>
              <a:gd name="T1" fmla="*/ 0 h 47"/>
              <a:gd name="T2" fmla="*/ 0 w 80"/>
              <a:gd name="T3" fmla="*/ 47 h 47"/>
              <a:gd name="T4" fmla="*/ 80 w 80"/>
              <a:gd name="T5" fmla="*/ 47 h 47"/>
              <a:gd name="T6" fmla="*/ 40 w 80"/>
              <a:gd name="T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47">
                <a:moveTo>
                  <a:pt x="40" y="0"/>
                </a:moveTo>
                <a:cubicBezTo>
                  <a:pt x="18" y="0"/>
                  <a:pt x="0" y="21"/>
                  <a:pt x="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21"/>
                  <a:pt x="62" y="0"/>
                  <a:pt x="4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0" y="6021636"/>
            <a:ext cx="12192715" cy="8551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26"/>
          <p:cNvSpPr/>
          <p:nvPr/>
        </p:nvSpPr>
        <p:spPr bwMode="auto">
          <a:xfrm>
            <a:off x="0" y="5102438"/>
            <a:ext cx="3227418" cy="919198"/>
          </a:xfrm>
          <a:custGeom>
            <a:avLst/>
            <a:gdLst>
              <a:gd name="T0" fmla="*/ 1063 w 1063"/>
              <a:gd name="T1" fmla="*/ 290 h 290"/>
              <a:gd name="T2" fmla="*/ 0 w 1063"/>
              <a:gd name="T3" fmla="*/ 290 h 290"/>
              <a:gd name="T4" fmla="*/ 0 w 1063"/>
              <a:gd name="T5" fmla="*/ 119 h 290"/>
              <a:gd name="T6" fmla="*/ 332 w 1063"/>
              <a:gd name="T7" fmla="*/ 0 h 290"/>
              <a:gd name="T8" fmla="*/ 1063 w 1063"/>
              <a:gd name="T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3" h="290">
                <a:moveTo>
                  <a:pt x="1063" y="290"/>
                </a:moveTo>
                <a:cubicBezTo>
                  <a:pt x="0" y="290"/>
                  <a:pt x="0" y="290"/>
                  <a:pt x="0" y="290"/>
                </a:cubicBezTo>
                <a:cubicBezTo>
                  <a:pt x="0" y="119"/>
                  <a:pt x="0" y="119"/>
                  <a:pt x="0" y="119"/>
                </a:cubicBezTo>
                <a:cubicBezTo>
                  <a:pt x="81" y="56"/>
                  <a:pt x="171" y="0"/>
                  <a:pt x="332" y="0"/>
                </a:cubicBezTo>
                <a:cubicBezTo>
                  <a:pt x="698" y="0"/>
                  <a:pt x="698" y="290"/>
                  <a:pt x="1063" y="2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27"/>
          <p:cNvSpPr/>
          <p:nvPr/>
        </p:nvSpPr>
        <p:spPr bwMode="auto">
          <a:xfrm>
            <a:off x="1060339" y="5102438"/>
            <a:ext cx="2312820" cy="919198"/>
          </a:xfrm>
          <a:custGeom>
            <a:avLst/>
            <a:gdLst>
              <a:gd name="T0" fmla="*/ 0 w 731"/>
              <a:gd name="T1" fmla="*/ 290 h 290"/>
              <a:gd name="T2" fmla="*/ 731 w 731"/>
              <a:gd name="T3" fmla="*/ 290 h 290"/>
              <a:gd name="T4" fmla="*/ 0 w 731"/>
              <a:gd name="T5" fmla="*/ 0 h 290"/>
              <a:gd name="T6" fmla="*/ 0 w 731"/>
              <a:gd name="T7" fmla="*/ 0 h 290"/>
              <a:gd name="T8" fmla="*/ 0 w 731"/>
              <a:gd name="T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1" h="290">
                <a:moveTo>
                  <a:pt x="0" y="290"/>
                </a:moveTo>
                <a:cubicBezTo>
                  <a:pt x="731" y="290"/>
                  <a:pt x="731" y="290"/>
                  <a:pt x="731" y="290"/>
                </a:cubicBezTo>
                <a:cubicBezTo>
                  <a:pt x="366" y="290"/>
                  <a:pt x="366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29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8"/>
          <p:cNvSpPr/>
          <p:nvPr/>
        </p:nvSpPr>
        <p:spPr bwMode="auto">
          <a:xfrm>
            <a:off x="413936" y="4846248"/>
            <a:ext cx="5917262" cy="1175388"/>
          </a:xfrm>
          <a:custGeom>
            <a:avLst/>
            <a:gdLst>
              <a:gd name="T0" fmla="*/ 1870 w 1870"/>
              <a:gd name="T1" fmla="*/ 371 h 371"/>
              <a:gd name="T2" fmla="*/ 935 w 1870"/>
              <a:gd name="T3" fmla="*/ 0 h 371"/>
              <a:gd name="T4" fmla="*/ 0 w 1870"/>
              <a:gd name="T5" fmla="*/ 371 h 371"/>
              <a:gd name="T6" fmla="*/ 1870 w 1870"/>
              <a:gd name="T7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70" h="371">
                <a:moveTo>
                  <a:pt x="1870" y="371"/>
                </a:moveTo>
                <a:cubicBezTo>
                  <a:pt x="1402" y="371"/>
                  <a:pt x="1402" y="0"/>
                  <a:pt x="935" y="0"/>
                </a:cubicBezTo>
                <a:cubicBezTo>
                  <a:pt x="468" y="0"/>
                  <a:pt x="468" y="371"/>
                  <a:pt x="0" y="371"/>
                </a:cubicBezTo>
                <a:lnTo>
                  <a:pt x="1870" y="3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9"/>
          <p:cNvSpPr/>
          <p:nvPr/>
        </p:nvSpPr>
        <p:spPr bwMode="auto">
          <a:xfrm>
            <a:off x="3373160" y="4846248"/>
            <a:ext cx="2958038" cy="1175388"/>
          </a:xfrm>
          <a:custGeom>
            <a:avLst/>
            <a:gdLst>
              <a:gd name="T0" fmla="*/ 0 w 935"/>
              <a:gd name="T1" fmla="*/ 371 h 371"/>
              <a:gd name="T2" fmla="*/ 935 w 935"/>
              <a:gd name="T3" fmla="*/ 371 h 371"/>
              <a:gd name="T4" fmla="*/ 0 w 935"/>
              <a:gd name="T5" fmla="*/ 0 h 371"/>
              <a:gd name="T6" fmla="*/ 0 w 935"/>
              <a:gd name="T7" fmla="*/ 0 h 371"/>
              <a:gd name="T8" fmla="*/ 0 w 935"/>
              <a:gd name="T9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371">
                <a:moveTo>
                  <a:pt x="0" y="371"/>
                </a:moveTo>
                <a:cubicBezTo>
                  <a:pt x="935" y="371"/>
                  <a:pt x="935" y="371"/>
                  <a:pt x="935" y="371"/>
                </a:cubicBezTo>
                <a:cubicBezTo>
                  <a:pt x="467" y="371"/>
                  <a:pt x="467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3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30"/>
          <p:cNvSpPr/>
          <p:nvPr/>
        </p:nvSpPr>
        <p:spPr bwMode="auto">
          <a:xfrm>
            <a:off x="9395981" y="5052623"/>
            <a:ext cx="2796734" cy="969013"/>
          </a:xfrm>
          <a:custGeom>
            <a:avLst/>
            <a:gdLst>
              <a:gd name="T0" fmla="*/ 884 w 884"/>
              <a:gd name="T1" fmla="*/ 10 h 306"/>
              <a:gd name="T2" fmla="*/ 884 w 884"/>
              <a:gd name="T3" fmla="*/ 306 h 306"/>
              <a:gd name="T4" fmla="*/ 0 w 884"/>
              <a:gd name="T5" fmla="*/ 306 h 306"/>
              <a:gd name="T6" fmla="*/ 771 w 884"/>
              <a:gd name="T7" fmla="*/ 0 h 306"/>
              <a:gd name="T8" fmla="*/ 884 w 884"/>
              <a:gd name="T9" fmla="*/ 1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4" h="306">
                <a:moveTo>
                  <a:pt x="884" y="10"/>
                </a:moveTo>
                <a:cubicBezTo>
                  <a:pt x="884" y="306"/>
                  <a:pt x="884" y="306"/>
                  <a:pt x="884" y="306"/>
                </a:cubicBezTo>
                <a:cubicBezTo>
                  <a:pt x="0" y="306"/>
                  <a:pt x="0" y="306"/>
                  <a:pt x="0" y="306"/>
                </a:cubicBezTo>
                <a:cubicBezTo>
                  <a:pt x="386" y="306"/>
                  <a:pt x="386" y="0"/>
                  <a:pt x="771" y="0"/>
                </a:cubicBezTo>
                <a:cubicBezTo>
                  <a:pt x="813" y="0"/>
                  <a:pt x="851" y="3"/>
                  <a:pt x="884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2452" y="3933008"/>
            <a:ext cx="5346655" cy="24934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13442" y="3895476"/>
            <a:ext cx="4188315" cy="274953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650132"/>
            <a:ext cx="9144000" cy="923330"/>
          </a:xfrm>
        </p:spPr>
        <p:txBody>
          <a:bodyPr anchor="b">
            <a:normAutofit/>
          </a:bodyPr>
          <a:lstStyle>
            <a:lvl1pPr algn="ctr">
              <a:defRPr sz="6000" b="1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65538"/>
            <a:ext cx="9144000" cy="94922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121967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6350" y="0"/>
            <a:ext cx="12198350" cy="6873875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3732731" y="3010158"/>
            <a:ext cx="4726539" cy="380743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908521" y="2085976"/>
            <a:ext cx="10374961" cy="866415"/>
          </a:xfrm>
        </p:spPr>
        <p:txBody>
          <a:bodyPr>
            <a:noAutofit/>
          </a:bodyPr>
          <a:lstStyle>
            <a:lvl1pPr algn="ctr">
              <a:defRPr sz="4400" baseline="0">
                <a:gradFill flip="none" rotWithShape="1">
                  <a:gsLst>
                    <a:gs pos="0">
                      <a:schemeClr val="accent1"/>
                    </a:gs>
                    <a:gs pos="50000">
                      <a:schemeClr val="accent2">
                        <a:lumMod val="7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84200" y="273050"/>
            <a:ext cx="11029950" cy="698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4104000" y="2613600"/>
            <a:ext cx="5446800" cy="1184400"/>
          </a:xfrm>
          <a:solidFill>
            <a:schemeClr val="accent3"/>
          </a:solidFill>
          <a:ln>
            <a:noFill/>
          </a:ln>
        </p:spPr>
        <p:txBody>
          <a:bodyPr anchor="ctr" anchorCtr="0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4579499" y="3798000"/>
            <a:ext cx="4495801" cy="373878"/>
          </a:xfrm>
          <a:prstGeom prst="roundRect">
            <a:avLst>
              <a:gd name="adj" fmla="val 50000"/>
            </a:avLst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cxnSp>
        <p:nvCxnSpPr>
          <p:cNvPr id="7" name="MH_Others_1"/>
          <p:cNvCxnSpPr/>
          <p:nvPr userDrawn="1">
            <p:custDataLst>
              <p:tags r:id="rId2"/>
            </p:custDataLst>
          </p:nvPr>
        </p:nvCxnSpPr>
        <p:spPr>
          <a:xfrm>
            <a:off x="4095750" y="705436"/>
            <a:ext cx="0" cy="5002304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3"/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583200" y="1428025"/>
            <a:ext cx="5219084" cy="4873022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395066" y="1428025"/>
            <a:ext cx="5219084" cy="4873022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83200" y="273600"/>
            <a:ext cx="11030400" cy="698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3200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583200" y="2200274"/>
            <a:ext cx="5157787" cy="368458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3757614" y="2936875"/>
            <a:ext cx="2312987" cy="2311400"/>
          </a:xfrm>
          <a:prstGeom prst="ellipse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" name="椭圆 6"/>
          <p:cNvSpPr/>
          <p:nvPr userDrawn="1"/>
        </p:nvSpPr>
        <p:spPr>
          <a:xfrm>
            <a:off x="6680201" y="3906839"/>
            <a:ext cx="1317625" cy="1317625"/>
          </a:xfrm>
          <a:prstGeom prst="ellipse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" name="椭圆 7"/>
          <p:cNvSpPr/>
          <p:nvPr userDrawn="1"/>
        </p:nvSpPr>
        <p:spPr>
          <a:xfrm>
            <a:off x="7348538" y="3624263"/>
            <a:ext cx="887412" cy="889000"/>
          </a:xfrm>
          <a:prstGeom prst="ellipse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" name="椭圆 8"/>
          <p:cNvSpPr/>
          <p:nvPr userDrawn="1"/>
        </p:nvSpPr>
        <p:spPr>
          <a:xfrm>
            <a:off x="4079875" y="1268414"/>
            <a:ext cx="4052888" cy="4052887"/>
          </a:xfrm>
          <a:prstGeom prst="ellipse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/>
          </a:p>
        </p:txBody>
      </p:sp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4510800" y="2289600"/>
            <a:ext cx="3132000" cy="1728000"/>
          </a:xfrm>
        </p:spPr>
        <p:txBody>
          <a:bodyPr anchor="ctr" anchorCtr="0">
            <a:normAutofit/>
          </a:bodyPr>
          <a:lstStyle>
            <a:lvl1pPr algn="ctr">
              <a:defRPr sz="5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583200" y="586800"/>
            <a:ext cx="11030400" cy="698400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CN" altLang="en-US" dirty="0" smtClean="0"/>
              <a:t>单击此处编辑母版标题样式 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1792800" y="1882800"/>
            <a:ext cx="3258000" cy="3740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5641200" y="1882800"/>
            <a:ext cx="4608000" cy="37404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690144" y="352245"/>
            <a:ext cx="934455" cy="6151586"/>
          </a:xfrm>
        </p:spPr>
        <p:txBody>
          <a:bodyPr vert="horz" anchor="t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579550" y="352245"/>
            <a:ext cx="9930864" cy="6151586"/>
          </a:xfrm>
        </p:spPr>
        <p:txBody>
          <a:bodyPr vert="eaVert"/>
          <a:lstStyle>
            <a:lvl1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2400">
                <a:solidFill>
                  <a:schemeClr val="tx1"/>
                </a:solidFill>
              </a:defRPr>
            </a:lvl1pPr>
            <a:lvl2pPr marL="539750" indent="-179705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 marL="720090" indent="-179705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chemeClr val="tx1"/>
                </a:solidFill>
              </a:defRPr>
            </a:lvl3pPr>
            <a:lvl4pPr marL="899795" indent="-179705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chemeClr val="tx1"/>
                </a:solidFill>
              </a:defRPr>
            </a:lvl4pPr>
            <a:lvl5pPr marL="1080135" indent="-179705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293688" y="347663"/>
            <a:ext cx="11604625" cy="6259512"/>
          </a:xfrm>
        </p:spPr>
        <p:txBody>
          <a:bodyPr/>
          <a:lstStyle>
            <a:lvl1pPr marL="0" indent="28829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</a:defRPr>
            </a:lvl1pPr>
            <a:lvl2pPr marL="539750" indent="-17970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 marL="720090" indent="-179705">
              <a:defRPr sz="1800">
                <a:solidFill>
                  <a:schemeClr val="tx1"/>
                </a:solidFill>
              </a:defRPr>
            </a:lvl3pPr>
            <a:lvl4pPr marL="899795" indent="-179705">
              <a:defRPr sz="1800">
                <a:solidFill>
                  <a:schemeClr val="tx1"/>
                </a:solidFill>
              </a:defRPr>
            </a:lvl4pPr>
            <a:lvl5pPr marL="1080135" indent="-179705"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6"/>
          <p:cNvSpPr/>
          <p:nvPr/>
        </p:nvSpPr>
        <p:spPr bwMode="auto">
          <a:xfrm>
            <a:off x="1802814" y="2563080"/>
            <a:ext cx="266864" cy="316679"/>
          </a:xfrm>
          <a:custGeom>
            <a:avLst/>
            <a:gdLst>
              <a:gd name="T0" fmla="*/ 77 w 84"/>
              <a:gd name="T1" fmla="*/ 43 h 100"/>
              <a:gd name="T2" fmla="*/ 69 w 84"/>
              <a:gd name="T3" fmla="*/ 43 h 100"/>
              <a:gd name="T4" fmla="*/ 48 w 84"/>
              <a:gd name="T5" fmla="*/ 18 h 100"/>
              <a:gd name="T6" fmla="*/ 48 w 84"/>
              <a:gd name="T7" fmla="*/ 8 h 100"/>
              <a:gd name="T8" fmla="*/ 42 w 84"/>
              <a:gd name="T9" fmla="*/ 1 h 100"/>
              <a:gd name="T10" fmla="*/ 35 w 84"/>
              <a:gd name="T11" fmla="*/ 8 h 100"/>
              <a:gd name="T12" fmla="*/ 35 w 84"/>
              <a:gd name="T13" fmla="*/ 18 h 100"/>
              <a:gd name="T14" fmla="*/ 14 w 84"/>
              <a:gd name="T15" fmla="*/ 43 h 100"/>
              <a:gd name="T16" fmla="*/ 6 w 84"/>
              <a:gd name="T17" fmla="*/ 43 h 100"/>
              <a:gd name="T18" fmla="*/ 0 w 84"/>
              <a:gd name="T19" fmla="*/ 50 h 100"/>
              <a:gd name="T20" fmla="*/ 0 w 84"/>
              <a:gd name="T21" fmla="*/ 50 h 100"/>
              <a:gd name="T22" fmla="*/ 6 w 84"/>
              <a:gd name="T23" fmla="*/ 58 h 100"/>
              <a:gd name="T24" fmla="*/ 14 w 84"/>
              <a:gd name="T25" fmla="*/ 58 h 100"/>
              <a:gd name="T26" fmla="*/ 35 w 84"/>
              <a:gd name="T27" fmla="*/ 83 h 100"/>
              <a:gd name="T28" fmla="*/ 35 w 84"/>
              <a:gd name="T29" fmla="*/ 92 h 100"/>
              <a:gd name="T30" fmla="*/ 41 w 84"/>
              <a:gd name="T31" fmla="*/ 100 h 100"/>
              <a:gd name="T32" fmla="*/ 48 w 84"/>
              <a:gd name="T33" fmla="*/ 93 h 100"/>
              <a:gd name="T34" fmla="*/ 48 w 84"/>
              <a:gd name="T35" fmla="*/ 83 h 100"/>
              <a:gd name="T36" fmla="*/ 69 w 84"/>
              <a:gd name="T37" fmla="*/ 58 h 100"/>
              <a:gd name="T38" fmla="*/ 77 w 84"/>
              <a:gd name="T39" fmla="*/ 58 h 100"/>
              <a:gd name="T40" fmla="*/ 84 w 84"/>
              <a:gd name="T41" fmla="*/ 50 h 100"/>
              <a:gd name="T42" fmla="*/ 84 w 84"/>
              <a:gd name="T43" fmla="*/ 50 h 100"/>
              <a:gd name="T44" fmla="*/ 77 w 84"/>
              <a:gd name="T45" fmla="*/ 4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0">
                <a:moveTo>
                  <a:pt x="77" y="43"/>
                </a:moveTo>
                <a:cubicBezTo>
                  <a:pt x="69" y="43"/>
                  <a:pt x="69" y="43"/>
                  <a:pt x="69" y="43"/>
                </a:cubicBezTo>
                <a:cubicBezTo>
                  <a:pt x="57" y="43"/>
                  <a:pt x="48" y="32"/>
                  <a:pt x="48" y="1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5" y="1"/>
                  <a:pt x="42" y="1"/>
                </a:cubicBezTo>
                <a:cubicBezTo>
                  <a:pt x="38" y="0"/>
                  <a:pt x="35" y="4"/>
                  <a:pt x="35" y="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32"/>
                  <a:pt x="26" y="43"/>
                  <a:pt x="1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2" y="43"/>
                  <a:pt x="0" y="46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2" y="58"/>
                  <a:pt x="6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6" y="58"/>
                  <a:pt x="35" y="69"/>
                  <a:pt x="35" y="83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6"/>
                  <a:pt x="38" y="100"/>
                  <a:pt x="41" y="100"/>
                </a:cubicBezTo>
                <a:cubicBezTo>
                  <a:pt x="45" y="100"/>
                  <a:pt x="48" y="97"/>
                  <a:pt x="48" y="93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69"/>
                  <a:pt x="57" y="58"/>
                  <a:pt x="69" y="58"/>
                </a:cubicBezTo>
                <a:cubicBezTo>
                  <a:pt x="77" y="58"/>
                  <a:pt x="77" y="58"/>
                  <a:pt x="77" y="58"/>
                </a:cubicBezTo>
                <a:cubicBezTo>
                  <a:pt x="81" y="58"/>
                  <a:pt x="84" y="54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46"/>
                  <a:pt x="81" y="43"/>
                  <a:pt x="77" y="4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7"/>
          <p:cNvSpPr/>
          <p:nvPr/>
        </p:nvSpPr>
        <p:spPr bwMode="auto">
          <a:xfrm>
            <a:off x="4202430" y="1124487"/>
            <a:ext cx="265678" cy="316679"/>
          </a:xfrm>
          <a:custGeom>
            <a:avLst/>
            <a:gdLst>
              <a:gd name="T0" fmla="*/ 78 w 84"/>
              <a:gd name="T1" fmla="*/ 43 h 100"/>
              <a:gd name="T2" fmla="*/ 70 w 84"/>
              <a:gd name="T3" fmla="*/ 43 h 100"/>
              <a:gd name="T4" fmla="*/ 48 w 84"/>
              <a:gd name="T5" fmla="*/ 18 h 100"/>
              <a:gd name="T6" fmla="*/ 48 w 84"/>
              <a:gd name="T7" fmla="*/ 8 h 100"/>
              <a:gd name="T8" fmla="*/ 43 w 84"/>
              <a:gd name="T9" fmla="*/ 1 h 100"/>
              <a:gd name="T10" fmla="*/ 36 w 84"/>
              <a:gd name="T11" fmla="*/ 8 h 100"/>
              <a:gd name="T12" fmla="*/ 36 w 84"/>
              <a:gd name="T13" fmla="*/ 18 h 100"/>
              <a:gd name="T14" fmla="*/ 15 w 84"/>
              <a:gd name="T15" fmla="*/ 43 h 100"/>
              <a:gd name="T16" fmla="*/ 6 w 84"/>
              <a:gd name="T17" fmla="*/ 43 h 100"/>
              <a:gd name="T18" fmla="*/ 0 w 84"/>
              <a:gd name="T19" fmla="*/ 50 h 100"/>
              <a:gd name="T20" fmla="*/ 0 w 84"/>
              <a:gd name="T21" fmla="*/ 50 h 100"/>
              <a:gd name="T22" fmla="*/ 6 w 84"/>
              <a:gd name="T23" fmla="*/ 58 h 100"/>
              <a:gd name="T24" fmla="*/ 15 w 84"/>
              <a:gd name="T25" fmla="*/ 58 h 100"/>
              <a:gd name="T26" fmla="*/ 36 w 84"/>
              <a:gd name="T27" fmla="*/ 83 h 100"/>
              <a:gd name="T28" fmla="*/ 36 w 84"/>
              <a:gd name="T29" fmla="*/ 92 h 100"/>
              <a:gd name="T30" fmla="*/ 42 w 84"/>
              <a:gd name="T31" fmla="*/ 100 h 100"/>
              <a:gd name="T32" fmla="*/ 48 w 84"/>
              <a:gd name="T33" fmla="*/ 93 h 100"/>
              <a:gd name="T34" fmla="*/ 48 w 84"/>
              <a:gd name="T35" fmla="*/ 83 h 100"/>
              <a:gd name="T36" fmla="*/ 70 w 84"/>
              <a:gd name="T37" fmla="*/ 58 h 100"/>
              <a:gd name="T38" fmla="*/ 78 w 84"/>
              <a:gd name="T39" fmla="*/ 58 h 100"/>
              <a:gd name="T40" fmla="*/ 84 w 84"/>
              <a:gd name="T41" fmla="*/ 50 h 100"/>
              <a:gd name="T42" fmla="*/ 84 w 84"/>
              <a:gd name="T43" fmla="*/ 50 h 100"/>
              <a:gd name="T44" fmla="*/ 78 w 84"/>
              <a:gd name="T45" fmla="*/ 4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0">
                <a:moveTo>
                  <a:pt x="78" y="43"/>
                </a:moveTo>
                <a:cubicBezTo>
                  <a:pt x="70" y="43"/>
                  <a:pt x="70" y="43"/>
                  <a:pt x="70" y="43"/>
                </a:cubicBezTo>
                <a:cubicBezTo>
                  <a:pt x="58" y="43"/>
                  <a:pt x="48" y="32"/>
                  <a:pt x="48" y="1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6" y="1"/>
                  <a:pt x="43" y="1"/>
                </a:cubicBezTo>
                <a:cubicBezTo>
                  <a:pt x="39" y="0"/>
                  <a:pt x="36" y="4"/>
                  <a:pt x="36" y="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32"/>
                  <a:pt x="26" y="43"/>
                  <a:pt x="15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3" y="43"/>
                  <a:pt x="0" y="46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5"/>
                  <a:pt x="3" y="58"/>
                  <a:pt x="6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26" y="58"/>
                  <a:pt x="36" y="69"/>
                  <a:pt x="36" y="83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6"/>
                  <a:pt x="39" y="100"/>
                  <a:pt x="42" y="100"/>
                </a:cubicBezTo>
                <a:cubicBezTo>
                  <a:pt x="45" y="100"/>
                  <a:pt x="48" y="97"/>
                  <a:pt x="48" y="93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69"/>
                  <a:pt x="58" y="58"/>
                  <a:pt x="70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81" y="58"/>
                  <a:pt x="84" y="55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46"/>
                  <a:pt x="81" y="43"/>
                  <a:pt x="78" y="4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8"/>
          <p:cNvSpPr/>
          <p:nvPr/>
        </p:nvSpPr>
        <p:spPr bwMode="auto">
          <a:xfrm>
            <a:off x="563380" y="0"/>
            <a:ext cx="265678" cy="316679"/>
          </a:xfrm>
          <a:custGeom>
            <a:avLst/>
            <a:gdLst>
              <a:gd name="T0" fmla="*/ 78 w 84"/>
              <a:gd name="T1" fmla="*/ 42 h 100"/>
              <a:gd name="T2" fmla="*/ 70 w 84"/>
              <a:gd name="T3" fmla="*/ 42 h 100"/>
              <a:gd name="T4" fmla="*/ 48 w 84"/>
              <a:gd name="T5" fmla="*/ 17 h 100"/>
              <a:gd name="T6" fmla="*/ 48 w 84"/>
              <a:gd name="T7" fmla="*/ 8 h 100"/>
              <a:gd name="T8" fmla="*/ 42 w 84"/>
              <a:gd name="T9" fmla="*/ 0 h 100"/>
              <a:gd name="T10" fmla="*/ 36 w 84"/>
              <a:gd name="T11" fmla="*/ 7 h 100"/>
              <a:gd name="T12" fmla="*/ 36 w 84"/>
              <a:gd name="T13" fmla="*/ 17 h 100"/>
              <a:gd name="T14" fmla="*/ 14 w 84"/>
              <a:gd name="T15" fmla="*/ 42 h 100"/>
              <a:gd name="T16" fmla="*/ 6 w 84"/>
              <a:gd name="T17" fmla="*/ 42 h 100"/>
              <a:gd name="T18" fmla="*/ 0 w 84"/>
              <a:gd name="T19" fmla="*/ 50 h 100"/>
              <a:gd name="T20" fmla="*/ 0 w 84"/>
              <a:gd name="T21" fmla="*/ 50 h 100"/>
              <a:gd name="T22" fmla="*/ 6 w 84"/>
              <a:gd name="T23" fmla="*/ 57 h 100"/>
              <a:gd name="T24" fmla="*/ 14 w 84"/>
              <a:gd name="T25" fmla="*/ 57 h 100"/>
              <a:gd name="T26" fmla="*/ 36 w 84"/>
              <a:gd name="T27" fmla="*/ 82 h 100"/>
              <a:gd name="T28" fmla="*/ 36 w 84"/>
              <a:gd name="T29" fmla="*/ 92 h 100"/>
              <a:gd name="T30" fmla="*/ 42 w 84"/>
              <a:gd name="T31" fmla="*/ 99 h 100"/>
              <a:gd name="T32" fmla="*/ 48 w 84"/>
              <a:gd name="T33" fmla="*/ 92 h 100"/>
              <a:gd name="T34" fmla="*/ 48 w 84"/>
              <a:gd name="T35" fmla="*/ 82 h 100"/>
              <a:gd name="T36" fmla="*/ 70 w 84"/>
              <a:gd name="T37" fmla="*/ 57 h 100"/>
              <a:gd name="T38" fmla="*/ 78 w 84"/>
              <a:gd name="T39" fmla="*/ 57 h 100"/>
              <a:gd name="T40" fmla="*/ 84 w 84"/>
              <a:gd name="T41" fmla="*/ 50 h 100"/>
              <a:gd name="T42" fmla="*/ 84 w 84"/>
              <a:gd name="T43" fmla="*/ 50 h 100"/>
              <a:gd name="T44" fmla="*/ 78 w 84"/>
              <a:gd name="T45" fmla="*/ 4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0">
                <a:moveTo>
                  <a:pt x="78" y="42"/>
                </a:moveTo>
                <a:cubicBezTo>
                  <a:pt x="70" y="42"/>
                  <a:pt x="70" y="42"/>
                  <a:pt x="70" y="42"/>
                </a:cubicBezTo>
                <a:cubicBezTo>
                  <a:pt x="58" y="42"/>
                  <a:pt x="48" y="31"/>
                  <a:pt x="48" y="17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6" y="0"/>
                  <a:pt x="42" y="0"/>
                </a:cubicBezTo>
                <a:cubicBezTo>
                  <a:pt x="39" y="0"/>
                  <a:pt x="36" y="3"/>
                  <a:pt x="36" y="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31"/>
                  <a:pt x="26" y="42"/>
                  <a:pt x="14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3" y="42"/>
                  <a:pt x="0" y="46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3" y="57"/>
                  <a:pt x="6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6" y="57"/>
                  <a:pt x="36" y="68"/>
                  <a:pt x="36" y="8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6"/>
                  <a:pt x="38" y="99"/>
                  <a:pt x="42" y="99"/>
                </a:cubicBezTo>
                <a:cubicBezTo>
                  <a:pt x="45" y="100"/>
                  <a:pt x="48" y="96"/>
                  <a:pt x="48" y="92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68"/>
                  <a:pt x="58" y="57"/>
                  <a:pt x="70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81" y="57"/>
                  <a:pt x="84" y="54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46"/>
                  <a:pt x="81" y="42"/>
                  <a:pt x="78" y="4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11462101" y="1283319"/>
            <a:ext cx="265678" cy="316679"/>
          </a:xfrm>
          <a:custGeom>
            <a:avLst/>
            <a:gdLst>
              <a:gd name="T0" fmla="*/ 78 w 84"/>
              <a:gd name="T1" fmla="*/ 43 h 100"/>
              <a:gd name="T2" fmla="*/ 70 w 84"/>
              <a:gd name="T3" fmla="*/ 43 h 100"/>
              <a:gd name="T4" fmla="*/ 48 w 84"/>
              <a:gd name="T5" fmla="*/ 17 h 100"/>
              <a:gd name="T6" fmla="*/ 48 w 84"/>
              <a:gd name="T7" fmla="*/ 8 h 100"/>
              <a:gd name="T8" fmla="*/ 43 w 84"/>
              <a:gd name="T9" fmla="*/ 0 h 100"/>
              <a:gd name="T10" fmla="*/ 36 w 84"/>
              <a:gd name="T11" fmla="*/ 8 h 100"/>
              <a:gd name="T12" fmla="*/ 36 w 84"/>
              <a:gd name="T13" fmla="*/ 17 h 100"/>
              <a:gd name="T14" fmla="*/ 15 w 84"/>
              <a:gd name="T15" fmla="*/ 43 h 100"/>
              <a:gd name="T16" fmla="*/ 6 w 84"/>
              <a:gd name="T17" fmla="*/ 43 h 100"/>
              <a:gd name="T18" fmla="*/ 0 w 84"/>
              <a:gd name="T19" fmla="*/ 50 h 100"/>
              <a:gd name="T20" fmla="*/ 0 w 84"/>
              <a:gd name="T21" fmla="*/ 50 h 100"/>
              <a:gd name="T22" fmla="*/ 6 w 84"/>
              <a:gd name="T23" fmla="*/ 58 h 100"/>
              <a:gd name="T24" fmla="*/ 15 w 84"/>
              <a:gd name="T25" fmla="*/ 58 h 100"/>
              <a:gd name="T26" fmla="*/ 36 w 84"/>
              <a:gd name="T27" fmla="*/ 83 h 100"/>
              <a:gd name="T28" fmla="*/ 36 w 84"/>
              <a:gd name="T29" fmla="*/ 92 h 100"/>
              <a:gd name="T30" fmla="*/ 42 w 84"/>
              <a:gd name="T31" fmla="*/ 100 h 100"/>
              <a:gd name="T32" fmla="*/ 48 w 84"/>
              <a:gd name="T33" fmla="*/ 93 h 100"/>
              <a:gd name="T34" fmla="*/ 48 w 84"/>
              <a:gd name="T35" fmla="*/ 83 h 100"/>
              <a:gd name="T36" fmla="*/ 70 w 84"/>
              <a:gd name="T37" fmla="*/ 58 h 100"/>
              <a:gd name="T38" fmla="*/ 78 w 84"/>
              <a:gd name="T39" fmla="*/ 58 h 100"/>
              <a:gd name="T40" fmla="*/ 84 w 84"/>
              <a:gd name="T41" fmla="*/ 50 h 100"/>
              <a:gd name="T42" fmla="*/ 84 w 84"/>
              <a:gd name="T43" fmla="*/ 50 h 100"/>
              <a:gd name="T44" fmla="*/ 78 w 84"/>
              <a:gd name="T45" fmla="*/ 4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0">
                <a:moveTo>
                  <a:pt x="78" y="43"/>
                </a:moveTo>
                <a:cubicBezTo>
                  <a:pt x="70" y="43"/>
                  <a:pt x="70" y="43"/>
                  <a:pt x="70" y="43"/>
                </a:cubicBezTo>
                <a:cubicBezTo>
                  <a:pt x="58" y="43"/>
                  <a:pt x="48" y="31"/>
                  <a:pt x="48" y="17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6" y="1"/>
                  <a:pt x="43" y="0"/>
                </a:cubicBezTo>
                <a:cubicBezTo>
                  <a:pt x="39" y="0"/>
                  <a:pt x="36" y="4"/>
                  <a:pt x="36" y="8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31"/>
                  <a:pt x="26" y="43"/>
                  <a:pt x="15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3" y="43"/>
                  <a:pt x="0" y="46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3" y="58"/>
                  <a:pt x="6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26" y="58"/>
                  <a:pt x="36" y="69"/>
                  <a:pt x="36" y="83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6"/>
                  <a:pt x="39" y="100"/>
                  <a:pt x="42" y="100"/>
                </a:cubicBezTo>
                <a:cubicBezTo>
                  <a:pt x="45" y="100"/>
                  <a:pt x="48" y="97"/>
                  <a:pt x="48" y="93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69"/>
                  <a:pt x="58" y="58"/>
                  <a:pt x="70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81" y="58"/>
                  <a:pt x="84" y="54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46"/>
                  <a:pt x="81" y="43"/>
                  <a:pt x="78" y="4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0"/>
          <p:cNvSpPr/>
          <p:nvPr/>
        </p:nvSpPr>
        <p:spPr bwMode="auto">
          <a:xfrm>
            <a:off x="6697691" y="2489544"/>
            <a:ext cx="129281" cy="155374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3 w 41"/>
              <a:gd name="T5" fmla="*/ 8 h 49"/>
              <a:gd name="T6" fmla="*/ 23 w 41"/>
              <a:gd name="T7" fmla="*/ 4 h 49"/>
              <a:gd name="T8" fmla="*/ 20 w 41"/>
              <a:gd name="T9" fmla="*/ 0 h 49"/>
              <a:gd name="T10" fmla="*/ 17 w 41"/>
              <a:gd name="T11" fmla="*/ 3 h 49"/>
              <a:gd name="T12" fmla="*/ 17 w 41"/>
              <a:gd name="T13" fmla="*/ 8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4 h 49"/>
              <a:gd name="T20" fmla="*/ 0 w 41"/>
              <a:gd name="T21" fmla="*/ 24 h 49"/>
              <a:gd name="T22" fmla="*/ 3 w 41"/>
              <a:gd name="T23" fmla="*/ 28 h 49"/>
              <a:gd name="T24" fmla="*/ 7 w 41"/>
              <a:gd name="T25" fmla="*/ 28 h 49"/>
              <a:gd name="T26" fmla="*/ 17 w 41"/>
              <a:gd name="T27" fmla="*/ 40 h 49"/>
              <a:gd name="T28" fmla="*/ 17 w 41"/>
              <a:gd name="T29" fmla="*/ 45 h 49"/>
              <a:gd name="T30" fmla="*/ 20 w 41"/>
              <a:gd name="T31" fmla="*/ 49 h 49"/>
              <a:gd name="T32" fmla="*/ 23 w 41"/>
              <a:gd name="T33" fmla="*/ 45 h 49"/>
              <a:gd name="T34" fmla="*/ 23 w 41"/>
              <a:gd name="T35" fmla="*/ 40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4 h 49"/>
              <a:gd name="T42" fmla="*/ 41 w 41"/>
              <a:gd name="T43" fmla="*/ 24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3" y="15"/>
                  <a:pt x="23" y="8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2" y="0"/>
                  <a:pt x="20" y="0"/>
                </a:cubicBezTo>
                <a:cubicBezTo>
                  <a:pt x="19" y="0"/>
                  <a:pt x="17" y="1"/>
                  <a:pt x="17" y="3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2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2" y="28"/>
                  <a:pt x="17" y="33"/>
                  <a:pt x="17" y="40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7"/>
                  <a:pt x="18" y="49"/>
                  <a:pt x="20" y="49"/>
                </a:cubicBezTo>
                <a:cubicBezTo>
                  <a:pt x="22" y="49"/>
                  <a:pt x="23" y="47"/>
                  <a:pt x="23" y="45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3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9" y="28"/>
                  <a:pt x="41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2"/>
                  <a:pt x="39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1"/>
          <p:cNvSpPr/>
          <p:nvPr/>
        </p:nvSpPr>
        <p:spPr bwMode="auto">
          <a:xfrm>
            <a:off x="3420602" y="460192"/>
            <a:ext cx="129281" cy="154188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3 w 41"/>
              <a:gd name="T5" fmla="*/ 8 h 49"/>
              <a:gd name="T6" fmla="*/ 23 w 41"/>
              <a:gd name="T7" fmla="*/ 4 h 49"/>
              <a:gd name="T8" fmla="*/ 21 w 41"/>
              <a:gd name="T9" fmla="*/ 0 h 49"/>
              <a:gd name="T10" fmla="*/ 17 w 41"/>
              <a:gd name="T11" fmla="*/ 3 h 49"/>
              <a:gd name="T12" fmla="*/ 17 w 41"/>
              <a:gd name="T13" fmla="*/ 8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4 h 49"/>
              <a:gd name="T20" fmla="*/ 0 w 41"/>
              <a:gd name="T21" fmla="*/ 24 h 49"/>
              <a:gd name="T22" fmla="*/ 3 w 41"/>
              <a:gd name="T23" fmla="*/ 28 h 49"/>
              <a:gd name="T24" fmla="*/ 7 w 41"/>
              <a:gd name="T25" fmla="*/ 28 h 49"/>
              <a:gd name="T26" fmla="*/ 17 w 41"/>
              <a:gd name="T27" fmla="*/ 40 h 49"/>
              <a:gd name="T28" fmla="*/ 17 w 41"/>
              <a:gd name="T29" fmla="*/ 45 h 49"/>
              <a:gd name="T30" fmla="*/ 20 w 41"/>
              <a:gd name="T31" fmla="*/ 49 h 49"/>
              <a:gd name="T32" fmla="*/ 23 w 41"/>
              <a:gd name="T33" fmla="*/ 45 h 49"/>
              <a:gd name="T34" fmla="*/ 23 w 41"/>
              <a:gd name="T35" fmla="*/ 40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4 h 49"/>
              <a:gd name="T42" fmla="*/ 41 w 41"/>
              <a:gd name="T43" fmla="*/ 24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3" y="15"/>
                  <a:pt x="23" y="8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2" y="0"/>
                  <a:pt x="21" y="0"/>
                </a:cubicBezTo>
                <a:cubicBezTo>
                  <a:pt x="19" y="0"/>
                  <a:pt x="17" y="1"/>
                  <a:pt x="17" y="3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3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3" y="28"/>
                  <a:pt x="17" y="33"/>
                  <a:pt x="17" y="40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7"/>
                  <a:pt x="19" y="49"/>
                  <a:pt x="20" y="49"/>
                </a:cubicBezTo>
                <a:cubicBezTo>
                  <a:pt x="22" y="49"/>
                  <a:pt x="23" y="47"/>
                  <a:pt x="23" y="45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3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40" y="28"/>
                  <a:pt x="41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2"/>
                  <a:pt x="40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2"/>
          <p:cNvSpPr/>
          <p:nvPr/>
        </p:nvSpPr>
        <p:spPr bwMode="auto">
          <a:xfrm>
            <a:off x="10822814" y="644032"/>
            <a:ext cx="130467" cy="154188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3 w 41"/>
              <a:gd name="T5" fmla="*/ 8 h 49"/>
              <a:gd name="T6" fmla="*/ 23 w 41"/>
              <a:gd name="T7" fmla="*/ 4 h 49"/>
              <a:gd name="T8" fmla="*/ 20 w 41"/>
              <a:gd name="T9" fmla="*/ 0 h 49"/>
              <a:gd name="T10" fmla="*/ 17 w 41"/>
              <a:gd name="T11" fmla="*/ 4 h 49"/>
              <a:gd name="T12" fmla="*/ 17 w 41"/>
              <a:gd name="T13" fmla="*/ 8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4 h 49"/>
              <a:gd name="T20" fmla="*/ 0 w 41"/>
              <a:gd name="T21" fmla="*/ 24 h 49"/>
              <a:gd name="T22" fmla="*/ 3 w 41"/>
              <a:gd name="T23" fmla="*/ 28 h 49"/>
              <a:gd name="T24" fmla="*/ 7 w 41"/>
              <a:gd name="T25" fmla="*/ 28 h 49"/>
              <a:gd name="T26" fmla="*/ 17 w 41"/>
              <a:gd name="T27" fmla="*/ 40 h 49"/>
              <a:gd name="T28" fmla="*/ 17 w 41"/>
              <a:gd name="T29" fmla="*/ 45 h 49"/>
              <a:gd name="T30" fmla="*/ 20 w 41"/>
              <a:gd name="T31" fmla="*/ 49 h 49"/>
              <a:gd name="T32" fmla="*/ 23 w 41"/>
              <a:gd name="T33" fmla="*/ 45 h 49"/>
              <a:gd name="T34" fmla="*/ 23 w 41"/>
              <a:gd name="T35" fmla="*/ 40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4 h 49"/>
              <a:gd name="T42" fmla="*/ 41 w 41"/>
              <a:gd name="T43" fmla="*/ 24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3" y="15"/>
                  <a:pt x="23" y="8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2" y="0"/>
                  <a:pt x="20" y="0"/>
                </a:cubicBezTo>
                <a:cubicBezTo>
                  <a:pt x="19" y="0"/>
                  <a:pt x="17" y="1"/>
                  <a:pt x="17" y="4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2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2" y="28"/>
                  <a:pt x="17" y="34"/>
                  <a:pt x="17" y="40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7"/>
                  <a:pt x="18" y="49"/>
                  <a:pt x="20" y="49"/>
                </a:cubicBezTo>
                <a:cubicBezTo>
                  <a:pt x="22" y="49"/>
                  <a:pt x="23" y="47"/>
                  <a:pt x="23" y="45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4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9" y="28"/>
                  <a:pt x="41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2"/>
                  <a:pt x="39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3"/>
          <p:cNvSpPr/>
          <p:nvPr/>
        </p:nvSpPr>
        <p:spPr bwMode="auto">
          <a:xfrm>
            <a:off x="508821" y="2411264"/>
            <a:ext cx="130467" cy="154188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4 w 41"/>
              <a:gd name="T5" fmla="*/ 9 h 49"/>
              <a:gd name="T6" fmla="*/ 24 w 41"/>
              <a:gd name="T7" fmla="*/ 4 h 49"/>
              <a:gd name="T8" fmla="*/ 21 w 41"/>
              <a:gd name="T9" fmla="*/ 0 h 49"/>
              <a:gd name="T10" fmla="*/ 18 w 41"/>
              <a:gd name="T11" fmla="*/ 4 h 49"/>
              <a:gd name="T12" fmla="*/ 18 w 41"/>
              <a:gd name="T13" fmla="*/ 9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5 h 49"/>
              <a:gd name="T20" fmla="*/ 0 w 41"/>
              <a:gd name="T21" fmla="*/ 25 h 49"/>
              <a:gd name="T22" fmla="*/ 3 w 41"/>
              <a:gd name="T23" fmla="*/ 28 h 49"/>
              <a:gd name="T24" fmla="*/ 7 w 41"/>
              <a:gd name="T25" fmla="*/ 28 h 49"/>
              <a:gd name="T26" fmla="*/ 18 w 41"/>
              <a:gd name="T27" fmla="*/ 41 h 49"/>
              <a:gd name="T28" fmla="*/ 18 w 41"/>
              <a:gd name="T29" fmla="*/ 45 h 49"/>
              <a:gd name="T30" fmla="*/ 20 w 41"/>
              <a:gd name="T31" fmla="*/ 49 h 49"/>
              <a:gd name="T32" fmla="*/ 24 w 41"/>
              <a:gd name="T33" fmla="*/ 46 h 49"/>
              <a:gd name="T34" fmla="*/ 24 w 41"/>
              <a:gd name="T35" fmla="*/ 41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5 h 49"/>
              <a:gd name="T42" fmla="*/ 41 w 41"/>
              <a:gd name="T43" fmla="*/ 25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4" y="16"/>
                  <a:pt x="24" y="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2" y="1"/>
                  <a:pt x="21" y="0"/>
                </a:cubicBezTo>
                <a:cubicBezTo>
                  <a:pt x="19" y="0"/>
                  <a:pt x="18" y="2"/>
                  <a:pt x="18" y="4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6"/>
                  <a:pt x="13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3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7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3" y="28"/>
                  <a:pt x="18" y="34"/>
                  <a:pt x="18" y="41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7"/>
                  <a:pt x="19" y="49"/>
                  <a:pt x="20" y="49"/>
                </a:cubicBezTo>
                <a:cubicBezTo>
                  <a:pt x="22" y="49"/>
                  <a:pt x="24" y="48"/>
                  <a:pt x="24" y="46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34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40" y="28"/>
                  <a:pt x="41" y="27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3"/>
                  <a:pt x="40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4"/>
          <p:cNvSpPr/>
          <p:nvPr/>
        </p:nvSpPr>
        <p:spPr bwMode="auto">
          <a:xfrm>
            <a:off x="8874114" y="460192"/>
            <a:ext cx="130467" cy="154188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4 w 41"/>
              <a:gd name="T5" fmla="*/ 8 h 49"/>
              <a:gd name="T6" fmla="*/ 24 w 41"/>
              <a:gd name="T7" fmla="*/ 4 h 49"/>
              <a:gd name="T8" fmla="*/ 21 w 41"/>
              <a:gd name="T9" fmla="*/ 0 h 49"/>
              <a:gd name="T10" fmla="*/ 18 w 41"/>
              <a:gd name="T11" fmla="*/ 3 h 49"/>
              <a:gd name="T12" fmla="*/ 18 w 41"/>
              <a:gd name="T13" fmla="*/ 8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4 h 49"/>
              <a:gd name="T20" fmla="*/ 0 w 41"/>
              <a:gd name="T21" fmla="*/ 24 h 49"/>
              <a:gd name="T22" fmla="*/ 3 w 41"/>
              <a:gd name="T23" fmla="*/ 28 h 49"/>
              <a:gd name="T24" fmla="*/ 7 w 41"/>
              <a:gd name="T25" fmla="*/ 28 h 49"/>
              <a:gd name="T26" fmla="*/ 18 w 41"/>
              <a:gd name="T27" fmla="*/ 40 h 49"/>
              <a:gd name="T28" fmla="*/ 18 w 41"/>
              <a:gd name="T29" fmla="*/ 45 h 49"/>
              <a:gd name="T30" fmla="*/ 20 w 41"/>
              <a:gd name="T31" fmla="*/ 49 h 49"/>
              <a:gd name="T32" fmla="*/ 24 w 41"/>
              <a:gd name="T33" fmla="*/ 45 h 49"/>
              <a:gd name="T34" fmla="*/ 24 w 41"/>
              <a:gd name="T35" fmla="*/ 40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4 h 49"/>
              <a:gd name="T42" fmla="*/ 41 w 41"/>
              <a:gd name="T43" fmla="*/ 24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4" y="15"/>
                  <a:pt x="24" y="8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2" y="0"/>
                  <a:pt x="21" y="0"/>
                </a:cubicBezTo>
                <a:cubicBezTo>
                  <a:pt x="19" y="0"/>
                  <a:pt x="18" y="1"/>
                  <a:pt x="18" y="3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15"/>
                  <a:pt x="13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3" y="28"/>
                  <a:pt x="18" y="33"/>
                  <a:pt x="18" y="40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7"/>
                  <a:pt x="19" y="49"/>
                  <a:pt x="20" y="49"/>
                </a:cubicBezTo>
                <a:cubicBezTo>
                  <a:pt x="22" y="49"/>
                  <a:pt x="24" y="47"/>
                  <a:pt x="24" y="45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3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40" y="28"/>
                  <a:pt x="41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2"/>
                  <a:pt x="40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5"/>
          <p:cNvSpPr/>
          <p:nvPr/>
        </p:nvSpPr>
        <p:spPr bwMode="auto">
          <a:xfrm>
            <a:off x="9004581" y="2217935"/>
            <a:ext cx="129281" cy="155374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4 w 41"/>
              <a:gd name="T5" fmla="*/ 9 h 49"/>
              <a:gd name="T6" fmla="*/ 24 w 41"/>
              <a:gd name="T7" fmla="*/ 4 h 49"/>
              <a:gd name="T8" fmla="*/ 21 w 41"/>
              <a:gd name="T9" fmla="*/ 0 h 49"/>
              <a:gd name="T10" fmla="*/ 18 w 41"/>
              <a:gd name="T11" fmla="*/ 4 h 49"/>
              <a:gd name="T12" fmla="*/ 18 w 41"/>
              <a:gd name="T13" fmla="*/ 9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5 h 49"/>
              <a:gd name="T20" fmla="*/ 0 w 41"/>
              <a:gd name="T21" fmla="*/ 25 h 49"/>
              <a:gd name="T22" fmla="*/ 3 w 41"/>
              <a:gd name="T23" fmla="*/ 28 h 49"/>
              <a:gd name="T24" fmla="*/ 7 w 41"/>
              <a:gd name="T25" fmla="*/ 28 h 49"/>
              <a:gd name="T26" fmla="*/ 18 w 41"/>
              <a:gd name="T27" fmla="*/ 41 h 49"/>
              <a:gd name="T28" fmla="*/ 18 w 41"/>
              <a:gd name="T29" fmla="*/ 45 h 49"/>
              <a:gd name="T30" fmla="*/ 21 w 41"/>
              <a:gd name="T31" fmla="*/ 49 h 49"/>
              <a:gd name="T32" fmla="*/ 24 w 41"/>
              <a:gd name="T33" fmla="*/ 46 h 49"/>
              <a:gd name="T34" fmla="*/ 24 w 41"/>
              <a:gd name="T35" fmla="*/ 41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5 h 49"/>
              <a:gd name="T42" fmla="*/ 41 w 41"/>
              <a:gd name="T43" fmla="*/ 25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9" y="21"/>
                  <a:pt x="24" y="16"/>
                  <a:pt x="24" y="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3" y="0"/>
                  <a:pt x="21" y="0"/>
                </a:cubicBezTo>
                <a:cubicBezTo>
                  <a:pt x="19" y="0"/>
                  <a:pt x="18" y="2"/>
                  <a:pt x="18" y="4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6"/>
                  <a:pt x="13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1"/>
                  <a:pt x="0" y="23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7"/>
                  <a:pt x="2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3" y="28"/>
                  <a:pt x="18" y="34"/>
                  <a:pt x="18" y="41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7"/>
                  <a:pt x="19" y="49"/>
                  <a:pt x="21" y="49"/>
                </a:cubicBezTo>
                <a:cubicBezTo>
                  <a:pt x="22" y="49"/>
                  <a:pt x="24" y="48"/>
                  <a:pt x="24" y="46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34"/>
                  <a:pt x="29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40" y="28"/>
                  <a:pt x="41" y="27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3"/>
                  <a:pt x="40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6"/>
          <p:cNvSpPr/>
          <p:nvPr/>
        </p:nvSpPr>
        <p:spPr bwMode="auto">
          <a:xfrm>
            <a:off x="1926734" y="1228575"/>
            <a:ext cx="1290435" cy="766196"/>
          </a:xfrm>
          <a:custGeom>
            <a:avLst/>
            <a:gdLst>
              <a:gd name="T0" fmla="*/ 204 w 408"/>
              <a:gd name="T1" fmla="*/ 0 h 242"/>
              <a:gd name="T2" fmla="*/ 0 w 408"/>
              <a:gd name="T3" fmla="*/ 242 h 242"/>
              <a:gd name="T4" fmla="*/ 408 w 408"/>
              <a:gd name="T5" fmla="*/ 242 h 242"/>
              <a:gd name="T6" fmla="*/ 204 w 408"/>
              <a:gd name="T7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8" h="242">
                <a:moveTo>
                  <a:pt x="204" y="0"/>
                </a:moveTo>
                <a:cubicBezTo>
                  <a:pt x="91" y="0"/>
                  <a:pt x="0" y="108"/>
                  <a:pt x="0" y="242"/>
                </a:cubicBezTo>
                <a:cubicBezTo>
                  <a:pt x="408" y="242"/>
                  <a:pt x="408" y="242"/>
                  <a:pt x="408" y="242"/>
                </a:cubicBezTo>
                <a:cubicBezTo>
                  <a:pt x="408" y="108"/>
                  <a:pt x="317" y="0"/>
                  <a:pt x="20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7"/>
          <p:cNvSpPr/>
          <p:nvPr/>
        </p:nvSpPr>
        <p:spPr bwMode="auto">
          <a:xfrm>
            <a:off x="3189297" y="1612266"/>
            <a:ext cx="645218" cy="383098"/>
          </a:xfrm>
          <a:custGeom>
            <a:avLst/>
            <a:gdLst>
              <a:gd name="T0" fmla="*/ 102 w 204"/>
              <a:gd name="T1" fmla="*/ 0 h 121"/>
              <a:gd name="T2" fmla="*/ 0 w 204"/>
              <a:gd name="T3" fmla="*/ 121 h 121"/>
              <a:gd name="T4" fmla="*/ 204 w 204"/>
              <a:gd name="T5" fmla="*/ 121 h 121"/>
              <a:gd name="T6" fmla="*/ 102 w 204"/>
              <a:gd name="T7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4" h="121">
                <a:moveTo>
                  <a:pt x="102" y="0"/>
                </a:moveTo>
                <a:cubicBezTo>
                  <a:pt x="46" y="0"/>
                  <a:pt x="0" y="54"/>
                  <a:pt x="0" y="121"/>
                </a:cubicBezTo>
                <a:cubicBezTo>
                  <a:pt x="204" y="121"/>
                  <a:pt x="204" y="121"/>
                  <a:pt x="204" y="121"/>
                </a:cubicBezTo>
                <a:cubicBezTo>
                  <a:pt x="204" y="54"/>
                  <a:pt x="159" y="0"/>
                  <a:pt x="10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8"/>
          <p:cNvSpPr/>
          <p:nvPr/>
        </p:nvSpPr>
        <p:spPr bwMode="auto">
          <a:xfrm>
            <a:off x="9843127" y="1590509"/>
            <a:ext cx="846848" cy="500518"/>
          </a:xfrm>
          <a:custGeom>
            <a:avLst/>
            <a:gdLst>
              <a:gd name="T0" fmla="*/ 134 w 268"/>
              <a:gd name="T1" fmla="*/ 0 h 158"/>
              <a:gd name="T2" fmla="*/ 0 w 268"/>
              <a:gd name="T3" fmla="*/ 158 h 158"/>
              <a:gd name="T4" fmla="*/ 268 w 268"/>
              <a:gd name="T5" fmla="*/ 158 h 158"/>
              <a:gd name="T6" fmla="*/ 134 w 268"/>
              <a:gd name="T7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8" h="158">
                <a:moveTo>
                  <a:pt x="134" y="0"/>
                </a:moveTo>
                <a:cubicBezTo>
                  <a:pt x="60" y="0"/>
                  <a:pt x="0" y="71"/>
                  <a:pt x="0" y="158"/>
                </a:cubicBezTo>
                <a:cubicBezTo>
                  <a:pt x="268" y="158"/>
                  <a:pt x="268" y="158"/>
                  <a:pt x="268" y="158"/>
                </a:cubicBezTo>
                <a:cubicBezTo>
                  <a:pt x="268" y="71"/>
                  <a:pt x="208" y="0"/>
                  <a:pt x="13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9"/>
          <p:cNvSpPr/>
          <p:nvPr/>
        </p:nvSpPr>
        <p:spPr bwMode="auto">
          <a:xfrm>
            <a:off x="10689975" y="1840768"/>
            <a:ext cx="424610" cy="250259"/>
          </a:xfrm>
          <a:custGeom>
            <a:avLst/>
            <a:gdLst>
              <a:gd name="T0" fmla="*/ 67 w 134"/>
              <a:gd name="T1" fmla="*/ 0 h 79"/>
              <a:gd name="T2" fmla="*/ 0 w 134"/>
              <a:gd name="T3" fmla="*/ 79 h 79"/>
              <a:gd name="T4" fmla="*/ 134 w 134"/>
              <a:gd name="T5" fmla="*/ 79 h 79"/>
              <a:gd name="T6" fmla="*/ 67 w 134"/>
              <a:gd name="T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79">
                <a:moveTo>
                  <a:pt x="67" y="0"/>
                </a:moveTo>
                <a:cubicBezTo>
                  <a:pt x="30" y="0"/>
                  <a:pt x="0" y="35"/>
                  <a:pt x="0" y="79"/>
                </a:cubicBezTo>
                <a:cubicBezTo>
                  <a:pt x="134" y="79"/>
                  <a:pt x="134" y="79"/>
                  <a:pt x="134" y="79"/>
                </a:cubicBezTo>
                <a:cubicBezTo>
                  <a:pt x="134" y="35"/>
                  <a:pt x="104" y="0"/>
                  <a:pt x="6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0"/>
          <p:cNvSpPr/>
          <p:nvPr/>
        </p:nvSpPr>
        <p:spPr bwMode="auto">
          <a:xfrm>
            <a:off x="929447" y="719939"/>
            <a:ext cx="699776" cy="413936"/>
          </a:xfrm>
          <a:custGeom>
            <a:avLst/>
            <a:gdLst>
              <a:gd name="T0" fmla="*/ 111 w 221"/>
              <a:gd name="T1" fmla="*/ 0 h 131"/>
              <a:gd name="T2" fmla="*/ 0 w 221"/>
              <a:gd name="T3" fmla="*/ 131 h 131"/>
              <a:gd name="T4" fmla="*/ 221 w 221"/>
              <a:gd name="T5" fmla="*/ 131 h 131"/>
              <a:gd name="T6" fmla="*/ 111 w 221"/>
              <a:gd name="T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1" h="131">
                <a:moveTo>
                  <a:pt x="111" y="0"/>
                </a:moveTo>
                <a:cubicBezTo>
                  <a:pt x="50" y="0"/>
                  <a:pt x="0" y="59"/>
                  <a:pt x="0" y="131"/>
                </a:cubicBezTo>
                <a:cubicBezTo>
                  <a:pt x="221" y="131"/>
                  <a:pt x="221" y="131"/>
                  <a:pt x="221" y="131"/>
                </a:cubicBezTo>
                <a:cubicBezTo>
                  <a:pt x="221" y="59"/>
                  <a:pt x="172" y="0"/>
                  <a:pt x="11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21"/>
          <p:cNvSpPr/>
          <p:nvPr/>
        </p:nvSpPr>
        <p:spPr bwMode="auto">
          <a:xfrm>
            <a:off x="1603555" y="928686"/>
            <a:ext cx="351074" cy="205189"/>
          </a:xfrm>
          <a:custGeom>
            <a:avLst/>
            <a:gdLst>
              <a:gd name="T0" fmla="*/ 55 w 111"/>
              <a:gd name="T1" fmla="*/ 0 h 65"/>
              <a:gd name="T2" fmla="*/ 0 w 111"/>
              <a:gd name="T3" fmla="*/ 65 h 65"/>
              <a:gd name="T4" fmla="*/ 111 w 111"/>
              <a:gd name="T5" fmla="*/ 65 h 65"/>
              <a:gd name="T6" fmla="*/ 55 w 111"/>
              <a:gd name="T7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65">
                <a:moveTo>
                  <a:pt x="55" y="0"/>
                </a:moveTo>
                <a:cubicBezTo>
                  <a:pt x="25" y="0"/>
                  <a:pt x="0" y="29"/>
                  <a:pt x="0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1" y="29"/>
                  <a:pt x="86" y="0"/>
                  <a:pt x="5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22"/>
          <p:cNvSpPr/>
          <p:nvPr/>
        </p:nvSpPr>
        <p:spPr bwMode="auto">
          <a:xfrm>
            <a:off x="7574190" y="985618"/>
            <a:ext cx="502890" cy="297702"/>
          </a:xfrm>
          <a:custGeom>
            <a:avLst/>
            <a:gdLst>
              <a:gd name="T0" fmla="*/ 79 w 159"/>
              <a:gd name="T1" fmla="*/ 0 h 94"/>
              <a:gd name="T2" fmla="*/ 0 w 159"/>
              <a:gd name="T3" fmla="*/ 94 h 94"/>
              <a:gd name="T4" fmla="*/ 159 w 159"/>
              <a:gd name="T5" fmla="*/ 94 h 94"/>
              <a:gd name="T6" fmla="*/ 79 w 159"/>
              <a:gd name="T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9" h="94">
                <a:moveTo>
                  <a:pt x="79" y="0"/>
                </a:moveTo>
                <a:cubicBezTo>
                  <a:pt x="35" y="0"/>
                  <a:pt x="0" y="42"/>
                  <a:pt x="0" y="94"/>
                </a:cubicBezTo>
                <a:cubicBezTo>
                  <a:pt x="159" y="94"/>
                  <a:pt x="159" y="94"/>
                  <a:pt x="159" y="94"/>
                </a:cubicBezTo>
                <a:cubicBezTo>
                  <a:pt x="159" y="42"/>
                  <a:pt x="123" y="0"/>
                  <a:pt x="7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23"/>
          <p:cNvSpPr/>
          <p:nvPr/>
        </p:nvSpPr>
        <p:spPr bwMode="auto">
          <a:xfrm>
            <a:off x="8077080" y="1133875"/>
            <a:ext cx="252632" cy="149444"/>
          </a:xfrm>
          <a:custGeom>
            <a:avLst/>
            <a:gdLst>
              <a:gd name="T0" fmla="*/ 40 w 80"/>
              <a:gd name="T1" fmla="*/ 0 h 47"/>
              <a:gd name="T2" fmla="*/ 0 w 80"/>
              <a:gd name="T3" fmla="*/ 47 h 47"/>
              <a:gd name="T4" fmla="*/ 80 w 80"/>
              <a:gd name="T5" fmla="*/ 47 h 47"/>
              <a:gd name="T6" fmla="*/ 40 w 80"/>
              <a:gd name="T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47">
                <a:moveTo>
                  <a:pt x="40" y="0"/>
                </a:moveTo>
                <a:cubicBezTo>
                  <a:pt x="18" y="0"/>
                  <a:pt x="0" y="21"/>
                  <a:pt x="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21"/>
                  <a:pt x="62" y="0"/>
                  <a:pt x="4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0" y="6021636"/>
            <a:ext cx="12192715" cy="8551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6"/>
          <p:cNvSpPr/>
          <p:nvPr/>
        </p:nvSpPr>
        <p:spPr bwMode="auto">
          <a:xfrm>
            <a:off x="0" y="5102438"/>
            <a:ext cx="3227418" cy="919198"/>
          </a:xfrm>
          <a:custGeom>
            <a:avLst/>
            <a:gdLst>
              <a:gd name="T0" fmla="*/ 1063 w 1063"/>
              <a:gd name="T1" fmla="*/ 290 h 290"/>
              <a:gd name="T2" fmla="*/ 0 w 1063"/>
              <a:gd name="T3" fmla="*/ 290 h 290"/>
              <a:gd name="T4" fmla="*/ 0 w 1063"/>
              <a:gd name="T5" fmla="*/ 119 h 290"/>
              <a:gd name="T6" fmla="*/ 332 w 1063"/>
              <a:gd name="T7" fmla="*/ 0 h 290"/>
              <a:gd name="T8" fmla="*/ 1063 w 1063"/>
              <a:gd name="T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3" h="290">
                <a:moveTo>
                  <a:pt x="1063" y="290"/>
                </a:moveTo>
                <a:cubicBezTo>
                  <a:pt x="0" y="290"/>
                  <a:pt x="0" y="290"/>
                  <a:pt x="0" y="290"/>
                </a:cubicBezTo>
                <a:cubicBezTo>
                  <a:pt x="0" y="119"/>
                  <a:pt x="0" y="119"/>
                  <a:pt x="0" y="119"/>
                </a:cubicBezTo>
                <a:cubicBezTo>
                  <a:pt x="81" y="56"/>
                  <a:pt x="171" y="0"/>
                  <a:pt x="332" y="0"/>
                </a:cubicBezTo>
                <a:cubicBezTo>
                  <a:pt x="698" y="0"/>
                  <a:pt x="698" y="290"/>
                  <a:pt x="1063" y="2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7"/>
          <p:cNvSpPr/>
          <p:nvPr/>
        </p:nvSpPr>
        <p:spPr bwMode="auto">
          <a:xfrm>
            <a:off x="1060339" y="5102438"/>
            <a:ext cx="2312820" cy="919198"/>
          </a:xfrm>
          <a:custGeom>
            <a:avLst/>
            <a:gdLst>
              <a:gd name="T0" fmla="*/ 0 w 731"/>
              <a:gd name="T1" fmla="*/ 290 h 290"/>
              <a:gd name="T2" fmla="*/ 731 w 731"/>
              <a:gd name="T3" fmla="*/ 290 h 290"/>
              <a:gd name="T4" fmla="*/ 0 w 731"/>
              <a:gd name="T5" fmla="*/ 0 h 290"/>
              <a:gd name="T6" fmla="*/ 0 w 731"/>
              <a:gd name="T7" fmla="*/ 0 h 290"/>
              <a:gd name="T8" fmla="*/ 0 w 731"/>
              <a:gd name="T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1" h="290">
                <a:moveTo>
                  <a:pt x="0" y="290"/>
                </a:moveTo>
                <a:cubicBezTo>
                  <a:pt x="731" y="290"/>
                  <a:pt x="731" y="290"/>
                  <a:pt x="731" y="290"/>
                </a:cubicBezTo>
                <a:cubicBezTo>
                  <a:pt x="366" y="290"/>
                  <a:pt x="366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29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8"/>
          <p:cNvSpPr/>
          <p:nvPr/>
        </p:nvSpPr>
        <p:spPr bwMode="auto">
          <a:xfrm>
            <a:off x="413936" y="4846248"/>
            <a:ext cx="5917262" cy="1175388"/>
          </a:xfrm>
          <a:custGeom>
            <a:avLst/>
            <a:gdLst>
              <a:gd name="T0" fmla="*/ 1870 w 1870"/>
              <a:gd name="T1" fmla="*/ 371 h 371"/>
              <a:gd name="T2" fmla="*/ 935 w 1870"/>
              <a:gd name="T3" fmla="*/ 0 h 371"/>
              <a:gd name="T4" fmla="*/ 0 w 1870"/>
              <a:gd name="T5" fmla="*/ 371 h 371"/>
              <a:gd name="T6" fmla="*/ 1870 w 1870"/>
              <a:gd name="T7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70" h="371">
                <a:moveTo>
                  <a:pt x="1870" y="371"/>
                </a:moveTo>
                <a:cubicBezTo>
                  <a:pt x="1402" y="371"/>
                  <a:pt x="1402" y="0"/>
                  <a:pt x="935" y="0"/>
                </a:cubicBezTo>
                <a:cubicBezTo>
                  <a:pt x="468" y="0"/>
                  <a:pt x="468" y="371"/>
                  <a:pt x="0" y="371"/>
                </a:cubicBezTo>
                <a:lnTo>
                  <a:pt x="1870" y="3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9"/>
          <p:cNvSpPr/>
          <p:nvPr/>
        </p:nvSpPr>
        <p:spPr bwMode="auto">
          <a:xfrm>
            <a:off x="3373160" y="4846248"/>
            <a:ext cx="2958038" cy="1175388"/>
          </a:xfrm>
          <a:custGeom>
            <a:avLst/>
            <a:gdLst>
              <a:gd name="T0" fmla="*/ 0 w 935"/>
              <a:gd name="T1" fmla="*/ 371 h 371"/>
              <a:gd name="T2" fmla="*/ 935 w 935"/>
              <a:gd name="T3" fmla="*/ 371 h 371"/>
              <a:gd name="T4" fmla="*/ 0 w 935"/>
              <a:gd name="T5" fmla="*/ 0 h 371"/>
              <a:gd name="T6" fmla="*/ 0 w 935"/>
              <a:gd name="T7" fmla="*/ 0 h 371"/>
              <a:gd name="T8" fmla="*/ 0 w 935"/>
              <a:gd name="T9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371">
                <a:moveTo>
                  <a:pt x="0" y="371"/>
                </a:moveTo>
                <a:cubicBezTo>
                  <a:pt x="935" y="371"/>
                  <a:pt x="935" y="371"/>
                  <a:pt x="935" y="371"/>
                </a:cubicBezTo>
                <a:cubicBezTo>
                  <a:pt x="467" y="371"/>
                  <a:pt x="467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3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30"/>
          <p:cNvSpPr/>
          <p:nvPr/>
        </p:nvSpPr>
        <p:spPr bwMode="auto">
          <a:xfrm>
            <a:off x="9395981" y="5052623"/>
            <a:ext cx="2796734" cy="969013"/>
          </a:xfrm>
          <a:custGeom>
            <a:avLst/>
            <a:gdLst>
              <a:gd name="T0" fmla="*/ 884 w 884"/>
              <a:gd name="T1" fmla="*/ 10 h 306"/>
              <a:gd name="T2" fmla="*/ 884 w 884"/>
              <a:gd name="T3" fmla="*/ 306 h 306"/>
              <a:gd name="T4" fmla="*/ 0 w 884"/>
              <a:gd name="T5" fmla="*/ 306 h 306"/>
              <a:gd name="T6" fmla="*/ 771 w 884"/>
              <a:gd name="T7" fmla="*/ 0 h 306"/>
              <a:gd name="T8" fmla="*/ 884 w 884"/>
              <a:gd name="T9" fmla="*/ 1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4" h="306">
                <a:moveTo>
                  <a:pt x="884" y="10"/>
                </a:moveTo>
                <a:cubicBezTo>
                  <a:pt x="884" y="306"/>
                  <a:pt x="884" y="306"/>
                  <a:pt x="884" y="306"/>
                </a:cubicBezTo>
                <a:cubicBezTo>
                  <a:pt x="0" y="306"/>
                  <a:pt x="0" y="306"/>
                  <a:pt x="0" y="306"/>
                </a:cubicBezTo>
                <a:cubicBezTo>
                  <a:pt x="386" y="306"/>
                  <a:pt x="386" y="0"/>
                  <a:pt x="771" y="0"/>
                </a:cubicBezTo>
                <a:cubicBezTo>
                  <a:pt x="813" y="0"/>
                  <a:pt x="851" y="3"/>
                  <a:pt x="884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2452" y="3933008"/>
            <a:ext cx="5346655" cy="24934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13442" y="3895476"/>
            <a:ext cx="4188315" cy="2749534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3004267"/>
            <a:ext cx="10515600" cy="1570950"/>
          </a:xfrm>
        </p:spPr>
        <p:txBody>
          <a:bodyPr anchor="t" anchorCtr="0">
            <a:normAutofit/>
          </a:bodyPr>
          <a:lstStyle>
            <a:lvl1pPr algn="ctr">
              <a:defRPr sz="7200" b="1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6"/>
          <p:cNvSpPr/>
          <p:nvPr/>
        </p:nvSpPr>
        <p:spPr bwMode="auto">
          <a:xfrm>
            <a:off x="1802814" y="2563080"/>
            <a:ext cx="266864" cy="316679"/>
          </a:xfrm>
          <a:custGeom>
            <a:avLst/>
            <a:gdLst>
              <a:gd name="T0" fmla="*/ 77 w 84"/>
              <a:gd name="T1" fmla="*/ 43 h 100"/>
              <a:gd name="T2" fmla="*/ 69 w 84"/>
              <a:gd name="T3" fmla="*/ 43 h 100"/>
              <a:gd name="T4" fmla="*/ 48 w 84"/>
              <a:gd name="T5" fmla="*/ 18 h 100"/>
              <a:gd name="T6" fmla="*/ 48 w 84"/>
              <a:gd name="T7" fmla="*/ 8 h 100"/>
              <a:gd name="T8" fmla="*/ 42 w 84"/>
              <a:gd name="T9" fmla="*/ 1 h 100"/>
              <a:gd name="T10" fmla="*/ 35 w 84"/>
              <a:gd name="T11" fmla="*/ 8 h 100"/>
              <a:gd name="T12" fmla="*/ 35 w 84"/>
              <a:gd name="T13" fmla="*/ 18 h 100"/>
              <a:gd name="T14" fmla="*/ 14 w 84"/>
              <a:gd name="T15" fmla="*/ 43 h 100"/>
              <a:gd name="T16" fmla="*/ 6 w 84"/>
              <a:gd name="T17" fmla="*/ 43 h 100"/>
              <a:gd name="T18" fmla="*/ 0 w 84"/>
              <a:gd name="T19" fmla="*/ 50 h 100"/>
              <a:gd name="T20" fmla="*/ 0 w 84"/>
              <a:gd name="T21" fmla="*/ 50 h 100"/>
              <a:gd name="T22" fmla="*/ 6 w 84"/>
              <a:gd name="T23" fmla="*/ 58 h 100"/>
              <a:gd name="T24" fmla="*/ 14 w 84"/>
              <a:gd name="T25" fmla="*/ 58 h 100"/>
              <a:gd name="T26" fmla="*/ 35 w 84"/>
              <a:gd name="T27" fmla="*/ 83 h 100"/>
              <a:gd name="T28" fmla="*/ 35 w 84"/>
              <a:gd name="T29" fmla="*/ 92 h 100"/>
              <a:gd name="T30" fmla="*/ 41 w 84"/>
              <a:gd name="T31" fmla="*/ 100 h 100"/>
              <a:gd name="T32" fmla="*/ 48 w 84"/>
              <a:gd name="T33" fmla="*/ 93 h 100"/>
              <a:gd name="T34" fmla="*/ 48 w 84"/>
              <a:gd name="T35" fmla="*/ 83 h 100"/>
              <a:gd name="T36" fmla="*/ 69 w 84"/>
              <a:gd name="T37" fmla="*/ 58 h 100"/>
              <a:gd name="T38" fmla="*/ 77 w 84"/>
              <a:gd name="T39" fmla="*/ 58 h 100"/>
              <a:gd name="T40" fmla="*/ 84 w 84"/>
              <a:gd name="T41" fmla="*/ 50 h 100"/>
              <a:gd name="T42" fmla="*/ 84 w 84"/>
              <a:gd name="T43" fmla="*/ 50 h 100"/>
              <a:gd name="T44" fmla="*/ 77 w 84"/>
              <a:gd name="T45" fmla="*/ 4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0">
                <a:moveTo>
                  <a:pt x="77" y="43"/>
                </a:moveTo>
                <a:cubicBezTo>
                  <a:pt x="69" y="43"/>
                  <a:pt x="69" y="43"/>
                  <a:pt x="69" y="43"/>
                </a:cubicBezTo>
                <a:cubicBezTo>
                  <a:pt x="57" y="43"/>
                  <a:pt x="48" y="32"/>
                  <a:pt x="48" y="1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5" y="1"/>
                  <a:pt x="42" y="1"/>
                </a:cubicBezTo>
                <a:cubicBezTo>
                  <a:pt x="38" y="0"/>
                  <a:pt x="35" y="4"/>
                  <a:pt x="35" y="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32"/>
                  <a:pt x="26" y="43"/>
                  <a:pt x="1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2" y="43"/>
                  <a:pt x="0" y="46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2" y="58"/>
                  <a:pt x="6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6" y="58"/>
                  <a:pt x="35" y="69"/>
                  <a:pt x="35" y="83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6"/>
                  <a:pt x="38" y="100"/>
                  <a:pt x="41" y="100"/>
                </a:cubicBezTo>
                <a:cubicBezTo>
                  <a:pt x="45" y="100"/>
                  <a:pt x="48" y="97"/>
                  <a:pt x="48" y="93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69"/>
                  <a:pt x="57" y="58"/>
                  <a:pt x="69" y="58"/>
                </a:cubicBezTo>
                <a:cubicBezTo>
                  <a:pt x="77" y="58"/>
                  <a:pt x="77" y="58"/>
                  <a:pt x="77" y="58"/>
                </a:cubicBezTo>
                <a:cubicBezTo>
                  <a:pt x="81" y="58"/>
                  <a:pt x="84" y="54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46"/>
                  <a:pt x="81" y="43"/>
                  <a:pt x="77" y="4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7"/>
          <p:cNvSpPr/>
          <p:nvPr/>
        </p:nvSpPr>
        <p:spPr bwMode="auto">
          <a:xfrm>
            <a:off x="4202430" y="1124487"/>
            <a:ext cx="265678" cy="316679"/>
          </a:xfrm>
          <a:custGeom>
            <a:avLst/>
            <a:gdLst>
              <a:gd name="T0" fmla="*/ 78 w 84"/>
              <a:gd name="T1" fmla="*/ 43 h 100"/>
              <a:gd name="T2" fmla="*/ 70 w 84"/>
              <a:gd name="T3" fmla="*/ 43 h 100"/>
              <a:gd name="T4" fmla="*/ 48 w 84"/>
              <a:gd name="T5" fmla="*/ 18 h 100"/>
              <a:gd name="T6" fmla="*/ 48 w 84"/>
              <a:gd name="T7" fmla="*/ 8 h 100"/>
              <a:gd name="T8" fmla="*/ 43 w 84"/>
              <a:gd name="T9" fmla="*/ 1 h 100"/>
              <a:gd name="T10" fmla="*/ 36 w 84"/>
              <a:gd name="T11" fmla="*/ 8 h 100"/>
              <a:gd name="T12" fmla="*/ 36 w 84"/>
              <a:gd name="T13" fmla="*/ 18 h 100"/>
              <a:gd name="T14" fmla="*/ 15 w 84"/>
              <a:gd name="T15" fmla="*/ 43 h 100"/>
              <a:gd name="T16" fmla="*/ 6 w 84"/>
              <a:gd name="T17" fmla="*/ 43 h 100"/>
              <a:gd name="T18" fmla="*/ 0 w 84"/>
              <a:gd name="T19" fmla="*/ 50 h 100"/>
              <a:gd name="T20" fmla="*/ 0 w 84"/>
              <a:gd name="T21" fmla="*/ 50 h 100"/>
              <a:gd name="T22" fmla="*/ 6 w 84"/>
              <a:gd name="T23" fmla="*/ 58 h 100"/>
              <a:gd name="T24" fmla="*/ 15 w 84"/>
              <a:gd name="T25" fmla="*/ 58 h 100"/>
              <a:gd name="T26" fmla="*/ 36 w 84"/>
              <a:gd name="T27" fmla="*/ 83 h 100"/>
              <a:gd name="T28" fmla="*/ 36 w 84"/>
              <a:gd name="T29" fmla="*/ 92 h 100"/>
              <a:gd name="T30" fmla="*/ 42 w 84"/>
              <a:gd name="T31" fmla="*/ 100 h 100"/>
              <a:gd name="T32" fmla="*/ 48 w 84"/>
              <a:gd name="T33" fmla="*/ 93 h 100"/>
              <a:gd name="T34" fmla="*/ 48 w 84"/>
              <a:gd name="T35" fmla="*/ 83 h 100"/>
              <a:gd name="T36" fmla="*/ 70 w 84"/>
              <a:gd name="T37" fmla="*/ 58 h 100"/>
              <a:gd name="T38" fmla="*/ 78 w 84"/>
              <a:gd name="T39" fmla="*/ 58 h 100"/>
              <a:gd name="T40" fmla="*/ 84 w 84"/>
              <a:gd name="T41" fmla="*/ 50 h 100"/>
              <a:gd name="T42" fmla="*/ 84 w 84"/>
              <a:gd name="T43" fmla="*/ 50 h 100"/>
              <a:gd name="T44" fmla="*/ 78 w 84"/>
              <a:gd name="T45" fmla="*/ 4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0">
                <a:moveTo>
                  <a:pt x="78" y="43"/>
                </a:moveTo>
                <a:cubicBezTo>
                  <a:pt x="70" y="43"/>
                  <a:pt x="70" y="43"/>
                  <a:pt x="70" y="43"/>
                </a:cubicBezTo>
                <a:cubicBezTo>
                  <a:pt x="58" y="43"/>
                  <a:pt x="48" y="32"/>
                  <a:pt x="48" y="1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6" y="1"/>
                  <a:pt x="43" y="1"/>
                </a:cubicBezTo>
                <a:cubicBezTo>
                  <a:pt x="39" y="0"/>
                  <a:pt x="36" y="4"/>
                  <a:pt x="36" y="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32"/>
                  <a:pt x="26" y="43"/>
                  <a:pt x="15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3" y="43"/>
                  <a:pt x="0" y="46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5"/>
                  <a:pt x="3" y="58"/>
                  <a:pt x="6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26" y="58"/>
                  <a:pt x="36" y="69"/>
                  <a:pt x="36" y="83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6"/>
                  <a:pt x="39" y="100"/>
                  <a:pt x="42" y="100"/>
                </a:cubicBezTo>
                <a:cubicBezTo>
                  <a:pt x="45" y="100"/>
                  <a:pt x="48" y="97"/>
                  <a:pt x="48" y="93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69"/>
                  <a:pt x="58" y="58"/>
                  <a:pt x="70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81" y="58"/>
                  <a:pt x="84" y="55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46"/>
                  <a:pt x="81" y="43"/>
                  <a:pt x="78" y="4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8"/>
          <p:cNvSpPr/>
          <p:nvPr/>
        </p:nvSpPr>
        <p:spPr bwMode="auto">
          <a:xfrm>
            <a:off x="563380" y="0"/>
            <a:ext cx="265678" cy="316679"/>
          </a:xfrm>
          <a:custGeom>
            <a:avLst/>
            <a:gdLst>
              <a:gd name="T0" fmla="*/ 78 w 84"/>
              <a:gd name="T1" fmla="*/ 42 h 100"/>
              <a:gd name="T2" fmla="*/ 70 w 84"/>
              <a:gd name="T3" fmla="*/ 42 h 100"/>
              <a:gd name="T4" fmla="*/ 48 w 84"/>
              <a:gd name="T5" fmla="*/ 17 h 100"/>
              <a:gd name="T6" fmla="*/ 48 w 84"/>
              <a:gd name="T7" fmla="*/ 8 h 100"/>
              <a:gd name="T8" fmla="*/ 42 w 84"/>
              <a:gd name="T9" fmla="*/ 0 h 100"/>
              <a:gd name="T10" fmla="*/ 36 w 84"/>
              <a:gd name="T11" fmla="*/ 7 h 100"/>
              <a:gd name="T12" fmla="*/ 36 w 84"/>
              <a:gd name="T13" fmla="*/ 17 h 100"/>
              <a:gd name="T14" fmla="*/ 14 w 84"/>
              <a:gd name="T15" fmla="*/ 42 h 100"/>
              <a:gd name="T16" fmla="*/ 6 w 84"/>
              <a:gd name="T17" fmla="*/ 42 h 100"/>
              <a:gd name="T18" fmla="*/ 0 w 84"/>
              <a:gd name="T19" fmla="*/ 50 h 100"/>
              <a:gd name="T20" fmla="*/ 0 w 84"/>
              <a:gd name="T21" fmla="*/ 50 h 100"/>
              <a:gd name="T22" fmla="*/ 6 w 84"/>
              <a:gd name="T23" fmla="*/ 57 h 100"/>
              <a:gd name="T24" fmla="*/ 14 w 84"/>
              <a:gd name="T25" fmla="*/ 57 h 100"/>
              <a:gd name="T26" fmla="*/ 36 w 84"/>
              <a:gd name="T27" fmla="*/ 82 h 100"/>
              <a:gd name="T28" fmla="*/ 36 w 84"/>
              <a:gd name="T29" fmla="*/ 92 h 100"/>
              <a:gd name="T30" fmla="*/ 42 w 84"/>
              <a:gd name="T31" fmla="*/ 99 h 100"/>
              <a:gd name="T32" fmla="*/ 48 w 84"/>
              <a:gd name="T33" fmla="*/ 92 h 100"/>
              <a:gd name="T34" fmla="*/ 48 w 84"/>
              <a:gd name="T35" fmla="*/ 82 h 100"/>
              <a:gd name="T36" fmla="*/ 70 w 84"/>
              <a:gd name="T37" fmla="*/ 57 h 100"/>
              <a:gd name="T38" fmla="*/ 78 w 84"/>
              <a:gd name="T39" fmla="*/ 57 h 100"/>
              <a:gd name="T40" fmla="*/ 84 w 84"/>
              <a:gd name="T41" fmla="*/ 50 h 100"/>
              <a:gd name="T42" fmla="*/ 84 w 84"/>
              <a:gd name="T43" fmla="*/ 50 h 100"/>
              <a:gd name="T44" fmla="*/ 78 w 84"/>
              <a:gd name="T45" fmla="*/ 4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0">
                <a:moveTo>
                  <a:pt x="78" y="42"/>
                </a:moveTo>
                <a:cubicBezTo>
                  <a:pt x="70" y="42"/>
                  <a:pt x="70" y="42"/>
                  <a:pt x="70" y="42"/>
                </a:cubicBezTo>
                <a:cubicBezTo>
                  <a:pt x="58" y="42"/>
                  <a:pt x="48" y="31"/>
                  <a:pt x="48" y="17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6" y="0"/>
                  <a:pt x="42" y="0"/>
                </a:cubicBezTo>
                <a:cubicBezTo>
                  <a:pt x="39" y="0"/>
                  <a:pt x="36" y="3"/>
                  <a:pt x="36" y="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31"/>
                  <a:pt x="26" y="42"/>
                  <a:pt x="14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3" y="42"/>
                  <a:pt x="0" y="46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3" y="57"/>
                  <a:pt x="6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6" y="57"/>
                  <a:pt x="36" y="68"/>
                  <a:pt x="36" y="8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6"/>
                  <a:pt x="38" y="99"/>
                  <a:pt x="42" y="99"/>
                </a:cubicBezTo>
                <a:cubicBezTo>
                  <a:pt x="45" y="100"/>
                  <a:pt x="48" y="96"/>
                  <a:pt x="48" y="92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68"/>
                  <a:pt x="58" y="57"/>
                  <a:pt x="70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81" y="57"/>
                  <a:pt x="84" y="54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46"/>
                  <a:pt x="81" y="42"/>
                  <a:pt x="78" y="4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9"/>
          <p:cNvSpPr/>
          <p:nvPr/>
        </p:nvSpPr>
        <p:spPr bwMode="auto">
          <a:xfrm>
            <a:off x="11462101" y="1283319"/>
            <a:ext cx="265678" cy="316679"/>
          </a:xfrm>
          <a:custGeom>
            <a:avLst/>
            <a:gdLst>
              <a:gd name="T0" fmla="*/ 78 w 84"/>
              <a:gd name="T1" fmla="*/ 43 h 100"/>
              <a:gd name="T2" fmla="*/ 70 w 84"/>
              <a:gd name="T3" fmla="*/ 43 h 100"/>
              <a:gd name="T4" fmla="*/ 48 w 84"/>
              <a:gd name="T5" fmla="*/ 17 h 100"/>
              <a:gd name="T6" fmla="*/ 48 w 84"/>
              <a:gd name="T7" fmla="*/ 8 h 100"/>
              <a:gd name="T8" fmla="*/ 43 w 84"/>
              <a:gd name="T9" fmla="*/ 0 h 100"/>
              <a:gd name="T10" fmla="*/ 36 w 84"/>
              <a:gd name="T11" fmla="*/ 8 h 100"/>
              <a:gd name="T12" fmla="*/ 36 w 84"/>
              <a:gd name="T13" fmla="*/ 17 h 100"/>
              <a:gd name="T14" fmla="*/ 15 w 84"/>
              <a:gd name="T15" fmla="*/ 43 h 100"/>
              <a:gd name="T16" fmla="*/ 6 w 84"/>
              <a:gd name="T17" fmla="*/ 43 h 100"/>
              <a:gd name="T18" fmla="*/ 0 w 84"/>
              <a:gd name="T19" fmla="*/ 50 h 100"/>
              <a:gd name="T20" fmla="*/ 0 w 84"/>
              <a:gd name="T21" fmla="*/ 50 h 100"/>
              <a:gd name="T22" fmla="*/ 6 w 84"/>
              <a:gd name="T23" fmla="*/ 58 h 100"/>
              <a:gd name="T24" fmla="*/ 15 w 84"/>
              <a:gd name="T25" fmla="*/ 58 h 100"/>
              <a:gd name="T26" fmla="*/ 36 w 84"/>
              <a:gd name="T27" fmla="*/ 83 h 100"/>
              <a:gd name="T28" fmla="*/ 36 w 84"/>
              <a:gd name="T29" fmla="*/ 92 h 100"/>
              <a:gd name="T30" fmla="*/ 42 w 84"/>
              <a:gd name="T31" fmla="*/ 100 h 100"/>
              <a:gd name="T32" fmla="*/ 48 w 84"/>
              <a:gd name="T33" fmla="*/ 93 h 100"/>
              <a:gd name="T34" fmla="*/ 48 w 84"/>
              <a:gd name="T35" fmla="*/ 83 h 100"/>
              <a:gd name="T36" fmla="*/ 70 w 84"/>
              <a:gd name="T37" fmla="*/ 58 h 100"/>
              <a:gd name="T38" fmla="*/ 78 w 84"/>
              <a:gd name="T39" fmla="*/ 58 h 100"/>
              <a:gd name="T40" fmla="*/ 84 w 84"/>
              <a:gd name="T41" fmla="*/ 50 h 100"/>
              <a:gd name="T42" fmla="*/ 84 w 84"/>
              <a:gd name="T43" fmla="*/ 50 h 100"/>
              <a:gd name="T44" fmla="*/ 78 w 84"/>
              <a:gd name="T45" fmla="*/ 4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0">
                <a:moveTo>
                  <a:pt x="78" y="43"/>
                </a:moveTo>
                <a:cubicBezTo>
                  <a:pt x="70" y="43"/>
                  <a:pt x="70" y="43"/>
                  <a:pt x="70" y="43"/>
                </a:cubicBezTo>
                <a:cubicBezTo>
                  <a:pt x="58" y="43"/>
                  <a:pt x="48" y="31"/>
                  <a:pt x="48" y="17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6" y="1"/>
                  <a:pt x="43" y="0"/>
                </a:cubicBezTo>
                <a:cubicBezTo>
                  <a:pt x="39" y="0"/>
                  <a:pt x="36" y="4"/>
                  <a:pt x="36" y="8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31"/>
                  <a:pt x="26" y="43"/>
                  <a:pt x="15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3" y="43"/>
                  <a:pt x="0" y="46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3" y="58"/>
                  <a:pt x="6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26" y="58"/>
                  <a:pt x="36" y="69"/>
                  <a:pt x="36" y="83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6"/>
                  <a:pt x="39" y="100"/>
                  <a:pt x="42" y="100"/>
                </a:cubicBezTo>
                <a:cubicBezTo>
                  <a:pt x="45" y="100"/>
                  <a:pt x="48" y="97"/>
                  <a:pt x="48" y="93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69"/>
                  <a:pt x="58" y="58"/>
                  <a:pt x="70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81" y="58"/>
                  <a:pt x="84" y="54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46"/>
                  <a:pt x="81" y="43"/>
                  <a:pt x="78" y="4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0"/>
          <p:cNvSpPr/>
          <p:nvPr/>
        </p:nvSpPr>
        <p:spPr bwMode="auto">
          <a:xfrm>
            <a:off x="6697691" y="2489544"/>
            <a:ext cx="129281" cy="155374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3 w 41"/>
              <a:gd name="T5" fmla="*/ 8 h 49"/>
              <a:gd name="T6" fmla="*/ 23 w 41"/>
              <a:gd name="T7" fmla="*/ 4 h 49"/>
              <a:gd name="T8" fmla="*/ 20 w 41"/>
              <a:gd name="T9" fmla="*/ 0 h 49"/>
              <a:gd name="T10" fmla="*/ 17 w 41"/>
              <a:gd name="T11" fmla="*/ 3 h 49"/>
              <a:gd name="T12" fmla="*/ 17 w 41"/>
              <a:gd name="T13" fmla="*/ 8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4 h 49"/>
              <a:gd name="T20" fmla="*/ 0 w 41"/>
              <a:gd name="T21" fmla="*/ 24 h 49"/>
              <a:gd name="T22" fmla="*/ 3 w 41"/>
              <a:gd name="T23" fmla="*/ 28 h 49"/>
              <a:gd name="T24" fmla="*/ 7 w 41"/>
              <a:gd name="T25" fmla="*/ 28 h 49"/>
              <a:gd name="T26" fmla="*/ 17 w 41"/>
              <a:gd name="T27" fmla="*/ 40 h 49"/>
              <a:gd name="T28" fmla="*/ 17 w 41"/>
              <a:gd name="T29" fmla="*/ 45 h 49"/>
              <a:gd name="T30" fmla="*/ 20 w 41"/>
              <a:gd name="T31" fmla="*/ 49 h 49"/>
              <a:gd name="T32" fmla="*/ 23 w 41"/>
              <a:gd name="T33" fmla="*/ 45 h 49"/>
              <a:gd name="T34" fmla="*/ 23 w 41"/>
              <a:gd name="T35" fmla="*/ 40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4 h 49"/>
              <a:gd name="T42" fmla="*/ 41 w 41"/>
              <a:gd name="T43" fmla="*/ 24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3" y="15"/>
                  <a:pt x="23" y="8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2" y="0"/>
                  <a:pt x="20" y="0"/>
                </a:cubicBezTo>
                <a:cubicBezTo>
                  <a:pt x="19" y="0"/>
                  <a:pt x="17" y="1"/>
                  <a:pt x="17" y="3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2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2" y="28"/>
                  <a:pt x="17" y="33"/>
                  <a:pt x="17" y="40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7"/>
                  <a:pt x="18" y="49"/>
                  <a:pt x="20" y="49"/>
                </a:cubicBezTo>
                <a:cubicBezTo>
                  <a:pt x="22" y="49"/>
                  <a:pt x="23" y="47"/>
                  <a:pt x="23" y="45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3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9" y="28"/>
                  <a:pt x="41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2"/>
                  <a:pt x="39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1"/>
          <p:cNvSpPr/>
          <p:nvPr/>
        </p:nvSpPr>
        <p:spPr bwMode="auto">
          <a:xfrm>
            <a:off x="3420602" y="460192"/>
            <a:ext cx="129281" cy="154188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3 w 41"/>
              <a:gd name="T5" fmla="*/ 8 h 49"/>
              <a:gd name="T6" fmla="*/ 23 w 41"/>
              <a:gd name="T7" fmla="*/ 4 h 49"/>
              <a:gd name="T8" fmla="*/ 21 w 41"/>
              <a:gd name="T9" fmla="*/ 0 h 49"/>
              <a:gd name="T10" fmla="*/ 17 w 41"/>
              <a:gd name="T11" fmla="*/ 3 h 49"/>
              <a:gd name="T12" fmla="*/ 17 w 41"/>
              <a:gd name="T13" fmla="*/ 8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4 h 49"/>
              <a:gd name="T20" fmla="*/ 0 w 41"/>
              <a:gd name="T21" fmla="*/ 24 h 49"/>
              <a:gd name="T22" fmla="*/ 3 w 41"/>
              <a:gd name="T23" fmla="*/ 28 h 49"/>
              <a:gd name="T24" fmla="*/ 7 w 41"/>
              <a:gd name="T25" fmla="*/ 28 h 49"/>
              <a:gd name="T26" fmla="*/ 17 w 41"/>
              <a:gd name="T27" fmla="*/ 40 h 49"/>
              <a:gd name="T28" fmla="*/ 17 w 41"/>
              <a:gd name="T29" fmla="*/ 45 h 49"/>
              <a:gd name="T30" fmla="*/ 20 w 41"/>
              <a:gd name="T31" fmla="*/ 49 h 49"/>
              <a:gd name="T32" fmla="*/ 23 w 41"/>
              <a:gd name="T33" fmla="*/ 45 h 49"/>
              <a:gd name="T34" fmla="*/ 23 w 41"/>
              <a:gd name="T35" fmla="*/ 40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4 h 49"/>
              <a:gd name="T42" fmla="*/ 41 w 41"/>
              <a:gd name="T43" fmla="*/ 24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3" y="15"/>
                  <a:pt x="23" y="8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2" y="0"/>
                  <a:pt x="21" y="0"/>
                </a:cubicBezTo>
                <a:cubicBezTo>
                  <a:pt x="19" y="0"/>
                  <a:pt x="17" y="1"/>
                  <a:pt x="17" y="3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3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3" y="28"/>
                  <a:pt x="17" y="33"/>
                  <a:pt x="17" y="40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7"/>
                  <a:pt x="19" y="49"/>
                  <a:pt x="20" y="49"/>
                </a:cubicBezTo>
                <a:cubicBezTo>
                  <a:pt x="22" y="49"/>
                  <a:pt x="23" y="47"/>
                  <a:pt x="23" y="45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3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40" y="28"/>
                  <a:pt x="41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2"/>
                  <a:pt x="40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2"/>
          <p:cNvSpPr/>
          <p:nvPr/>
        </p:nvSpPr>
        <p:spPr bwMode="auto">
          <a:xfrm>
            <a:off x="10822814" y="644032"/>
            <a:ext cx="130467" cy="154188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3 w 41"/>
              <a:gd name="T5" fmla="*/ 8 h 49"/>
              <a:gd name="T6" fmla="*/ 23 w 41"/>
              <a:gd name="T7" fmla="*/ 4 h 49"/>
              <a:gd name="T8" fmla="*/ 20 w 41"/>
              <a:gd name="T9" fmla="*/ 0 h 49"/>
              <a:gd name="T10" fmla="*/ 17 w 41"/>
              <a:gd name="T11" fmla="*/ 4 h 49"/>
              <a:gd name="T12" fmla="*/ 17 w 41"/>
              <a:gd name="T13" fmla="*/ 8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4 h 49"/>
              <a:gd name="T20" fmla="*/ 0 w 41"/>
              <a:gd name="T21" fmla="*/ 24 h 49"/>
              <a:gd name="T22" fmla="*/ 3 w 41"/>
              <a:gd name="T23" fmla="*/ 28 h 49"/>
              <a:gd name="T24" fmla="*/ 7 w 41"/>
              <a:gd name="T25" fmla="*/ 28 h 49"/>
              <a:gd name="T26" fmla="*/ 17 w 41"/>
              <a:gd name="T27" fmla="*/ 40 h 49"/>
              <a:gd name="T28" fmla="*/ 17 w 41"/>
              <a:gd name="T29" fmla="*/ 45 h 49"/>
              <a:gd name="T30" fmla="*/ 20 w 41"/>
              <a:gd name="T31" fmla="*/ 49 h 49"/>
              <a:gd name="T32" fmla="*/ 23 w 41"/>
              <a:gd name="T33" fmla="*/ 45 h 49"/>
              <a:gd name="T34" fmla="*/ 23 w 41"/>
              <a:gd name="T35" fmla="*/ 40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4 h 49"/>
              <a:gd name="T42" fmla="*/ 41 w 41"/>
              <a:gd name="T43" fmla="*/ 24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3" y="15"/>
                  <a:pt x="23" y="8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2" y="0"/>
                  <a:pt x="20" y="0"/>
                </a:cubicBezTo>
                <a:cubicBezTo>
                  <a:pt x="19" y="0"/>
                  <a:pt x="17" y="1"/>
                  <a:pt x="17" y="4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2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2" y="28"/>
                  <a:pt x="17" y="34"/>
                  <a:pt x="17" y="40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7"/>
                  <a:pt x="18" y="49"/>
                  <a:pt x="20" y="49"/>
                </a:cubicBezTo>
                <a:cubicBezTo>
                  <a:pt x="22" y="49"/>
                  <a:pt x="23" y="47"/>
                  <a:pt x="23" y="45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4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9" y="28"/>
                  <a:pt x="41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2"/>
                  <a:pt x="39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3"/>
          <p:cNvSpPr/>
          <p:nvPr/>
        </p:nvSpPr>
        <p:spPr bwMode="auto">
          <a:xfrm>
            <a:off x="508821" y="2411264"/>
            <a:ext cx="130467" cy="154188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4 w 41"/>
              <a:gd name="T5" fmla="*/ 9 h 49"/>
              <a:gd name="T6" fmla="*/ 24 w 41"/>
              <a:gd name="T7" fmla="*/ 4 h 49"/>
              <a:gd name="T8" fmla="*/ 21 w 41"/>
              <a:gd name="T9" fmla="*/ 0 h 49"/>
              <a:gd name="T10" fmla="*/ 18 w 41"/>
              <a:gd name="T11" fmla="*/ 4 h 49"/>
              <a:gd name="T12" fmla="*/ 18 w 41"/>
              <a:gd name="T13" fmla="*/ 9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5 h 49"/>
              <a:gd name="T20" fmla="*/ 0 w 41"/>
              <a:gd name="T21" fmla="*/ 25 h 49"/>
              <a:gd name="T22" fmla="*/ 3 w 41"/>
              <a:gd name="T23" fmla="*/ 28 h 49"/>
              <a:gd name="T24" fmla="*/ 7 w 41"/>
              <a:gd name="T25" fmla="*/ 28 h 49"/>
              <a:gd name="T26" fmla="*/ 18 w 41"/>
              <a:gd name="T27" fmla="*/ 41 h 49"/>
              <a:gd name="T28" fmla="*/ 18 w 41"/>
              <a:gd name="T29" fmla="*/ 45 h 49"/>
              <a:gd name="T30" fmla="*/ 20 w 41"/>
              <a:gd name="T31" fmla="*/ 49 h 49"/>
              <a:gd name="T32" fmla="*/ 24 w 41"/>
              <a:gd name="T33" fmla="*/ 46 h 49"/>
              <a:gd name="T34" fmla="*/ 24 w 41"/>
              <a:gd name="T35" fmla="*/ 41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5 h 49"/>
              <a:gd name="T42" fmla="*/ 41 w 41"/>
              <a:gd name="T43" fmla="*/ 25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4" y="16"/>
                  <a:pt x="24" y="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2" y="1"/>
                  <a:pt x="21" y="0"/>
                </a:cubicBezTo>
                <a:cubicBezTo>
                  <a:pt x="19" y="0"/>
                  <a:pt x="18" y="2"/>
                  <a:pt x="18" y="4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6"/>
                  <a:pt x="13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3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7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3" y="28"/>
                  <a:pt x="18" y="34"/>
                  <a:pt x="18" y="41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7"/>
                  <a:pt x="19" y="49"/>
                  <a:pt x="20" y="49"/>
                </a:cubicBezTo>
                <a:cubicBezTo>
                  <a:pt x="22" y="49"/>
                  <a:pt x="24" y="48"/>
                  <a:pt x="24" y="46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34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40" y="28"/>
                  <a:pt x="41" y="27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3"/>
                  <a:pt x="40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4"/>
          <p:cNvSpPr/>
          <p:nvPr/>
        </p:nvSpPr>
        <p:spPr bwMode="auto">
          <a:xfrm>
            <a:off x="8874114" y="460192"/>
            <a:ext cx="130467" cy="154188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4 w 41"/>
              <a:gd name="T5" fmla="*/ 8 h 49"/>
              <a:gd name="T6" fmla="*/ 24 w 41"/>
              <a:gd name="T7" fmla="*/ 4 h 49"/>
              <a:gd name="T8" fmla="*/ 21 w 41"/>
              <a:gd name="T9" fmla="*/ 0 h 49"/>
              <a:gd name="T10" fmla="*/ 18 w 41"/>
              <a:gd name="T11" fmla="*/ 3 h 49"/>
              <a:gd name="T12" fmla="*/ 18 w 41"/>
              <a:gd name="T13" fmla="*/ 8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4 h 49"/>
              <a:gd name="T20" fmla="*/ 0 w 41"/>
              <a:gd name="T21" fmla="*/ 24 h 49"/>
              <a:gd name="T22" fmla="*/ 3 w 41"/>
              <a:gd name="T23" fmla="*/ 28 h 49"/>
              <a:gd name="T24" fmla="*/ 7 w 41"/>
              <a:gd name="T25" fmla="*/ 28 h 49"/>
              <a:gd name="T26" fmla="*/ 18 w 41"/>
              <a:gd name="T27" fmla="*/ 40 h 49"/>
              <a:gd name="T28" fmla="*/ 18 w 41"/>
              <a:gd name="T29" fmla="*/ 45 h 49"/>
              <a:gd name="T30" fmla="*/ 20 w 41"/>
              <a:gd name="T31" fmla="*/ 49 h 49"/>
              <a:gd name="T32" fmla="*/ 24 w 41"/>
              <a:gd name="T33" fmla="*/ 45 h 49"/>
              <a:gd name="T34" fmla="*/ 24 w 41"/>
              <a:gd name="T35" fmla="*/ 40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4 h 49"/>
              <a:gd name="T42" fmla="*/ 41 w 41"/>
              <a:gd name="T43" fmla="*/ 24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1"/>
                  <a:pt x="24" y="15"/>
                  <a:pt x="24" y="8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2" y="0"/>
                  <a:pt x="21" y="0"/>
                </a:cubicBezTo>
                <a:cubicBezTo>
                  <a:pt x="19" y="0"/>
                  <a:pt x="18" y="1"/>
                  <a:pt x="18" y="3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15"/>
                  <a:pt x="13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3" y="28"/>
                  <a:pt x="18" y="33"/>
                  <a:pt x="18" y="40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7"/>
                  <a:pt x="19" y="49"/>
                  <a:pt x="20" y="49"/>
                </a:cubicBezTo>
                <a:cubicBezTo>
                  <a:pt x="22" y="49"/>
                  <a:pt x="24" y="47"/>
                  <a:pt x="24" y="45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3"/>
                  <a:pt x="28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40" y="28"/>
                  <a:pt x="41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2"/>
                  <a:pt x="40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5"/>
          <p:cNvSpPr/>
          <p:nvPr/>
        </p:nvSpPr>
        <p:spPr bwMode="auto">
          <a:xfrm>
            <a:off x="9004581" y="2217935"/>
            <a:ext cx="129281" cy="155374"/>
          </a:xfrm>
          <a:custGeom>
            <a:avLst/>
            <a:gdLst>
              <a:gd name="T0" fmla="*/ 38 w 41"/>
              <a:gd name="T1" fmla="*/ 21 h 49"/>
              <a:gd name="T2" fmla="*/ 34 w 41"/>
              <a:gd name="T3" fmla="*/ 21 h 49"/>
              <a:gd name="T4" fmla="*/ 24 w 41"/>
              <a:gd name="T5" fmla="*/ 9 h 49"/>
              <a:gd name="T6" fmla="*/ 24 w 41"/>
              <a:gd name="T7" fmla="*/ 4 h 49"/>
              <a:gd name="T8" fmla="*/ 21 w 41"/>
              <a:gd name="T9" fmla="*/ 0 h 49"/>
              <a:gd name="T10" fmla="*/ 18 w 41"/>
              <a:gd name="T11" fmla="*/ 4 h 49"/>
              <a:gd name="T12" fmla="*/ 18 w 41"/>
              <a:gd name="T13" fmla="*/ 9 h 49"/>
              <a:gd name="T14" fmla="*/ 7 w 41"/>
              <a:gd name="T15" fmla="*/ 21 h 49"/>
              <a:gd name="T16" fmla="*/ 3 w 41"/>
              <a:gd name="T17" fmla="*/ 21 h 49"/>
              <a:gd name="T18" fmla="*/ 0 w 41"/>
              <a:gd name="T19" fmla="*/ 25 h 49"/>
              <a:gd name="T20" fmla="*/ 0 w 41"/>
              <a:gd name="T21" fmla="*/ 25 h 49"/>
              <a:gd name="T22" fmla="*/ 3 w 41"/>
              <a:gd name="T23" fmla="*/ 28 h 49"/>
              <a:gd name="T24" fmla="*/ 7 w 41"/>
              <a:gd name="T25" fmla="*/ 28 h 49"/>
              <a:gd name="T26" fmla="*/ 18 w 41"/>
              <a:gd name="T27" fmla="*/ 41 h 49"/>
              <a:gd name="T28" fmla="*/ 18 w 41"/>
              <a:gd name="T29" fmla="*/ 45 h 49"/>
              <a:gd name="T30" fmla="*/ 21 w 41"/>
              <a:gd name="T31" fmla="*/ 49 h 49"/>
              <a:gd name="T32" fmla="*/ 24 w 41"/>
              <a:gd name="T33" fmla="*/ 46 h 49"/>
              <a:gd name="T34" fmla="*/ 24 w 41"/>
              <a:gd name="T35" fmla="*/ 41 h 49"/>
              <a:gd name="T36" fmla="*/ 34 w 41"/>
              <a:gd name="T37" fmla="*/ 28 h 49"/>
              <a:gd name="T38" fmla="*/ 38 w 41"/>
              <a:gd name="T39" fmla="*/ 28 h 49"/>
              <a:gd name="T40" fmla="*/ 41 w 41"/>
              <a:gd name="T41" fmla="*/ 25 h 49"/>
              <a:gd name="T42" fmla="*/ 41 w 41"/>
              <a:gd name="T43" fmla="*/ 25 h 49"/>
              <a:gd name="T44" fmla="*/ 38 w 41"/>
              <a:gd name="T4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" h="49">
                <a:moveTo>
                  <a:pt x="38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29" y="21"/>
                  <a:pt x="24" y="16"/>
                  <a:pt x="24" y="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3" y="0"/>
                  <a:pt x="21" y="0"/>
                </a:cubicBezTo>
                <a:cubicBezTo>
                  <a:pt x="19" y="0"/>
                  <a:pt x="18" y="2"/>
                  <a:pt x="18" y="4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6"/>
                  <a:pt x="13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1"/>
                  <a:pt x="0" y="23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7"/>
                  <a:pt x="2" y="28"/>
                  <a:pt x="3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13" y="28"/>
                  <a:pt x="18" y="34"/>
                  <a:pt x="18" y="41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7"/>
                  <a:pt x="19" y="49"/>
                  <a:pt x="21" y="49"/>
                </a:cubicBezTo>
                <a:cubicBezTo>
                  <a:pt x="22" y="49"/>
                  <a:pt x="24" y="48"/>
                  <a:pt x="24" y="46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34"/>
                  <a:pt x="29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40" y="28"/>
                  <a:pt x="41" y="27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3"/>
                  <a:pt x="40" y="21"/>
                  <a:pt x="38" y="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6"/>
          <p:cNvSpPr/>
          <p:nvPr/>
        </p:nvSpPr>
        <p:spPr bwMode="auto">
          <a:xfrm>
            <a:off x="1926734" y="1228575"/>
            <a:ext cx="1290435" cy="766196"/>
          </a:xfrm>
          <a:custGeom>
            <a:avLst/>
            <a:gdLst>
              <a:gd name="T0" fmla="*/ 204 w 408"/>
              <a:gd name="T1" fmla="*/ 0 h 242"/>
              <a:gd name="T2" fmla="*/ 0 w 408"/>
              <a:gd name="T3" fmla="*/ 242 h 242"/>
              <a:gd name="T4" fmla="*/ 408 w 408"/>
              <a:gd name="T5" fmla="*/ 242 h 242"/>
              <a:gd name="T6" fmla="*/ 204 w 408"/>
              <a:gd name="T7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8" h="242">
                <a:moveTo>
                  <a:pt x="204" y="0"/>
                </a:moveTo>
                <a:cubicBezTo>
                  <a:pt x="91" y="0"/>
                  <a:pt x="0" y="108"/>
                  <a:pt x="0" y="242"/>
                </a:cubicBezTo>
                <a:cubicBezTo>
                  <a:pt x="408" y="242"/>
                  <a:pt x="408" y="242"/>
                  <a:pt x="408" y="242"/>
                </a:cubicBezTo>
                <a:cubicBezTo>
                  <a:pt x="408" y="108"/>
                  <a:pt x="317" y="0"/>
                  <a:pt x="20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7"/>
          <p:cNvSpPr/>
          <p:nvPr/>
        </p:nvSpPr>
        <p:spPr bwMode="auto">
          <a:xfrm>
            <a:off x="3189297" y="1612266"/>
            <a:ext cx="645218" cy="383098"/>
          </a:xfrm>
          <a:custGeom>
            <a:avLst/>
            <a:gdLst>
              <a:gd name="T0" fmla="*/ 102 w 204"/>
              <a:gd name="T1" fmla="*/ 0 h 121"/>
              <a:gd name="T2" fmla="*/ 0 w 204"/>
              <a:gd name="T3" fmla="*/ 121 h 121"/>
              <a:gd name="T4" fmla="*/ 204 w 204"/>
              <a:gd name="T5" fmla="*/ 121 h 121"/>
              <a:gd name="T6" fmla="*/ 102 w 204"/>
              <a:gd name="T7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4" h="121">
                <a:moveTo>
                  <a:pt x="102" y="0"/>
                </a:moveTo>
                <a:cubicBezTo>
                  <a:pt x="46" y="0"/>
                  <a:pt x="0" y="54"/>
                  <a:pt x="0" y="121"/>
                </a:cubicBezTo>
                <a:cubicBezTo>
                  <a:pt x="204" y="121"/>
                  <a:pt x="204" y="121"/>
                  <a:pt x="204" y="121"/>
                </a:cubicBezTo>
                <a:cubicBezTo>
                  <a:pt x="204" y="54"/>
                  <a:pt x="159" y="0"/>
                  <a:pt x="10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8"/>
          <p:cNvSpPr/>
          <p:nvPr/>
        </p:nvSpPr>
        <p:spPr bwMode="auto">
          <a:xfrm>
            <a:off x="9843127" y="1590509"/>
            <a:ext cx="846848" cy="500518"/>
          </a:xfrm>
          <a:custGeom>
            <a:avLst/>
            <a:gdLst>
              <a:gd name="T0" fmla="*/ 134 w 268"/>
              <a:gd name="T1" fmla="*/ 0 h 158"/>
              <a:gd name="T2" fmla="*/ 0 w 268"/>
              <a:gd name="T3" fmla="*/ 158 h 158"/>
              <a:gd name="T4" fmla="*/ 268 w 268"/>
              <a:gd name="T5" fmla="*/ 158 h 158"/>
              <a:gd name="T6" fmla="*/ 134 w 268"/>
              <a:gd name="T7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8" h="158">
                <a:moveTo>
                  <a:pt x="134" y="0"/>
                </a:moveTo>
                <a:cubicBezTo>
                  <a:pt x="60" y="0"/>
                  <a:pt x="0" y="71"/>
                  <a:pt x="0" y="158"/>
                </a:cubicBezTo>
                <a:cubicBezTo>
                  <a:pt x="268" y="158"/>
                  <a:pt x="268" y="158"/>
                  <a:pt x="268" y="158"/>
                </a:cubicBezTo>
                <a:cubicBezTo>
                  <a:pt x="268" y="71"/>
                  <a:pt x="208" y="0"/>
                  <a:pt x="13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9"/>
          <p:cNvSpPr/>
          <p:nvPr/>
        </p:nvSpPr>
        <p:spPr bwMode="auto">
          <a:xfrm>
            <a:off x="10689975" y="1840768"/>
            <a:ext cx="424610" cy="250259"/>
          </a:xfrm>
          <a:custGeom>
            <a:avLst/>
            <a:gdLst>
              <a:gd name="T0" fmla="*/ 67 w 134"/>
              <a:gd name="T1" fmla="*/ 0 h 79"/>
              <a:gd name="T2" fmla="*/ 0 w 134"/>
              <a:gd name="T3" fmla="*/ 79 h 79"/>
              <a:gd name="T4" fmla="*/ 134 w 134"/>
              <a:gd name="T5" fmla="*/ 79 h 79"/>
              <a:gd name="T6" fmla="*/ 67 w 134"/>
              <a:gd name="T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79">
                <a:moveTo>
                  <a:pt x="67" y="0"/>
                </a:moveTo>
                <a:cubicBezTo>
                  <a:pt x="30" y="0"/>
                  <a:pt x="0" y="35"/>
                  <a:pt x="0" y="79"/>
                </a:cubicBezTo>
                <a:cubicBezTo>
                  <a:pt x="134" y="79"/>
                  <a:pt x="134" y="79"/>
                  <a:pt x="134" y="79"/>
                </a:cubicBezTo>
                <a:cubicBezTo>
                  <a:pt x="134" y="35"/>
                  <a:pt x="104" y="0"/>
                  <a:pt x="6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20"/>
          <p:cNvSpPr/>
          <p:nvPr/>
        </p:nvSpPr>
        <p:spPr bwMode="auto">
          <a:xfrm>
            <a:off x="929447" y="719939"/>
            <a:ext cx="699776" cy="413936"/>
          </a:xfrm>
          <a:custGeom>
            <a:avLst/>
            <a:gdLst>
              <a:gd name="T0" fmla="*/ 111 w 221"/>
              <a:gd name="T1" fmla="*/ 0 h 131"/>
              <a:gd name="T2" fmla="*/ 0 w 221"/>
              <a:gd name="T3" fmla="*/ 131 h 131"/>
              <a:gd name="T4" fmla="*/ 221 w 221"/>
              <a:gd name="T5" fmla="*/ 131 h 131"/>
              <a:gd name="T6" fmla="*/ 111 w 221"/>
              <a:gd name="T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1" h="131">
                <a:moveTo>
                  <a:pt x="111" y="0"/>
                </a:moveTo>
                <a:cubicBezTo>
                  <a:pt x="50" y="0"/>
                  <a:pt x="0" y="59"/>
                  <a:pt x="0" y="131"/>
                </a:cubicBezTo>
                <a:cubicBezTo>
                  <a:pt x="221" y="131"/>
                  <a:pt x="221" y="131"/>
                  <a:pt x="221" y="131"/>
                </a:cubicBezTo>
                <a:cubicBezTo>
                  <a:pt x="221" y="59"/>
                  <a:pt x="172" y="0"/>
                  <a:pt x="11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21"/>
          <p:cNvSpPr/>
          <p:nvPr/>
        </p:nvSpPr>
        <p:spPr bwMode="auto">
          <a:xfrm>
            <a:off x="1603555" y="928686"/>
            <a:ext cx="351074" cy="205189"/>
          </a:xfrm>
          <a:custGeom>
            <a:avLst/>
            <a:gdLst>
              <a:gd name="T0" fmla="*/ 55 w 111"/>
              <a:gd name="T1" fmla="*/ 0 h 65"/>
              <a:gd name="T2" fmla="*/ 0 w 111"/>
              <a:gd name="T3" fmla="*/ 65 h 65"/>
              <a:gd name="T4" fmla="*/ 111 w 111"/>
              <a:gd name="T5" fmla="*/ 65 h 65"/>
              <a:gd name="T6" fmla="*/ 55 w 111"/>
              <a:gd name="T7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65">
                <a:moveTo>
                  <a:pt x="55" y="0"/>
                </a:moveTo>
                <a:cubicBezTo>
                  <a:pt x="25" y="0"/>
                  <a:pt x="0" y="29"/>
                  <a:pt x="0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1" y="29"/>
                  <a:pt x="86" y="0"/>
                  <a:pt x="5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22"/>
          <p:cNvSpPr/>
          <p:nvPr/>
        </p:nvSpPr>
        <p:spPr bwMode="auto">
          <a:xfrm>
            <a:off x="7574190" y="985618"/>
            <a:ext cx="502890" cy="297702"/>
          </a:xfrm>
          <a:custGeom>
            <a:avLst/>
            <a:gdLst>
              <a:gd name="T0" fmla="*/ 79 w 159"/>
              <a:gd name="T1" fmla="*/ 0 h 94"/>
              <a:gd name="T2" fmla="*/ 0 w 159"/>
              <a:gd name="T3" fmla="*/ 94 h 94"/>
              <a:gd name="T4" fmla="*/ 159 w 159"/>
              <a:gd name="T5" fmla="*/ 94 h 94"/>
              <a:gd name="T6" fmla="*/ 79 w 159"/>
              <a:gd name="T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9" h="94">
                <a:moveTo>
                  <a:pt x="79" y="0"/>
                </a:moveTo>
                <a:cubicBezTo>
                  <a:pt x="35" y="0"/>
                  <a:pt x="0" y="42"/>
                  <a:pt x="0" y="94"/>
                </a:cubicBezTo>
                <a:cubicBezTo>
                  <a:pt x="159" y="94"/>
                  <a:pt x="159" y="94"/>
                  <a:pt x="159" y="94"/>
                </a:cubicBezTo>
                <a:cubicBezTo>
                  <a:pt x="159" y="42"/>
                  <a:pt x="123" y="0"/>
                  <a:pt x="7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23"/>
          <p:cNvSpPr/>
          <p:nvPr/>
        </p:nvSpPr>
        <p:spPr bwMode="auto">
          <a:xfrm>
            <a:off x="8077080" y="1133875"/>
            <a:ext cx="252632" cy="149444"/>
          </a:xfrm>
          <a:custGeom>
            <a:avLst/>
            <a:gdLst>
              <a:gd name="T0" fmla="*/ 40 w 80"/>
              <a:gd name="T1" fmla="*/ 0 h 47"/>
              <a:gd name="T2" fmla="*/ 0 w 80"/>
              <a:gd name="T3" fmla="*/ 47 h 47"/>
              <a:gd name="T4" fmla="*/ 80 w 80"/>
              <a:gd name="T5" fmla="*/ 47 h 47"/>
              <a:gd name="T6" fmla="*/ 40 w 80"/>
              <a:gd name="T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47">
                <a:moveTo>
                  <a:pt x="40" y="0"/>
                </a:moveTo>
                <a:cubicBezTo>
                  <a:pt x="18" y="0"/>
                  <a:pt x="0" y="21"/>
                  <a:pt x="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21"/>
                  <a:pt x="62" y="0"/>
                  <a:pt x="4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Rectangle 25"/>
          <p:cNvSpPr>
            <a:spLocks noChangeArrowheads="1"/>
          </p:cNvSpPr>
          <p:nvPr/>
        </p:nvSpPr>
        <p:spPr bwMode="auto">
          <a:xfrm>
            <a:off x="0" y="6021636"/>
            <a:ext cx="12192715" cy="8551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6"/>
          <p:cNvSpPr/>
          <p:nvPr/>
        </p:nvSpPr>
        <p:spPr bwMode="auto">
          <a:xfrm>
            <a:off x="0" y="5102438"/>
            <a:ext cx="3227418" cy="919198"/>
          </a:xfrm>
          <a:custGeom>
            <a:avLst/>
            <a:gdLst>
              <a:gd name="T0" fmla="*/ 1063 w 1063"/>
              <a:gd name="T1" fmla="*/ 290 h 290"/>
              <a:gd name="T2" fmla="*/ 0 w 1063"/>
              <a:gd name="T3" fmla="*/ 290 h 290"/>
              <a:gd name="T4" fmla="*/ 0 w 1063"/>
              <a:gd name="T5" fmla="*/ 119 h 290"/>
              <a:gd name="T6" fmla="*/ 332 w 1063"/>
              <a:gd name="T7" fmla="*/ 0 h 290"/>
              <a:gd name="T8" fmla="*/ 1063 w 1063"/>
              <a:gd name="T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3" h="290">
                <a:moveTo>
                  <a:pt x="1063" y="290"/>
                </a:moveTo>
                <a:cubicBezTo>
                  <a:pt x="0" y="290"/>
                  <a:pt x="0" y="290"/>
                  <a:pt x="0" y="290"/>
                </a:cubicBezTo>
                <a:cubicBezTo>
                  <a:pt x="0" y="119"/>
                  <a:pt x="0" y="119"/>
                  <a:pt x="0" y="119"/>
                </a:cubicBezTo>
                <a:cubicBezTo>
                  <a:pt x="81" y="56"/>
                  <a:pt x="171" y="0"/>
                  <a:pt x="332" y="0"/>
                </a:cubicBezTo>
                <a:cubicBezTo>
                  <a:pt x="698" y="0"/>
                  <a:pt x="698" y="290"/>
                  <a:pt x="1063" y="2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7"/>
          <p:cNvSpPr/>
          <p:nvPr/>
        </p:nvSpPr>
        <p:spPr bwMode="auto">
          <a:xfrm>
            <a:off x="1060339" y="5102438"/>
            <a:ext cx="2312820" cy="919198"/>
          </a:xfrm>
          <a:custGeom>
            <a:avLst/>
            <a:gdLst>
              <a:gd name="T0" fmla="*/ 0 w 731"/>
              <a:gd name="T1" fmla="*/ 290 h 290"/>
              <a:gd name="T2" fmla="*/ 731 w 731"/>
              <a:gd name="T3" fmla="*/ 290 h 290"/>
              <a:gd name="T4" fmla="*/ 0 w 731"/>
              <a:gd name="T5" fmla="*/ 0 h 290"/>
              <a:gd name="T6" fmla="*/ 0 w 731"/>
              <a:gd name="T7" fmla="*/ 0 h 290"/>
              <a:gd name="T8" fmla="*/ 0 w 731"/>
              <a:gd name="T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1" h="290">
                <a:moveTo>
                  <a:pt x="0" y="290"/>
                </a:moveTo>
                <a:cubicBezTo>
                  <a:pt x="731" y="290"/>
                  <a:pt x="731" y="290"/>
                  <a:pt x="731" y="290"/>
                </a:cubicBezTo>
                <a:cubicBezTo>
                  <a:pt x="366" y="290"/>
                  <a:pt x="366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29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8"/>
          <p:cNvSpPr/>
          <p:nvPr/>
        </p:nvSpPr>
        <p:spPr bwMode="auto">
          <a:xfrm>
            <a:off x="413936" y="4846248"/>
            <a:ext cx="5917262" cy="1175388"/>
          </a:xfrm>
          <a:custGeom>
            <a:avLst/>
            <a:gdLst>
              <a:gd name="T0" fmla="*/ 1870 w 1870"/>
              <a:gd name="T1" fmla="*/ 371 h 371"/>
              <a:gd name="T2" fmla="*/ 935 w 1870"/>
              <a:gd name="T3" fmla="*/ 0 h 371"/>
              <a:gd name="T4" fmla="*/ 0 w 1870"/>
              <a:gd name="T5" fmla="*/ 371 h 371"/>
              <a:gd name="T6" fmla="*/ 1870 w 1870"/>
              <a:gd name="T7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70" h="371">
                <a:moveTo>
                  <a:pt x="1870" y="371"/>
                </a:moveTo>
                <a:cubicBezTo>
                  <a:pt x="1402" y="371"/>
                  <a:pt x="1402" y="0"/>
                  <a:pt x="935" y="0"/>
                </a:cubicBezTo>
                <a:cubicBezTo>
                  <a:pt x="468" y="0"/>
                  <a:pt x="468" y="371"/>
                  <a:pt x="0" y="371"/>
                </a:cubicBezTo>
                <a:lnTo>
                  <a:pt x="1870" y="3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9"/>
          <p:cNvSpPr/>
          <p:nvPr/>
        </p:nvSpPr>
        <p:spPr bwMode="auto">
          <a:xfrm>
            <a:off x="3373160" y="4846248"/>
            <a:ext cx="2958038" cy="1175388"/>
          </a:xfrm>
          <a:custGeom>
            <a:avLst/>
            <a:gdLst>
              <a:gd name="T0" fmla="*/ 0 w 935"/>
              <a:gd name="T1" fmla="*/ 371 h 371"/>
              <a:gd name="T2" fmla="*/ 935 w 935"/>
              <a:gd name="T3" fmla="*/ 371 h 371"/>
              <a:gd name="T4" fmla="*/ 0 w 935"/>
              <a:gd name="T5" fmla="*/ 0 h 371"/>
              <a:gd name="T6" fmla="*/ 0 w 935"/>
              <a:gd name="T7" fmla="*/ 0 h 371"/>
              <a:gd name="T8" fmla="*/ 0 w 935"/>
              <a:gd name="T9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371">
                <a:moveTo>
                  <a:pt x="0" y="371"/>
                </a:moveTo>
                <a:cubicBezTo>
                  <a:pt x="935" y="371"/>
                  <a:pt x="935" y="371"/>
                  <a:pt x="935" y="371"/>
                </a:cubicBezTo>
                <a:cubicBezTo>
                  <a:pt x="467" y="371"/>
                  <a:pt x="467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3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30"/>
          <p:cNvSpPr/>
          <p:nvPr/>
        </p:nvSpPr>
        <p:spPr bwMode="auto">
          <a:xfrm>
            <a:off x="9395981" y="5052623"/>
            <a:ext cx="2796734" cy="969013"/>
          </a:xfrm>
          <a:custGeom>
            <a:avLst/>
            <a:gdLst>
              <a:gd name="T0" fmla="*/ 884 w 884"/>
              <a:gd name="T1" fmla="*/ 10 h 306"/>
              <a:gd name="T2" fmla="*/ 884 w 884"/>
              <a:gd name="T3" fmla="*/ 306 h 306"/>
              <a:gd name="T4" fmla="*/ 0 w 884"/>
              <a:gd name="T5" fmla="*/ 306 h 306"/>
              <a:gd name="T6" fmla="*/ 771 w 884"/>
              <a:gd name="T7" fmla="*/ 0 h 306"/>
              <a:gd name="T8" fmla="*/ 884 w 884"/>
              <a:gd name="T9" fmla="*/ 1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4" h="306">
                <a:moveTo>
                  <a:pt x="884" y="10"/>
                </a:moveTo>
                <a:cubicBezTo>
                  <a:pt x="884" y="306"/>
                  <a:pt x="884" y="306"/>
                  <a:pt x="884" y="306"/>
                </a:cubicBezTo>
                <a:cubicBezTo>
                  <a:pt x="0" y="306"/>
                  <a:pt x="0" y="306"/>
                  <a:pt x="0" y="306"/>
                </a:cubicBezTo>
                <a:cubicBezTo>
                  <a:pt x="386" y="306"/>
                  <a:pt x="386" y="0"/>
                  <a:pt x="771" y="0"/>
                </a:cubicBezTo>
                <a:cubicBezTo>
                  <a:pt x="813" y="0"/>
                  <a:pt x="851" y="3"/>
                  <a:pt x="884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2452" y="3933008"/>
            <a:ext cx="5346655" cy="24934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13442" y="3895476"/>
            <a:ext cx="4188315" cy="274953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0066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5808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image" Target="../media/image5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48475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84200" y="273050"/>
            <a:ext cx="11029950" cy="7000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29" name="KSO_BC1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584200" y="1543050"/>
            <a:ext cx="11017250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000" b="1" kern="1200"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57505" indent="-357505" algn="just" rtl="0" fontAlgn="base">
        <a:lnSpc>
          <a:spcPct val="100000"/>
        </a:lnSpc>
        <a:spcBef>
          <a:spcPts val="300"/>
        </a:spcBef>
        <a:spcAft>
          <a:spcPts val="300"/>
        </a:spcAft>
        <a:buClr>
          <a:schemeClr val="accent2"/>
        </a:buClr>
        <a:buSzPct val="60000"/>
        <a:buFont typeface="Wingdings 2" panose="05020102010507070707" pitchFamily="18" charset="2"/>
        <a:buChar char=""/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1pPr>
      <a:lvl2pPr marL="360045" indent="-179705" algn="just" rtl="0" fontAlgn="base">
        <a:lnSpc>
          <a:spcPct val="100000"/>
        </a:lnSpc>
        <a:spcBef>
          <a:spcPts val="3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幼圆" panose="02010509060101010101" pitchFamily="49" charset="-122"/>
          <a:ea typeface="黑体" panose="02010609060101010101" pitchFamily="49" charset="-122"/>
          <a:cs typeface="+mn-cs"/>
        </a:defRPr>
      </a:lvl2pPr>
      <a:lvl3pPr marL="539750" indent="-179705" algn="l" rtl="0" fontAlgn="base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" indent="-179705" algn="l" rtl="0" fontAlgn="base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9795" indent="-179705" algn="l" rtl="0" fontAlgn="base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.xml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8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.xml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0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1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2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8.jpeg"/><Relationship Id="rId6" Type="http://schemas.openxmlformats.org/officeDocument/2006/relationships/image" Target="../media/image47.jpeg"/><Relationship Id="rId5" Type="http://schemas.openxmlformats.org/officeDocument/2006/relationships/tags" Target="../tags/tag38.xml"/><Relationship Id="rId4" Type="http://schemas.openxmlformats.org/officeDocument/2006/relationships/image" Target="../media/image17.jpeg"/><Relationship Id="rId3" Type="http://schemas.openxmlformats.org/officeDocument/2006/relationships/tags" Target="../tags/tag37.xml"/><Relationship Id="rId2" Type="http://schemas.openxmlformats.org/officeDocument/2006/relationships/image" Target="../media/image46.jpeg"/><Relationship Id="rId1" Type="http://schemas.openxmlformats.org/officeDocument/2006/relationships/tags" Target="../tags/tag36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2.jpeg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2.jpeg"/><Relationship Id="rId2" Type="http://schemas.openxmlformats.org/officeDocument/2006/relationships/tags" Target="../tags/tag39.xml"/><Relationship Id="rId1" Type="http://schemas.openxmlformats.org/officeDocument/2006/relationships/image" Target="../media/image6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6.jpeg"/><Relationship Id="rId7" Type="http://schemas.openxmlformats.org/officeDocument/2006/relationships/image" Target="../media/image75.jpeg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image" Target="../media/image69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0.xml"/><Relationship Id="rId2" Type="http://schemas.openxmlformats.org/officeDocument/2006/relationships/image" Target="../media/image78.jpeg"/><Relationship Id="rId1" Type="http://schemas.openxmlformats.org/officeDocument/2006/relationships/image" Target="../media/image77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1.xml"/><Relationship Id="rId2" Type="http://schemas.openxmlformats.org/officeDocument/2006/relationships/image" Target="../media/image80.jpeg"/><Relationship Id="rId1" Type="http://schemas.openxmlformats.org/officeDocument/2006/relationships/image" Target="../media/image79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2.xml"/><Relationship Id="rId2" Type="http://schemas.openxmlformats.org/officeDocument/2006/relationships/image" Target="../media/image81.png"/><Relationship Id="rId1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43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image" Target="../media/image82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4.xml"/><Relationship Id="rId4" Type="http://schemas.openxmlformats.org/officeDocument/2006/relationships/image" Target="../media/image90.jpeg"/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image" Target="../media/image87.jpe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5.xml"/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image" Target="../media/image9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副标题 320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sz="4000"/>
              <a:t>2020.08</a:t>
            </a:r>
            <a:endParaRPr lang="en-US" altLang="zh-CN" sz="4000"/>
          </a:p>
        </p:txBody>
      </p:sp>
      <p:sp>
        <p:nvSpPr>
          <p:cNvPr id="5" name="矩形 4"/>
          <p:cNvSpPr/>
          <p:nvPr/>
        </p:nvSpPr>
        <p:spPr>
          <a:xfrm>
            <a:off x="2373630" y="1603375"/>
            <a:ext cx="7900670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zh-CN" sz="96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稻 的 一 生</a:t>
            </a:r>
            <a:endParaRPr lang="zh-CN" altLang="zh-CN" sz="96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92245" y="394335"/>
            <a:ext cx="4969510" cy="1148080"/>
          </a:xfrm>
          <a:solidFill>
            <a:srgbClr val="00B050"/>
          </a:solidFill>
        </p:spPr>
        <p:txBody>
          <a:bodyPr>
            <a:normAutofit/>
          </a:bodyPr>
          <a:p>
            <a:pPr algn="ctr"/>
            <a:r>
              <a:rPr lang="zh-CN" altLang="en-US">
                <a:solidFill>
                  <a:srgbClr val="FFFF00"/>
                </a:solidFill>
                <a:sym typeface="+mn-ea"/>
              </a:rPr>
              <a:t>时期</a:t>
            </a:r>
            <a:r>
              <a:rPr lang="en-US" altLang="zh-CN">
                <a:solidFill>
                  <a:srgbClr val="FFFF00"/>
                </a:solidFill>
                <a:sym typeface="+mn-ea"/>
              </a:rPr>
              <a:t>1</a:t>
            </a:r>
            <a:r>
              <a:rPr lang="en-US" altLang="zh-CN">
                <a:solidFill>
                  <a:srgbClr val="FFFF00"/>
                </a:solidFill>
                <a:sym typeface="+mn-ea"/>
              </a:rPr>
              <a:t>——</a:t>
            </a:r>
            <a:r>
              <a:rPr lang="zh-CN" altLang="en-US">
                <a:solidFill>
                  <a:srgbClr val="FFFF00"/>
                </a:solidFill>
                <a:sym typeface="+mn-ea"/>
              </a:rPr>
              <a:t>幼苗</a:t>
            </a:r>
            <a:r>
              <a:rPr lang="zh-CN" altLang="en-US">
                <a:solidFill>
                  <a:srgbClr val="FFFF00"/>
                </a:solidFill>
                <a:sym typeface="+mn-ea"/>
              </a:rPr>
              <a:t>期</a:t>
            </a:r>
            <a:endParaRPr lang="zh-CN" altLang="en-US">
              <a:solidFill>
                <a:srgbClr val="FFFF00"/>
              </a:solidFill>
              <a:sym typeface="+mn-ea"/>
            </a:endParaRPr>
          </a:p>
        </p:txBody>
      </p:sp>
      <p:pic>
        <p:nvPicPr>
          <p:cNvPr id="5" name="内容占位符 4" descr="5cbedf0188fd85e4e7de2d010c0a804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16660" y="1809750"/>
            <a:ext cx="4075430" cy="3056890"/>
          </a:xfrm>
          <a:prstGeom prst="rect">
            <a:avLst/>
          </a:prstGeom>
        </p:spPr>
      </p:pic>
      <p:pic>
        <p:nvPicPr>
          <p:cNvPr id="6" name="图片 5" descr="a1f50b6b0e009ab9ce3de84c05ec0fa"/>
          <p:cNvPicPr>
            <a:picLocks noChangeAspect="1"/>
          </p:cNvPicPr>
          <p:nvPr/>
        </p:nvPicPr>
        <p:blipFill>
          <a:blip r:embed="rId3"/>
          <a:srcRect l="18566" t="7584" r="2260" b="15993"/>
          <a:stretch>
            <a:fillRect/>
          </a:stretch>
        </p:blipFill>
        <p:spPr>
          <a:xfrm>
            <a:off x="6247765" y="1791335"/>
            <a:ext cx="4221480" cy="3056255"/>
          </a:xfrm>
          <a:prstGeom prst="rect">
            <a:avLst/>
          </a:prstGeom>
        </p:spPr>
      </p:pic>
      <p:sp>
        <p:nvSpPr>
          <p:cNvPr id="7" name="虚尾箭头 6"/>
          <p:cNvSpPr/>
          <p:nvPr/>
        </p:nvSpPr>
        <p:spPr>
          <a:xfrm>
            <a:off x="5429250" y="3160395"/>
            <a:ext cx="681990" cy="3556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09545" y="5113655"/>
            <a:ext cx="817562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该时期从第一叶长出一直持续到第一个分蘖出现前。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幼苗早期叶片继续以每3～4天出一片的速度生长！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次生根迅速地形成永久性的纤维性根部体系，从而取代了临时的胚根和种子根。</a:t>
            </a:r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9789160" y="445135"/>
            <a:ext cx="2313940" cy="1364615"/>
          </a:xfrm>
          <a:prstGeom prst="wedgeRoundRectCallout">
            <a:avLst>
              <a:gd name="adj1" fmla="val -64387"/>
              <a:gd name="adj2" fmla="val 95835"/>
              <a:gd name="adj3" fmla="val 16667"/>
            </a:avLst>
          </a:prstGeom>
          <a:solidFill>
            <a:srgbClr val="F4C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这些秧苗为已有18日龄的幼苗。该幼苗有5片叶子和一快速生长的根部系统！</a:t>
            </a:r>
            <a:endParaRPr lang="zh-CN" altLang="en-US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0" y="0"/>
            <a:ext cx="3144520" cy="555625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</p:spPr>
        <p:txBody>
          <a:bodyPr vert="horz" lIns="91440" tIns="45720" rIns="91440" bIns="45720" rtlCol="0" anchor="ctr" anchorCtr="0">
            <a:normAutofit fontScale="6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>
                <a:solidFill>
                  <a:srgbClr val="FFFF00"/>
                </a:solidFill>
                <a:sym typeface="+mn-ea"/>
              </a:rPr>
              <a:t>营养生长阶段</a:t>
            </a:r>
            <a:endParaRPr lang="zh-CN">
              <a:solidFill>
                <a:srgbClr val="FFFF00"/>
              </a:solidFill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663440"/>
            <a:ext cx="10515600" cy="2195195"/>
          </a:xfrm>
        </p:spPr>
        <p:txBody>
          <a:bodyPr>
            <a:normAutofit/>
          </a:bodyPr>
          <a:p>
            <a:r>
              <a:rPr lang="zh-CN" altLang="en-US" sz="2000"/>
              <a:t>当秧苗生长发育时，分蘖从节的腋芽处形成并替代了叶子！</a:t>
            </a:r>
            <a:endParaRPr lang="zh-CN" altLang="en-US" sz="2000"/>
          </a:p>
          <a:p>
            <a:r>
              <a:rPr lang="zh-CN" altLang="en-US" sz="2000"/>
              <a:t>分蘖发生后，那些主要分蘖产生了二次分蘖。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/>
              <a:t>当秧苗生长得更长、更大后，在多数的一次分蘖和二次分蘖旁边，新的三次分蘖从二次分蘖上长了出来。</a:t>
            </a:r>
            <a:endParaRPr lang="zh-CN" altLang="en-US" sz="2000"/>
          </a:p>
          <a:p>
            <a:endParaRPr lang="zh-CN" altLang="en-US" sz="2000"/>
          </a:p>
        </p:txBody>
      </p:sp>
      <p:pic>
        <p:nvPicPr>
          <p:cNvPr id="7" name="图片 6" descr="微信截图_20200808215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718945"/>
            <a:ext cx="3879215" cy="2866390"/>
          </a:xfrm>
          <a:prstGeom prst="rect">
            <a:avLst/>
          </a:prstGeom>
        </p:spPr>
      </p:pic>
      <p:pic>
        <p:nvPicPr>
          <p:cNvPr id="8" name="图片 7" descr="微信截图_202008082155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815" y="1718945"/>
            <a:ext cx="3874135" cy="2828925"/>
          </a:xfrm>
          <a:prstGeom prst="rect">
            <a:avLst/>
          </a:prstGeom>
        </p:spPr>
      </p:pic>
      <p:pic>
        <p:nvPicPr>
          <p:cNvPr id="9" name="图片 8" descr="微信截图_202008082156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1950" y="1718945"/>
            <a:ext cx="3790315" cy="2828925"/>
          </a:xfrm>
          <a:prstGeom prst="rect">
            <a:avLst/>
          </a:prstGeom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3992245" y="394335"/>
            <a:ext cx="4969510" cy="1148080"/>
          </a:xfrm>
          <a:solidFill>
            <a:srgbClr val="00B050"/>
          </a:solidFill>
        </p:spPr>
        <p:txBody>
          <a:bodyPr>
            <a:normAutofit/>
          </a:bodyPr>
          <a:p>
            <a:pPr algn="ctr"/>
            <a:r>
              <a:rPr lang="zh-CN" altLang="en-US">
                <a:solidFill>
                  <a:srgbClr val="FFFF00"/>
                </a:solidFill>
                <a:sym typeface="+mn-ea"/>
              </a:rPr>
              <a:t>时期</a:t>
            </a:r>
            <a:r>
              <a:rPr lang="en-US" altLang="zh-CN">
                <a:solidFill>
                  <a:srgbClr val="FFFF00"/>
                </a:solidFill>
                <a:sym typeface="+mn-ea"/>
              </a:rPr>
              <a:t>2</a:t>
            </a:r>
            <a:r>
              <a:rPr lang="en-US" altLang="zh-CN">
                <a:solidFill>
                  <a:srgbClr val="FFFF00"/>
                </a:solidFill>
                <a:sym typeface="+mn-ea"/>
              </a:rPr>
              <a:t>——</a:t>
            </a:r>
            <a:r>
              <a:rPr lang="zh-CN" altLang="en-US">
                <a:solidFill>
                  <a:srgbClr val="FFFF00"/>
                </a:solidFill>
                <a:sym typeface="+mn-ea"/>
              </a:rPr>
              <a:t>分蘖</a:t>
            </a:r>
            <a:r>
              <a:rPr lang="zh-CN" altLang="en-US">
                <a:solidFill>
                  <a:srgbClr val="FFFF00"/>
                </a:solidFill>
                <a:sym typeface="+mn-ea"/>
              </a:rPr>
              <a:t>期</a:t>
            </a:r>
            <a:endParaRPr lang="zh-CN" altLang="en-US">
              <a:solidFill>
                <a:srgbClr val="FFFF00"/>
              </a:solidFill>
              <a:sym typeface="+mn-ea"/>
            </a:endParaRPr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0" y="0"/>
            <a:ext cx="3144520" cy="555625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</p:spPr>
        <p:txBody>
          <a:bodyPr vert="horz" lIns="91440" tIns="45720" rIns="91440" bIns="45720" rtlCol="0" anchor="ctr" anchorCtr="0">
            <a:normAutofit fontScale="6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>
                <a:solidFill>
                  <a:srgbClr val="FFFF00"/>
                </a:solidFill>
                <a:sym typeface="+mn-ea"/>
              </a:rPr>
              <a:t>营养生长阶段</a:t>
            </a:r>
            <a:endParaRPr lang="zh-CN">
              <a:solidFill>
                <a:srgbClr val="FFFF00"/>
              </a:solidFill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49830" y="4979670"/>
            <a:ext cx="8903970" cy="1197610"/>
          </a:xfrm>
        </p:spPr>
        <p:txBody>
          <a:bodyPr/>
          <a:p>
            <a:r>
              <a:rPr lang="zh-CN" altLang="en-US">
                <a:sym typeface="+mn-ea"/>
              </a:rPr>
              <a:t>分蘖期从第一个分蘖出现一直持续到达最大分蘖数为止。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5" name="Picture 5" descr="20090710161233698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655" y="1935480"/>
            <a:ext cx="3771265" cy="2750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photo\2014\常熟尚湖水稻分蘖临界期考察\搁田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490" y="1935480"/>
            <a:ext cx="3923665" cy="2750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3992245" y="394335"/>
            <a:ext cx="4969510" cy="1148080"/>
          </a:xfrm>
          <a:solidFill>
            <a:srgbClr val="00B050"/>
          </a:solidFill>
        </p:spPr>
        <p:txBody>
          <a:bodyPr>
            <a:normAutofit/>
          </a:bodyPr>
          <a:p>
            <a:pPr algn="ctr"/>
            <a:r>
              <a:rPr lang="zh-CN" altLang="en-US">
                <a:solidFill>
                  <a:srgbClr val="FFFF00"/>
                </a:solidFill>
                <a:sym typeface="+mn-ea"/>
              </a:rPr>
              <a:t>时期</a:t>
            </a:r>
            <a:r>
              <a:rPr lang="en-US" altLang="zh-CN">
                <a:solidFill>
                  <a:srgbClr val="FFFF00"/>
                </a:solidFill>
                <a:sym typeface="+mn-ea"/>
              </a:rPr>
              <a:t>2</a:t>
            </a:r>
            <a:r>
              <a:rPr lang="en-US" altLang="zh-CN">
                <a:solidFill>
                  <a:srgbClr val="FFFF00"/>
                </a:solidFill>
                <a:sym typeface="+mn-ea"/>
              </a:rPr>
              <a:t>——</a:t>
            </a:r>
            <a:r>
              <a:rPr lang="zh-CN" altLang="en-US">
                <a:solidFill>
                  <a:srgbClr val="FFFF00"/>
                </a:solidFill>
                <a:sym typeface="+mn-ea"/>
              </a:rPr>
              <a:t>分蘖</a:t>
            </a:r>
            <a:r>
              <a:rPr lang="zh-CN" altLang="en-US">
                <a:solidFill>
                  <a:srgbClr val="FFFF00"/>
                </a:solidFill>
                <a:sym typeface="+mn-ea"/>
              </a:rPr>
              <a:t>期</a:t>
            </a:r>
            <a:endParaRPr lang="zh-CN" altLang="en-US">
              <a:solidFill>
                <a:srgbClr val="FFFF00"/>
              </a:solidFill>
              <a:sym typeface="+mn-ea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0" y="0"/>
            <a:ext cx="3144520" cy="555625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</p:spPr>
        <p:txBody>
          <a:bodyPr vert="horz" lIns="91440" tIns="45720" rIns="91440" bIns="45720" rtlCol="0" anchor="ctr" anchorCtr="0">
            <a:normAutofit fontScale="6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>
                <a:solidFill>
                  <a:srgbClr val="FFFF00"/>
                </a:solidFill>
                <a:sym typeface="+mn-ea"/>
              </a:rPr>
              <a:t>营养生长阶段</a:t>
            </a:r>
            <a:endParaRPr lang="zh-CN">
              <a:solidFill>
                <a:srgbClr val="FFFF00"/>
              </a:solidFill>
              <a:sym typeface="+mn-ea"/>
            </a:endParaRPr>
          </a:p>
        </p:txBody>
      </p:sp>
      <p:pic>
        <p:nvPicPr>
          <p:cNvPr id="83" name="图片 82" descr="1431981311_JBgHG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" y="1935480"/>
            <a:ext cx="2697480" cy="27508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3992245" y="394335"/>
            <a:ext cx="4969510" cy="1148080"/>
          </a:xfrm>
          <a:solidFill>
            <a:srgbClr val="00B050"/>
          </a:solidFill>
        </p:spPr>
        <p:txBody>
          <a:bodyPr>
            <a:normAutofit/>
          </a:bodyPr>
          <a:p>
            <a:pPr algn="ctr"/>
            <a:r>
              <a:rPr lang="zh-CN" altLang="en-US">
                <a:solidFill>
                  <a:srgbClr val="FFFF00"/>
                </a:solidFill>
                <a:sym typeface="+mn-ea"/>
              </a:rPr>
              <a:t>时期</a:t>
            </a:r>
            <a:r>
              <a:rPr lang="en-US" altLang="zh-CN">
                <a:solidFill>
                  <a:srgbClr val="FFFF00"/>
                </a:solidFill>
                <a:sym typeface="+mn-ea"/>
              </a:rPr>
              <a:t>3</a:t>
            </a:r>
            <a:r>
              <a:rPr lang="en-US" altLang="zh-CN">
                <a:solidFill>
                  <a:srgbClr val="FFFF00"/>
                </a:solidFill>
                <a:sym typeface="+mn-ea"/>
              </a:rPr>
              <a:t>——</a:t>
            </a:r>
            <a:r>
              <a:rPr lang="zh-CN" altLang="en-US">
                <a:solidFill>
                  <a:srgbClr val="FFFF00"/>
                </a:solidFill>
                <a:sym typeface="+mn-ea"/>
              </a:rPr>
              <a:t>拔节</a:t>
            </a:r>
            <a:r>
              <a:rPr lang="zh-CN" altLang="en-US">
                <a:solidFill>
                  <a:srgbClr val="FFFF00"/>
                </a:solidFill>
                <a:sym typeface="+mn-ea"/>
              </a:rPr>
              <a:t>期</a:t>
            </a:r>
            <a:endParaRPr lang="zh-CN" altLang="en-US">
              <a:solidFill>
                <a:srgbClr val="FFFF00"/>
              </a:solidFill>
              <a:sym typeface="+mn-ea"/>
            </a:endParaRPr>
          </a:p>
        </p:txBody>
      </p:sp>
      <p:pic>
        <p:nvPicPr>
          <p:cNvPr id="5" name="图片 4" descr="613acdcef0938176b984f2f03db92d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48920" y="2099310"/>
            <a:ext cx="3597910" cy="2660015"/>
          </a:xfrm>
          <a:prstGeom prst="ellipse">
            <a:avLst/>
          </a:prstGeom>
        </p:spPr>
      </p:pic>
      <p:pic>
        <p:nvPicPr>
          <p:cNvPr id="7" name="图片 6" descr="a8cb380021c988a94225b7bec41f52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279775" y="2080895"/>
            <a:ext cx="3609340" cy="2707640"/>
          </a:xfrm>
          <a:prstGeom prst="ellipse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76300" y="5240020"/>
            <a:ext cx="1020699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水稻生育期长短在相当大的程度上关系到其株高高矮，长生育期种类拔节期较长。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根据水稻生育期长短，可将其分为两大类：短生育品种，其105～120天内成熟；长生育期品种，其生育期达150天。</a:t>
            </a:r>
            <a:endParaRPr lang="zh-CN" altLang="en-US"/>
          </a:p>
        </p:txBody>
      </p:sp>
      <p:pic>
        <p:nvPicPr>
          <p:cNvPr id="9" name="图片 8" descr="微信截图_202008082208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975" y="1630680"/>
            <a:ext cx="4593590" cy="3609340"/>
          </a:xfrm>
          <a:prstGeom prst="rect">
            <a:avLst/>
          </a:prstGeom>
        </p:spPr>
      </p:pic>
      <p:sp>
        <p:nvSpPr>
          <p:cNvPr id="10" name="标题 1"/>
          <p:cNvSpPr>
            <a:spLocks noGrp="1"/>
          </p:cNvSpPr>
          <p:nvPr/>
        </p:nvSpPr>
        <p:spPr>
          <a:xfrm>
            <a:off x="0" y="0"/>
            <a:ext cx="3144520" cy="555625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</p:spPr>
        <p:txBody>
          <a:bodyPr vert="horz" lIns="91440" tIns="45720" rIns="91440" bIns="45720" rtlCol="0" anchor="ctr" anchorCtr="0">
            <a:normAutofit fontScale="6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>
                <a:solidFill>
                  <a:srgbClr val="FFFF00"/>
                </a:solidFill>
                <a:sym typeface="+mn-ea"/>
              </a:rPr>
              <a:t>营养生长阶段</a:t>
            </a:r>
            <a:endParaRPr lang="zh-CN">
              <a:solidFill>
                <a:srgbClr val="FFFF00"/>
              </a:solidFill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801235"/>
            <a:ext cx="10940415" cy="1504950"/>
          </a:xfrm>
        </p:spPr>
        <p:txBody>
          <a:bodyPr>
            <a:normAutofit fontScale="80000"/>
          </a:bodyPr>
          <a:p>
            <a:r>
              <a:rPr lang="zh-CN" altLang="en-US"/>
              <a:t>穗分化到孕穗. 不断生长着的嫩芽尖端，幼穗分化开始也就标志着营养生长和生殖生长并进期的开始。</a:t>
            </a:r>
            <a:endParaRPr lang="zh-CN" altLang="en-US"/>
          </a:p>
          <a:p>
            <a:r>
              <a:rPr lang="zh-CN" altLang="en-US"/>
              <a:t>幼穗分化后大约10天，裸眼就可看到长出的幼穗花序。</a:t>
            </a:r>
            <a:endParaRPr lang="zh-CN" altLang="en-US"/>
          </a:p>
          <a:p>
            <a:r>
              <a:rPr lang="zh-CN" altLang="en-US"/>
              <a:t>这个时期，即在幼穗最终显现前，仍有3片叶子要长出。</a:t>
            </a:r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0" y="0"/>
            <a:ext cx="3945255" cy="555625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</p:spPr>
        <p:txBody>
          <a:bodyPr vert="horz" lIns="91440" tIns="45720" rIns="91440" bIns="45720" rtlCol="0" anchor="ctr" anchorCtr="0">
            <a:normAutofit fontScale="5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>
                <a:solidFill>
                  <a:srgbClr val="FFFF00"/>
                </a:solidFill>
                <a:sym typeface="+mn-ea"/>
              </a:rPr>
              <a:t>营养生长与生殖生长并进阶段</a:t>
            </a:r>
            <a:endParaRPr lang="zh-CN">
              <a:solidFill>
                <a:srgbClr val="FFFF00"/>
              </a:solidFill>
              <a:sym typeface="+mn-ea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3992245" y="394335"/>
            <a:ext cx="4969510" cy="1148080"/>
          </a:xfr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>
            <a:normAutofit/>
          </a:bodyPr>
          <a:p>
            <a:pPr algn="ctr"/>
            <a:r>
              <a:rPr lang="zh-CN" altLang="en-US">
                <a:solidFill>
                  <a:srgbClr val="0070C0"/>
                </a:solidFill>
                <a:sym typeface="+mn-ea"/>
              </a:rPr>
              <a:t>时期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4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——</a:t>
            </a:r>
            <a:r>
              <a:rPr lang="zh-CN" altLang="en-US">
                <a:solidFill>
                  <a:srgbClr val="0070C0"/>
                </a:solidFill>
                <a:sym typeface="+mn-ea"/>
              </a:rPr>
              <a:t>孕穗期</a:t>
            </a:r>
            <a:endParaRPr lang="zh-CN" altLang="en-US">
              <a:solidFill>
                <a:srgbClr val="0070C0"/>
              </a:solidFill>
              <a:sym typeface="+mn-ea"/>
            </a:endParaRPr>
          </a:p>
        </p:txBody>
      </p:sp>
      <p:pic>
        <p:nvPicPr>
          <p:cNvPr id="142340" name="Picture 5" descr="幼穗分化各期－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28"/>
          <a:stretch>
            <a:fillRect/>
          </a:stretch>
        </p:blipFill>
        <p:spPr bwMode="auto">
          <a:xfrm>
            <a:off x="5908040" y="1635760"/>
            <a:ext cx="5514975" cy="279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内容占位符 472138"/>
          <p:cNvGraphicFramePr/>
          <p:nvPr>
            <p:custDataLst>
              <p:tags r:id="rId2"/>
            </p:custDataLst>
          </p:nvPr>
        </p:nvGraphicFramePr>
        <p:xfrm>
          <a:off x="838200" y="1635760"/>
          <a:ext cx="4957445" cy="2791460"/>
        </p:xfrm>
        <a:graphic>
          <a:graphicData uri="http://schemas.openxmlformats.org/drawingml/2006/table">
            <a:tbl>
              <a:tblPr/>
              <a:tblGrid>
                <a:gridCol w="715010"/>
                <a:gridCol w="2713355"/>
                <a:gridCol w="1529080"/>
              </a:tblGrid>
              <a:tr h="306070">
                <a:tc>
                  <a:txBody>
                    <a:bodyPr/>
                    <a:lstStyle/>
                    <a:p>
                      <a:pPr lvl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序号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穗分化时期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叶龄余数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318135">
                <a:tc>
                  <a:txBody>
                    <a:bodyPr/>
                    <a:lstStyle/>
                    <a:p>
                      <a:pPr lvl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第一苞分化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3.5-3.1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13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一次枝梗原基分化期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3.0-2.6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705">
                <a:tc>
                  <a:txBody>
                    <a:bodyPr/>
                    <a:lstStyle/>
                    <a:p>
                      <a:pPr marL="342900" lvl="0" indent="-342900" algn="ctr" fontAlgn="base">
                        <a:lnSpc>
                          <a:spcPct val="9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1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二次枝梗原基及颖花原基分化期</a:t>
                      </a:r>
                      <a:endParaRPr lang="en-US" altLang="zh-CN" sz="1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2.5-1.6</a:t>
                      </a:r>
                      <a:endParaRPr lang="en-US" altLang="zh-CN" sz="1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070">
                <a:tc>
                  <a:txBody>
                    <a:bodyPr/>
                    <a:lstStyle/>
                    <a:p>
                      <a:pPr marL="342900" lvl="0" indent="-342900" algn="ctr" fontAlgn="base">
                        <a:lnSpc>
                          <a:spcPct val="9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雌雄蕊形成期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1.5-0.8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070">
                <a:tc>
                  <a:txBody>
                    <a:bodyPr/>
                    <a:lstStyle/>
                    <a:p>
                      <a:pPr marL="342900" lvl="0" indent="-342900" algn="ctr" fontAlgn="base">
                        <a:lnSpc>
                          <a:spcPct val="9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花粉母细胞形成期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0.7-0.4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705">
                <a:tc>
                  <a:txBody>
                    <a:bodyPr/>
                    <a:lstStyle/>
                    <a:p>
                      <a:pPr marL="342900" lvl="0" indent="-342900" algn="ctr" fontAlgn="base">
                        <a:lnSpc>
                          <a:spcPct val="9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1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花粉母细胞减数分裂期</a:t>
                      </a:r>
                      <a:endParaRPr lang="en-US" altLang="zh-CN" sz="1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0.3-0</a:t>
                      </a:r>
                      <a:endParaRPr lang="en-US" altLang="zh-CN" sz="1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lvl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zh-CN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花粉内容充实期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0-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出穗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070">
                <a:tc>
                  <a:txBody>
                    <a:bodyPr/>
                    <a:lstStyle/>
                    <a:p>
                      <a:pPr lvl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zh-CN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 algn="ctr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花粉完成期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902" marB="459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217795"/>
            <a:ext cx="10515600" cy="959485"/>
          </a:xfrm>
        </p:spPr>
        <p:txBody>
          <a:bodyPr>
            <a:normAutofit lnSpcReduction="10000"/>
          </a:bodyPr>
          <a:p>
            <a:pPr>
              <a:lnSpc>
                <a:spcPct val="130000"/>
              </a:lnSpc>
            </a:pPr>
            <a:r>
              <a:rPr lang="zh-CN" altLang="en-US" sz="2000"/>
              <a:t>圆锥花序(即以后的稻穗：下同)尖端从剑叶鞘抽出那刻就标记着抽穗期的开始。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圆锥花序继续伸长直到其大部分或完全从</a:t>
            </a:r>
            <a:r>
              <a:rPr lang="zh-CN" altLang="en-US" sz="2000">
                <a:sym typeface="+mn-ea"/>
              </a:rPr>
              <a:t>剑</a:t>
            </a:r>
            <a:r>
              <a:rPr lang="zh-CN" altLang="en-US" sz="2000"/>
              <a:t>叶鞘中抽出。</a:t>
            </a:r>
            <a:endParaRPr lang="zh-CN" altLang="en-US" sz="2000"/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3992245" y="394335"/>
            <a:ext cx="4969510" cy="1148080"/>
          </a:xfr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>
            <a:normAutofit/>
          </a:bodyPr>
          <a:p>
            <a:pPr algn="ctr"/>
            <a:r>
              <a:rPr lang="zh-CN" altLang="en-US">
                <a:solidFill>
                  <a:srgbClr val="0070C0"/>
                </a:solidFill>
                <a:sym typeface="+mn-ea"/>
              </a:rPr>
              <a:t>时期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5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——</a:t>
            </a:r>
            <a:r>
              <a:rPr lang="zh-CN" altLang="en-US">
                <a:solidFill>
                  <a:srgbClr val="0070C0"/>
                </a:solidFill>
                <a:sym typeface="+mn-ea"/>
              </a:rPr>
              <a:t>抽穗</a:t>
            </a:r>
            <a:r>
              <a:rPr lang="zh-CN" altLang="en-US">
                <a:solidFill>
                  <a:srgbClr val="0070C0"/>
                </a:solidFill>
                <a:sym typeface="+mn-ea"/>
              </a:rPr>
              <a:t>期</a:t>
            </a:r>
            <a:endParaRPr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0" y="0"/>
            <a:ext cx="3945255" cy="555625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</p:spPr>
        <p:txBody>
          <a:bodyPr vert="horz" lIns="91440" tIns="45720" rIns="91440" bIns="45720" rtlCol="0" anchor="ctr" anchorCtr="0">
            <a:normAutofit fontScale="5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>
                <a:solidFill>
                  <a:srgbClr val="FFFF00"/>
                </a:solidFill>
                <a:sym typeface="+mn-ea"/>
              </a:rPr>
              <a:t>营养生长与生殖生长并进阶段</a:t>
            </a:r>
            <a:endParaRPr lang="zh-CN">
              <a:solidFill>
                <a:srgbClr val="FFFF00"/>
              </a:solidFill>
              <a:sym typeface="+mn-ea"/>
            </a:endParaRPr>
          </a:p>
        </p:txBody>
      </p:sp>
      <p:pic>
        <p:nvPicPr>
          <p:cNvPr id="88" name="图片 87" descr="45580B4EDA8E84F39548E006E795773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0" y="1618615"/>
            <a:ext cx="5405755" cy="3262630"/>
          </a:xfrm>
          <a:prstGeom prst="rect">
            <a:avLst/>
          </a:prstGeom>
        </p:spPr>
      </p:pic>
      <p:pic>
        <p:nvPicPr>
          <p:cNvPr id="4" name="图片 3" descr="a1f144a86eaa4e26b549510d98db87f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330" y="1618615"/>
            <a:ext cx="4386580" cy="32194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772660"/>
            <a:ext cx="10673080" cy="1987550"/>
          </a:xfrm>
        </p:spPr>
        <p:txBody>
          <a:bodyPr>
            <a:normAutofit/>
          </a:bodyPr>
          <a:p>
            <a:pPr>
              <a:lnSpc>
                <a:spcPct val="110000"/>
              </a:lnSpc>
            </a:pPr>
            <a:r>
              <a:rPr lang="zh-CN" altLang="en-US" sz="2000"/>
              <a:t>扬花期开始于花药从小穗中伸出及紧随其后的授精作用。</a:t>
            </a:r>
            <a:endParaRPr lang="zh-CN" altLang="en-US" sz="2000"/>
          </a:p>
          <a:p>
            <a:pPr>
              <a:lnSpc>
                <a:spcPct val="110000"/>
              </a:lnSpc>
            </a:pPr>
            <a:r>
              <a:rPr lang="zh-CN" altLang="en-US" sz="2000"/>
              <a:t>扬花时，小花张开，花药因雄蕊伸长而从花颖中伸出，这样，花粉散出，小花颖壳随后关闭。</a:t>
            </a:r>
            <a:endParaRPr lang="zh-CN" altLang="en-US" sz="2000"/>
          </a:p>
          <a:p>
            <a:pPr>
              <a:lnSpc>
                <a:spcPct val="110000"/>
              </a:lnSpc>
            </a:pPr>
            <a:r>
              <a:rPr lang="zh-CN" altLang="en-US" sz="2000"/>
              <a:t>花粉落到雌蕊柱头上，经受精产生受精卵。</a:t>
            </a:r>
            <a:endParaRPr lang="zh-CN" altLang="en-US" sz="2000"/>
          </a:p>
          <a:p>
            <a:pPr>
              <a:lnSpc>
                <a:spcPct val="110000"/>
              </a:lnSpc>
            </a:pPr>
            <a:r>
              <a:rPr lang="zh-CN" altLang="en-US" sz="2000"/>
              <a:t>等到稻穗上所有的小花开放大约要7天时间。</a:t>
            </a:r>
            <a:endParaRPr lang="zh-CN" altLang="en-US" sz="2000"/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3992245" y="394335"/>
            <a:ext cx="4969510" cy="1148080"/>
          </a:xfr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>
            <a:normAutofit/>
          </a:bodyPr>
          <a:p>
            <a:pPr algn="ctr"/>
            <a:r>
              <a:rPr lang="zh-CN" altLang="en-US">
                <a:solidFill>
                  <a:srgbClr val="0070C0"/>
                </a:solidFill>
                <a:sym typeface="+mn-ea"/>
              </a:rPr>
              <a:t>时期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6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——</a:t>
            </a:r>
            <a:r>
              <a:rPr lang="zh-CN" altLang="en-US">
                <a:solidFill>
                  <a:srgbClr val="0070C0"/>
                </a:solidFill>
                <a:sym typeface="+mn-ea"/>
              </a:rPr>
              <a:t>扬花</a:t>
            </a:r>
            <a:r>
              <a:rPr lang="zh-CN" altLang="en-US">
                <a:solidFill>
                  <a:srgbClr val="0070C0"/>
                </a:solidFill>
                <a:sym typeface="+mn-ea"/>
              </a:rPr>
              <a:t>期</a:t>
            </a:r>
            <a:endParaRPr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0" y="0"/>
            <a:ext cx="3945255" cy="555625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</p:spPr>
        <p:txBody>
          <a:bodyPr vert="horz" lIns="91440" tIns="45720" rIns="91440" bIns="45720" rtlCol="0" anchor="ctr" anchorCtr="0">
            <a:normAutofit fontScale="5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>
                <a:solidFill>
                  <a:srgbClr val="FFFF00"/>
                </a:solidFill>
                <a:sym typeface="+mn-ea"/>
              </a:rPr>
              <a:t>营养生长与生殖生长并进阶段</a:t>
            </a:r>
            <a:endParaRPr lang="zh-CN">
              <a:solidFill>
                <a:srgbClr val="FFFF00"/>
              </a:solidFill>
              <a:sym typeface="+mn-ea"/>
            </a:endParaRPr>
          </a:p>
        </p:txBody>
      </p:sp>
      <p:pic>
        <p:nvPicPr>
          <p:cNvPr id="41" name="图片 40" descr="(Y7OEN4SEKE}I]P_1VLA5A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2245" y="1542415"/>
            <a:ext cx="4678045" cy="3230880"/>
          </a:xfrm>
          <a:prstGeom prst="rect">
            <a:avLst/>
          </a:prstGeom>
        </p:spPr>
      </p:pic>
      <p:pic>
        <p:nvPicPr>
          <p:cNvPr id="92" name="图片 91" descr="IMG_15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85" y="1519555"/>
            <a:ext cx="3502660" cy="3253105"/>
          </a:xfrm>
          <a:prstGeom prst="ellipse">
            <a:avLst/>
          </a:prstGeom>
        </p:spPr>
      </p:pic>
      <p:pic>
        <p:nvPicPr>
          <p:cNvPr id="2" name="图片 1" descr="微信截图_202008082233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1542415"/>
            <a:ext cx="3376930" cy="32315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/>
        </p:nvSpPr>
        <p:spPr>
          <a:xfrm>
            <a:off x="3992245" y="394335"/>
            <a:ext cx="4969510" cy="114808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rgbClr val="0070C0"/>
                </a:solidFill>
                <a:sym typeface="+mn-ea"/>
              </a:rPr>
              <a:t>时期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7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——</a:t>
            </a:r>
            <a:r>
              <a:rPr lang="zh-CN" altLang="en-US">
                <a:solidFill>
                  <a:srgbClr val="0070C0"/>
                </a:solidFill>
                <a:sym typeface="+mn-ea"/>
              </a:rPr>
              <a:t>乳熟期</a:t>
            </a:r>
            <a:endParaRPr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0" y="0"/>
            <a:ext cx="3253105" cy="555625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</p:spPr>
        <p:txBody>
          <a:bodyPr vert="horz" lIns="91440" tIns="45720" rIns="91440" bIns="45720" rtlCol="0" anchor="ctr" anchorCtr="0">
            <a:normAutofit fontScale="6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>
                <a:solidFill>
                  <a:srgbClr val="FFFF00"/>
                </a:solidFill>
                <a:sym typeface="+mn-ea"/>
              </a:rPr>
              <a:t>生殖生长阶段</a:t>
            </a:r>
            <a:endParaRPr lang="zh-CN">
              <a:solidFill>
                <a:srgbClr val="FFFF00"/>
              </a:solidFill>
              <a:sym typeface="+mn-ea"/>
            </a:endParaRPr>
          </a:p>
        </p:txBody>
      </p:sp>
      <p:pic>
        <p:nvPicPr>
          <p:cNvPr id="5" name="图片 21507" descr="21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50645" y="1628140"/>
            <a:ext cx="5288915" cy="3213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168400" y="5104130"/>
            <a:ext cx="1020191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该时期中, 谷粒开始灌充一种白色、乳状的液体，当手指挤压谷粒时，该液体会被压出。</a:t>
            </a:r>
            <a:endParaRPr lang="zh-CN" altLang="en-US" sz="2000"/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穗子开始向下弯曲。分蘖的基部开始衰老，但剑叶和稍下的两片叶子仍是绿色的。</a:t>
            </a:r>
            <a:endParaRPr lang="zh-CN" altLang="en-US" sz="2000"/>
          </a:p>
        </p:txBody>
      </p:sp>
      <p:pic>
        <p:nvPicPr>
          <p:cNvPr id="9" name="图片 8" descr="微信截图_202008082242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8780" y="1628140"/>
            <a:ext cx="4465320" cy="32131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51075" y="5484495"/>
            <a:ext cx="9102725" cy="1216660"/>
          </a:xfrm>
        </p:spPr>
        <p:txBody>
          <a:bodyPr>
            <a:normAutofit/>
          </a:bodyPr>
          <a:p>
            <a:r>
              <a:rPr lang="zh-CN" altLang="en-US" sz="2000"/>
              <a:t>在这一时期,谷粒乳状成份开始转变成一种柔软的如生面团之类物质</a:t>
            </a:r>
            <a:endParaRPr lang="zh-CN" altLang="en-US" sz="2000"/>
          </a:p>
          <a:p>
            <a:r>
              <a:rPr lang="zh-CN" altLang="en-US" sz="2000"/>
              <a:t>稻穗上的谷粒开始由绿变黄。分蘖和叶片已经明显地衰老</a:t>
            </a:r>
            <a:endParaRPr lang="zh-CN" altLang="en-US" sz="2000"/>
          </a:p>
          <a:p>
            <a:r>
              <a:rPr lang="zh-CN" altLang="en-US" sz="2000"/>
              <a:t>整个田块看上去开始呈现微黄色。</a:t>
            </a:r>
            <a:endParaRPr lang="zh-CN" altLang="en-US" sz="2000"/>
          </a:p>
        </p:txBody>
      </p:sp>
      <p:sp>
        <p:nvSpPr>
          <p:cNvPr id="11" name="标题 10"/>
          <p:cNvSpPr>
            <a:spLocks noGrp="1"/>
          </p:cNvSpPr>
          <p:nvPr/>
        </p:nvSpPr>
        <p:spPr>
          <a:xfrm>
            <a:off x="3992245" y="394335"/>
            <a:ext cx="4969510" cy="114808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rgbClr val="0070C0"/>
                </a:solidFill>
                <a:sym typeface="+mn-ea"/>
              </a:rPr>
              <a:t>时期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8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——</a:t>
            </a:r>
            <a:r>
              <a:rPr lang="zh-CN" altLang="en-US">
                <a:solidFill>
                  <a:srgbClr val="0070C0"/>
                </a:solidFill>
                <a:sym typeface="+mn-ea"/>
              </a:rPr>
              <a:t>蜡熟</a:t>
            </a:r>
            <a:r>
              <a:rPr lang="zh-CN" altLang="en-US">
                <a:solidFill>
                  <a:srgbClr val="0070C0"/>
                </a:solidFill>
                <a:sym typeface="+mn-ea"/>
              </a:rPr>
              <a:t>期</a:t>
            </a:r>
            <a:endParaRPr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0" y="0"/>
            <a:ext cx="3253105" cy="555625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</p:spPr>
        <p:txBody>
          <a:bodyPr vert="horz" lIns="91440" tIns="45720" rIns="91440" bIns="45720" rtlCol="0" anchor="ctr" anchorCtr="0">
            <a:normAutofit fontScale="6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>
                <a:solidFill>
                  <a:srgbClr val="FFFF00"/>
                </a:solidFill>
                <a:sym typeface="+mn-ea"/>
              </a:rPr>
              <a:t>生殖生长阶段</a:t>
            </a:r>
            <a:endParaRPr lang="zh-CN">
              <a:solidFill>
                <a:srgbClr val="FFFF00"/>
              </a:solidFill>
              <a:sym typeface="+mn-ea"/>
            </a:endParaRPr>
          </a:p>
        </p:txBody>
      </p:sp>
      <p:pic>
        <p:nvPicPr>
          <p:cNvPr id="20484" name="图片 21508" descr="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2740" y="1624330"/>
            <a:ext cx="5478780" cy="37776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timg"/>
          <p:cNvPicPr>
            <a:picLocks noChangeAspect="1"/>
          </p:cNvPicPr>
          <p:nvPr/>
        </p:nvPicPr>
        <p:blipFill>
          <a:blip r:embed="rId2"/>
          <a:srcRect t="23153" r="13371"/>
          <a:stretch>
            <a:fillRect/>
          </a:stretch>
        </p:blipFill>
        <p:spPr>
          <a:xfrm>
            <a:off x="6572885" y="1757045"/>
            <a:ext cx="4333240" cy="2562860"/>
          </a:xfrm>
          <a:prstGeom prst="ellipse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/>
        </p:nvSpPr>
        <p:spPr>
          <a:xfrm>
            <a:off x="3992245" y="394335"/>
            <a:ext cx="4969510" cy="114808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rgbClr val="0070C0"/>
                </a:solidFill>
                <a:sym typeface="+mn-ea"/>
              </a:rPr>
              <a:t>时期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9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——</a:t>
            </a:r>
            <a:r>
              <a:rPr lang="zh-CN" altLang="en-US">
                <a:solidFill>
                  <a:srgbClr val="0070C0"/>
                </a:solidFill>
                <a:sym typeface="+mn-ea"/>
              </a:rPr>
              <a:t>完</a:t>
            </a:r>
            <a:r>
              <a:rPr lang="zh-CN" altLang="en-US">
                <a:solidFill>
                  <a:srgbClr val="0070C0"/>
                </a:solidFill>
                <a:sym typeface="+mn-ea"/>
              </a:rPr>
              <a:t>熟期</a:t>
            </a:r>
            <a:endParaRPr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0" y="0"/>
            <a:ext cx="3253105" cy="555625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</p:spPr>
        <p:txBody>
          <a:bodyPr vert="horz" lIns="91440" tIns="45720" rIns="91440" bIns="45720" rtlCol="0" anchor="ctr" anchorCtr="0">
            <a:normAutofit fontScale="6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>
                <a:solidFill>
                  <a:srgbClr val="FFFF00"/>
                </a:solidFill>
                <a:sym typeface="+mn-ea"/>
              </a:rPr>
              <a:t>生殖生长阶段</a:t>
            </a:r>
            <a:endParaRPr lang="zh-CN">
              <a:solidFill>
                <a:srgbClr val="FFFF00"/>
              </a:solidFill>
              <a:sym typeface="+mn-ea"/>
            </a:endParaRPr>
          </a:p>
        </p:txBody>
      </p:sp>
      <p:pic>
        <p:nvPicPr>
          <p:cNvPr id="2" name="内容占位符 1" descr="u=1470968077,1867552905&amp;fm=26&amp;gp=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62685" y="1680845"/>
            <a:ext cx="4597400" cy="30613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54760" y="4965065"/>
            <a:ext cx="101530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上面的叶子正迅速地变干，但有些品种的叶子保持绿色。大量的死叶堆积在植株根部。</a:t>
            </a:r>
            <a:endParaRPr lang="zh-CN" altLang="en-US" sz="2000"/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2000"/>
              <a:t>90％～100％的谷粒填满了物质，完全变黄变硬，谷粒饱满，色泽金黄。</a:t>
            </a:r>
            <a:endParaRPr lang="zh-CN" altLang="en-US" sz="2000"/>
          </a:p>
        </p:txBody>
      </p:sp>
      <p:pic>
        <p:nvPicPr>
          <p:cNvPr id="6" name="图片 5" descr="u=899089011,3483742767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6760" y="1680845"/>
            <a:ext cx="5485130" cy="30613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5810" y="6275705"/>
            <a:ext cx="4285615" cy="489585"/>
          </a:xfrm>
        </p:spPr>
        <p:txBody>
          <a:bodyPr>
            <a:normAutofit/>
          </a:bodyPr>
          <a:p>
            <a:r>
              <a:rPr lang="zh-CN" altLang="en-US" sz="2000"/>
              <a:t>精 米                                   胚芽米</a:t>
            </a:r>
            <a:endParaRPr lang="zh-CN" altLang="en-US" sz="2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11120" y="975360"/>
            <a:ext cx="8900795" cy="2470150"/>
          </a:xfrm>
        </p:spPr>
        <p:txBody>
          <a:bodyPr>
            <a:normAutofit lnSpcReduction="10000"/>
          </a:bodyPr>
          <a:p>
            <a:r>
              <a:rPr lang="zh-CN" altLang="zh-CN"/>
              <a:t>淀粉</a:t>
            </a:r>
            <a:r>
              <a:rPr lang="en-US" altLang="zh-CN"/>
              <a:t>70-80%               </a:t>
            </a:r>
            <a:r>
              <a:rPr lang="zh-CN" altLang="en-US"/>
              <a:t>胚乳</a:t>
            </a:r>
            <a:r>
              <a:rPr lang="en-US" altLang="zh-CN"/>
              <a:t>                                 </a:t>
            </a:r>
            <a:endParaRPr lang="en-US" altLang="zh-CN"/>
          </a:p>
          <a:p>
            <a:r>
              <a:rPr lang="zh-CN" altLang="en-US"/>
              <a:t>蛋白质</a:t>
            </a:r>
            <a:r>
              <a:rPr lang="en-US" altLang="zh-CN"/>
              <a:t>8-12%             谷粒外层</a:t>
            </a:r>
            <a:endParaRPr lang="en-US" altLang="zh-CN"/>
          </a:p>
          <a:p>
            <a:r>
              <a:rPr lang="en-US" altLang="zh-CN"/>
              <a:t>脂肪约2%                   糊粉层及谷胚</a:t>
            </a:r>
            <a:endParaRPr lang="en-US" altLang="zh-CN"/>
          </a:p>
          <a:p>
            <a:r>
              <a:rPr lang="en-US" altLang="zh-CN"/>
              <a:t>B族维生素</a:t>
            </a:r>
            <a:r>
              <a:rPr lang="zh-CN" altLang="en-US"/>
              <a:t>（</a:t>
            </a:r>
            <a:r>
              <a:rPr lang="zh-CN" altLang="en-US" sz="1600" b="1"/>
              <a:t>维生素B1、B2和尼克酸等</a:t>
            </a:r>
            <a:r>
              <a:rPr lang="zh-CN" altLang="en-US"/>
              <a:t>）     胚芽、糊粉层和谷皮</a:t>
            </a:r>
            <a:endParaRPr lang="zh-CN" altLang="en-US"/>
          </a:p>
          <a:p>
            <a:r>
              <a:rPr lang="zh-CN" altLang="en-US"/>
              <a:t>无机盐1.5%左右（</a:t>
            </a:r>
            <a:r>
              <a:rPr lang="zh-CN" altLang="en-US" sz="1600" b="1"/>
              <a:t>镁、磷和钙</a:t>
            </a:r>
            <a:r>
              <a:rPr lang="zh-CN" altLang="en-US"/>
              <a:t>）            谷皮和糊粉层</a:t>
            </a:r>
            <a:endParaRPr lang="zh-CN" altLang="en-US"/>
          </a:p>
        </p:txBody>
      </p:sp>
      <p:pic>
        <p:nvPicPr>
          <p:cNvPr id="4" name="图片 3" descr="t01242960eeafe1f50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58305" y="3954145"/>
            <a:ext cx="4643120" cy="232156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5061585" y="6132195"/>
            <a:ext cx="6824980" cy="50165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6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923290" y="3364230"/>
            <a:ext cx="10515600" cy="101092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/>
          </a:p>
        </p:txBody>
      </p:sp>
      <p:pic>
        <p:nvPicPr>
          <p:cNvPr id="7" name="图片 6" descr="1eb2b0e268594e179425b618454072e4_t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540" y="3849370"/>
            <a:ext cx="5596255" cy="27844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02130" y="571500"/>
            <a:ext cx="675005" cy="32778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>
                <a:solidFill>
                  <a:srgbClr val="0070C0"/>
                </a:solidFill>
              </a:rPr>
              <a:t>稻谷成分与含量</a:t>
            </a:r>
            <a:endParaRPr lang="zh-CN" altLang="en-US" sz="3200">
              <a:solidFill>
                <a:srgbClr val="0070C0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latin typeface="+mj-lt"/>
                <a:ea typeface="+mj-ea"/>
              </a:rPr>
              <a:t>为什么要进行水稻育种？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10243" name="MH_Others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28800" y="2185988"/>
            <a:ext cx="2098675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DABE8B"/>
              </a:buClr>
              <a:buFont typeface="幼圆" panose="02010509060101010101" pitchFamily="49" charset="-122"/>
              <a:buChar char=" 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5400" dirty="0" smtClean="0">
                <a:solidFill>
                  <a:schemeClr val="accent3"/>
                </a:solidFill>
                <a:latin typeface="+mn-lt"/>
                <a:ea typeface="+mn-ea"/>
              </a:rPr>
              <a:t>Part 2 </a:t>
            </a:r>
            <a:endParaRPr lang="en-US" altLang="zh-CN" sz="5400" dirty="0" smtClean="0">
              <a:solidFill>
                <a:schemeClr val="accent3"/>
              </a:solidFill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3" name="图片 11267" descr="guangxi-4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0" y="4010025"/>
            <a:ext cx="3708400" cy="2416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1268" descr="2010924175849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0250" y="4010025"/>
            <a:ext cx="3240088" cy="241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1269" descr="200852221558977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1557655"/>
            <a:ext cx="2952750" cy="2277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11270" descr="201204251048448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850" y="1557655"/>
            <a:ext cx="2881630" cy="2258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11271" descr="896_392718494_IMG_0847"/>
          <p:cNvPicPr>
            <a:picLocks noChangeAspect="1"/>
          </p:cNvPicPr>
          <p:nvPr/>
        </p:nvPicPr>
        <p:blipFill>
          <a:blip r:embed="rId5"/>
          <a:srcRect r="261"/>
          <a:stretch>
            <a:fillRect/>
          </a:stretch>
        </p:blipFill>
        <p:spPr>
          <a:xfrm>
            <a:off x="4762500" y="1560830"/>
            <a:ext cx="2584450" cy="2258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内容占位符 1"/>
          <p:cNvPicPr>
            <a:picLocks noChangeAspect="1"/>
          </p:cNvPicPr>
          <p:nvPr>
            <p:ph idx="1"/>
          </p:nvPr>
        </p:nvPicPr>
        <p:blipFill>
          <a:blip r:embed="rId6"/>
          <a:srcRect l="29275"/>
          <a:stretch>
            <a:fillRect/>
          </a:stretch>
        </p:blipFill>
        <p:spPr>
          <a:xfrm>
            <a:off x="737235" y="4010025"/>
            <a:ext cx="3698875" cy="2416175"/>
          </a:xfrm>
          <a:prstGeom prst="rect">
            <a:avLst/>
          </a:prstGeom>
        </p:spPr>
      </p:pic>
      <p:grpSp>
        <p:nvGrpSpPr>
          <p:cNvPr id="9" name="组合 2"/>
          <p:cNvGrpSpPr/>
          <p:nvPr/>
        </p:nvGrpSpPr>
        <p:grpSpPr bwMode="auto">
          <a:xfrm>
            <a:off x="1637982" y="343130"/>
            <a:ext cx="9148763" cy="1050925"/>
            <a:chOff x="0" y="580230"/>
            <a:chExt cx="9148992" cy="1051163"/>
          </a:xfrm>
        </p:grpSpPr>
        <p:grpSp>
          <p:nvGrpSpPr>
            <p:cNvPr id="10" name="Group 13"/>
            <p:cNvGrpSpPr/>
            <p:nvPr/>
          </p:nvGrpSpPr>
          <p:grpSpPr bwMode="auto">
            <a:xfrm>
              <a:off x="0" y="583643"/>
              <a:ext cx="9144000" cy="1047750"/>
              <a:chOff x="1009" y="3455"/>
              <a:chExt cx="3683" cy="660"/>
            </a:xfrm>
          </p:grpSpPr>
          <p:sp>
            <p:nvSpPr>
              <p:cNvPr id="12" name="AutoShape 8"/>
              <p:cNvSpPr>
                <a:spLocks noChangeArrowheads="1"/>
              </p:cNvSpPr>
              <p:nvPr/>
            </p:nvSpPr>
            <p:spPr bwMode="ltGray">
              <a:xfrm>
                <a:off x="1009" y="3455"/>
                <a:ext cx="3683" cy="660"/>
              </a:xfrm>
              <a:prstGeom prst="roundRect">
                <a:avLst>
                  <a:gd name="adj" fmla="val 17509"/>
                </a:avLst>
              </a:pr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indent="0" algn="ctr">
                  <a:buNone/>
                </a:pPr>
                <a:r>
                  <a:rPr lang="zh-CN" altLang="en-US" sz="3600" b="1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传统水稻栽种管理</a:t>
                </a:r>
                <a:endParaRPr lang="zh-CN" altLang="en-US"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3" name="AutoShape 10"/>
              <p:cNvSpPr>
                <a:spLocks noChangeArrowheads="1"/>
              </p:cNvSpPr>
              <p:nvPr/>
            </p:nvSpPr>
            <p:spPr bwMode="ltGray">
              <a:xfrm>
                <a:off x="1019" y="4010"/>
                <a:ext cx="3669" cy="10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2D050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92D050"/>
                </a:solidFill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ko-KR" altLang="en-US"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11" name="AutoShape 10"/>
            <p:cNvSpPr>
              <a:spLocks noChangeArrowheads="1"/>
            </p:cNvSpPr>
            <p:nvPr/>
          </p:nvSpPr>
          <p:spPr bwMode="ltGray">
            <a:xfrm rot="10800000">
              <a:off x="39689" y="580230"/>
              <a:ext cx="9109303" cy="18419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D050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solidFill>
                <a:srgbClr val="92D050"/>
              </a:solidFill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ko-KR" altLang="en-US">
                <a:ea typeface="Gulim" panose="020B0600000101010101" pitchFamily="34" charset="-127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017659d59c086ce751f4e48a10fb6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16345" y="256540"/>
            <a:ext cx="4201795" cy="3151505"/>
          </a:xfrm>
          <a:prstGeom prst="rect">
            <a:avLst/>
          </a:prstGeom>
        </p:spPr>
      </p:pic>
      <p:pic>
        <p:nvPicPr>
          <p:cNvPr id="5" name="图片 4" descr="5cbedf0188fd85e4e7de2d010c0a80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19520" y="3589020"/>
            <a:ext cx="4198620" cy="3149600"/>
          </a:xfrm>
          <a:prstGeom prst="rect">
            <a:avLst/>
          </a:prstGeom>
        </p:spPr>
      </p:pic>
      <p:pic>
        <p:nvPicPr>
          <p:cNvPr id="6" name="内容占位符 5" descr="微信图片_20190516161416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800225" y="3589020"/>
            <a:ext cx="4202430" cy="3152140"/>
          </a:xfrm>
          <a:prstGeom prst="rect">
            <a:avLst/>
          </a:prstGeom>
        </p:spPr>
      </p:pic>
      <p:pic>
        <p:nvPicPr>
          <p:cNvPr id="8" name="图片 7" descr="1998840830249635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0860" y="256540"/>
            <a:ext cx="4201795" cy="3151505"/>
          </a:xfrm>
          <a:prstGeom prst="rect">
            <a:avLst/>
          </a:prstGeom>
        </p:spPr>
      </p:pic>
      <p:sp>
        <p:nvSpPr>
          <p:cNvPr id="11265" name="标题 12289"/>
          <p:cNvSpPr>
            <a:spLocks noGrp="1"/>
          </p:cNvSpPr>
          <p:nvPr/>
        </p:nvSpPr>
        <p:spPr>
          <a:xfrm>
            <a:off x="885825" y="549275"/>
            <a:ext cx="631825" cy="549529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8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1200"/>
              </a:spcBef>
              <a:spcAft>
                <a:spcPts val="1200"/>
              </a:spcAft>
            </a:pPr>
            <a:r>
              <a:rPr lang="zh-CN"/>
              <a:t>水</a:t>
            </a:r>
            <a:endParaRPr lang="zh-CN"/>
          </a:p>
          <a:p>
            <a:pPr algn="ctr" fontAlgn="auto">
              <a:spcBef>
                <a:spcPts val="1200"/>
              </a:spcBef>
              <a:spcAft>
                <a:spcPts val="1200"/>
              </a:spcAft>
            </a:pPr>
            <a:r>
              <a:rPr lang="zh-CN"/>
              <a:t>稻</a:t>
            </a:r>
            <a:endParaRPr lang="zh-CN"/>
          </a:p>
          <a:p>
            <a:pPr algn="ctr" fontAlgn="auto">
              <a:spcBef>
                <a:spcPts val="1200"/>
              </a:spcBef>
              <a:spcAft>
                <a:spcPts val="1200"/>
              </a:spcAft>
            </a:pPr>
            <a:r>
              <a:rPr lang="zh-CN"/>
              <a:t>生</a:t>
            </a:r>
            <a:endParaRPr lang="zh-CN"/>
          </a:p>
          <a:p>
            <a:pPr algn="ctr" fontAlgn="auto">
              <a:spcBef>
                <a:spcPts val="1200"/>
              </a:spcBef>
              <a:spcAft>
                <a:spcPts val="1200"/>
              </a:spcAft>
            </a:pPr>
            <a:r>
              <a:rPr lang="zh-CN"/>
              <a:t>产</a:t>
            </a:r>
            <a:endParaRPr lang="zh-CN"/>
          </a:p>
          <a:p>
            <a:pPr algn="ctr" fontAlgn="auto">
              <a:spcBef>
                <a:spcPts val="1200"/>
              </a:spcBef>
              <a:spcAft>
                <a:spcPts val="1200"/>
              </a:spcAft>
            </a:pPr>
            <a:r>
              <a:rPr lang="zh-CN"/>
              <a:t>轻</a:t>
            </a:r>
            <a:endParaRPr lang="zh-CN"/>
          </a:p>
          <a:p>
            <a:pPr algn="ctr" fontAlgn="auto">
              <a:spcBef>
                <a:spcPts val="1200"/>
              </a:spcBef>
              <a:spcAft>
                <a:spcPts val="1200"/>
              </a:spcAft>
            </a:pPr>
            <a:r>
              <a:rPr lang="zh-CN"/>
              <a:t>简</a:t>
            </a:r>
            <a:endParaRPr lang="zh-CN"/>
          </a:p>
          <a:p>
            <a:pPr algn="ctr" fontAlgn="auto">
              <a:spcBef>
                <a:spcPts val="1200"/>
              </a:spcBef>
              <a:spcAft>
                <a:spcPts val="1200"/>
              </a:spcAft>
            </a:pPr>
            <a:r>
              <a:rPr lang="zh-CN"/>
              <a:t>化</a:t>
            </a:r>
            <a:endParaRPr 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2289"/>
          <p:cNvSpPr>
            <a:spLocks noGrp="1"/>
          </p:cNvSpPr>
          <p:nvPr>
            <p:ph type="title"/>
          </p:nvPr>
        </p:nvSpPr>
        <p:spPr>
          <a:xfrm>
            <a:off x="885825" y="549275"/>
            <a:ext cx="631825" cy="5495290"/>
          </a:xfrm>
        </p:spPr>
        <p:txBody>
          <a:bodyPr anchor="b">
            <a:normAutofit fontScale="90000"/>
          </a:bodyPr>
          <a:p>
            <a:pPr algn="ctr"/>
            <a:r>
              <a:rPr lang="zh-CN"/>
              <a:t>水稻生产全程机械化</a:t>
            </a:r>
            <a:endParaRPr lang="zh-CN"/>
          </a:p>
        </p:txBody>
      </p:sp>
      <p:pic>
        <p:nvPicPr>
          <p:cNvPr id="11268" name="图片 12292" descr="2011062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549275"/>
            <a:ext cx="4307840" cy="3074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2293" descr="12651601986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290" y="549275"/>
            <a:ext cx="4098290" cy="3074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12294" descr="2007111658116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1290" y="3743325"/>
            <a:ext cx="4098925" cy="2734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486236492028db8a407f12f98af92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05" y="3743325"/>
            <a:ext cx="4319270" cy="27349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81710" y="1905635"/>
            <a:ext cx="648970" cy="3729355"/>
          </a:xfrm>
          <a:solidFill>
            <a:srgbClr val="FFC000"/>
          </a:solidFill>
        </p:spPr>
        <p:txBody>
          <a:bodyPr>
            <a:noAutofit/>
          </a:bodyPr>
          <a:p>
            <a:pPr marL="0" indent="0">
              <a:buNone/>
            </a:pP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病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虫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危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害</a:t>
            </a:r>
            <a:endParaRPr lang="zh-CN" altLang="en-US" sz="3600"/>
          </a:p>
          <a:p>
            <a:pPr marL="0" indent="0">
              <a:buNone/>
            </a:pPr>
            <a:endParaRPr lang="zh-CN" altLang="en-US" sz="3600"/>
          </a:p>
        </p:txBody>
      </p:sp>
      <p:pic>
        <p:nvPicPr>
          <p:cNvPr id="22531" name="图片 23555" descr="水稻主要病虫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2798" y="1315720"/>
            <a:ext cx="8066087" cy="543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2"/>
          <p:cNvGrpSpPr/>
          <p:nvPr/>
        </p:nvGrpSpPr>
        <p:grpSpPr bwMode="auto">
          <a:xfrm>
            <a:off x="1637982" y="343130"/>
            <a:ext cx="9148763" cy="1050925"/>
            <a:chOff x="0" y="580230"/>
            <a:chExt cx="9148992" cy="1051163"/>
          </a:xfrm>
        </p:grpSpPr>
        <p:grpSp>
          <p:nvGrpSpPr>
            <p:cNvPr id="10" name="Group 13"/>
            <p:cNvGrpSpPr/>
            <p:nvPr/>
          </p:nvGrpSpPr>
          <p:grpSpPr bwMode="auto">
            <a:xfrm>
              <a:off x="0" y="583643"/>
              <a:ext cx="9144000" cy="1047750"/>
              <a:chOff x="1009" y="3455"/>
              <a:chExt cx="3683" cy="660"/>
            </a:xfrm>
          </p:grpSpPr>
          <p:sp>
            <p:nvSpPr>
              <p:cNvPr id="12" name="AutoShape 8"/>
              <p:cNvSpPr>
                <a:spLocks noChangeArrowheads="1"/>
              </p:cNvSpPr>
              <p:nvPr/>
            </p:nvSpPr>
            <p:spPr bwMode="ltGray">
              <a:xfrm>
                <a:off x="1009" y="3455"/>
                <a:ext cx="3683" cy="660"/>
              </a:xfrm>
              <a:prstGeom prst="roundRect">
                <a:avLst>
                  <a:gd name="adj" fmla="val 17509"/>
                </a:avLst>
              </a:pr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indent="0" algn="ctr">
                  <a:buNone/>
                </a:pPr>
                <a:r>
                  <a:rPr lang="zh-CN" altLang="en-US" sz="3600" b="1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现代农业条件下水稻生产面临的问题</a:t>
                </a:r>
                <a:endParaRPr lang="zh-CN" altLang="en-US"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3" name="AutoShape 10"/>
              <p:cNvSpPr>
                <a:spLocks noChangeArrowheads="1"/>
              </p:cNvSpPr>
              <p:nvPr/>
            </p:nvSpPr>
            <p:spPr bwMode="ltGray">
              <a:xfrm>
                <a:off x="1019" y="4010"/>
                <a:ext cx="3669" cy="10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2D050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92D050"/>
                </a:solidFill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ko-KR" altLang="en-US"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11" name="AutoShape 10"/>
            <p:cNvSpPr>
              <a:spLocks noChangeArrowheads="1"/>
            </p:cNvSpPr>
            <p:nvPr/>
          </p:nvSpPr>
          <p:spPr bwMode="ltGray">
            <a:xfrm rot="10800000">
              <a:off x="39689" y="580230"/>
              <a:ext cx="9109303" cy="18419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D050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solidFill>
                <a:srgbClr val="92D050"/>
              </a:solidFill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ko-KR" altLang="en-US">
                <a:ea typeface="Gulim" panose="020B0600000101010101" pitchFamily="34" charset="-127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551815" y="1793875"/>
            <a:ext cx="648970" cy="3729355"/>
          </a:xfrm>
          <a:solidFill>
            <a:srgbClr val="FFC000"/>
          </a:solidFill>
        </p:spPr>
        <p:txBody>
          <a:bodyPr>
            <a:noAutofit/>
          </a:bodyPr>
          <a:p>
            <a:pPr marL="0" indent="0">
              <a:buNone/>
            </a:pP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环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境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条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件</a:t>
            </a:r>
            <a:endParaRPr lang="zh-CN" altLang="en-US" sz="3600"/>
          </a:p>
          <a:p>
            <a:pPr marL="0" indent="0">
              <a:buNone/>
            </a:pPr>
            <a:endParaRPr lang="zh-CN" altLang="en-US" sz="3600"/>
          </a:p>
        </p:txBody>
      </p:sp>
      <p:pic>
        <p:nvPicPr>
          <p:cNvPr id="16385" name="图片 17409" descr="IMG_10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4160" y="3423603"/>
            <a:ext cx="2471738" cy="3295650"/>
          </a:xfrm>
          <a:prstGeom prst="rect">
            <a:avLst/>
          </a:prstGeom>
          <a:noFill/>
          <a:ln w="12700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6387" name="图片 17411" descr="IMG_10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4330" y="3423603"/>
            <a:ext cx="2471738" cy="3295650"/>
          </a:xfrm>
          <a:prstGeom prst="rect">
            <a:avLst/>
          </a:prstGeom>
          <a:noFill/>
          <a:ln w="12700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6388" name="图片 17412" descr="IMG_10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7828" y="3423603"/>
            <a:ext cx="2471737" cy="3295650"/>
          </a:xfrm>
          <a:prstGeom prst="rect">
            <a:avLst/>
          </a:prstGeom>
          <a:noFill/>
          <a:ln w="12700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6389" name="图片 17413" descr="IMG_10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3423603"/>
            <a:ext cx="2471738" cy="3295650"/>
          </a:xfrm>
          <a:prstGeom prst="rect">
            <a:avLst/>
          </a:prstGeom>
          <a:noFill/>
          <a:ln w="12700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" name="云形标注 7"/>
          <p:cNvSpPr/>
          <p:nvPr/>
        </p:nvSpPr>
        <p:spPr>
          <a:xfrm>
            <a:off x="1630680" y="1434465"/>
            <a:ext cx="6198235" cy="1783080"/>
          </a:xfrm>
          <a:prstGeom prst="cloudCallout">
            <a:avLst/>
          </a:prstGeom>
          <a:solidFill>
            <a:schemeClr val="accent6">
              <a:lumMod val="8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1905" indent="-1905" fontAlgn="base"/>
            <a:r>
              <a:rPr lang="zh-CN" altLang="en-US" dirty="0">
                <a:solidFill>
                  <a:srgbClr val="002060"/>
                </a:solidFill>
                <a:sym typeface="+mn-ea"/>
              </a:rPr>
              <a:t>穗期高温（2003年、2013年）</a:t>
            </a:r>
            <a:endParaRPr lang="zh-CN" altLang="en-US" strike="noStrike" noProof="1" dirty="0">
              <a:solidFill>
                <a:srgbClr val="002060"/>
              </a:solidFill>
            </a:endParaRPr>
          </a:p>
          <a:p>
            <a:pPr marL="1905" indent="-1905" fontAlgn="base"/>
            <a:r>
              <a:rPr lang="zh-CN" altLang="en-US" dirty="0">
                <a:solidFill>
                  <a:srgbClr val="002060"/>
                </a:solidFill>
                <a:sym typeface="+mn-ea"/>
              </a:rPr>
              <a:t>洪涝灾害（2006年、2008年）</a:t>
            </a:r>
            <a:endParaRPr lang="zh-CN" altLang="en-US" strike="noStrike" noProof="1" dirty="0">
              <a:solidFill>
                <a:srgbClr val="002060"/>
              </a:solidFill>
            </a:endParaRPr>
          </a:p>
          <a:p>
            <a:pPr marL="1905" indent="-1905" fontAlgn="base"/>
            <a:r>
              <a:rPr lang="zh-CN" altLang="en-US" dirty="0">
                <a:solidFill>
                  <a:srgbClr val="002060"/>
                </a:solidFill>
                <a:sym typeface="+mn-ea"/>
              </a:rPr>
              <a:t>台风（2005年、2007年） </a:t>
            </a:r>
            <a:endParaRPr lang="zh-CN" altLang="en-US" strike="noStrike" noProof="1" dirty="0">
              <a:solidFill>
                <a:srgbClr val="002060"/>
              </a:solidFill>
            </a:endParaRPr>
          </a:p>
          <a:p>
            <a:pPr marL="1905" indent="-1905" fontAlgn="base"/>
            <a:r>
              <a:rPr lang="zh-CN" altLang="en-US" dirty="0">
                <a:solidFill>
                  <a:srgbClr val="002060"/>
                </a:solidFill>
                <a:sym typeface="+mn-ea"/>
              </a:rPr>
              <a:t>穗期低温（2008年、2011年、2014年）</a:t>
            </a:r>
            <a:endParaRPr lang="zh-CN" altLang="en-US" dirty="0">
              <a:solidFill>
                <a:srgbClr val="002060"/>
              </a:solidFill>
              <a:sym typeface="+mn-ea"/>
            </a:endParaRPr>
          </a:p>
        </p:txBody>
      </p:sp>
      <p:sp>
        <p:nvSpPr>
          <p:cNvPr id="9" name="十角星 8"/>
          <p:cNvSpPr/>
          <p:nvPr/>
        </p:nvSpPr>
        <p:spPr>
          <a:xfrm>
            <a:off x="9513570" y="2107565"/>
            <a:ext cx="2020570" cy="1209675"/>
          </a:xfrm>
          <a:prstGeom prst="star10">
            <a:avLst/>
          </a:prstGeom>
          <a:solidFill>
            <a:srgbClr val="F4C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</a:rPr>
              <a:t>结实性差！</a:t>
            </a:r>
            <a:endParaRPr lang="zh-CN" altLang="en-US" sz="240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660842" y="263755"/>
            <a:ext cx="9148763" cy="1050925"/>
            <a:chOff x="0" y="580230"/>
            <a:chExt cx="9148992" cy="1051163"/>
          </a:xfrm>
        </p:grpSpPr>
        <p:grpSp>
          <p:nvGrpSpPr>
            <p:cNvPr id="10" name="Group 13"/>
            <p:cNvGrpSpPr/>
            <p:nvPr/>
          </p:nvGrpSpPr>
          <p:grpSpPr bwMode="auto">
            <a:xfrm>
              <a:off x="0" y="583643"/>
              <a:ext cx="9144000" cy="1047750"/>
              <a:chOff x="1009" y="3455"/>
              <a:chExt cx="3683" cy="660"/>
            </a:xfrm>
          </p:grpSpPr>
          <p:sp>
            <p:nvSpPr>
              <p:cNvPr id="12" name="AutoShape 8"/>
              <p:cNvSpPr>
                <a:spLocks noChangeArrowheads="1"/>
              </p:cNvSpPr>
              <p:nvPr/>
            </p:nvSpPr>
            <p:spPr bwMode="ltGray">
              <a:xfrm>
                <a:off x="1009" y="3455"/>
                <a:ext cx="3683" cy="660"/>
              </a:xfrm>
              <a:prstGeom prst="roundRect">
                <a:avLst>
                  <a:gd name="adj" fmla="val 17509"/>
                </a:avLst>
              </a:pr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indent="0" algn="ctr">
                  <a:buNone/>
                </a:pPr>
                <a:r>
                  <a:rPr lang="zh-CN" altLang="en-US" sz="3600" b="1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现代农业条件下水稻生产面临的问题</a:t>
                </a:r>
                <a:endParaRPr lang="zh-CN" altLang="en-US"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3" name="AutoShape 10"/>
              <p:cNvSpPr>
                <a:spLocks noChangeArrowheads="1"/>
              </p:cNvSpPr>
              <p:nvPr/>
            </p:nvSpPr>
            <p:spPr bwMode="ltGray">
              <a:xfrm>
                <a:off x="1019" y="4010"/>
                <a:ext cx="3669" cy="10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2D050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92D050"/>
                </a:solidFill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ko-KR" altLang="en-US"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11" name="AutoShape 10"/>
            <p:cNvSpPr>
              <a:spLocks noChangeArrowheads="1"/>
            </p:cNvSpPr>
            <p:nvPr/>
          </p:nvSpPr>
          <p:spPr bwMode="ltGray">
            <a:xfrm rot="10800000">
              <a:off x="39689" y="580230"/>
              <a:ext cx="9109303" cy="18419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D050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solidFill>
                <a:srgbClr val="92D050"/>
              </a:solidFill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ko-KR" altLang="en-US">
                <a:ea typeface="Gulim" panose="020B0600000101010101" pitchFamily="34" charset="-127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7" name="图片 27651" descr="倒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895350"/>
            <a:ext cx="3604895" cy="269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27652" descr="da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380" y="895985"/>
            <a:ext cx="7444740" cy="5586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27653" descr="t0114f669eb8a6d0f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85" y="3786505"/>
            <a:ext cx="3594100" cy="2695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十角星 8"/>
          <p:cNvSpPr/>
          <p:nvPr/>
        </p:nvSpPr>
        <p:spPr>
          <a:xfrm rot="1200000">
            <a:off x="7061200" y="775335"/>
            <a:ext cx="2020570" cy="1209675"/>
          </a:xfrm>
          <a:prstGeom prst="star10">
            <a:avLst/>
          </a:prstGeom>
          <a:solidFill>
            <a:srgbClr val="F4C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</a:rPr>
              <a:t>抗倒性差！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0595c689dd05e735afe695787d6369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0585" y="2949575"/>
            <a:ext cx="3381375" cy="2536190"/>
          </a:xfrm>
          <a:prstGeom prst="rect">
            <a:avLst/>
          </a:prstGeom>
        </p:spPr>
      </p:pic>
      <p:grpSp>
        <p:nvGrpSpPr>
          <p:cNvPr id="9" name="组合 2"/>
          <p:cNvGrpSpPr/>
          <p:nvPr/>
        </p:nvGrpSpPr>
        <p:grpSpPr bwMode="auto">
          <a:xfrm>
            <a:off x="1519237" y="-2945"/>
            <a:ext cx="9148763" cy="1050925"/>
            <a:chOff x="0" y="580230"/>
            <a:chExt cx="9148992" cy="1051163"/>
          </a:xfrm>
        </p:grpSpPr>
        <p:grpSp>
          <p:nvGrpSpPr>
            <p:cNvPr id="10" name="Group 13"/>
            <p:cNvGrpSpPr/>
            <p:nvPr/>
          </p:nvGrpSpPr>
          <p:grpSpPr bwMode="auto">
            <a:xfrm>
              <a:off x="0" y="583643"/>
              <a:ext cx="9144000" cy="1047750"/>
              <a:chOff x="1009" y="3455"/>
              <a:chExt cx="3683" cy="660"/>
            </a:xfrm>
          </p:grpSpPr>
          <p:sp>
            <p:nvSpPr>
              <p:cNvPr id="12" name="AutoShape 8"/>
              <p:cNvSpPr>
                <a:spLocks noChangeArrowheads="1"/>
              </p:cNvSpPr>
              <p:nvPr/>
            </p:nvSpPr>
            <p:spPr bwMode="ltGray">
              <a:xfrm>
                <a:off x="1009" y="3455"/>
                <a:ext cx="3683" cy="660"/>
              </a:xfrm>
              <a:prstGeom prst="roundRect">
                <a:avLst>
                  <a:gd name="adj" fmla="val 17509"/>
                </a:avLst>
              </a:pr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>
                  <a:ea typeface="Gulim" panose="020B0600000101010101" pitchFamily="34" charset="-127"/>
                </a:endParaRPr>
              </a:p>
            </p:txBody>
          </p:sp>
          <p:sp>
            <p:nvSpPr>
              <p:cNvPr id="13" name="AutoShape 10"/>
              <p:cNvSpPr>
                <a:spLocks noChangeArrowheads="1"/>
              </p:cNvSpPr>
              <p:nvPr/>
            </p:nvSpPr>
            <p:spPr bwMode="ltGray">
              <a:xfrm>
                <a:off x="1019" y="4010"/>
                <a:ext cx="3669" cy="10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2D050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92D050"/>
                </a:solidFill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ko-KR" altLang="en-US"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11" name="AutoShape 10"/>
            <p:cNvSpPr>
              <a:spLocks noChangeArrowheads="1"/>
            </p:cNvSpPr>
            <p:nvPr/>
          </p:nvSpPr>
          <p:spPr bwMode="ltGray">
            <a:xfrm rot="10800000">
              <a:off x="39689" y="580230"/>
              <a:ext cx="9109303" cy="18419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D050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solidFill>
                <a:srgbClr val="92D050"/>
              </a:solidFill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ko-KR" altLang="en-US">
                <a:ea typeface="Gulim" panose="020B0600000101010101" pitchFamily="34" charset="-127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2920" y="234950"/>
            <a:ext cx="8550910" cy="635000"/>
          </a:xfrm>
        </p:spPr>
        <p:txBody>
          <a:bodyPr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消费者对稻米品质的要求越来越高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2640" y="1156970"/>
            <a:ext cx="10743565" cy="152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近年来，随着经济的发展、人民生活水平的提高，人们对稻米的品质要求越来越高，尤喜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外观好、食味佳的优质食味粳稻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。为此，江苏省水稻育种的目标也逐渐从高产、优质、多抗向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优质、高产、多抗转变。</a:t>
            </a:r>
            <a:endParaRPr lang="zh-CN" altLang="en-US" sz="2400" dirty="0"/>
          </a:p>
        </p:txBody>
      </p:sp>
      <p:sp>
        <p:nvSpPr>
          <p:cNvPr id="34817" name="标题 35841"/>
          <p:cNvSpPr>
            <a:spLocks noGrp="1"/>
          </p:cNvSpPr>
          <p:nvPr/>
        </p:nvSpPr>
        <p:spPr>
          <a:xfrm>
            <a:off x="198755" y="5861050"/>
            <a:ext cx="8531860" cy="3937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200" b="1" i="0" u="none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/>
              <a:t>      </a:t>
            </a:r>
            <a:r>
              <a:rPr lang="zh-CN" altLang="en-US" sz="1600" dirty="0"/>
              <a:t>    </a:t>
            </a:r>
            <a:r>
              <a:rPr lang="zh-CN" altLang="en-US" sz="2000" dirty="0"/>
              <a:t>糯 米（</a:t>
            </a:r>
            <a:r>
              <a:rPr lang="en-US" altLang="zh-CN" sz="2000" dirty="0"/>
              <a:t>AC</a:t>
            </a:r>
            <a:r>
              <a:rPr lang="zh-CN" altLang="en-US" sz="2000" dirty="0">
                <a:sym typeface="仿宋_GB2312" panose="02010609030101010101" charset="-122"/>
              </a:rPr>
              <a:t>≤2%</a:t>
            </a:r>
            <a:r>
              <a:rPr lang="zh-CN" altLang="en-US" sz="2000" dirty="0"/>
              <a:t>）       软 米（</a:t>
            </a:r>
            <a:r>
              <a:rPr lang="en-US" altLang="zh-CN" sz="2000" dirty="0"/>
              <a:t>AC 7</a:t>
            </a:r>
            <a:r>
              <a:rPr lang="zh-CN" altLang="en-US" sz="2000" dirty="0"/>
              <a:t>-1</a:t>
            </a:r>
            <a:r>
              <a:rPr lang="en-US" altLang="zh-CN" sz="2000" dirty="0"/>
              <a:t>3</a:t>
            </a:r>
            <a:r>
              <a:rPr lang="zh-CN" altLang="en-US" sz="2000" dirty="0"/>
              <a:t>%）   粳 米（</a:t>
            </a:r>
            <a:r>
              <a:rPr lang="en-US" altLang="zh-CN" sz="2000" dirty="0"/>
              <a:t>AC </a:t>
            </a:r>
            <a:r>
              <a:rPr lang="zh-CN" altLang="en-US" sz="2000" dirty="0"/>
              <a:t>1</a:t>
            </a:r>
            <a:r>
              <a:rPr lang="en-US" altLang="zh-CN" sz="2000" dirty="0"/>
              <a:t>3</a:t>
            </a:r>
            <a:r>
              <a:rPr lang="zh-CN" altLang="en-US" sz="2000" dirty="0"/>
              <a:t>-20%）</a:t>
            </a:r>
            <a:endParaRPr lang="zh-CN" altLang="en-US" sz="2000" dirty="0"/>
          </a:p>
        </p:txBody>
      </p:sp>
      <p:pic>
        <p:nvPicPr>
          <p:cNvPr id="34819" name="图片 35843" descr="糯-软-粳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8170" y="2949575"/>
            <a:ext cx="7733030" cy="2785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形标注 3"/>
          <p:cNvSpPr/>
          <p:nvPr/>
        </p:nvSpPr>
        <p:spPr>
          <a:xfrm>
            <a:off x="8481060" y="5523230"/>
            <a:ext cx="3400425" cy="1069340"/>
          </a:xfrm>
          <a:prstGeom prst="wedgeEllipseCallout">
            <a:avLst>
              <a:gd name="adj1" fmla="val 16423"/>
              <a:gd name="adj2" fmla="val -111977"/>
            </a:avLst>
          </a:prstGeom>
          <a:noFill/>
          <a:ln w="28575" cmpd="sng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0070C0"/>
                </a:solidFill>
                <a:sym typeface="+mn-ea"/>
              </a:rPr>
              <a:t>大家喜爱的软米米饭油亮、入口爽滑、咀嚼有劲、冷不回生</a:t>
            </a:r>
            <a:endParaRPr lang="zh-CN" altLang="en-US">
              <a:solidFill>
                <a:srgbClr val="0070C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4"/>
    </mc:Choice>
    <mc:Fallback>
      <p:transition spd="slow" advTm="194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水稻新品种选育的目的：选育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三好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品种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5480" y="1825625"/>
            <a:ext cx="9418320" cy="4697095"/>
          </a:xfrm>
        </p:spPr>
        <p:txBody>
          <a:bodyPr>
            <a:normAutofit lnSpcReduction="20000"/>
          </a:bodyPr>
          <a:p>
            <a:pPr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FF0000"/>
                </a:solidFill>
              </a:rPr>
              <a:t>好种</a:t>
            </a:r>
            <a:endParaRPr lang="zh-CN" altLang="en-US">
              <a:solidFill>
                <a:srgbClr val="FF0000"/>
              </a:solidFill>
            </a:endParaRPr>
          </a:p>
          <a:p>
            <a:pPr marL="685800" lvl="1" indent="0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>
                <a:solidFill>
                  <a:schemeClr val="tx1"/>
                </a:solidFill>
              </a:rPr>
              <a:t>抗病（稻瘟病、条纹叶枯病、纹枯病等）</a:t>
            </a:r>
            <a:endParaRPr lang="zh-CN" altLang="en-US" sz="2400">
              <a:solidFill>
                <a:schemeClr val="tx1"/>
              </a:solidFill>
            </a:endParaRPr>
          </a:p>
          <a:p>
            <a:pPr marL="685800" lvl="1" indent="0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>
                <a:solidFill>
                  <a:schemeClr val="tx1"/>
                </a:solidFill>
              </a:rPr>
              <a:t>抗逆（高温灌浆、低温结实、倒伏等）</a:t>
            </a:r>
            <a:endParaRPr lang="zh-CN" altLang="en-US" sz="240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FF0000"/>
                </a:solidFill>
              </a:rPr>
              <a:t>好吃</a:t>
            </a:r>
            <a:endParaRPr lang="zh-CN" altLang="en-US">
              <a:solidFill>
                <a:srgbClr val="FF0000"/>
              </a:solidFill>
            </a:endParaRPr>
          </a:p>
          <a:p>
            <a:pPr marL="685800" lvl="1" indent="0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>
                <a:solidFill>
                  <a:schemeClr val="tx1"/>
                </a:solidFill>
              </a:rPr>
              <a:t>外观好看（大米外观晶莹透亮）</a:t>
            </a:r>
            <a:endParaRPr lang="zh-CN" altLang="en-US" sz="2400">
              <a:solidFill>
                <a:schemeClr val="tx1"/>
              </a:solidFill>
            </a:endParaRPr>
          </a:p>
          <a:p>
            <a:pPr marL="685800" lvl="1" indent="0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>
                <a:solidFill>
                  <a:schemeClr val="tx1"/>
                </a:solidFill>
              </a:rPr>
              <a:t>适口性好（米饭油亮、滑爽、有嚼劲、回生慢）</a:t>
            </a:r>
            <a:endParaRPr lang="zh-CN" altLang="en-US" sz="2400">
              <a:solidFill>
                <a:schemeClr val="tx1"/>
              </a:solidFill>
            </a:endParaRPr>
          </a:p>
          <a:p>
            <a:pPr marL="685800" lvl="1" indent="0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>
                <a:solidFill>
                  <a:schemeClr val="tx1"/>
                </a:solidFill>
              </a:rPr>
              <a:t>有香味（植株、稻谷、米饭有香味）</a:t>
            </a:r>
            <a:endParaRPr lang="zh-CN" altLang="en-US" sz="240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zh-CN" altLang="en-US">
                <a:solidFill>
                  <a:srgbClr val="FF0000"/>
                </a:solidFill>
              </a:rPr>
              <a:t>好产量</a:t>
            </a:r>
            <a:endParaRPr lang="zh-CN" altLang="en-US">
              <a:solidFill>
                <a:srgbClr val="FF0000"/>
              </a:solidFill>
            </a:endParaRPr>
          </a:p>
          <a:p>
            <a:pPr marL="685800" lvl="1" indent="0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>
                <a:solidFill>
                  <a:schemeClr val="tx1"/>
                </a:solidFill>
              </a:rPr>
              <a:t>产量高</a:t>
            </a:r>
            <a:endParaRPr lang="zh-CN" altLang="en-US" sz="2400">
              <a:solidFill>
                <a:schemeClr val="tx1"/>
              </a:solidFill>
            </a:endParaRPr>
          </a:p>
          <a:p>
            <a:pPr marL="685800" lvl="1" indent="0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>
                <a:solidFill>
                  <a:schemeClr val="tx1"/>
                </a:solidFill>
              </a:rPr>
              <a:t>年度间稳产性好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Font typeface="Wingdings" panose="05000000000000000000" charset="0"/>
              <a:buNone/>
            </a:pPr>
            <a:endParaRPr lang="zh-CN" alt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IMG_06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8895" y="514985"/>
            <a:ext cx="4060825" cy="2569845"/>
          </a:xfrm>
          <a:prstGeom prst="rect">
            <a:avLst/>
          </a:prstGeom>
        </p:spPr>
      </p:pic>
      <p:pic>
        <p:nvPicPr>
          <p:cNvPr id="4" name="内容占位符 3" descr="IMG_0600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08780" y="3286125"/>
            <a:ext cx="4135120" cy="2912110"/>
          </a:xfrm>
          <a:prstGeom prst="rect">
            <a:avLst/>
          </a:prstGeom>
        </p:spPr>
      </p:pic>
      <p:pic>
        <p:nvPicPr>
          <p:cNvPr id="6" name="图片 5" descr="IMG_54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090" y="3286125"/>
            <a:ext cx="3516630" cy="2912745"/>
          </a:xfrm>
          <a:prstGeom prst="rect">
            <a:avLst/>
          </a:prstGeom>
        </p:spPr>
      </p:pic>
      <p:pic>
        <p:nvPicPr>
          <p:cNvPr id="7" name="图片 6" descr="IMG_05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090" y="514985"/>
            <a:ext cx="4550410" cy="2570480"/>
          </a:xfrm>
          <a:prstGeom prst="rect">
            <a:avLst/>
          </a:prstGeom>
        </p:spPr>
      </p:pic>
      <p:pic>
        <p:nvPicPr>
          <p:cNvPr id="8" name="图片 7" descr="IMG_058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4150" y="514985"/>
            <a:ext cx="2263140" cy="2571115"/>
          </a:xfrm>
          <a:prstGeom prst="rect">
            <a:avLst/>
          </a:prstGeom>
        </p:spPr>
      </p:pic>
      <p:pic>
        <p:nvPicPr>
          <p:cNvPr id="9" name="图片 8" descr="IMG_058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0580" y="3286125"/>
            <a:ext cx="3279140" cy="29248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大 米 的 营 养 价 值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9760" y="1522730"/>
            <a:ext cx="8540750" cy="5212715"/>
          </a:xfrm>
        </p:spPr>
        <p:txBody>
          <a:bodyPr>
            <a:normAutofit fontScale="80000"/>
          </a:bodyPr>
          <a:p>
            <a:pPr marL="0" indent="0">
              <a:lnSpc>
                <a:spcPct val="120000"/>
              </a:lnSpc>
              <a:buNone/>
            </a:pPr>
            <a:r>
              <a:rPr lang="en-US" altLang="zh-CN" sz="2000"/>
              <a:t>        </a:t>
            </a:r>
            <a:r>
              <a:rPr lang="zh-CN" altLang="en-US" sz="2000"/>
              <a:t>大米是中国的主食之一，是由稻子的子实脱壳而成的，稻谷的胚与糊粉层中含有近64%的稻米营养和90%以上的人体必须的营养元素，且较为均衡，这是其所以成为人类主食的根本原因。</a:t>
            </a:r>
            <a:endParaRPr lang="zh-CN" altLang="en-US" sz="2000"/>
          </a:p>
          <a:p>
            <a:pPr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000" b="1" u="sng">
                <a:solidFill>
                  <a:srgbClr val="F3541A"/>
                </a:solidFill>
                <a:sym typeface="+mn-ea"/>
              </a:rPr>
              <a:t>淀粉：</a:t>
            </a:r>
            <a:r>
              <a:rPr lang="zh-CN" altLang="en-US" sz="2000">
                <a:sym typeface="+mn-ea"/>
              </a:rPr>
              <a:t>大米约含百分之七十淀粉，含纤维素和半纤维素以及可溶性糖。</a:t>
            </a:r>
            <a:endParaRPr lang="zh-CN" altLang="en-US" sz="2000">
              <a:sym typeface="+mn-ea"/>
            </a:endParaRPr>
          </a:p>
          <a:p>
            <a:pPr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000" b="1" u="sng">
                <a:solidFill>
                  <a:srgbClr val="F3541A"/>
                </a:solidFill>
                <a:sym typeface="+mn-ea"/>
              </a:rPr>
              <a:t>蛋白质：</a:t>
            </a:r>
            <a:r>
              <a:rPr lang="zh-CN" altLang="en-US" sz="2000">
                <a:sym typeface="+mn-ea"/>
              </a:rPr>
              <a:t>稻米中的蛋白质生物价与大豆相当，赖氨酸、苏氨酸等在稻米中含量丰富，且各种氨基酸的比值接近人体的需要。</a:t>
            </a:r>
            <a:endParaRPr lang="zh-CN" altLang="en-US" sz="2000"/>
          </a:p>
          <a:p>
            <a:pPr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000" b="1" u="sng">
                <a:solidFill>
                  <a:srgbClr val="F3541A"/>
                </a:solidFill>
                <a:sym typeface="+mn-ea"/>
              </a:rPr>
              <a:t>维生素和无机盐：</a:t>
            </a:r>
            <a:r>
              <a:rPr lang="zh-CN" altLang="en-US" sz="2000">
                <a:sym typeface="+mn-ea"/>
              </a:rPr>
              <a:t>稻米中还含有丰富的维生素和无机盐，如钙、磷、铁等,其中粳米比糯米磷含量高，钙含量低。值得指出的是糙米由于含较高的膳食纤维、维生素E，对维持人体血糖平衡也有重要作用。</a:t>
            </a:r>
            <a:endParaRPr lang="zh-CN" altLang="en-US" sz="2000">
              <a:sym typeface="+mn-ea"/>
            </a:endParaRPr>
          </a:p>
          <a:p>
            <a:pPr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000" b="1" u="sng">
                <a:solidFill>
                  <a:srgbClr val="F3541A"/>
                </a:solidFill>
                <a:sym typeface="+mn-ea"/>
              </a:rPr>
              <a:t>食物纤维：</a:t>
            </a:r>
            <a:r>
              <a:rPr lang="zh-CN" altLang="en-US" sz="2000">
                <a:sym typeface="+mn-ea"/>
              </a:rPr>
              <a:t>其所含的水溶性食物纤维，可以将肠内的胆酸汁排出体外，预防动脉硬化等心血管疾病。</a:t>
            </a:r>
            <a:endParaRPr lang="zh-CN" altLang="en-US" sz="2000"/>
          </a:p>
          <a:p>
            <a:pPr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000" b="1" u="sng">
                <a:solidFill>
                  <a:srgbClr val="F3541A"/>
                </a:solidFill>
                <a:sym typeface="+mn-ea"/>
              </a:rPr>
              <a:t>维生素B：</a:t>
            </a:r>
            <a:r>
              <a:rPr lang="zh-CN" altLang="en-US" sz="2000">
                <a:sym typeface="+mn-ea"/>
              </a:rPr>
              <a:t>缺乏维生素B的人一般都会患上肝病，而且维生素B对解酒很有帮助，能预防酒精肝的形成。</a:t>
            </a:r>
            <a:endParaRPr lang="zh-CN" altLang="en-US"/>
          </a:p>
          <a:p>
            <a:pPr marL="0" indent="0">
              <a:buFont typeface="Wingdings" panose="05000000000000000000" charset="0"/>
              <a:buNone/>
            </a:pPr>
            <a:endParaRPr lang="zh-CN" altLang="en-US"/>
          </a:p>
          <a:p>
            <a:pPr>
              <a:buFont typeface="Wingdings" panose="05000000000000000000" charset="0"/>
              <a:buChar char="Ø"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6" name="图片 5" descr="201510300549559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93530" y="1341120"/>
            <a:ext cx="2605405" cy="2169795"/>
          </a:xfrm>
          <a:prstGeom prst="rect">
            <a:avLst/>
          </a:prstGeom>
        </p:spPr>
      </p:pic>
      <p:pic>
        <p:nvPicPr>
          <p:cNvPr id="7" name="图片 6" descr="mfkg-fyqefvx61023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0510" y="3900805"/>
            <a:ext cx="2637790" cy="23215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IMG_080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50515" y="532765"/>
            <a:ext cx="4196080" cy="3147695"/>
          </a:xfrm>
          <a:prstGeom prst="rect">
            <a:avLst/>
          </a:prstGeom>
        </p:spPr>
      </p:pic>
      <p:pic>
        <p:nvPicPr>
          <p:cNvPr id="5" name="图片 4" descr="IMG_08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5" y="532765"/>
            <a:ext cx="2360295" cy="3148330"/>
          </a:xfrm>
          <a:prstGeom prst="rect">
            <a:avLst/>
          </a:prstGeom>
        </p:spPr>
      </p:pic>
      <p:pic>
        <p:nvPicPr>
          <p:cNvPr id="6" name="图片 5" descr="IMG_59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" y="3864610"/>
            <a:ext cx="2424430" cy="2374900"/>
          </a:xfrm>
          <a:prstGeom prst="rect">
            <a:avLst/>
          </a:prstGeom>
        </p:spPr>
      </p:pic>
      <p:pic>
        <p:nvPicPr>
          <p:cNvPr id="7" name="图片 6" descr="IMG_59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5490" y="3864610"/>
            <a:ext cx="1363345" cy="2374265"/>
          </a:xfrm>
          <a:prstGeom prst="rect">
            <a:avLst/>
          </a:prstGeom>
        </p:spPr>
      </p:pic>
      <p:pic>
        <p:nvPicPr>
          <p:cNvPr id="8" name="图片 7" descr="IMG_61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3755" y="532765"/>
            <a:ext cx="4197350" cy="3148330"/>
          </a:xfrm>
          <a:prstGeom prst="rect">
            <a:avLst/>
          </a:prstGeom>
        </p:spPr>
      </p:pic>
      <p:pic>
        <p:nvPicPr>
          <p:cNvPr id="9" name="图片 8" descr="IMG_61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4515" y="3864610"/>
            <a:ext cx="1363345" cy="2374900"/>
          </a:xfrm>
          <a:prstGeom prst="rect">
            <a:avLst/>
          </a:prstGeom>
        </p:spPr>
      </p:pic>
      <p:pic>
        <p:nvPicPr>
          <p:cNvPr id="10" name="图片 9" descr="IMG_617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68055" y="3864610"/>
            <a:ext cx="2423795" cy="2374265"/>
          </a:xfrm>
          <a:prstGeom prst="rect">
            <a:avLst/>
          </a:prstGeom>
        </p:spPr>
      </p:pic>
      <p:pic>
        <p:nvPicPr>
          <p:cNvPr id="11" name="图片 10" descr="IMG_68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31230" y="3864610"/>
            <a:ext cx="2423795" cy="237426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水 稻 配 组 杂 交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14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0805" y="1630680"/>
            <a:ext cx="4793615" cy="3596005"/>
          </a:xfrm>
          <a:prstGeom prst="rect">
            <a:avLst/>
          </a:prstGeom>
        </p:spPr>
      </p:pic>
      <p:pic>
        <p:nvPicPr>
          <p:cNvPr id="5" name="图片 4" descr="IMG_15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4595" y="1630680"/>
            <a:ext cx="4794885" cy="35960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为什么要进行杂交育种呢？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06550"/>
            <a:ext cx="7972425" cy="2253615"/>
          </a:xfrm>
        </p:spPr>
        <p:txBody>
          <a:bodyPr>
            <a:normAutofit lnSpcReduction="20000"/>
          </a:bodyPr>
          <a:p>
            <a:pPr marL="0" indent="0">
              <a:lnSpc>
                <a:spcPct val="140000"/>
              </a:lnSpc>
              <a:buNone/>
            </a:pPr>
            <a:r>
              <a:rPr lang="zh-CN" altLang="en-US" sz="4000">
                <a:solidFill>
                  <a:srgbClr val="7030A0"/>
                </a:solidFill>
              </a:rPr>
              <a:t>猫生小猫，狗生小狗</a:t>
            </a:r>
            <a:r>
              <a:rPr lang="en-US" altLang="zh-CN" sz="4000">
                <a:solidFill>
                  <a:srgbClr val="7030A0"/>
                </a:solidFill>
              </a:rPr>
              <a:t>……</a:t>
            </a:r>
            <a:endParaRPr lang="zh-CN" altLang="en-US" sz="4000">
              <a:solidFill>
                <a:srgbClr val="7030A0"/>
              </a:solidFill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4000">
                <a:solidFill>
                  <a:srgbClr val="7030A0"/>
                </a:solidFill>
              </a:rPr>
              <a:t>一猪生九仔，连母十个样</a:t>
            </a:r>
            <a:r>
              <a:rPr lang="en-US" altLang="zh-CN" sz="4000">
                <a:solidFill>
                  <a:srgbClr val="7030A0"/>
                </a:solidFill>
              </a:rPr>
              <a:t>……</a:t>
            </a:r>
            <a:endParaRPr lang="zh-CN" altLang="en-US" sz="4000">
              <a:solidFill>
                <a:srgbClr val="FFC000"/>
              </a:solidFill>
            </a:endParaRPr>
          </a:p>
        </p:txBody>
      </p:sp>
      <p:pic>
        <p:nvPicPr>
          <p:cNvPr id="4" name="图片 3" descr="img889224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280" y="3540125"/>
            <a:ext cx="4897755" cy="3164205"/>
          </a:xfrm>
          <a:prstGeom prst="rect">
            <a:avLst/>
          </a:prstGeom>
        </p:spPr>
      </p:pic>
      <p:pic>
        <p:nvPicPr>
          <p:cNvPr id="5" name="图片 4" descr="tn_201183181912776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2920" y="3540125"/>
            <a:ext cx="5436870" cy="3164205"/>
          </a:xfrm>
          <a:prstGeom prst="rect">
            <a:avLst/>
          </a:prstGeom>
        </p:spPr>
      </p:pic>
      <p:sp>
        <p:nvSpPr>
          <p:cNvPr id="7" name="十角星 6"/>
          <p:cNvSpPr/>
          <p:nvPr/>
        </p:nvSpPr>
        <p:spPr>
          <a:xfrm>
            <a:off x="6456680" y="1364615"/>
            <a:ext cx="2642870" cy="127254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FF00"/>
                </a:solidFill>
              </a:rPr>
              <a:t>遗传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  <p:sp>
        <p:nvSpPr>
          <p:cNvPr id="8" name="十角星 7"/>
          <p:cNvSpPr/>
          <p:nvPr/>
        </p:nvSpPr>
        <p:spPr>
          <a:xfrm>
            <a:off x="7653655" y="2587625"/>
            <a:ext cx="2642870" cy="127254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C000"/>
                </a:solidFill>
              </a:rPr>
              <a:t>变异</a:t>
            </a:r>
            <a:endParaRPr lang="zh-CN" altLang="en-US" sz="3600" b="1">
              <a:solidFill>
                <a:srgbClr val="FFC000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7425" y="678815"/>
            <a:ext cx="726440" cy="5929630"/>
          </a:xfrm>
        </p:spPr>
        <p:txBody>
          <a:bodyPr>
            <a:normAutofit/>
          </a:bodyPr>
          <a:p>
            <a:pPr algn="ctr"/>
            <a:r>
              <a:rPr lang="zh-CN" altLang="zh-CN"/>
              <a:t>如何进行杂交育种呢</a:t>
            </a:r>
            <a:endParaRPr lang="zh-CN" altLang="zh-CN"/>
          </a:p>
        </p:txBody>
      </p:sp>
      <p:sp>
        <p:nvSpPr>
          <p:cNvPr id="10" name="内容占位符 9"/>
          <p:cNvSpPr/>
          <p:nvPr>
            <p:ph idx="1"/>
          </p:nvPr>
        </p:nvSpPr>
        <p:spPr>
          <a:xfrm>
            <a:off x="9100185" y="6002020"/>
            <a:ext cx="869950" cy="51689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 b="1">
                <a:solidFill>
                  <a:schemeClr val="tx1"/>
                </a:solidFill>
              </a:rPr>
              <a:t>……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272" name=" 272"/>
          <p:cNvSpPr/>
          <p:nvPr/>
        </p:nvSpPr>
        <p:spPr>
          <a:xfrm>
            <a:off x="9355455" y="633095"/>
            <a:ext cx="863600" cy="1032510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07855" y="854075"/>
            <a:ext cx="8629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/>
              <a:t>无芒</a:t>
            </a:r>
            <a:endParaRPr lang="zh-CN" altLang="en-US" sz="1600"/>
          </a:p>
          <a:p>
            <a:r>
              <a:rPr lang="zh-CN" altLang="en-US" sz="1600"/>
              <a:t>感病</a:t>
            </a:r>
            <a:endParaRPr lang="zh-CN" altLang="en-US" sz="1600"/>
          </a:p>
        </p:txBody>
      </p:sp>
      <p:sp>
        <p:nvSpPr>
          <p:cNvPr id="12" name="文本框 11"/>
          <p:cNvSpPr txBox="1"/>
          <p:nvPr/>
        </p:nvSpPr>
        <p:spPr>
          <a:xfrm flipV="1">
            <a:off x="8939530" y="910590"/>
            <a:ext cx="36766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latin typeface="Arial" panose="020B0604020202020204" pitchFamily="34" charset="0"/>
              </a:rPr>
              <a:t>×</a:t>
            </a:r>
            <a:endParaRPr lang="zh-CN" altLang="en-US" sz="4000">
              <a:latin typeface="Arial" panose="020B0604020202020204" pitchFamily="34" charset="0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9027795" y="1437640"/>
            <a:ext cx="15875" cy="3194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9022715" y="3081655"/>
            <a:ext cx="5080" cy="4044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流程图: 汇总连接 15"/>
          <p:cNvSpPr/>
          <p:nvPr/>
        </p:nvSpPr>
        <p:spPr>
          <a:xfrm>
            <a:off x="9122410" y="3151505"/>
            <a:ext cx="255270" cy="264795"/>
          </a:xfrm>
          <a:prstGeom prst="flowChartSummingJunction">
            <a:avLst/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 184"/>
          <p:cNvSpPr/>
          <p:nvPr/>
        </p:nvSpPr>
        <p:spPr>
          <a:xfrm>
            <a:off x="9100185" y="4392930"/>
            <a:ext cx="857885" cy="9213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tx1"/>
                </a:solidFill>
              </a:rPr>
              <a:t>无芒抗病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2" name=" 272"/>
          <p:cNvSpPr/>
          <p:nvPr/>
        </p:nvSpPr>
        <p:spPr>
          <a:xfrm>
            <a:off x="8169275" y="4337685"/>
            <a:ext cx="863600" cy="1032510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70875" y="4472305"/>
            <a:ext cx="6915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无芒</a:t>
            </a:r>
            <a:endParaRPr lang="zh-CN" altLang="en-US"/>
          </a:p>
          <a:p>
            <a:r>
              <a:rPr lang="zh-CN" altLang="en-US"/>
              <a:t>感病</a:t>
            </a:r>
            <a:endParaRPr lang="zh-CN" altLang="en-US"/>
          </a:p>
        </p:txBody>
      </p:sp>
      <p:cxnSp>
        <p:nvCxnSpPr>
          <p:cNvPr id="27" name="直接箭头连接符 26"/>
          <p:cNvCxnSpPr/>
          <p:nvPr/>
        </p:nvCxnSpPr>
        <p:spPr>
          <a:xfrm flipH="1">
            <a:off x="7838440" y="3455670"/>
            <a:ext cx="1078865" cy="7575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H="1">
            <a:off x="8722360" y="3636010"/>
            <a:ext cx="245745" cy="5105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9103995" y="3629660"/>
            <a:ext cx="252095" cy="4337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9122410" y="3479165"/>
            <a:ext cx="1117600" cy="650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 226"/>
          <p:cNvSpPr/>
          <p:nvPr/>
        </p:nvSpPr>
        <p:spPr>
          <a:xfrm>
            <a:off x="7504430" y="433705"/>
            <a:ext cx="1111885" cy="1190625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tx1"/>
                </a:solidFill>
              </a:rPr>
              <a:t>有芒</a:t>
            </a:r>
            <a:endParaRPr lang="zh-CN" altLang="en-US" sz="1600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tx1"/>
                </a:solidFill>
              </a:rPr>
              <a:t>抗病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2" name=" 226"/>
          <p:cNvSpPr/>
          <p:nvPr/>
        </p:nvSpPr>
        <p:spPr>
          <a:xfrm>
            <a:off x="8479790" y="1757045"/>
            <a:ext cx="1111885" cy="1190625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chemeClr val="tx1"/>
                </a:solidFill>
              </a:rPr>
              <a:t>F1</a:t>
            </a:r>
            <a:endParaRPr lang="en-US" altLang="zh-CN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有芒</a:t>
            </a:r>
            <a:endParaRPr lang="zh-CN" altLang="en-US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抗病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33" name=" 226"/>
          <p:cNvSpPr/>
          <p:nvPr/>
        </p:nvSpPr>
        <p:spPr>
          <a:xfrm>
            <a:off x="7379335" y="4404995"/>
            <a:ext cx="789940" cy="898525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有芒</a:t>
            </a:r>
            <a:endParaRPr lang="zh-CN" altLang="en-US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抗病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 226"/>
          <p:cNvSpPr/>
          <p:nvPr/>
        </p:nvSpPr>
        <p:spPr>
          <a:xfrm>
            <a:off x="9958070" y="4337685"/>
            <a:ext cx="789940" cy="898525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有芒</a:t>
            </a:r>
            <a:endParaRPr lang="zh-CN" altLang="en-US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感病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流程图: 汇总连接 38"/>
          <p:cNvSpPr/>
          <p:nvPr/>
        </p:nvSpPr>
        <p:spPr>
          <a:xfrm>
            <a:off x="9659620" y="5638165"/>
            <a:ext cx="255270" cy="264795"/>
          </a:xfrm>
          <a:prstGeom prst="flowChartSummingJunction">
            <a:avLst/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0" name="直接箭头连接符 39"/>
          <p:cNvCxnSpPr/>
          <p:nvPr/>
        </p:nvCxnSpPr>
        <p:spPr>
          <a:xfrm flipH="1">
            <a:off x="9519285" y="5413375"/>
            <a:ext cx="10160" cy="5886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 descr="(Y7OEN4SEKE}I]P_1VLA5A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412115"/>
            <a:ext cx="4272915" cy="2950845"/>
          </a:xfrm>
          <a:prstGeom prst="rect">
            <a:avLst/>
          </a:prstGeom>
        </p:spPr>
      </p:pic>
      <p:pic>
        <p:nvPicPr>
          <p:cNvPr id="42" name="图片 41" descr="3}2(E[}ZL0{S2M~3P54DPN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910" y="3495040"/>
            <a:ext cx="4307840" cy="29381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" grpId="0" bldLvl="0" animBg="1"/>
      <p:bldP spid="272" grpId="0" bldLvl="0" animBg="1"/>
      <p:bldP spid="11" grpId="0"/>
      <p:bldP spid="12" grpId="0"/>
      <p:bldP spid="32" grpId="0" bldLvl="0" animBg="1"/>
      <p:bldP spid="16" grpId="0" bldLvl="0" animBg="1"/>
      <p:bldP spid="33" grpId="0" bldLvl="0" animBg="1"/>
      <p:bldP spid="22" grpId="0" bldLvl="0" animBg="1"/>
      <p:bldP spid="23" grpId="0"/>
      <p:bldP spid="18" grpId="0" bldLvl="0" animBg="1"/>
      <p:bldP spid="36" grpId="0" bldLvl="0" animBg="1"/>
      <p:bldP spid="18" grpId="1" bldLvl="0" animBg="1"/>
      <p:bldP spid="39" grpId="0" bldLvl="0" animBg="1"/>
      <p:bldP spid="10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31410" y="1498600"/>
            <a:ext cx="2145030" cy="1325880"/>
          </a:xfrm>
        </p:spPr>
        <p:txBody>
          <a:bodyPr/>
          <a:p>
            <a:r>
              <a:rPr lang="zh-CN" altLang="en-US"/>
              <a:t>筛   选 </a:t>
            </a:r>
            <a:endParaRPr lang="zh-CN" altLang="en-US"/>
          </a:p>
        </p:txBody>
      </p:sp>
      <p:pic>
        <p:nvPicPr>
          <p:cNvPr id="7" name="图片 6" descr="微信图片_201811112048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85" y="462915"/>
            <a:ext cx="4529455" cy="3397250"/>
          </a:xfrm>
          <a:prstGeom prst="rect">
            <a:avLst/>
          </a:prstGeom>
        </p:spPr>
      </p:pic>
      <p:pic>
        <p:nvPicPr>
          <p:cNvPr id="8" name="图片 7" descr="微信图片_201811112048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6205" y="3977640"/>
            <a:ext cx="3725545" cy="2630805"/>
          </a:xfrm>
          <a:prstGeom prst="rect">
            <a:avLst/>
          </a:prstGeom>
        </p:spPr>
      </p:pic>
      <p:pic>
        <p:nvPicPr>
          <p:cNvPr id="6" name="图片 5" descr="IMG_88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6535" y="3860165"/>
            <a:ext cx="4192270" cy="2748280"/>
          </a:xfrm>
          <a:prstGeom prst="rect">
            <a:avLst/>
          </a:prstGeom>
        </p:spPr>
      </p:pic>
      <p:pic>
        <p:nvPicPr>
          <p:cNvPr id="3" name="图片 2" descr="老钮指导技术人员进行分子标记抗性检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685" y="3963035"/>
            <a:ext cx="3467735" cy="2645410"/>
          </a:xfrm>
          <a:prstGeom prst="rect">
            <a:avLst/>
          </a:prstGeom>
        </p:spPr>
      </p:pic>
      <p:pic>
        <p:nvPicPr>
          <p:cNvPr id="5" name="图片 4" descr="3de3eaf9eebb8b3ba3a114eadfaa4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0710" y="463550"/>
            <a:ext cx="5078095" cy="32886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内容占位符 6" descr="20121220144532643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964170" y="237490"/>
            <a:ext cx="3945890" cy="29597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98085" y="874395"/>
            <a:ext cx="1809115" cy="1325880"/>
          </a:xfrm>
        </p:spPr>
        <p:txBody>
          <a:bodyPr/>
          <a:p>
            <a:pPr algn="ctr"/>
            <a:r>
              <a:rPr lang="zh-CN" altLang="en-US"/>
              <a:t>收 割</a:t>
            </a:r>
            <a:endParaRPr lang="zh-CN" altLang="en-US"/>
          </a:p>
        </p:txBody>
      </p:sp>
      <p:pic>
        <p:nvPicPr>
          <p:cNvPr id="5" name="图片 4" descr="IMG_80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30" y="460375"/>
            <a:ext cx="3499485" cy="6180455"/>
          </a:xfrm>
          <a:prstGeom prst="rect">
            <a:avLst/>
          </a:prstGeom>
        </p:spPr>
      </p:pic>
      <p:pic>
        <p:nvPicPr>
          <p:cNvPr id="4" name="图片 3" descr="老钮将女儿钮叶红也带上了育种的道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1445" y="3057525"/>
            <a:ext cx="3922395" cy="3583305"/>
          </a:xfrm>
          <a:prstGeom prst="rect">
            <a:avLst/>
          </a:prstGeom>
        </p:spPr>
      </p:pic>
      <p:pic>
        <p:nvPicPr>
          <p:cNvPr id="43011" name="图片 44035" descr="武运粳21_洪泽 021"/>
          <p:cNvPicPr>
            <a:picLocks noChangeAspect="1"/>
          </p:cNvPicPr>
          <p:nvPr/>
        </p:nvPicPr>
        <p:blipFill>
          <a:blip r:embed="rId4">
            <a:lum bright="17999" contrast="35999"/>
          </a:blip>
          <a:srcRect t="10583" r="1472" b="10916"/>
          <a:stretch>
            <a:fillRect/>
          </a:stretch>
        </p:blipFill>
        <p:spPr>
          <a:xfrm>
            <a:off x="7964170" y="3422650"/>
            <a:ext cx="3996055" cy="32181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75280" y="206375"/>
            <a:ext cx="2275205" cy="1325880"/>
          </a:xfrm>
        </p:spPr>
        <p:txBody>
          <a:bodyPr/>
          <a:p>
            <a:r>
              <a:rPr lang="zh-CN" altLang="en-US"/>
              <a:t>比 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IMG_84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0275" y="206375"/>
            <a:ext cx="4310380" cy="3233420"/>
          </a:xfrm>
          <a:prstGeom prst="rect">
            <a:avLst/>
          </a:prstGeom>
        </p:spPr>
      </p:pic>
      <p:pic>
        <p:nvPicPr>
          <p:cNvPr id="4" name="内容占位符 3" descr="IMG_84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910" y="3487420"/>
            <a:ext cx="4309745" cy="3233420"/>
          </a:xfrm>
          <a:prstGeom prst="rect">
            <a:avLst/>
          </a:prstGeom>
        </p:spPr>
      </p:pic>
      <p:pic>
        <p:nvPicPr>
          <p:cNvPr id="6" name="图片 5" descr="IMG_83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20" y="1679575"/>
            <a:ext cx="6720840" cy="50412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75665" y="1223010"/>
            <a:ext cx="10440670" cy="44119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让水稻产量增加！</a:t>
            </a:r>
            <a:endParaRPr lang="zh-CN" altLang="en-US" sz="7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综合抗性更强！</a:t>
            </a:r>
            <a:endParaRPr lang="zh-CN" altLang="en-US" sz="7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米饭更可口！</a:t>
            </a:r>
            <a:endParaRPr lang="zh-CN" altLang="en-US" sz="7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3400425" y="4010696"/>
            <a:ext cx="5715000" cy="1185937"/>
          </a:xfrm>
        </p:spPr>
        <p:txBody>
          <a:bodyPr/>
          <a:lstStyle/>
          <a:p>
            <a:r>
              <a:rPr lang="en-US" altLang="zh-CN"/>
              <a:t>THANK YOU</a:t>
            </a:r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3400425" y="1874520"/>
            <a:ext cx="645731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88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谢 谢 大 家！</a:t>
            </a:r>
            <a:endParaRPr lang="zh-CN" altLang="en-US" sz="88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6140" y="1440180"/>
            <a:ext cx="8208010" cy="4351655"/>
          </a:xfrm>
        </p:spPr>
        <p:txBody>
          <a:bodyPr/>
          <a:p>
            <a:pPr marL="0" indent="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b="1" u="sng">
                <a:solidFill>
                  <a:srgbClr val="F3541A"/>
                </a:solidFill>
                <a:sym typeface="+mn-ea"/>
              </a:rPr>
              <a:t>谷维素：</a:t>
            </a:r>
            <a:r>
              <a:rPr lang="zh-CN" altLang="en-US">
                <a:sym typeface="+mn-ea"/>
              </a:rPr>
              <a:t>大米中特有的成分谷维素，被称为“美容素”，是植物行的黑色素抑制剂，防止肌肤被裂和改善肌肤色泽，使肌肤绽放自然润白亮泽。 </a:t>
            </a:r>
            <a:endParaRPr lang="zh-CN" altLang="en-US"/>
          </a:p>
          <a:p>
            <a:pPr marL="0" indent="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b="1" u="sng">
                <a:solidFill>
                  <a:srgbClr val="F3541A"/>
                </a:solidFill>
                <a:sym typeface="+mn-ea"/>
              </a:rPr>
              <a:t>稻糠甾醇：</a:t>
            </a:r>
            <a:r>
              <a:rPr lang="zh-CN" altLang="en-US">
                <a:sym typeface="+mn-ea"/>
              </a:rPr>
              <a:t>对肌肤具有很高的渗透性，能维持细胞的柔软和湿润，有效保持肌肤表面水分，稻糠甾醇还能促进肌肤新陈代谢、抑制肌肤发炎，可防日晒红斑、肌肤老化。</a:t>
            </a:r>
            <a:endParaRPr lang="zh-CN" altLang="en-US"/>
          </a:p>
          <a:p>
            <a:pPr marL="0" indent="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b="1" u="sng">
                <a:solidFill>
                  <a:srgbClr val="F3541A"/>
                </a:solidFill>
                <a:sym typeface="+mn-ea"/>
              </a:rPr>
              <a:t>原花青素：</a:t>
            </a:r>
            <a:r>
              <a:rPr lang="zh-CN" altLang="en-US">
                <a:sym typeface="+mn-ea"/>
              </a:rPr>
              <a:t>能恢复胶原蛋白活力，使肌肤平滑而有弹性。</a:t>
            </a: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endParaRPr lang="zh-CN" altLang="en-US"/>
          </a:p>
        </p:txBody>
      </p:sp>
      <p:pic>
        <p:nvPicPr>
          <p:cNvPr id="4" name="图片 3" descr="201801021319223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74150" y="1096645"/>
            <a:ext cx="2790190" cy="1806575"/>
          </a:xfrm>
          <a:prstGeom prst="rect">
            <a:avLst/>
          </a:prstGeom>
        </p:spPr>
      </p:pic>
      <p:pic>
        <p:nvPicPr>
          <p:cNvPr id="5" name="图片 4" descr="CgQI0lZEpi6ANuhBAAJTH9JxtQc98800_600x6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4150" y="3010535"/>
            <a:ext cx="2876550" cy="28765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7462c60944e57b0fa67c10c776ba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6925" y="1172845"/>
            <a:ext cx="6096000" cy="3818255"/>
          </a:xfrm>
          <a:prstGeom prst="rect">
            <a:avLst/>
          </a:prstGeom>
        </p:spPr>
      </p:pic>
      <p:pic>
        <p:nvPicPr>
          <p:cNvPr id="5" name="内容占位符 4" descr="timg (1)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725" y="1172845"/>
            <a:ext cx="5379720" cy="38182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latin typeface="+mj-lt"/>
                <a:ea typeface="+mj-ea"/>
              </a:rPr>
              <a:t>水稻的一生</a:t>
            </a:r>
            <a:endParaRPr lang="en-US" altLang="zh-CN" dirty="0">
              <a:latin typeface="+mj-lt"/>
              <a:ea typeface="+mj-ea"/>
            </a:endParaRPr>
          </a:p>
        </p:txBody>
      </p:sp>
      <p:sp>
        <p:nvSpPr>
          <p:cNvPr id="10243" name="MH_Others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28800" y="2185988"/>
            <a:ext cx="2098675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DABE8B"/>
              </a:buClr>
              <a:buFont typeface="幼圆" panose="02010509060101010101" pitchFamily="49" charset="-122"/>
              <a:buChar char=" 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5400" dirty="0" smtClean="0">
                <a:solidFill>
                  <a:schemeClr val="accent3"/>
                </a:solidFill>
                <a:latin typeface="+mn-lt"/>
                <a:ea typeface="+mn-ea"/>
              </a:rPr>
              <a:t>Part 1</a:t>
            </a:r>
            <a:endParaRPr lang="en-US" altLang="zh-CN" sz="5400" dirty="0" smtClean="0">
              <a:solidFill>
                <a:schemeClr val="accent3"/>
              </a:solidFill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830705" y="1010285"/>
            <a:ext cx="8720455" cy="157099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accent4"/>
                </a:solidFill>
                <a:sym typeface="+mn-ea"/>
              </a:rPr>
              <a:t>水稻的一生：通常指从</a:t>
            </a:r>
            <a:r>
              <a:rPr lang="zh-CN" altLang="en-US" u="sng">
                <a:solidFill>
                  <a:srgbClr val="7030A0"/>
                </a:solidFill>
                <a:effectLst/>
                <a:sym typeface="+mn-ea"/>
              </a:rPr>
              <a:t>种子萌发</a:t>
            </a:r>
            <a:r>
              <a:rPr lang="zh-CN" altLang="en-US">
                <a:solidFill>
                  <a:schemeClr val="accent4"/>
                </a:solidFill>
                <a:effectLst/>
                <a:sym typeface="+mn-ea"/>
              </a:rPr>
              <a:t>到</a:t>
            </a:r>
            <a:r>
              <a:rPr lang="zh-CN" altLang="en-US" u="sng">
                <a:solidFill>
                  <a:srgbClr val="0070C0"/>
                </a:solidFill>
                <a:sym typeface="+mn-ea"/>
              </a:rPr>
              <a:t>新种子成熟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。</a:t>
            </a:r>
            <a:endParaRPr lang="zh-CN" altLang="en-US" b="0">
              <a:solidFill>
                <a:schemeClr val="accent4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水稻生长的三个阶段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2981325" cy="4173855"/>
          </a:xfrm>
          <a:solidFill>
            <a:srgbClr val="FFFF00"/>
          </a:solidFill>
          <a:ln>
            <a:solidFill>
              <a:srgbClr val="F4C966"/>
            </a:solidFill>
          </a:ln>
        </p:spPr>
        <p:txBody>
          <a:bodyPr/>
          <a:p>
            <a:pPr>
              <a:lnSpc>
                <a:spcPct val="110000"/>
              </a:lnSpc>
              <a:buFont typeface="Wingdings" panose="05000000000000000000" charset="0"/>
              <a:buChar char="Ø"/>
            </a:pPr>
            <a:r>
              <a:rPr lang="zh-CN" altLang="en-US" b="1">
                <a:solidFill>
                  <a:srgbClr val="00B050"/>
                </a:solidFill>
              </a:rPr>
              <a:t>营养生长阶段</a:t>
            </a:r>
            <a:endParaRPr lang="zh-CN" altLang="en-US" b="1">
              <a:solidFill>
                <a:srgbClr val="00B050"/>
              </a:solidFill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时期</a:t>
            </a:r>
            <a:r>
              <a:rPr lang="en-US" altLang="zh-CN"/>
              <a:t>0——</a:t>
            </a:r>
            <a:r>
              <a:rPr lang="zh-CN" altLang="en-US"/>
              <a:t>发芽期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时期</a:t>
            </a:r>
            <a:r>
              <a:rPr lang="en-US" altLang="zh-CN"/>
              <a:t>1——</a:t>
            </a:r>
            <a:r>
              <a:rPr lang="zh-CN" altLang="en-US"/>
              <a:t>幼苗期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时期</a:t>
            </a:r>
            <a:r>
              <a:rPr lang="en-US" altLang="zh-CN"/>
              <a:t>2——</a:t>
            </a:r>
            <a:r>
              <a:rPr lang="zh-CN" altLang="en-US"/>
              <a:t>分蘖期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时期</a:t>
            </a:r>
            <a:r>
              <a:rPr lang="en-US" altLang="zh-CN"/>
              <a:t>3——</a:t>
            </a:r>
            <a:r>
              <a:rPr lang="zh-CN" altLang="en-US"/>
              <a:t>拔节期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3883660" y="1835150"/>
            <a:ext cx="4494530" cy="4173855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Font typeface="Wingdings" panose="05000000000000000000" charset="0"/>
              <a:buChar char="Ø"/>
            </a:pPr>
            <a:r>
              <a:rPr lang="zh-CN" altLang="en-US" b="1">
                <a:solidFill>
                  <a:srgbClr val="FFFF00"/>
                </a:solidFill>
              </a:rPr>
              <a:t>营养生长与生殖生长并进阶段</a:t>
            </a:r>
            <a:endParaRPr lang="zh-CN" altLang="en-US" b="1">
              <a:solidFill>
                <a:srgbClr val="FFFF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/>
              <a:t>时期</a:t>
            </a:r>
            <a:r>
              <a:rPr lang="en-US" altLang="zh-CN"/>
              <a:t>4</a:t>
            </a:r>
            <a:r>
              <a:rPr lang="en-US" altLang="zh-CN"/>
              <a:t>——</a:t>
            </a:r>
            <a:r>
              <a:rPr lang="zh-CN" altLang="en-US"/>
              <a:t>孕穗期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时期</a:t>
            </a:r>
            <a:r>
              <a:rPr lang="en-US" altLang="zh-CN"/>
              <a:t>5</a:t>
            </a:r>
            <a:r>
              <a:rPr lang="en-US" altLang="zh-CN"/>
              <a:t>——</a:t>
            </a:r>
            <a:r>
              <a:rPr lang="zh-CN" altLang="en-US"/>
              <a:t>抽穗</a:t>
            </a:r>
            <a:r>
              <a:rPr lang="zh-CN" altLang="en-US"/>
              <a:t>期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时期</a:t>
            </a:r>
            <a:r>
              <a:rPr lang="en-US" altLang="zh-CN"/>
              <a:t>6</a:t>
            </a:r>
            <a:r>
              <a:rPr lang="en-US" altLang="zh-CN"/>
              <a:t>——</a:t>
            </a:r>
            <a:r>
              <a:rPr lang="zh-CN" altLang="en-US"/>
              <a:t>扬花</a:t>
            </a:r>
            <a:r>
              <a:rPr lang="zh-CN" altLang="en-US"/>
              <a:t>期</a:t>
            </a:r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8449945" y="1825625"/>
            <a:ext cx="3041015" cy="4173855"/>
          </a:xfrm>
          <a:prstGeom prst="rect">
            <a:avLst/>
          </a:prstGeom>
          <a:solidFill>
            <a:srgbClr val="308E98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Font typeface="Wingdings" panose="05000000000000000000" charset="0"/>
              <a:buChar char="Ø"/>
            </a:pPr>
            <a:r>
              <a:rPr lang="zh-CN" altLang="en-US" b="1">
                <a:solidFill>
                  <a:srgbClr val="FFC000"/>
                </a:solidFill>
              </a:rPr>
              <a:t>生殖生长阶段</a:t>
            </a:r>
            <a:endParaRPr lang="zh-CN" altLang="en-US" b="1">
              <a:solidFill>
                <a:srgbClr val="FFC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/>
              <a:t>时期</a:t>
            </a:r>
            <a:r>
              <a:rPr lang="en-US" altLang="zh-CN"/>
              <a:t>7</a:t>
            </a:r>
            <a:r>
              <a:rPr lang="en-US" altLang="zh-CN"/>
              <a:t>——</a:t>
            </a:r>
            <a:r>
              <a:rPr lang="zh-CN" altLang="en-US"/>
              <a:t>乳熟</a:t>
            </a:r>
            <a:r>
              <a:rPr lang="zh-CN" altLang="en-US"/>
              <a:t>期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时期</a:t>
            </a:r>
            <a:r>
              <a:rPr lang="en-US" altLang="zh-CN"/>
              <a:t>8</a:t>
            </a:r>
            <a:r>
              <a:rPr lang="en-US" altLang="zh-CN"/>
              <a:t>——</a:t>
            </a:r>
            <a:r>
              <a:rPr lang="zh-CN" altLang="en-US"/>
              <a:t>蜡熟</a:t>
            </a:r>
            <a:r>
              <a:rPr lang="zh-CN" altLang="en-US"/>
              <a:t>期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时期</a:t>
            </a:r>
            <a:r>
              <a:rPr lang="en-US" altLang="zh-CN"/>
              <a:t>9</a:t>
            </a:r>
            <a:r>
              <a:rPr lang="en-US" altLang="zh-CN"/>
              <a:t>——</a:t>
            </a:r>
            <a:r>
              <a:rPr lang="zh-CN" altLang="en-US"/>
              <a:t>完熟</a:t>
            </a:r>
            <a:r>
              <a:rPr lang="zh-CN" altLang="en-US"/>
              <a:t>期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92245" y="394335"/>
            <a:ext cx="4969510" cy="1148080"/>
          </a:xfrm>
          <a:solidFill>
            <a:srgbClr val="00B050"/>
          </a:solidFill>
        </p:spPr>
        <p:txBody>
          <a:bodyPr>
            <a:normAutofit/>
          </a:bodyPr>
          <a:p>
            <a:pPr algn="ctr"/>
            <a:r>
              <a:rPr lang="zh-CN" altLang="en-US">
                <a:solidFill>
                  <a:srgbClr val="FFFF00"/>
                </a:solidFill>
                <a:sym typeface="+mn-ea"/>
              </a:rPr>
              <a:t>时期</a:t>
            </a:r>
            <a:r>
              <a:rPr lang="en-US" altLang="zh-CN">
                <a:solidFill>
                  <a:srgbClr val="FFFF00"/>
                </a:solidFill>
                <a:sym typeface="+mn-ea"/>
              </a:rPr>
              <a:t>0——</a:t>
            </a:r>
            <a:r>
              <a:rPr lang="zh-CN" altLang="en-US">
                <a:solidFill>
                  <a:srgbClr val="FFFF00"/>
                </a:solidFill>
                <a:sym typeface="+mn-ea"/>
              </a:rPr>
              <a:t>发芽期</a:t>
            </a:r>
            <a:endParaRPr lang="zh-CN" altLang="en-US">
              <a:solidFill>
                <a:srgbClr val="FFFF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167630"/>
            <a:ext cx="10515600" cy="1591945"/>
          </a:xfrm>
        </p:spPr>
        <p:txBody>
          <a:bodyPr>
            <a:normAutofit/>
          </a:bodyPr>
          <a:p>
            <a:pPr>
              <a:lnSpc>
                <a:spcPct val="110000"/>
              </a:lnSpc>
            </a:pPr>
            <a:r>
              <a:rPr lang="zh-CN" altLang="en-US"/>
              <a:t>种子播种前，通常要浸种24小时并催芽24小时使其预先发芽。种子发芽后，幼根和幼芽就从稻壳中长出！</a:t>
            </a:r>
            <a:endParaRPr lang="zh-CN" altLang="en-US"/>
          </a:p>
          <a:p>
            <a:r>
              <a:rPr lang="zh-CN" altLang="en-US"/>
              <a:t>种子在苗床上发芽后2～3天，第一片叶就突破胚芽鞘长出了。</a:t>
            </a:r>
            <a:endParaRPr lang="zh-CN" altLang="en-US"/>
          </a:p>
        </p:txBody>
      </p:sp>
      <p:pic>
        <p:nvPicPr>
          <p:cNvPr id="4" name="图片 3" descr="2019_04_01_1ebe1ee7ccf149d3ac1a0cbba97d0ff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4775" y="1973580"/>
            <a:ext cx="3563620" cy="2672715"/>
          </a:xfrm>
          <a:prstGeom prst="ellipse">
            <a:avLst/>
          </a:prstGeom>
        </p:spPr>
      </p:pic>
      <p:pic>
        <p:nvPicPr>
          <p:cNvPr id="5" name="图片 4" descr="30782041585949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645" y="1973580"/>
            <a:ext cx="2683510" cy="2672715"/>
          </a:xfrm>
          <a:prstGeom prst="ellipse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3212465" y="3111500"/>
            <a:ext cx="612775" cy="386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7205" y="1963420"/>
            <a:ext cx="3649345" cy="2683510"/>
          </a:xfrm>
          <a:prstGeom prst="rect">
            <a:avLst/>
          </a:prstGeom>
        </p:spPr>
      </p:pic>
      <p:sp>
        <p:nvSpPr>
          <p:cNvPr id="11" name="右箭头 10"/>
          <p:cNvSpPr/>
          <p:nvPr/>
        </p:nvSpPr>
        <p:spPr>
          <a:xfrm>
            <a:off x="7564120" y="3136265"/>
            <a:ext cx="475615" cy="336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0" y="0"/>
            <a:ext cx="3144520" cy="555625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</p:spPr>
        <p:txBody>
          <a:bodyPr vert="horz" lIns="91440" tIns="45720" rIns="91440" bIns="45720" rtlCol="0" anchor="ctr" anchorCtr="0">
            <a:normAutofit fontScale="6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>
                <a:solidFill>
                  <a:srgbClr val="FFFF00"/>
                </a:solidFill>
                <a:sym typeface="+mn-ea"/>
              </a:rPr>
              <a:t>营养生长阶段</a:t>
            </a:r>
            <a:endParaRPr lang="zh-CN">
              <a:solidFill>
                <a:srgbClr val="FFFF00"/>
              </a:solidFill>
              <a:sym typeface="+mn-ea"/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2720340" y="1752600"/>
            <a:ext cx="2374265" cy="1558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60000"/>
              </a:lnSpc>
              <a:buNone/>
            </a:pPr>
            <a:r>
              <a:rPr lang="en-US" altLang="zh-CN" sz="1430">
                <a:solidFill>
                  <a:srgbClr val="FF0000"/>
                </a:solidFill>
                <a:effectLst/>
              </a:rPr>
              <a:t>1</a:t>
            </a:r>
            <a:r>
              <a:rPr lang="zh-CN" altLang="en-US" sz="1430">
                <a:solidFill>
                  <a:srgbClr val="FF0000"/>
                </a:solidFill>
                <a:effectLst/>
              </a:rPr>
              <a:t>、足够的水分；</a:t>
            </a:r>
            <a:endParaRPr lang="zh-CN" altLang="en-US" sz="1430">
              <a:solidFill>
                <a:srgbClr val="FF0000"/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altLang="zh-CN" sz="1430">
                <a:solidFill>
                  <a:srgbClr val="FF0000"/>
                </a:solidFill>
              </a:rPr>
              <a:t>2</a:t>
            </a:r>
            <a:r>
              <a:rPr lang="zh-CN" altLang="en-US" sz="1430">
                <a:solidFill>
                  <a:srgbClr val="FF0000"/>
                </a:solidFill>
              </a:rPr>
              <a:t>、适宜的温度：</a:t>
            </a:r>
            <a:r>
              <a:rPr lang="en-US" altLang="zh-CN" sz="1430">
                <a:solidFill>
                  <a:srgbClr val="FF0000"/>
                </a:solidFill>
              </a:rPr>
              <a:t>28-35</a:t>
            </a:r>
            <a:r>
              <a:rPr lang="zh-CN" altLang="en-US" sz="1430">
                <a:solidFill>
                  <a:srgbClr val="FF0000"/>
                </a:solidFill>
              </a:rPr>
              <a:t>度；</a:t>
            </a:r>
            <a:endParaRPr lang="zh-CN" altLang="en-US" sz="1430">
              <a:solidFill>
                <a:srgbClr val="FF0000"/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altLang="zh-CN" sz="1430">
                <a:solidFill>
                  <a:srgbClr val="FF0000"/>
                </a:solidFill>
              </a:rPr>
              <a:t>3</a:t>
            </a:r>
            <a:r>
              <a:rPr lang="zh-CN" altLang="en-US" sz="1430">
                <a:solidFill>
                  <a:srgbClr val="FF0000"/>
                </a:solidFill>
              </a:rPr>
              <a:t>、充足的氧气。</a:t>
            </a:r>
            <a:endParaRPr lang="zh-CN" altLang="en-US" sz="143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1430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504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35"/>
  <p:tag name="KSO_WM_UNIT_ID" val="custom160335_12*a*1"/>
  <p:tag name="KSO_WM_UNIT_TYPE" val="a"/>
  <p:tag name="KSO_WM_UNIT_INDEX" val="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35"/>
  <p:tag name="KSO_WM_UNIT_ID" val="custom160335_12*e*1"/>
  <p:tag name="MH" val="20150401114614"/>
  <p:tag name="MH_LIBRARY" val="CONTENTS"/>
  <p:tag name="MH_TYPE" val="OTHERS"/>
  <p:tag name="KSO_WM_UNIT_TYPE" val="e"/>
  <p:tag name="KSO_WM_UNIT_INDEX" val="1"/>
  <p:tag name="KSO_WM_UNIT_CLEAR" val="1"/>
  <p:tag name="KSO_WM_UNIT_LAYERLEVEL" val="1"/>
  <p:tag name="KSO_WM_UNIT_VALUE" val="6"/>
  <p:tag name="KSO_WM_UNIT_HIGHLIGHT" val="0"/>
  <p:tag name="KSO_WM_UNIT_COMPATIBLE" val="1"/>
  <p:tag name="KSO_WM_UNIT_PRESET_TEXT" val="01"/>
</p:tagLst>
</file>

<file path=ppt/tags/tag16.xml><?xml version="1.0" encoding="utf-8"?>
<p:tagLst xmlns:p="http://schemas.openxmlformats.org/presentationml/2006/main">
  <p:tag name="MH" val="20150401114614"/>
  <p:tag name="MH_LIBRARY" val="CONTENTS"/>
  <p:tag name="MH_AUTOCOLOR" val="TRUE"/>
  <p:tag name="MH_TYPE" val="SECTION"/>
  <p:tag name="KSO_WM_TEMPLATE_CATEGORY" val="custom"/>
  <p:tag name="KSO_WM_TEMPLATE_INDEX" val="160335"/>
  <p:tag name="KSO_WM_TAG_VERSION" val="1.0"/>
  <p:tag name="KSO_WM_SLIDE_ID" val="custom160335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  <p:tag name="KSO_WM_SPECIAL_SOURCE" val="bdnull"/>
</p:tagLst>
</file>

<file path=ppt/tags/tag17.xml><?xml version="1.0" encoding="utf-8"?>
<p:tagLst xmlns:p="http://schemas.openxmlformats.org/presentationml/2006/main">
  <p:tag name="KSO_WM_TEMPLATE_CATEGORY" val="custom"/>
  <p:tag name="KSO_WM_TEMPLATE_INDEX" val="20185048"/>
  <p:tag name="KSO_WM_UNIT_TYPE" val="a"/>
  <p:tag name="KSO_WM_UNIT_INDEX" val="1"/>
  <p:tag name="KSO_WM_UNIT_ID" val="custom20185048_6*a*1"/>
  <p:tag name="KSO_WM_UNIT_LAYERLEVEL" val="1"/>
  <p:tag name="KSO_WM_UNIT_VALUE" val="12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SECTION TITLE"/>
</p:tagLst>
</file>

<file path=ppt/tags/tag18.xml><?xml version="1.0" encoding="utf-8"?>
<p:tagLst xmlns:p="http://schemas.openxmlformats.org/presentationml/2006/main">
  <p:tag name="KSO_WM_TEMPLATE_CATEGORY" val="custom"/>
  <p:tag name="KSO_WM_TEMPLATE_INDEX" val="20185048"/>
  <p:tag name="KSO_WM_TAG_VERSION" val="1.0"/>
  <p:tag name="KSO_WM_SLIDE_ID" val="custom20185048_6"/>
  <p:tag name="KSO_WM_SLIDE_INDEX" val="6"/>
  <p:tag name="KSO_WM_SLIDE_ITEM_CNT" val="1"/>
  <p:tag name="KSO_WM_SLIDE_LAYOUT" val="a_e"/>
  <p:tag name="KSO_WM_SLIDE_LAYOUT_CNT" val="1_1"/>
  <p:tag name="KSO_WM_SLIDE_TYPE" val="sectionTitle"/>
  <p:tag name="KSO_WM_BEAUTIFY_FLAG" val="#wm#"/>
  <p:tag name="KSO_WM_SLIDE_SUBTYPE" val="pureTxt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504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21.xml><?xml version="1.0" encoding="utf-8"?>
<p:tagLst xmlns:p="http://schemas.openxmlformats.org/presentationml/2006/main">
  <p:tag name="KSO_WM_UNIT_PLACING_PICTURE_USER_VIEWPORT" val="{&quot;height&quot;:6744,&quot;width&quot;:8991}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26.xml><?xml version="1.0" encoding="utf-8"?>
<p:tagLst xmlns:p="http://schemas.openxmlformats.org/presentationml/2006/main">
  <p:tag name="KSO_WM_UNIT_TABLE_BEAUTIFY" val="smartTable{0e5633d4-3f0c-403c-a3ca-af91bbef58f8}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3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CATEGORY" val="custom"/>
  <p:tag name="KSO_WM_TEMPLATE_INDEX" val="20185048"/>
  <p:tag name="KSO_WM_TAG_VERSION" val="1.0"/>
  <p:tag name="KSO_WM_BEAUTIFY_FLAG" val="#wm#"/>
  <p:tag name="KSO_WM_TEMPLATE_THUMBS_INDEX" val="1、6、10、16、19、22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35"/>
  <p:tag name="KSO_WM_UNIT_ID" val="custom160335_12*a*1"/>
  <p:tag name="KSO_WM_UNIT_TYPE" val="a"/>
  <p:tag name="KSO_WM_UNIT_INDEX" val="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35"/>
  <p:tag name="KSO_WM_UNIT_ID" val="custom160335_12*e*1"/>
  <p:tag name="MH" val="20150401114614"/>
  <p:tag name="MH_LIBRARY" val="CONTENTS"/>
  <p:tag name="MH_TYPE" val="OTHERS"/>
  <p:tag name="KSO_WM_UNIT_TYPE" val="e"/>
  <p:tag name="KSO_WM_UNIT_INDEX" val="1"/>
  <p:tag name="KSO_WM_UNIT_CLEAR" val="1"/>
  <p:tag name="KSO_WM_UNIT_LAYERLEVEL" val="1"/>
  <p:tag name="KSO_WM_UNIT_VALUE" val="6"/>
  <p:tag name="KSO_WM_UNIT_HIGHLIGHT" val="0"/>
  <p:tag name="KSO_WM_UNIT_COMPATIBLE" val="1"/>
  <p:tag name="KSO_WM_UNIT_PRESET_TEXT" val="01"/>
</p:tagLst>
</file>

<file path=ppt/tags/tag35.xml><?xml version="1.0" encoding="utf-8"?>
<p:tagLst xmlns:p="http://schemas.openxmlformats.org/presentationml/2006/main">
  <p:tag name="MH" val="20150401114614"/>
  <p:tag name="MH_LIBRARY" val="CONTENTS"/>
  <p:tag name="MH_AUTOCOLOR" val="TRUE"/>
  <p:tag name="MH_TYPE" val="SECTION"/>
  <p:tag name="KSO_WM_TEMPLATE_CATEGORY" val="custom"/>
  <p:tag name="KSO_WM_TEMPLATE_INDEX" val="160335"/>
  <p:tag name="KSO_WM_TAG_VERSION" val="1.0"/>
  <p:tag name="KSO_WM_SLIDE_ID" val="custom160335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  <p:tag name="KSO_WM_SPECIAL_SOURCE" val="bdnull"/>
</p:tagLst>
</file>

<file path=ppt/tags/tag36.xml><?xml version="1.0" encoding="utf-8"?>
<p:tagLst xmlns:p="http://schemas.openxmlformats.org/presentationml/2006/main">
  <p:tag name="KSO_WM_UNIT_PLACING_PICTURE_USER_VIEWPORT" val="{&quot;height&quot;:6721,&quot;width&quot;:8961}"/>
</p:tagLst>
</file>

<file path=ppt/tags/tag37.xml><?xml version="1.0" encoding="utf-8"?>
<p:tagLst xmlns:p="http://schemas.openxmlformats.org/presentationml/2006/main">
  <p:tag name="KSO_WM_UNIT_PLACING_PICTURE_USER_VIEWPORT" val="{&quot;height&quot;:6744,&quot;width&quot;:8991}"/>
</p:tagLst>
</file>

<file path=ppt/tags/tag38.xml><?xml version="1.0" encoding="utf-8"?>
<p:tagLst xmlns:p="http://schemas.openxmlformats.org/presentationml/2006/main">
  <p:tag name="KSO_WM_UNIT_PLACING_PICTURE_USER_VIEWPORT" val="{&quot;height&quot;:6853,&quot;width&quot;:9137}"/>
</p:tagLst>
</file>

<file path=ppt/tags/tag39.xml><?xml version="1.0" encoding="utf-8"?>
<p:tagLst xmlns:p="http://schemas.openxmlformats.org/presentationml/2006/main">
  <p:tag name="KSO_WM_UNIT_PLACING_PICTURE_USER_VIEWPORT" val="{&quot;height&quot;:4713,&quot;width&quot;:13087}"/>
</p:tagLst>
</file>

<file path=ppt/tags/tag4.xml><?xml version="1.0" encoding="utf-8"?>
<p:tagLst xmlns:p="http://schemas.openxmlformats.org/presentationml/2006/main">
  <p:tag name="MH" val="20150401114614"/>
  <p:tag name="MH_LIBRARY" val="CONTENTS"/>
  <p:tag name="MH_TYPE" val="OTHERS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185048"/>
</p:tagLst>
</file>

<file path=ppt/tags/tag47.xml><?xml version="1.0" encoding="utf-8"?>
<p:tagLst xmlns:p="http://schemas.openxmlformats.org/presentationml/2006/main">
  <p:tag name="KSO_WM_TEMPLATE_CATEGORY" val="custom"/>
  <p:tag name="KSO_WM_TEMPLATE_INDEX" val="20185048"/>
  <p:tag name="KSO_WM_TAG_VERSION" val="1.0"/>
  <p:tag name="KSO_WM_UNIT_TYPE" val="b"/>
  <p:tag name="KSO_WM_UNIT_INDEX" val="1"/>
  <p:tag name="KSO_WM_UNIT_ID" val="custom20185048_22*b*1"/>
  <p:tag name="KSO_WM_UNIT_LAYERLEVEL" val="1"/>
  <p:tag name="KSO_WM_UNIT_VALUE" val="3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THANK YOU"/>
</p:tagLst>
</file>

<file path=ppt/tags/tag48.xml><?xml version="1.0" encoding="utf-8"?>
<p:tagLst xmlns:p="http://schemas.openxmlformats.org/presentationml/2006/main">
  <p:tag name="KSO_WM_TEMPLATE_CATEGORY" val="custom"/>
  <p:tag name="KSO_WM_TEMPLATE_INDEX" val="20185048"/>
  <p:tag name="KSO_WM_TAG_VERSION" val="1.0"/>
  <p:tag name="KSO_WM_SLIDE_ID" val="custom20185048_22"/>
  <p:tag name="KSO_WM_SLIDE_INDEX" val="22"/>
  <p:tag name="KSO_WM_SLIDE_ITEM_CNT" val="2"/>
  <p:tag name="KSO_WM_SLIDE_LAYOUT" val="a_b"/>
  <p:tag name="KSO_WM_SLIDE_LAYOUT_CNT" val="1_1"/>
  <p:tag name="KSO_WM_SLIDE_TYPE" val="endPage"/>
  <p:tag name="KSO_WM_BEAUTIFY_FLAG" val="#wm#"/>
  <p:tag name="KSO_WM_SLIDE_SUBTYPE" val="pureTxt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160335"/>
</p:tagLst>
</file>

<file path=ppt/tags/tag6.xml><?xml version="1.0" encoding="utf-8"?>
<p:tagLst xmlns:p="http://schemas.openxmlformats.org/presentationml/2006/main">
  <p:tag name="KSO_WM_TAG_VERSION" val="1.0"/>
  <p:tag name="KSO_WM_TEMPLATE_CATEGORY" val="custom"/>
  <p:tag name="KSO_WM_TEMPLATE_INDEX" val="160335"/>
</p:tagLst>
</file>

<file path=ppt/tags/tag7.xml><?xml version="1.0" encoding="utf-8"?>
<p:tagLst xmlns:p="http://schemas.openxmlformats.org/presentationml/2006/main">
  <p:tag name="KSO_WM_TEMPLATE_CATEGORY" val="custom"/>
  <p:tag name="KSO_WM_TEMPLATE_INDEX" val="20185048"/>
  <p:tag name="KSO_WM_UNIT_TYPE" val="b"/>
  <p:tag name="KSO_WM_UNIT_INDEX" val="1"/>
  <p:tag name="KSO_WM_UNIT_ID" val="custom20185048_1*b*1"/>
  <p:tag name="KSO_WM_UNIT_LAYERLEVEL" val="1"/>
  <p:tag name="KSO_WM_UNIT_VALUE" val="117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Lorem ipsum dolor sit amet, consectetur adipisicing elit."/>
</p:tagLst>
</file>

<file path=ppt/tags/tag8.xml><?xml version="1.0" encoding="utf-8"?>
<p:tagLst xmlns:p="http://schemas.openxmlformats.org/presentationml/2006/main">
  <p:tag name="KSO_WM_TEMPLATE_CATEGORY" val="custom"/>
  <p:tag name="KSO_WM_TEMPLATE_INDEX" val="20185048"/>
  <p:tag name="KSO_WM_TAG_VERSION" val="1.0"/>
  <p:tag name="KSO_WM_SLIDE_ID" val="custom20185048_1"/>
  <p:tag name="KSO_WM_SLIDE_INDEX" val="1"/>
  <p:tag name="KSO_WM_SLIDE_ITEM_CNT" val="2"/>
  <p:tag name="KSO_WM_SLIDE_LAYOUT" val="a_b_c"/>
  <p:tag name="KSO_WM_SLIDE_LAYOUT_CNT" val="1_1_1"/>
  <p:tag name="KSO_WM_SLIDE_TYPE" val="title"/>
  <p:tag name="KSO_WM_BEAUTIFY_FLAG" val="#wm#"/>
  <p:tag name="KSO_WM_TEMPLATE_THUMBS_INDEX" val="1、6、10、16、19、22、"/>
  <p:tag name="KSO_WM_SLIDE_SUBTYPE" val="pureTxt"/>
</p:tagLst>
</file>

<file path=ppt/tags/tag9.xml><?xml version="1.0" encoding="utf-8"?>
<p:tagLst xmlns:p="http://schemas.openxmlformats.org/presentationml/2006/main">
  <p:tag name="KSO_WM_UNIT_PLACING_PICTURE_USER_VIEWPORT" val="{&quot;height&quot;:7920,&quot;width&quot;:15840}"/>
</p:tagLst>
</file>

<file path=ppt/theme/theme1.xml><?xml version="1.0" encoding="utf-8"?>
<a:theme xmlns:a="http://schemas.openxmlformats.org/drawingml/2006/main" name="1_Office 主题">
  <a:themeElements>
    <a:clrScheme name="自定义 121">
      <a:dk1>
        <a:srgbClr val="000000"/>
      </a:dk1>
      <a:lt1>
        <a:srgbClr val="FFFFFF"/>
      </a:lt1>
      <a:dk2>
        <a:srgbClr val="1D5C31"/>
      </a:dk2>
      <a:lt2>
        <a:srgbClr val="E2F0D9"/>
      </a:lt2>
      <a:accent1>
        <a:srgbClr val="64B368"/>
      </a:accent1>
      <a:accent2>
        <a:srgbClr val="64B368"/>
      </a:accent2>
      <a:accent3>
        <a:srgbClr val="64B368"/>
      </a:accent3>
      <a:accent4>
        <a:srgbClr val="449A46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89PPBG">
  <a:themeElements>
    <a:clrScheme name="自定义 1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358CC1"/>
      </a:accent1>
      <a:accent2>
        <a:srgbClr val="5FACC0"/>
      </a:accent2>
      <a:accent3>
        <a:srgbClr val="A4C37B"/>
      </a:accent3>
      <a:accent4>
        <a:srgbClr val="C6BBA6"/>
      </a:accent4>
      <a:accent5>
        <a:srgbClr val="C5D8F2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2769</Words>
  <Application>WPS 演示</Application>
  <PresentationFormat>宽屏</PresentationFormat>
  <Paragraphs>319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5" baseType="lpstr">
      <vt:lpstr>Arial</vt:lpstr>
      <vt:lpstr>宋体</vt:lpstr>
      <vt:lpstr>Wingdings</vt:lpstr>
      <vt:lpstr>黑体</vt:lpstr>
      <vt:lpstr>微软雅黑</vt:lpstr>
      <vt:lpstr>Wingdings 2</vt:lpstr>
      <vt:lpstr>Wingdings</vt:lpstr>
      <vt:lpstr>幼圆</vt:lpstr>
      <vt:lpstr>Arial Unicode MS</vt:lpstr>
      <vt:lpstr>Calibri</vt:lpstr>
      <vt:lpstr>Times New Roman</vt:lpstr>
      <vt:lpstr>Gulim</vt:lpstr>
      <vt:lpstr>仿宋_GB2312</vt:lpstr>
      <vt:lpstr>仿宋</vt:lpstr>
      <vt:lpstr>Malgun Gothic</vt:lpstr>
      <vt:lpstr>1_Office 主题</vt:lpstr>
      <vt:lpstr>A000120140530A89PPBG</vt:lpstr>
      <vt:lpstr>PowerPoint 演示文稿</vt:lpstr>
      <vt:lpstr>精 米                                   胚芽米</vt:lpstr>
      <vt:lpstr>大 米 的 营 养 价 值</vt:lpstr>
      <vt:lpstr>PowerPoint 演示文稿</vt:lpstr>
      <vt:lpstr>PowerPoint 演示文稿</vt:lpstr>
      <vt:lpstr>水稻的一生</vt:lpstr>
      <vt:lpstr>水稻的一生：通常指从种子萌发到新种子成熟。</vt:lpstr>
      <vt:lpstr>水稻生长的三个阶段</vt:lpstr>
      <vt:lpstr>时期0——发芽期</vt:lpstr>
      <vt:lpstr>时期1——幼苗期</vt:lpstr>
      <vt:lpstr>时期2——分蘖期</vt:lpstr>
      <vt:lpstr>时期2——分蘖期</vt:lpstr>
      <vt:lpstr>时期3——拔节期</vt:lpstr>
      <vt:lpstr>时期4——孕穗期</vt:lpstr>
      <vt:lpstr>时期5——抽穗期</vt:lpstr>
      <vt:lpstr>时期6——扬花期</vt:lpstr>
      <vt:lpstr>PowerPoint 演示文稿</vt:lpstr>
      <vt:lpstr>PowerPoint 演示文稿</vt:lpstr>
      <vt:lpstr>PowerPoint 演示文稿</vt:lpstr>
      <vt:lpstr>为什么要进行水稻育种？</vt:lpstr>
      <vt:lpstr>PowerPoint 演示文稿</vt:lpstr>
      <vt:lpstr>PowerPoint 演示文稿</vt:lpstr>
      <vt:lpstr>水稻生产全程机械化</vt:lpstr>
      <vt:lpstr>PowerPoint 演示文稿</vt:lpstr>
      <vt:lpstr>PowerPoint 演示文稿</vt:lpstr>
      <vt:lpstr>PowerPoint 演示文稿</vt:lpstr>
      <vt:lpstr>消费者对稻米品质的要求越来越高</vt:lpstr>
      <vt:lpstr>水稻新品种选育的目的：选育“三好”品种</vt:lpstr>
      <vt:lpstr>PowerPoint 演示文稿</vt:lpstr>
      <vt:lpstr>PowerPoint 演示文稿</vt:lpstr>
      <vt:lpstr>水 稻 配 组 杂 交</vt:lpstr>
      <vt:lpstr>为什么要进行杂交育种呢？</vt:lpstr>
      <vt:lpstr>如何进行杂交育种呢</vt:lpstr>
      <vt:lpstr>筛   选 </vt:lpstr>
      <vt:lpstr>收 割</vt:lpstr>
      <vt:lpstr>比 较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施</cp:lastModifiedBy>
  <cp:revision>26</cp:revision>
  <dcterms:created xsi:type="dcterms:W3CDTF">2018-04-11T09:25:00Z</dcterms:created>
  <dcterms:modified xsi:type="dcterms:W3CDTF">2021-03-23T16:57:25Z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4B1F4D122BDC4736A455C53D905A8B8D</vt:lpwstr>
  </property>
</Properties>
</file>