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6" r:id="rId3"/>
    <p:sldId id="263" r:id="rId4"/>
    <p:sldId id="307" r:id="rId5"/>
    <p:sldId id="309" r:id="rId6"/>
    <p:sldId id="308" r:id="rId7"/>
    <p:sldId id="285" r:id="rId8"/>
    <p:sldId id="272" r:id="rId9"/>
    <p:sldId id="274" r:id="rId10"/>
    <p:sldId id="275" r:id="rId11"/>
    <p:sldId id="276" r:id="rId12"/>
    <p:sldId id="295" r:id="rId13"/>
    <p:sldId id="296" r:id="rId14"/>
    <p:sldId id="277" r:id="rId15"/>
    <p:sldId id="278" r:id="rId16"/>
    <p:sldId id="279" r:id="rId17"/>
    <p:sldId id="297" r:id="rId18"/>
    <p:sldId id="298" r:id="rId19"/>
    <p:sldId id="286" r:id="rId20"/>
    <p:sldId id="282" r:id="rId21"/>
    <p:sldId id="299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CD0EAF-12C2-4A7D-912E-9D920634849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72BE2B-0516-49F7-98B6-4051F6ACF1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6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jpeg"/><Relationship Id="rId7" Type="http://schemas.openxmlformats.org/officeDocument/2006/relationships/image" Target="../media/image10.jpeg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media" Target="file:///C:\Users\ydjg\Desktop\&#31179;&#22825;&#30340;&#38632;\&#31179;&#22825;&#30340;&#38632;\&#19977;&#31295;\&#20811;&#33713;&#24503;&#26364;-&#31179;&#26085;&#30340;&#31169;&#35821;.mp3" TargetMode="External"/><Relationship Id="rId4" Type="http://schemas.openxmlformats.org/officeDocument/2006/relationships/audio" Target="file:///C:\Users\ydjg\Desktop\&#31179;&#22825;&#30340;&#38632;\&#31179;&#22825;&#30340;&#38632;\&#19977;&#31295;\&#20811;&#33713;&#24503;&#26364;-&#31179;&#26085;&#30340;&#31169;&#35821;.mp3" TargetMode="Externa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440536" y="396875"/>
            <a:ext cx="8154731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9639" name="Picture 7" descr="秋天的图画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549275"/>
            <a:ext cx="7345362" cy="5716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497686" y="428625"/>
            <a:ext cx="8154731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291" name="Rectangle 5"/>
          <p:cNvSpPr/>
          <p:nvPr/>
        </p:nvSpPr>
        <p:spPr>
          <a:xfrm>
            <a:off x="755650" y="5084763"/>
            <a:ext cx="76327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它把红色给了枫树，红红的枫叶像一枚枚邮票，飘哇飘哇，邮来了秋天的凉爽。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2292" name="Picture 6" descr="枫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620713"/>
            <a:ext cx="6165850" cy="4110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497686" y="428625"/>
            <a:ext cx="8154731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315" name="Rectangle 10"/>
          <p:cNvSpPr/>
          <p:nvPr/>
        </p:nvSpPr>
        <p:spPr>
          <a:xfrm>
            <a:off x="611188" y="2043113"/>
            <a:ext cx="78486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solidFill>
                  <a:srgbClr val="FF99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它把黄色给了银杏树，黄黄的叶子像一把把小扇子，扇哪扇哪，扇走了夏天的炎热。</a:t>
            </a:r>
            <a:endParaRPr lang="zh-CN" altLang="en-US" sz="3200" b="1" dirty="0">
              <a:solidFill>
                <a:srgbClr val="FF99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3316" name="Rectangle 11"/>
          <p:cNvSpPr/>
          <p:nvPr/>
        </p:nvSpPr>
        <p:spPr>
          <a:xfrm>
            <a:off x="684213" y="3594100"/>
            <a:ext cx="77755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它把红色给了枫树，红红的枫叶像一枚枚邮票，飘哇飘哇，邮来了秋天的凉爽。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6333" name="Text Box 13"/>
          <p:cNvSpPr txBox="1"/>
          <p:nvPr/>
        </p:nvSpPr>
        <p:spPr>
          <a:xfrm>
            <a:off x="684213" y="5186363"/>
            <a:ext cx="8280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它把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色给了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36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6335" name="Picture 15" descr="果实累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48000" cy="203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296073" y="323850"/>
            <a:ext cx="8154732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339" name="Text Box 6"/>
          <p:cNvSpPr txBox="1"/>
          <p:nvPr/>
        </p:nvSpPr>
        <p:spPr>
          <a:xfrm>
            <a:off x="539750" y="1341438"/>
            <a:ext cx="7704138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ea typeface="楷体" panose="02010609060101010101" pitchFamily="49" charset="-122"/>
              </a:rPr>
              <a:t>金黄色是给田野的，看，田野像金色的海洋。橙红色是给果树的，橘子、柿子你挤我碰，争着要人们去摘呢！菊花仙子得到的颜色就更多了，紫红的、淡黄的、雪白的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600" b="1" dirty="0">
                <a:latin typeface="Arial" panose="020B0604020202020204" pitchFamily="34" charset="0"/>
                <a:ea typeface="楷体" panose="02010609060101010101" pitchFamily="49" charset="-122"/>
              </a:rPr>
              <a:t>美丽的菊花在秋雨里频频点头。</a:t>
            </a:r>
            <a:endParaRPr lang="zh-CN" altLang="en-US" sz="3600" b="1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/>
            <a:endParaRPr lang="en-US" altLang="zh-CN" sz="36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4340" name="AutoShape 8">
            <a:hlinkClick r:id="rId1" action="ppaction://hlinksldjump"/>
          </p:cNvPr>
          <p:cNvSpPr/>
          <p:nvPr/>
        </p:nvSpPr>
        <p:spPr>
          <a:xfrm>
            <a:off x="468313" y="5661025"/>
            <a:ext cx="574675" cy="576263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1" name="AutoShape 9">
            <a:hlinkClick r:id="rId2" action="ppaction://hlinksldjump"/>
          </p:cNvPr>
          <p:cNvSpPr/>
          <p:nvPr/>
        </p:nvSpPr>
        <p:spPr>
          <a:xfrm>
            <a:off x="1187450" y="5661025"/>
            <a:ext cx="574675" cy="576263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2" name="AutoShape 10">
            <a:hlinkClick r:id="rId3" action="ppaction://hlinksldjump"/>
          </p:cNvPr>
          <p:cNvSpPr/>
          <p:nvPr/>
        </p:nvSpPr>
        <p:spPr>
          <a:xfrm>
            <a:off x="1908175" y="5661025"/>
            <a:ext cx="574675" cy="576263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3" name="AutoShape 11">
            <a:hlinkClick r:id="rId4" action="ppaction://hlinksldjump"/>
          </p:cNvPr>
          <p:cNvSpPr/>
          <p:nvPr/>
        </p:nvSpPr>
        <p:spPr>
          <a:xfrm>
            <a:off x="7740650" y="5661025"/>
            <a:ext cx="574675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13561" y="396875"/>
            <a:ext cx="8154731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363" name="Rectangle 5"/>
          <p:cNvSpPr/>
          <p:nvPr/>
        </p:nvSpPr>
        <p:spPr>
          <a:xfrm>
            <a:off x="684213" y="5084763"/>
            <a:ext cx="8312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金黄色是给田野的，看，田野像金色的海洋。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5364" name="Picture 6" descr="金色的田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549275"/>
            <a:ext cx="7316787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7">
            <a:hlinkClick r:id="rId2" action="ppaction://hlinksldjump"/>
          </p:cNvPr>
          <p:cNvSpPr/>
          <p:nvPr/>
        </p:nvSpPr>
        <p:spPr>
          <a:xfrm>
            <a:off x="7956550" y="5734050"/>
            <a:ext cx="576263" cy="5762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497686" y="428625"/>
            <a:ext cx="8154731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387" name="Rectangle 5"/>
          <p:cNvSpPr/>
          <p:nvPr/>
        </p:nvSpPr>
        <p:spPr>
          <a:xfrm>
            <a:off x="611188" y="5157788"/>
            <a:ext cx="80645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橙红色是给果树的，橘子、柿子你挤我碰，争着要人们去摘呢！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6388" name="Picture 6" descr="柿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2060575"/>
            <a:ext cx="4032250" cy="302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7" descr="橘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692150"/>
            <a:ext cx="3776663" cy="249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8">
            <a:hlinkClick r:id="rId3" action="ppaction://hlinksldjump"/>
          </p:cNvPr>
          <p:cNvSpPr/>
          <p:nvPr/>
        </p:nvSpPr>
        <p:spPr>
          <a:xfrm>
            <a:off x="7812088" y="5734050"/>
            <a:ext cx="720725" cy="6477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84998" y="468313"/>
            <a:ext cx="8154732" cy="606551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7411" name="Picture 5" descr="雪白菊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149725"/>
            <a:ext cx="3560763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6" descr="紫红菊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620713"/>
            <a:ext cx="3530600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7" descr="淡黄菊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620713"/>
            <a:ext cx="3384550" cy="2344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8"/>
          <p:cNvSpPr/>
          <p:nvPr/>
        </p:nvSpPr>
        <p:spPr>
          <a:xfrm>
            <a:off x="4859338" y="3141663"/>
            <a:ext cx="3708400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菊花仙子得到的颜色就更多了，紫红的、淡黄的、雪白的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美丽的菊花在秋雨里频频点头。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7415" name="AutoShape 10">
            <a:hlinkClick r:id="rId4" action="ppaction://hlinksldjump"/>
          </p:cNvPr>
          <p:cNvSpPr/>
          <p:nvPr/>
        </p:nvSpPr>
        <p:spPr>
          <a:xfrm>
            <a:off x="7956550" y="5734050"/>
            <a:ext cx="647700" cy="6477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雪白菊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4275" y="4941888"/>
            <a:ext cx="2879725" cy="191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5" descr="紫红菊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4900"/>
            <a:ext cx="3059113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 descr="淡黄菊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38" y="4941888"/>
            <a:ext cx="2843212" cy="191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7" descr="柿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2838"/>
            <a:ext cx="3059113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8" descr="橘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0"/>
            <a:ext cx="2843212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9" descr="金色的田野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75" y="2420938"/>
            <a:ext cx="2879725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10" descr="枫叶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300" y="0"/>
            <a:ext cx="30241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11" descr="银杏树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059113" cy="2112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0" name="Text Box 12"/>
          <p:cNvSpPr txBox="1"/>
          <p:nvPr/>
        </p:nvSpPr>
        <p:spPr>
          <a:xfrm>
            <a:off x="3132138" y="3068638"/>
            <a:ext cx="33845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五</a:t>
            </a:r>
            <a:r>
              <a:rPr lang="zh-CN" altLang="en-US" sz="5400" b="1" dirty="0">
                <a:solidFill>
                  <a:srgbClr val="008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彩</a:t>
            </a:r>
            <a:r>
              <a:rPr lang="zh-CN" altLang="en-US" sz="5400" b="1" dirty="0">
                <a:solidFill>
                  <a:srgbClr val="FF99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缤</a:t>
            </a:r>
            <a:r>
              <a:rPr lang="zh-CN" altLang="en-US" sz="5400" b="1" dirty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纷</a:t>
            </a:r>
            <a:endParaRPr lang="zh-CN" altLang="en-US" sz="5400" b="1" dirty="0">
              <a:solidFill>
                <a:srgbClr val="D60093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84998" y="468313"/>
            <a:ext cx="8154732" cy="606551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59" name="Text Box 5"/>
          <p:cNvSpPr txBox="1"/>
          <p:nvPr/>
        </p:nvSpPr>
        <p:spPr>
          <a:xfrm>
            <a:off x="1619250" y="1341438"/>
            <a:ext cx="59039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五</a:t>
            </a:r>
            <a:r>
              <a:rPr lang="zh-CN" altLang="en-US" sz="5400" b="1" dirty="0">
                <a:solidFill>
                  <a:srgbClr val="008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彩</a:t>
            </a:r>
            <a:r>
              <a:rPr lang="zh-CN" altLang="en-US" sz="5400" b="1" dirty="0">
                <a:solidFill>
                  <a:srgbClr val="FF99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缤</a:t>
            </a:r>
            <a:r>
              <a:rPr lang="zh-CN" altLang="en-US" sz="5400" b="1" dirty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纷</a:t>
            </a:r>
            <a:r>
              <a:rPr lang="zh-CN" altLang="en-US" sz="5400" b="1" dirty="0">
                <a:latin typeface="Arial" panose="020B0604020202020204" pitchFamily="34" charset="0"/>
                <a:ea typeface="楷体" panose="02010609060101010101" pitchFamily="49" charset="-122"/>
              </a:rPr>
              <a:t>的颜料</a:t>
            </a:r>
            <a:endParaRPr lang="zh-CN" altLang="en-US" sz="5400" b="1" dirty="0">
              <a:solidFill>
                <a:srgbClr val="D60093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9460" name="Text Box 6"/>
          <p:cNvSpPr txBox="1"/>
          <p:nvPr/>
        </p:nvSpPr>
        <p:spPr>
          <a:xfrm>
            <a:off x="1600200" y="2501900"/>
            <a:ext cx="707548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五</a:t>
            </a:r>
            <a:r>
              <a:rPr lang="zh-CN" altLang="en-US" sz="5400" b="1" dirty="0">
                <a:solidFill>
                  <a:srgbClr val="008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彩</a:t>
            </a:r>
            <a:r>
              <a:rPr lang="zh-CN" altLang="en-US" sz="5400" b="1" dirty="0">
                <a:solidFill>
                  <a:srgbClr val="FF99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缤</a:t>
            </a:r>
            <a:r>
              <a:rPr lang="zh-CN" altLang="en-US" sz="5400" b="1" dirty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纷</a:t>
            </a:r>
            <a:r>
              <a:rPr lang="zh-CN" altLang="en-US" sz="5400" b="1" dirty="0">
                <a:latin typeface="Arial" panose="020B0604020202020204" pitchFamily="34" charset="0"/>
                <a:ea typeface="楷体" panose="02010609060101010101" pitchFamily="49" charset="-122"/>
              </a:rPr>
              <a:t>的（          ）</a:t>
            </a:r>
            <a:endParaRPr lang="zh-CN" altLang="en-US" sz="54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4" y="270"/>
              <a:ext cx="5136" cy="3821"/>
              <a:chOff x="396240" y="406400"/>
              <a:chExt cx="11399520" cy="6065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/>
              <p:cNvSpPr/>
              <p:nvPr/>
            </p:nvSpPr>
            <p:spPr>
              <a:xfrm>
                <a:off x="396240" y="406400"/>
                <a:ext cx="11399520" cy="6065520"/>
              </a:xfrm>
              <a:prstGeom prst="rect">
                <a:avLst/>
              </a:prstGeom>
              <a:noFill/>
              <a:ln w="57150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48640" y="528320"/>
                <a:ext cx="11094720" cy="5821680"/>
              </a:xfrm>
              <a:prstGeom prst="rect">
                <a:avLst/>
              </a:prstGeom>
              <a:noFill/>
              <a:ln w="22225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0486" name="图片 3" descr="f184c9531e11e455a7ebb577206d6fa2"/>
            <p:cNvPicPr>
              <a:picLocks noChangeAspect="1"/>
            </p:cNvPicPr>
            <p:nvPr/>
          </p:nvPicPr>
          <p:blipFill>
            <a:blip r:embed="rId1"/>
            <a:srcRect l="22166" r="17284"/>
            <a:stretch>
              <a:fillRect/>
            </a:stretch>
          </p:blipFill>
          <p:spPr>
            <a:xfrm>
              <a:off x="4935" y="3294"/>
              <a:ext cx="825" cy="10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487" name="组合 36"/>
            <p:cNvGrpSpPr/>
            <p:nvPr/>
          </p:nvGrpSpPr>
          <p:grpSpPr>
            <a:xfrm>
              <a:off x="0" y="0"/>
              <a:ext cx="2131" cy="1769"/>
              <a:chOff x="-20320" y="0"/>
              <a:chExt cx="5880478" cy="445745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 cstate="print"/>
              <a:srcRect/>
              <a:stretch>
                <a:fillRect/>
              </a:stretch>
            </p:blipFill>
            <p:spPr>
              <a:xfrm>
                <a:off x="2679041" y="481054"/>
                <a:ext cx="3181117" cy="3976396"/>
              </a:xfrm>
              <a:prstGeom prst="ellipse">
                <a:avLst/>
              </a:prstGeom>
            </p:spPr>
          </p:pic>
          <p:pic>
            <p:nvPicPr>
              <p:cNvPr id="20489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-20320" y="0"/>
                <a:ext cx="3337182" cy="23809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0483" name="Rectangle 8"/>
          <p:cNvSpPr/>
          <p:nvPr/>
        </p:nvSpPr>
        <p:spPr>
          <a:xfrm>
            <a:off x="684213" y="1052513"/>
            <a:ext cx="7704137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秋天的雨，有一盒五彩缤纷的颜料。你看，它把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黄色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给了银杏树，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黄黄的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叶子像一把把小扇子，扇哪扇哪，扇走了夏天的炎热。它把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红色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给了枫树，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红红的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枫叶像一枚枚邮票，飘哇飘哇，邮来了秋天的凉爽。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金黄色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是给田野的，看，田野像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金色的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海洋。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橙红色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是给果树的，橘子、柿子你挤我碰，争着要人们去摘呢！菊花仙子得到的颜色就更多了，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紫红的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淡黄的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雪白的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美丽的菊花在秋雨里频频点头。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45065" name="克莱德曼-秋日的私语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30913"/>
            <a:ext cx="827088" cy="827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09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298024" y="396875"/>
            <a:ext cx="8506295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1507" name="图片 3" descr="f184c9531e11e455a7ebb577206d6fa2"/>
          <p:cNvPicPr>
            <a:picLocks noChangeAspect="1"/>
          </p:cNvPicPr>
          <p:nvPr/>
        </p:nvPicPr>
        <p:blipFill>
          <a:blip r:embed="rId1"/>
          <a:srcRect l="22166" r="17284"/>
          <a:stretch>
            <a:fillRect/>
          </a:stretch>
        </p:blipFill>
        <p:spPr>
          <a:xfrm>
            <a:off x="7834313" y="5229225"/>
            <a:ext cx="1309687" cy="1628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8" name="组合 36"/>
          <p:cNvGrpSpPr/>
          <p:nvPr/>
        </p:nvGrpSpPr>
        <p:grpSpPr>
          <a:xfrm>
            <a:off x="0" y="0"/>
            <a:ext cx="3382963" cy="2808288"/>
            <a:chOff x="-20320" y="0"/>
            <a:chExt cx="5880478" cy="445745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2679041" y="481054"/>
              <a:ext cx="3181117" cy="3976396"/>
            </a:xfrm>
            <a:prstGeom prst="ellipse">
              <a:avLst/>
            </a:prstGeom>
          </p:spPr>
        </p:pic>
        <p:pic>
          <p:nvPicPr>
            <p:cNvPr id="21511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-20320" y="0"/>
              <a:ext cx="3337182" cy="23809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09" name="Rectangle 8"/>
          <p:cNvSpPr/>
          <p:nvPr/>
        </p:nvSpPr>
        <p:spPr>
          <a:xfrm>
            <a:off x="684213" y="1052513"/>
            <a:ext cx="8135937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秋天的雨，有一盒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的颜料。你看，它把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给了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，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的叶子像一把把小扇子，扇哪扇哪，扇走了夏天的炎热。它把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给了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，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的枫叶像一枚枚邮票，飘哇飘哇，邮来了秋天的凉爽。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是给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的，看，田野像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的海洋。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是给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的，橘子、柿子你挤我碰，争着要人们去摘呢！菊花仙子得到的颜色就更多了，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、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 、</a:t>
            </a:r>
            <a:r>
              <a:rPr lang="zh-CN" altLang="en-US" sz="3200" b="1" u="sng" dirty="0">
                <a:latin typeface="Arial" panose="020B0604020202020204" pitchFamily="34" charset="0"/>
                <a:ea typeface="楷体" panose="02010609060101010101" pitchFamily="49" charset="-122"/>
              </a:rPr>
              <a:t>       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美丽的菊花在秋雨里频频点头。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440536" y="396875"/>
            <a:ext cx="8154731" cy="606552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099" name="Picture 19" descr="雨点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895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0" descr="雨点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0213"/>
            <a:ext cx="175895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21"/>
          <p:cNvSpPr txBox="1"/>
          <p:nvPr/>
        </p:nvSpPr>
        <p:spPr>
          <a:xfrm>
            <a:off x="1192213" y="692150"/>
            <a:ext cx="734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钥匙  凉爽  争着  勾住  歌曲  丰收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4102" name="Text Box 22"/>
          <p:cNvSpPr txBox="1"/>
          <p:nvPr/>
        </p:nvSpPr>
        <p:spPr>
          <a:xfrm>
            <a:off x="1311275" y="22828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4103" name="Text Box 23"/>
          <p:cNvSpPr txBox="1"/>
          <p:nvPr/>
        </p:nvSpPr>
        <p:spPr>
          <a:xfrm>
            <a:off x="1187450" y="2133600"/>
            <a:ext cx="5797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小喇叭  厚厚的  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4" name="Picture 24" descr="雨点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4538"/>
            <a:ext cx="175895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25"/>
          <p:cNvSpPr txBox="1"/>
          <p:nvPr/>
        </p:nvSpPr>
        <p:spPr>
          <a:xfrm>
            <a:off x="1311275" y="3632200"/>
            <a:ext cx="7070725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五彩缤纷  扇哪扇哪  飘哇飘哇  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你挤我碰  频频点头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6" name="Picture 26" descr="雨点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83163"/>
            <a:ext cx="175895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Text Box 27"/>
          <p:cNvSpPr txBox="1"/>
          <p:nvPr/>
        </p:nvSpPr>
        <p:spPr>
          <a:xfrm>
            <a:off x="1277938" y="5432425"/>
            <a:ext cx="6607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一枚枚邮票  一把把小扇子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84998" y="468313"/>
            <a:ext cx="8154732" cy="606551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2531" name="Picture 5" descr="银杏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341438"/>
            <a:ext cx="5976938" cy="412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84998" y="468313"/>
            <a:ext cx="8154732" cy="606551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3555" name="Picture 4" descr="枫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412875"/>
            <a:ext cx="5976938" cy="421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84998" y="468313"/>
            <a:ext cx="8154732" cy="606551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4579" name="Picture 5" descr="金色的田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981075"/>
            <a:ext cx="6840537" cy="464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84998" y="468313"/>
            <a:ext cx="8154732" cy="606551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5603" name="Picture 3" descr="柿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4663" y="3068638"/>
            <a:ext cx="4248150" cy="318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橘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692150"/>
            <a:ext cx="4321175" cy="2859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13535" y="468313"/>
            <a:ext cx="8150044" cy="606551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6627" name="Picture 3" descr="雪白菊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213" y="3357563"/>
            <a:ext cx="3455987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紫红菊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908050"/>
            <a:ext cx="3427412" cy="228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 descr="淡黄菊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904875"/>
            <a:ext cx="3286125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4" y="270"/>
              <a:ext cx="5136" cy="3821"/>
              <a:chOff x="396240" y="406400"/>
              <a:chExt cx="11399520" cy="6065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/>
              <p:cNvSpPr/>
              <p:nvPr/>
            </p:nvSpPr>
            <p:spPr>
              <a:xfrm>
                <a:off x="396240" y="406400"/>
                <a:ext cx="11399520" cy="6065520"/>
              </a:xfrm>
              <a:prstGeom prst="rect">
                <a:avLst/>
              </a:prstGeom>
              <a:noFill/>
              <a:ln w="57150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48640" y="528320"/>
                <a:ext cx="11094720" cy="5821680"/>
              </a:xfrm>
              <a:prstGeom prst="rect">
                <a:avLst/>
              </a:prstGeom>
              <a:noFill/>
              <a:ln w="22225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7653" name="图片 3" descr="f184c9531e11e455a7ebb577206d6fa2"/>
            <p:cNvPicPr>
              <a:picLocks noChangeAspect="1"/>
            </p:cNvPicPr>
            <p:nvPr/>
          </p:nvPicPr>
          <p:blipFill>
            <a:blip r:embed="rId1"/>
            <a:srcRect l="22166" r="17284"/>
            <a:stretch>
              <a:fillRect/>
            </a:stretch>
          </p:blipFill>
          <p:spPr>
            <a:xfrm>
              <a:off x="4935" y="3294"/>
              <a:ext cx="825" cy="10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7654" name="组合 36"/>
            <p:cNvGrpSpPr/>
            <p:nvPr/>
          </p:nvGrpSpPr>
          <p:grpSpPr>
            <a:xfrm>
              <a:off x="0" y="0"/>
              <a:ext cx="2131" cy="1769"/>
              <a:chOff x="-20320" y="0"/>
              <a:chExt cx="5880478" cy="445745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 cstate="print"/>
              <a:srcRect/>
              <a:stretch>
                <a:fillRect/>
              </a:stretch>
            </p:blipFill>
            <p:spPr>
              <a:xfrm>
                <a:off x="2679041" y="481054"/>
                <a:ext cx="3181117" cy="3976396"/>
              </a:xfrm>
              <a:prstGeom prst="ellipse">
                <a:avLst/>
              </a:prstGeom>
            </p:spPr>
          </p:pic>
          <p:pic>
            <p:nvPicPr>
              <p:cNvPr id="27656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-20320" y="0"/>
                <a:ext cx="3337182" cy="23809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7651" name="Rectangle 8"/>
          <p:cNvSpPr/>
          <p:nvPr/>
        </p:nvSpPr>
        <p:spPr>
          <a:xfrm>
            <a:off x="684213" y="1052513"/>
            <a:ext cx="7704137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秋天的雨，有一盒五彩缤纷的颜料。你看，它把黄色给了银杏树，黄黄的叶子像一把把小扇子，扇哪扇哪，扇走了夏天的炎热。它把红色给了枫树，红红的枫叶像一枚枚邮票，飘哇飘哇，邮来了秋天的凉爽。金黄色是给田野的，看，田野像金色的海洋。橙红色是给果树的，橘子、柿子你挤我碰，争着要人们去摘呢！菊花仙子得到的颜色就更多了，紫红的、淡黄的、雪白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美丽的菊花在秋雨里频频点头。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4" y="270"/>
              <a:ext cx="5136" cy="3821"/>
              <a:chOff x="396240" y="406400"/>
              <a:chExt cx="11399520" cy="6065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/>
              <p:cNvSpPr/>
              <p:nvPr/>
            </p:nvSpPr>
            <p:spPr>
              <a:xfrm>
                <a:off x="396240" y="406400"/>
                <a:ext cx="11399520" cy="6065520"/>
              </a:xfrm>
              <a:prstGeom prst="rect">
                <a:avLst/>
              </a:prstGeom>
              <a:noFill/>
              <a:ln w="57150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48640" y="528320"/>
                <a:ext cx="11094720" cy="5821680"/>
              </a:xfrm>
              <a:prstGeom prst="rect">
                <a:avLst/>
              </a:prstGeom>
              <a:noFill/>
              <a:ln w="22225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5134" name="图片 3" descr="f184c9531e11e455a7ebb577206d6fa2"/>
            <p:cNvPicPr>
              <a:picLocks noChangeAspect="1"/>
            </p:cNvPicPr>
            <p:nvPr/>
          </p:nvPicPr>
          <p:blipFill>
            <a:blip r:embed="rId1"/>
            <a:srcRect l="22166" r="17284"/>
            <a:stretch>
              <a:fillRect/>
            </a:stretch>
          </p:blipFill>
          <p:spPr>
            <a:xfrm>
              <a:off x="4935" y="3294"/>
              <a:ext cx="825" cy="10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35" name="组合 36"/>
            <p:cNvGrpSpPr/>
            <p:nvPr/>
          </p:nvGrpSpPr>
          <p:grpSpPr>
            <a:xfrm>
              <a:off x="0" y="0"/>
              <a:ext cx="2131" cy="1769"/>
              <a:chOff x="-20320" y="0"/>
              <a:chExt cx="5880478" cy="445745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 cstate="print"/>
              <a:srcRect/>
              <a:stretch>
                <a:fillRect/>
              </a:stretch>
            </p:blipFill>
            <p:spPr>
              <a:xfrm>
                <a:off x="2679041" y="481054"/>
                <a:ext cx="3181117" cy="3976396"/>
              </a:xfrm>
              <a:prstGeom prst="ellipse">
                <a:avLst/>
              </a:prstGeom>
            </p:spPr>
          </p:pic>
          <p:pic>
            <p:nvPicPr>
              <p:cNvPr id="5137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-20320" y="0"/>
                <a:ext cx="3337182" cy="23809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0664" name="Text Box 8"/>
          <p:cNvSpPr txBox="1"/>
          <p:nvPr/>
        </p:nvSpPr>
        <p:spPr>
          <a:xfrm>
            <a:off x="1258888" y="2044700"/>
            <a:ext cx="66865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秋天的雨，有一盒五彩缤纷的颜料。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70665" name="Text Box 9"/>
          <p:cNvSpPr txBox="1"/>
          <p:nvPr/>
        </p:nvSpPr>
        <p:spPr>
          <a:xfrm>
            <a:off x="1258888" y="3113088"/>
            <a:ext cx="6280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秋天的雨，藏着非常好闻的气味。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70666" name="Text Box 10"/>
          <p:cNvSpPr txBox="1"/>
          <p:nvPr/>
        </p:nvSpPr>
        <p:spPr>
          <a:xfrm>
            <a:off x="1238250" y="4040188"/>
            <a:ext cx="66468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秋天的雨，吹起了金色的小喇叭。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70667" name="Text Box 11"/>
          <p:cNvSpPr txBox="1"/>
          <p:nvPr/>
        </p:nvSpPr>
        <p:spPr>
          <a:xfrm>
            <a:off x="1258888" y="1062038"/>
            <a:ext cx="5041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秋天的雨，是一把钥匙。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70668" name="Text Box 12"/>
          <p:cNvSpPr txBox="1"/>
          <p:nvPr/>
        </p:nvSpPr>
        <p:spPr>
          <a:xfrm>
            <a:off x="1187450" y="4881563"/>
            <a:ext cx="77057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秋天的雨，带给大地的是一曲丰收的歌，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带给小朋友的是一首欢乐的歌。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70674" name="Picture 18" descr="雨点儿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981075"/>
            <a:ext cx="822325" cy="74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5" name="Picture 19" descr="雨点儿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947863"/>
            <a:ext cx="822325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6" name="Picture 20" descr="雨点儿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2978150"/>
            <a:ext cx="822325" cy="74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7" name="Picture 21" descr="雨点儿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3944938"/>
            <a:ext cx="822325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8" name="Picture 22" descr="雨点儿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5006975"/>
            <a:ext cx="822325" cy="741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0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8"/>
                  </p:tgtEl>
                </p:cond>
              </p:nextCondLst>
            </p:seq>
          </p:childTnLst>
        </p:cTn>
      </p:par>
    </p:tnLst>
    <p:bldLst>
      <p:bldP spid="70664" grpId="0"/>
      <p:bldP spid="70665" grpId="0"/>
      <p:bldP spid="70666" grpId="0"/>
      <p:bldP spid="70667" grpId="0"/>
      <p:bldP spid="70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227367" y="398554"/>
            <a:ext cx="8646921" cy="6225910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147" name="图片 3" descr="f184c9531e11e455a7ebb577206d6fa2"/>
          <p:cNvPicPr>
            <a:picLocks noChangeAspect="1"/>
          </p:cNvPicPr>
          <p:nvPr/>
        </p:nvPicPr>
        <p:blipFill>
          <a:blip r:embed="rId1"/>
          <a:srcRect l="22166" r="17284"/>
          <a:stretch>
            <a:fillRect/>
          </a:stretch>
        </p:blipFill>
        <p:spPr>
          <a:xfrm>
            <a:off x="8364538" y="5949950"/>
            <a:ext cx="730250" cy="908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36"/>
          <p:cNvGrpSpPr/>
          <p:nvPr/>
        </p:nvGrpSpPr>
        <p:grpSpPr>
          <a:xfrm>
            <a:off x="0" y="0"/>
            <a:ext cx="2484438" cy="2133600"/>
            <a:chOff x="-20320" y="0"/>
            <a:chExt cx="5880478" cy="445745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2679041" y="481054"/>
              <a:ext cx="3181117" cy="3976396"/>
            </a:xfrm>
            <a:prstGeom prst="ellipse">
              <a:avLst/>
            </a:prstGeom>
          </p:spPr>
        </p:pic>
        <p:pic>
          <p:nvPicPr>
            <p:cNvPr id="6151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-20320" y="0"/>
              <a:ext cx="3337182" cy="23809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49" name="Text Box 10"/>
          <p:cNvSpPr txBox="1"/>
          <p:nvPr/>
        </p:nvSpPr>
        <p:spPr>
          <a:xfrm>
            <a:off x="395288" y="525463"/>
            <a:ext cx="8497887" cy="673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秋天的雨，是一把钥匙。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它带着清凉和温柔，轻轻地，轻轻地，趁你没留意，把秋天的大门打开了。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秋天的雨，有一盒五彩缤纷的颜料。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你看，它把黄色给了银杏树，黄黄的叶子像一把把小扇子，扇哪扇哪，扇走了夏天的炎热。它把红色给了枫树，红红的枫叶像一枚枚邮票，飘哇飘哇，邮来了秋天的凉爽。金黄色是给田野的，看，田野像金色的海洋。橙红色是给果树的，橘子、柿子你挤我碰，争着要人们去摘呢！菊花仙子得到的颜色就更多了，紫红的、淡黄的、雪白的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美丽的菊花在秋雨里频频点头。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秋天的雨，藏着非常好闻的气味。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梨香香的，菠萝甜甜的，还有苹果、橘子，好多好多香甜的气味，都躲在小雨滴里呢！小朋友的脚，常被那香味勾住。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秋天的雨，吹起了金色的小喇叭。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它告诉大家，冬天快要来了。小喜鹊衔来树枝造房子，小松鼠找来松果当粮食，小青蛙在加紧挖洞，准备舒舒服服地睡大觉。松柏穿上厚厚的、油亮亮的衣裳，杨树、柳树的叶子飘到树妈妈的脚下。它们都在准备过冬了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秋天的雨，带给大地的是一曲丰收的歌，带给小朋友的是一首欢乐的歌。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371040" y="229419"/>
            <a:ext cx="8504734" cy="6295309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7171" name="图片 3" descr="f184c9531e11e455a7ebb577206d6fa2"/>
          <p:cNvPicPr>
            <a:picLocks noChangeAspect="1"/>
          </p:cNvPicPr>
          <p:nvPr/>
        </p:nvPicPr>
        <p:blipFill>
          <a:blip r:embed="rId1"/>
          <a:srcRect l="22166" r="17284"/>
          <a:stretch>
            <a:fillRect/>
          </a:stretch>
        </p:blipFill>
        <p:spPr>
          <a:xfrm>
            <a:off x="0" y="4941888"/>
            <a:ext cx="1541463" cy="1916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2" name="组合 36"/>
          <p:cNvGrpSpPr/>
          <p:nvPr/>
        </p:nvGrpSpPr>
        <p:grpSpPr>
          <a:xfrm>
            <a:off x="0" y="0"/>
            <a:ext cx="3382963" cy="2808288"/>
            <a:chOff x="-20320" y="0"/>
            <a:chExt cx="5880478" cy="445745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2679041" y="481054"/>
              <a:ext cx="3181117" cy="3976396"/>
            </a:xfrm>
            <a:prstGeom prst="ellipse">
              <a:avLst/>
            </a:prstGeom>
          </p:spPr>
        </p:pic>
        <p:pic>
          <p:nvPicPr>
            <p:cNvPr id="7175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-20320" y="0"/>
              <a:ext cx="3337182" cy="23809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3" name="Rectangle 7"/>
          <p:cNvSpPr/>
          <p:nvPr/>
        </p:nvSpPr>
        <p:spPr>
          <a:xfrm>
            <a:off x="2987675" y="468313"/>
            <a:ext cx="4375150" cy="5926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是一把钥匙。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有一盒五彩缤纷的颜料。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藏着非常好闻的气味。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吹起了金色的小喇叭。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带给大地的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是一曲丰收的歌，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带给小朋友的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是一首欢乐的歌。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4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4" y="270"/>
              <a:ext cx="5136" cy="3821"/>
              <a:chOff x="396240" y="406400"/>
              <a:chExt cx="11399520" cy="6065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/>
              <p:cNvSpPr/>
              <p:nvPr/>
            </p:nvSpPr>
            <p:spPr>
              <a:xfrm>
                <a:off x="396240" y="406400"/>
                <a:ext cx="11399520" cy="6065520"/>
              </a:xfrm>
              <a:prstGeom prst="rect">
                <a:avLst/>
              </a:prstGeom>
              <a:noFill/>
              <a:ln w="57150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48640" y="528320"/>
                <a:ext cx="11094720" cy="5821680"/>
              </a:xfrm>
              <a:prstGeom prst="rect">
                <a:avLst/>
              </a:prstGeom>
              <a:noFill/>
              <a:ln w="22225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8197" name="图片 3" descr="f184c9531e11e455a7ebb577206d6fa2"/>
            <p:cNvPicPr>
              <a:picLocks noChangeAspect="1"/>
            </p:cNvPicPr>
            <p:nvPr/>
          </p:nvPicPr>
          <p:blipFill>
            <a:blip r:embed="rId1"/>
            <a:srcRect l="22166" r="17284"/>
            <a:stretch>
              <a:fillRect/>
            </a:stretch>
          </p:blipFill>
          <p:spPr>
            <a:xfrm>
              <a:off x="4935" y="3294"/>
              <a:ext cx="825" cy="10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8" name="组合 36"/>
            <p:cNvGrpSpPr/>
            <p:nvPr/>
          </p:nvGrpSpPr>
          <p:grpSpPr>
            <a:xfrm>
              <a:off x="0" y="0"/>
              <a:ext cx="2131" cy="1769"/>
              <a:chOff x="-20320" y="0"/>
              <a:chExt cx="5880478" cy="445745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 cstate="print"/>
              <a:srcRect/>
              <a:stretch>
                <a:fillRect/>
              </a:stretch>
            </p:blipFill>
            <p:spPr>
              <a:xfrm>
                <a:off x="2679041" y="481054"/>
                <a:ext cx="3181117" cy="3976396"/>
              </a:xfrm>
              <a:prstGeom prst="ellipse">
                <a:avLst/>
              </a:prstGeom>
            </p:spPr>
          </p:pic>
          <p:pic>
            <p:nvPicPr>
              <p:cNvPr id="8200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-20320" y="0"/>
                <a:ext cx="3337182" cy="23809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8195" name="Text Box 10"/>
          <p:cNvSpPr txBox="1"/>
          <p:nvPr/>
        </p:nvSpPr>
        <p:spPr>
          <a:xfrm>
            <a:off x="971550" y="2349500"/>
            <a:ext cx="7318375" cy="2530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4000" b="1" dirty="0">
                <a:latin typeface="Arial" panose="020B0604020202020204" pitchFamily="34" charset="0"/>
                <a:ea typeface="楷体" panose="02010609060101010101" pitchFamily="49" charset="-122"/>
              </a:rPr>
              <a:t>秋天的雨，是一把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钥匙</a:t>
            </a:r>
            <a:r>
              <a:rPr lang="zh-CN" altLang="en-US" sz="4000" b="1" dirty="0">
                <a:latin typeface="Arial" panose="020B0604020202020204" pitchFamily="34" charset="0"/>
                <a:ea typeface="楷体" panose="02010609060101010101" pitchFamily="49" charset="-122"/>
              </a:rPr>
              <a:t>。它</a:t>
            </a:r>
            <a:endParaRPr lang="zh-CN" altLang="en-US" sz="4000" b="1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4000" b="1" dirty="0">
                <a:latin typeface="Arial" panose="020B0604020202020204" pitchFamily="34" charset="0"/>
                <a:ea typeface="楷体" panose="02010609060101010101" pitchFamily="49" charset="-122"/>
              </a:rPr>
              <a:t>带着清凉和温柔，轻轻地，轻轻</a:t>
            </a:r>
            <a:endParaRPr lang="zh-CN" altLang="en-US" sz="4000" b="1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4000" b="1" dirty="0">
                <a:latin typeface="Arial" panose="020B0604020202020204" pitchFamily="34" charset="0"/>
                <a:ea typeface="楷体" panose="02010609060101010101" pitchFamily="49" charset="-122"/>
              </a:rPr>
              <a:t>地，趁你没留意，把秋天的大门</a:t>
            </a:r>
            <a:endParaRPr lang="zh-CN" altLang="en-US" sz="4000" b="1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4000" b="1" dirty="0">
                <a:latin typeface="Arial" panose="020B0604020202020204" pitchFamily="34" charset="0"/>
                <a:ea typeface="楷体" panose="02010609060101010101" pitchFamily="49" charset="-122"/>
              </a:rPr>
              <a:t>打开了。</a:t>
            </a:r>
            <a:endParaRPr lang="zh-CN" altLang="en-US" sz="40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4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4" y="270"/>
              <a:ext cx="5136" cy="3821"/>
              <a:chOff x="396240" y="406400"/>
              <a:chExt cx="11399520" cy="6065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/>
              <p:cNvSpPr/>
              <p:nvPr/>
            </p:nvSpPr>
            <p:spPr>
              <a:xfrm>
                <a:off x="396240" y="406400"/>
                <a:ext cx="11399520" cy="6065520"/>
              </a:xfrm>
              <a:prstGeom prst="rect">
                <a:avLst/>
              </a:prstGeom>
              <a:noFill/>
              <a:ln w="57150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48640" y="528320"/>
                <a:ext cx="11094720" cy="5821680"/>
              </a:xfrm>
              <a:prstGeom prst="rect">
                <a:avLst/>
              </a:prstGeom>
              <a:noFill/>
              <a:ln w="22225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9221" name="图片 3" descr="f184c9531e11e455a7ebb577206d6fa2"/>
            <p:cNvPicPr>
              <a:picLocks noChangeAspect="1"/>
            </p:cNvPicPr>
            <p:nvPr/>
          </p:nvPicPr>
          <p:blipFill>
            <a:blip r:embed="rId1"/>
            <a:srcRect l="22166" r="17284"/>
            <a:stretch>
              <a:fillRect/>
            </a:stretch>
          </p:blipFill>
          <p:spPr>
            <a:xfrm>
              <a:off x="4935" y="3294"/>
              <a:ext cx="825" cy="10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22" name="组合 36"/>
            <p:cNvGrpSpPr/>
            <p:nvPr/>
          </p:nvGrpSpPr>
          <p:grpSpPr>
            <a:xfrm>
              <a:off x="0" y="0"/>
              <a:ext cx="2131" cy="1769"/>
              <a:chOff x="-20320" y="0"/>
              <a:chExt cx="5880478" cy="445745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 cstate="print"/>
              <a:srcRect/>
              <a:stretch>
                <a:fillRect/>
              </a:stretch>
            </p:blipFill>
            <p:spPr>
              <a:xfrm>
                <a:off x="2679041" y="481054"/>
                <a:ext cx="3181117" cy="3976396"/>
              </a:xfrm>
              <a:prstGeom prst="ellipse">
                <a:avLst/>
              </a:prstGeom>
            </p:spPr>
          </p:pic>
          <p:pic>
            <p:nvPicPr>
              <p:cNvPr id="9224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-20320" y="0"/>
                <a:ext cx="3337182" cy="23809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9219" name="Rectangle 10"/>
          <p:cNvSpPr/>
          <p:nvPr/>
        </p:nvSpPr>
        <p:spPr>
          <a:xfrm>
            <a:off x="684213" y="1052513"/>
            <a:ext cx="7704137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秋天的雨，有一盒五彩缤纷的颜料。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你看，它把黄色给了银杏树，黄黄的叶子像一把把小扇子，扇哪扇哪，扇走了夏天的炎热。它把红色给了枫树，红红的枫叶像一枚枚邮票，飘哇飘哇，邮来了秋天的凉爽。金黄色是给田野的，看，田野像金色的海洋。橙红色是给果树的，橘子、柿子你挤我碰，争着要人们去摘呢！菊花仙子得到的颜色就更多了，紫红的、淡黄的、雪白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美丽的菊花在秋雨里频频点头。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4" y="270"/>
              <a:ext cx="5136" cy="3821"/>
              <a:chOff x="396240" y="406400"/>
              <a:chExt cx="11399520" cy="60655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/>
              <p:cNvSpPr/>
              <p:nvPr/>
            </p:nvSpPr>
            <p:spPr>
              <a:xfrm>
                <a:off x="396240" y="406400"/>
                <a:ext cx="11399520" cy="6065520"/>
              </a:xfrm>
              <a:prstGeom prst="rect">
                <a:avLst/>
              </a:prstGeom>
              <a:noFill/>
              <a:ln w="57150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48640" y="528320"/>
                <a:ext cx="11094720" cy="5821680"/>
              </a:xfrm>
              <a:prstGeom prst="rect">
                <a:avLst/>
              </a:prstGeom>
              <a:noFill/>
              <a:ln w="22225">
                <a:solidFill>
                  <a:srgbClr val="FF8029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0245" name="图片 3" descr="f184c9531e11e455a7ebb577206d6fa2"/>
            <p:cNvPicPr>
              <a:picLocks noChangeAspect="1"/>
            </p:cNvPicPr>
            <p:nvPr/>
          </p:nvPicPr>
          <p:blipFill>
            <a:blip r:embed="rId1"/>
            <a:srcRect l="22166" r="17284"/>
            <a:stretch>
              <a:fillRect/>
            </a:stretch>
          </p:blipFill>
          <p:spPr>
            <a:xfrm>
              <a:off x="4935" y="3294"/>
              <a:ext cx="825" cy="10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6" name="组合 36"/>
            <p:cNvGrpSpPr/>
            <p:nvPr/>
          </p:nvGrpSpPr>
          <p:grpSpPr>
            <a:xfrm>
              <a:off x="0" y="0"/>
              <a:ext cx="2131" cy="1769"/>
              <a:chOff x="-20320" y="0"/>
              <a:chExt cx="5880478" cy="445745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 cstate="print"/>
              <a:srcRect/>
              <a:stretch>
                <a:fillRect/>
              </a:stretch>
            </p:blipFill>
            <p:spPr>
              <a:xfrm>
                <a:off x="2679041" y="481054"/>
                <a:ext cx="3181117" cy="3976396"/>
              </a:xfrm>
              <a:prstGeom prst="ellipse">
                <a:avLst/>
              </a:prstGeom>
            </p:spPr>
          </p:pic>
          <p:pic>
            <p:nvPicPr>
              <p:cNvPr id="10248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-20320" y="0"/>
                <a:ext cx="3337182" cy="23809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0243" name="Rectangle 8"/>
          <p:cNvSpPr/>
          <p:nvPr/>
        </p:nvSpPr>
        <p:spPr>
          <a:xfrm>
            <a:off x="684213" y="1052513"/>
            <a:ext cx="7704137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秋天的雨，有一盒五彩缤纷的颜料。你看，它把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黄色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给了银杏树，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黄黄的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叶子像一把把小扇子，扇哪扇哪，扇走了夏天的炎热。它把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红色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给了枫树，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红红的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枫叶像一枚枚邮票，飘哇飘哇，邮来了秋天的凉爽。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金黄色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是给田野的，看，田野像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金色的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海洋。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橙红色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是给果树的，橘子、柿子你挤我碰，争着要人们去摘呢！菊花仙子得到的颜色就更多了，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紫红的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淡黄的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、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雪白的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美丽的菊花在秋雨里频频点头。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49938" y="69748"/>
            <a:ext cx="9000049" cy="6662356"/>
            <a:chOff x="396240" y="406400"/>
            <a:chExt cx="11399520" cy="606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396240" y="406400"/>
              <a:ext cx="11399520" cy="6065520"/>
            </a:xfrm>
            <a:prstGeom prst="rect">
              <a:avLst/>
            </a:prstGeom>
            <a:noFill/>
            <a:ln w="57150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8640" y="528320"/>
              <a:ext cx="11094720" cy="5821680"/>
            </a:xfrm>
            <a:prstGeom prst="rect">
              <a:avLst/>
            </a:prstGeom>
            <a:noFill/>
            <a:ln w="22225">
              <a:solidFill>
                <a:srgbClr val="FF802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67" name="Rectangle 10"/>
          <p:cNvSpPr/>
          <p:nvPr/>
        </p:nvSpPr>
        <p:spPr>
          <a:xfrm>
            <a:off x="250825" y="3860800"/>
            <a:ext cx="86423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solidFill>
                  <a:srgbClr val="FF99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它把黄色给了银杏树，黄黄的叶子像一把把小扇子，扇哪扇哪，扇走了夏天的炎热。</a:t>
            </a:r>
            <a:endParaRPr lang="zh-CN" altLang="en-US" sz="3200" b="1" dirty="0">
              <a:solidFill>
                <a:srgbClr val="FF99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1268" name="Picture 11" descr="银杏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260350"/>
            <a:ext cx="5256212" cy="3503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2" name="Rectangle 12"/>
          <p:cNvSpPr/>
          <p:nvPr/>
        </p:nvSpPr>
        <p:spPr>
          <a:xfrm>
            <a:off x="323850" y="5229225"/>
            <a:ext cx="88201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  <a:ea typeface="楷体" panose="02010609060101010101" pitchFamily="49" charset="-122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pitchFamily="49" charset="-122"/>
              </a:rPr>
              <a:t>它把黄色给了银杏树，带走了夏天的炎热。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2252</Words>
  <Application>WPS 演示</Application>
  <PresentationFormat>全屏显示(4:3)</PresentationFormat>
  <Paragraphs>87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楷体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</cp:lastModifiedBy>
  <cp:revision>102</cp:revision>
  <dcterms:created xsi:type="dcterms:W3CDTF">2018-09-13T13:11:05Z</dcterms:created>
  <dcterms:modified xsi:type="dcterms:W3CDTF">2019-09-04T11:33:49Z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