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8" r:id="rId4"/>
    <p:sldId id="259" r:id="rId5"/>
    <p:sldId id="266" r:id="rId6"/>
    <p:sldId id="26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70" r:id="rId15"/>
    <p:sldId id="298" r:id="rId16"/>
    <p:sldId id="301" r:id="rId17"/>
    <p:sldId id="302" r:id="rId18"/>
    <p:sldId id="299" r:id="rId19"/>
    <p:sldId id="303" r:id="rId20"/>
    <p:sldId id="300" r:id="rId21"/>
    <p:sldId id="304" r:id="rId22"/>
    <p:sldId id="305" r:id="rId23"/>
    <p:sldId id="261" r:id="rId24"/>
    <p:sldId id="271" r:id="rId25"/>
    <p:sldId id="308" r:id="rId26"/>
    <p:sldId id="309" r:id="rId27"/>
    <p:sldId id="306" r:id="rId28"/>
    <p:sldId id="307" r:id="rId29"/>
    <p:sldId id="310" r:id="rId30"/>
    <p:sldId id="311" r:id="rId31"/>
    <p:sldId id="312" r:id="rId32"/>
    <p:sldId id="313" r:id="rId33"/>
    <p:sldId id="285" r:id="rId3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472" y="-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227780B-8DFC-4155-94A0-6599BD82875F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9E013D-BA6B-4E77-B58E-37A13415B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610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4778065-F0C2-4BE9-89CA-10DD8B2832BF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3E49E31-E2ED-4D32-B616-92BEEDE72D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32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直接成果是最容易呈现的，销售：业绩和利润。其他的就想营养品一样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让专业人员更加有效是指专人做专事</a:t>
            </a: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A027E-AEAA-48F8-A919-87ED87E3EC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直接成果是最容易呈现的，销售：业绩和利润。其他的就想营养品一样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让专业人员更加有效是指专人做专事</a:t>
            </a: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A027E-AEAA-48F8-A919-87ED87E3EC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直接成果是最容易呈现的，销售：业绩和利润。其他的就想营养品一样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让专业人员更加有效是指专人做专事</a:t>
            </a: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A027E-AEAA-48F8-A919-87ED87E3EC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直接成果是最容易呈现的，销售：业绩和利润。其他的就想营养品一样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让专业人员更加有效是指专人做专事</a:t>
            </a: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A027E-AEAA-48F8-A919-87ED87E3EC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直接成果是最容易呈现的，销售：业绩和利润。其他的就想营养品一样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让专业人员更加有效是指专人做专事</a:t>
            </a: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A027E-AEAA-48F8-A919-87ED87E3EC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F0C-7D9C-44B7-AB97-A7C0AE1D017D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D4F2-3BC4-4E2C-9EFF-884BDA1ACC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4783138"/>
            <a:ext cx="9136063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" name="Picture 2" descr="C:\Users\joyce\Desktop\fa8acb0c38402a0e637f623eb7_560.jpg"/>
          <p:cNvPicPr>
            <a:picLocks noChangeAspect="1" noChangeArrowheads="1"/>
          </p:cNvPicPr>
          <p:nvPr userDrawn="1"/>
        </p:nvPicPr>
        <p:blipFill>
          <a:blip r:embed="rId2"/>
          <a:srcRect l="67583" t="32317" b="33337"/>
          <a:stretch>
            <a:fillRect/>
          </a:stretch>
        </p:blipFill>
        <p:spPr bwMode="auto">
          <a:xfrm>
            <a:off x="8316913" y="4603750"/>
            <a:ext cx="501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68D5-D135-4959-9FFC-1F76977BFB69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3FF1-D44E-4D19-86D4-69B31214C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4783138"/>
            <a:ext cx="9136063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40E6-DE0E-411F-81A1-EF48E12675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-20638"/>
            <a:ext cx="9144000" cy="360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3" name="组合 5"/>
          <p:cNvGrpSpPr/>
          <p:nvPr userDrawn="1"/>
        </p:nvGrpSpPr>
        <p:grpSpPr>
          <a:xfrm>
            <a:off x="410809" y="-20538"/>
            <a:ext cx="504056" cy="504056"/>
            <a:chOff x="278633" y="-20538"/>
            <a:chExt cx="504056" cy="50405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圆角矩形 1"/>
            <p:cNvSpPr/>
            <p:nvPr/>
          </p:nvSpPr>
          <p:spPr>
            <a:xfrm>
              <a:off x="278633" y="-20538"/>
              <a:ext cx="504056" cy="5040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317806" y="30696"/>
              <a:ext cx="425709" cy="425709"/>
            </a:xfrm>
            <a:prstGeom prst="rect">
              <a:avLst/>
            </a:prstGeom>
            <a:effectLst/>
          </p:spPr>
        </p:pic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F715-9F17-48DA-9EEE-DE3187F7DC77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2216-1EC1-4AFE-9CB3-CC155F328E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-20638"/>
            <a:ext cx="9144000" cy="360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" name="图片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172400" y="-20538"/>
            <a:ext cx="504056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 t="10599" b="34766"/>
          <a:stretch>
            <a:fillRect/>
          </a:stretch>
        </p:blipFill>
        <p:spPr bwMode="auto">
          <a:xfrm>
            <a:off x="6227763" y="0"/>
            <a:ext cx="1979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748B-8F30-4213-934A-1FFFD651BC27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BB15-BB31-4ED1-8001-63FD285F5D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79ED-9226-47F1-99FC-91F513242318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DA9A-B8D3-4913-A8AB-6F541DEFA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DD6C-B908-4978-9C2F-071D137494E6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13FC-8B3E-4657-8DBE-B1FB03FF3E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1C7F-3043-4AB9-B81E-9BD4858A6FFB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7D63-2F14-4A16-A474-5A693E4127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D1E6-2C2C-4B9C-91C2-D4CFA43E2BE3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1D86-CDD0-4F91-9B73-60AFC31DED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11C4-788D-42BB-B7A9-6218C3556FBF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9171-1C93-45C4-866B-CBD33BC9F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0039-C4C9-41B3-9F31-B53CC0FA1744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B643-173A-4F83-A096-FAACB3CB4E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0ABE-5F5A-430B-A2A4-4E9D1FDBBAE5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5EAB-58EC-420D-8106-4AD4A40177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5453-2B04-412A-9CA2-3E8C1E4991E2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C16B-3905-4FF0-BD90-4D44C63360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DCD5-4AF8-4E25-B399-7FA57C7F41CC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BE7B-8CA5-4033-9001-A8B3A0DA8F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05B5-4384-4491-A3B9-4A986D5E55FF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5B0F-7F57-40BD-A681-9CD28696F2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8BF1-1B7C-4CFC-BAF9-B3BCD913B51D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0E5F-D478-4645-B494-4245799887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06A8-F26F-4A4E-B1F4-7C0DDCA5C3FD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94A7-38B9-461E-A692-7EC465FD3E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 rot="16200000">
            <a:off x="-2389981" y="2393157"/>
            <a:ext cx="5143500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225" y="47529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759C-F0CA-4713-9D15-75208B5152C2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17CE-4806-412E-91D7-E8D9BCC976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 rot="16200000">
            <a:off x="6392069" y="2393157"/>
            <a:ext cx="5143500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40750" y="241300"/>
            <a:ext cx="4857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5C2C-C5CD-4B38-AB02-370EB9FF4695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EE3-47D0-46A0-9C2C-6C2066949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4783138"/>
            <a:ext cx="9136063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:\Users\joyce\Desktop\fa8acb0c38402a0e637f623eb7_560.jpg"/>
          <p:cNvPicPr>
            <a:picLocks noChangeAspect="1" noChangeArrowheads="1"/>
          </p:cNvPicPr>
          <p:nvPr userDrawn="1"/>
        </p:nvPicPr>
        <p:blipFill>
          <a:blip r:embed="rId2"/>
          <a:srcRect l="67583" t="32317" b="33337"/>
          <a:stretch>
            <a:fillRect/>
          </a:stretch>
        </p:blipFill>
        <p:spPr bwMode="auto">
          <a:xfrm>
            <a:off x="8316913" y="4603750"/>
            <a:ext cx="501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5278-A4E2-4D7E-89FC-A673314F49ED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F044-EDB6-4FEA-8645-6D8DB0782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4783138"/>
            <a:ext cx="9136063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9"/>
          <p:cNvPicPr>
            <a:picLocks noChangeAspect="1"/>
          </p:cNvPicPr>
          <p:nvPr userDrawn="1"/>
        </p:nvPicPr>
        <p:blipFill>
          <a:blip r:embed="rId2"/>
          <a:srcRect l="33595" r="32808" b="67197"/>
          <a:stretch>
            <a:fillRect/>
          </a:stretch>
        </p:blipFill>
        <p:spPr bwMode="auto">
          <a:xfrm>
            <a:off x="333375" y="4659313"/>
            <a:ext cx="4857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234B-C792-4D48-ABC4-2A390E0588C6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3260-7697-474C-861B-7B825066FD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-20638"/>
            <a:ext cx="9144000" cy="360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3" name="组合 5"/>
          <p:cNvGrpSpPr/>
          <p:nvPr userDrawn="1"/>
        </p:nvGrpSpPr>
        <p:grpSpPr>
          <a:xfrm>
            <a:off x="410809" y="-20538"/>
            <a:ext cx="504056" cy="504056"/>
            <a:chOff x="278633" y="-20538"/>
            <a:chExt cx="504056" cy="50405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圆角矩形 1"/>
            <p:cNvSpPr/>
            <p:nvPr/>
          </p:nvSpPr>
          <p:spPr>
            <a:xfrm>
              <a:off x="278633" y="-20538"/>
              <a:ext cx="504056" cy="5040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317806" y="30696"/>
              <a:ext cx="425709" cy="425709"/>
            </a:xfrm>
            <a:prstGeom prst="rect">
              <a:avLst/>
            </a:prstGeom>
            <a:effectLst/>
          </p:spPr>
        </p:pic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0E2E-FD54-42F1-811B-455DE064974B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4CE7-FAE0-4088-B75D-7F893CEE61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317E-73CD-4CC9-9CC0-DD2B5CD15A24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CA88-18AD-479D-90D2-CF2E18CE22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>
            <a:off x="0" y="-20638"/>
            <a:ext cx="9144000" cy="360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172400" y="-20538"/>
            <a:ext cx="504056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0B41-C881-4877-8E2E-02ED244AF5DD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91D3-A9FC-464A-A8F5-FB3FA8AC47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44BF-2C73-41B5-9CB6-4198F290C124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9515-53DC-4DD9-AE36-AD874979D1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1F9C-6963-47BB-8D20-A628C936DC67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99F6-799F-4179-B15C-4F4E100079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E1E7-8BF1-4FFA-B18D-58C6B9440A29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CD1F-F857-4355-916A-6E9A5264DD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0DFB-A2E2-4A51-B968-A311EA97E193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EB17-FE66-4F02-AB13-A00AF9593D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A8D2-B41C-426A-BC20-4D71D3C52AB5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549B-963D-4140-9DD3-1AA90B3705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6949-98E0-4521-A8D8-8C156634A1FB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091D-AA72-46B4-89EC-D1EF4B4317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2A39-A5A8-405C-9851-573C23D1F4A6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CDDA-AEF0-4315-92ED-A01089CB0D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BD86-8192-413B-89F2-B5A49C5E1121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3C82-7B56-48FB-BA79-3EC72B8A54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 rot="16200000">
            <a:off x="-2389981" y="2393157"/>
            <a:ext cx="5143500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225" y="47529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DB38-3AFF-4429-983D-0C1940D9F256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32B5-9CC1-4DBA-83CF-D3835549F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 userDrawn="1"/>
        </p:nvSpPr>
        <p:spPr>
          <a:xfrm rot="16200000">
            <a:off x="6392069" y="2393157"/>
            <a:ext cx="5143500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" name="图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40750" y="241300"/>
            <a:ext cx="4857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7DAE-1E7F-431A-BE98-CB079141DB35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FFD2-42FA-44F7-8C2B-6062A193AB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7DDCF1-5324-421B-850C-A97627A45489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6095F7-3281-4D19-98BE-9374D531E1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683" r:id="rId14"/>
    <p:sldLayoutId id="2147483682" r:id="rId15"/>
    <p:sldLayoutId id="2147483681" r:id="rId16"/>
    <p:sldLayoutId id="214748368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5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375973-B3F7-4DA0-AE03-61F1CF912701}" type="datetimeFigureOut">
              <a:rPr lang="zh-CN" altLang="en-US"/>
              <a:pPr>
                <a:defRPr/>
              </a:pPr>
              <a:t>15-8-26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126726-AC31-49A9-B264-F06DA0939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94" r:id="rId14"/>
    <p:sldLayoutId id="2147483693" r:id="rId15"/>
    <p:sldLayoutId id="2147483692" r:id="rId16"/>
    <p:sldLayoutId id="214748369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00313"/>
            <a:ext cx="9144000" cy="358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2859088"/>
            <a:ext cx="914400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13" y="1162050"/>
            <a:ext cx="6840537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2F2F2"/>
                </a:solidFill>
                <a:latin typeface="Calibri" pitchFamily="34" charset="0"/>
              </a:rPr>
              <a:t>架起通向第三学段的“桥梁”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313" y="3683000"/>
            <a:ext cx="4103687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2F2F2"/>
                </a:solidFill>
                <a:latin typeface="Calibri" pitchFamily="34" charset="0"/>
              </a:rPr>
              <a:t>E—mail</a:t>
            </a:r>
            <a:r>
              <a:rPr lang="zh-CN" altLang="en-US" b="1">
                <a:solidFill>
                  <a:srgbClr val="F2F2F2"/>
                </a:solidFill>
                <a:latin typeface="Calibri" pitchFamily="34" charset="0"/>
              </a:rPr>
              <a:t>：</a:t>
            </a:r>
            <a:r>
              <a:rPr lang="en-US" altLang="zh-CN" b="1">
                <a:solidFill>
                  <a:srgbClr val="F2F2F2"/>
                </a:solidFill>
                <a:latin typeface="Calibri" pitchFamily="34" charset="0"/>
              </a:rPr>
              <a:t> </a:t>
            </a:r>
            <a:r>
              <a:rPr lang="zh-CN" altLang="en-US" b="1">
                <a:solidFill>
                  <a:srgbClr val="F2F2F2"/>
                </a:solidFill>
                <a:latin typeface="Calibri" pitchFamily="34" charset="0"/>
              </a:rPr>
              <a:t>任丽芳    </a:t>
            </a:r>
            <a:r>
              <a:rPr lang="en-US" altLang="zh-CN">
                <a:solidFill>
                  <a:srgbClr val="F2F2F2"/>
                </a:solidFill>
                <a:latin typeface="Calibri" pitchFamily="34" charset="0"/>
              </a:rPr>
              <a:t>153352337@qq.com</a:t>
            </a:r>
          </a:p>
          <a:p>
            <a:pPr>
              <a:lnSpc>
                <a:spcPct val="200000"/>
              </a:lnSpc>
            </a:pPr>
            <a:r>
              <a:rPr lang="zh-CN" altLang="en-US">
                <a:solidFill>
                  <a:srgbClr val="F2F2F2"/>
                </a:solidFill>
                <a:latin typeface="Calibri" pitchFamily="34" charset="0"/>
              </a:rPr>
              <a:t>日期：</a:t>
            </a:r>
            <a:r>
              <a:rPr lang="en-US" altLang="zh-CN">
                <a:solidFill>
                  <a:srgbClr val="F2F2F2"/>
                </a:solidFill>
                <a:latin typeface="Calibri" pitchFamily="34" charset="0"/>
              </a:rPr>
              <a:t>2015</a:t>
            </a:r>
            <a:r>
              <a:rPr lang="zh-CN" altLang="en-US">
                <a:solidFill>
                  <a:srgbClr val="F2F2F2"/>
                </a:solidFill>
                <a:latin typeface="Calibri" pitchFamily="34" charset="0"/>
              </a:rPr>
              <a:t>年</a:t>
            </a:r>
            <a:r>
              <a:rPr lang="en-US" altLang="zh-CN">
                <a:solidFill>
                  <a:srgbClr val="F2F2F2"/>
                </a:solidFill>
                <a:latin typeface="Calibri" pitchFamily="34" charset="0"/>
              </a:rPr>
              <a:t>8</a:t>
            </a:r>
            <a:r>
              <a:rPr lang="zh-CN" altLang="en-US">
                <a:solidFill>
                  <a:srgbClr val="F2F2F2"/>
                </a:solidFill>
                <a:latin typeface="Calibri" pitchFamily="34" charset="0"/>
              </a:rPr>
              <a:t>月</a:t>
            </a:r>
            <a:r>
              <a:rPr lang="en-US" altLang="zh-CN">
                <a:solidFill>
                  <a:srgbClr val="F2F2F2"/>
                </a:solidFill>
                <a:latin typeface="Calibri" pitchFamily="34" charset="0"/>
              </a:rPr>
              <a:t>29</a:t>
            </a:r>
            <a:r>
              <a:rPr lang="zh-CN" altLang="en-US">
                <a:solidFill>
                  <a:srgbClr val="F2F2F2"/>
                </a:solidFill>
                <a:latin typeface="Calibri" pitchFamily="34" charset="0"/>
              </a:rPr>
              <a:t>日</a:t>
            </a:r>
            <a:endParaRPr lang="zh-CN" altLang="en-US" b="1">
              <a:solidFill>
                <a:srgbClr val="F2F2F2"/>
              </a:solidFill>
              <a:latin typeface="Calibri" pitchFamily="34" charset="0"/>
            </a:endParaRPr>
          </a:p>
          <a:p>
            <a:pPr algn="r">
              <a:lnSpc>
                <a:spcPct val="200000"/>
              </a:lnSpc>
            </a:pPr>
            <a:endParaRPr lang="en-US" altLang="zh-CN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11188" y="2643188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黑体"/>
                <a:ea typeface="黑体" pitchFamily="49" charset="-122"/>
              </a:rPr>
              <a:t>——</a:t>
            </a:r>
            <a:r>
              <a:rPr lang="zh-CN" altLang="en-US" sz="2400" b="1">
                <a:ea typeface="黑体" pitchFamily="49" charset="-122"/>
              </a:rPr>
              <a:t>苏教版语文第九册教材分析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19125" y="2595563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latin typeface="黑体"/>
                <a:ea typeface="黑体" pitchFamily="49" charset="-122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ea typeface="黑体" pitchFamily="49" charset="-122"/>
              </a:rPr>
              <a:t>苏教版语文第九册教材分析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cxnSp>
        <p:nvCxnSpPr>
          <p:cNvPr id="4" name="直接连接符 5"/>
          <p:cNvCxnSpPr/>
          <p:nvPr/>
        </p:nvCxnSpPr>
        <p:spPr>
          <a:xfrm>
            <a:off x="644525" y="700088"/>
            <a:ext cx="31353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>
            <a:off x="5468938" y="700088"/>
            <a:ext cx="31353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3779838" y="411163"/>
            <a:ext cx="1943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ea typeface="黑体" pitchFamily="49" charset="-122"/>
              </a:rPr>
              <a:t>体验</a:t>
            </a:r>
            <a:r>
              <a:rPr lang="zh-CN" altLang="en-US" sz="2400" b="1" dirty="0" smtClean="0">
                <a:solidFill>
                  <a:srgbClr val="0000FF"/>
                </a:solidFill>
                <a:ea typeface="黑体" pitchFamily="49" charset="-122"/>
              </a:rPr>
              <a:t>丰富性</a:t>
            </a:r>
            <a:endParaRPr lang="zh-CN" altLang="en-US" sz="2400" b="1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259632" y="987574"/>
            <a:ext cx="1152525" cy="355481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形象感知</a:t>
            </a:r>
            <a:endParaRPr lang="zh-CN" altLang="en-US" sz="16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体会情感</a:t>
            </a:r>
            <a:endParaRPr lang="zh-CN" altLang="en-US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C00000"/>
                </a:solidFill>
                <a:ea typeface="黑体" pitchFamily="49" charset="-122"/>
              </a:rPr>
              <a:t>濡染文化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03722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周旋</a:t>
            </a:r>
            <a:endParaRPr kumimoji="1" lang="zh-CN" altLang="en-US" sz="4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148064" y="103722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身临其境</a:t>
            </a:r>
            <a:endParaRPr kumimoji="1" lang="zh-CN" altLang="en-US" sz="4000" b="1" dirty="0"/>
          </a:p>
        </p:txBody>
      </p:sp>
      <p:pic>
        <p:nvPicPr>
          <p:cNvPr id="8" name="图片 7" descr="wifi0s01472773878IMG_20150827_001912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57309"/>
            <a:ext cx="5436096" cy="13681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99792" y="3209662"/>
            <a:ext cx="6336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/>
              <a:t>发配</a:t>
            </a:r>
            <a:r>
              <a:rPr kumimoji="1" lang="en-US" altLang="zh-CN" sz="3200" b="1" dirty="0" smtClean="0"/>
              <a:t>  </a:t>
            </a:r>
            <a:r>
              <a:rPr kumimoji="1" lang="zh-CN" altLang="en-US" sz="3200" b="1" dirty="0" smtClean="0"/>
              <a:t>依草附木  鲜花伴着骨灰</a:t>
            </a:r>
            <a:endParaRPr kumimoji="1"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2699792" y="400175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俸禄</a:t>
            </a:r>
            <a:endParaRPr kumimoji="1" lang="zh-CN" altLang="en-US" sz="4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067944" y="398955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彩头</a:t>
            </a:r>
            <a:endParaRPr kumimoji="1" lang="zh-CN" altLang="en-US" sz="4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5436096" y="398955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饯行</a:t>
            </a:r>
            <a:endParaRPr kumimoji="1" lang="zh-CN" altLang="en-US" sz="4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092280" y="420877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/>
              <a:t>P</a:t>
            </a:r>
            <a:r>
              <a:rPr kumimoji="1" lang="en-US" altLang="zh-CN" sz="2800" b="1" dirty="0" smtClean="0"/>
              <a:t>132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807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cxnSp>
        <p:nvCxnSpPr>
          <p:cNvPr id="4" name="直接连接符 5"/>
          <p:cNvCxnSpPr/>
          <p:nvPr/>
        </p:nvCxnSpPr>
        <p:spPr>
          <a:xfrm>
            <a:off x="644525" y="700088"/>
            <a:ext cx="31353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>
            <a:off x="5468938" y="700088"/>
            <a:ext cx="31353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3779838" y="411163"/>
            <a:ext cx="1943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ea typeface="黑体" pitchFamily="49" charset="-122"/>
              </a:rPr>
              <a:t>重视语用性</a:t>
            </a:r>
            <a:endParaRPr lang="zh-CN" altLang="en-US" sz="2400" b="1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99592" y="1059582"/>
            <a:ext cx="1800200" cy="256993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迁移结构</a:t>
            </a:r>
            <a:endParaRPr lang="zh-CN" altLang="en-US" sz="16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引申词义</a:t>
            </a:r>
            <a:endParaRPr lang="zh-CN" altLang="en-US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C00000"/>
                </a:solidFill>
                <a:ea typeface="黑体" pitchFamily="49" charset="-122"/>
              </a:rPr>
              <a:t>书面表达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13159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惊叹不已</a:t>
            </a:r>
            <a:endParaRPr kumimoji="1" lang="zh-CN" altLang="en-US" sz="4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364088" y="98757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/>
              <a:t>轩然大波</a:t>
            </a:r>
            <a:endParaRPr kumimoji="1" lang="en-US" altLang="zh-CN" sz="2800" b="1" dirty="0" smtClean="0"/>
          </a:p>
          <a:p>
            <a:r>
              <a:rPr kumimoji="1" lang="zh-CN" altLang="en-US" sz="2800" b="1" dirty="0" smtClean="0"/>
              <a:t>安然无恙</a:t>
            </a:r>
            <a:endParaRPr kumimoji="1"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699792" y="206769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屹立</a:t>
            </a:r>
            <a:r>
              <a:rPr kumimoji="1" lang="en-US" altLang="zh-CN" sz="4000" b="1" dirty="0" smtClean="0"/>
              <a:t>  </a:t>
            </a:r>
            <a:r>
              <a:rPr kumimoji="1" lang="zh-CN" altLang="en-US" sz="4000" b="1" dirty="0" smtClean="0"/>
              <a:t>饱经风霜</a:t>
            </a:r>
            <a:endParaRPr kumimoji="1" lang="zh-CN" altLang="en-US" sz="4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2699792" y="316000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/>
              <a:t>茶饭不思 夜难安寝</a:t>
            </a:r>
            <a:endParaRPr kumimoji="1"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4619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-92546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重视语用性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3608" y="91556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激励</a:t>
            </a:r>
            <a:r>
              <a:rPr kumimoji="1" lang="zh-CN" altLang="zh-CN" sz="4400" b="1" dirty="0"/>
              <a:t> </a:t>
            </a:r>
            <a:r>
              <a:rPr kumimoji="1" lang="zh-CN" altLang="en-US" sz="4400" b="1" dirty="0" smtClean="0"/>
              <a:t> 鞭策</a:t>
            </a:r>
            <a:endParaRPr kumimoji="1"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43608" y="201833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谛听  聆听  倾听</a:t>
            </a:r>
            <a:endParaRPr kumimoji="1" lang="zh-CN" altLang="en-US" sz="4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043608" y="321982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仰望  远眺  凝视</a:t>
            </a:r>
            <a:endParaRPr kumimoji="1"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004048" y="91556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爱戴</a:t>
            </a:r>
            <a:r>
              <a:rPr kumimoji="1" lang="zh-CN" altLang="zh-CN" sz="4400" b="1" dirty="0" smtClean="0"/>
              <a:t> </a:t>
            </a:r>
            <a:r>
              <a:rPr kumimoji="1" lang="zh-CN" altLang="en-US" sz="4400" b="1" dirty="0" smtClean="0"/>
              <a:t> 敬爱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213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27088" y="411163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课标中关于</a:t>
            </a: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阅读</a:t>
            </a: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教学的</a:t>
            </a:r>
            <a:r>
              <a:rPr lang="zh-CN" altLang="en-US" sz="2400" b="1" dirty="0">
                <a:solidFill>
                  <a:schemeClr val="hlink"/>
                </a:solidFill>
                <a:ea typeface="黑体" pitchFamily="49" charset="-122"/>
              </a:rPr>
              <a:t>要求</a:t>
            </a:r>
          </a:p>
        </p:txBody>
      </p:sp>
      <p:sp>
        <p:nvSpPr>
          <p:cNvPr id="2" name="矩形 1"/>
          <p:cNvSpPr/>
          <p:nvPr/>
        </p:nvSpPr>
        <p:spPr>
          <a:xfrm>
            <a:off x="539552" y="1171654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．</a:t>
            </a:r>
            <a:r>
              <a:rPr lang="zh-CN" altLang="en-US" b="1" dirty="0">
                <a:solidFill>
                  <a:srgbClr val="FF0000"/>
                </a:solidFill>
              </a:rPr>
              <a:t>默读</a:t>
            </a:r>
            <a:r>
              <a:rPr lang="zh-CN" altLang="en-US" dirty="0"/>
              <a:t>有一定的速度，默读一般读物每分钟不少于</a:t>
            </a:r>
            <a:r>
              <a:rPr lang="en-US" altLang="zh-CN" dirty="0"/>
              <a:t>300</a:t>
            </a:r>
            <a:r>
              <a:rPr lang="zh-CN" altLang="en-US" dirty="0"/>
              <a:t>字。学习</a:t>
            </a:r>
            <a:r>
              <a:rPr lang="zh-CN" altLang="en-US" b="1" dirty="0">
                <a:solidFill>
                  <a:srgbClr val="FF0000"/>
                </a:solidFill>
              </a:rPr>
              <a:t>浏览</a:t>
            </a:r>
            <a:r>
              <a:rPr lang="zh-CN" altLang="en-US" dirty="0"/>
              <a:t>，扩大知识面，根据需要搜集信息。</a:t>
            </a:r>
          </a:p>
          <a:p>
            <a:endParaRPr lang="zh-CN" altLang="en-US" dirty="0"/>
          </a:p>
          <a:p>
            <a:r>
              <a:rPr lang="en-US" altLang="zh-CN" dirty="0"/>
              <a:t>4</a:t>
            </a:r>
            <a:r>
              <a:rPr lang="zh-CN" altLang="en-US" dirty="0"/>
              <a:t>．在阅读中了解文章的</a:t>
            </a:r>
            <a:r>
              <a:rPr lang="zh-CN" altLang="en-US" b="1" dirty="0">
                <a:solidFill>
                  <a:srgbClr val="FF0000"/>
                </a:solidFill>
              </a:rPr>
              <a:t>表达顺序</a:t>
            </a:r>
            <a:r>
              <a:rPr lang="zh-CN" altLang="en-US" dirty="0"/>
              <a:t>，体会作者的</a:t>
            </a:r>
            <a:r>
              <a:rPr lang="zh-CN" altLang="en-US" b="1" dirty="0">
                <a:solidFill>
                  <a:srgbClr val="FF0000"/>
                </a:solidFill>
              </a:rPr>
              <a:t>思想感情</a:t>
            </a:r>
            <a:r>
              <a:rPr lang="zh-CN" altLang="en-US" dirty="0"/>
              <a:t>，初步领悟文章的</a:t>
            </a:r>
            <a:r>
              <a:rPr lang="zh-CN" altLang="en-US" b="1" dirty="0">
                <a:solidFill>
                  <a:srgbClr val="FF0000"/>
                </a:solidFill>
              </a:rPr>
              <a:t>基本表达方法</a:t>
            </a:r>
            <a:r>
              <a:rPr lang="zh-CN" altLang="en-US" dirty="0"/>
              <a:t>。在交流和讨论中，敢于</a:t>
            </a:r>
            <a:r>
              <a:rPr lang="zh-CN" altLang="en-US" b="1" dirty="0">
                <a:solidFill>
                  <a:srgbClr val="FF0000"/>
                </a:solidFill>
              </a:rPr>
              <a:t>提出看法</a:t>
            </a:r>
            <a:r>
              <a:rPr lang="zh-CN" altLang="en-US" dirty="0"/>
              <a:t>，作出</a:t>
            </a:r>
            <a:r>
              <a:rPr lang="zh-CN" altLang="en-US" b="1" dirty="0">
                <a:solidFill>
                  <a:srgbClr val="FF0000"/>
                </a:solidFill>
              </a:rPr>
              <a:t>自己的判断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52320" y="192367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两大学习习惯：</a:t>
            </a:r>
            <a:endParaRPr kumimoji="1" lang="en-US" altLang="zh-CN" dirty="0" smtClean="0"/>
          </a:p>
          <a:p>
            <a:r>
              <a:rPr kumimoji="1" lang="zh-CN" altLang="zh-CN" dirty="0" smtClean="0"/>
              <a:t>1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读书做笔记</a:t>
            </a:r>
            <a:endParaRPr kumimoji="1" lang="en-US" altLang="zh-CN" dirty="0" smtClean="0"/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使用工具书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55976" y="113159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朗读、默读、浏览相辅相成。重点发展默读能力。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355976" y="2429475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整体篇章意识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梳理文脉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读到文字背后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体会情感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领悟表达方法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推敲表达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表达个性思考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主动分享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-39998" y="627534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39998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661764"/>
            <a:ext cx="7920880" cy="522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⑴默读中把握文章重点段落的内容。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如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《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变色龙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》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的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“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默读课文，说说哪一部分给你留下的印象深，为什么。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”</a:t>
            </a:r>
            <a:endParaRPr lang="zh-CN" altLang="en-US" sz="1800" dirty="0" smtClean="0">
              <a:latin typeface="楷体_GB2312" charset="0"/>
              <a:ea typeface="楷体_GB2312" charset="0"/>
              <a:cs typeface="楷体_GB231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⑵默读中积累文章的重点词句。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如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《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高尔基和他的儿子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》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的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“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默读课文，摘抄你认为值得积累的词语或句子。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”</a:t>
            </a:r>
            <a:endParaRPr lang="zh-CN" altLang="en-US" sz="1800" dirty="0" smtClean="0">
              <a:latin typeface="楷体_GB2312" charset="0"/>
              <a:ea typeface="楷体_GB2312" charset="0"/>
              <a:cs typeface="楷体_GB231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⑶默读中把握课文的主旨内容。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如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《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艾滋病小斗士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》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的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“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默读课文，说说为什么称恩科西是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‘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艾滋病小斗士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’”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 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”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《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黄山奇松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》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的训练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4</a:t>
            </a:r>
            <a:r>
              <a:rPr lang="en-US" altLang="zh-CN" sz="1800" dirty="0" smtClean="0">
                <a:latin typeface="Tahoma"/>
                <a:ea typeface="楷体_GB2312" charset="0"/>
                <a:cs typeface="楷体_GB2312" charset="0"/>
              </a:rPr>
              <a:t>“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默读课文，说说黄山奇松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‘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奇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’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在哪里？</a:t>
            </a:r>
          </a:p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⑷默读中把握文章的表达方法。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如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《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厄运打不垮的信念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》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的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“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默读课文，找几处这样的例子，并说说这样写的好处。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”</a:t>
            </a:r>
            <a:endParaRPr lang="zh-CN" altLang="en-US" sz="1800" dirty="0" smtClean="0">
              <a:latin typeface="楷体_GB2312" charset="0"/>
              <a:ea typeface="楷体_GB2312" charset="0"/>
              <a:cs typeface="楷体_GB231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⑸默读中把握文章的细节描述。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如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《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林冲棒打洪教头</a:t>
            </a:r>
            <a:r>
              <a:rPr lang="en-US" altLang="zh-CN" sz="1800" dirty="0" smtClean="0">
                <a:latin typeface="楷体_GB2312" charset="0"/>
                <a:ea typeface="楷体_GB2312" charset="0"/>
                <a:cs typeface="楷体_GB2312" charset="0"/>
              </a:rPr>
              <a:t>》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的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“</a:t>
            </a:r>
            <a:r>
              <a:rPr lang="zh-CN" altLang="en-US" sz="1800" dirty="0" smtClean="0">
                <a:latin typeface="楷体_GB2312" charset="0"/>
                <a:ea typeface="楷体_GB2312" charset="0"/>
                <a:cs typeface="楷体_GB2312" charset="0"/>
              </a:rPr>
              <a:t>默读课文，说说气势汹汹的洪教头为什么会被林冲打到在地。</a:t>
            </a:r>
            <a:r>
              <a:rPr lang="zh-CN" altLang="en-US" sz="1800" dirty="0" smtClean="0">
                <a:latin typeface="Tahoma"/>
                <a:ea typeface="楷体_GB2312" charset="0"/>
                <a:cs typeface="楷体_GB2312" charset="0"/>
              </a:rPr>
              <a:t>”</a:t>
            </a:r>
            <a:endParaRPr lang="zh-CN" altLang="en-US" sz="1800" dirty="0"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51855"/>
            <a:ext cx="88201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★</a:t>
            </a:r>
            <a:r>
              <a:rPr lang="zh-CN" sz="2800" b="1" dirty="0" smtClean="0">
                <a:solidFill>
                  <a:srgbClr val="00FF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教材关于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“</a:t>
            </a:r>
            <a:r>
              <a:rPr lang="zh-CN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提高默读速度，学会浏览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”</a:t>
            </a:r>
            <a:r>
              <a:rPr lang="zh-CN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的训练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——</a:t>
            </a:r>
            <a:endParaRPr lang="zh-CN" altLang="en-US" sz="2400" b="1" dirty="0">
              <a:solidFill>
                <a:srgbClr val="0000FF"/>
              </a:solidFill>
              <a:latin typeface="黑体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39998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6386" y="151855"/>
            <a:ext cx="88201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★</a:t>
            </a:r>
            <a:r>
              <a:rPr lang="zh-CN" sz="2800" b="1" dirty="0" smtClean="0">
                <a:solidFill>
                  <a:srgbClr val="00FF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如何理清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“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表达顺序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”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？</a:t>
            </a:r>
            <a:r>
              <a:rPr lang="en-US" alt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发现表达线索</a:t>
            </a:r>
            <a:endParaRPr lang="zh-CN" altLang="en-US" sz="2400" b="1" dirty="0">
              <a:solidFill>
                <a:srgbClr val="0000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127560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关键词句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7784" y="120359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陶校长的演讲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“每天四问”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827584" y="254213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事件发展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5896" y="199568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变色龙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  发现</a:t>
            </a:r>
            <a:r>
              <a:rPr kumimoji="1" lang="en-US" altLang="zh-CN" sz="2400" dirty="0" smtClean="0"/>
              <a:t>—</a:t>
            </a:r>
            <a:r>
              <a:rPr kumimoji="1" lang="zh-CN" altLang="en-US" sz="2400" dirty="0" smtClean="0"/>
              <a:t>端详</a:t>
            </a:r>
            <a:r>
              <a:rPr kumimoji="1" lang="en-US" altLang="zh-CN" sz="2400" dirty="0" smtClean="0"/>
              <a:t>—</a:t>
            </a:r>
            <a:r>
              <a:rPr kumimoji="1" lang="zh-CN" altLang="en-US" sz="2400" dirty="0" smtClean="0"/>
              <a:t>放回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555776" y="202530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遇</a:t>
            </a:r>
            <a:r>
              <a:rPr kumimoji="1" lang="zh-CN" altLang="zh-CN" dirty="0"/>
              <a:t>-</a:t>
            </a:r>
            <a:r>
              <a:rPr kumimoji="1" lang="zh-CN" altLang="en-US" dirty="0" smtClean="0"/>
              <a:t>离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55776" y="252935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前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中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后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635896" y="249974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金蝉脱壳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脱壳前</a:t>
            </a:r>
            <a:r>
              <a:rPr kumimoji="1" lang="zh-CN" altLang="zh-CN" sz="2400" dirty="0" smtClean="0"/>
              <a:t>—</a:t>
            </a:r>
            <a:r>
              <a:rPr kumimoji="1" lang="zh-CN" altLang="en-US" sz="2400" dirty="0" smtClean="0"/>
              <a:t>脱壳时</a:t>
            </a:r>
            <a:r>
              <a:rPr kumimoji="1" lang="en-US" altLang="zh-CN" sz="2400" dirty="0" smtClean="0"/>
              <a:t>—</a:t>
            </a:r>
            <a:r>
              <a:rPr kumimoji="1" lang="zh-CN" altLang="en-US" sz="2400" dirty="0" smtClean="0"/>
              <a:t>脱壳后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55776" y="31681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场景切换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707904" y="300379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黄果树瀑布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“移步换景”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《</a:t>
            </a:r>
            <a:r>
              <a:rPr kumimoji="1" lang="zh-CN" altLang="en-US" sz="2400" dirty="0" smtClean="0"/>
              <a:t>黄鹤楼送别</a:t>
            </a:r>
            <a:r>
              <a:rPr kumimoji="1" lang="en-US" altLang="zh-CN" sz="2400" dirty="0" smtClean="0"/>
              <a:t>》</a:t>
            </a:r>
            <a:r>
              <a:rPr kumimoji="1" lang="zh-CN" altLang="en-US" dirty="0" smtClean="0"/>
              <a:t>（楼上）话别</a:t>
            </a:r>
            <a:r>
              <a:rPr kumimoji="1" lang="zh-CN" altLang="zh-CN" dirty="0" smtClean="0"/>
              <a:t>—（</a:t>
            </a:r>
            <a:r>
              <a:rPr kumimoji="1" lang="zh-CN" altLang="en-US" dirty="0" smtClean="0"/>
              <a:t>江边）目送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244680" y="1203598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莫高窟</a:t>
            </a:r>
            <a:r>
              <a:rPr kumimoji="1" lang="en-US" altLang="zh-CN" sz="2400" dirty="0" smtClean="0"/>
              <a:t>》</a:t>
            </a:r>
            <a:endParaRPr kumimoji="1"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27584" y="448634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一人几事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55776" y="39602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人物关系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635896" y="393990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嫦娥奔月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后羿</a:t>
            </a:r>
            <a:r>
              <a:rPr kumimoji="1" lang="en-US" altLang="zh-CN" sz="2400" dirty="0" smtClean="0"/>
              <a:t>—</a:t>
            </a:r>
            <a:r>
              <a:rPr kumimoji="1" lang="zh-CN" altLang="en-US" sz="2400" dirty="0" smtClean="0"/>
              <a:t>逢蒙</a:t>
            </a:r>
            <a:r>
              <a:rPr kumimoji="1" lang="en-US" altLang="zh-CN" sz="2400" dirty="0" smtClean="0"/>
              <a:t>—</a:t>
            </a:r>
            <a:r>
              <a:rPr kumimoji="1" lang="zh-CN" altLang="en-US" sz="2400" dirty="0" smtClean="0"/>
              <a:t>嫦娥</a:t>
            </a:r>
            <a:r>
              <a:rPr kumimoji="1" lang="zh-CN" altLang="zh-CN" sz="2400" dirty="0" smtClean="0"/>
              <a:t>—</a:t>
            </a:r>
            <a:r>
              <a:rPr kumimoji="1" lang="zh-CN" altLang="en-US" sz="2400" dirty="0" smtClean="0"/>
              <a:t>人们</a:t>
            </a:r>
            <a:endParaRPr kumimoji="1"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11760" y="4558357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装满昆虫的衣袋</a:t>
            </a:r>
            <a:r>
              <a:rPr kumimoji="1" lang="en-US" altLang="zh-CN" sz="2400" dirty="0" smtClean="0"/>
              <a:t>》《</a:t>
            </a:r>
            <a:r>
              <a:rPr kumimoji="1" lang="zh-CN" altLang="en-US" sz="2400" dirty="0" smtClean="0"/>
              <a:t>诺贝尔</a:t>
            </a:r>
            <a:r>
              <a:rPr kumimoji="1" lang="en-US" altLang="zh-CN" sz="2400" dirty="0" smtClean="0"/>
              <a:t>》《</a:t>
            </a:r>
            <a:r>
              <a:rPr kumimoji="1" lang="zh-CN" altLang="en-US" sz="2400" dirty="0" smtClean="0"/>
              <a:t>少年王冕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等</a:t>
            </a:r>
            <a:endParaRPr kumimoji="1"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39552" y="76225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教材上的练习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变色龙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分段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139952" y="7622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莫高窟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编写段落提纲 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天火之谜</a:t>
            </a:r>
            <a:r>
              <a:rPr kumimoji="1" lang="zh-CN" altLang="zh-CN" dirty="0"/>
              <a:t>》</a:t>
            </a:r>
            <a:r>
              <a:rPr kumimoji="1" lang="zh-CN" altLang="en-US" dirty="0" smtClean="0"/>
              <a:t>概括段意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627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39998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6386" y="151855"/>
            <a:ext cx="88201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★</a:t>
            </a:r>
            <a:r>
              <a:rPr lang="zh-CN" sz="2800" b="1" dirty="0" smtClean="0">
                <a:solidFill>
                  <a:srgbClr val="00FF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如何揣摩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“</a:t>
            </a:r>
            <a:r>
              <a:rPr lang="en-US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作者情感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”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？</a:t>
            </a:r>
            <a:r>
              <a:rPr lang="en-US" alt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善于疑和思</a:t>
            </a:r>
            <a:endParaRPr lang="zh-CN" altLang="en-US" sz="2400" b="1" dirty="0">
              <a:solidFill>
                <a:srgbClr val="0000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592" y="77155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dirty="0" smtClean="0"/>
              <a:t>“谈起往事，我深深地感谢老师在我那幼小的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心田</a:t>
            </a:r>
            <a:r>
              <a:rPr kumimoji="1" lang="zh-CN" altLang="en-US" dirty="0" smtClean="0"/>
              <a:t>里，</a:t>
            </a:r>
            <a:r>
              <a:rPr kumimoji="1" lang="zh-CN" altLang="en-US" dirty="0" smtClean="0">
                <a:solidFill>
                  <a:srgbClr val="FF6600"/>
                </a:solidFill>
              </a:rPr>
              <a:t>播下</a:t>
            </a:r>
            <a:r>
              <a:rPr kumimoji="1" lang="zh-CN" altLang="en-US" dirty="0" smtClean="0"/>
              <a:t>了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文学的种子</a:t>
            </a:r>
            <a:r>
              <a:rPr kumimoji="1" lang="zh-CN" altLang="en-US" dirty="0" smtClean="0"/>
              <a:t>。”                                   </a:t>
            </a:r>
            <a:r>
              <a:rPr kumimoji="1" lang="en-US" altLang="zh-CN" dirty="0" smtClean="0"/>
              <a:t>——《</a:t>
            </a:r>
            <a:r>
              <a:rPr kumimoji="1" lang="zh-CN" altLang="en-US" dirty="0" smtClean="0"/>
              <a:t>师恩难忘</a:t>
            </a:r>
            <a:r>
              <a:rPr kumimoji="1" lang="en-US" altLang="zh-CN" dirty="0" smtClean="0"/>
              <a:t>》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99592" y="244050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dirty="0" smtClean="0"/>
              <a:t>战了四五个回合，林冲纵身跳出圈外，叫了一声：“</a:t>
            </a:r>
            <a:r>
              <a:rPr kumimoji="1" lang="zh-CN" altLang="en-US" b="1" dirty="0" smtClean="0">
                <a:solidFill>
                  <a:srgbClr val="FF6600"/>
                </a:solidFill>
              </a:rPr>
              <a:t>我输了！</a:t>
            </a:r>
            <a:r>
              <a:rPr kumimoji="1" lang="zh-CN" altLang="en-US" dirty="0" smtClean="0"/>
              <a:t>”柴进问：“还没见二位较量呢，怎么便输了？”林冲说：“小人带着木枷，</a:t>
            </a:r>
            <a:r>
              <a:rPr kumimoji="1" lang="zh-CN" altLang="en-US" b="1" dirty="0" smtClean="0">
                <a:solidFill>
                  <a:srgbClr val="FF6600"/>
                </a:solidFill>
              </a:rPr>
              <a:t>就算是</a:t>
            </a:r>
            <a:r>
              <a:rPr kumimoji="1" lang="zh-CN" altLang="en-US" dirty="0" smtClean="0"/>
              <a:t>输了吧。”                      </a:t>
            </a:r>
            <a:r>
              <a:rPr kumimoji="1" lang="en-US" altLang="zh-CN" dirty="0" smtClean="0"/>
              <a:t>——《</a:t>
            </a:r>
            <a:r>
              <a:rPr kumimoji="1" lang="zh-CN" altLang="en-US" dirty="0" smtClean="0"/>
              <a:t>林冲棒打洪教头</a:t>
            </a:r>
            <a:r>
              <a:rPr kumimoji="1" lang="en-US" altLang="zh-CN" dirty="0" smtClean="0"/>
              <a:t>》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27584" y="3747685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dirty="0" smtClean="0"/>
              <a:t>母亲让王冕放弃读书，去给人家放牛，王冕却说：“我在学堂里也闷得慌，不如帮人家放牛，心里</a:t>
            </a:r>
            <a:r>
              <a:rPr kumimoji="1" lang="zh-CN" altLang="en-US" b="1" dirty="0" smtClean="0">
                <a:solidFill>
                  <a:srgbClr val="FF6600"/>
                </a:solidFill>
              </a:rPr>
              <a:t>倒快活些</a:t>
            </a:r>
            <a:r>
              <a:rPr kumimoji="1" lang="zh-CN" altLang="en-US" dirty="0" smtClean="0"/>
              <a:t>。”     </a:t>
            </a:r>
            <a:r>
              <a:rPr kumimoji="1" lang="en-US" altLang="zh-CN" dirty="0" smtClean="0"/>
              <a:t>——《</a:t>
            </a:r>
            <a:r>
              <a:rPr kumimoji="1" lang="zh-CN" altLang="en-US" dirty="0" smtClean="0"/>
              <a:t>少年王冕</a:t>
            </a:r>
            <a:r>
              <a:rPr kumimoji="1" lang="en-US" altLang="zh-CN" dirty="0" smtClean="0"/>
              <a:t>》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56376" y="10502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直抒胸臆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56376" y="25624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客观描写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56376" y="39306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曲笔隐藏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9592" y="141962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dirty="0" smtClean="0"/>
              <a:t>你回去了</a:t>
            </a:r>
            <a:r>
              <a:rPr kumimoji="1" lang="zh-CN" altLang="zh-CN" dirty="0"/>
              <a:t>……</a:t>
            </a:r>
            <a:r>
              <a:rPr kumimoji="1" lang="zh-CN" altLang="en-US" dirty="0" smtClean="0"/>
              <a:t>美好的东西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鲜花，要是</a:t>
            </a:r>
            <a:r>
              <a:rPr kumimoji="1" lang="en-US" altLang="zh-CN" dirty="0" smtClean="0"/>
              <a:t>……</a:t>
            </a:r>
            <a:r>
              <a:rPr kumimoji="1" lang="zh-CN" altLang="en-US" dirty="0" smtClean="0"/>
              <a:t>都是美好的东西</a:t>
            </a:r>
            <a:r>
              <a:rPr kumimoji="1" lang="en-US" altLang="zh-CN" dirty="0" smtClean="0"/>
              <a:t>……</a:t>
            </a:r>
            <a:r>
              <a:rPr kumimoji="1" lang="zh-CN" altLang="en-US" dirty="0" smtClean="0"/>
              <a:t>                                                   </a:t>
            </a:r>
            <a:r>
              <a:rPr kumimoji="1" lang="en-US" altLang="zh-CN" dirty="0" smtClean="0"/>
              <a:t>——《</a:t>
            </a:r>
            <a:r>
              <a:rPr kumimoji="1" lang="zh-CN" altLang="en-US" dirty="0" smtClean="0"/>
              <a:t>高尔基和他的儿子</a:t>
            </a:r>
            <a:r>
              <a:rPr kumimoji="1" lang="en-US" altLang="zh-CN" dirty="0" smtClean="0"/>
              <a:t>》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627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39998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6386" y="151855"/>
            <a:ext cx="88201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★</a:t>
            </a:r>
            <a:r>
              <a:rPr lang="zh-CN" sz="2800" b="1" dirty="0" smtClean="0">
                <a:solidFill>
                  <a:srgbClr val="00FF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如何领悟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“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表达方法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”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？</a:t>
            </a:r>
            <a:r>
              <a:rPr lang="en-US" alt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学习推敲</a:t>
            </a:r>
            <a:endParaRPr lang="zh-CN" altLang="en-US" sz="2400" b="1" dirty="0">
              <a:solidFill>
                <a:srgbClr val="0000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9736" y="97828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记叙、描写、说明、抒情、议论</a:t>
            </a:r>
            <a:endParaRPr lang="zh-CN" altLang="en-US" dirty="0"/>
          </a:p>
        </p:txBody>
      </p:sp>
      <p:sp>
        <p:nvSpPr>
          <p:cNvPr id="5" name="下箭头 4"/>
          <p:cNvSpPr/>
          <p:nvPr/>
        </p:nvSpPr>
        <p:spPr>
          <a:xfrm>
            <a:off x="3347864" y="699542"/>
            <a:ext cx="216024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5616" y="1851670"/>
            <a:ext cx="30243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推敲</a:t>
            </a:r>
            <a:r>
              <a:rPr kumimoji="1" lang="en-US" altLang="zh-CN" sz="2400" dirty="0" smtClean="0"/>
              <a:t>》——</a:t>
            </a:r>
            <a:r>
              <a:rPr kumimoji="1" lang="zh-CN" altLang="en-US" sz="2400" dirty="0" smtClean="0"/>
              <a:t>“敲”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表明你有礼貌，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更衬托出月夜的宁静，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读起来也响亮些。</a:t>
            </a:r>
            <a:endParaRPr kumimoji="1" lang="en-US" altLang="zh-CN" sz="2400" dirty="0" smtClean="0"/>
          </a:p>
          <a:p>
            <a:r>
              <a:rPr kumimoji="1" lang="zh-CN" altLang="zh-CN" sz="2400" dirty="0"/>
              <a:t> </a:t>
            </a:r>
            <a:r>
              <a:rPr kumimoji="1" lang="zh-CN" altLang="en-US" sz="2400" dirty="0" smtClean="0"/>
              <a:t>       </a:t>
            </a:r>
            <a:endParaRPr kumimoji="1" lang="zh-CN" altLang="en-US" sz="2400" dirty="0"/>
          </a:p>
        </p:txBody>
      </p:sp>
      <p:sp>
        <p:nvSpPr>
          <p:cNvPr id="7" name="燕尾形箭头 6"/>
          <p:cNvSpPr/>
          <p:nvPr/>
        </p:nvSpPr>
        <p:spPr>
          <a:xfrm>
            <a:off x="4211960" y="2931790"/>
            <a:ext cx="576064" cy="21602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88024" y="2053754"/>
            <a:ext cx="2592288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 smtClean="0"/>
              <a:t>符合人物情境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en-US" sz="2800" dirty="0" smtClean="0"/>
              <a:t>关注文学手法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en-US" sz="2800" dirty="0" smtClean="0"/>
              <a:t>音韵和谐流畅</a:t>
            </a:r>
            <a:endParaRPr kumimoji="1" lang="en-US" altLang="zh-CN" sz="2800" dirty="0" smtClean="0"/>
          </a:p>
          <a:p>
            <a:endParaRPr kumimoji="1"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7596336" y="236850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800000"/>
                </a:solidFill>
              </a:rPr>
              <a:t>为什么要进行这样的结构安排？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68344" y="337661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800000"/>
                </a:solidFill>
              </a:rPr>
              <a:t>为什么要进行这样的文字组织？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  <p:sp>
        <p:nvSpPr>
          <p:cNvPr id="11" name="燕尾形箭头 10"/>
          <p:cNvSpPr/>
          <p:nvPr/>
        </p:nvSpPr>
        <p:spPr>
          <a:xfrm>
            <a:off x="7020272" y="3003798"/>
            <a:ext cx="576064" cy="21602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596336" y="13603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800000"/>
                </a:solidFill>
              </a:rPr>
              <a:t>为什么选择写这个而不是写那个？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7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39998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6386" y="151855"/>
            <a:ext cx="88201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★</a:t>
            </a:r>
            <a:r>
              <a:rPr lang="zh-CN" sz="2800" b="1" dirty="0" smtClean="0">
                <a:solidFill>
                  <a:srgbClr val="00FF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如何领悟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“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表达方法</a:t>
            </a:r>
            <a:r>
              <a:rPr 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”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？</a:t>
            </a:r>
            <a:r>
              <a:rPr lang="en-US" alt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学习推敲</a:t>
            </a:r>
            <a:endParaRPr lang="zh-CN" altLang="en-US" sz="2400" b="1" dirty="0">
              <a:solidFill>
                <a:srgbClr val="0000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9736" y="97828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记叙、描写、说明、抒情、议论</a:t>
            </a:r>
            <a:endParaRPr lang="zh-CN" altLang="en-US" dirty="0"/>
          </a:p>
        </p:txBody>
      </p:sp>
      <p:sp>
        <p:nvSpPr>
          <p:cNvPr id="5" name="下箭头 4"/>
          <p:cNvSpPr/>
          <p:nvPr/>
        </p:nvSpPr>
        <p:spPr>
          <a:xfrm>
            <a:off x="3347864" y="699542"/>
            <a:ext cx="216024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87624" y="2102534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师恩难忘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：作者为什么要大段再现田老师讲的故事呢？（田老师讲故事时的神情和我听故事时的感受）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zh-CN" altLang="zh-CN" dirty="0" smtClean="0"/>
              <a:t>《</a:t>
            </a:r>
            <a:r>
              <a:rPr lang="zh-CN" altLang="en-US" dirty="0" smtClean="0"/>
              <a:t>陶校长的演讲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：陶校长讲“四问”时顺序上又什么相同之处吗？</a:t>
            </a:r>
            <a:endParaRPr lang="en-US" altLang="zh-CN" dirty="0" smtClean="0"/>
          </a:p>
          <a:p>
            <a:r>
              <a:rPr lang="zh-CN" altLang="zh-CN" dirty="0"/>
              <a:t> </a:t>
            </a:r>
            <a:r>
              <a:rPr lang="zh-CN" altLang="en-US" dirty="0" smtClean="0"/>
              <a:t>“科学的健康堡垒”“胜利的彼岸”“建筑人格长程”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zh-CN" altLang="zh-CN" dirty="0" smtClean="0"/>
              <a:t>《</a:t>
            </a:r>
            <a:r>
              <a:rPr lang="zh-CN" altLang="en-US" dirty="0" smtClean="0"/>
              <a:t>古诗两首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zh-CN" dirty="0"/>
              <a:t> </a:t>
            </a:r>
            <a:r>
              <a:rPr lang="zh-CN" altLang="en-US" dirty="0" smtClean="0"/>
              <a:t>         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寻隐者不遇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中为什么省略对话中的几次问话内容？</a:t>
            </a:r>
            <a:endParaRPr lang="en-US" altLang="zh-CN" dirty="0" smtClean="0"/>
          </a:p>
          <a:p>
            <a:r>
              <a:rPr lang="zh-CN" altLang="zh-CN" dirty="0"/>
              <a:t> </a:t>
            </a:r>
            <a:r>
              <a:rPr lang="zh-CN" altLang="en-US" dirty="0" smtClean="0"/>
              <a:t>         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所见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中诗人为什么写到“闭口立”就戛然而止了呢？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27584" y="148233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rgbClr val="800000"/>
                </a:solidFill>
              </a:rPr>
              <a:t>以第一单元为例：</a:t>
            </a:r>
            <a:endParaRPr kumimoji="1" lang="zh-CN" alt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39998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（阅读）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6386" y="151855"/>
            <a:ext cx="88201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★</a:t>
            </a:r>
            <a:r>
              <a:rPr lang="zh-CN" sz="2800" b="1" dirty="0" smtClean="0">
                <a:solidFill>
                  <a:srgbClr val="00FF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charset="0"/>
                <a:ea typeface="黑体" charset="0"/>
                <a:cs typeface="黑体" charset="0"/>
              </a:rPr>
              <a:t>如何主动分享阅读感悟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？</a:t>
            </a:r>
            <a:r>
              <a:rPr lang="en-US" altLang="zh-CN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——</a:t>
            </a:r>
            <a:r>
              <a:rPr lang="zh-CN" altLang="en-US" sz="2400" b="1" dirty="0" smtClean="0">
                <a:solidFill>
                  <a:srgbClr val="0000FF"/>
                </a:solidFill>
                <a:latin typeface="Impact"/>
                <a:ea typeface="黑体" charset="0"/>
                <a:cs typeface="黑体" charset="0"/>
              </a:rPr>
              <a:t>从点状走向整体综合</a:t>
            </a:r>
            <a:endParaRPr lang="zh-CN" altLang="en-US" sz="2400" b="1" dirty="0">
              <a:solidFill>
                <a:srgbClr val="0000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1640" y="1275606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000" dirty="0" smtClean="0"/>
              <a:t>联系课文内容，说说乡亲们为什么非常想念嫦娥？</a:t>
            </a:r>
            <a:endParaRPr kumimoji="1" lang="en-US" altLang="zh-CN" sz="2000" dirty="0" smtClean="0"/>
          </a:p>
          <a:p>
            <a:r>
              <a:rPr kumimoji="1" lang="zh-CN" altLang="zh-CN" sz="2000" dirty="0"/>
              <a:t> </a:t>
            </a:r>
            <a:r>
              <a:rPr kumimoji="1" lang="zh-CN" altLang="en-US" sz="2000" dirty="0" smtClean="0"/>
              <a:t>                                </a:t>
            </a:r>
            <a:r>
              <a:rPr kumimoji="1" lang="en-US" altLang="zh-CN" sz="2000" dirty="0" smtClean="0"/>
              <a:t>——《</a:t>
            </a:r>
            <a:r>
              <a:rPr kumimoji="1" lang="zh-CN" altLang="en-US" sz="2000" dirty="0" smtClean="0"/>
              <a:t>嫦娥奔月</a:t>
            </a:r>
            <a:r>
              <a:rPr kumimoji="1" lang="en-US" altLang="zh-CN" sz="2000" dirty="0" smtClean="0"/>
              <a:t>》</a:t>
            </a:r>
          </a:p>
          <a:p>
            <a:endParaRPr kumimoji="1" lang="en-US" altLang="zh-CN" sz="2000" dirty="0"/>
          </a:p>
          <a:p>
            <a:r>
              <a:rPr kumimoji="1" lang="zh-CN" altLang="en-US" sz="20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000" dirty="0" smtClean="0"/>
              <a:t>默读课文，说说为什么称恩科西是“艾滋病小斗士”？                       </a:t>
            </a:r>
            <a:r>
              <a:rPr kumimoji="1" lang="en-US" altLang="zh-CN" sz="2000" dirty="0" smtClean="0"/>
              <a:t>——《</a:t>
            </a:r>
            <a:r>
              <a:rPr kumimoji="1" lang="zh-CN" altLang="en-US" sz="2000" dirty="0" smtClean="0"/>
              <a:t>艾滋病小斗士</a:t>
            </a:r>
            <a:r>
              <a:rPr kumimoji="1" lang="en-US" altLang="zh-CN" sz="2000" dirty="0" smtClean="0"/>
              <a:t>》</a:t>
            </a:r>
          </a:p>
          <a:p>
            <a:endParaRPr kumimoji="1" lang="en-US" altLang="zh-CN" sz="2000" dirty="0"/>
          </a:p>
          <a:p>
            <a:r>
              <a:rPr kumimoji="1" lang="zh-CN" altLang="en-US" sz="20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000" dirty="0" smtClean="0"/>
              <a:t>结合课文内容，说说王冕是个怎样的人？</a:t>
            </a:r>
            <a:endParaRPr kumimoji="1" lang="en-US" altLang="zh-CN" sz="2000" dirty="0" smtClean="0"/>
          </a:p>
          <a:p>
            <a:r>
              <a:rPr kumimoji="1" lang="zh-CN" altLang="zh-CN" sz="2000" dirty="0"/>
              <a:t> </a:t>
            </a:r>
            <a:r>
              <a:rPr kumimoji="1" lang="zh-CN" altLang="en-US" sz="2000" dirty="0" smtClean="0"/>
              <a:t>                                </a:t>
            </a:r>
            <a:r>
              <a:rPr kumimoji="1" lang="en-US" altLang="zh-CN" sz="2000" dirty="0" smtClean="0"/>
              <a:t>——《</a:t>
            </a:r>
            <a:r>
              <a:rPr kumimoji="1" lang="zh-CN" altLang="en-US" sz="2000" dirty="0" smtClean="0"/>
              <a:t>少年王冕</a:t>
            </a:r>
            <a:r>
              <a:rPr kumimoji="1" lang="en-US" altLang="zh-CN" sz="2000" dirty="0" smtClean="0"/>
              <a:t>》</a:t>
            </a:r>
          </a:p>
          <a:p>
            <a:endParaRPr kumimoji="1" lang="en-US" altLang="zh-CN" sz="2000" dirty="0"/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627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2843213" y="1708150"/>
            <a:ext cx="2960687" cy="29606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-20638"/>
            <a:ext cx="9144000" cy="7207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 b="55202"/>
          <a:stretch>
            <a:fillRect/>
          </a:stretch>
        </p:blipFill>
        <p:spPr bwMode="auto">
          <a:xfrm>
            <a:off x="2700338" y="123825"/>
            <a:ext cx="3597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027738" y="3724275"/>
            <a:ext cx="25050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实现结构推进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625" y="1335088"/>
            <a:ext cx="2503488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一、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教材的育人价值   如何提升？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9750" y="2355850"/>
            <a:ext cx="23034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字词教学的提升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138" y="3076575"/>
            <a:ext cx="25050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阅读教学的提升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867400" y="700088"/>
            <a:ext cx="3276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700088"/>
            <a:ext cx="31353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026" name="Picture 4"/>
          <p:cNvPicPr>
            <a:picLocks noChangeAspect="1" noChangeArrowheads="1"/>
          </p:cNvPicPr>
          <p:nvPr/>
        </p:nvPicPr>
        <p:blipFill>
          <a:blip r:embed="rId3"/>
          <a:srcRect t="44800" b="2"/>
          <a:stretch>
            <a:fillRect/>
          </a:stretch>
        </p:blipFill>
        <p:spPr bwMode="auto">
          <a:xfrm>
            <a:off x="2703513" y="700088"/>
            <a:ext cx="35972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724525" y="1492250"/>
            <a:ext cx="2503488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二、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语用视野下如何教学？</a:t>
            </a:r>
          </a:p>
        </p:txBody>
      </p:sp>
      <p:pic>
        <p:nvPicPr>
          <p:cNvPr id="43053" name="Picture 2" descr="J:\123\0919\PPT设计\站酷活动_PPT设计_花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066925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5"/>
          <p:cNvSpPr txBox="1"/>
          <p:nvPr/>
        </p:nvSpPr>
        <p:spPr>
          <a:xfrm>
            <a:off x="338138" y="3795713"/>
            <a:ext cx="25050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习作教学的提升</a:t>
            </a:r>
          </a:p>
        </p:txBody>
      </p:sp>
      <p:sp>
        <p:nvSpPr>
          <p:cNvPr id="3" name="TextBox 34"/>
          <p:cNvSpPr txBox="1"/>
          <p:nvPr/>
        </p:nvSpPr>
        <p:spPr>
          <a:xfrm>
            <a:off x="5580063" y="2355850"/>
            <a:ext cx="23034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突出文体特点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5580063" y="3003550"/>
            <a:ext cx="23034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促进</a:t>
            </a:r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读写</a:t>
            </a:r>
            <a:r>
              <a:rPr lang="zh-CN" altLang="en-US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互动</a:t>
            </a:r>
            <a:endParaRPr lang="zh-CN" altLang="en-US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27088" y="411163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课标中关于</a:t>
            </a: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习作</a:t>
            </a: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教学的</a:t>
            </a:r>
            <a:r>
              <a:rPr lang="zh-CN" altLang="en-US" sz="2400" b="1" dirty="0">
                <a:solidFill>
                  <a:schemeClr val="hlink"/>
                </a:solidFill>
                <a:ea typeface="黑体" pitchFamily="49" charset="-122"/>
              </a:rPr>
              <a:t>要求</a:t>
            </a:r>
          </a:p>
        </p:txBody>
      </p:sp>
      <p:sp>
        <p:nvSpPr>
          <p:cNvPr id="2" name="矩形 1"/>
          <p:cNvSpPr/>
          <p:nvPr/>
        </p:nvSpPr>
        <p:spPr>
          <a:xfrm>
            <a:off x="539552" y="915566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/>
              <a:t>1</a:t>
            </a:r>
            <a:r>
              <a:rPr lang="zh-CN" altLang="en-US" sz="1600" dirty="0" smtClean="0"/>
              <a:t>．</a:t>
            </a:r>
            <a:r>
              <a:rPr lang="zh-CN" altLang="en-US" sz="1600" dirty="0"/>
              <a:t>懂得写作是为了自我表达和与人交流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2</a:t>
            </a:r>
            <a:r>
              <a:rPr lang="zh-CN" altLang="en-US" sz="1600" dirty="0"/>
              <a:t>．养成留心观察周围事物的习惯，有意识地丰富自己的见闻，珍视个人的独特感受，积累习作素材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3</a:t>
            </a:r>
            <a:r>
              <a:rPr lang="zh-CN" altLang="en-US" sz="1600" dirty="0"/>
              <a:t>．能写简单的记实作文和想象作文，内容具体，感情真实。能根据内容表达的需要，分段表述。学写读书笔记，学写常见应用文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4</a:t>
            </a:r>
            <a:r>
              <a:rPr lang="zh-CN" altLang="en-US" sz="1600" dirty="0"/>
              <a:t>．修改自己的习作，并主动与他人交换修改，做到语句通顺，行款正确，书写规范、整洁。根据表达需要，正确使用常用的标点符号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/>
              <a:t>5</a:t>
            </a:r>
            <a:r>
              <a:rPr lang="zh-CN" altLang="en-US" sz="1600" dirty="0"/>
              <a:t>．习作要有一定速度。课内习作每学年</a:t>
            </a:r>
            <a:r>
              <a:rPr lang="en-US" altLang="zh-CN" sz="1600" dirty="0"/>
              <a:t>16</a:t>
            </a:r>
            <a:r>
              <a:rPr lang="zh-CN" altLang="en-US" sz="1600" dirty="0"/>
              <a:t>次左右。 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-39993" y="627534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（习作）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28058" y="915567"/>
            <a:ext cx="57605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800000"/>
                </a:solidFill>
                <a:latin typeface="楷体_GB2312" charset="0"/>
                <a:ea typeface="楷体_GB2312" charset="0"/>
                <a:cs typeface="楷体_GB2312" charset="0"/>
              </a:rPr>
              <a:t>既写自己的真心又有读者意识。</a:t>
            </a:r>
            <a:endParaRPr lang="en-US" altLang="zh-CN" sz="1600" dirty="0" smtClean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lang="en-US" altLang="zh-CN" sz="1600" dirty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1600" dirty="0" smtClean="0">
                <a:solidFill>
                  <a:srgbClr val="800000"/>
                </a:solidFill>
                <a:latin typeface="楷体_GB2312" charset="0"/>
                <a:ea typeface="楷体_GB2312" charset="0"/>
                <a:cs typeface="楷体_GB2312" charset="0"/>
              </a:rPr>
              <a:t>日常善于积累素材，习作时进行选择加工。</a:t>
            </a:r>
            <a:endParaRPr lang="en-US" altLang="zh-CN" sz="1600" dirty="0" smtClean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lang="en-US" altLang="zh-CN" sz="1600" dirty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1600" dirty="0" smtClean="0">
                <a:solidFill>
                  <a:srgbClr val="800000"/>
                </a:solidFill>
                <a:latin typeface="楷体_GB2312" charset="0"/>
                <a:ea typeface="楷体_GB2312" charset="0"/>
                <a:cs typeface="楷体_GB2312" charset="0"/>
              </a:rPr>
              <a:t>叙述要有序、有重点，令人身临其境。</a:t>
            </a:r>
            <a:endParaRPr lang="en-US" altLang="zh-CN" sz="1600" dirty="0" smtClean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lang="en-US" altLang="zh-CN" sz="1600" dirty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1600" dirty="0" smtClean="0">
                <a:solidFill>
                  <a:srgbClr val="800000"/>
                </a:solidFill>
                <a:latin typeface="楷体_GB2312" charset="0"/>
                <a:ea typeface="楷体_GB2312" charset="0"/>
                <a:cs typeface="楷体_GB2312" charset="0"/>
              </a:rPr>
              <a:t>能在相互学习借鉴中修改习作。</a:t>
            </a:r>
            <a:endParaRPr lang="zh-CN" sz="1600" dirty="0">
              <a:solidFill>
                <a:srgbClr val="80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33638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选材立意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796136" y="33638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谋篇布局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236296" y="33638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表达技法</a:t>
            </a:r>
            <a:endParaRPr kumimoji="1" lang="zh-CN" altLang="en-US" dirty="0"/>
          </a:p>
        </p:txBody>
      </p:sp>
      <p:sp>
        <p:nvSpPr>
          <p:cNvPr id="7" name="下箭头 6"/>
          <p:cNvSpPr/>
          <p:nvPr/>
        </p:nvSpPr>
        <p:spPr>
          <a:xfrm>
            <a:off x="6228184" y="3147814"/>
            <a:ext cx="144016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228184" y="3795886"/>
            <a:ext cx="144016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44008" y="415592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找准习作提升点  注重讲评修改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48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27089" y="411163"/>
            <a:ext cx="39609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教材</a:t>
            </a: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中</a:t>
            </a:r>
            <a:r>
              <a:rPr lang="zh-CN" altLang="en-US" sz="2400" b="1" dirty="0" smtClean="0">
                <a:solidFill>
                  <a:schemeClr val="hlink"/>
                </a:solidFill>
                <a:ea typeface="黑体" pitchFamily="49" charset="-122"/>
              </a:rPr>
              <a:t>习作内容及指导要点</a:t>
            </a:r>
            <a:endParaRPr lang="zh-CN" altLang="en-US" sz="2400" b="1" dirty="0">
              <a:solidFill>
                <a:schemeClr val="hlink"/>
              </a:solidFill>
              <a:ea typeface="黑体" pitchFamily="49" charset="-122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-39993" y="627534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（习作）</a:t>
            </a:r>
            <a:endParaRPr lang="zh-CN" altLang="en-US" sz="2000" b="1" dirty="0">
              <a:ea typeface="楷体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42064"/>
              </p:ext>
            </p:extLst>
          </p:nvPr>
        </p:nvGraphicFramePr>
        <p:xfrm>
          <a:off x="1115616" y="987574"/>
          <a:ext cx="7296472" cy="408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24336"/>
                <a:gridCol w="4272136"/>
              </a:tblGrid>
              <a:tr h="43204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习作内容或要求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指导要点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zh-CN" altLang="en-US" dirty="0" smtClean="0"/>
                        <a:t>写一位老师的特点或故事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如何从老师形象的多个角度拓展题材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</a:t>
                      </a:r>
                      <a:r>
                        <a:rPr lang="zh-CN" altLang="en-US" dirty="0" smtClean="0"/>
                        <a:t>写一种动物的外形和动作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重写作技巧指导（巧妙构思，生动描写）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</a:t>
                      </a:r>
                      <a:r>
                        <a:rPr lang="zh-CN" altLang="en-US" dirty="0" smtClean="0"/>
                        <a:t>秋天的树叶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如何选择典型，描写特点（详略安排，过渡衔接）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4.《</a:t>
                      </a:r>
                      <a:r>
                        <a:rPr lang="zh-CN" altLang="en-US" dirty="0" smtClean="0"/>
                        <a:t>请您原谅我</a:t>
                      </a:r>
                      <a:r>
                        <a:rPr lang="en-US" altLang="zh-CN" dirty="0" smtClean="0"/>
                        <a:t>……》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如何挖掘题材，指导一般思路（事</a:t>
                      </a:r>
                      <a:r>
                        <a:rPr lang="zh-CN" altLang="zh-CN" dirty="0" smtClean="0"/>
                        <a:t>+</a:t>
                      </a:r>
                      <a:r>
                        <a:rPr lang="zh-CN" altLang="en-US" dirty="0" smtClean="0"/>
                        <a:t>理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情），注意致歉用语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</a:t>
                      </a:r>
                      <a:r>
                        <a:rPr lang="zh-CN" altLang="en-US" dirty="0" smtClean="0"/>
                        <a:t>写一件事反映自己的情感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辨析题材立意的高下，写好重点场景。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</a:t>
                      </a:r>
                      <a:r>
                        <a:rPr lang="zh-CN" altLang="en-US" dirty="0" smtClean="0"/>
                        <a:t>看图写话：猫与燕子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如何多角度立意，想象出完整的故事情节，如何借助图中小朋友的眼睛来抒情。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</a:t>
                      </a:r>
                      <a:r>
                        <a:rPr lang="zh-CN" altLang="en-US" dirty="0" smtClean="0"/>
                        <a:t>自由选题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有趣的实验</a:t>
                      </a:r>
                      <a:r>
                        <a:rPr lang="en-US" altLang="zh-CN" dirty="0" smtClean="0"/>
                        <a:t>》</a:t>
                      </a:r>
                      <a:r>
                        <a:rPr lang="zh-CN" altLang="en-US" dirty="0" smtClean="0"/>
                        <a:t>如何写好重点场景。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13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59632" y="2028785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 smtClean="0">
                <a:solidFill>
                  <a:srgbClr val="FF0000"/>
                </a:solidFill>
                <a:latin typeface="方正魏碑简体"/>
                <a:ea typeface="方正魏碑简体"/>
                <a:cs typeface="方正魏碑简体"/>
              </a:rPr>
              <a:t>语用视野下如何教学</a:t>
            </a:r>
            <a:endParaRPr lang="zh-CN" altLang="en-US" sz="4800" dirty="0">
              <a:solidFill>
                <a:srgbClr val="FF0000"/>
              </a:solidFill>
              <a:latin typeface="方正魏碑简体"/>
              <a:ea typeface="方正魏碑简体"/>
              <a:cs typeface="方正魏碑简体"/>
            </a:endParaRPr>
          </a:p>
        </p:txBody>
      </p:sp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1259632" y="1956777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bg1"/>
                </a:solidFill>
                <a:latin typeface="方正魏碑简体"/>
                <a:ea typeface="方正魏碑简体"/>
                <a:cs typeface="方正魏碑简体"/>
              </a:rPr>
              <a:t>语用视野下如何教学</a:t>
            </a:r>
            <a:endParaRPr lang="zh-CN" altLang="en-US" sz="4800" dirty="0">
              <a:solidFill>
                <a:schemeClr val="bg1"/>
              </a:solidFill>
              <a:latin typeface="方正魏碑简体"/>
              <a:ea typeface="方正魏碑简体"/>
              <a:cs typeface="方正魏碑简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8464" y="771550"/>
            <a:ext cx="461665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 dirty="0" smtClean="0"/>
              <a:t>语用视野下如何教学？（文体特点）</a:t>
            </a:r>
            <a:endParaRPr kumimoji="1"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611560" y="267494"/>
            <a:ext cx="2664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诗歌教学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9552" y="149163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寻找跳跃中的联系</a:t>
            </a:r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r>
              <a:rPr kumimoji="1" lang="zh-CN" altLang="en-US" sz="3200" dirty="0" smtClean="0"/>
              <a:t>想象词句间的留白</a:t>
            </a:r>
            <a:endParaRPr kumimoji="1" lang="en-US" altLang="zh-CN" sz="3200" dirty="0" smtClean="0"/>
          </a:p>
          <a:p>
            <a:endParaRPr kumimoji="1" lang="en-US" altLang="zh-CN" sz="3200" dirty="0"/>
          </a:p>
          <a:p>
            <a:r>
              <a:rPr kumimoji="1" lang="zh-CN" altLang="en-US" sz="3200" dirty="0" smtClean="0"/>
              <a:t>体会凝练中的精美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283968" y="1203598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例：</a:t>
            </a:r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去打开大自然绿色的课本</a:t>
            </a:r>
            <a:r>
              <a:rPr kumimoji="1" lang="en-US" altLang="zh-CN" sz="2400" dirty="0" smtClean="0"/>
              <a:t>》——</a:t>
            </a:r>
            <a:r>
              <a:rPr kumimoji="1" lang="zh-CN" altLang="en-US" sz="2400" dirty="0" smtClean="0"/>
              <a:t>如何打开？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zh-CN" sz="2400" dirty="0" smtClean="0"/>
              <a:t>《</a:t>
            </a:r>
            <a:r>
              <a:rPr kumimoji="1" lang="zh-CN" altLang="en-US" sz="2400" dirty="0" smtClean="0"/>
              <a:t>清平乐</a:t>
            </a:r>
            <a:r>
              <a:rPr kumimoji="1" lang="zh-CN" alt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zh-CN" altLang="en-US" sz="2400" dirty="0" smtClean="0">
                <a:sym typeface="Wingdings"/>
              </a:rPr>
              <a:t>村居</a:t>
            </a:r>
            <a:r>
              <a:rPr kumimoji="1" lang="en-US" altLang="zh-CN" sz="2400" dirty="0" smtClean="0"/>
              <a:t>》——</a:t>
            </a:r>
            <a:r>
              <a:rPr kumimoji="1" lang="zh-CN" altLang="en-US" sz="2400" dirty="0" smtClean="0"/>
              <a:t>“醉”“溪”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zh-CN" sz="2400" dirty="0" smtClean="0"/>
              <a:t>《</a:t>
            </a:r>
            <a:r>
              <a:rPr kumimoji="1" lang="zh-CN" altLang="en-US" sz="2400" dirty="0" smtClean="0"/>
              <a:t>黄鹤楼送孟浩然之广陵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与</a:t>
            </a:r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黄鹤楼送别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诗文互见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zh-CN" sz="2400" dirty="0" smtClean="0"/>
              <a:t>《</a:t>
            </a:r>
            <a:r>
              <a:rPr kumimoji="1" lang="zh-CN" altLang="en-US" sz="2400" dirty="0" smtClean="0"/>
              <a:t>寻隐者不遇</a:t>
            </a:r>
            <a:r>
              <a:rPr kumimoji="1" lang="en-US" altLang="zh-CN" sz="2400" dirty="0" smtClean="0"/>
              <a:t>》《</a:t>
            </a:r>
            <a:r>
              <a:rPr kumimoji="1" lang="zh-CN" altLang="en-US" sz="2400" dirty="0" smtClean="0"/>
              <a:t>所见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的构思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8464" y="771550"/>
            <a:ext cx="461665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 dirty="0" smtClean="0"/>
              <a:t>语用视野下如何教学？（文体特点）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2664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寓言教学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149697"/>
            <a:ext cx="8229600" cy="552650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ea typeface="楷体_GB2312" charset="0"/>
                <a:cs typeface="楷体_GB2312" charset="0"/>
              </a:rPr>
              <a:t>复述故事</a:t>
            </a:r>
            <a:endParaRPr lang="en-US" altLang="zh-CN" sz="2800" dirty="0" smtClean="0">
              <a:ea typeface="楷体_GB2312" charset="0"/>
              <a:cs typeface="楷体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ea typeface="楷体_GB2312" charset="0"/>
                <a:cs typeface="楷体_GB2312" charset="0"/>
              </a:rPr>
              <a:t>明白道理</a:t>
            </a:r>
            <a:endParaRPr lang="en-US" altLang="zh-CN" sz="2800" dirty="0" smtClean="0">
              <a:ea typeface="楷体_GB2312" charset="0"/>
              <a:cs typeface="楷体_GB231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ea typeface="楷体_GB2312" charset="0"/>
                <a:cs typeface="楷体_GB2312" charset="0"/>
              </a:rPr>
              <a:t>学习</a:t>
            </a:r>
            <a:r>
              <a:rPr lang="zh-CN" altLang="en-US" sz="2800" dirty="0" smtClean="0">
                <a:ea typeface="楷体_GB2312" charset="0"/>
                <a:cs typeface="楷体_GB2312" charset="0"/>
              </a:rPr>
              <a:t>形象化地说理</a:t>
            </a:r>
            <a:endParaRPr lang="zh-CN" altLang="en-US" sz="2800" dirty="0">
              <a:ea typeface="楷体_GB2312" charset="0"/>
              <a:cs typeface="楷体_GB231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23928" y="987574"/>
            <a:ext cx="4860032" cy="44470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讲故事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在评价的过程中穿插情感的体悟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揭示道理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在情境运用的过程中运用形象来言说道理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诗意表达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用哲理式的语言来写下人生箴言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3131840" y="2283718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57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8464" y="771550"/>
            <a:ext cx="461665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 dirty="0" smtClean="0"/>
              <a:t>语用视野下如何教学？（文体特点）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2664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说理文教学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576" y="1419622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如何说理？</a:t>
            </a:r>
            <a:endParaRPr kumimoji="1" lang="en-US" altLang="zh-CN" sz="3200" dirty="0" smtClean="0"/>
          </a:p>
          <a:p>
            <a:endParaRPr kumimoji="1" lang="en-US" altLang="zh-CN" sz="3200" dirty="0"/>
          </a:p>
          <a:p>
            <a:endParaRPr kumimoji="1" lang="en-US" altLang="zh-CN" sz="3200" dirty="0" smtClean="0"/>
          </a:p>
          <a:p>
            <a:r>
              <a:rPr kumimoji="1" lang="zh-CN" altLang="en-US" sz="3200" dirty="0" smtClean="0"/>
              <a:t>逻辑结构</a:t>
            </a:r>
            <a:endParaRPr kumimoji="1" lang="en-US" altLang="zh-CN" sz="3200" dirty="0"/>
          </a:p>
          <a:p>
            <a:r>
              <a:rPr kumimoji="1" lang="zh-CN" altLang="en-US" sz="3200" dirty="0" smtClean="0"/>
              <a:t>说理方法</a:t>
            </a:r>
            <a:endParaRPr kumimoji="1" lang="en-US" altLang="zh-CN" sz="3200" dirty="0"/>
          </a:p>
          <a:p>
            <a:r>
              <a:rPr kumimoji="1" lang="zh-CN" altLang="en-US" sz="3200" dirty="0" smtClean="0"/>
              <a:t>表达艺术</a:t>
            </a:r>
            <a:endParaRPr kumimoji="1" lang="zh-CN" altLang="en-US" sz="3200" dirty="0"/>
          </a:p>
        </p:txBody>
      </p:sp>
      <p:sp>
        <p:nvSpPr>
          <p:cNvPr id="5" name="下箭头 4"/>
          <p:cNvSpPr/>
          <p:nvPr/>
        </p:nvSpPr>
        <p:spPr>
          <a:xfrm>
            <a:off x="1547664" y="2067694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63888" y="1059582"/>
            <a:ext cx="475252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《</a:t>
            </a:r>
            <a:r>
              <a:rPr kumimoji="1" lang="zh-CN" altLang="en-US" sz="2800" dirty="0" smtClean="0"/>
              <a:t>陶校长的演讲</a:t>
            </a:r>
            <a:r>
              <a:rPr kumimoji="1" lang="en-US" altLang="zh-CN" sz="2800" dirty="0" smtClean="0"/>
              <a:t>》——</a:t>
            </a:r>
            <a:r>
              <a:rPr kumimoji="1" lang="zh-CN" altLang="en-US" sz="2800" dirty="0" smtClean="0"/>
              <a:t>严密的逻辑性（整体结构，段落结构，句子结构），口语特征。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zh-CN" altLang="zh-CN" sz="2800" dirty="0" smtClean="0"/>
              <a:t>《</a:t>
            </a:r>
            <a:r>
              <a:rPr kumimoji="1" lang="zh-CN" altLang="en-US" sz="2800" dirty="0" smtClean="0"/>
              <a:t>滴水穿石的启示</a:t>
            </a:r>
            <a:r>
              <a:rPr kumimoji="1" lang="en-US" altLang="zh-CN" sz="2800" dirty="0" smtClean="0"/>
              <a:t>》——</a:t>
            </a:r>
          </a:p>
          <a:p>
            <a:r>
              <a:rPr kumimoji="1" lang="zh-CN" altLang="en-US" sz="2800" dirty="0" smtClean="0"/>
              <a:t>形象引入、举例论证（事例的典型性）、对比论证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57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8464" y="771550"/>
            <a:ext cx="461665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 dirty="0" smtClean="0"/>
              <a:t>语用视野下如何教学？（文体特点）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写景状物文教学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149163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/>
              <a:t>学习行文的构思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zh-CN" altLang="en-US" sz="28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/>
              <a:t>学习围绕特点的描写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zh-CN" altLang="en-US" sz="28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/>
              <a:t>学习表达的文学技巧</a:t>
            </a:r>
            <a:endParaRPr kumimoji="1"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5076056" y="1203598"/>
            <a:ext cx="316835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例：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黄山奇松</a:t>
            </a:r>
            <a:r>
              <a:rPr kumimoji="1" lang="en-US" altLang="zh-CN" dirty="0" smtClean="0"/>
              <a:t>》</a:t>
            </a:r>
            <a:endParaRPr kumimoji="1" lang="en-US" altLang="zh-CN" dirty="0"/>
          </a:p>
          <a:p>
            <a:r>
              <a:rPr kumimoji="1" lang="zh-CN" altLang="en-US" dirty="0" smtClean="0"/>
              <a:t>详略安排、三松描写结构、略写的特殊句式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《</a:t>
            </a:r>
            <a:r>
              <a:rPr kumimoji="1" lang="zh-CN" altLang="en-US" dirty="0" smtClean="0"/>
              <a:t>黄果树瀑布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“移步换景”法、实景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想象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感受令人身临其境、比喻的贴切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《</a:t>
            </a:r>
            <a:r>
              <a:rPr kumimoji="1" lang="zh-CN" altLang="en-US" dirty="0" smtClean="0"/>
              <a:t>莫高窟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句式整齐而富有变化。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57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8464" y="771550"/>
            <a:ext cx="461665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 dirty="0" smtClean="0"/>
              <a:t>语用视野下如何教学？（文体特点）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写人叙事文教学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552" y="1491630"/>
            <a:ext cx="4032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en-US" altLang="en-US" sz="2800" dirty="0" smtClean="0">
                <a:sym typeface="Wingdings"/>
              </a:rPr>
              <a:t>围绕特点进行</a:t>
            </a:r>
            <a:r>
              <a:rPr kumimoji="1" lang="zh-CN" altLang="en-US" sz="2800" dirty="0" smtClean="0">
                <a:sym typeface="Wingdings"/>
              </a:rPr>
              <a:t>结构安排</a:t>
            </a:r>
            <a:endParaRPr kumimoji="1" lang="en-US" altLang="en-US" sz="2800" dirty="0" smtClean="0">
              <a:sym typeface="Wingdings"/>
            </a:endParaRPr>
          </a:p>
          <a:p>
            <a:endParaRPr kumimoji="1" lang="en-US" altLang="en-US" sz="2800" dirty="0" smtClean="0">
              <a:sym typeface="Wingdings"/>
            </a:endParaRPr>
          </a:p>
          <a:p>
            <a:r>
              <a:rPr kumimoji="1" lang="zh-CN" altLang="en-US" sz="2800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>
                <a:sym typeface="Wingdings"/>
              </a:rPr>
              <a:t>围绕特点突出重点部分</a:t>
            </a:r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>
              <a:sym typeface="Wingdings"/>
            </a:endParaRPr>
          </a:p>
          <a:p>
            <a:r>
              <a:rPr kumimoji="1" lang="zh-CN" altLang="en-US" sz="2800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>
                <a:sym typeface="Wingdings"/>
              </a:rPr>
              <a:t>围绕特点进行人物刻画</a:t>
            </a:r>
            <a:endParaRPr kumimoji="1" lang="en-US" altLang="zh-CN" sz="2800" dirty="0" smtClean="0"/>
          </a:p>
          <a:p>
            <a:endParaRPr kumimoji="1" lang="en-US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4716016" y="85724"/>
            <a:ext cx="381642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例：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装满昆虫的衣袋</a:t>
            </a:r>
            <a:r>
              <a:rPr kumimoji="1" lang="en-US" altLang="zh-CN" dirty="0" smtClean="0"/>
              <a:t>》</a:t>
            </a:r>
            <a:endParaRPr kumimoji="1" lang="en-US" altLang="zh-CN" dirty="0"/>
          </a:p>
          <a:p>
            <a:r>
              <a:rPr kumimoji="1" lang="zh-CN" altLang="en-US" dirty="0" smtClean="0"/>
              <a:t>详略安排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详写部分的多种描写手法</a:t>
            </a:r>
            <a:r>
              <a:rPr kumimoji="1" lang="zh-CN" altLang="zh-CN" dirty="0" smtClean="0"/>
              <a:t>（</a:t>
            </a:r>
            <a:r>
              <a:rPr kumimoji="1" lang="zh-CN" altLang="en-US" dirty="0" smtClean="0"/>
              <a:t>对虫子的描写，父母责骂的反衬）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着迷、迷恋、痴迷的暗线和题目的选择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zh-CN" dirty="0" smtClean="0"/>
              <a:t>《</a:t>
            </a:r>
            <a:r>
              <a:rPr kumimoji="1" lang="zh-CN" altLang="en-US" dirty="0" smtClean="0"/>
              <a:t>诺贝尔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发明炸药过程中的精益求精，详略变化。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《</a:t>
            </a:r>
            <a:r>
              <a:rPr kumimoji="1" lang="zh-CN" altLang="en-US" dirty="0" smtClean="0"/>
              <a:t>天火之谜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对“风筝实验”的描写。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《</a:t>
            </a:r>
            <a:r>
              <a:rPr kumimoji="1" lang="zh-CN" altLang="en-US" dirty="0" smtClean="0"/>
              <a:t>林冲棒打洪教头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对矛盾冲突中两个主人公的细腻刻画，打斗场面的形象描写。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少年王冕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围绕</a:t>
            </a:r>
            <a:r>
              <a:rPr kumimoji="1" lang="en-US" altLang="zh-CN" dirty="0" smtClean="0"/>
              <a:t>“</a:t>
            </a:r>
            <a:r>
              <a:rPr kumimoji="1" lang="zh-CN" altLang="en-US" dirty="0" smtClean="0"/>
              <a:t>孝顺</a:t>
            </a:r>
            <a:r>
              <a:rPr kumimoji="1" lang="en-US" altLang="zh-CN" dirty="0" smtClean="0"/>
              <a:t>”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“</a:t>
            </a:r>
            <a:r>
              <a:rPr kumimoji="1" lang="zh-CN" altLang="en-US" dirty="0" smtClean="0"/>
              <a:t>勤奋</a:t>
            </a:r>
            <a:r>
              <a:rPr kumimoji="1" lang="en-US" altLang="zh-CN" dirty="0" smtClean="0"/>
              <a:t>”</a:t>
            </a:r>
            <a:r>
              <a:rPr kumimoji="1" lang="zh-CN" altLang="en-US" dirty="0" smtClean="0"/>
              <a:t>来叙事，体会“雨后美景”的作用。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7544" y="414721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800000"/>
                </a:solidFill>
              </a:rPr>
              <a:t>他是个怎样的人？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5776" y="415766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800000"/>
                </a:solidFill>
              </a:rPr>
              <a:t>怎么表现出来的？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1763688" y="4371950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57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5400000">
            <a:off x="7056854" y="238708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/>
              <a:t>语用视野下如何教学？</a:t>
            </a:r>
            <a:r>
              <a:rPr kumimoji="1" lang="zh-CN" altLang="en-US" b="1" dirty="0" smtClean="0"/>
              <a:t>（</a:t>
            </a:r>
            <a:r>
              <a:rPr kumimoji="1" lang="zh-CN" altLang="en-US" b="1" dirty="0" smtClean="0"/>
              <a:t>读写互动</a:t>
            </a:r>
            <a:r>
              <a:rPr kumimoji="1" lang="zh-CN" altLang="en-US" b="1" dirty="0" smtClean="0"/>
              <a:t>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83568" y="133890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0000"/>
                </a:solidFill>
              </a:rPr>
              <a:t>句式、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r>
              <a:rPr kumimoji="1" lang="zh-CN" altLang="en-US" sz="2400" dirty="0" smtClean="0">
                <a:solidFill>
                  <a:srgbClr val="000000"/>
                </a:solidFill>
              </a:rPr>
              <a:t>段式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1800" y="127560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800000"/>
                </a:solidFill>
              </a:rPr>
              <a:t>谋篇布局的精妙</a:t>
            </a:r>
            <a:endParaRPr kumimoji="1" lang="en-US" altLang="zh-CN" sz="2000" dirty="0" smtClean="0">
              <a:solidFill>
                <a:srgbClr val="800000"/>
              </a:solidFill>
            </a:endParaRPr>
          </a:p>
          <a:p>
            <a:endParaRPr kumimoji="1" lang="en-US" altLang="zh-CN" sz="2000" dirty="0">
              <a:solidFill>
                <a:srgbClr val="800000"/>
              </a:solidFill>
            </a:endParaRPr>
          </a:p>
          <a:p>
            <a:r>
              <a:rPr kumimoji="1" lang="zh-CN" altLang="en-US" sz="2000" dirty="0" smtClean="0">
                <a:solidFill>
                  <a:srgbClr val="800000"/>
                </a:solidFill>
              </a:rPr>
              <a:t>表达的文学技巧</a:t>
            </a:r>
            <a:endParaRPr kumimoji="1" lang="zh-CN" altLang="en-US" sz="2000" dirty="0">
              <a:solidFill>
                <a:srgbClr val="80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979712" y="1851670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1560" y="267494"/>
            <a:ext cx="4680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第三学段读写互动的变化？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552" y="2524710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000000"/>
                </a:solidFill>
              </a:rPr>
              <a:t>例：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《</a:t>
            </a:r>
            <a:r>
              <a:rPr kumimoji="1" lang="zh-CN" altLang="en-US" sz="2000" b="1" dirty="0" smtClean="0">
                <a:solidFill>
                  <a:srgbClr val="000000"/>
                </a:solidFill>
              </a:rPr>
              <a:t>变色龙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》——</a:t>
            </a:r>
            <a:r>
              <a:rPr kumimoji="1" lang="zh-CN" altLang="en-US" sz="2000" b="1" dirty="0" smtClean="0">
                <a:solidFill>
                  <a:srgbClr val="000000"/>
                </a:solidFill>
              </a:rPr>
              <a:t>在发现与交谈中介绍外形、捕食、变色的特点。</a:t>
            </a:r>
            <a:endParaRPr kumimoji="1" lang="en-US" altLang="zh-CN" sz="2000" b="1" dirty="0" smtClean="0">
              <a:solidFill>
                <a:srgbClr val="000000"/>
              </a:solidFill>
            </a:endParaRPr>
          </a:p>
          <a:p>
            <a:r>
              <a:rPr kumimoji="1" lang="zh-CN" altLang="en-US" sz="2000" b="1" dirty="0" smtClean="0">
                <a:solidFill>
                  <a:srgbClr val="000000"/>
                </a:solidFill>
              </a:rPr>
              <a:t>外形和动作描写很精当。</a:t>
            </a:r>
            <a:endParaRPr kumimoji="1" lang="en-US" altLang="zh-CN" sz="2000" b="1" dirty="0">
              <a:solidFill>
                <a:srgbClr val="000000"/>
              </a:solidFill>
            </a:endParaRPr>
          </a:p>
          <a:p>
            <a:r>
              <a:rPr kumimoji="1" lang="zh-CN" altLang="zh-CN" sz="2000" b="1" dirty="0" smtClean="0">
                <a:solidFill>
                  <a:srgbClr val="000000"/>
                </a:solidFill>
              </a:rPr>
              <a:t>《</a:t>
            </a:r>
            <a:r>
              <a:rPr kumimoji="1" lang="zh-CN" altLang="en-US" sz="2000" b="1" dirty="0" smtClean="0">
                <a:solidFill>
                  <a:srgbClr val="000000"/>
                </a:solidFill>
              </a:rPr>
              <a:t>金蝉脱壳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》——</a:t>
            </a:r>
            <a:r>
              <a:rPr kumimoji="1" lang="zh-CN" altLang="en-US" sz="2000" b="1" dirty="0" smtClean="0">
                <a:solidFill>
                  <a:srgbClr val="000000"/>
                </a:solidFill>
              </a:rPr>
              <a:t>细描法，特写法</a:t>
            </a:r>
            <a:endParaRPr kumimoji="1" lang="en-US" altLang="zh-CN" sz="2000" b="1" dirty="0">
              <a:solidFill>
                <a:srgbClr val="000000"/>
              </a:solidFill>
            </a:endParaRPr>
          </a:p>
          <a:p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436096" y="3147814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56176" y="264375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第二单元习作写小动物时能否模仿这种谋篇布局和细节描写的呢？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11560" y="437195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例：</a:t>
            </a:r>
            <a:r>
              <a:rPr kumimoji="1" lang="en-US" altLang="zh-CN" sz="2400" b="1" dirty="0" smtClean="0"/>
              <a:t>《</a:t>
            </a:r>
            <a:r>
              <a:rPr kumimoji="1" lang="zh-CN" altLang="en-US" sz="2400" b="1" dirty="0" smtClean="0"/>
              <a:t>黄果树瀑布</a:t>
            </a:r>
            <a:r>
              <a:rPr kumimoji="1" lang="en-US" altLang="zh-CN" sz="2400" b="1" dirty="0" smtClean="0"/>
              <a:t>》</a:t>
            </a:r>
            <a:r>
              <a:rPr kumimoji="1" lang="zh-CN" altLang="en-US" sz="2400" b="1" dirty="0" smtClean="0"/>
              <a:t>     </a:t>
            </a:r>
            <a:r>
              <a:rPr kumimoji="1" lang="en-US" altLang="zh-CN" sz="2400" b="1" dirty="0" smtClean="0"/>
              <a:t>《</a:t>
            </a:r>
            <a:r>
              <a:rPr kumimoji="1" lang="zh-CN" altLang="en-US" sz="2400" b="1" dirty="0" smtClean="0"/>
              <a:t>高铁北站夜喷泉</a:t>
            </a:r>
            <a:r>
              <a:rPr kumimoji="1" lang="en-US" altLang="zh-CN" sz="2400" b="1" dirty="0" smtClean="0"/>
              <a:t>》</a:t>
            </a:r>
            <a:endParaRPr kumimoji="1" lang="zh-CN" altLang="en-US" sz="2400" b="1" dirty="0"/>
          </a:p>
        </p:txBody>
      </p:sp>
      <p:sp>
        <p:nvSpPr>
          <p:cNvPr id="12" name="右箭头 11"/>
          <p:cNvSpPr/>
          <p:nvPr/>
        </p:nvSpPr>
        <p:spPr>
          <a:xfrm>
            <a:off x="3419872" y="4515966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579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5400000">
            <a:off x="7056859" y="238708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/>
              <a:t>语用视野下如何教学？</a:t>
            </a:r>
            <a:r>
              <a:rPr kumimoji="1" lang="zh-CN" altLang="en-US" b="1" dirty="0" smtClean="0"/>
              <a:t>（</a:t>
            </a:r>
            <a:r>
              <a:rPr kumimoji="1" lang="zh-CN" altLang="en-US" b="1" dirty="0" smtClean="0"/>
              <a:t>结构推进）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6552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从语用角度看教学设计的有机性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60" y="1407422"/>
            <a:ext cx="288032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en-US" sz="2800" dirty="0" smtClean="0">
              <a:sym typeface="Wingdings"/>
            </a:endParaRPr>
          </a:p>
          <a:p>
            <a:endParaRPr kumimoji="1" lang="en-US" altLang="en-US" sz="2800" dirty="0" smtClean="0">
              <a:sym typeface="Wingdings"/>
            </a:endParaRPr>
          </a:p>
          <a:p>
            <a:r>
              <a:rPr kumimoji="1" lang="zh-CN" altLang="en-US" sz="28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>
                <a:sym typeface="Wingdings"/>
              </a:rPr>
              <a:t>单元教学结构性</a:t>
            </a:r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3491880" y="9155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例：第六单元“信念篇”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11960" y="149163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前三篇的事可以化作第四篇的例证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《</a:t>
            </a:r>
            <a:r>
              <a:rPr kumimoji="1" lang="zh-CN" altLang="en-US" dirty="0" smtClean="0"/>
              <a:t>天火之谜</a:t>
            </a:r>
            <a:r>
              <a:rPr kumimoji="1" lang="en-US" altLang="zh-CN" dirty="0" smtClean="0"/>
              <a:t>》《</a:t>
            </a:r>
            <a:r>
              <a:rPr kumimoji="1" lang="zh-CN" altLang="en-US" dirty="0" smtClean="0"/>
              <a:t>诺贝尔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的场景描写可以启发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厄运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中场景的想象和补充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研究不同人物与事件背后想通的人生哲理，回忆起生活中有关“坚持”的故事。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5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4040" name="TextBox 5"/>
          <p:cNvSpPr txBox="1">
            <a:spLocks noChangeArrowheads="1"/>
          </p:cNvSpPr>
          <p:nvPr/>
        </p:nvSpPr>
        <p:spPr bwMode="auto">
          <a:xfrm>
            <a:off x="903288" y="1947863"/>
            <a:ext cx="77406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zh-CN" altLang="en-US" sz="4800" b="1">
                <a:latin typeface="方正魏碑简体"/>
                <a:ea typeface="方正魏碑简体"/>
                <a:cs typeface="方正魏碑简体"/>
              </a:rPr>
              <a:t>教材的育人价值如何提升</a:t>
            </a:r>
            <a:r>
              <a:rPr lang="zh-CN" altLang="en-US" sz="4800">
                <a:latin typeface="方正魏碑简体"/>
                <a:ea typeface="方正魏碑简体"/>
                <a:cs typeface="方正魏碑简体"/>
              </a:rPr>
              <a:t>？</a:t>
            </a:r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63600" y="1892300"/>
            <a:ext cx="7740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zh-CN" altLang="en-US" sz="4800" b="1">
                <a:solidFill>
                  <a:schemeClr val="bg1"/>
                </a:solidFill>
                <a:latin typeface="方正魏碑简体"/>
                <a:ea typeface="方正魏碑简体"/>
                <a:cs typeface="方正魏碑简体"/>
              </a:rPr>
              <a:t>教材的育人价值如何提升</a:t>
            </a:r>
            <a:r>
              <a:rPr lang="zh-CN" altLang="en-US" sz="4800">
                <a:solidFill>
                  <a:schemeClr val="bg1"/>
                </a:solidFill>
                <a:latin typeface="方正魏碑简体"/>
                <a:ea typeface="方正魏碑简体"/>
                <a:cs typeface="方正魏碑简体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5400000">
            <a:off x="7056859" y="238708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/>
              <a:t>语用视野下如何教学？</a:t>
            </a:r>
            <a:r>
              <a:rPr kumimoji="1" lang="zh-CN" altLang="en-US" b="1" dirty="0" smtClean="0"/>
              <a:t>（</a:t>
            </a:r>
            <a:r>
              <a:rPr kumimoji="1" lang="zh-CN" altLang="en-US" b="1" dirty="0" smtClean="0"/>
              <a:t>结构推进）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6552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从语用角度看教学设计的有机性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60" y="1407422"/>
            <a:ext cx="302433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en-US" sz="2800" dirty="0" smtClean="0">
              <a:sym typeface="Wingdings"/>
            </a:endParaRPr>
          </a:p>
          <a:p>
            <a:endParaRPr kumimoji="1" lang="en-US" altLang="en-US" sz="2800" dirty="0" smtClean="0">
              <a:sym typeface="Wingdings"/>
            </a:endParaRPr>
          </a:p>
          <a:p>
            <a:r>
              <a:rPr kumimoji="1" lang="zh-CN" altLang="en-US" sz="28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>
                <a:sym typeface="Wingdings"/>
              </a:rPr>
              <a:t>单篇教学设计板块间的有机性</a:t>
            </a:r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3491880" y="9155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例：第六单元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诺贝尔</a:t>
            </a:r>
            <a:r>
              <a:rPr kumimoji="1" lang="en-US" altLang="zh-CN" dirty="0" smtClean="0"/>
              <a:t>》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11960" y="1491630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围绕撰写“人物小传”来展开教学：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1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理清文脉，再结合课外资料可以写出诺贝尔基本的生平事迹。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品读人物后对人物成就和精神形成自己的判断，对人物进行评价。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3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人物生平融合人物评价就形成了具有“述评”性质的人物小传。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08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5400000">
            <a:off x="7056859" y="238708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/>
              <a:t>语用视野下如何教学？</a:t>
            </a:r>
            <a:r>
              <a:rPr kumimoji="1" lang="zh-CN" altLang="en-US" b="1" dirty="0" smtClean="0"/>
              <a:t>（</a:t>
            </a:r>
            <a:r>
              <a:rPr kumimoji="1" lang="zh-CN" altLang="en-US" b="1" dirty="0" smtClean="0"/>
              <a:t>结构推进）</a:t>
            </a:r>
            <a:endParaRPr kumimoji="1"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1560" y="267494"/>
            <a:ext cx="6552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800000"/>
                </a:solidFill>
              </a:rPr>
              <a:t>从语用角度看教学设计的有机性</a:t>
            </a:r>
            <a:endParaRPr kumimoji="1"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60" y="1407422"/>
            <a:ext cx="259228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en-US" sz="2800" dirty="0" smtClean="0">
              <a:sym typeface="Wingdings"/>
            </a:endParaRPr>
          </a:p>
          <a:p>
            <a:endParaRPr kumimoji="1" lang="en-US" altLang="en-US" sz="2800" dirty="0" smtClean="0">
              <a:sym typeface="Wingdings"/>
            </a:endParaRPr>
          </a:p>
          <a:p>
            <a:r>
              <a:rPr kumimoji="1" lang="zh-CN" altLang="en-US" sz="28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kumimoji="1" lang="zh-CN" altLang="en-US" sz="2800" dirty="0" smtClean="0">
                <a:sym typeface="Wingdings"/>
              </a:rPr>
              <a:t>课内外阅读的关联性</a:t>
            </a:r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3275856" y="939274"/>
            <a:ext cx="3672408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0000FF"/>
                </a:solidFill>
              </a:rPr>
              <a:t>五（上）阅读推荐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zh-CN" altLang="zh-CN" sz="2800" dirty="0" smtClean="0"/>
              <a:t>《</a:t>
            </a:r>
            <a:r>
              <a:rPr kumimoji="1" lang="zh-CN" altLang="en-US" sz="2800" dirty="0" smtClean="0"/>
              <a:t>昆虫记</a:t>
            </a:r>
            <a:r>
              <a:rPr kumimoji="1" lang="en-US" altLang="zh-CN" sz="2800" dirty="0" smtClean="0"/>
              <a:t>》</a:t>
            </a:r>
          </a:p>
          <a:p>
            <a:pPr>
              <a:lnSpc>
                <a:spcPct val="150000"/>
              </a:lnSpc>
            </a:pPr>
            <a:r>
              <a:rPr kumimoji="1" lang="zh-CN" altLang="zh-CN" sz="2800" dirty="0" smtClean="0"/>
              <a:t>《</a:t>
            </a:r>
            <a:r>
              <a:rPr kumimoji="1" lang="zh-CN" altLang="en-US" sz="2800" dirty="0" smtClean="0"/>
              <a:t>伊索寓言</a:t>
            </a:r>
            <a:r>
              <a:rPr kumimoji="1" lang="en-US" altLang="zh-CN" sz="2800" dirty="0" smtClean="0"/>
              <a:t>》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 smtClean="0"/>
              <a:t> 科学家的传记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zh-CN" sz="2800" dirty="0" smtClean="0"/>
              <a:t>《</a:t>
            </a:r>
            <a:r>
              <a:rPr kumimoji="1" lang="zh-CN" altLang="en-US" sz="2800" dirty="0" smtClean="0"/>
              <a:t>水浒传</a:t>
            </a:r>
            <a:r>
              <a:rPr kumimoji="1" lang="en-US" altLang="zh-CN" sz="2800" dirty="0" smtClean="0"/>
              <a:t>》</a:t>
            </a:r>
            <a:endParaRPr kumimoji="1" lang="zh-CN" altLang="en-US" sz="2800" dirty="0"/>
          </a:p>
        </p:txBody>
      </p:sp>
      <p:sp>
        <p:nvSpPr>
          <p:cNvPr id="7" name="右箭头 6"/>
          <p:cNvSpPr/>
          <p:nvPr/>
        </p:nvSpPr>
        <p:spPr>
          <a:xfrm>
            <a:off x="5436096" y="1779662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28184" y="149163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优美句段的摘抄、赏析</a:t>
            </a:r>
            <a:endParaRPr kumimoji="1"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228184" y="222390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讲故事，说道理</a:t>
            </a:r>
            <a:endParaRPr kumimoji="1" lang="zh-CN" altLang="en-US" sz="2000" dirty="0"/>
          </a:p>
        </p:txBody>
      </p:sp>
      <p:sp>
        <p:nvSpPr>
          <p:cNvPr id="10" name="右箭头 9"/>
          <p:cNvSpPr/>
          <p:nvPr/>
        </p:nvSpPr>
        <p:spPr>
          <a:xfrm>
            <a:off x="5508104" y="2355726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660504" y="3003798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0192" y="271576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写人物小传、读后感</a:t>
            </a:r>
            <a:endParaRPr kumimoji="1"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5292080" y="3651870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084168" y="350785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制作人物卡、品经典段落</a:t>
            </a:r>
            <a:endParaRPr kumimoji="1"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339752" y="444395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例：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从打斗中看人物</a:t>
            </a:r>
            <a:r>
              <a:rPr kumimoji="1" lang="en-US" altLang="zh-CN" dirty="0" smtClean="0"/>
              <a:t>——&lt;</a:t>
            </a:r>
            <a:r>
              <a:rPr kumimoji="1" lang="zh-CN" altLang="en-US" dirty="0" smtClean="0"/>
              <a:t>水浒传</a:t>
            </a:r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课外阅读指导</a:t>
            </a:r>
            <a:r>
              <a:rPr kumimoji="1" lang="en-US" altLang="zh-CN" dirty="0" smtClean="0"/>
              <a:t>》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9810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19600"/>
            <a:ext cx="9144000" cy="360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779963"/>
            <a:ext cx="914400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3732" name="TextBox 7"/>
          <p:cNvSpPr txBox="1">
            <a:spLocks noChangeArrowheads="1"/>
          </p:cNvSpPr>
          <p:nvPr/>
        </p:nvSpPr>
        <p:spPr bwMode="auto">
          <a:xfrm>
            <a:off x="1979613" y="627063"/>
            <a:ext cx="5184775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2F2F2"/>
                </a:solidFill>
                <a:latin typeface="Calibri" pitchFamily="34" charset="0"/>
              </a:rPr>
              <a:t>形成解读眼光</a:t>
            </a:r>
            <a:endParaRPr lang="en-US" altLang="zh-CN" sz="3200" b="1" dirty="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2F2F2"/>
                </a:solidFill>
                <a:latin typeface="Calibri" pitchFamily="34" charset="0"/>
              </a:rPr>
              <a:t>把握年段特点</a:t>
            </a:r>
            <a:endParaRPr lang="en-US" altLang="zh-CN" sz="3200" b="1" dirty="0" smtClean="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2F2F2"/>
                </a:solidFill>
                <a:latin typeface="Calibri" pitchFamily="34" charset="0"/>
              </a:rPr>
              <a:t>智慧转化课程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2F2F2"/>
                </a:solidFill>
                <a:latin typeface="Calibri" pitchFamily="34" charset="0"/>
              </a:rPr>
              <a:t>学生爱上语文</a:t>
            </a:r>
            <a:endParaRPr lang="en-US" altLang="zh-CN" sz="3200" b="1" dirty="0">
              <a:solidFill>
                <a:srgbClr val="F2F2F2"/>
              </a:solidFill>
              <a:latin typeface="Calibri" pitchFamily="34" charset="0"/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70375"/>
            <a:ext cx="25304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3"/>
          <p:cNvPicPr>
            <a:picLocks noChangeAspect="1" noChangeArrowheads="1"/>
          </p:cNvPicPr>
          <p:nvPr/>
        </p:nvPicPr>
        <p:blipFill>
          <a:blip r:embed="rId3"/>
          <a:srcRect t="42850"/>
          <a:stretch>
            <a:fillRect/>
          </a:stretch>
        </p:blipFill>
        <p:spPr bwMode="auto">
          <a:xfrm>
            <a:off x="468313" y="4779963"/>
            <a:ext cx="25304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-39999" y="771525"/>
            <a:ext cx="49244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 smtClean="0">
                <a:ea typeface="楷体" pitchFamily="49" charset="-122"/>
              </a:rPr>
              <a:t>？</a:t>
            </a:r>
            <a:r>
              <a:rPr lang="zh-CN" altLang="en-US" sz="2000" b="1" dirty="0" smtClean="0">
                <a:ea typeface="楷体" pitchFamily="49" charset="-122"/>
              </a:rPr>
              <a:t>（字词）</a:t>
            </a: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1258888" y="915988"/>
            <a:ext cx="482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8" name="文本框 1"/>
          <p:cNvSpPr txBox="1">
            <a:spLocks noChangeArrowheads="1"/>
          </p:cNvSpPr>
          <p:nvPr/>
        </p:nvSpPr>
        <p:spPr bwMode="auto">
          <a:xfrm>
            <a:off x="827088" y="842963"/>
            <a:ext cx="46815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325"/>
              </a:lnSpc>
            </a:pPr>
            <a:r>
              <a:rPr lang="en-US" altLang="zh-CN" sz="3600" b="1" baseline="-25000">
                <a:latin typeface="Bauhaus" pitchFamily="2" charset="0"/>
              </a:rPr>
              <a:t>1.</a:t>
            </a:r>
            <a:r>
              <a:rPr lang="zh-CN" altLang="en-US" sz="3600" b="1" baseline="-25000">
                <a:latin typeface="Bauhaus" pitchFamily="2" charset="0"/>
              </a:rPr>
              <a:t>有</a:t>
            </a:r>
            <a:r>
              <a:rPr lang="zh-CN" altLang="en-US" sz="3600" b="1" baseline="-25000">
                <a:solidFill>
                  <a:srgbClr val="FF0000"/>
                </a:solidFill>
                <a:latin typeface="Bauhaus" pitchFamily="2" charset="0"/>
              </a:rPr>
              <a:t>较强</a:t>
            </a:r>
            <a:r>
              <a:rPr lang="zh-CN" altLang="en-US" sz="3600" b="1" baseline="-25000">
                <a:latin typeface="Bauhaus" pitchFamily="2" charset="0"/>
              </a:rPr>
              <a:t>的</a:t>
            </a:r>
            <a:r>
              <a:rPr lang="zh-CN" altLang="en-US" sz="3600" b="1" baseline="-25000">
                <a:solidFill>
                  <a:srgbClr val="FF0000"/>
                </a:solidFill>
                <a:latin typeface="Bauhaus" pitchFamily="2" charset="0"/>
              </a:rPr>
              <a:t>独立</a:t>
            </a:r>
            <a:r>
              <a:rPr lang="zh-CN" altLang="en-US" sz="3600" b="1" baseline="-25000">
                <a:latin typeface="Bauhaus" pitchFamily="2" charset="0"/>
              </a:rPr>
              <a:t>识字能力。</a:t>
            </a:r>
            <a:endParaRPr lang="en-US" altLang="zh-CN" sz="3600" b="1" baseline="-25000">
              <a:latin typeface="Bauhaus" pitchFamily="2" charset="0"/>
            </a:endParaRPr>
          </a:p>
          <a:p>
            <a:pPr>
              <a:lnSpc>
                <a:spcPts val="4325"/>
              </a:lnSpc>
            </a:pPr>
            <a:r>
              <a:rPr lang="en-US" altLang="zh-CN" sz="3600" b="1" baseline="-25000">
                <a:latin typeface="Bauhaus" pitchFamily="2" charset="0"/>
              </a:rPr>
              <a:t>2.</a:t>
            </a:r>
            <a:r>
              <a:rPr lang="zh-CN" altLang="en-US" sz="3600" b="1" baseline="-25000">
                <a:latin typeface="Bauhaus" pitchFamily="2" charset="0"/>
              </a:rPr>
              <a:t>能联系上下文和自己的积累，</a:t>
            </a:r>
            <a:r>
              <a:rPr lang="zh-CN" altLang="en-US" sz="3600" b="1" baseline="-25000">
                <a:solidFill>
                  <a:srgbClr val="FF0000"/>
                </a:solidFill>
                <a:latin typeface="Bauhaus" pitchFamily="2" charset="0"/>
              </a:rPr>
              <a:t>推想</a:t>
            </a:r>
            <a:r>
              <a:rPr lang="zh-CN" altLang="en-US" sz="3600" b="1" baseline="-25000">
                <a:latin typeface="Bauhaus" pitchFamily="2" charset="0"/>
              </a:rPr>
              <a:t>课文中有关词句的意思，</a:t>
            </a:r>
            <a:endParaRPr lang="en-US" altLang="zh-CN" sz="3600" b="1" baseline="-25000">
              <a:latin typeface="Bauhaus" pitchFamily="2" charset="0"/>
            </a:endParaRPr>
          </a:p>
          <a:p>
            <a:pPr>
              <a:lnSpc>
                <a:spcPts val="4325"/>
              </a:lnSpc>
            </a:pPr>
            <a:r>
              <a:rPr lang="zh-CN" altLang="en-US" sz="3600" b="1" baseline="-25000">
                <a:solidFill>
                  <a:srgbClr val="FF0000"/>
                </a:solidFill>
                <a:latin typeface="Bauhaus" pitchFamily="2" charset="0"/>
              </a:rPr>
              <a:t>辨别</a:t>
            </a:r>
            <a:r>
              <a:rPr lang="zh-CN" altLang="en-US" sz="3600" b="1" baseline="-25000">
                <a:latin typeface="Bauhaus" pitchFamily="2" charset="0"/>
              </a:rPr>
              <a:t>词语的感情色彩，</a:t>
            </a:r>
            <a:endParaRPr lang="en-US" altLang="zh-CN" sz="3600" b="1" baseline="-25000">
              <a:latin typeface="Bauhaus" pitchFamily="2" charset="0"/>
            </a:endParaRPr>
          </a:p>
          <a:p>
            <a:pPr>
              <a:lnSpc>
                <a:spcPts val="4325"/>
              </a:lnSpc>
            </a:pPr>
            <a:r>
              <a:rPr lang="zh-CN" altLang="en-US" sz="3600" b="1" baseline="-25000">
                <a:solidFill>
                  <a:srgbClr val="FF0000"/>
                </a:solidFill>
                <a:latin typeface="Bauhaus" pitchFamily="2" charset="0"/>
              </a:rPr>
              <a:t>体会</a:t>
            </a:r>
            <a:r>
              <a:rPr lang="zh-CN" altLang="en-US" sz="3600" b="1" baseline="-25000">
                <a:latin typeface="Bauhaus" pitchFamily="2" charset="0"/>
              </a:rPr>
              <a:t>其表达效果。</a:t>
            </a:r>
            <a:endParaRPr lang="en-US" altLang="zh-CN" sz="3600" b="1" baseline="-25000">
              <a:latin typeface="Bauhaus" pitchFamily="2" charset="0"/>
            </a:endParaRPr>
          </a:p>
          <a:p>
            <a:endParaRPr kumimoji="1" lang="en-US" altLang="zh-CN" sz="2800" b="1" baseline="-25000">
              <a:latin typeface="Bauhaus" pitchFamily="2" charset="0"/>
            </a:endParaRPr>
          </a:p>
          <a:p>
            <a:endParaRPr kumimoji="1" lang="zh-CN" altLang="en-US" sz="2800" b="1" baseline="-25000">
              <a:latin typeface="Bauhaus" pitchFamily="2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827088" y="411163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ea typeface="黑体" pitchFamily="49" charset="-122"/>
              </a:rPr>
              <a:t>课标中关于字词教学的要求</a:t>
            </a:r>
          </a:p>
        </p:txBody>
      </p:sp>
      <p:sp>
        <p:nvSpPr>
          <p:cNvPr id="45082" name="文本框 2"/>
          <p:cNvSpPr txBox="1">
            <a:spLocks noChangeArrowheads="1"/>
          </p:cNvSpPr>
          <p:nvPr/>
        </p:nvSpPr>
        <p:spPr bwMode="auto">
          <a:xfrm>
            <a:off x="5508625" y="771525"/>
            <a:ext cx="20875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en-US" sz="3600" b="1" baseline="-25000">
                <a:solidFill>
                  <a:srgbClr val="0000FF"/>
                </a:solidFill>
                <a:latin typeface="Bauhaus" pitchFamily="2" charset="0"/>
              </a:rPr>
              <a:t>汉字</a:t>
            </a:r>
            <a:r>
              <a:rPr kumimoji="1" lang="zh-CN" altLang="en-US" sz="3600" b="1" baseline="-25000">
                <a:solidFill>
                  <a:srgbClr val="0000FF"/>
                </a:solidFill>
                <a:latin typeface="Bauhaus" pitchFamily="2" charset="0"/>
              </a:rPr>
              <a:t>流变</a:t>
            </a:r>
          </a:p>
          <a:p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r>
              <a:rPr kumimoji="1" lang="zh-CN" altLang="en-US" sz="3600" b="1" baseline="-25000">
                <a:solidFill>
                  <a:srgbClr val="0000FF"/>
                </a:solidFill>
                <a:latin typeface="Bauhaus" pitchFamily="2" charset="0"/>
              </a:rPr>
              <a:t>语境意义</a:t>
            </a:r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r>
              <a:rPr kumimoji="1" lang="zh-CN" altLang="en-US" sz="3600" b="1" baseline="-25000">
                <a:solidFill>
                  <a:srgbClr val="0000FF"/>
                </a:solidFill>
                <a:latin typeface="Bauhaus" pitchFamily="2" charset="0"/>
              </a:rPr>
              <a:t>感情色彩</a:t>
            </a:r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r>
              <a:rPr kumimoji="1" lang="zh-CN" altLang="en-US" sz="3600" b="1" baseline="-25000">
                <a:solidFill>
                  <a:srgbClr val="0000FF"/>
                </a:solidFill>
                <a:latin typeface="Bauhaus" pitchFamily="2" charset="0"/>
              </a:rPr>
              <a:t>字词推敲</a:t>
            </a:r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endParaRPr kumimoji="1" lang="en-US" altLang="zh-CN" sz="3600" b="1" baseline="-25000">
              <a:solidFill>
                <a:srgbClr val="0000FF"/>
              </a:solidFill>
              <a:latin typeface="Bauhaus" pitchFamily="2" charset="0"/>
            </a:endParaRPr>
          </a:p>
          <a:p>
            <a:r>
              <a:rPr kumimoji="1" lang="zh-CN" altLang="en-US" sz="3600" b="1" baseline="-25000">
                <a:solidFill>
                  <a:srgbClr val="0000FF"/>
                </a:solidFill>
                <a:latin typeface="Bauhaus" pitchFamily="2" charset="0"/>
              </a:rPr>
              <a:t>构词特点</a:t>
            </a: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7092950" y="2500313"/>
            <a:ext cx="574675" cy="288925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2800" baseline="-25000">
              <a:solidFill>
                <a:srgbClr val="66CCFF"/>
              </a:solidFill>
              <a:latin typeface="Bauhaus" pitchFamily="2" charset="0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7740650" y="1811338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精准度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丰富性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语用性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60292" y="487804"/>
            <a:ext cx="8777357" cy="4213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188" y="1558925"/>
            <a:ext cx="1152525" cy="256993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探究字源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准确解义</a:t>
            </a:r>
            <a:endParaRPr lang="zh-CN" altLang="en-US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rgbClr val="C00000"/>
                </a:solidFill>
                <a:ea typeface="黑体" pitchFamily="49" charset="-122"/>
              </a:rPr>
              <a:t>比较辨析</a:t>
            </a:r>
            <a:endParaRPr lang="zh-CN" altLang="en-US" dirty="0">
              <a:ea typeface="黑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44525" y="700088"/>
            <a:ext cx="31353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直接连接符 5"/>
          <p:cNvCxnSpPr/>
          <p:nvPr/>
        </p:nvCxnSpPr>
        <p:spPr>
          <a:xfrm>
            <a:off x="5468938" y="700088"/>
            <a:ext cx="31353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pic>
        <p:nvPicPr>
          <p:cNvPr id="4610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419225"/>
            <a:ext cx="59769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3779838" y="41116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ea typeface="黑体" pitchFamily="49" charset="-122"/>
              </a:rPr>
              <a:t>提升精准度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1908175" y="9159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http://www.zdic.net/</a:t>
            </a:r>
            <a:endParaRPr lang="zh-CN" altLang="en-US"/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5724525" y="842963"/>
            <a:ext cx="31686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预习生字词</a:t>
            </a:r>
            <a:r>
              <a:rPr lang="zh-CN" altLang="en-US" b="1"/>
              <a:t>善于质疑，</a:t>
            </a:r>
          </a:p>
          <a:p>
            <a:pPr>
              <a:spcBef>
                <a:spcPct val="50000"/>
              </a:spcBef>
            </a:pPr>
            <a:r>
              <a:rPr lang="zh-CN" altLang="en-US" b="1"/>
              <a:t>善于查阅工具书（网络）。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-92546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探究字源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举例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3608" y="69954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从字形入手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44" y="123478"/>
            <a:ext cx="1270000" cy="981968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067944" y="869847"/>
            <a:ext cx="43204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03848" y="55552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企</a:t>
            </a:r>
            <a:endParaRPr kumimoji="1" lang="zh-CN" altLang="en-US" sz="3600" dirty="0"/>
          </a:p>
        </p:txBody>
      </p:sp>
      <p:sp>
        <p:nvSpPr>
          <p:cNvPr id="17" name="右箭头 16"/>
          <p:cNvSpPr/>
          <p:nvPr/>
        </p:nvSpPr>
        <p:spPr>
          <a:xfrm>
            <a:off x="5796136" y="869847"/>
            <a:ext cx="43204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372200" y="55726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企盼</a:t>
            </a:r>
            <a:endParaRPr kumimoji="1" lang="zh-CN" altLang="en-US" sz="3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203598"/>
            <a:ext cx="1008112" cy="86409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03848" y="127560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敲</a:t>
            </a:r>
            <a:endParaRPr kumimoji="1" lang="zh-CN" altLang="en-US" sz="3600" dirty="0"/>
          </a:p>
        </p:txBody>
      </p:sp>
      <p:sp>
        <p:nvSpPr>
          <p:cNvPr id="23" name="右箭头 22"/>
          <p:cNvSpPr/>
          <p:nvPr/>
        </p:nvSpPr>
        <p:spPr>
          <a:xfrm>
            <a:off x="3851920" y="1563638"/>
            <a:ext cx="43204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43608" y="22244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从构成入手</a:t>
            </a:r>
            <a:endParaRPr kumimoji="1" lang="en-US" altLang="zh-CN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5580112" y="127734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厄</a:t>
            </a:r>
            <a:endParaRPr kumimoji="1" lang="zh-CN" altLang="en-US" sz="3600" dirty="0"/>
          </a:p>
        </p:txBody>
      </p:sp>
      <p:sp>
        <p:nvSpPr>
          <p:cNvPr id="27" name="右箭头 26"/>
          <p:cNvSpPr/>
          <p:nvPr/>
        </p:nvSpPr>
        <p:spPr>
          <a:xfrm>
            <a:off x="6300192" y="1563638"/>
            <a:ext cx="43204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203598"/>
            <a:ext cx="916682" cy="916682"/>
          </a:xfrm>
          <a:prstGeom prst="rect">
            <a:avLst/>
          </a:prstGeom>
        </p:spPr>
      </p:pic>
      <p:sp>
        <p:nvSpPr>
          <p:cNvPr id="29" name="右箭头 28"/>
          <p:cNvSpPr/>
          <p:nvPr/>
        </p:nvSpPr>
        <p:spPr>
          <a:xfrm>
            <a:off x="7452320" y="1563638"/>
            <a:ext cx="432048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956376" y="1275606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厄运</a:t>
            </a:r>
            <a:endParaRPr kumimoji="1" lang="zh-CN" altLang="en-US" sz="3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771800" y="213970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斟酌  锻炼  崎岖  坎坷</a:t>
            </a:r>
            <a:endParaRPr kumimoji="1" lang="zh-CN" altLang="en-US" sz="3600" dirty="0"/>
          </a:p>
        </p:txBody>
      </p:sp>
      <p:sp>
        <p:nvSpPr>
          <p:cNvPr id="20" name="矩形 19"/>
          <p:cNvSpPr/>
          <p:nvPr/>
        </p:nvSpPr>
        <p:spPr>
          <a:xfrm>
            <a:off x="2952328" y="30055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倒酒不满曰斟，太过曰酌，贵适其中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故凡事反复考虑</a:t>
            </a:r>
            <a:r>
              <a:rPr lang="zh-CN" altLang="en-US" dirty="0"/>
              <a:t>、择善而定，亦称斟酌。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043608" y="39306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从用法入手</a:t>
            </a:r>
            <a:endParaRPr kumimoji="1" lang="en-US" altLang="zh-CN" dirty="0" smtClean="0"/>
          </a:p>
        </p:txBody>
      </p:sp>
      <p:sp>
        <p:nvSpPr>
          <p:cNvPr id="35" name="文本框 34"/>
          <p:cNvSpPr txBox="1"/>
          <p:nvPr/>
        </p:nvSpPr>
        <p:spPr>
          <a:xfrm>
            <a:off x="2771800" y="393990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《</a:t>
            </a:r>
            <a:r>
              <a:rPr kumimoji="1" lang="zh-CN" altLang="en-US" sz="2400" dirty="0" smtClean="0"/>
              <a:t>国榷</a:t>
            </a:r>
            <a:r>
              <a:rPr kumimoji="1" lang="en-US" altLang="zh-CN" sz="2400" dirty="0" smtClean="0"/>
              <a:t>》</a:t>
            </a:r>
            <a:r>
              <a:rPr kumimoji="1" lang="zh-CN" altLang="en-US" sz="2400" dirty="0" smtClean="0"/>
              <a:t> “榷”</a:t>
            </a:r>
            <a:r>
              <a:rPr kumimoji="1" lang="en-US" altLang="zh-CN" sz="2400" dirty="0" smtClean="0"/>
              <a:t>——</a:t>
            </a:r>
            <a:r>
              <a:rPr kumimoji="1" lang="zh-CN" altLang="en-US" sz="2400" dirty="0" smtClean="0"/>
              <a:t>“确”</a:t>
            </a:r>
            <a:endParaRPr kumimoji="1" lang="en-US" altLang="zh-CN" sz="2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3152380" y="457868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 smtClean="0"/>
              <a:t>翔实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/>
              <a:t>“</a:t>
            </a:r>
            <a:r>
              <a:rPr kumimoji="1" lang="zh-CN" altLang="en-US" dirty="0"/>
              <a:t>翔”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“详”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284074" y="458797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 smtClean="0"/>
              <a:t>逸闻 </a:t>
            </a:r>
            <a:r>
              <a:rPr kumimoji="1" lang="zh-CN" altLang="en-US" dirty="0" smtClean="0"/>
              <a:t>“</a:t>
            </a:r>
            <a:r>
              <a:rPr kumimoji="1" lang="zh-CN" altLang="en-US" dirty="0" smtClean="0"/>
              <a:t>逸</a:t>
            </a:r>
            <a:r>
              <a:rPr kumimoji="1" lang="zh-CN" altLang="en-US" dirty="0" smtClean="0"/>
              <a:t>”</a:t>
            </a:r>
            <a:r>
              <a:rPr kumimoji="1" lang="en-US" altLang="zh-CN" dirty="0"/>
              <a:t>——</a:t>
            </a:r>
            <a:r>
              <a:rPr kumimoji="1" lang="zh-CN" altLang="en-US" dirty="0" smtClean="0"/>
              <a:t>“</a:t>
            </a:r>
            <a:r>
              <a:rPr kumimoji="1" lang="zh-CN" altLang="en-US" dirty="0" smtClean="0"/>
              <a:t>轶</a:t>
            </a:r>
            <a:r>
              <a:rPr kumimoji="1" lang="zh-CN" altLang="en-US" dirty="0" smtClean="0"/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48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wifi0s01374146676IMG_20150827_002515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5606"/>
            <a:ext cx="8676456" cy="3282121"/>
          </a:xfrm>
          <a:prstGeom prst="rect">
            <a:avLst/>
          </a:prstGeom>
        </p:spPr>
      </p:pic>
      <p:pic>
        <p:nvPicPr>
          <p:cNvPr id="10" name="图片 9" descr="wifi0s0-800506575IMG_20150827_002347_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9502"/>
            <a:ext cx="7380312" cy="4136050"/>
          </a:xfrm>
          <a:prstGeom prst="rect">
            <a:avLst/>
          </a:prstGeom>
        </p:spPr>
      </p:pic>
      <p:pic>
        <p:nvPicPr>
          <p:cNvPr id="8" name="图片 7" descr="wifi0s02078641646IMG_20150827_002146_ed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9662"/>
            <a:ext cx="7987155" cy="3219822"/>
          </a:xfrm>
          <a:prstGeom prst="rect">
            <a:avLst/>
          </a:prstGeom>
        </p:spPr>
      </p:pic>
      <p:pic>
        <p:nvPicPr>
          <p:cNvPr id="4" name="图片 3" descr="wifi0s0-1025355818IMG_20150827_001937_edi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5526"/>
            <a:ext cx="9144000" cy="2157046"/>
          </a:xfrm>
          <a:prstGeom prst="rect">
            <a:avLst/>
          </a:prstGeom>
        </p:spPr>
      </p:pic>
      <p:pic>
        <p:nvPicPr>
          <p:cNvPr id="9" name="图片 8" descr="wifi0s0-1171737611IMG_20150827_002235_edi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9144000" cy="2649265"/>
          </a:xfrm>
          <a:prstGeom prst="rect">
            <a:avLst/>
          </a:prstGeom>
        </p:spPr>
      </p:pic>
      <p:pic>
        <p:nvPicPr>
          <p:cNvPr id="6" name="图片 5" descr="wifi0s0-1476885415IMG_20150827_002113_edi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7734"/>
            <a:ext cx="9144000" cy="2013098"/>
          </a:xfrm>
          <a:prstGeom prst="rect">
            <a:avLst/>
          </a:prstGeom>
        </p:spPr>
      </p:pic>
      <p:pic>
        <p:nvPicPr>
          <p:cNvPr id="5" name="图片 4" descr="wifi0s0-1408845646IMG_20150827_002045_edi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7734"/>
            <a:ext cx="9144000" cy="2455985"/>
          </a:xfrm>
          <a:prstGeom prst="rect">
            <a:avLst/>
          </a:prstGeom>
        </p:spPr>
      </p:pic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-92546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准确解义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举例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wifi0s0946619897IMG_20150827_002125_edit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915566"/>
            <a:ext cx="9144000" cy="15329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32312" y="1923678"/>
            <a:ext cx="279992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成语来源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68144" y="1923678"/>
            <a:ext cx="279992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字字落实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23928" y="2512710"/>
            <a:ext cx="279992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归类积累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68144" y="2499742"/>
            <a:ext cx="279992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恰当运用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45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27370"/>
            <a:ext cx="3240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下列词语怎么教？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1600" y="113159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>
                <a:solidFill>
                  <a:srgbClr val="0000FF"/>
                </a:solidFill>
              </a:rPr>
              <a:t>滥</a:t>
            </a:r>
            <a:r>
              <a:rPr kumimoji="1" lang="zh-CN" altLang="en-US" sz="4400" b="1" dirty="0" smtClean="0"/>
              <a:t>竽充数</a:t>
            </a:r>
            <a:endParaRPr kumimoji="1" lang="zh-CN" altLang="en-US" sz="4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71600" y="2306365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买</a:t>
            </a:r>
            <a:r>
              <a:rPr kumimoji="1" lang="zh-CN" altLang="en-US" sz="4400" b="1" dirty="0" smtClean="0">
                <a:solidFill>
                  <a:srgbClr val="0000FF"/>
                </a:solidFill>
              </a:rPr>
              <a:t>椟</a:t>
            </a:r>
            <a:r>
              <a:rPr kumimoji="1" lang="zh-CN" altLang="en-US" sz="4400" b="1" dirty="0" smtClean="0"/>
              <a:t>还珠</a:t>
            </a:r>
            <a:endParaRPr kumimoji="1"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71600" y="353050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金蝉脱壳</a:t>
            </a:r>
            <a:endParaRPr kumimoji="1" lang="zh-CN" altLang="en-US" sz="4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707904" y="113159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炉火纯青</a:t>
            </a:r>
            <a:endParaRPr kumimoji="1"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707904" y="228371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>
                <a:solidFill>
                  <a:srgbClr val="0000FF"/>
                </a:solidFill>
              </a:rPr>
              <a:t>脍炙</a:t>
            </a:r>
            <a:r>
              <a:rPr kumimoji="1" lang="zh-CN" altLang="en-US" sz="4400" b="1" dirty="0" smtClean="0"/>
              <a:t>人口</a:t>
            </a:r>
            <a:endParaRPr kumimoji="1" lang="zh-CN" altLang="en-US" sz="4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516216" y="113159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啧啧赞叹</a:t>
            </a:r>
            <a:endParaRPr kumimoji="1" lang="zh-CN" altLang="en-US" sz="4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707904" y="357986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>
                <a:solidFill>
                  <a:srgbClr val="0000FF"/>
                </a:solidFill>
              </a:rPr>
              <a:t>锲</a:t>
            </a:r>
            <a:r>
              <a:rPr kumimoji="1" lang="zh-CN" altLang="en-US" sz="4400" b="1" dirty="0" smtClean="0"/>
              <a:t>而不舍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125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-501669" y="771525"/>
            <a:ext cx="95410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楷体" pitchFamily="49" charset="-122"/>
              </a:rPr>
              <a:t>教材的育人价值如何提升</a:t>
            </a:r>
            <a:r>
              <a:rPr lang="zh-CN" altLang="en-US" sz="2000" b="1" dirty="0">
                <a:ea typeface="楷体" pitchFamily="49" charset="-122"/>
              </a:rPr>
              <a:t>？（字词）</a:t>
            </a:r>
          </a:p>
          <a:p>
            <a:pPr>
              <a:spcBef>
                <a:spcPct val="50000"/>
              </a:spcBef>
            </a:pPr>
            <a:endParaRPr lang="zh-CN" altLang="en-US" sz="2000" b="1" dirty="0"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-92546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比较辨析举例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3608" y="91556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激励</a:t>
            </a:r>
            <a:r>
              <a:rPr kumimoji="1" lang="zh-CN" altLang="zh-CN" sz="4400" b="1" dirty="0"/>
              <a:t> </a:t>
            </a:r>
            <a:r>
              <a:rPr kumimoji="1" lang="zh-CN" altLang="en-US" sz="4400" b="1" dirty="0" smtClean="0"/>
              <a:t> 鞭策</a:t>
            </a:r>
            <a:endParaRPr kumimoji="1"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43608" y="201833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谛听  聆听  倾听</a:t>
            </a:r>
            <a:endParaRPr kumimoji="1"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652120" y="91556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爱戴</a:t>
            </a:r>
            <a:r>
              <a:rPr kumimoji="1" lang="zh-CN" altLang="zh-CN" sz="4400" b="1" dirty="0" smtClean="0"/>
              <a:t> </a:t>
            </a:r>
            <a:r>
              <a:rPr kumimoji="1" lang="zh-CN" altLang="en-US" sz="4400" b="1" dirty="0" smtClean="0"/>
              <a:t> 敬爱</a:t>
            </a:r>
            <a:endParaRPr kumimoji="1" lang="zh-CN" altLang="en-US" sz="4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971600" y="2931790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/>
              <a:t>拜访（访问） </a:t>
            </a:r>
            <a:endParaRPr kumimoji="1" lang="en-US" altLang="zh-CN" sz="4400" b="1" dirty="0" smtClean="0"/>
          </a:p>
          <a:p>
            <a:r>
              <a:rPr kumimoji="1" lang="zh-CN" altLang="en-US" sz="4400" b="1" dirty="0" smtClean="0"/>
              <a:t>即兴（即时） </a:t>
            </a:r>
            <a:endParaRPr kumimoji="1" lang="en-US" altLang="zh-CN" sz="4400" b="1" dirty="0" smtClean="0"/>
          </a:p>
          <a:p>
            <a:r>
              <a:rPr kumimoji="1" lang="zh-CN" altLang="en-US" sz="4400" b="1" dirty="0" smtClean="0"/>
              <a:t>宁静（安静）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2725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2027</Words>
  <Application>Microsoft Macintosh PowerPoint</Application>
  <PresentationFormat>全屏显示(16:9)</PresentationFormat>
  <Paragraphs>389</Paragraphs>
  <Slides>32</Slides>
  <Notes>5</Notes>
  <HiddenSlides>0</HiddenSlides>
  <MMClips>0</MMClips>
  <ScaleCrop>false</ScaleCrop>
  <HeadingPairs>
    <vt:vector size="6" baseType="variant">
      <vt:variant>
        <vt:lpstr>使用的字体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Calibri</vt:lpstr>
      <vt:lpstr>黑体</vt:lpstr>
      <vt:lpstr>微软雅黑</vt:lpstr>
      <vt:lpstr>楷体</vt:lpstr>
      <vt:lpstr>方正硬笔楷书简体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joyce</dc:creator>
  <cp:lastModifiedBy>丽芳 任</cp:lastModifiedBy>
  <cp:revision>158</cp:revision>
  <dcterms:created xsi:type="dcterms:W3CDTF">2012-04-22T06:13:52Z</dcterms:created>
  <dcterms:modified xsi:type="dcterms:W3CDTF">2015-08-27T17:36:23Z</dcterms:modified>
</cp:coreProperties>
</file>