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3"/>
    <p:sldId id="1775" r:id="rId4"/>
    <p:sldId id="812" r:id="rId5"/>
    <p:sldId id="1776" r:id="rId6"/>
    <p:sldId id="811" r:id="rId7"/>
    <p:sldId id="895" r:id="rId8"/>
    <p:sldId id="1777" r:id="rId9"/>
    <p:sldId id="813" r:id="rId10"/>
    <p:sldId id="1778" r:id="rId11"/>
    <p:sldId id="814" r:id="rId12"/>
    <p:sldId id="1779" r:id="rId13"/>
    <p:sldId id="815" r:id="rId14"/>
    <p:sldId id="405" r:id="rId15"/>
  </p:sldIdLst>
  <p:sldSz cx="10080625" cy="5715000"/>
  <p:notesSz cx="6858000" cy="9144000"/>
  <p:embeddedFontLst>
    <p:embeddedFont>
      <p:font typeface="微软雅黑" panose="020B050302020402020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6" userDrawn="1">
          <p15:clr>
            <a:srgbClr val="A4A3A4"/>
          </p15:clr>
        </p15:guide>
        <p15:guide id="2" pos="32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98B"/>
    <a:srgbClr val="FF0000"/>
    <a:srgbClr val="24709C"/>
    <a:srgbClr val="FF3D3D"/>
    <a:srgbClr val="048ABC"/>
    <a:srgbClr val="1904BC"/>
    <a:srgbClr val="FFFFFF"/>
    <a:srgbClr val="5131DB"/>
    <a:srgbClr val="07FF76"/>
    <a:srgbClr val="F71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792" y="-84"/>
      </p:cViewPr>
      <p:guideLst>
        <p:guide orient="horz" pos="1686"/>
        <p:guide pos="3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31.xml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7231" y="1143000"/>
            <a:ext cx="544353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1775358"/>
            <a:ext cx="8568532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5" y="3238500"/>
            <a:ext cx="7056438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453" y="228867"/>
            <a:ext cx="226814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228867"/>
            <a:ext cx="6636412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3672420"/>
            <a:ext cx="8568532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422261"/>
            <a:ext cx="8568532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2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8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279264"/>
            <a:ext cx="4454026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2" y="1812396"/>
            <a:ext cx="4454026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1" y="1279264"/>
            <a:ext cx="445577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21" y="1812396"/>
            <a:ext cx="445577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5" y="227545"/>
            <a:ext cx="3316457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4" y="227543"/>
            <a:ext cx="563534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5" y="1195919"/>
            <a:ext cx="3316457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000500"/>
            <a:ext cx="60483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510646"/>
            <a:ext cx="604837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4472782"/>
            <a:ext cx="6048375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2" y="228865"/>
            <a:ext cx="907256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333501"/>
            <a:ext cx="907256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5296961"/>
            <a:ext cx="319219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0.xml"/><Relationship Id="rId7" Type="http://schemas.openxmlformats.org/officeDocument/2006/relationships/image" Target="../media/image4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3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image" Target="../media/image4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image" Target="../media/image4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hyperlink" Target="&#23567;&#23398;&#25945;&#24072;&#19987;&#19994;&#26631;&#20934;&#65288;&#35797;&#34892;&#65289;.doc" TargetMode="Externa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&#20116;&#32423;&#26799;&#38431;&#35780;&#23457;\&#24066;&#31532;&#21313;&#22235;&#25209;&#39592;&#24178;&#23398;&#24102;&#37325;&#28857;&#25512;&#33616;&#23545;&#35937;&#35780;&#20998;&#32454;&#21017;.doc" TargetMode="External"/><Relationship Id="rId5" Type="http://schemas.openxmlformats.org/officeDocument/2006/relationships/hyperlink" Target="&#20116;&#32423;&#26799;&#38431;&#35780;&#23457;\&#31532;&#20061;&#25209;&#21306;&#39592;&#24178;&#35780;&#36873;&#32454;&#21017;.doc" TargetMode="External"/><Relationship Id="rId4" Type="http://schemas.openxmlformats.org/officeDocument/2006/relationships/hyperlink" Target="&#20116;&#32423;&#26799;&#38431;&#35780;&#23457;\&#26032;&#21271;&#21306;&#25512;&#33616;&#31532;&#21313;&#25209;&#26032;&#31168;&#33021;&#25163;&#26448;&#26009;&#35780;&#23457;&#35780;&#20998;&#32454;&#21017;.doc" TargetMode="External"/><Relationship Id="rId3" Type="http://schemas.openxmlformats.org/officeDocument/2006/relationships/hyperlink" Target="&#20116;&#32423;&#26799;&#38431;&#35780;&#23457;\&#26032;&#21271;&#21306;&#25512;&#33616;&#31532;&#20843;&#25209;&#24120;&#24030;&#24066;&#20013;&#23567;&#23398;&#29305;&#32423;&#25945;&#24072;&#21518;&#22791;&#20154;&#25165;&#35780;&#22996;&#35780;&#20998;&#32454;&#21017;.doc" TargetMode="External"/><Relationship Id="rId2" Type="http://schemas.openxmlformats.org/officeDocument/2006/relationships/hyperlink" Target="&#20116;&#32423;&#26799;&#38431;&#35780;&#23457;\&#24120;&#24030;&#24066;&#20116;&#32423;&#26799;&#38431;&#35780;&#36873;&#26465;&#20214;&#65288;&#35797;&#34892;&#65289;2021&#24180;11&#26376;.doc" TargetMode="Externa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image" Target="../media/image4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3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hyperlink" Target="&#24180;&#24230;&#30446;&#26631;&#21450;&#26102;&#38388;&#23433;&#25490;.doc" TargetMode="External"/><Relationship Id="rId2" Type="http://schemas.openxmlformats.org/officeDocument/2006/relationships/hyperlink" Target="&#26032;&#21271;&#21306;&#21021;&#20013;&#21270;&#23398;&#21608;&#25991;&#33635;&#21331;&#36234;&#25945;&#24072;&#25104;&#38271;&#33829;&#20010;&#20154;&#19977;&#24180;&#21457;&#23637;&#35268;&#21010;202310-202607%20-%20&#21103;&#26412;.docx" TargetMode="Externa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.xml"/><Relationship Id="rId7" Type="http://schemas.openxmlformats.org/officeDocument/2006/relationships/image" Target="../media/image4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3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" y="-83820"/>
            <a:ext cx="10331450" cy="5795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2025" y="1777365"/>
            <a:ext cx="7949565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优秀教师专业发展怎么做</a:t>
            </a:r>
            <a:endParaRPr lang="zh-CN" altLang="en-US" sz="5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8015" y="3361690"/>
            <a:ext cx="5285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新北区教管中心教研室    周文荣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38334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550" y="222885"/>
            <a:ext cx="260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落实措施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798570" y="998856"/>
            <a:ext cx="1926590" cy="2336165"/>
            <a:chOff x="5130234" y="1902802"/>
            <a:chExt cx="1603472" cy="1859765"/>
          </a:xfrm>
        </p:grpSpPr>
        <p:sp>
          <p:nvSpPr>
            <p:cNvPr id="5" name="六边形 30"/>
            <p:cNvSpPr>
              <a:spLocks noChangeArrowheads="1"/>
            </p:cNvSpPr>
            <p:nvPr/>
          </p:nvSpPr>
          <p:spPr bwMode="auto">
            <a:xfrm rot="5400000">
              <a:off x="5002087" y="2030948"/>
              <a:ext cx="1859765" cy="1603472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046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5247032" y="2293054"/>
              <a:ext cx="1369346" cy="110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针对性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（与目标呼应）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778125" y="3091180"/>
            <a:ext cx="1913890" cy="2216785"/>
            <a:chOff x="4267162" y="3438368"/>
            <a:chExt cx="1603472" cy="1859763"/>
          </a:xfrm>
        </p:grpSpPr>
        <p:sp>
          <p:nvSpPr>
            <p:cNvPr id="22" name="六边形 32"/>
            <p:cNvSpPr>
              <a:spLocks noChangeArrowheads="1"/>
            </p:cNvSpPr>
            <p:nvPr/>
          </p:nvSpPr>
          <p:spPr bwMode="auto">
            <a:xfrm rot="5400000">
              <a:off x="4139016" y="3566513"/>
              <a:ext cx="1859763" cy="1603472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TextBox 16"/>
            <p:cNvSpPr txBox="1"/>
            <p:nvPr/>
          </p:nvSpPr>
          <p:spPr>
            <a:xfrm>
              <a:off x="4377820" y="3804354"/>
              <a:ext cx="1382157" cy="1160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操作性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（具体、可测）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46955" y="3091180"/>
            <a:ext cx="1941829" cy="2216150"/>
            <a:chOff x="5881679" y="3488750"/>
            <a:chExt cx="1603472" cy="1861955"/>
          </a:xfrm>
        </p:grpSpPr>
        <p:sp>
          <p:nvSpPr>
            <p:cNvPr id="25" name="六边形 46"/>
            <p:cNvSpPr>
              <a:spLocks noChangeArrowheads="1"/>
            </p:cNvSpPr>
            <p:nvPr/>
          </p:nvSpPr>
          <p:spPr bwMode="auto">
            <a:xfrm rot="5400000">
              <a:off x="5752437" y="3617991"/>
              <a:ext cx="1861955" cy="1603472"/>
            </a:xfrm>
            <a:prstGeom prst="hexagon">
              <a:avLst>
                <a:gd name="adj" fmla="val 25025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6041083" y="3957706"/>
              <a:ext cx="1344442" cy="800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阶段性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（分年度）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016230" y="1735117"/>
            <a:ext cx="6516914" cy="2077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68630" y="1887517"/>
            <a:ext cx="6516914" cy="207799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3" y="-478351"/>
            <a:ext cx="3752386" cy="3142392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816140" y="2469622"/>
            <a:ext cx="4094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4400" dirty="0">
                <a:solidFill>
                  <a:srgbClr val="28498B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发展必信念坚定</a:t>
            </a:r>
            <a:endParaRPr lang="zh-CN" altLang="en-US" sz="4400" dirty="0">
              <a:solidFill>
                <a:srgbClr val="28498B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" y="2254315"/>
            <a:ext cx="3886208" cy="2584709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445920" y="2150088"/>
            <a:ext cx="1273175" cy="1322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en-US" altLang="zh-CN" sz="8000" dirty="0" smtClean="0">
                <a:solidFill>
                  <a:srgbClr val="28498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05</a:t>
            </a:r>
            <a:endParaRPr lang="en-US" altLang="zh-CN" sz="8000" dirty="0" smtClean="0">
              <a:solidFill>
                <a:srgbClr val="28498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38334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550" y="222885"/>
            <a:ext cx="260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定期评估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945" y="4044315"/>
            <a:ext cx="1016635" cy="1016635"/>
          </a:xfrm>
          <a:prstGeom prst="rect">
            <a:avLst/>
          </a:prstGeom>
        </p:spPr>
      </p:pic>
      <p:sp>
        <p:nvSpPr>
          <p:cNvPr id="36" name="MH_Other_1"/>
          <p:cNvSpPr/>
          <p:nvPr/>
        </p:nvSpPr>
        <p:spPr>
          <a:xfrm rot="21439215">
            <a:off x="2157730" y="3147695"/>
            <a:ext cx="753745" cy="715010"/>
          </a:xfrm>
          <a:prstGeom prst="roundRect">
            <a:avLst>
              <a:gd name="adj" fmla="val 18567"/>
            </a:avLst>
          </a:prstGeom>
          <a:solidFill>
            <a:srgbClr val="C0000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3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3" name="MH_Other_1"/>
          <p:cNvSpPr/>
          <p:nvPr/>
        </p:nvSpPr>
        <p:spPr>
          <a:xfrm>
            <a:off x="2787650" y="4055110"/>
            <a:ext cx="694690" cy="738505"/>
          </a:xfrm>
          <a:prstGeom prst="roundRect">
            <a:avLst>
              <a:gd name="adj" fmla="val 1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1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4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57" name="MH_Other_1"/>
          <p:cNvSpPr/>
          <p:nvPr/>
        </p:nvSpPr>
        <p:spPr>
          <a:xfrm rot="21439215">
            <a:off x="899160" y="1496695"/>
            <a:ext cx="741045" cy="734695"/>
          </a:xfrm>
          <a:prstGeom prst="roundRect">
            <a:avLst>
              <a:gd name="adj" fmla="val 18567"/>
            </a:avLst>
          </a:prstGeom>
          <a:solidFill>
            <a:srgbClr val="7030A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1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58" name="MH_Other_3"/>
          <p:cNvSpPr/>
          <p:nvPr/>
        </p:nvSpPr>
        <p:spPr>
          <a:xfrm rot="183635">
            <a:off x="1486535" y="2397125"/>
            <a:ext cx="734060" cy="662940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2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6125" y="1633220"/>
            <a:ext cx="5364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评估每项目标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做没做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、做到了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哪个阶段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25700" y="2498725"/>
            <a:ext cx="5669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评估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每项目标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做了什么</a:t>
            </a:r>
            <a:r>
              <a:rPr lang="zh-CN" altLang="en-US" sz="2400" b="1" noProof="0" dirty="0">
                <a:ln>
                  <a:noFill/>
                </a:ln>
                <a:solidFill>
                  <a:srgbClr val="28498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遇到了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哪些问题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6755" y="3275330"/>
            <a:ext cx="6278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评估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每项目标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做得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质量如何、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取得了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哪些成果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05860" y="423989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评估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每项目标实现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的困难、不足和发展方向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90" y="4281805"/>
            <a:ext cx="1436370" cy="1436370"/>
          </a:xfrm>
          <a:prstGeom prst="rect">
            <a:avLst/>
          </a:prstGeom>
        </p:spPr>
      </p:pic>
      <p:pic>
        <p:nvPicPr>
          <p:cNvPr id="7170" name="Picture 2" descr="C:\Users\Administrator\Desktop\青花瓷ppt素材\图片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90" y="48895"/>
            <a:ext cx="1956435" cy="19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6" grpId="0"/>
      <p:bldP spid="57" grpId="1" animBg="1"/>
      <p:bldP spid="6" grpId="1"/>
      <p:bldP spid="58" grpId="0" bldLvl="0" animBg="1"/>
      <p:bldP spid="9" grpId="0"/>
      <p:bldP spid="58" grpId="1" animBg="1"/>
      <p:bldP spid="9" grpId="1"/>
      <p:bldP spid="36" grpId="0" bldLvl="0" animBg="1"/>
      <p:bldP spid="12" grpId="0"/>
      <p:bldP spid="36" grpId="1" animBg="1"/>
      <p:bldP spid="12" grpId="1"/>
      <p:bldP spid="43" grpId="0" bldLvl="0" animBg="1"/>
      <p:bldP spid="13" grpId="0"/>
      <p:bldP spid="43" grpId="1" animBg="1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0222230" cy="5715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05163" y="632460"/>
            <a:ext cx="635317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200000"/>
              </a:lnSpc>
            </a:pPr>
            <a:r>
              <a:rPr lang="zh-CN" altLang="en-US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常州市新北区教管中心教研室</a:t>
            </a:r>
            <a:endParaRPr lang="zh-CN" altLang="en-US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周文荣</a:t>
            </a:r>
            <a:endParaRPr lang="zh-CN" altLang="en-US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zh-CN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13961163931</a:t>
            </a:r>
            <a:endParaRPr lang="en-US" altLang="zh-CN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zh-CN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zwr1992@126.com</a:t>
            </a:r>
            <a:endParaRPr lang="en-US" altLang="zh-CN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775" y="748030"/>
            <a:ext cx="1290320" cy="42189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7200" b="1">
                <a:solidFill>
                  <a:srgbClr val="4F80BD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感谢大家</a:t>
            </a:r>
            <a:endParaRPr lang="zh-CN" altLang="en-US" sz="7200" b="1">
              <a:solidFill>
                <a:srgbClr val="4F80BD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397885" y="-47625"/>
            <a:ext cx="13335" cy="5810250"/>
          </a:xfrm>
          <a:prstGeom prst="line">
            <a:avLst/>
          </a:prstGeom>
          <a:ln>
            <a:solidFill>
              <a:srgbClr val="4F80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016230" y="1735117"/>
            <a:ext cx="6516914" cy="2077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68630" y="1887517"/>
            <a:ext cx="6516914" cy="207799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3" y="-478351"/>
            <a:ext cx="3752386" cy="3142392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816140" y="2469622"/>
            <a:ext cx="4094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4400" dirty="0">
                <a:solidFill>
                  <a:srgbClr val="28498B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发展需目标明确</a:t>
            </a:r>
            <a:endParaRPr lang="zh-CN" altLang="en-US" sz="4400" dirty="0">
              <a:solidFill>
                <a:srgbClr val="28498B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" y="2254315"/>
            <a:ext cx="3886208" cy="2584709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445920" y="2150088"/>
            <a:ext cx="1125629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en-US" altLang="zh-CN" sz="8000" dirty="0" smtClean="0">
                <a:solidFill>
                  <a:srgbClr val="28498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01</a:t>
            </a:r>
            <a:endParaRPr lang="en-US" altLang="zh-CN" sz="8000" dirty="0" smtClean="0">
              <a:solidFill>
                <a:srgbClr val="28498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38334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550" y="222885"/>
            <a:ext cx="260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找准定位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176395" y="1201420"/>
            <a:ext cx="4696460" cy="3804920"/>
          </a:xfrm>
          <a:prstGeom prst="roundRect">
            <a:avLst>
              <a:gd name="adj" fmla="val 8973"/>
            </a:avLst>
          </a:prstGeom>
          <a:noFill/>
          <a:ln>
            <a:solidFill>
              <a:srgbClr val="28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专业发展的五个阶段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、专业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适应与过渡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、专业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形成与成长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、专业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突破与退守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、专业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补给与更新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、专业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成熟与引领</a:t>
            </a: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489075"/>
            <a:ext cx="2135505" cy="317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016230" y="1735117"/>
            <a:ext cx="6516914" cy="2077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68630" y="1887517"/>
            <a:ext cx="6516914" cy="207799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3" y="-478351"/>
            <a:ext cx="3752386" cy="3142392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816140" y="2469622"/>
            <a:ext cx="4094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4400" dirty="0">
                <a:solidFill>
                  <a:srgbClr val="28498B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发展须要事第一</a:t>
            </a:r>
            <a:endParaRPr lang="zh-CN" altLang="en-US" sz="4400" dirty="0">
              <a:solidFill>
                <a:srgbClr val="28498B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" y="2254315"/>
            <a:ext cx="3886208" cy="2584709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445920" y="2150088"/>
            <a:ext cx="1237615" cy="1322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en-US" altLang="zh-CN" sz="8000" dirty="0" smtClean="0">
                <a:solidFill>
                  <a:srgbClr val="28498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02</a:t>
            </a:r>
            <a:endParaRPr lang="en-US" altLang="zh-CN" sz="8000" dirty="0" smtClean="0">
              <a:solidFill>
                <a:srgbClr val="28498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38334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550" y="222885"/>
            <a:ext cx="260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科学分析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20200113153721389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05" y="2072005"/>
            <a:ext cx="6697980" cy="2679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555" y="1057275"/>
            <a:ext cx="9378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0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2012年2月10日，教育部下发“关于印发《幼儿园教师专业标准（试行）》、《小学教师专业标准（试行）》和《中学教师专业标准（试行）》的通知”（教育部文件 教师（2012）1号）。</a:t>
            </a:r>
            <a:endParaRPr lang="zh-CN" altLang="en-US" sz="20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1545" y="4945380"/>
            <a:ext cx="3138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定性与定量相结合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38334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550" y="222885"/>
            <a:ext cx="260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科学分析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hlinkClick r:id="rId2" action="ppaction://hlinkfile"/>
          </p:cNvPr>
          <p:cNvSpPr txBox="1"/>
          <p:nvPr/>
        </p:nvSpPr>
        <p:spPr>
          <a:xfrm>
            <a:off x="359410" y="2497455"/>
            <a:ext cx="36899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市五级梯队评选条件（试行）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>
            <a:hlinkClick r:id="rId3" action="ppaction://hlinkfile"/>
          </p:cNvPr>
          <p:cNvSpPr txBox="1"/>
          <p:nvPr/>
        </p:nvSpPr>
        <p:spPr>
          <a:xfrm>
            <a:off x="3693795" y="4441825"/>
            <a:ext cx="612521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推荐</a:t>
            </a:r>
            <a:r>
              <a:rPr lang="en-US" altLang="zh-CN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r>
              <a:rPr lang="zh-CN" altLang="en-US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市中小学特级教师</a:t>
            </a:r>
            <a:r>
              <a:rPr lang="en-US" altLang="zh-CN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评委评分细则</a:t>
            </a:r>
            <a:endParaRPr lang="zh-CN" altLang="en-US" sz="24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>
            <a:hlinkClick r:id="rId4" action="ppaction://hlinkfile"/>
          </p:cNvPr>
          <p:cNvSpPr txBox="1"/>
          <p:nvPr/>
        </p:nvSpPr>
        <p:spPr>
          <a:xfrm>
            <a:off x="4320540" y="998220"/>
            <a:ext cx="5150485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推荐</a:t>
            </a:r>
            <a:r>
              <a:rPr lang="en-US" altLang="zh-CN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r>
              <a:rPr lang="zh-CN" altLang="en-US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市新秀能手材料</a:t>
            </a:r>
            <a:endParaRPr lang="zh-CN" altLang="en-US" sz="24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评审评分细则</a:t>
            </a:r>
            <a:endParaRPr lang="zh-CN" altLang="en-US" sz="24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>
            <a:hlinkClick r:id="rId5" action="ppaction://hlinkfile"/>
          </p:cNvPr>
          <p:cNvSpPr txBox="1"/>
          <p:nvPr/>
        </p:nvSpPr>
        <p:spPr>
          <a:xfrm>
            <a:off x="4100195" y="2209165"/>
            <a:ext cx="571881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ctr"/>
            <a:r>
              <a:rPr lang="en-US" altLang="zh-CN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r>
              <a:rPr lang="zh-CN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区骨干教师和学科带头人评分细则</a:t>
            </a:r>
            <a:endParaRPr lang="zh-CN" altLang="en-US" sz="24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>
            <a:hlinkClick r:id="rId6" action="ppaction://hlinkfile"/>
          </p:cNvPr>
          <p:cNvSpPr txBox="1"/>
          <p:nvPr/>
        </p:nvSpPr>
        <p:spPr>
          <a:xfrm>
            <a:off x="4247515" y="3217545"/>
            <a:ext cx="542353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推荐市骨干教师和学科带头人评分细则</a:t>
            </a:r>
            <a:endParaRPr lang="zh-CN" altLang="en-US" sz="24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animBg="1"/>
      <p:bldP spid="8" grpId="1" animBg="1"/>
      <p:bldP spid="100" grpId="0" bldLvl="0" animBg="1"/>
      <p:bldP spid="100" grpId="1" animBg="1"/>
      <p:bldP spid="9" grpId="0" bldLvl="0" animBg="1"/>
      <p:bldP spid="9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016230" y="1735117"/>
            <a:ext cx="6516914" cy="2077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68630" y="1887517"/>
            <a:ext cx="6516914" cy="207799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3" y="-478351"/>
            <a:ext cx="3752386" cy="3142392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816140" y="2469622"/>
            <a:ext cx="4094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4400" dirty="0">
                <a:solidFill>
                  <a:srgbClr val="28498B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发展要循序渐进</a:t>
            </a:r>
            <a:endParaRPr lang="zh-CN" altLang="en-US" sz="4400" dirty="0">
              <a:solidFill>
                <a:srgbClr val="28498B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" y="2254315"/>
            <a:ext cx="3886208" cy="2584709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445920" y="2150088"/>
            <a:ext cx="1266190" cy="1322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en-US" altLang="zh-CN" sz="8000" dirty="0" smtClean="0">
                <a:solidFill>
                  <a:srgbClr val="28498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03</a:t>
            </a:r>
            <a:endParaRPr lang="en-US" altLang="zh-CN" sz="8000" dirty="0" smtClean="0">
              <a:solidFill>
                <a:srgbClr val="28498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38334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550" y="222885"/>
            <a:ext cx="260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合理分解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>
            <a:hlinkClick r:id="rId2" action="ppaction://hlinkfile"/>
          </p:cNvPr>
          <p:cNvSpPr/>
          <p:nvPr/>
        </p:nvSpPr>
        <p:spPr>
          <a:xfrm>
            <a:off x="4176395" y="1201420"/>
            <a:ext cx="4696460" cy="3804920"/>
          </a:xfrm>
          <a:prstGeom prst="roundRect">
            <a:avLst>
              <a:gd name="adj" fmla="val 8973"/>
            </a:avLst>
          </a:prstGeom>
          <a:noFill/>
          <a:ln>
            <a:solidFill>
              <a:srgbClr val="28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一、总目标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（定性与定量相结合）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hlinkClick r:id="rId3" action="ppaction://hlinkfile">
                  <a:extLst>
                    <a:ext uri="{DAF060AB-1E55-43B9-8AAB-6FB025537F2F}">
                      <wpsdc:hlinkClr xmlns:wpsdc="http://www.wps.cn/officeDocument/2017/drawingmlCustomData" val="FF0000"/>
                      <wpsdc:folHlinkClr xmlns:wpsdc="http://www.wps.cn/officeDocument/2017/drawingmlCustomData" val="FF0000"/>
                      <wpsdc:hlinkUnderline xmlns:wpsdc="http://www.wps.cn/officeDocument/2017/drawingmlCustomData" val="0"/>
                    </a:ext>
                  </a:extLst>
                </a:hlinkClick>
              </a:rPr>
              <a:t>二、年度目标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hlinkClick r:id="rId3" action="ppaction://hlinkfile">
                <a:extLst>
                  <a:ext uri="{DAF060AB-1E55-43B9-8AAB-6FB025537F2F}">
                    <wpsdc:hlinkClr xmlns:wpsdc="http://www.wps.cn/officeDocument/2017/drawingmlCustomData" val="FF0000"/>
                    <wpsdc:folHlinkClr xmlns:wpsdc="http://www.wps.cn/officeDocument/2017/drawingmlCustomData" val="FF0000"/>
                    <wpsdc:hlinkUnderline xmlns:wpsdc="http://www.wps.cn/officeDocument/2017/drawingmlCustomData" val="0"/>
                  </a:ext>
                </a:extLst>
              </a:hlinkClick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28498B"/>
                </a:solidFill>
                <a:latin typeface="微软雅黑" panose="020B0503020204020204" charset="-122"/>
                <a:ea typeface="微软雅黑" panose="020B0503020204020204" charset="-122"/>
              </a:rPr>
              <a:t>（具体、可测）</a:t>
            </a:r>
            <a:endParaRPr lang="zh-CN" altLang="en-US" sz="3200" b="1">
              <a:solidFill>
                <a:srgbClr val="2849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50" y="1489075"/>
            <a:ext cx="2135505" cy="317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016230" y="1735117"/>
            <a:ext cx="6516914" cy="2077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68630" y="1887517"/>
            <a:ext cx="6516914" cy="207799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3" y="-478351"/>
            <a:ext cx="3752386" cy="3142392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3816140" y="2469622"/>
            <a:ext cx="4094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4400" dirty="0">
                <a:solidFill>
                  <a:srgbClr val="28498B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发展是少说多做</a:t>
            </a:r>
            <a:endParaRPr lang="zh-CN" altLang="en-US" sz="4400" dirty="0">
              <a:solidFill>
                <a:srgbClr val="28498B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" y="2254315"/>
            <a:ext cx="3886208" cy="2584709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445920" y="2150088"/>
            <a:ext cx="1235075" cy="1322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en-US" altLang="zh-CN" sz="8000" dirty="0" smtClean="0">
                <a:solidFill>
                  <a:srgbClr val="28498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04</a:t>
            </a:r>
            <a:endParaRPr lang="en-US" altLang="zh-CN" sz="8000" dirty="0" smtClean="0">
              <a:solidFill>
                <a:srgbClr val="28498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PP_MARK_KEY" val="252e4da1-4324-4f82-b620-170632329b48"/>
  <p:tag name="COMMONDATA" val="eyJoZGlkIjoiNDdkYzZmYTcwNDQ1MDgyY2RkNDkyYzc1ZjZjYTkwY2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WPS 演示</Application>
  <PresentationFormat>自定义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方正姚体</vt:lpstr>
      <vt:lpstr>Calibri</vt:lpstr>
      <vt:lpstr>Times New Roman</vt:lpstr>
      <vt:lpstr>Arial Unicode MS</vt:lpstr>
      <vt:lpstr>楷体</vt:lpstr>
      <vt:lpstr>Calibri</vt:lpstr>
      <vt:lpstr>等线</vt:lpstr>
      <vt:lpstr>隶书</vt:lpstr>
      <vt:lpstr>Gill Sans</vt:lpstr>
      <vt:lpstr>Segoe Print</vt:lpstr>
      <vt:lpstr>Lato Light</vt:lpstr>
      <vt:lpstr>叶根友毛笔行书2.0版</vt:lpstr>
      <vt:lpstr>Lato</vt:lpstr>
      <vt:lpstr>方正大标宋简体</vt:lpstr>
      <vt:lpstr>Impact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第九周期元素</cp:lastModifiedBy>
  <cp:revision>187</cp:revision>
  <dcterms:created xsi:type="dcterms:W3CDTF">2012-08-29T03:07:00Z</dcterms:created>
  <dcterms:modified xsi:type="dcterms:W3CDTF">2024-01-23T08:55:07Z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KSOSaveFontToCloudKey">
    <vt:lpwstr>391600907_embed</vt:lpwstr>
  </property>
  <property fmtid="{D5CDD505-2E9C-101B-9397-08002B2CF9AE}" pid="4" name="ICV">
    <vt:lpwstr>EDA351D9C4D649FE822676F4580C8266</vt:lpwstr>
  </property>
</Properties>
</file>