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9" r:id="rId3"/>
    <p:sldId id="257" r:id="rId5"/>
    <p:sldId id="264" r:id="rId6"/>
    <p:sldId id="267" r:id="rId7"/>
    <p:sldId id="279" r:id="rId8"/>
    <p:sldId id="280" r:id="rId9"/>
    <p:sldId id="281" r:id="rId10"/>
    <p:sldId id="266" r:id="rId11"/>
    <p:sldId id="283" r:id="rId12"/>
    <p:sldId id="284" r:id="rId13"/>
    <p:sldId id="285" r:id="rId14"/>
    <p:sldId id="286" r:id="rId15"/>
    <p:sldId id="287" r:id="rId16"/>
    <p:sldId id="291" r:id="rId17"/>
    <p:sldId id="294" r:id="rId18"/>
    <p:sldId id="290" r:id="rId19"/>
    <p:sldId id="274" r:id="rId20"/>
  </p:sldIdLst>
  <p:sldSz cx="12192000" cy="6858000"/>
  <p:notesSz cx="7103745" cy="10234295"/>
  <p:embeddedFontLst>
    <p:embeddedFont>
      <p:font typeface="汉仪中简黑简" panose="00020600040101010101" charset="-122"/>
      <p:regular r:id="rId25"/>
    </p:embeddedFont>
    <p:embeddedFont>
      <p:font typeface="汉仪粗宋简" panose="02010600000101010101" charset="-122"/>
      <p:regular r:id="rId26"/>
    </p:embeddedFont>
    <p:embeddedFont>
      <p:font typeface="华文新魏" panose="02010800040101010101" charset="-122"/>
      <p:regular r:id="rId27"/>
    </p:embeddedFont>
    <p:embeddedFont>
      <p:font typeface="汉仪尚巍手书简" panose="00020600040101010101" charset="-122"/>
      <p:regular r:id="rId28"/>
    </p:embeddedFont>
    <p:embeddedFont>
      <p:font typeface="汉仪雅酷黑简" panose="0002060004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F4F"/>
    <a:srgbClr val="E8ECEC"/>
    <a:srgbClr val="FCF0E2"/>
    <a:srgbClr val="C9A16D"/>
    <a:srgbClr val="974627"/>
    <a:srgbClr val="D8BD97"/>
    <a:srgbClr val="2C3939"/>
    <a:srgbClr val="5B8562"/>
    <a:srgbClr val="193E1B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21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67.xml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>
                <a:ea typeface="汉仪中简黑简" panose="00020600040101010101" charset="-122"/>
              </a:rPr>
            </a:fld>
            <a:endParaRPr lang="zh-CN" altLang="en-US">
              <a:ea typeface="汉仪中简黑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>
                <a:ea typeface="汉仪中简黑简" panose="00020600040101010101" charset="-122"/>
              </a:rPr>
            </a:fld>
            <a:endParaRPr lang="zh-CN" altLang="en-US">
              <a:ea typeface="汉仪中简黑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image" Target="../media/image1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tags" Target="../tags/tag26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image" Target="../media/image1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14.png"/><Relationship Id="rId5" Type="http://schemas.openxmlformats.org/officeDocument/2006/relationships/tags" Target="../tags/tag38.xml"/><Relationship Id="rId4" Type="http://schemas.openxmlformats.org/officeDocument/2006/relationships/image" Target="../media/image13.png"/><Relationship Id="rId3" Type="http://schemas.openxmlformats.org/officeDocument/2006/relationships/tags" Target="../tags/tag37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54.xml"/><Relationship Id="rId23" Type="http://schemas.openxmlformats.org/officeDocument/2006/relationships/tags" Target="../tags/tag53.xml"/><Relationship Id="rId22" Type="http://schemas.openxmlformats.org/officeDocument/2006/relationships/image" Target="../media/image3.png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image" Target="../media/image12.png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60" y="-104035"/>
            <a:ext cx="12204000" cy="6861600"/>
          </a:xfrm>
          <a:prstGeom prst="rect">
            <a:avLst/>
          </a:prstGeom>
          <a:solidFill>
            <a:srgbClr val="FCF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5715" y="0"/>
            <a:ext cx="12204000" cy="511200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445" y="5064125"/>
            <a:ext cx="12203430" cy="542290"/>
            <a:chOff x="-9" y="7735"/>
            <a:chExt cx="19218" cy="854"/>
          </a:xfrm>
        </p:grpSpPr>
        <p:sp>
          <p:nvSpPr>
            <p:cNvPr id="4" name="矩形 3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1035" y="3689985"/>
            <a:ext cx="5219700" cy="840225"/>
            <a:chOff x="5658" y="6245"/>
            <a:chExt cx="8220" cy="1113"/>
          </a:xfrm>
        </p:grpSpPr>
        <p:pic>
          <p:nvPicPr>
            <p:cNvPr id="32" name="图片 31" descr="ON9NZI1"/>
            <p:cNvPicPr>
              <a:picLocks noChangeAspect="1"/>
            </p:cNvPicPr>
            <p:nvPr/>
          </p:nvPicPr>
          <p:blipFill>
            <a:blip r:embed="rId1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5658" y="6245"/>
              <a:ext cx="8220" cy="111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6250" y="6551"/>
              <a:ext cx="6701" cy="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15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rPr>
                <a:t>主讲人：赵亚东</a:t>
              </a:r>
              <a:r>
                <a:rPr lang="en-US" altLang="zh-CN" sz="15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rPr>
                <a:t>      </a:t>
              </a:r>
              <a:r>
                <a:rPr lang="zh-CN" altLang="en-US" sz="15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rPr>
                <a:t>日期：</a:t>
              </a:r>
              <a:r>
                <a:rPr lang="en-US" altLang="zh-CN" sz="15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rPr>
                <a:t>2024.2.18</a:t>
              </a:r>
              <a:endParaRPr lang="en-US" altLang="zh-CN" sz="15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  <a:cs typeface="汉仪粗宋简" panose="02010600000101010101" charset="-122"/>
              </a:endParaRPr>
            </a:p>
          </p:txBody>
        </p:sp>
      </p:grpSp>
      <p:pic>
        <p:nvPicPr>
          <p:cNvPr id="11" name="图片 10" descr="5824568"/>
          <p:cNvPicPr>
            <a:picLocks noChangeAspect="1"/>
          </p:cNvPicPr>
          <p:nvPr/>
        </p:nvPicPr>
        <p:blipFill>
          <a:blip r:embed="rId2"/>
          <a:srcRect l="35484" t="23905" r="9953"/>
          <a:stretch>
            <a:fillRect/>
          </a:stretch>
        </p:blipFill>
        <p:spPr>
          <a:xfrm>
            <a:off x="5699760" y="1182370"/>
            <a:ext cx="6508750" cy="56756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699750" y="36195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41680" y="718185"/>
            <a:ext cx="730504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800">
                <a:solidFill>
                  <a:schemeClr val="bg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抓教学成绩的</a:t>
            </a:r>
            <a:endParaRPr lang="zh-CN" altLang="en-US" sz="8800">
              <a:solidFill>
                <a:schemeClr val="bg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zh-CN" altLang="en-US" sz="8800">
                <a:solidFill>
                  <a:schemeClr val="bg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12个方法</a:t>
            </a:r>
            <a:endParaRPr lang="zh-CN" altLang="en-US" sz="8800">
              <a:solidFill>
                <a:schemeClr val="bg1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15875" y="-4572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08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注重反馈就是抓成绩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49960" y="1247775"/>
            <a:ext cx="6801485" cy="474472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sym typeface="+mn-ea"/>
              </a:rPr>
              <a:t> 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教学反馈可以帮助教师发现教学中存在的问题和不足之处，从而针对性地改进教学方法和策略，提高教学质量。教学反馈的具体形式包括课堂提问、作业批改、考试评估等。通过这些形式，教师可以了解学生对知识的掌握程度、学习态度和存在的问题等，从而有针对性地给予指导和帮助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        同时，学生也可以通过这些反馈形式了解自己的学习状况，发现自己的不足之处，及时查漏补缺。注重反馈的教师，教学成绩一定不会差。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 descr="/private/var/folders/d7/8qhfwhxx27bdw73lfrbmqmlh0000gn/T/com.kingsoft.wpsoffice.mac/picturecompress_20220728162821/output_1.pn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5052" t="31009" r="5552" b="4067"/>
          <a:stretch>
            <a:fillRect/>
          </a:stretch>
        </p:blipFill>
        <p:spPr>
          <a:xfrm>
            <a:off x="8216900" y="1792605"/>
            <a:ext cx="3291840" cy="3817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15748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09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培养做题习惯就是抓成绩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483100" y="1363345"/>
            <a:ext cx="7270750" cy="343090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做题习惯对于学生成绩的影响至关重要。良好的做题习惯能够帮助学生更好地提高解题速度和准确性，在考试中取得更好的成绩。根据多年经验，重视培养学生良好的做题习惯，能有效提高学生成绩。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例如：英语写作，我们可以去培养学生审题、构思、遣词造句和检查的习惯。审题是对文章整体写作方向的把握，确保文章切题，避免”跑偏”和”漏点”。学生要养成认真阅读材料的习惯，确定时态，体裁、人称和要点；构思是对文章整体脉络结构的设计，教会学生合理地安排段落结构，分配写作要点，对答题大有助益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584118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656" t="17314" r="60072" b="53531"/>
          <a:stretch>
            <a:fillRect/>
          </a:stretch>
        </p:blipFill>
        <p:spPr>
          <a:xfrm>
            <a:off x="161925" y="1210310"/>
            <a:ext cx="4048125" cy="3350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4220" y="5140325"/>
            <a:ext cx="107645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检查是最后的把关，也是经常被学生忽略的重要环节，我们要培养学生从词、句、篇三个方面检查的好习惯。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4572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10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抓规范书写就是抓成绩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35635" y="1738630"/>
            <a:ext cx="3153410" cy="370713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现在都是网上阅卷，规范书写显得非常重要。从阅卷的实际情况看，学生在书写方面存在很多问题，有的十分马虎，有的比较潦草，给阅卷老师带来视觉上的困难。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93e1f05623c8fe081e92bd2892072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020" y="1127125"/>
            <a:ext cx="3867785" cy="49307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09585" y="1104265"/>
            <a:ext cx="3360420" cy="4611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书写规范与否，直接关系到学生在考试中能否考出应有的好成绩。为了提高学生对书写重视程度，老师可以在考前狠抓学生书写习惯。比如：一次我们期末模拟考试，学生单词书写不规范都没给分，让学生吸取一下教训，也许下次考试，学生就会重视规范书写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12065" y="-15748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11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善于学习就是抓成绩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95985" y="2155190"/>
            <a:ext cx="4631055" cy="25469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 defTabSz="914400">
              <a:lnSpc>
                <a:spcPct val="150000"/>
              </a:lnSpc>
              <a:tabLst>
                <a:tab pos="8684895" algn="l"/>
              </a:tabLst>
            </a:pPr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抓成绩一个非常好的方法就是多跟身边的优秀教师学习。每次考试后都会有质量分析会，成绩优异班级的任课老师都会被安排进行经验分享，我们就要利用这个机会进行交流学习。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54cc776d27032aea933ab69e47abc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25" y="1451610"/>
            <a:ext cx="4888865" cy="4069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4572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240" cy="622300"/>
            <a:chOff x="255" y="388"/>
            <a:chExt cx="1224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01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抓习惯就是抓成绩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732905" y="2085340"/>
            <a:ext cx="4775835" cy="316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此外，多查找和阅读教学方面的经验性论文，这种论文大多是教学专家、能手对教学经验的总结，不断将他们的新思想，新方法付诸实践，便能让学生感受到课堂教学的新意，增强课堂教学中的艺术性，从而提高教学成绩。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 descr="569de66e560312c2cec7c28f36038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779905"/>
            <a:ext cx="5654675" cy="3471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36195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12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抓错题订正就是抓成绩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105535" y="1106170"/>
            <a:ext cx="9912350" cy="128651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错题是提高成绩的重要抓手。在学习的过程中，学生不可避免地会遇到一些错题。这些错题是学习路上的绊脚石，如果不及时解决，就会在日积月累中形成难以逾越的障碍。因此，抓错题订正也是提高学习成绩的关键环节之一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5705" y="4914265"/>
            <a:ext cx="10168890" cy="1115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只有找到问题的根源，才能有针对性地进行订正。在条件允许的情况下，教师对学生的错题重做要进行二次批阅，存在问题的学生需逐个面批，以达到“盯着落实、人人学会”的目标。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4787265" y="2482850"/>
            <a:ext cx="231775" cy="2035810"/>
          </a:xfrm>
          <a:prstGeom prst="leftBrac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691890" y="2311400"/>
            <a:ext cx="604520" cy="2419350"/>
          </a:xfrm>
          <a:prstGeom prst="roundRect">
            <a:avLst/>
          </a:prstGeom>
          <a:solidFill>
            <a:srgbClr val="2A4F4F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>
                <a:solidFill>
                  <a:schemeClr val="bg1"/>
                </a:solidFill>
                <a:sym typeface="+mn-ea"/>
              </a:rPr>
              <a:t>抓错题订正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237480" y="2392680"/>
            <a:ext cx="3241040" cy="612140"/>
          </a:xfrm>
          <a:prstGeom prst="rect">
            <a:avLst/>
          </a:prstGeom>
          <a:solidFill>
            <a:srgbClr val="2A4F4F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基础知识不扎实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44465" y="4048125"/>
            <a:ext cx="3241040" cy="612140"/>
          </a:xfrm>
          <a:prstGeom prst="rect">
            <a:avLst/>
          </a:prstGeom>
          <a:solidFill>
            <a:srgbClr val="2A4F4F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审题不仔细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237480" y="3211830"/>
            <a:ext cx="3241040" cy="612140"/>
          </a:xfrm>
          <a:prstGeom prst="rect">
            <a:avLst/>
          </a:prstGeom>
          <a:solidFill>
            <a:srgbClr val="2A4F4F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解题方法不正确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6" grpId="0" animBg="1"/>
      <p:bldP spid="2" grpId="0"/>
      <p:bldP spid="10" grpId="0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12065" y="-15748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432560" y="2037080"/>
            <a:ext cx="9562465" cy="261874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4000">
                <a:solidFill>
                  <a:schemeClr val="accent4">
                    <a:lumMod val="20000"/>
                    <a:lumOff val="80000"/>
                  </a:schemeClr>
                </a:solidFill>
                <a:sym typeface="+mn-ea"/>
              </a:rPr>
              <a:t>抓教学成绩需要从多个方面入手。当然，每个老师都有自己抓成绩的方法，以上仅供参考。</a:t>
            </a:r>
            <a:endParaRPr lang="zh-CN" altLang="en-US" sz="400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000" y="-1800"/>
            <a:ext cx="12204000" cy="6861600"/>
          </a:xfrm>
          <a:prstGeom prst="rect">
            <a:avLst/>
          </a:prstGeom>
          <a:solidFill>
            <a:srgbClr val="FCF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5715" y="0"/>
            <a:ext cx="12204000" cy="511200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5064125"/>
            <a:ext cx="12203430" cy="542290"/>
            <a:chOff x="-9" y="7735"/>
            <a:chExt cx="19218" cy="854"/>
          </a:xfrm>
        </p:grpSpPr>
        <p:sp>
          <p:nvSpPr>
            <p:cNvPr id="4" name="矩形 3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02310" y="1988185"/>
            <a:ext cx="70999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800">
                <a:solidFill>
                  <a:schemeClr val="bg1">
                    <a:alpha val="90000"/>
                  </a:schemeClr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谢谢您</a:t>
            </a:r>
            <a:r>
              <a:rPr lang="zh-CN" altLang="en-US" sz="8800">
                <a:solidFill>
                  <a:schemeClr val="bg1">
                    <a:alpha val="90000"/>
                  </a:schemeClr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的观看</a:t>
            </a:r>
            <a:endParaRPr lang="zh-CN" altLang="en-US" sz="8800">
              <a:solidFill>
                <a:schemeClr val="bg1">
                  <a:alpha val="90000"/>
                </a:schemeClr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pic>
        <p:nvPicPr>
          <p:cNvPr id="11" name="图片 10" descr="5824568"/>
          <p:cNvPicPr>
            <a:picLocks noChangeAspect="1"/>
          </p:cNvPicPr>
          <p:nvPr/>
        </p:nvPicPr>
        <p:blipFill>
          <a:blip r:embed="rId1"/>
          <a:srcRect l="35484" t="23905" r="9953"/>
          <a:stretch>
            <a:fillRect/>
          </a:stretch>
        </p:blipFill>
        <p:spPr>
          <a:xfrm>
            <a:off x="5689600" y="1182370"/>
            <a:ext cx="6508750" cy="56756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699750" y="36195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-6000" y="-1800"/>
            <a:ext cx="12204000" cy="6861600"/>
          </a:xfrm>
          <a:prstGeom prst="rect">
            <a:avLst/>
          </a:prstGeom>
          <a:solidFill>
            <a:srgbClr val="FCF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6350" y="4445"/>
            <a:ext cx="12204065" cy="6313805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631825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-43180" y="2569845"/>
            <a:ext cx="1198245" cy="1783715"/>
          </a:xfrm>
          <a:prstGeom prst="rect">
            <a:avLst/>
          </a:prstGeom>
          <a:noFill/>
        </p:spPr>
        <p:txBody>
          <a:bodyPr vert="mongolianVert" wrap="square" rtlCol="0">
            <a:spAutoFit/>
          </a:bodyPr>
          <a:p>
            <a:pPr algn="dist"/>
            <a:r>
              <a:rPr lang="zh-CN" altLang="en-US" sz="6600">
                <a:solidFill>
                  <a:schemeClr val="bg1">
                    <a:alpha val="90000"/>
                  </a:schemeClr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目录</a:t>
            </a:r>
            <a:endParaRPr lang="zh-CN" altLang="en-US" sz="6600">
              <a:solidFill>
                <a:schemeClr val="bg1">
                  <a:alpha val="90000"/>
                </a:schemeClr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41730" y="2284730"/>
            <a:ext cx="798195" cy="293941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p>
            <a:r>
              <a:rPr lang="en-US" altLang="zh-CN" sz="4000">
                <a:solidFill>
                  <a:schemeClr val="bg1">
                    <a:alpha val="9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</a:rPr>
              <a:t>CONTENTS</a:t>
            </a:r>
            <a:endParaRPr lang="en-US" altLang="zh-CN" sz="4000">
              <a:solidFill>
                <a:schemeClr val="bg1">
                  <a:alpha val="90000"/>
                </a:schemeClr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>
            <a:off x="508000" y="361950"/>
            <a:ext cx="879475" cy="143510"/>
            <a:chOff x="16217" y="891"/>
            <a:chExt cx="1385" cy="226"/>
          </a:xfrm>
        </p:grpSpPr>
        <p:sp>
          <p:nvSpPr>
            <p:cNvPr id="28" name="椭圆 27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 rot="0">
            <a:off x="2116455" y="2194560"/>
            <a:ext cx="5083810" cy="1043940"/>
            <a:chOff x="7293" y="-1074"/>
            <a:chExt cx="5726" cy="1644"/>
          </a:xfrm>
        </p:grpSpPr>
        <p:pic>
          <p:nvPicPr>
            <p:cNvPr id="2" name="图片 1" descr="ON9NZI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7895" y="-671"/>
              <a:ext cx="44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03 | </a:t>
              </a: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激发兴趣就是抓成绩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0">
            <a:off x="2117090" y="1302385"/>
            <a:ext cx="5083810" cy="1043940"/>
            <a:chOff x="7293" y="-1074"/>
            <a:chExt cx="5726" cy="1644"/>
          </a:xfrm>
        </p:grpSpPr>
        <p:pic>
          <p:nvPicPr>
            <p:cNvPr id="70" name="图片 69" descr="ON9NZI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7895" y="-671"/>
              <a:ext cx="464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02 | </a:t>
              </a:r>
              <a:r>
                <a:rPr lang="zh-CN" altLang="en-US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教学活动少而精就是抓成绩</a:t>
              </a:r>
              <a:endParaRPr lang="zh-CN" altLang="en-US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 rot="0">
            <a:off x="2118360" y="361950"/>
            <a:ext cx="5083810" cy="1043940"/>
            <a:chOff x="7293" y="-1074"/>
            <a:chExt cx="5726" cy="1644"/>
          </a:xfrm>
        </p:grpSpPr>
        <p:pic>
          <p:nvPicPr>
            <p:cNvPr id="73" name="图片 72" descr="ON9NZI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>
              <p:custDataLst>
                <p:tags r:id="rId7"/>
              </p:custDataLst>
            </p:nvPr>
          </p:nvSpPr>
          <p:spPr>
            <a:xfrm>
              <a:off x="7895" y="-616"/>
              <a:ext cx="44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01 | </a:t>
              </a:r>
              <a:r>
                <a:rPr lang="zh-CN" altLang="en-US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抓习惯就是抓成绩</a:t>
              </a:r>
              <a:endParaRPr lang="zh-CN" altLang="en-US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 rot="0">
            <a:off x="2120900" y="3080385"/>
            <a:ext cx="5083810" cy="1043940"/>
            <a:chOff x="7295" y="-1612"/>
            <a:chExt cx="5726" cy="1644"/>
          </a:xfrm>
        </p:grpSpPr>
        <p:pic>
          <p:nvPicPr>
            <p:cNvPr id="76" name="图片 75" descr="ON9NZI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5" y="-1612"/>
              <a:ext cx="5726" cy="1644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>
              <p:custDataLst>
                <p:tags r:id="rId9"/>
              </p:custDataLst>
            </p:nvPr>
          </p:nvSpPr>
          <p:spPr>
            <a:xfrm>
              <a:off x="7896" y="-1248"/>
              <a:ext cx="464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04 | </a:t>
              </a: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抓课堂管理就是抓成绩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 rot="0">
            <a:off x="2120900" y="5024120"/>
            <a:ext cx="5083810" cy="1043940"/>
            <a:chOff x="7293" y="-1595"/>
            <a:chExt cx="5726" cy="1644"/>
          </a:xfrm>
        </p:grpSpPr>
        <p:pic>
          <p:nvPicPr>
            <p:cNvPr id="79" name="图片 78" descr="ON9NZI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595"/>
              <a:ext cx="5726" cy="1644"/>
            </a:xfrm>
            <a:prstGeom prst="rect">
              <a:avLst/>
            </a:prstGeom>
          </p:spPr>
        </p:pic>
        <p:sp>
          <p:nvSpPr>
            <p:cNvPr id="80" name="文本框 79"/>
            <p:cNvSpPr txBox="1"/>
            <p:nvPr>
              <p:custDataLst>
                <p:tags r:id="rId11"/>
              </p:custDataLst>
            </p:nvPr>
          </p:nvSpPr>
          <p:spPr>
            <a:xfrm>
              <a:off x="7895" y="-1166"/>
              <a:ext cx="493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06 | 重视课后作业设计就是抓成绩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 rot="0">
            <a:off x="2116455" y="4036060"/>
            <a:ext cx="5083810" cy="1043940"/>
            <a:chOff x="7288" y="-1619"/>
            <a:chExt cx="5726" cy="1644"/>
          </a:xfrm>
        </p:grpSpPr>
        <p:pic>
          <p:nvPicPr>
            <p:cNvPr id="82" name="图片 81" descr="ON9NZI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88" y="-1619"/>
              <a:ext cx="5726" cy="1644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>
              <p:custDataLst>
                <p:tags r:id="rId13"/>
              </p:custDataLst>
            </p:nvPr>
          </p:nvSpPr>
          <p:spPr>
            <a:xfrm>
              <a:off x="7890" y="-1208"/>
              <a:ext cx="50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05 | 优化教学设计就是抓成绩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7107555" y="2138680"/>
            <a:ext cx="4872355" cy="1059180"/>
            <a:chOff x="7293" y="-1074"/>
            <a:chExt cx="5726" cy="1644"/>
          </a:xfrm>
        </p:grpSpPr>
        <p:pic>
          <p:nvPicPr>
            <p:cNvPr id="12" name="图片 11" descr="ON9NZI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895" y="-616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09 </a:t>
              </a: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| 培养做题习惯就是抓成绩</a:t>
              </a:r>
              <a:endParaRPr lang="zh-CN" altLang="en-US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0">
            <a:off x="7108190" y="1233805"/>
            <a:ext cx="4872355" cy="1059180"/>
            <a:chOff x="7293" y="-1074"/>
            <a:chExt cx="5726" cy="1644"/>
          </a:xfrm>
        </p:grpSpPr>
        <p:pic>
          <p:nvPicPr>
            <p:cNvPr id="15" name="图片 14" descr="ON9NZI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895" y="-616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08 | 注重反馈就是抓成绩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0">
            <a:off x="7109460" y="280035"/>
            <a:ext cx="4872355" cy="1059180"/>
            <a:chOff x="7293" y="-1074"/>
            <a:chExt cx="5726" cy="1644"/>
          </a:xfrm>
        </p:grpSpPr>
        <p:pic>
          <p:nvPicPr>
            <p:cNvPr id="19" name="图片 18" descr="ON9NZI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074"/>
              <a:ext cx="5726" cy="164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7895" y="-616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07 |关注学困生就是抓成绩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0">
            <a:off x="7112000" y="3037205"/>
            <a:ext cx="4872355" cy="1059180"/>
            <a:chOff x="7295" y="-1612"/>
            <a:chExt cx="5726" cy="1644"/>
          </a:xfrm>
        </p:grpSpPr>
        <p:pic>
          <p:nvPicPr>
            <p:cNvPr id="22" name="图片 21" descr="ON9NZI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5" y="-1612"/>
              <a:ext cx="5726" cy="164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7896" y="-1182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10 | 抓规范书写就是抓成绩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rot="0">
            <a:off x="7112000" y="5008880"/>
            <a:ext cx="4872355" cy="1059180"/>
            <a:chOff x="7293" y="-1595"/>
            <a:chExt cx="5726" cy="1644"/>
          </a:xfrm>
        </p:grpSpPr>
        <p:pic>
          <p:nvPicPr>
            <p:cNvPr id="26" name="图片 25" descr="ON9NZI1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93" y="-1595"/>
              <a:ext cx="5726" cy="164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3"/>
              </p:custDataLst>
            </p:nvPr>
          </p:nvSpPr>
          <p:spPr>
            <a:xfrm>
              <a:off x="7895" y="-1111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12 | </a:t>
              </a:r>
              <a:r>
                <a:rPr lang="zh-CN" altLang="en-US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抓错题订正就是抓成绩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107555" y="4006850"/>
            <a:ext cx="4872355" cy="1059180"/>
            <a:chOff x="7288" y="-1619"/>
            <a:chExt cx="5726" cy="1644"/>
          </a:xfrm>
        </p:grpSpPr>
        <p:pic>
          <p:nvPicPr>
            <p:cNvPr id="33" name="图片 32" descr="ON9NZI1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7288" y="-1619"/>
              <a:ext cx="5726" cy="164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25"/>
              </p:custDataLst>
            </p:nvPr>
          </p:nvSpPr>
          <p:spPr>
            <a:xfrm>
              <a:off x="7890" y="-1186"/>
              <a:ext cx="4497" cy="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0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11 | 善于学习就是抓成绩</a:t>
              </a:r>
              <a:endParaRPr lang="en-US" altLang="zh-CN" sz="20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4572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240" cy="622300"/>
            <a:chOff x="255" y="388"/>
            <a:chExt cx="1224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01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抓习惯就是抓成绩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33425" y="4386580"/>
            <a:ext cx="107753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  <a:buClr>
                <a:srgbClr val="FCF0E2"/>
              </a:buClr>
              <a:buFont typeface="汉仪中简黑简" panose="00020600040101010101" charset="-122"/>
              <a:buNone/>
            </a:pPr>
            <a:r>
              <a:rPr lang="en-US" altLang="zh-CN" sz="2000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        </a:t>
            </a:r>
            <a:r>
              <a:rPr lang="zh-CN" altLang="en-US" sz="2000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因此，对于我们老师，或者家长来说，抓学生习惯一刻都不能放松。比如：我们要狠抓学生的预习习惯、上课听课习惯、课后按时完成作业习惯、认真书写习惯、爱上阅读等习惯。所以，要抓教学成绩必须从抓学生良好的学习习惯入手。</a:t>
            </a:r>
            <a:endParaRPr lang="zh-CN" altLang="en-US" sz="2000">
              <a:solidFill>
                <a:schemeClr val="bg1">
                  <a:alpha val="90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27575" y="1248410"/>
            <a:ext cx="6600190" cy="3075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71450" indent="-171450" fontAlgn="auto">
              <a:lnSpc>
                <a:spcPct val="150000"/>
              </a:lnSpc>
              <a:buClr>
                <a:srgbClr val="FCF0E2"/>
              </a:buClr>
              <a:buFont typeface="汉仪中简黑简" panose="00020600040101010101" charset="-122"/>
              <a:buChar char=""/>
            </a:pPr>
            <a:r>
              <a:rPr lang="en-US" altLang="zh-CN" sz="2000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      </a:t>
            </a:r>
            <a:r>
              <a:rPr lang="zh-CN" altLang="en-US" sz="2000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培根在谈到习惯时曾深有感触地说：“习惯真是一种顽强而巨大的力量，它可以主宰人的一生。”培根的话确实包含着深刻的道理。事实也证明，习惯决定着一个人的命运。国内外教学研究统计资料表明，对于绝大多数学生来说，成绩的好坏，20%与智力因素相关，80%与非智力因素相关。</a:t>
            </a:r>
            <a:endParaRPr lang="zh-CN" altLang="en-US" sz="2000">
              <a:solidFill>
                <a:schemeClr val="bg1">
                  <a:alpha val="90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pic>
        <p:nvPicPr>
          <p:cNvPr id="3" name="图片 2" descr="ebbf684810302eb82dad778b23fdc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" y="1419860"/>
            <a:ext cx="3511550" cy="271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5715" y="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  <a:sym typeface="+mn-ea"/>
              </a:rPr>
              <a:t>教学活动少而精就是抓成绩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02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982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/>
                </a:solidFill>
                <a:latin typeface="汉仪粗宋简" panose="02010600000101010101" charset="-122"/>
                <a:ea typeface="汉仪粗宋简" panose="02010600000101010101" charset="-122"/>
                <a:sym typeface="+mn-ea"/>
              </a:rPr>
              <a:t>教学活动少而精就是抓成绩</a:t>
            </a:r>
            <a:endParaRPr lang="zh-CN" altLang="en-US" sz="2800">
              <a:solidFill>
                <a:schemeClr val="bg1"/>
              </a:solidFill>
              <a:latin typeface="汉仪粗宋简" panose="02010600000101010101" charset="-122"/>
              <a:ea typeface="汉仪粗宋简" panose="02010600000101010101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图片 1" descr="5825349"/>
          <p:cNvPicPr>
            <a:picLocks noChangeAspect="1"/>
          </p:cNvPicPr>
          <p:nvPr/>
        </p:nvPicPr>
        <p:blipFill>
          <a:blip r:embed="rId2"/>
          <a:srcRect l="48228" r="7085"/>
          <a:stretch>
            <a:fillRect/>
          </a:stretch>
        </p:blipFill>
        <p:spPr>
          <a:xfrm>
            <a:off x="7842250" y="2141855"/>
            <a:ext cx="3872865" cy="352044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758825" y="1477963"/>
            <a:ext cx="8657590" cy="1198880"/>
            <a:chOff x="1301" y="2630"/>
            <a:chExt cx="13634" cy="1888"/>
          </a:xfrm>
        </p:grpSpPr>
        <p:grpSp>
          <p:nvGrpSpPr>
            <p:cNvPr id="24" name="组合 23"/>
            <p:cNvGrpSpPr/>
            <p:nvPr/>
          </p:nvGrpSpPr>
          <p:grpSpPr>
            <a:xfrm>
              <a:off x="1301" y="3207"/>
              <a:ext cx="1002" cy="980"/>
              <a:chOff x="1301" y="3207"/>
              <a:chExt cx="1002" cy="980"/>
            </a:xfrm>
          </p:grpSpPr>
          <p:pic>
            <p:nvPicPr>
              <p:cNvPr id="10" name="图片 9" descr="4737583"/>
              <p:cNvPicPr>
                <a:picLocks noChangeAspect="1"/>
              </p:cNvPicPr>
              <p:nvPr/>
            </p:nvPicPr>
            <p:blipFill>
              <a:blip r:embed="rId1">
                <a:lum bright="-6000"/>
              </a:blip>
              <a:srcRect l="51694" r="30298" b="69651"/>
              <a:stretch>
                <a:fillRect/>
              </a:stretch>
            </p:blipFill>
            <p:spPr>
              <a:xfrm>
                <a:off x="1301" y="3207"/>
                <a:ext cx="1002" cy="980"/>
              </a:xfrm>
              <a:prstGeom prst="rect">
                <a:avLst/>
              </a:prstGeom>
            </p:spPr>
          </p:pic>
          <p:pic>
            <p:nvPicPr>
              <p:cNvPr id="19" name="图片 18" descr="45191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41" y="3385"/>
                <a:ext cx="473" cy="473"/>
              </a:xfrm>
              <a:prstGeom prst="rect">
                <a:avLst/>
              </a:prstGeom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2534" y="2630"/>
              <a:ext cx="1240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     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曾经听过一节英语教研课，课上一个活动接着一个活动，最终，拖堂2分钟还有两个活动没完成。让我们听课的老师都觉着眼花缭乱，真的不知道学生到底学会了多少。</a:t>
              </a:r>
              <a:endParaRPr lang="zh-CN" altLang="en-US" sz="2400">
                <a:solidFill>
                  <a:srgbClr val="FCF0E2">
                    <a:alpha val="90000"/>
                  </a:srgbClr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58825" y="3464878"/>
            <a:ext cx="7270750" cy="2676525"/>
            <a:chOff x="1554" y="5031"/>
            <a:chExt cx="11450" cy="4215"/>
          </a:xfrm>
        </p:grpSpPr>
        <p:grpSp>
          <p:nvGrpSpPr>
            <p:cNvPr id="25" name="组合 24"/>
            <p:cNvGrpSpPr/>
            <p:nvPr/>
          </p:nvGrpSpPr>
          <p:grpSpPr>
            <a:xfrm>
              <a:off x="1554" y="5608"/>
              <a:ext cx="1002" cy="980"/>
              <a:chOff x="1440" y="4910"/>
              <a:chExt cx="1002" cy="980"/>
            </a:xfrm>
          </p:grpSpPr>
          <p:pic>
            <p:nvPicPr>
              <p:cNvPr id="22" name="图片 21" descr="4737583"/>
              <p:cNvPicPr>
                <a:picLocks noChangeAspect="1"/>
              </p:cNvPicPr>
              <p:nvPr/>
            </p:nvPicPr>
            <p:blipFill>
              <a:blip r:embed="rId1">
                <a:lum bright="-6000"/>
              </a:blip>
              <a:srcRect l="51694" r="30298" b="69651"/>
              <a:stretch>
                <a:fillRect/>
              </a:stretch>
            </p:blipFill>
            <p:spPr>
              <a:xfrm>
                <a:off x="1440" y="4910"/>
                <a:ext cx="1002" cy="980"/>
              </a:xfrm>
              <a:prstGeom prst="rect">
                <a:avLst/>
              </a:prstGeom>
            </p:spPr>
          </p:pic>
          <p:pic>
            <p:nvPicPr>
              <p:cNvPr id="20" name="图片 19" descr="36424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47" y="5180"/>
                <a:ext cx="473" cy="473"/>
              </a:xfrm>
              <a:prstGeom prst="rect">
                <a:avLst/>
              </a:prstGeom>
            </p:spPr>
          </p:pic>
        </p:grpSp>
        <p:sp>
          <p:nvSpPr>
            <p:cNvPr id="31" name="文本框 30"/>
            <p:cNvSpPr txBox="1"/>
            <p:nvPr/>
          </p:nvSpPr>
          <p:spPr>
            <a:xfrm>
              <a:off x="2776" y="5031"/>
              <a:ext cx="10228" cy="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     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有的活动确实设计得非常好，但是若与教学目标没有关联就要舍得删除。我们都知道，教学活动设计要指向本节课教学目标。因此，要围绕教学目标设计教学活动，而且活动设计要精炼。只有这样的课堂才显得“干净利落”，才能让学生有所得。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algn="l"/>
              <a:endParaRPr lang="zh-CN" altLang="en-US" sz="2400">
                <a:solidFill>
                  <a:srgbClr val="FCF0E2">
                    <a:alpha val="90000"/>
                  </a:srgbClr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4572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03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激发兴趣就是抓成绩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45820" y="1691005"/>
            <a:ext cx="6795770" cy="376301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教育专家说：教育就是唤醒学生生命中的灵性和求知欲，不是灌输，不是代办。学生没有学习激情，任凭老师再怎么努力教学，结果都是徒劳的。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</a:t>
            </a:r>
            <a:endParaRPr lang="en-US" altLang="zh-CN" sz="20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大多数学生都具有自我发展的内在动力，都有探索知识的冲动意识，都想提高学习成绩。这就需要我们老师去呵护、去唤醒、去启发诱导、去激发学生的学习激情。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</a:t>
            </a:r>
            <a:endParaRPr lang="en-US" altLang="zh-CN" sz="20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老师激发学生学习兴趣最主要途径，就是研究课堂，把课上好，抓住孩子的学习兴趣。另外，老师的鼓励、赞美、耐心、爱心等也都是激发学生学习兴趣的有效方法。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c8c596efb1c06dff221256a5b9f9e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180" y="1401445"/>
            <a:ext cx="3274695" cy="439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15748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04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抓课堂管理就是抓成绩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994275" y="1747520"/>
            <a:ext cx="6783070" cy="385699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FCF0E2">
                    <a:alpha val="90000"/>
                  </a:srgbClr>
                </a:solidFill>
                <a:latin typeface="汉仪粗宋简" panose="02010600000101010101" charset="-122"/>
                <a:ea typeface="汉仪粗宋简" panose="02010600000101010101" charset="-122"/>
                <a:sym typeface="+mn-ea"/>
              </a:rPr>
              <a:t>教学成绩的取得，“六分靠教学，四分靠管理”。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0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  <a:sym typeface="+mn-ea"/>
              </a:rPr>
              <a:t>课堂上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，老师抓课堂纪律，抓学生听课状态，才能提高学生听课效率。不过，要养成一边专心上课，一边分配注意力抓课堂管理的习惯还真不是容易的事。有些老师一旦开始上课，就会忘记在适当的时候进行组织教学。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  <a:sym typeface="+mn-ea"/>
              </a:rPr>
              <a:t>在课后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，老师们也应该关注学生的情感，多与学生进行沟通交流，通过与学生们建立良好的关系，可以让学生更加信任我们，更愿意听我们的教导。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582096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8083" t="31975" r="22536"/>
          <a:stretch>
            <a:fillRect/>
          </a:stretch>
        </p:blipFill>
        <p:spPr>
          <a:xfrm>
            <a:off x="161925" y="1994535"/>
            <a:ext cx="4453255" cy="361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3810" y="-9144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05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优化教学设计就是抓成绩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413510" y="1075055"/>
            <a:ext cx="9189720" cy="42989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solidFill>
                  <a:schemeClr val="bg1"/>
                </a:solidFill>
                <a:sym typeface="+mn-ea"/>
              </a:rPr>
              <a:t>抓成绩从优化教学设计开始，向40分钟要质量。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0" y="631825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rot="0">
            <a:off x="1413510" y="1794510"/>
            <a:ext cx="9570720" cy="840105"/>
            <a:chOff x="5658" y="6245"/>
            <a:chExt cx="15072" cy="1113"/>
          </a:xfrm>
        </p:grpSpPr>
        <p:pic>
          <p:nvPicPr>
            <p:cNvPr id="32" name="图片 31" descr="ON9NZI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5658" y="6245"/>
              <a:ext cx="15072" cy="111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5"/>
              </p:custDataLst>
            </p:nvPr>
          </p:nvSpPr>
          <p:spPr>
            <a:xfrm>
              <a:off x="6338" y="6533"/>
              <a:ext cx="13255" cy="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b="1">
                  <a:solidFill>
                    <a:srgbClr val="2A4F4F"/>
                  </a:solidFill>
                  <a:sym typeface="+mn-ea"/>
                </a:rPr>
                <a:t>我们在备课时要用好教参，吃透教材，精准把握教材重难点，制定有效学习目标</a:t>
              </a:r>
              <a:r>
                <a:rPr lang="zh-CN" altLang="en-US">
                  <a:solidFill>
                    <a:srgbClr val="2A4F4F"/>
                  </a:solidFill>
                  <a:sym typeface="+mn-ea"/>
                </a:rPr>
                <a:t>；</a:t>
              </a:r>
              <a:endParaRPr lang="zh-CN" altLang="en-US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  <a:cs typeface="汉仪粗宋简" panose="0201060000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0">
            <a:off x="1229995" y="3591560"/>
            <a:ext cx="9993630" cy="840105"/>
            <a:chOff x="5658" y="6245"/>
            <a:chExt cx="8220" cy="1113"/>
          </a:xfrm>
        </p:grpSpPr>
        <p:pic>
          <p:nvPicPr>
            <p:cNvPr id="3" name="图片 2" descr="ON9NZI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5658" y="6245"/>
              <a:ext cx="8220" cy="111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6250" y="6551"/>
              <a:ext cx="6701" cy="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rgbClr val="2A4F4F"/>
                  </a:solidFill>
                  <a:sym typeface="+mn-ea"/>
                </a:rPr>
                <a:t>精心设计教学活动，精炼、不堆砌、有层次性。</a:t>
              </a:r>
              <a:endParaRPr lang="zh-CN" altLang="en-US" b="1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  <a:cs typeface="汉仪粗宋简" panose="02010600000101010101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0">
            <a:off x="1229995" y="2693035"/>
            <a:ext cx="10029190" cy="840105"/>
            <a:chOff x="5658" y="6245"/>
            <a:chExt cx="8220" cy="1113"/>
          </a:xfrm>
        </p:grpSpPr>
        <p:pic>
          <p:nvPicPr>
            <p:cNvPr id="20" name="图片 19" descr="ON9NZI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>
              <a:biLevel thresh="50000"/>
              <a:lum bright="96000"/>
            </a:blip>
            <a:srcRect l="24724" r="23192" b="82320"/>
            <a:stretch>
              <a:fillRect/>
            </a:stretch>
          </p:blipFill>
          <p:spPr>
            <a:xfrm>
              <a:off x="5658" y="6245"/>
              <a:ext cx="8220" cy="111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6250" y="6551"/>
              <a:ext cx="6701" cy="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 fontAlgn="auto">
                <a:buClrTx/>
                <a:buSzTx/>
                <a:buFontTx/>
              </a:pPr>
              <a:r>
                <a:rPr lang="zh-CN" altLang="en-US" b="1">
                  <a:solidFill>
                    <a:srgbClr val="2A4F4F"/>
                  </a:solidFill>
                  <a:sym typeface="+mn-ea"/>
                </a:rPr>
                <a:t>教学内容要与学习目标一一对应，避免教学内容游离目标之外；</a:t>
              </a:r>
              <a:endParaRPr lang="zh-CN" altLang="en-US" b="1">
                <a:solidFill>
                  <a:srgbClr val="2A4F4F"/>
                </a:solidFill>
                <a:sym typeface="+mn-ea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45820" y="4781550"/>
            <a:ext cx="105683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此外，备课时要思考“学什么”“怎么学”“怎么教”等核心问题。只有优化教学设计，才能避免无效课堂，才有可能从有效课堂，走向优质课堂。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5715" y="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图片 1" descr="58230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65835" b="67960"/>
          <a:stretch>
            <a:fillRect/>
          </a:stretch>
        </p:blipFill>
        <p:spPr>
          <a:xfrm>
            <a:off x="9345930" y="1765935"/>
            <a:ext cx="1659890" cy="1880870"/>
          </a:xfrm>
          <a:prstGeom prst="rect">
            <a:avLst/>
          </a:prstGeom>
        </p:spPr>
      </p:pic>
      <p:pic>
        <p:nvPicPr>
          <p:cNvPr id="3" name="图片 2" descr="582459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7475" t="12026" r="66462" b="9464"/>
          <a:stretch>
            <a:fillRect/>
          </a:stretch>
        </p:blipFill>
        <p:spPr>
          <a:xfrm>
            <a:off x="2177415" y="1765300"/>
            <a:ext cx="1642110" cy="1881505"/>
          </a:xfrm>
          <a:prstGeom prst="rect">
            <a:avLst/>
          </a:prstGeom>
        </p:spPr>
      </p:pic>
      <p:pic>
        <p:nvPicPr>
          <p:cNvPr id="10" name="图片 9" descr="/private/var/folders/d7/8qhfwhxx27bdw73lfrbmqmlh0000gn/T/com.kingsoft.wpsoffice.mac/picturecompress_20220728153809/output_1.pngoutput_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875" t="16532" r="58682" b="5188"/>
          <a:stretch>
            <a:fillRect/>
          </a:stretch>
        </p:blipFill>
        <p:spPr>
          <a:xfrm>
            <a:off x="5964555" y="1760220"/>
            <a:ext cx="1579880" cy="1886585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 rot="0">
            <a:off x="703580" y="3766185"/>
            <a:ext cx="3510915" cy="2390775"/>
            <a:chOff x="266" y="6247"/>
            <a:chExt cx="5529" cy="3765"/>
          </a:xfrm>
        </p:grpSpPr>
        <p:grpSp>
          <p:nvGrpSpPr>
            <p:cNvPr id="31" name="组合 30"/>
            <p:cNvGrpSpPr/>
            <p:nvPr/>
          </p:nvGrpSpPr>
          <p:grpSpPr>
            <a:xfrm>
              <a:off x="2097" y="6247"/>
              <a:ext cx="2898" cy="1060"/>
              <a:chOff x="5658" y="6245"/>
              <a:chExt cx="8220" cy="1113"/>
            </a:xfrm>
          </p:grpSpPr>
          <p:pic>
            <p:nvPicPr>
              <p:cNvPr id="32" name="图片 31" descr="ON9NZI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biLevel thresh="50000"/>
                <a:lum bright="96000"/>
              </a:blip>
              <a:srcRect l="24724" r="23192" b="82320"/>
              <a:stretch>
                <a:fillRect/>
              </a:stretch>
            </p:blipFill>
            <p:spPr>
              <a:xfrm>
                <a:off x="5658" y="6245"/>
                <a:ext cx="8220" cy="1113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250" y="6482"/>
                <a:ext cx="6701" cy="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>
                    <a:solidFill>
                      <a:srgbClr val="2A4F4F"/>
                    </a:solidFill>
                    <a:latin typeface="汉仪粗宋简" panose="02010600000101010101" charset="-122"/>
                    <a:ea typeface="汉仪粗宋简" panose="02010600000101010101" charset="-122"/>
                    <a:cs typeface="汉仪粗宋简" panose="02010600000101010101" charset="-122"/>
                  </a:rPr>
                  <a:t>首先</a:t>
                </a:r>
                <a:endParaRPr lang="zh-CN" altLang="en-US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endParaRPr>
              </a:p>
            </p:txBody>
          </p:sp>
        </p:grp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266" y="7251"/>
              <a:ext cx="5529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 fontAlgn="auto">
                <a:lnSpc>
                  <a:spcPct val="150000"/>
                </a:lnSpc>
                <a:buClr>
                  <a:srgbClr val="FCF0E2"/>
                </a:buClr>
                <a:buNone/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课后作业要有效，克服“题海战术”的不良习惯，多在质量上下功夫，用量少的精品作业替代重复机械的低效作业。</a:t>
              </a:r>
              <a:endParaRPr lang="zh-CN" altLang="en-US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12"/>
            </p:custDataLst>
          </p:nvPr>
        </p:nvGrpSpPr>
        <p:grpSpPr>
          <a:xfrm>
            <a:off x="4637405" y="3766185"/>
            <a:ext cx="3671570" cy="2390140"/>
            <a:chOff x="7303" y="5931"/>
            <a:chExt cx="5782" cy="3764"/>
          </a:xfrm>
        </p:grpSpPr>
        <p:grpSp>
          <p:nvGrpSpPr>
            <p:cNvPr id="21" name="组合 20"/>
            <p:cNvGrpSpPr/>
            <p:nvPr>
              <p:custDataLst>
                <p:tags r:id="rId13"/>
              </p:custDataLst>
            </p:nvPr>
          </p:nvGrpSpPr>
          <p:grpSpPr>
            <a:xfrm rot="0">
              <a:off x="8641" y="5931"/>
              <a:ext cx="2898" cy="1060"/>
              <a:chOff x="5658" y="6245"/>
              <a:chExt cx="8220" cy="1113"/>
            </a:xfrm>
          </p:grpSpPr>
          <p:pic>
            <p:nvPicPr>
              <p:cNvPr id="22" name="图片 21" descr="ON9NZI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9">
                <a:biLevel thresh="50000"/>
                <a:lum bright="96000"/>
              </a:blip>
              <a:srcRect l="24724" r="23192" b="82320"/>
              <a:stretch>
                <a:fillRect/>
              </a:stretch>
            </p:blipFill>
            <p:spPr>
              <a:xfrm>
                <a:off x="5658" y="6245"/>
                <a:ext cx="8220" cy="1113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250" y="6482"/>
                <a:ext cx="6701" cy="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>
                    <a:solidFill>
                      <a:srgbClr val="2A4F4F"/>
                    </a:solidFill>
                    <a:latin typeface="汉仪粗宋简" panose="02010600000101010101" charset="-122"/>
                    <a:ea typeface="汉仪粗宋简" panose="02010600000101010101" charset="-122"/>
                    <a:cs typeface="汉仪粗宋简" panose="02010600000101010101" charset="-122"/>
                  </a:rPr>
                  <a:t>其次</a:t>
                </a:r>
                <a:endParaRPr lang="zh-CN" altLang="en-US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7303" y="6935"/>
              <a:ext cx="5782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 fontAlgn="auto">
                <a:lnSpc>
                  <a:spcPct val="150000"/>
                </a:lnSpc>
                <a:buClr>
                  <a:srgbClr val="FCF0E2"/>
                </a:buClr>
                <a:buNone/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设计分层作业，根据学生学情设计不同难度、不同类型的作业。比如：尖子生就可以免抄写单词作业，给他们留出更多时间去开展拓展学习。</a:t>
              </a:r>
              <a:endParaRPr lang="zh-CN" altLang="en-US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 rot="0">
            <a:off x="8734425" y="3766185"/>
            <a:ext cx="2855595" cy="2272665"/>
            <a:chOff x="1508" y="6247"/>
            <a:chExt cx="4497" cy="3579"/>
          </a:xfrm>
        </p:grpSpPr>
        <p:grpSp>
          <p:nvGrpSpPr>
            <p:cNvPr id="26" name="组合 25"/>
            <p:cNvGrpSpPr/>
            <p:nvPr/>
          </p:nvGrpSpPr>
          <p:grpSpPr>
            <a:xfrm>
              <a:off x="2097" y="6247"/>
              <a:ext cx="2898" cy="1060"/>
              <a:chOff x="5658" y="6245"/>
              <a:chExt cx="8220" cy="1113"/>
            </a:xfrm>
          </p:grpSpPr>
          <p:pic>
            <p:nvPicPr>
              <p:cNvPr id="27" name="图片 26" descr="ON9NZI1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9">
                <a:biLevel thresh="50000"/>
                <a:lum bright="96000"/>
              </a:blip>
              <a:srcRect l="24724" r="23192" b="82320"/>
              <a:stretch>
                <a:fillRect/>
              </a:stretch>
            </p:blipFill>
            <p:spPr>
              <a:xfrm>
                <a:off x="5658" y="6245"/>
                <a:ext cx="8220" cy="1113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250" y="6482"/>
                <a:ext cx="6701" cy="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>
                    <a:solidFill>
                      <a:srgbClr val="2A4F4F"/>
                    </a:solidFill>
                    <a:latin typeface="汉仪粗宋简" panose="02010600000101010101" charset="-122"/>
                    <a:ea typeface="汉仪粗宋简" panose="02010600000101010101" charset="-122"/>
                    <a:cs typeface="汉仪粗宋简" panose="02010600000101010101" charset="-122"/>
                  </a:rPr>
                  <a:t>最后</a:t>
                </a:r>
                <a:endParaRPr lang="zh-CN" altLang="en-US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  <a:cs typeface="汉仪粗宋简" panose="02010600000101010101" charset="-122"/>
                </a:endParaRPr>
              </a:p>
            </p:txBody>
          </p:sp>
        </p:grpSp>
        <p:sp>
          <p:nvSpPr>
            <p:cNvPr id="29" name="文本框 28"/>
            <p:cNvSpPr txBox="1"/>
            <p:nvPr>
              <p:custDataLst>
                <p:tags r:id="rId20"/>
              </p:custDataLst>
            </p:nvPr>
          </p:nvSpPr>
          <p:spPr>
            <a:xfrm>
              <a:off x="1508" y="7283"/>
              <a:ext cx="4497" cy="2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课后作业设计要在教学目标的统领下设计，凸显重点，有针对性。</a:t>
              </a:r>
              <a:endParaRPr lang="zh-CN" altLang="en-US">
                <a:solidFill>
                  <a:schemeClr val="bg1"/>
                </a:solidFill>
              </a:endParaRPr>
            </a:p>
            <a:p>
              <a:pPr algn="l"/>
              <a:endParaRPr lang="zh-CN" altLang="en-US">
                <a:solidFill>
                  <a:schemeClr val="bg1">
                    <a:alpha val="9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1925" y="246380"/>
            <a:ext cx="6542405" cy="622300"/>
            <a:chOff x="255" y="388"/>
            <a:chExt cx="10303" cy="980"/>
          </a:xfrm>
        </p:grpSpPr>
        <p:grpSp>
          <p:nvGrpSpPr>
            <p:cNvPr id="35" name="组合 34"/>
            <p:cNvGrpSpPr/>
            <p:nvPr/>
          </p:nvGrpSpPr>
          <p:grpSpPr>
            <a:xfrm>
              <a:off x="255" y="388"/>
              <a:ext cx="1225" cy="980"/>
              <a:chOff x="255" y="388"/>
              <a:chExt cx="1225" cy="980"/>
            </a:xfrm>
          </p:grpSpPr>
          <p:pic>
            <p:nvPicPr>
              <p:cNvPr id="36" name="图片 35" descr="4737583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>
                <a:lum bright="-6000"/>
              </a:blip>
              <a:srcRect l="51694" r="30298" b="69651"/>
              <a:stretch>
                <a:fillRect/>
              </a:stretch>
            </p:blipFill>
            <p:spPr>
              <a:xfrm>
                <a:off x="330" y="388"/>
                <a:ext cx="1002" cy="980"/>
              </a:xfrm>
              <a:prstGeom prst="rect">
                <a:avLst/>
              </a:prstGeom>
            </p:spPr>
          </p:pic>
          <p:sp>
            <p:nvSpPr>
              <p:cNvPr id="37" name="文本框 3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255" y="513"/>
                <a:ext cx="122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2A4F4F"/>
                    </a:solidFill>
                    <a:latin typeface="汉仪粗宋简" panose="02010600000101010101" charset="-122"/>
                    <a:ea typeface="汉仪粗宋简" panose="02010600000101010101" charset="-122"/>
                  </a:rPr>
                  <a:t>06</a:t>
                </a:r>
                <a:endPara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endParaRPr>
              </a:p>
            </p:txBody>
          </p:sp>
        </p:grpSp>
        <p:sp>
          <p:nvSpPr>
            <p:cNvPr id="38" name="文本框 37"/>
            <p:cNvSpPr txBox="1"/>
            <p:nvPr>
              <p:custDataLst>
                <p:tags r:id="rId24"/>
              </p:custDataLst>
            </p:nvPr>
          </p:nvSpPr>
          <p:spPr>
            <a:xfrm>
              <a:off x="1480" y="441"/>
              <a:ext cx="90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chemeClr val="bg1">
                      <a:alpha val="90000"/>
                    </a:schemeClr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重视课后作业设计就是抓成绩</a:t>
              </a:r>
              <a:endPara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016635" y="1195070"/>
            <a:ext cx="102469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设计课后作业是抓成绩的一个重要环节，它有助于巩固课堂所学知识，提高学生的学习效果。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157480"/>
            <a:ext cx="12204065" cy="6473190"/>
          </a:xfrm>
          <a:prstGeom prst="rect">
            <a:avLst/>
          </a:prstGeom>
          <a:solidFill>
            <a:srgbClr val="2A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-5715" y="6315710"/>
            <a:ext cx="12203430" cy="542290"/>
            <a:chOff x="-9" y="7735"/>
            <a:chExt cx="19218" cy="854"/>
          </a:xfrm>
        </p:grpSpPr>
        <p:sp>
          <p:nvSpPr>
            <p:cNvPr id="5" name="矩形 4"/>
            <p:cNvSpPr/>
            <p:nvPr/>
          </p:nvSpPr>
          <p:spPr>
            <a:xfrm>
              <a:off x="-9" y="7735"/>
              <a:ext cx="19219" cy="850"/>
            </a:xfrm>
            <a:prstGeom prst="rect">
              <a:avLst/>
            </a:prstGeom>
            <a:solidFill>
              <a:srgbClr val="D8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9" y="8395"/>
              <a:ext cx="19219" cy="194"/>
            </a:xfrm>
            <a:prstGeom prst="rect">
              <a:avLst/>
            </a:prstGeom>
            <a:solidFill>
              <a:srgbClr val="C9A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1925" y="246380"/>
            <a:ext cx="777875" cy="622300"/>
            <a:chOff x="255" y="388"/>
            <a:chExt cx="1225" cy="980"/>
          </a:xfrm>
        </p:grpSpPr>
        <p:pic>
          <p:nvPicPr>
            <p:cNvPr id="7" name="图片 6" descr="4737583"/>
            <p:cNvPicPr>
              <a:picLocks noChangeAspect="1"/>
            </p:cNvPicPr>
            <p:nvPr/>
          </p:nvPicPr>
          <p:blipFill>
            <a:blip r:embed="rId1">
              <a:lum bright="-6000"/>
            </a:blip>
            <a:srcRect l="51694" r="30298" b="69651"/>
            <a:stretch>
              <a:fillRect/>
            </a:stretch>
          </p:blipFill>
          <p:spPr>
            <a:xfrm>
              <a:off x="330" y="388"/>
              <a:ext cx="1002" cy="98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5" y="513"/>
              <a:ext cx="12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2A4F4F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07</a:t>
              </a:r>
              <a:endParaRPr lang="en-US" altLang="zh-CN" sz="2400">
                <a:solidFill>
                  <a:srgbClr val="2A4F4F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39800" y="280035"/>
            <a:ext cx="427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>
                    <a:alpha val="90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关注学困生就是抓成绩</a:t>
            </a:r>
            <a:endParaRPr lang="zh-CN" altLang="en-US" sz="2800">
              <a:solidFill>
                <a:schemeClr val="bg1">
                  <a:alpha val="90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874375" y="457200"/>
            <a:ext cx="879475" cy="143510"/>
            <a:chOff x="16217" y="891"/>
            <a:chExt cx="1385" cy="226"/>
          </a:xfrm>
        </p:grpSpPr>
        <p:sp>
          <p:nvSpPr>
            <p:cNvPr id="13" name="椭圆 12"/>
            <p:cNvSpPr/>
            <p:nvPr/>
          </p:nvSpPr>
          <p:spPr>
            <a:xfrm>
              <a:off x="16217" y="891"/>
              <a:ext cx="227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604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990" y="891"/>
              <a:ext cx="226" cy="227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376" y="891"/>
              <a:ext cx="226" cy="22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58545" y="1078230"/>
            <a:ext cx="10125710" cy="86233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学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生困产生的原因主要是懒惰、坏习惯、缺乏内驱力而造成的，很多学困生的学习潜力非常大。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470660" y="2417445"/>
            <a:ext cx="9649460" cy="947420"/>
            <a:chOff x="2316" y="3807"/>
            <a:chExt cx="15196" cy="1492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2316" y="4039"/>
              <a:ext cx="2303" cy="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课堂上</a:t>
              </a:r>
              <a:endParaRPr lang="zh-CN" altLang="en-US" sz="28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4"/>
              </p:custDataLst>
            </p:nvPr>
          </p:nvSpPr>
          <p:spPr>
            <a:xfrm>
              <a:off x="7986" y="3807"/>
              <a:ext cx="9526" cy="14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>
                  <a:solidFill>
                    <a:schemeClr val="tx1"/>
                  </a:solidFill>
                  <a:sym typeface="+mn-ea"/>
                </a:rPr>
                <a:t>咱们需要给予学困生更多的关注和鼓励。可以设计一些简单题目给这些学生表现的机会，抓住机会及时表扬激励。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>
              <a:off x="5509" y="4207"/>
              <a:ext cx="1857" cy="692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70660" y="5004435"/>
            <a:ext cx="9649460" cy="927100"/>
            <a:chOff x="2316" y="7881"/>
            <a:chExt cx="15196" cy="1460"/>
          </a:xfrm>
        </p:grpSpPr>
        <p:sp>
          <p:nvSpPr>
            <p:cNvPr id="19" name="圆角矩形 18"/>
            <p:cNvSpPr/>
            <p:nvPr>
              <p:custDataLst>
                <p:tags r:id="rId5"/>
              </p:custDataLst>
            </p:nvPr>
          </p:nvSpPr>
          <p:spPr>
            <a:xfrm>
              <a:off x="2316" y="8119"/>
              <a:ext cx="2303" cy="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课后</a:t>
              </a:r>
              <a:endParaRPr lang="zh-CN" altLang="en-US" sz="28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6"/>
              </p:custDataLst>
            </p:nvPr>
          </p:nvSpPr>
          <p:spPr>
            <a:xfrm>
              <a:off x="7986" y="7881"/>
              <a:ext cx="9526" cy="14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>
                  <a:solidFill>
                    <a:schemeClr val="tx1"/>
                  </a:solidFill>
                  <a:sym typeface="+mn-ea"/>
                </a:rPr>
                <a:t>教师可以与家长密切合作，共同关注学困生的学习。家长是学生学习的重要支持者和引导者，教师可以与家长保持联系，及时反馈学生的学习情况，共同帮助学生成长。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5" name="右箭头 24"/>
            <p:cNvSpPr/>
            <p:nvPr>
              <p:custDataLst>
                <p:tags r:id="rId7"/>
              </p:custDataLst>
            </p:nvPr>
          </p:nvSpPr>
          <p:spPr>
            <a:xfrm>
              <a:off x="5509" y="8182"/>
              <a:ext cx="1857" cy="692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DIAGRAM_VIRTUALLY_FRAME" val="{&quot;height&quot;:302.55,&quot;left&quot;:80,&quot;top&quot;:138.6,&quot;width&quot;:795.1}"/>
</p:tagLst>
</file>

<file path=ppt/tags/tag37.xml><?xml version="1.0" encoding="utf-8"?>
<p:tagLst xmlns:p="http://schemas.openxmlformats.org/presentationml/2006/main">
  <p:tag name="KSO_WM_DIAGRAM_VIRTUALLY_FRAME" val="{&quot;height&quot;:302.55,&quot;left&quot;:80,&quot;top&quot;:138.6,&quot;width&quot;:795.1}"/>
</p:tagLst>
</file>

<file path=ppt/tags/tag38.xml><?xml version="1.0" encoding="utf-8"?>
<p:tagLst xmlns:p="http://schemas.openxmlformats.org/presentationml/2006/main">
  <p:tag name="KSO_WM_DIAGRAM_VIRTUALLY_FRAME" val="{&quot;height&quot;:302.55,&quot;left&quot;:80,&quot;top&quot;:138.6,&quot;width&quot;:795.1}"/>
</p:tagLst>
</file>

<file path=ppt/tags/tag39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1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2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3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4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5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6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7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8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49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51.xml><?xml version="1.0" encoding="utf-8"?>
<p:tagLst xmlns:p="http://schemas.openxmlformats.org/presentationml/2006/main">
  <p:tag name="KSO_WM_DIAGRAM_VIRTUALLY_FRAME" val="{&quot;height&quot;:220.95,&quot;left&quot;:55.4,&quot;top&quot;:296.55,&quot;width&quot;:857.2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COMMONDATA" val="eyJoZGlkIjoiNmQ1Zjk2MTk1MTI3NDQyZGM5YjViYzg3ZGMxMzc2ZGUifQ=="/>
  <p:tag name="commondata" val="eyJjb3VudCI6MSwiaGRpZCI6IjBjNTQ0ZTRjNzczMTMyMmRjYmQ4NGNkZTk5YThhNGFjIiwidXNlckNvdW50Ijox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汉仪中简黑简"/>
        <a:ea typeface=""/>
        <a:cs typeface=""/>
        <a:font script="Jpan" typeface="メイリオ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メイリオ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中简黑简"/>
        <a:ea typeface=""/>
        <a:cs typeface=""/>
        <a:font script="Jpan" typeface="游ゴシック Light"/>
        <a:font script="Hang" typeface="맑은 고딕"/>
        <a:font script="Hans" typeface="汉仪中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游ゴシック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2999</Words>
  <Application>WPS 演示</Application>
  <PresentationFormat>宽屏</PresentationFormat>
  <Paragraphs>180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汉仪中简黑简</vt:lpstr>
      <vt:lpstr>汉仪粗宋简</vt:lpstr>
      <vt:lpstr>华文新魏</vt:lpstr>
      <vt:lpstr>汉仪尚巍手书简</vt:lpstr>
      <vt:lpstr>汉仪雅酷黑简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weiqingqing</dc:creator>
  <cp:lastModifiedBy>admin</cp:lastModifiedBy>
  <cp:revision>36</cp:revision>
  <dcterms:created xsi:type="dcterms:W3CDTF">2022-07-28T08:32:00Z</dcterms:created>
  <dcterms:modified xsi:type="dcterms:W3CDTF">2024-02-17T01:23:13Z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901F6365B0F84AE8BC07C0D964AFB182_13</vt:lpwstr>
  </property>
  <property fmtid="{D5CDD505-2E9C-101B-9397-08002B2CF9AE}" pid="4" name="KSOTemplateUUID">
    <vt:lpwstr>v1.0_mb_skNnIMpODeLf/dD3CtIeAQ==</vt:lpwstr>
  </property>
</Properties>
</file>